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85"/>
  </p:notesMasterIdLst>
  <p:sldIdLst>
    <p:sldId id="256" r:id="rId2"/>
    <p:sldId id="277" r:id="rId3"/>
    <p:sldId id="258" r:id="rId4"/>
    <p:sldId id="296" r:id="rId5"/>
    <p:sldId id="265" r:id="rId6"/>
    <p:sldId id="266" r:id="rId7"/>
    <p:sldId id="279" r:id="rId8"/>
    <p:sldId id="280" r:id="rId9"/>
    <p:sldId id="303" r:id="rId10"/>
    <p:sldId id="291" r:id="rId11"/>
    <p:sldId id="257" r:id="rId12"/>
    <p:sldId id="259" r:id="rId13"/>
    <p:sldId id="261" r:id="rId14"/>
    <p:sldId id="297" r:id="rId15"/>
    <p:sldId id="267" r:id="rId16"/>
    <p:sldId id="264" r:id="rId17"/>
    <p:sldId id="295" r:id="rId18"/>
    <p:sldId id="262" r:id="rId19"/>
    <p:sldId id="276" r:id="rId20"/>
    <p:sldId id="268" r:id="rId21"/>
    <p:sldId id="272" r:id="rId22"/>
    <p:sldId id="292" r:id="rId23"/>
    <p:sldId id="271" r:id="rId24"/>
    <p:sldId id="275" r:id="rId25"/>
    <p:sldId id="273" r:id="rId26"/>
    <p:sldId id="260" r:id="rId27"/>
    <p:sldId id="281" r:id="rId28"/>
    <p:sldId id="282" r:id="rId29"/>
    <p:sldId id="283" r:id="rId30"/>
    <p:sldId id="284" r:id="rId31"/>
    <p:sldId id="285" r:id="rId32"/>
    <p:sldId id="286" r:id="rId33"/>
    <p:sldId id="287" r:id="rId34"/>
    <p:sldId id="274" r:id="rId35"/>
    <p:sldId id="289" r:id="rId36"/>
    <p:sldId id="288" r:id="rId37"/>
    <p:sldId id="269" r:id="rId38"/>
    <p:sldId id="299" r:id="rId39"/>
    <p:sldId id="263" r:id="rId40"/>
    <p:sldId id="278" r:id="rId41"/>
    <p:sldId id="290" r:id="rId42"/>
    <p:sldId id="293" r:id="rId43"/>
    <p:sldId id="306" r:id="rId44"/>
    <p:sldId id="312" r:id="rId45"/>
    <p:sldId id="308" r:id="rId46"/>
    <p:sldId id="313" r:id="rId47"/>
    <p:sldId id="314" r:id="rId48"/>
    <p:sldId id="315" r:id="rId49"/>
    <p:sldId id="323" r:id="rId50"/>
    <p:sldId id="309" r:id="rId51"/>
    <p:sldId id="330" r:id="rId52"/>
    <p:sldId id="342" r:id="rId53"/>
    <p:sldId id="324" r:id="rId54"/>
    <p:sldId id="329" r:id="rId55"/>
    <p:sldId id="325" r:id="rId56"/>
    <p:sldId id="298" r:id="rId57"/>
    <p:sldId id="300" r:id="rId58"/>
    <p:sldId id="301" r:id="rId59"/>
    <p:sldId id="327" r:id="rId60"/>
    <p:sldId id="326" r:id="rId61"/>
    <p:sldId id="331" r:id="rId62"/>
    <p:sldId id="328" r:id="rId63"/>
    <p:sldId id="341" r:id="rId64"/>
    <p:sldId id="333" r:id="rId65"/>
    <p:sldId id="334" r:id="rId66"/>
    <p:sldId id="336" r:id="rId67"/>
    <p:sldId id="338" r:id="rId68"/>
    <p:sldId id="302" r:id="rId69"/>
    <p:sldId id="340" r:id="rId70"/>
    <p:sldId id="343" r:id="rId71"/>
    <p:sldId id="339" r:id="rId72"/>
    <p:sldId id="344" r:id="rId73"/>
    <p:sldId id="345" r:id="rId74"/>
    <p:sldId id="354" r:id="rId75"/>
    <p:sldId id="347" r:id="rId76"/>
    <p:sldId id="350" r:id="rId77"/>
    <p:sldId id="346" r:id="rId78"/>
    <p:sldId id="348" r:id="rId79"/>
    <p:sldId id="352" r:id="rId80"/>
    <p:sldId id="351" r:id="rId81"/>
    <p:sldId id="353" r:id="rId82"/>
    <p:sldId id="305" r:id="rId83"/>
    <p:sldId id="304" r:id="rId8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7" autoAdjust="0"/>
    <p:restoredTop sz="86383" autoAdjust="0"/>
  </p:normalViewPr>
  <p:slideViewPr>
    <p:cSldViewPr snapToGrid="0">
      <p:cViewPr varScale="1">
        <p:scale>
          <a:sx n="54" d="100"/>
          <a:sy n="54" d="100"/>
        </p:scale>
        <p:origin x="1350" y="72"/>
      </p:cViewPr>
      <p:guideLst/>
    </p:cSldViewPr>
  </p:slideViewPr>
  <p:outlineViewPr>
    <p:cViewPr>
      <p:scale>
        <a:sx n="33" d="100"/>
        <a:sy n="33" d="100"/>
      </p:scale>
      <p:origin x="0" y="-21732"/>
    </p:cViewPr>
  </p:outlineViewPr>
  <p:notesTextViewPr>
    <p:cViewPr>
      <p:scale>
        <a:sx n="1" d="1"/>
        <a:sy n="1" d="1"/>
      </p:scale>
      <p:origin x="0" y="0"/>
    </p:cViewPr>
  </p:notesTextViewPr>
  <p:sorterViewPr>
    <p:cViewPr varScale="1">
      <p:scale>
        <a:sx n="100" d="100"/>
        <a:sy n="100" d="100"/>
      </p:scale>
      <p:origin x="0" y="-52416"/>
    </p:cViewPr>
  </p:sorterViewPr>
  <p:notesViewPr>
    <p:cSldViewPr snapToGrid="0">
      <p:cViewPr varScale="1">
        <p:scale>
          <a:sx n="48" d="100"/>
          <a:sy n="48" d="100"/>
        </p:scale>
        <p:origin x="301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1EE3DC9-DF74-4FF4-97D0-34C08C04799A}" type="datetimeFigureOut">
              <a:rPr lang="en-US" smtClean="0"/>
              <a:t>4/26/2022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64ED14-0F0F-428F-9D79-FCCA24F811AF}" type="slidenum">
              <a:rPr lang="en-US" smtClean="0"/>
              <a:t>‹#›</a:t>
            </a:fld>
            <a:endParaRPr lang="en-US"/>
          </a:p>
        </p:txBody>
      </p:sp>
    </p:spTree>
    <p:extLst>
      <p:ext uri="{BB962C8B-B14F-4D97-AF65-F5344CB8AC3E}">
        <p14:creationId xmlns:p14="http://schemas.microsoft.com/office/powerpoint/2010/main" val="2386710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4ED14-0F0F-428F-9D79-FCCA24F811AF}" type="slidenum">
              <a:rPr lang="en-US" smtClean="0"/>
              <a:t>43</a:t>
            </a:fld>
            <a:endParaRPr lang="en-US"/>
          </a:p>
        </p:txBody>
      </p:sp>
    </p:spTree>
    <p:extLst>
      <p:ext uri="{BB962C8B-B14F-4D97-AF65-F5344CB8AC3E}">
        <p14:creationId xmlns:p14="http://schemas.microsoft.com/office/powerpoint/2010/main" val="1911312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64ED14-0F0F-428F-9D79-FCCA24F811AF}" type="slidenum">
              <a:rPr lang="en-US" smtClean="0"/>
              <a:t>78</a:t>
            </a:fld>
            <a:endParaRPr lang="en-US"/>
          </a:p>
        </p:txBody>
      </p:sp>
    </p:spTree>
    <p:extLst>
      <p:ext uri="{BB962C8B-B14F-4D97-AF65-F5344CB8AC3E}">
        <p14:creationId xmlns:p14="http://schemas.microsoft.com/office/powerpoint/2010/main" val="2499230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2B1D2-73B6-48FA-8701-A799307C95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893CB3-028F-48B4-ABA3-B4EE172324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EF9918-F7B3-4A52-AE11-4F28CCB3CDF5}"/>
              </a:ext>
            </a:extLst>
          </p:cNvPr>
          <p:cNvSpPr>
            <a:spLocks noGrp="1"/>
          </p:cNvSpPr>
          <p:nvPr>
            <p:ph type="dt" sz="half" idx="10"/>
          </p:nvPr>
        </p:nvSpPr>
        <p:spPr/>
        <p:txBody>
          <a:bodyPr/>
          <a:lstStyle/>
          <a:p>
            <a:fld id="{F848ABCE-2778-49E0-BA08-B15F1563B46B}" type="datetimeFigureOut">
              <a:rPr lang="en-US" smtClean="0"/>
              <a:t>4/26/2022</a:t>
            </a:fld>
            <a:endParaRPr lang="en-US"/>
          </a:p>
        </p:txBody>
      </p:sp>
      <p:sp>
        <p:nvSpPr>
          <p:cNvPr id="5" name="Footer Placeholder 4">
            <a:extLst>
              <a:ext uri="{FF2B5EF4-FFF2-40B4-BE49-F238E27FC236}">
                <a16:creationId xmlns:a16="http://schemas.microsoft.com/office/drawing/2014/main" id="{F90BB7A4-7F62-4374-A6E0-A6EB22F0D6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D8A18D-55B5-4D11-B90C-C1D9EE6185D9}"/>
              </a:ext>
            </a:extLst>
          </p:cNvPr>
          <p:cNvSpPr>
            <a:spLocks noGrp="1"/>
          </p:cNvSpPr>
          <p:nvPr>
            <p:ph type="sldNum" sz="quarter" idx="12"/>
          </p:nvPr>
        </p:nvSpPr>
        <p:spPr/>
        <p:txBody>
          <a:bodyPr/>
          <a:lstStyle/>
          <a:p>
            <a:fld id="{EA523BA2-78D6-4A43-BCDF-1D9269903C89}" type="slidenum">
              <a:rPr lang="en-US" smtClean="0"/>
              <a:t>‹#›</a:t>
            </a:fld>
            <a:endParaRPr lang="en-US"/>
          </a:p>
        </p:txBody>
      </p:sp>
    </p:spTree>
    <p:extLst>
      <p:ext uri="{BB962C8B-B14F-4D97-AF65-F5344CB8AC3E}">
        <p14:creationId xmlns:p14="http://schemas.microsoft.com/office/powerpoint/2010/main" val="45653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642C8-727B-4C57-B929-8D7B414EF8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17BAB6-5B3D-414F-8F36-2FBED39DD7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6FE11-8883-4EF3-A5BE-7A58DD39DEB5}"/>
              </a:ext>
            </a:extLst>
          </p:cNvPr>
          <p:cNvSpPr>
            <a:spLocks noGrp="1"/>
          </p:cNvSpPr>
          <p:nvPr>
            <p:ph type="dt" sz="half" idx="10"/>
          </p:nvPr>
        </p:nvSpPr>
        <p:spPr/>
        <p:txBody>
          <a:bodyPr/>
          <a:lstStyle/>
          <a:p>
            <a:fld id="{F848ABCE-2778-49E0-BA08-B15F1563B46B}" type="datetimeFigureOut">
              <a:rPr lang="en-US" smtClean="0"/>
              <a:t>4/26/2022</a:t>
            </a:fld>
            <a:endParaRPr lang="en-US"/>
          </a:p>
        </p:txBody>
      </p:sp>
      <p:sp>
        <p:nvSpPr>
          <p:cNvPr id="5" name="Footer Placeholder 4">
            <a:extLst>
              <a:ext uri="{FF2B5EF4-FFF2-40B4-BE49-F238E27FC236}">
                <a16:creationId xmlns:a16="http://schemas.microsoft.com/office/drawing/2014/main" id="{24E847B9-C077-4DCC-84FC-76C6342D6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5C5B9-4E0B-44B0-B35A-583D18B1C1E4}"/>
              </a:ext>
            </a:extLst>
          </p:cNvPr>
          <p:cNvSpPr>
            <a:spLocks noGrp="1"/>
          </p:cNvSpPr>
          <p:nvPr>
            <p:ph type="sldNum" sz="quarter" idx="12"/>
          </p:nvPr>
        </p:nvSpPr>
        <p:spPr/>
        <p:txBody>
          <a:bodyPr/>
          <a:lstStyle/>
          <a:p>
            <a:fld id="{EA523BA2-78D6-4A43-BCDF-1D9269903C89}" type="slidenum">
              <a:rPr lang="en-US" smtClean="0"/>
              <a:t>‹#›</a:t>
            </a:fld>
            <a:endParaRPr lang="en-US"/>
          </a:p>
        </p:txBody>
      </p:sp>
    </p:spTree>
    <p:extLst>
      <p:ext uri="{BB962C8B-B14F-4D97-AF65-F5344CB8AC3E}">
        <p14:creationId xmlns:p14="http://schemas.microsoft.com/office/powerpoint/2010/main" val="823231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17B515-C5F7-4E9E-9646-DECCFFFD8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D605E6-324E-4155-98FE-5799B4EB51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995B3A-00AE-4D3B-9D02-1B3C41340D12}"/>
              </a:ext>
            </a:extLst>
          </p:cNvPr>
          <p:cNvSpPr>
            <a:spLocks noGrp="1"/>
          </p:cNvSpPr>
          <p:nvPr>
            <p:ph type="dt" sz="half" idx="10"/>
          </p:nvPr>
        </p:nvSpPr>
        <p:spPr/>
        <p:txBody>
          <a:bodyPr/>
          <a:lstStyle/>
          <a:p>
            <a:fld id="{F848ABCE-2778-49E0-BA08-B15F1563B46B}" type="datetimeFigureOut">
              <a:rPr lang="en-US" smtClean="0"/>
              <a:t>4/26/2022</a:t>
            </a:fld>
            <a:endParaRPr lang="en-US"/>
          </a:p>
        </p:txBody>
      </p:sp>
      <p:sp>
        <p:nvSpPr>
          <p:cNvPr id="5" name="Footer Placeholder 4">
            <a:extLst>
              <a:ext uri="{FF2B5EF4-FFF2-40B4-BE49-F238E27FC236}">
                <a16:creationId xmlns:a16="http://schemas.microsoft.com/office/drawing/2014/main" id="{8AF567F9-528A-4F2C-9E80-4C8BE95BC9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9DB805-A2F3-4388-B65A-4E22CB81FF24}"/>
              </a:ext>
            </a:extLst>
          </p:cNvPr>
          <p:cNvSpPr>
            <a:spLocks noGrp="1"/>
          </p:cNvSpPr>
          <p:nvPr>
            <p:ph type="sldNum" sz="quarter" idx="12"/>
          </p:nvPr>
        </p:nvSpPr>
        <p:spPr/>
        <p:txBody>
          <a:bodyPr/>
          <a:lstStyle/>
          <a:p>
            <a:fld id="{EA523BA2-78D6-4A43-BCDF-1D9269903C89}" type="slidenum">
              <a:rPr lang="en-US" smtClean="0"/>
              <a:t>‹#›</a:t>
            </a:fld>
            <a:endParaRPr lang="en-US"/>
          </a:p>
        </p:txBody>
      </p:sp>
    </p:spTree>
    <p:extLst>
      <p:ext uri="{BB962C8B-B14F-4D97-AF65-F5344CB8AC3E}">
        <p14:creationId xmlns:p14="http://schemas.microsoft.com/office/powerpoint/2010/main" val="1311503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EF90-CA07-468D-930B-E0CFC1EDFB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6F666B-6A1B-4654-972A-AA35882AA3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10716F-FA87-4B5D-A57F-7538DBFFCF31}"/>
              </a:ext>
            </a:extLst>
          </p:cNvPr>
          <p:cNvSpPr>
            <a:spLocks noGrp="1"/>
          </p:cNvSpPr>
          <p:nvPr>
            <p:ph type="dt" sz="half" idx="10"/>
          </p:nvPr>
        </p:nvSpPr>
        <p:spPr/>
        <p:txBody>
          <a:bodyPr/>
          <a:lstStyle/>
          <a:p>
            <a:fld id="{F848ABCE-2778-49E0-BA08-B15F1563B46B}" type="datetimeFigureOut">
              <a:rPr lang="en-US" smtClean="0"/>
              <a:t>4/26/2022</a:t>
            </a:fld>
            <a:endParaRPr lang="en-US"/>
          </a:p>
        </p:txBody>
      </p:sp>
      <p:sp>
        <p:nvSpPr>
          <p:cNvPr id="5" name="Footer Placeholder 4">
            <a:extLst>
              <a:ext uri="{FF2B5EF4-FFF2-40B4-BE49-F238E27FC236}">
                <a16:creationId xmlns:a16="http://schemas.microsoft.com/office/drawing/2014/main" id="{823D6727-D3C1-4C2C-8F46-4E95BB86D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21F81F-1517-450B-ABCB-B86F5D297AE9}"/>
              </a:ext>
            </a:extLst>
          </p:cNvPr>
          <p:cNvSpPr>
            <a:spLocks noGrp="1"/>
          </p:cNvSpPr>
          <p:nvPr>
            <p:ph type="sldNum" sz="quarter" idx="12"/>
          </p:nvPr>
        </p:nvSpPr>
        <p:spPr/>
        <p:txBody>
          <a:bodyPr/>
          <a:lstStyle/>
          <a:p>
            <a:fld id="{EA523BA2-78D6-4A43-BCDF-1D9269903C89}" type="slidenum">
              <a:rPr lang="en-US" smtClean="0"/>
              <a:t>‹#›</a:t>
            </a:fld>
            <a:endParaRPr lang="en-US"/>
          </a:p>
        </p:txBody>
      </p:sp>
    </p:spTree>
    <p:extLst>
      <p:ext uri="{BB962C8B-B14F-4D97-AF65-F5344CB8AC3E}">
        <p14:creationId xmlns:p14="http://schemas.microsoft.com/office/powerpoint/2010/main" val="4224392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C44B3-9DC5-4045-B6F9-84A4105EE5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498D02-2AE8-4B76-9A42-43CBEFEA18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94461D-6DF9-458A-973B-19B43E4723A9}"/>
              </a:ext>
            </a:extLst>
          </p:cNvPr>
          <p:cNvSpPr>
            <a:spLocks noGrp="1"/>
          </p:cNvSpPr>
          <p:nvPr>
            <p:ph type="dt" sz="half" idx="10"/>
          </p:nvPr>
        </p:nvSpPr>
        <p:spPr/>
        <p:txBody>
          <a:bodyPr/>
          <a:lstStyle/>
          <a:p>
            <a:fld id="{F848ABCE-2778-49E0-BA08-B15F1563B46B}" type="datetimeFigureOut">
              <a:rPr lang="en-US" smtClean="0"/>
              <a:t>4/26/2022</a:t>
            </a:fld>
            <a:endParaRPr lang="en-US"/>
          </a:p>
        </p:txBody>
      </p:sp>
      <p:sp>
        <p:nvSpPr>
          <p:cNvPr id="5" name="Footer Placeholder 4">
            <a:extLst>
              <a:ext uri="{FF2B5EF4-FFF2-40B4-BE49-F238E27FC236}">
                <a16:creationId xmlns:a16="http://schemas.microsoft.com/office/drawing/2014/main" id="{F8AD8094-E4C9-4B64-8E05-DF40A1C43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7ACFF-C6E0-4FCA-9EAF-5743AAE81D40}"/>
              </a:ext>
            </a:extLst>
          </p:cNvPr>
          <p:cNvSpPr>
            <a:spLocks noGrp="1"/>
          </p:cNvSpPr>
          <p:nvPr>
            <p:ph type="sldNum" sz="quarter" idx="12"/>
          </p:nvPr>
        </p:nvSpPr>
        <p:spPr/>
        <p:txBody>
          <a:bodyPr/>
          <a:lstStyle/>
          <a:p>
            <a:fld id="{EA523BA2-78D6-4A43-BCDF-1D9269903C89}" type="slidenum">
              <a:rPr lang="en-US" smtClean="0"/>
              <a:t>‹#›</a:t>
            </a:fld>
            <a:endParaRPr lang="en-US"/>
          </a:p>
        </p:txBody>
      </p:sp>
    </p:spTree>
    <p:extLst>
      <p:ext uri="{BB962C8B-B14F-4D97-AF65-F5344CB8AC3E}">
        <p14:creationId xmlns:p14="http://schemas.microsoft.com/office/powerpoint/2010/main" val="136306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B1F87-E615-4D23-A248-2032DC0708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F89162-DC12-42F3-AF66-8142EB07D6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F5FB3A-8C31-412D-B026-0075A2861E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09D3E7-88A5-410C-807C-AB5C75736627}"/>
              </a:ext>
            </a:extLst>
          </p:cNvPr>
          <p:cNvSpPr>
            <a:spLocks noGrp="1"/>
          </p:cNvSpPr>
          <p:nvPr>
            <p:ph type="dt" sz="half" idx="10"/>
          </p:nvPr>
        </p:nvSpPr>
        <p:spPr/>
        <p:txBody>
          <a:bodyPr/>
          <a:lstStyle/>
          <a:p>
            <a:fld id="{F848ABCE-2778-49E0-BA08-B15F1563B46B}" type="datetimeFigureOut">
              <a:rPr lang="en-US" smtClean="0"/>
              <a:t>4/26/2022</a:t>
            </a:fld>
            <a:endParaRPr lang="en-US"/>
          </a:p>
        </p:txBody>
      </p:sp>
      <p:sp>
        <p:nvSpPr>
          <p:cNvPr id="6" name="Footer Placeholder 5">
            <a:extLst>
              <a:ext uri="{FF2B5EF4-FFF2-40B4-BE49-F238E27FC236}">
                <a16:creationId xmlns:a16="http://schemas.microsoft.com/office/drawing/2014/main" id="{875CE37E-49BF-434A-BFCD-55F84F56D1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789C83-830D-44F1-9EB7-C797FEB1D566}"/>
              </a:ext>
            </a:extLst>
          </p:cNvPr>
          <p:cNvSpPr>
            <a:spLocks noGrp="1"/>
          </p:cNvSpPr>
          <p:nvPr>
            <p:ph type="sldNum" sz="quarter" idx="12"/>
          </p:nvPr>
        </p:nvSpPr>
        <p:spPr/>
        <p:txBody>
          <a:bodyPr/>
          <a:lstStyle/>
          <a:p>
            <a:fld id="{EA523BA2-78D6-4A43-BCDF-1D9269903C89}" type="slidenum">
              <a:rPr lang="en-US" smtClean="0"/>
              <a:t>‹#›</a:t>
            </a:fld>
            <a:endParaRPr lang="en-US"/>
          </a:p>
        </p:txBody>
      </p:sp>
    </p:spTree>
    <p:extLst>
      <p:ext uri="{BB962C8B-B14F-4D97-AF65-F5344CB8AC3E}">
        <p14:creationId xmlns:p14="http://schemas.microsoft.com/office/powerpoint/2010/main" val="2171552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349E-0480-44FE-857E-32CC6174D5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FA54C8-BB56-4ABF-A16B-122E74C22B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4E3085-860B-4BCE-B49E-0E3E462B25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B343DC-67B5-4C14-9E18-F213CF8252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D95FF0-39A5-47B4-AF19-DD9BF067E3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D4CA6C-C422-4F49-A7A6-A9B950B5DB90}"/>
              </a:ext>
            </a:extLst>
          </p:cNvPr>
          <p:cNvSpPr>
            <a:spLocks noGrp="1"/>
          </p:cNvSpPr>
          <p:nvPr>
            <p:ph type="dt" sz="half" idx="10"/>
          </p:nvPr>
        </p:nvSpPr>
        <p:spPr/>
        <p:txBody>
          <a:bodyPr/>
          <a:lstStyle/>
          <a:p>
            <a:fld id="{F848ABCE-2778-49E0-BA08-B15F1563B46B}" type="datetimeFigureOut">
              <a:rPr lang="en-US" smtClean="0"/>
              <a:t>4/26/2022</a:t>
            </a:fld>
            <a:endParaRPr lang="en-US"/>
          </a:p>
        </p:txBody>
      </p:sp>
      <p:sp>
        <p:nvSpPr>
          <p:cNvPr id="8" name="Footer Placeholder 7">
            <a:extLst>
              <a:ext uri="{FF2B5EF4-FFF2-40B4-BE49-F238E27FC236}">
                <a16:creationId xmlns:a16="http://schemas.microsoft.com/office/drawing/2014/main" id="{79D599F3-BA1A-4518-A287-08779BEB86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C3BE9B-7579-4977-93BD-168E4560A016}"/>
              </a:ext>
            </a:extLst>
          </p:cNvPr>
          <p:cNvSpPr>
            <a:spLocks noGrp="1"/>
          </p:cNvSpPr>
          <p:nvPr>
            <p:ph type="sldNum" sz="quarter" idx="12"/>
          </p:nvPr>
        </p:nvSpPr>
        <p:spPr/>
        <p:txBody>
          <a:bodyPr/>
          <a:lstStyle/>
          <a:p>
            <a:fld id="{EA523BA2-78D6-4A43-BCDF-1D9269903C89}" type="slidenum">
              <a:rPr lang="en-US" smtClean="0"/>
              <a:t>‹#›</a:t>
            </a:fld>
            <a:endParaRPr lang="en-US"/>
          </a:p>
        </p:txBody>
      </p:sp>
    </p:spTree>
    <p:extLst>
      <p:ext uri="{BB962C8B-B14F-4D97-AF65-F5344CB8AC3E}">
        <p14:creationId xmlns:p14="http://schemas.microsoft.com/office/powerpoint/2010/main" val="2471370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5B65-86DA-4CAA-A04F-6F9A58FF5D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5A82BF-EDED-4A65-BD90-FBA0C044F1E0}"/>
              </a:ext>
            </a:extLst>
          </p:cNvPr>
          <p:cNvSpPr>
            <a:spLocks noGrp="1"/>
          </p:cNvSpPr>
          <p:nvPr>
            <p:ph type="dt" sz="half" idx="10"/>
          </p:nvPr>
        </p:nvSpPr>
        <p:spPr/>
        <p:txBody>
          <a:bodyPr/>
          <a:lstStyle/>
          <a:p>
            <a:fld id="{F848ABCE-2778-49E0-BA08-B15F1563B46B}" type="datetimeFigureOut">
              <a:rPr lang="en-US" smtClean="0"/>
              <a:t>4/26/2022</a:t>
            </a:fld>
            <a:endParaRPr lang="en-US"/>
          </a:p>
        </p:txBody>
      </p:sp>
      <p:sp>
        <p:nvSpPr>
          <p:cNvPr id="4" name="Footer Placeholder 3">
            <a:extLst>
              <a:ext uri="{FF2B5EF4-FFF2-40B4-BE49-F238E27FC236}">
                <a16:creationId xmlns:a16="http://schemas.microsoft.com/office/drawing/2014/main" id="{F61393E7-6523-4189-9A62-88BD160C47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20FCF-0F35-4A2F-BB9A-0521D819A1EE}"/>
              </a:ext>
            </a:extLst>
          </p:cNvPr>
          <p:cNvSpPr>
            <a:spLocks noGrp="1"/>
          </p:cNvSpPr>
          <p:nvPr>
            <p:ph type="sldNum" sz="quarter" idx="12"/>
          </p:nvPr>
        </p:nvSpPr>
        <p:spPr/>
        <p:txBody>
          <a:bodyPr/>
          <a:lstStyle/>
          <a:p>
            <a:fld id="{EA523BA2-78D6-4A43-BCDF-1D9269903C89}" type="slidenum">
              <a:rPr lang="en-US" smtClean="0"/>
              <a:t>‹#›</a:t>
            </a:fld>
            <a:endParaRPr lang="en-US"/>
          </a:p>
        </p:txBody>
      </p:sp>
    </p:spTree>
    <p:extLst>
      <p:ext uri="{BB962C8B-B14F-4D97-AF65-F5344CB8AC3E}">
        <p14:creationId xmlns:p14="http://schemas.microsoft.com/office/powerpoint/2010/main" val="307379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9981D3-C065-4027-AE1B-90EAC1EB14C5}"/>
              </a:ext>
            </a:extLst>
          </p:cNvPr>
          <p:cNvSpPr>
            <a:spLocks noGrp="1"/>
          </p:cNvSpPr>
          <p:nvPr>
            <p:ph type="dt" sz="half" idx="10"/>
          </p:nvPr>
        </p:nvSpPr>
        <p:spPr/>
        <p:txBody>
          <a:bodyPr/>
          <a:lstStyle/>
          <a:p>
            <a:fld id="{F848ABCE-2778-49E0-BA08-B15F1563B46B}" type="datetimeFigureOut">
              <a:rPr lang="en-US" smtClean="0"/>
              <a:t>4/26/2022</a:t>
            </a:fld>
            <a:endParaRPr lang="en-US"/>
          </a:p>
        </p:txBody>
      </p:sp>
      <p:sp>
        <p:nvSpPr>
          <p:cNvPr id="3" name="Footer Placeholder 2">
            <a:extLst>
              <a:ext uri="{FF2B5EF4-FFF2-40B4-BE49-F238E27FC236}">
                <a16:creationId xmlns:a16="http://schemas.microsoft.com/office/drawing/2014/main" id="{885D361B-2C55-4488-B01A-18884BE34C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2A780F-DD2C-47A5-8BA9-05EE1AE3A7F7}"/>
              </a:ext>
            </a:extLst>
          </p:cNvPr>
          <p:cNvSpPr>
            <a:spLocks noGrp="1"/>
          </p:cNvSpPr>
          <p:nvPr>
            <p:ph type="sldNum" sz="quarter" idx="12"/>
          </p:nvPr>
        </p:nvSpPr>
        <p:spPr/>
        <p:txBody>
          <a:bodyPr/>
          <a:lstStyle/>
          <a:p>
            <a:fld id="{EA523BA2-78D6-4A43-BCDF-1D9269903C89}" type="slidenum">
              <a:rPr lang="en-US" smtClean="0"/>
              <a:t>‹#›</a:t>
            </a:fld>
            <a:endParaRPr lang="en-US"/>
          </a:p>
        </p:txBody>
      </p:sp>
    </p:spTree>
    <p:extLst>
      <p:ext uri="{BB962C8B-B14F-4D97-AF65-F5344CB8AC3E}">
        <p14:creationId xmlns:p14="http://schemas.microsoft.com/office/powerpoint/2010/main" val="107347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35EDF-2168-4930-B8A1-EEAA5CBBB8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AFFCC3-DAC3-47BA-9053-DDD76E0EA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9670EE-19C8-4FE0-BA4A-CA5D5FCF49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5601C-9B5B-4D75-B400-263BB33447BC}"/>
              </a:ext>
            </a:extLst>
          </p:cNvPr>
          <p:cNvSpPr>
            <a:spLocks noGrp="1"/>
          </p:cNvSpPr>
          <p:nvPr>
            <p:ph type="dt" sz="half" idx="10"/>
          </p:nvPr>
        </p:nvSpPr>
        <p:spPr/>
        <p:txBody>
          <a:bodyPr/>
          <a:lstStyle/>
          <a:p>
            <a:fld id="{F848ABCE-2778-49E0-BA08-B15F1563B46B}" type="datetimeFigureOut">
              <a:rPr lang="en-US" smtClean="0"/>
              <a:t>4/26/2022</a:t>
            </a:fld>
            <a:endParaRPr lang="en-US"/>
          </a:p>
        </p:txBody>
      </p:sp>
      <p:sp>
        <p:nvSpPr>
          <p:cNvPr id="6" name="Footer Placeholder 5">
            <a:extLst>
              <a:ext uri="{FF2B5EF4-FFF2-40B4-BE49-F238E27FC236}">
                <a16:creationId xmlns:a16="http://schemas.microsoft.com/office/drawing/2014/main" id="{CB718CB5-FC6A-4E0B-AC27-5C8948D265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C325CE-3DE9-4446-AA91-45A3B6EFCDD8}"/>
              </a:ext>
            </a:extLst>
          </p:cNvPr>
          <p:cNvSpPr>
            <a:spLocks noGrp="1"/>
          </p:cNvSpPr>
          <p:nvPr>
            <p:ph type="sldNum" sz="quarter" idx="12"/>
          </p:nvPr>
        </p:nvSpPr>
        <p:spPr/>
        <p:txBody>
          <a:bodyPr/>
          <a:lstStyle/>
          <a:p>
            <a:fld id="{EA523BA2-78D6-4A43-BCDF-1D9269903C89}" type="slidenum">
              <a:rPr lang="en-US" smtClean="0"/>
              <a:t>‹#›</a:t>
            </a:fld>
            <a:endParaRPr lang="en-US"/>
          </a:p>
        </p:txBody>
      </p:sp>
    </p:spTree>
    <p:extLst>
      <p:ext uri="{BB962C8B-B14F-4D97-AF65-F5344CB8AC3E}">
        <p14:creationId xmlns:p14="http://schemas.microsoft.com/office/powerpoint/2010/main" val="134386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C6CA-BC1A-448C-ABDF-1E20378291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BCF8CB-5463-4535-952A-F20C830285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348A7F-76C3-4C1F-B878-896FEF765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9385D7-9FE2-4653-BA96-B2EBB501A130}"/>
              </a:ext>
            </a:extLst>
          </p:cNvPr>
          <p:cNvSpPr>
            <a:spLocks noGrp="1"/>
          </p:cNvSpPr>
          <p:nvPr>
            <p:ph type="dt" sz="half" idx="10"/>
          </p:nvPr>
        </p:nvSpPr>
        <p:spPr/>
        <p:txBody>
          <a:bodyPr/>
          <a:lstStyle/>
          <a:p>
            <a:fld id="{F848ABCE-2778-49E0-BA08-B15F1563B46B}" type="datetimeFigureOut">
              <a:rPr lang="en-US" smtClean="0"/>
              <a:t>4/26/2022</a:t>
            </a:fld>
            <a:endParaRPr lang="en-US"/>
          </a:p>
        </p:txBody>
      </p:sp>
      <p:sp>
        <p:nvSpPr>
          <p:cNvPr id="6" name="Footer Placeholder 5">
            <a:extLst>
              <a:ext uri="{FF2B5EF4-FFF2-40B4-BE49-F238E27FC236}">
                <a16:creationId xmlns:a16="http://schemas.microsoft.com/office/drawing/2014/main" id="{19834F8B-DDCF-4E8C-B0EF-19AD99C5D6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385806-F71B-4AA5-94B8-C8CD35E7C741}"/>
              </a:ext>
            </a:extLst>
          </p:cNvPr>
          <p:cNvSpPr>
            <a:spLocks noGrp="1"/>
          </p:cNvSpPr>
          <p:nvPr>
            <p:ph type="sldNum" sz="quarter" idx="12"/>
          </p:nvPr>
        </p:nvSpPr>
        <p:spPr/>
        <p:txBody>
          <a:bodyPr/>
          <a:lstStyle/>
          <a:p>
            <a:fld id="{EA523BA2-78D6-4A43-BCDF-1D9269903C89}" type="slidenum">
              <a:rPr lang="en-US" smtClean="0"/>
              <a:t>‹#›</a:t>
            </a:fld>
            <a:endParaRPr lang="en-US"/>
          </a:p>
        </p:txBody>
      </p:sp>
    </p:spTree>
    <p:extLst>
      <p:ext uri="{BB962C8B-B14F-4D97-AF65-F5344CB8AC3E}">
        <p14:creationId xmlns:p14="http://schemas.microsoft.com/office/powerpoint/2010/main" val="63146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778FC1-012E-42AD-82BD-E25DEECBE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1E1CB3-691E-4B80-9E6C-7521D30EB2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9711F-D14C-4B21-B29E-DE3806B197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8ABCE-2778-49E0-BA08-B15F1563B46B}" type="datetimeFigureOut">
              <a:rPr lang="en-US" smtClean="0"/>
              <a:t>4/26/2022</a:t>
            </a:fld>
            <a:endParaRPr lang="en-US"/>
          </a:p>
        </p:txBody>
      </p:sp>
      <p:sp>
        <p:nvSpPr>
          <p:cNvPr id="5" name="Footer Placeholder 4">
            <a:extLst>
              <a:ext uri="{FF2B5EF4-FFF2-40B4-BE49-F238E27FC236}">
                <a16:creationId xmlns:a16="http://schemas.microsoft.com/office/drawing/2014/main" id="{6F596061-3837-412C-B243-A3A7A2FC5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446A06-0E40-4B4F-AEC5-DB0034665D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23BA2-78D6-4A43-BCDF-1D9269903C89}" type="slidenum">
              <a:rPr lang="en-US" smtClean="0"/>
              <a:t>‹#›</a:t>
            </a:fld>
            <a:endParaRPr lang="en-US"/>
          </a:p>
        </p:txBody>
      </p:sp>
    </p:spTree>
    <p:extLst>
      <p:ext uri="{BB962C8B-B14F-4D97-AF65-F5344CB8AC3E}">
        <p14:creationId xmlns:p14="http://schemas.microsoft.com/office/powerpoint/2010/main" val="277206772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rn6yMKhzx6I" TargetMode="External"/><Relationship Id="rId2" Type="http://schemas.openxmlformats.org/officeDocument/2006/relationships/hyperlink" Target="https://www.youtube.com/results?search_query=15+iconic+building+by+frank+lloyd+wright" TargetMode="External"/><Relationship Id="rId1" Type="http://schemas.openxmlformats.org/officeDocument/2006/relationships/slideLayout" Target="../slideLayouts/slideLayout2.xml"/><Relationship Id="rId6" Type="http://schemas.openxmlformats.org/officeDocument/2006/relationships/hyperlink" Target="https://www.architecturalrecord.com/articles/14481-taliesin-closure-sparks-controversy" TargetMode="External"/><Relationship Id="rId5" Type="http://schemas.openxmlformats.org/officeDocument/2006/relationships/hyperlink" Target="https://www.youtube.com/watch?v=xd7cx8nDYc4" TargetMode="External"/><Relationship Id="rId4" Type="http://schemas.openxmlformats.org/officeDocument/2006/relationships/hyperlink" Target="https://www.youtube.com/watch?v=Mj8qH3GGSY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en.wikipedia.org/wiki/Philip_Johnson#cite_note-24" TargetMode="External"/><Relationship Id="rId3" Type="http://schemas.openxmlformats.org/officeDocument/2006/relationships/hyperlink" Target="https://en.wikipedia.org/wiki/American_Institute_of_Architects" TargetMode="External"/><Relationship Id="rId7" Type="http://schemas.openxmlformats.org/officeDocument/2006/relationships/hyperlink" Target="https://en.wikipedia.org/wiki/American_Academy_of_Achievement" TargetMode="External"/><Relationship Id="rId2" Type="http://schemas.openxmlformats.org/officeDocument/2006/relationships/hyperlink" Target="https://en.wikipedia.org/wiki/National_Trust_for_Historic_Preservation" TargetMode="External"/><Relationship Id="rId1" Type="http://schemas.openxmlformats.org/officeDocument/2006/relationships/slideLayout" Target="../slideLayouts/slideLayout2.xml"/><Relationship Id="rId6" Type="http://schemas.openxmlformats.org/officeDocument/2006/relationships/hyperlink" Target="https://en.wikipedia.org/wiki/Philip_Johnson#cite_note-Goldberger,_Paul_1979-1" TargetMode="External"/><Relationship Id="rId5" Type="http://schemas.openxmlformats.org/officeDocument/2006/relationships/hyperlink" Target="https://en.wikipedia.org/wiki/Pritzker_Prize" TargetMode="External"/><Relationship Id="rId4" Type="http://schemas.openxmlformats.org/officeDocument/2006/relationships/hyperlink" Target="https://en.wikipedia.org/wiki/AIA_Gold_Meda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savingplaces.org/places/glass-house#.YkXvwSjMJff" TargetMode="External"/><Relationship Id="rId2" Type="http://schemas.openxmlformats.org/officeDocument/2006/relationships/hyperlink" Target="https://en.wikipedia.org/wiki/Philip_Johnson" TargetMode="External"/><Relationship Id="rId1" Type="http://schemas.openxmlformats.org/officeDocument/2006/relationships/slideLayout" Target="../slideLayouts/slideLayout2.xml"/><Relationship Id="rId4" Type="http://schemas.openxmlformats.org/officeDocument/2006/relationships/hyperlink" Target="https://savingplaces.org/places/glass-house#.YjfkLnrMJf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xIb4Jr18pZ0" TargetMode="External"/><Relationship Id="rId2" Type="http://schemas.openxmlformats.org/officeDocument/2006/relationships/hyperlink" Target="https://www.archpaper.com/2022/02/mies-van-der-rohe-designed-eskenazi-school-opens-at-indiana-university"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9lb4cUpQyRk" TargetMode="External"/><Relationship Id="rId2" Type="http://schemas.openxmlformats.org/officeDocument/2006/relationships/hyperlink" Target="https://en.wikipedia.org/wiki/Farnsworth_House" TargetMode="External"/><Relationship Id="rId1" Type="http://schemas.openxmlformats.org/officeDocument/2006/relationships/slideLayout" Target="../slideLayouts/slideLayout2.xml"/><Relationship Id="rId4" Type="http://schemas.openxmlformats.org/officeDocument/2006/relationships/hyperlink" Target="https://www.architecturaldigest.com/story/jeff-bridges-will-portray-architect-mies-van-der-rohe"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interactive.wttw.com/tenbuildings/vide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oqK5K6qFJuI" TargetMode="External"/><Relationship Id="rId2" Type="http://schemas.openxmlformats.org/officeDocument/2006/relationships/hyperlink" Target="https://www.youtube.com/watch?v=ykDMQDmbasA" TargetMode="External"/><Relationship Id="rId1" Type="http://schemas.openxmlformats.org/officeDocument/2006/relationships/slideLayout" Target="../slideLayouts/slideLayout2.xml"/><Relationship Id="rId4" Type="http://schemas.openxmlformats.org/officeDocument/2006/relationships/hyperlink" Target="https://www.youtube.com/watch?v=5wY0yecj8Qk"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theguardian.com/artanddesign/2022/apr/04/eyesores-or-treasures-our-modernist-buildings-still-divide-communiti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en.wikipedia.org/wiki/Joseph_Royer_(architect)" TargetMode="External"/><Relationship Id="rId4" Type="http://schemas.openxmlformats.org/officeDocument/2006/relationships/hyperlink" Target="https://www.architecturaldigest.com/gallery/most-beautiful-brutalist-buildings-world"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edithfarnsworthhouse.org/palumbo-interpretation-wal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prairieglasshouse.com/" TargetMode="External"/><Relationship Id="rId2" Type="http://schemas.openxmlformats.org/officeDocument/2006/relationships/hyperlink" Target="https://franklloydwright.org/site/b-harley-bradley-house/" TargetMode="External"/><Relationship Id="rId1" Type="http://schemas.openxmlformats.org/officeDocument/2006/relationships/slideLayout" Target="../slideLayouts/slideLayout2.xml"/><Relationship Id="rId5" Type="http://schemas.openxmlformats.org/officeDocument/2006/relationships/hyperlink" Target="https://www.re-thinkingthefuture.com/rtf-fresh-perspectives/a901-10-things-you-did-not-know-about-dancing-house-prague/" TargetMode="External"/><Relationship Id="rId4" Type="http://schemas.openxmlformats.org/officeDocument/2006/relationships/hyperlink" Target="http://friendsofcedarrock.org/"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xIb4Jr18pZ0" TargetMode="External"/><Relationship Id="rId2" Type="http://schemas.openxmlformats.org/officeDocument/2006/relationships/hyperlink" Target="https://www.youtube.com/watch?v=Y69wOKg6yp4"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google.com/search?q=plan+of+farnsworth+house&amp;rlz=1C1GCEA_enUS855US855&amp;oq=plan+of+farnsw&amp;aqs=chrome.1.69i57j0i22i30j0i390j69i61l2.6631j0j7&amp;sourceid=chrome&amp;ie=UTF-8#imgrc=FDRv75W4y6Ykx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edithfarnsworthhouse.org/"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architecturaldigest.com/story/zaha-hadid-architects-building-virtual-city-metaverse#intcid=_architectural-digest-bottom-recirc_b57489ce-6305-460c-9533-7a5efa1f47d3_text2vec1" TargetMode="External"/><Relationship Id="rId2" Type="http://schemas.openxmlformats.org/officeDocument/2006/relationships/hyperlink" Target="https://www.architecturaldigest.com/story/zaha-hadid-architects-new-net-zero-project-nine-years-complete#intcid=_architectural-digest-bottom-recirc_3501e317-4b47-477e-be87-ac1e668a517b_text2vec1" TargetMode="External"/><Relationship Id="rId1" Type="http://schemas.openxmlformats.org/officeDocument/2006/relationships/slideLayout" Target="../slideLayouts/slideLayout2.xml"/><Relationship Id="rId5" Type="http://schemas.openxmlformats.org/officeDocument/2006/relationships/hyperlink" Target="https://www.architecturaldigest.com/gallery/best-diamond-inspired-architecture-around-the-world?utm_source=nl&amp;utm_brand=ad&amp;utm_mailing=ARD_Daily_AM_041222&amp;utm_campaign=aud-dev&amp;utm_medium=email&amp;bxid=6253726fc9e292b4000faf6f&amp;cndid=69288139&amp;hasha=856174baa36b17de470a7bd8d7300eb8&amp;hashb=641f58739ee4fbe379afea4f0adbec019b4b6b9e&amp;hashc=32851bb99189890349836127abd081ca6973064f8ceb4de6ffd915fb29cbecab&amp;esrc=AUTO_PRINT&amp;utm_term=ARD_Daily" TargetMode="External"/><Relationship Id="rId4" Type="http://schemas.openxmlformats.org/officeDocument/2006/relationships/hyperlink" Target="https://www.google.com/search?gs_ssp=eJzj4tTP1TcwyrYoTjZg9OKqSsxIVMhITMlMAQBOYwb9&amp;q=zaha+hadid&amp;rlz=1C1GCEA_enUS855US855&amp;oq=zAHA+h&amp;aqs=chrome.1.0i131i355i433i512j46i131i433i512j69i57j0i433i512l2j0i512j69i60l2.7757j0j7&amp;sourceid=chrome&amp;ie=UTF-8"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history.com/news/the-birth-of-lincoln-logs" TargetMode="External"/><Relationship Id="rId2" Type="http://schemas.openxmlformats.org/officeDocument/2006/relationships/hyperlink" Target="https://www.pbs.org/video/frank-lloyd-wright-1650404605/" TargetMode="External"/><Relationship Id="rId1" Type="http://schemas.openxmlformats.org/officeDocument/2006/relationships/slideLayout" Target="../slideLayouts/slideLayout2.xml"/><Relationship Id="rId4" Type="http://schemas.openxmlformats.org/officeDocument/2006/relationships/hyperlink" Target="https://www.countryliving.com/life/travel/g19418962/unusual-buildings-in-america/"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theglasshouse.org/media/texture-transparency-the-glass-house/" TargetMode="External"/><Relationship Id="rId2" Type="http://schemas.openxmlformats.org/officeDocument/2006/relationships/hyperlink" Target="https://www.knoll.com/knollnewsdetail/Philip-Johnson-Thesis-House"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en.wikipedia.org/wiki/Seagram_Building#Plann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UhRyWc5hDz8"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en.wikipedia.org/wiki/Philip_Johnson"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www.youtube.com/watch?v=S9DsUHAuva8"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mailto:dirkvm1996@gmail.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5B450-7BE6-401A-A93F-7C1DF6D08B8A}"/>
              </a:ext>
            </a:extLst>
          </p:cNvPr>
          <p:cNvSpPr>
            <a:spLocks noGrp="1"/>
          </p:cNvSpPr>
          <p:nvPr>
            <p:ph type="ctrTitle"/>
          </p:nvPr>
        </p:nvSpPr>
        <p:spPr>
          <a:xfrm>
            <a:off x="1507067" y="548640"/>
            <a:ext cx="7766936" cy="3672840"/>
          </a:xfrm>
        </p:spPr>
        <p:txBody>
          <a:bodyPr>
            <a:normAutofit fontScale="90000"/>
          </a:bodyPr>
          <a:lstStyle/>
          <a:p>
            <a:pPr algn="ctr"/>
            <a:r>
              <a:rPr lang="en-US" dirty="0"/>
              <a:t>Egos, Friendships, Rivalries, and Fights in Mid-Century Modern Architecture in America </a:t>
            </a:r>
            <a:br>
              <a:rPr lang="en-US" dirty="0"/>
            </a:br>
            <a:r>
              <a:rPr lang="en-US" dirty="0"/>
              <a:t>Dirk Mol / Presenter</a:t>
            </a:r>
          </a:p>
        </p:txBody>
      </p:sp>
      <p:sp>
        <p:nvSpPr>
          <p:cNvPr id="3" name="Subtitle 2">
            <a:extLst>
              <a:ext uri="{FF2B5EF4-FFF2-40B4-BE49-F238E27FC236}">
                <a16:creationId xmlns:a16="http://schemas.microsoft.com/office/drawing/2014/main" id="{86C5DE89-A8E0-4E20-8FAB-381552F118B0}"/>
              </a:ext>
            </a:extLst>
          </p:cNvPr>
          <p:cNvSpPr>
            <a:spLocks noGrp="1"/>
          </p:cNvSpPr>
          <p:nvPr>
            <p:ph type="subTitle" idx="1"/>
          </p:nvPr>
        </p:nvSpPr>
        <p:spPr>
          <a:xfrm>
            <a:off x="1507067" y="4693920"/>
            <a:ext cx="7766936" cy="1463040"/>
          </a:xfrm>
        </p:spPr>
        <p:txBody>
          <a:bodyPr>
            <a:normAutofit/>
          </a:bodyPr>
          <a:lstStyle/>
          <a:p>
            <a:pPr algn="ctr"/>
            <a:r>
              <a:rPr lang="en-US" sz="2800" dirty="0"/>
              <a:t>Session One:  Introductions and Biographies of </a:t>
            </a:r>
          </a:p>
          <a:p>
            <a:pPr algn="ctr"/>
            <a:r>
              <a:rPr lang="en-US" sz="2800" dirty="0"/>
              <a:t>Frank Lloyd Wright, </a:t>
            </a:r>
            <a:r>
              <a:rPr lang="en-US" sz="2800" dirty="0" err="1"/>
              <a:t>Mies</a:t>
            </a:r>
            <a:r>
              <a:rPr lang="en-US" sz="2800" dirty="0"/>
              <a:t> van der </a:t>
            </a:r>
            <a:r>
              <a:rPr lang="en-US" sz="2800" dirty="0" err="1"/>
              <a:t>Rohe</a:t>
            </a:r>
            <a:r>
              <a:rPr lang="en-US" sz="2800" dirty="0"/>
              <a:t>, Edith Farnsworth, an Philip Johnson</a:t>
            </a:r>
          </a:p>
        </p:txBody>
      </p:sp>
    </p:spTree>
    <p:extLst>
      <p:ext uri="{BB962C8B-B14F-4D97-AF65-F5344CB8AC3E}">
        <p14:creationId xmlns:p14="http://schemas.microsoft.com/office/powerpoint/2010/main" val="56513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6DCD5-16D1-4F8E-989E-939ED8B59529}"/>
              </a:ext>
            </a:extLst>
          </p:cNvPr>
          <p:cNvSpPr>
            <a:spLocks noGrp="1"/>
          </p:cNvSpPr>
          <p:nvPr>
            <p:ph type="title"/>
          </p:nvPr>
        </p:nvSpPr>
        <p:spPr/>
        <p:txBody>
          <a:bodyPr/>
          <a:lstStyle/>
          <a:p>
            <a:r>
              <a:rPr lang="en-US" dirty="0"/>
              <a:t>St. Francis de Sales Church / Marcel Breuer</a:t>
            </a:r>
            <a:br>
              <a:rPr lang="en-US" dirty="0"/>
            </a:br>
            <a:r>
              <a:rPr lang="en-US" dirty="0"/>
              <a:t>Norton Shores (Muskegon) Michigan</a:t>
            </a:r>
          </a:p>
        </p:txBody>
      </p:sp>
      <p:pic>
        <p:nvPicPr>
          <p:cNvPr id="5" name="Content Placeholder 4">
            <a:extLst>
              <a:ext uri="{FF2B5EF4-FFF2-40B4-BE49-F238E27FC236}">
                <a16:creationId xmlns:a16="http://schemas.microsoft.com/office/drawing/2014/main" id="{5468EB53-A657-42CA-A653-AA68C0ADBD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2700" y="1825624"/>
            <a:ext cx="7200900" cy="5032375"/>
          </a:xfrm>
        </p:spPr>
      </p:pic>
    </p:spTree>
    <p:extLst>
      <p:ext uri="{BB962C8B-B14F-4D97-AF65-F5344CB8AC3E}">
        <p14:creationId xmlns:p14="http://schemas.microsoft.com/office/powerpoint/2010/main" val="322803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FA0D3-3A7A-4632-B688-97FEBD80800E}"/>
              </a:ext>
            </a:extLst>
          </p:cNvPr>
          <p:cNvSpPr>
            <a:spLocks noGrp="1"/>
          </p:cNvSpPr>
          <p:nvPr>
            <p:ph type="title"/>
          </p:nvPr>
        </p:nvSpPr>
        <p:spPr/>
        <p:txBody>
          <a:bodyPr/>
          <a:lstStyle/>
          <a:p>
            <a:r>
              <a:rPr lang="en-US" dirty="0"/>
              <a:t>INTRODUCTIONS:</a:t>
            </a:r>
            <a:br>
              <a:rPr lang="en-US" dirty="0"/>
            </a:br>
            <a:r>
              <a:rPr lang="en-US" sz="2400" dirty="0"/>
              <a:t>Suggested  items to share with the group if you wish</a:t>
            </a:r>
          </a:p>
        </p:txBody>
      </p:sp>
      <p:sp>
        <p:nvSpPr>
          <p:cNvPr id="3" name="Content Placeholder 2">
            <a:extLst>
              <a:ext uri="{FF2B5EF4-FFF2-40B4-BE49-F238E27FC236}">
                <a16:creationId xmlns:a16="http://schemas.microsoft.com/office/drawing/2014/main" id="{9EACE22E-B635-4190-99AE-3B4C5CC3D73D}"/>
              </a:ext>
            </a:extLst>
          </p:cNvPr>
          <p:cNvSpPr>
            <a:spLocks noGrp="1"/>
          </p:cNvSpPr>
          <p:nvPr>
            <p:ph idx="1"/>
          </p:nvPr>
        </p:nvSpPr>
        <p:spPr>
          <a:xfrm>
            <a:off x="895350" y="2244724"/>
            <a:ext cx="10515600" cy="4849495"/>
          </a:xfrm>
        </p:spPr>
        <p:txBody>
          <a:bodyPr>
            <a:noAutofit/>
          </a:bodyPr>
          <a:lstStyle/>
          <a:p>
            <a:r>
              <a:rPr lang="en-US" dirty="0"/>
              <a:t>Why and for how long have you been interested in architecture?</a:t>
            </a:r>
          </a:p>
          <a:p>
            <a:r>
              <a:rPr lang="en-US" dirty="0"/>
              <a:t>What drew you to this particular exploration of the field?</a:t>
            </a:r>
          </a:p>
          <a:p>
            <a:r>
              <a:rPr lang="en-US" dirty="0"/>
              <a:t>What’s your favorite modern building? Favorite building in C-U?</a:t>
            </a:r>
          </a:p>
          <a:p>
            <a:r>
              <a:rPr lang="en-US" dirty="0"/>
              <a:t>Have you ever traveled hundreds of miles to see a particular building?</a:t>
            </a:r>
          </a:p>
          <a:p>
            <a:r>
              <a:rPr lang="en-US" dirty="0"/>
              <a:t>What do you hope to get from this study group?</a:t>
            </a:r>
          </a:p>
        </p:txBody>
      </p:sp>
    </p:spTree>
    <p:extLst>
      <p:ext uri="{BB962C8B-B14F-4D97-AF65-F5344CB8AC3E}">
        <p14:creationId xmlns:p14="http://schemas.microsoft.com/office/powerpoint/2010/main" val="3991650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B307-9B0B-466F-B6B1-9392D8FA9663}"/>
              </a:ext>
            </a:extLst>
          </p:cNvPr>
          <p:cNvSpPr>
            <a:spLocks noGrp="1"/>
          </p:cNvSpPr>
          <p:nvPr>
            <p:ph type="title"/>
          </p:nvPr>
        </p:nvSpPr>
        <p:spPr>
          <a:xfrm>
            <a:off x="838200" y="472440"/>
            <a:ext cx="10515600" cy="1218248"/>
          </a:xfrm>
        </p:spPr>
        <p:txBody>
          <a:bodyPr/>
          <a:lstStyle/>
          <a:p>
            <a:pPr algn="ctr"/>
            <a:r>
              <a:rPr lang="en-US" dirty="0"/>
              <a:t>The Players</a:t>
            </a:r>
          </a:p>
        </p:txBody>
      </p:sp>
      <p:sp>
        <p:nvSpPr>
          <p:cNvPr id="3" name="Content Placeholder 2">
            <a:extLst>
              <a:ext uri="{FF2B5EF4-FFF2-40B4-BE49-F238E27FC236}">
                <a16:creationId xmlns:a16="http://schemas.microsoft.com/office/drawing/2014/main" id="{02177FC0-7A91-4E76-9976-1AB0B19E5331}"/>
              </a:ext>
            </a:extLst>
          </p:cNvPr>
          <p:cNvSpPr>
            <a:spLocks noGrp="1"/>
          </p:cNvSpPr>
          <p:nvPr>
            <p:ph idx="1"/>
          </p:nvPr>
        </p:nvSpPr>
        <p:spPr/>
        <p:txBody>
          <a:bodyPr>
            <a:normAutofit/>
          </a:bodyPr>
          <a:lstStyle/>
          <a:p>
            <a:r>
              <a:rPr lang="en-US" sz="3200" dirty="0"/>
              <a:t>Frank Lloyd Wright / 1867-1959 / age 91</a:t>
            </a:r>
          </a:p>
          <a:p>
            <a:r>
              <a:rPr lang="en-US" sz="3200" dirty="0" err="1"/>
              <a:t>Mies</a:t>
            </a:r>
            <a:r>
              <a:rPr lang="en-US" sz="3200" dirty="0"/>
              <a:t> van der </a:t>
            </a:r>
            <a:r>
              <a:rPr lang="en-US" sz="3200" dirty="0" err="1"/>
              <a:t>Rohe</a:t>
            </a:r>
            <a:r>
              <a:rPr lang="en-US" sz="3200" dirty="0"/>
              <a:t> / 1886-1969 / age 83</a:t>
            </a:r>
          </a:p>
          <a:p>
            <a:r>
              <a:rPr lang="en-US" sz="3200" dirty="0"/>
              <a:t>Edith Farnsworth / 1904-1977 / age 73</a:t>
            </a:r>
          </a:p>
          <a:p>
            <a:r>
              <a:rPr lang="en-US" sz="3200" dirty="0"/>
              <a:t>Phillip Johnson /1906-2005 / age 98</a:t>
            </a:r>
          </a:p>
          <a:p>
            <a:pPr marL="0" indent="0">
              <a:buNone/>
            </a:pPr>
            <a:endParaRPr lang="en-US" sz="2800" dirty="0"/>
          </a:p>
          <a:p>
            <a:pPr marL="0" indent="0">
              <a:buNone/>
            </a:pPr>
            <a:r>
              <a:rPr lang="en-US" dirty="0"/>
              <a:t>Over 118 years of American architectural history from 1887 when Wright started working in architecture in Chicago to Johnson’s death.</a:t>
            </a:r>
          </a:p>
          <a:p>
            <a:pPr marL="0" indent="0">
              <a:buNone/>
            </a:pPr>
            <a:endParaRPr lang="en-US" sz="2800" dirty="0"/>
          </a:p>
          <a:p>
            <a:endParaRPr lang="en-US" sz="2800" dirty="0"/>
          </a:p>
        </p:txBody>
      </p:sp>
    </p:spTree>
    <p:extLst>
      <p:ext uri="{BB962C8B-B14F-4D97-AF65-F5344CB8AC3E}">
        <p14:creationId xmlns:p14="http://schemas.microsoft.com/office/powerpoint/2010/main" val="2993617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555B9-A843-42A2-A46F-120955F34754}"/>
              </a:ext>
            </a:extLst>
          </p:cNvPr>
          <p:cNvSpPr>
            <a:spLocks noGrp="1"/>
          </p:cNvSpPr>
          <p:nvPr>
            <p:ph type="title"/>
          </p:nvPr>
        </p:nvSpPr>
        <p:spPr>
          <a:xfrm>
            <a:off x="677334" y="609600"/>
            <a:ext cx="8596668" cy="931333"/>
          </a:xfrm>
        </p:spPr>
        <p:txBody>
          <a:bodyPr>
            <a:normAutofit/>
          </a:bodyPr>
          <a:lstStyle/>
          <a:p>
            <a:r>
              <a:rPr lang="en-US" sz="3200" dirty="0"/>
              <a:t>STYLES in history of American Architecture</a:t>
            </a:r>
          </a:p>
        </p:txBody>
      </p:sp>
      <p:sp>
        <p:nvSpPr>
          <p:cNvPr id="3" name="Content Placeholder 2">
            <a:extLst>
              <a:ext uri="{FF2B5EF4-FFF2-40B4-BE49-F238E27FC236}">
                <a16:creationId xmlns:a16="http://schemas.microsoft.com/office/drawing/2014/main" id="{9009DB44-364A-4FB0-B2FC-97D70B61ACA5}"/>
              </a:ext>
            </a:extLst>
          </p:cNvPr>
          <p:cNvSpPr>
            <a:spLocks noGrp="1"/>
          </p:cNvSpPr>
          <p:nvPr>
            <p:ph idx="1"/>
          </p:nvPr>
        </p:nvSpPr>
        <p:spPr>
          <a:xfrm>
            <a:off x="677334" y="1371601"/>
            <a:ext cx="8596668" cy="4995332"/>
          </a:xfrm>
        </p:spPr>
        <p:txBody>
          <a:bodyPr>
            <a:normAutofit/>
          </a:bodyPr>
          <a:lstStyle/>
          <a:p>
            <a:r>
              <a:rPr lang="en-US" sz="2400" dirty="0"/>
              <a:t> </a:t>
            </a:r>
            <a:r>
              <a:rPr lang="en-US" sz="2400" dirty="0" err="1"/>
              <a:t>NeoClassical</a:t>
            </a:r>
            <a:r>
              <a:rPr lang="en-US" sz="2400" dirty="0"/>
              <a:t> / whatever is an imitation of older classical styes</a:t>
            </a:r>
          </a:p>
          <a:p>
            <a:r>
              <a:rPr lang="en-US" sz="2400" dirty="0"/>
              <a:t> Greek Revival / a subset of neoclassical common in 19</a:t>
            </a:r>
            <a:r>
              <a:rPr lang="en-US" sz="2400" baseline="30000" dirty="0"/>
              <a:t>th</a:t>
            </a:r>
            <a:r>
              <a:rPr lang="en-US" sz="2400" dirty="0"/>
              <a:t> C. residences</a:t>
            </a:r>
          </a:p>
          <a:p>
            <a:r>
              <a:rPr lang="en-US" sz="2400" dirty="0"/>
              <a:t>Gothic Revival / a favorite for churches and some houses / Grant Wood’s American Gothic</a:t>
            </a:r>
          </a:p>
          <a:p>
            <a:r>
              <a:rPr lang="en-US" sz="2400" dirty="0"/>
              <a:t>Beaux-Arts /  neoclassical / think Greek and Roman temples / big in France / US Capital and many state capitals / White City</a:t>
            </a:r>
          </a:p>
          <a:p>
            <a:r>
              <a:rPr lang="en-US" sz="2400" dirty="0"/>
              <a:t>Richardsonian Romanesque / Classicism with a twist / Henry Hobson </a:t>
            </a:r>
            <a:r>
              <a:rPr lang="en-US" sz="2400" dirty="0" err="1"/>
              <a:t>Richarson</a:t>
            </a:r>
            <a:endParaRPr lang="en-US" sz="2400" dirty="0"/>
          </a:p>
          <a:p>
            <a:r>
              <a:rPr lang="en-US" sz="2400" dirty="0"/>
              <a:t>Arts and Craft Movement / Robert Morris / centered in England</a:t>
            </a:r>
          </a:p>
          <a:p>
            <a:r>
              <a:rPr lang="en-US" sz="2400" dirty="0"/>
              <a:t>Prairie Style / mostly houses / Wrights early work / Oak Park</a:t>
            </a:r>
          </a:p>
        </p:txBody>
      </p:sp>
    </p:spTree>
    <p:extLst>
      <p:ext uri="{BB962C8B-B14F-4D97-AF65-F5344CB8AC3E}">
        <p14:creationId xmlns:p14="http://schemas.microsoft.com/office/powerpoint/2010/main" val="265640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AB650-106E-468B-8309-38119407698C}"/>
              </a:ext>
            </a:extLst>
          </p:cNvPr>
          <p:cNvSpPr>
            <a:spLocks noGrp="1"/>
          </p:cNvSpPr>
          <p:nvPr>
            <p:ph type="title"/>
          </p:nvPr>
        </p:nvSpPr>
        <p:spPr/>
        <p:txBody>
          <a:bodyPr/>
          <a:lstStyle/>
          <a:p>
            <a:r>
              <a:rPr lang="en-US" dirty="0"/>
              <a:t>Romanesque vs. Gothic</a:t>
            </a:r>
          </a:p>
        </p:txBody>
      </p:sp>
      <p:pic>
        <p:nvPicPr>
          <p:cNvPr id="5" name="Content Placeholder 4">
            <a:extLst>
              <a:ext uri="{FF2B5EF4-FFF2-40B4-BE49-F238E27FC236}">
                <a16:creationId xmlns:a16="http://schemas.microsoft.com/office/drawing/2014/main" id="{20D52BCB-F13F-4863-B1EA-6744A4E59000}"/>
              </a:ext>
            </a:extLst>
          </p:cNvPr>
          <p:cNvPicPr>
            <a:picLocks noGrp="1" noChangeAspect="1"/>
          </p:cNvPicPr>
          <p:nvPr>
            <p:ph idx="1"/>
          </p:nvPr>
        </p:nvPicPr>
        <p:blipFill>
          <a:blip r:embed="rId2"/>
          <a:stretch>
            <a:fillRect/>
          </a:stretch>
        </p:blipFill>
        <p:spPr>
          <a:xfrm>
            <a:off x="1478280" y="1825624"/>
            <a:ext cx="7395650" cy="5215255"/>
          </a:xfrm>
        </p:spPr>
      </p:pic>
    </p:spTree>
    <p:extLst>
      <p:ext uri="{BB962C8B-B14F-4D97-AF65-F5344CB8AC3E}">
        <p14:creationId xmlns:p14="http://schemas.microsoft.com/office/powerpoint/2010/main" val="3110174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2295-2F4A-46E7-A01D-8787530B90F7}"/>
              </a:ext>
            </a:extLst>
          </p:cNvPr>
          <p:cNvSpPr>
            <a:spLocks noGrp="1"/>
          </p:cNvSpPr>
          <p:nvPr>
            <p:ph type="title"/>
          </p:nvPr>
        </p:nvSpPr>
        <p:spPr/>
        <p:txBody>
          <a:bodyPr/>
          <a:lstStyle/>
          <a:p>
            <a:r>
              <a:rPr lang="en-US" dirty="0"/>
              <a:t>More on Styles</a:t>
            </a:r>
          </a:p>
        </p:txBody>
      </p:sp>
      <p:sp>
        <p:nvSpPr>
          <p:cNvPr id="3" name="Content Placeholder 2">
            <a:extLst>
              <a:ext uri="{FF2B5EF4-FFF2-40B4-BE49-F238E27FC236}">
                <a16:creationId xmlns:a16="http://schemas.microsoft.com/office/drawing/2014/main" id="{5FFC62DB-D1A3-4D72-A853-6885EDB64A2F}"/>
              </a:ext>
            </a:extLst>
          </p:cNvPr>
          <p:cNvSpPr>
            <a:spLocks noGrp="1"/>
          </p:cNvSpPr>
          <p:nvPr>
            <p:ph idx="1"/>
          </p:nvPr>
        </p:nvSpPr>
        <p:spPr/>
        <p:txBody>
          <a:bodyPr>
            <a:normAutofit fontScale="92500" lnSpcReduction="20000"/>
          </a:bodyPr>
          <a:lstStyle/>
          <a:p>
            <a:r>
              <a:rPr lang="en-US" sz="2800" dirty="0"/>
              <a:t>Organic Architecture / Frank Lloyd Wright</a:t>
            </a:r>
          </a:p>
          <a:p>
            <a:r>
              <a:rPr lang="en-US" sz="2800" dirty="0"/>
              <a:t>Art Nouveau / French and Belgium / withered with WWI</a:t>
            </a:r>
          </a:p>
          <a:p>
            <a:r>
              <a:rPr lang="en-US" sz="2800" dirty="0"/>
              <a:t>Art Deco / 20s and 30s / withered with WW2 but still around</a:t>
            </a:r>
            <a:endParaRPr lang="en-US" dirty="0"/>
          </a:p>
          <a:p>
            <a:r>
              <a:rPr lang="en-US" sz="2800" dirty="0"/>
              <a:t>Modernism / ascendant from the 30s onward / roots in Europe / Gropius, Le Corbusier, Breuer, and </a:t>
            </a:r>
            <a:r>
              <a:rPr lang="en-US" sz="2800" dirty="0" err="1"/>
              <a:t>Mies</a:t>
            </a:r>
            <a:r>
              <a:rPr lang="en-US" sz="2800" dirty="0"/>
              <a:t> / Bauhaus in Germany </a:t>
            </a:r>
            <a:r>
              <a:rPr lang="en-US" dirty="0"/>
              <a:t>/ </a:t>
            </a:r>
            <a:r>
              <a:rPr lang="en-US" sz="2800" dirty="0"/>
              <a:t>Chicago and Harvard became centers  / late Yale was on the </a:t>
            </a:r>
            <a:r>
              <a:rPr lang="en-US" sz="2800" dirty="0" err="1"/>
              <a:t>forfront</a:t>
            </a:r>
            <a:endParaRPr lang="en-US" sz="2800" dirty="0"/>
          </a:p>
          <a:p>
            <a:r>
              <a:rPr lang="en-US" sz="2800" dirty="0"/>
              <a:t>International Style / The epitome of Modernism / Miesian</a:t>
            </a:r>
          </a:p>
          <a:p>
            <a:r>
              <a:rPr lang="en-US" sz="2800" dirty="0"/>
              <a:t>Brutalism  / A subset of Modernism / Le Corbusier</a:t>
            </a:r>
          </a:p>
          <a:p>
            <a:r>
              <a:rPr lang="en-US" sz="2800" dirty="0"/>
              <a:t>Post-Modernism / late 20</a:t>
            </a:r>
            <a:r>
              <a:rPr lang="en-US" sz="2800" baseline="30000" dirty="0"/>
              <a:t>th</a:t>
            </a:r>
            <a:r>
              <a:rPr lang="en-US" sz="2800" dirty="0"/>
              <a:t> Century / very eclectic</a:t>
            </a:r>
          </a:p>
          <a:p>
            <a:r>
              <a:rPr lang="en-US" sz="2800" dirty="0"/>
              <a:t>Deconstructivism  / a subset of Post-Modern / absence of obvious harmony, continuity, or symmetry / Gehry, Rem </a:t>
            </a:r>
            <a:r>
              <a:rPr lang="en-US" sz="2800" dirty="0" err="1"/>
              <a:t>Koolhaus</a:t>
            </a:r>
            <a:endParaRPr lang="en-US" sz="2800" dirty="0"/>
          </a:p>
          <a:p>
            <a:endParaRPr lang="en-US" dirty="0"/>
          </a:p>
        </p:txBody>
      </p:sp>
    </p:spTree>
    <p:extLst>
      <p:ext uri="{BB962C8B-B14F-4D97-AF65-F5344CB8AC3E}">
        <p14:creationId xmlns:p14="http://schemas.microsoft.com/office/powerpoint/2010/main" val="3505329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F9C8E-7321-4EDE-892F-5AF71A8D9149}"/>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7B328A1F-116D-4CD1-8156-A2090E5C7D63}"/>
              </a:ext>
            </a:extLst>
          </p:cNvPr>
          <p:cNvSpPr>
            <a:spLocks noGrp="1"/>
          </p:cNvSpPr>
          <p:nvPr>
            <p:ph idx="1"/>
          </p:nvPr>
        </p:nvSpPr>
        <p:spPr>
          <a:xfrm>
            <a:off x="838200" y="1825625"/>
            <a:ext cx="10515600" cy="4863042"/>
          </a:xfrm>
        </p:spPr>
        <p:txBody>
          <a:bodyPr>
            <a:normAutofit fontScale="92500" lnSpcReduction="10000"/>
          </a:bodyPr>
          <a:lstStyle/>
          <a:p>
            <a:pPr marL="0" indent="0">
              <a:buNone/>
            </a:pPr>
            <a:r>
              <a:rPr lang="en-US" dirty="0">
                <a:solidFill>
                  <a:srgbClr val="202122"/>
                </a:solidFill>
                <a:latin typeface="Arial" panose="020B0604020202020204" pitchFamily="34" charset="0"/>
              </a:rPr>
              <a:t>Brutalism</a:t>
            </a:r>
          </a:p>
          <a:p>
            <a:pPr algn="l"/>
            <a:r>
              <a:rPr lang="en-US" i="0" dirty="0">
                <a:solidFill>
                  <a:srgbClr val="202122"/>
                </a:solidFill>
                <a:effectLst/>
                <a:latin typeface="Arial" panose="020B0604020202020204" pitchFamily="34" charset="0"/>
              </a:rPr>
              <a:t>Wikipedia:  </a:t>
            </a:r>
            <a:r>
              <a:rPr lang="en-US" b="0" i="0" dirty="0">
                <a:solidFill>
                  <a:srgbClr val="202124"/>
                </a:solidFill>
                <a:effectLst/>
                <a:latin typeface="Roboto" panose="020B0604020202020204" pitchFamily="2" charset="0"/>
              </a:rPr>
              <a:t>a style of architecture or art characterized by a deliberate plainness, crudity (rudimentary or primitive), or violence of imagery. The term was first applied to functionalist buildings of the 1950s and 1960s that made much use of steel and concrete in starkly massive blocks.</a:t>
            </a:r>
          </a:p>
          <a:p>
            <a:pPr marL="0" indent="0">
              <a:buNone/>
            </a:pPr>
            <a:endParaRPr lang="en-US" i="0" dirty="0">
              <a:solidFill>
                <a:srgbClr val="202122"/>
              </a:solidFill>
              <a:effectLst/>
              <a:latin typeface="Arial" panose="020B0604020202020204" pitchFamily="34" charset="0"/>
            </a:endParaRPr>
          </a:p>
          <a:p>
            <a:pPr marL="0" indent="0">
              <a:buNone/>
            </a:pPr>
            <a:r>
              <a:rPr lang="en-US" dirty="0" err="1">
                <a:solidFill>
                  <a:srgbClr val="202122"/>
                </a:solidFill>
                <a:latin typeface="Arial" panose="020B0604020202020204" pitchFamily="34" charset="0"/>
              </a:rPr>
              <a:t>Decontructivism</a:t>
            </a:r>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Wikipedia:  Since the act of deconstructivism is not an empirical process, it can result in whatever an architect wishes, and it thus suffers from a lack of consistency.</a:t>
            </a:r>
          </a:p>
          <a:p>
            <a:r>
              <a:rPr lang="en-US" dirty="0">
                <a:solidFill>
                  <a:srgbClr val="202122"/>
                </a:solidFill>
                <a:latin typeface="Arial" panose="020B0604020202020204" pitchFamily="34" charset="0"/>
              </a:rPr>
              <a:t>Cattywampus, as we said in my family</a:t>
            </a:r>
            <a:endParaRPr lang="en-US" dirty="0"/>
          </a:p>
        </p:txBody>
      </p:sp>
    </p:spTree>
    <p:extLst>
      <p:ext uri="{BB962C8B-B14F-4D97-AF65-F5344CB8AC3E}">
        <p14:creationId xmlns:p14="http://schemas.microsoft.com/office/powerpoint/2010/main" val="181458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3DE04-8CA4-4B41-BD41-13FC9D60AF5F}"/>
              </a:ext>
            </a:extLst>
          </p:cNvPr>
          <p:cNvSpPr>
            <a:spLocks noGrp="1"/>
          </p:cNvSpPr>
          <p:nvPr>
            <p:ph type="title"/>
          </p:nvPr>
        </p:nvSpPr>
        <p:spPr>
          <a:xfrm>
            <a:off x="838200" y="365125"/>
            <a:ext cx="10515600" cy="1730375"/>
          </a:xfrm>
        </p:spPr>
        <p:txBody>
          <a:bodyPr>
            <a:normAutofit fontScale="90000"/>
          </a:bodyPr>
          <a:lstStyle/>
          <a:p>
            <a:r>
              <a:rPr lang="en-US" dirty="0"/>
              <a:t>My Favorite Brutalist Building</a:t>
            </a:r>
            <a:br>
              <a:rPr lang="en-US" dirty="0"/>
            </a:br>
            <a:r>
              <a:rPr lang="en-US" dirty="0"/>
              <a:t>Marcel Breuer’s St. Francis de Sales Church</a:t>
            </a:r>
            <a:br>
              <a:rPr lang="en-US" dirty="0"/>
            </a:br>
            <a:r>
              <a:rPr lang="en-US" dirty="0"/>
              <a:t>Norton Shores (Muskegon) Michigan (mid 60s)</a:t>
            </a:r>
          </a:p>
        </p:txBody>
      </p:sp>
      <p:pic>
        <p:nvPicPr>
          <p:cNvPr id="5" name="Content Placeholder 4">
            <a:extLst>
              <a:ext uri="{FF2B5EF4-FFF2-40B4-BE49-F238E27FC236}">
                <a16:creationId xmlns:a16="http://schemas.microsoft.com/office/drawing/2014/main" id="{271FBA02-1620-4104-878A-155E963FE6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8350" y="2095500"/>
            <a:ext cx="7905750" cy="5029199"/>
          </a:xfrm>
        </p:spPr>
      </p:pic>
    </p:spTree>
    <p:extLst>
      <p:ext uri="{BB962C8B-B14F-4D97-AF65-F5344CB8AC3E}">
        <p14:creationId xmlns:p14="http://schemas.microsoft.com/office/powerpoint/2010/main" val="2053206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B307-9B0B-466F-B6B1-9392D8FA9663}"/>
              </a:ext>
            </a:extLst>
          </p:cNvPr>
          <p:cNvSpPr>
            <a:spLocks noGrp="1"/>
          </p:cNvSpPr>
          <p:nvPr>
            <p:ph type="title"/>
          </p:nvPr>
        </p:nvSpPr>
        <p:spPr>
          <a:xfrm>
            <a:off x="677334" y="609600"/>
            <a:ext cx="8596668" cy="812800"/>
          </a:xfrm>
        </p:spPr>
        <p:txBody>
          <a:bodyPr/>
          <a:lstStyle/>
          <a:p>
            <a:pPr algn="ctr"/>
            <a:r>
              <a:rPr lang="en-US" dirty="0"/>
              <a:t>The Players and their Styles</a:t>
            </a:r>
          </a:p>
        </p:txBody>
      </p:sp>
      <p:sp>
        <p:nvSpPr>
          <p:cNvPr id="3" name="Content Placeholder 2">
            <a:extLst>
              <a:ext uri="{FF2B5EF4-FFF2-40B4-BE49-F238E27FC236}">
                <a16:creationId xmlns:a16="http://schemas.microsoft.com/office/drawing/2014/main" id="{02177FC0-7A91-4E76-9976-1AB0B19E5331}"/>
              </a:ext>
            </a:extLst>
          </p:cNvPr>
          <p:cNvSpPr>
            <a:spLocks noGrp="1"/>
          </p:cNvSpPr>
          <p:nvPr>
            <p:ph idx="1"/>
          </p:nvPr>
        </p:nvSpPr>
        <p:spPr>
          <a:xfrm>
            <a:off x="677334" y="1778001"/>
            <a:ext cx="8596668" cy="4263362"/>
          </a:xfrm>
        </p:spPr>
        <p:txBody>
          <a:bodyPr>
            <a:normAutofit fontScale="77500" lnSpcReduction="20000"/>
          </a:bodyPr>
          <a:lstStyle/>
          <a:p>
            <a:r>
              <a:rPr lang="en-US" sz="3200" dirty="0"/>
              <a:t>Frank Lloyd Wright / Influenced by Arts and Crafts, then created Prairie Style houses, then Organic Architecture and then . . . . . . .did whatever he wanted</a:t>
            </a:r>
          </a:p>
          <a:p>
            <a:endParaRPr lang="en-US" sz="3200" dirty="0"/>
          </a:p>
          <a:p>
            <a:r>
              <a:rPr lang="en-US" sz="3200" dirty="0" err="1"/>
              <a:t>Mies</a:t>
            </a:r>
            <a:r>
              <a:rPr lang="en-US" sz="3200" dirty="0"/>
              <a:t> van der </a:t>
            </a:r>
            <a:r>
              <a:rPr lang="en-US" sz="3200" dirty="0" err="1"/>
              <a:t>Rohe</a:t>
            </a:r>
            <a:r>
              <a:rPr lang="en-US" sz="3200" dirty="0"/>
              <a:t> / One of the founders of Modernism / he created the International Style</a:t>
            </a:r>
          </a:p>
          <a:p>
            <a:endParaRPr lang="en-US" sz="3200" dirty="0"/>
          </a:p>
          <a:p>
            <a:r>
              <a:rPr lang="en-US" sz="3200" dirty="0"/>
              <a:t>Edith Farnsworth / The perfect client, until it all went bad</a:t>
            </a:r>
          </a:p>
          <a:p>
            <a:endParaRPr lang="en-US" sz="3200" dirty="0"/>
          </a:p>
          <a:p>
            <a:r>
              <a:rPr lang="en-US" sz="3200" dirty="0"/>
              <a:t>Phillip Johnson: Apostle of modernism, embraced International Style and then postmodern styles and then became very eclectic</a:t>
            </a:r>
            <a:endParaRPr lang="en-US" sz="2800" dirty="0"/>
          </a:p>
        </p:txBody>
      </p:sp>
    </p:spTree>
    <p:extLst>
      <p:ext uri="{BB962C8B-B14F-4D97-AF65-F5344CB8AC3E}">
        <p14:creationId xmlns:p14="http://schemas.microsoft.com/office/powerpoint/2010/main" val="1749902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E6A4-3B1F-4569-BB7A-F63604B8F6D1}"/>
              </a:ext>
            </a:extLst>
          </p:cNvPr>
          <p:cNvSpPr>
            <a:spLocks noGrp="1"/>
          </p:cNvSpPr>
          <p:nvPr>
            <p:ph type="title"/>
          </p:nvPr>
        </p:nvSpPr>
        <p:spPr/>
        <p:txBody>
          <a:bodyPr/>
          <a:lstStyle/>
          <a:p>
            <a:r>
              <a:rPr lang="en-US" dirty="0"/>
              <a:t>Frank Lloyd Wright (FLW) /  	1867-1959</a:t>
            </a:r>
          </a:p>
        </p:txBody>
      </p:sp>
      <p:sp>
        <p:nvSpPr>
          <p:cNvPr id="3" name="Content Placeholder 2">
            <a:extLst>
              <a:ext uri="{FF2B5EF4-FFF2-40B4-BE49-F238E27FC236}">
                <a16:creationId xmlns:a16="http://schemas.microsoft.com/office/drawing/2014/main" id="{24162EED-2FFD-40FD-8F7C-31FCA6434BE9}"/>
              </a:ext>
            </a:extLst>
          </p:cNvPr>
          <p:cNvSpPr>
            <a:spLocks noGrp="1"/>
          </p:cNvSpPr>
          <p:nvPr>
            <p:ph idx="1"/>
          </p:nvPr>
        </p:nvSpPr>
        <p:spPr/>
        <p:txBody>
          <a:bodyPr>
            <a:normAutofit fontScale="92500" lnSpcReduction="10000"/>
          </a:bodyPr>
          <a:lstStyle/>
          <a:p>
            <a:r>
              <a:rPr lang="en-US" dirty="0"/>
              <a:t>America’s greatest architect? Absolutely</a:t>
            </a:r>
          </a:p>
          <a:p>
            <a:r>
              <a:rPr lang="en-US" dirty="0"/>
              <a:t>Genius and creator of a unique oeuvre of work</a:t>
            </a:r>
          </a:p>
          <a:p>
            <a:r>
              <a:rPr lang="en-US" dirty="0"/>
              <a:t>Egotist of the highest order</a:t>
            </a:r>
          </a:p>
          <a:p>
            <a:r>
              <a:rPr lang="en-US" dirty="0"/>
              <a:t>Arrogant / always sure he was right (no pun intended) and no one else knew anything</a:t>
            </a:r>
          </a:p>
          <a:p>
            <a:r>
              <a:rPr lang="en-US" dirty="0"/>
              <a:t>Acerbic tongue</a:t>
            </a:r>
          </a:p>
          <a:p>
            <a:r>
              <a:rPr lang="en-US" dirty="0"/>
              <a:t>Flagrant spendthrift / always in debt and needing more money</a:t>
            </a:r>
          </a:p>
          <a:p>
            <a:r>
              <a:rPr lang="en-US" dirty="0"/>
              <a:t>Loved fancy clothes and fine fast cars</a:t>
            </a:r>
          </a:p>
          <a:p>
            <a:r>
              <a:rPr lang="en-US" dirty="0"/>
              <a:t>Terrible business man but a genius at charming clients</a:t>
            </a:r>
          </a:p>
          <a:p>
            <a:r>
              <a:rPr lang="en-US" dirty="0"/>
              <a:t>Visionary / Dreamed a mile high building before it was possible</a:t>
            </a:r>
          </a:p>
        </p:txBody>
      </p:sp>
    </p:spTree>
    <p:extLst>
      <p:ext uri="{BB962C8B-B14F-4D97-AF65-F5344CB8AC3E}">
        <p14:creationId xmlns:p14="http://schemas.microsoft.com/office/powerpoint/2010/main" val="208586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0CBE7-1193-4505-9790-1DB0DCE82E61}"/>
              </a:ext>
            </a:extLst>
          </p:cNvPr>
          <p:cNvSpPr>
            <a:spLocks noGrp="1"/>
          </p:cNvSpPr>
          <p:nvPr>
            <p:ph type="title"/>
          </p:nvPr>
        </p:nvSpPr>
        <p:spPr/>
        <p:txBody>
          <a:bodyPr/>
          <a:lstStyle/>
          <a:p>
            <a:r>
              <a:rPr lang="en-US" dirty="0"/>
              <a:t>Dirk Mol / A caveat</a:t>
            </a:r>
          </a:p>
        </p:txBody>
      </p:sp>
      <p:sp>
        <p:nvSpPr>
          <p:cNvPr id="3" name="Content Placeholder 2">
            <a:extLst>
              <a:ext uri="{FF2B5EF4-FFF2-40B4-BE49-F238E27FC236}">
                <a16:creationId xmlns:a16="http://schemas.microsoft.com/office/drawing/2014/main" id="{96374F93-1AFB-465B-B3B5-A746E9836BA4}"/>
              </a:ext>
            </a:extLst>
          </p:cNvPr>
          <p:cNvSpPr>
            <a:spLocks noGrp="1"/>
          </p:cNvSpPr>
          <p:nvPr>
            <p:ph idx="1"/>
          </p:nvPr>
        </p:nvSpPr>
        <p:spPr/>
        <p:txBody>
          <a:bodyPr/>
          <a:lstStyle/>
          <a:p>
            <a:r>
              <a:rPr lang="en-US" dirty="0"/>
              <a:t>I am not an architect</a:t>
            </a:r>
          </a:p>
          <a:p>
            <a:r>
              <a:rPr lang="en-US" dirty="0"/>
              <a:t>I am not an architectural historian or critic</a:t>
            </a:r>
          </a:p>
          <a:p>
            <a:r>
              <a:rPr lang="en-US" dirty="0"/>
              <a:t>I’m an architecture buff</a:t>
            </a:r>
          </a:p>
          <a:p>
            <a:pPr marL="0" indent="0">
              <a:buNone/>
            </a:pPr>
            <a:r>
              <a:rPr lang="en-US" dirty="0"/>
              <a:t>     Buff: someone who knows a lot about a particular subject</a:t>
            </a:r>
          </a:p>
          <a:p>
            <a:r>
              <a:rPr lang="en-US" dirty="0"/>
              <a:t>I’m also a dance aficionado </a:t>
            </a:r>
          </a:p>
          <a:p>
            <a:r>
              <a:rPr lang="en-US" dirty="0"/>
              <a:t>And a psychotherapist</a:t>
            </a:r>
          </a:p>
          <a:p>
            <a:r>
              <a:rPr lang="en-US" dirty="0"/>
              <a:t>And an erstwhile Episcopal priest</a:t>
            </a:r>
          </a:p>
        </p:txBody>
      </p:sp>
    </p:spTree>
    <p:extLst>
      <p:ext uri="{BB962C8B-B14F-4D97-AF65-F5344CB8AC3E}">
        <p14:creationId xmlns:p14="http://schemas.microsoft.com/office/powerpoint/2010/main" val="922320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46E5F-995A-4637-9475-67607E067E67}"/>
              </a:ext>
            </a:extLst>
          </p:cNvPr>
          <p:cNvSpPr>
            <a:spLocks noGrp="1"/>
          </p:cNvSpPr>
          <p:nvPr>
            <p:ph type="title"/>
          </p:nvPr>
        </p:nvSpPr>
        <p:spPr>
          <a:xfrm>
            <a:off x="838200" y="365126"/>
            <a:ext cx="10515600" cy="1074208"/>
          </a:xfrm>
        </p:spPr>
        <p:txBody>
          <a:bodyPr/>
          <a:lstStyle/>
          <a:p>
            <a:r>
              <a:rPr lang="en-US" dirty="0"/>
              <a:t>A FLW Chronology</a:t>
            </a:r>
          </a:p>
        </p:txBody>
      </p:sp>
      <p:sp>
        <p:nvSpPr>
          <p:cNvPr id="3" name="Content Placeholder 2">
            <a:extLst>
              <a:ext uri="{FF2B5EF4-FFF2-40B4-BE49-F238E27FC236}">
                <a16:creationId xmlns:a16="http://schemas.microsoft.com/office/drawing/2014/main" id="{407AB647-513B-4CD8-B1E1-81C7F2FD9A2F}"/>
              </a:ext>
            </a:extLst>
          </p:cNvPr>
          <p:cNvSpPr>
            <a:spLocks noGrp="1"/>
          </p:cNvSpPr>
          <p:nvPr>
            <p:ph idx="1"/>
          </p:nvPr>
        </p:nvSpPr>
        <p:spPr>
          <a:xfrm>
            <a:off x="838200" y="1303867"/>
            <a:ext cx="10515600" cy="5740400"/>
          </a:xfrm>
        </p:spPr>
        <p:txBody>
          <a:bodyPr/>
          <a:lstStyle/>
          <a:p>
            <a:r>
              <a:rPr lang="en-US" dirty="0"/>
              <a:t>Born June 7, 1867 in Richland Center, Wisconsin</a:t>
            </a:r>
          </a:p>
          <a:p>
            <a:r>
              <a:rPr lang="en-US" dirty="0"/>
              <a:t>Early years in places where his father was a Baptist minister</a:t>
            </a:r>
          </a:p>
          <a:p>
            <a:r>
              <a:rPr lang="en-US" dirty="0"/>
              <a:t>Family returned to Spring Green, Wisconsin where his mother’s family (the Lloyd Jones) owned farmland.</a:t>
            </a:r>
          </a:p>
          <a:p>
            <a:r>
              <a:rPr lang="en-US" dirty="0"/>
              <a:t>Worked on his uncle’s farms as a boy</a:t>
            </a:r>
          </a:p>
          <a:p>
            <a:r>
              <a:rPr lang="en-US" dirty="0"/>
              <a:t>Family moved to Madison where FLW attended high school but may not have graduated.</a:t>
            </a:r>
          </a:p>
          <a:p>
            <a:r>
              <a:rPr lang="en-US" dirty="0"/>
              <a:t>1881 / When FLW was 14 his parents separated, three years later his father left town and Frank never saw him again. </a:t>
            </a:r>
          </a:p>
          <a:p>
            <a:r>
              <a:rPr lang="en-US" dirty="0"/>
              <a:t>1886-87 / Studies civil engineering at the University of Wisconsin but never graduated / he once claimed he was one course short of a degree but there is no evidence.</a:t>
            </a:r>
          </a:p>
        </p:txBody>
      </p:sp>
    </p:spTree>
    <p:extLst>
      <p:ext uri="{BB962C8B-B14F-4D97-AF65-F5344CB8AC3E}">
        <p14:creationId xmlns:p14="http://schemas.microsoft.com/office/powerpoint/2010/main" val="803798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0FFD-CD00-41E4-87C5-0C5B9C8F7AFF}"/>
              </a:ext>
            </a:extLst>
          </p:cNvPr>
          <p:cNvSpPr>
            <a:spLocks noGrp="1"/>
          </p:cNvSpPr>
          <p:nvPr>
            <p:ph type="title"/>
          </p:nvPr>
        </p:nvSpPr>
        <p:spPr>
          <a:xfrm>
            <a:off x="838200" y="365126"/>
            <a:ext cx="10515600" cy="938741"/>
          </a:xfrm>
        </p:spPr>
        <p:txBody>
          <a:bodyPr/>
          <a:lstStyle/>
          <a:p>
            <a:r>
              <a:rPr lang="en-US" dirty="0"/>
              <a:t>FLW Chronology 2 / Early Career</a:t>
            </a:r>
          </a:p>
        </p:txBody>
      </p:sp>
      <p:sp>
        <p:nvSpPr>
          <p:cNvPr id="3" name="Content Placeholder 2">
            <a:extLst>
              <a:ext uri="{FF2B5EF4-FFF2-40B4-BE49-F238E27FC236}">
                <a16:creationId xmlns:a16="http://schemas.microsoft.com/office/drawing/2014/main" id="{A91A352C-7989-44B9-859C-7996F23E1566}"/>
              </a:ext>
            </a:extLst>
          </p:cNvPr>
          <p:cNvSpPr>
            <a:spLocks noGrp="1"/>
          </p:cNvSpPr>
          <p:nvPr>
            <p:ph idx="1"/>
          </p:nvPr>
        </p:nvSpPr>
        <p:spPr>
          <a:xfrm>
            <a:off x="838200" y="1303867"/>
            <a:ext cx="10515600" cy="5435600"/>
          </a:xfrm>
        </p:spPr>
        <p:txBody>
          <a:bodyPr>
            <a:normAutofit lnSpcReduction="10000"/>
          </a:bodyPr>
          <a:lstStyle/>
          <a:p>
            <a:r>
              <a:rPr lang="en-US" dirty="0"/>
              <a:t> Went to Chicago in 1887 and got work in architecture</a:t>
            </a:r>
          </a:p>
          <a:p>
            <a:r>
              <a:rPr lang="en-US" dirty="0"/>
              <a:t> 1888-1893 / worked for Adler and Sullivan as a draftsman</a:t>
            </a:r>
          </a:p>
          <a:p>
            <a:pPr>
              <a:buFontTx/>
              <a:buChar char="-"/>
            </a:pPr>
            <a:r>
              <a:rPr lang="en-US" dirty="0"/>
              <a:t>Louis Sullivan, of “form follows function” and ‘father of the skyscraper” fame, mentored him</a:t>
            </a:r>
          </a:p>
          <a:p>
            <a:pPr>
              <a:buFontTx/>
              <a:buChar char="-"/>
            </a:pPr>
            <a:r>
              <a:rPr lang="en-US" dirty="0"/>
              <a:t>In 1889 Wright designed and built a house for himself and his family in Oak Park with a loan of $5000 from Sullivan</a:t>
            </a:r>
          </a:p>
          <a:p>
            <a:pPr>
              <a:buFontTx/>
              <a:buChar char="-"/>
            </a:pPr>
            <a:r>
              <a:rPr lang="en-US" dirty="0"/>
              <a:t>Started moonlighting and designed houses; when Sullivan found out he fired Wright and they didn’t speak for 12 years</a:t>
            </a:r>
          </a:p>
          <a:p>
            <a:r>
              <a:rPr lang="en-US" dirty="0"/>
              <a:t>1893-1900 / Wright set up his own office and started designing houses in many styles like Queen Anne and Colonial Revival / most were in Oak Park</a:t>
            </a:r>
          </a:p>
          <a:p>
            <a:r>
              <a:rPr lang="en-US" dirty="0"/>
              <a:t>Became attracted to the Arts and Crafts Movement and experimented with its ideas</a:t>
            </a:r>
          </a:p>
          <a:p>
            <a:pPr>
              <a:buFontTx/>
              <a:buChar char="-"/>
            </a:pPr>
            <a:endParaRPr lang="en-US" dirty="0"/>
          </a:p>
        </p:txBody>
      </p:sp>
    </p:spTree>
    <p:extLst>
      <p:ext uri="{BB962C8B-B14F-4D97-AF65-F5344CB8AC3E}">
        <p14:creationId xmlns:p14="http://schemas.microsoft.com/office/powerpoint/2010/main" val="3963476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1825-BDBB-4F0C-AD7C-073AF0C1E238}"/>
              </a:ext>
            </a:extLst>
          </p:cNvPr>
          <p:cNvSpPr>
            <a:spLocks noGrp="1"/>
          </p:cNvSpPr>
          <p:nvPr>
            <p:ph type="title"/>
          </p:nvPr>
        </p:nvSpPr>
        <p:spPr/>
        <p:txBody>
          <a:bodyPr/>
          <a:lstStyle/>
          <a:p>
            <a:r>
              <a:rPr lang="en-US" dirty="0"/>
              <a:t>Sullivan ‘Jewel Box” Bank in Grinnell Iowa</a:t>
            </a:r>
          </a:p>
        </p:txBody>
      </p:sp>
      <p:pic>
        <p:nvPicPr>
          <p:cNvPr id="9" name="Content Placeholder 8">
            <a:extLst>
              <a:ext uri="{FF2B5EF4-FFF2-40B4-BE49-F238E27FC236}">
                <a16:creationId xmlns:a16="http://schemas.microsoft.com/office/drawing/2014/main" id="{54B2A87A-4E19-4C06-B6CB-C7738112F3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825624"/>
            <a:ext cx="8496300" cy="5299075"/>
          </a:xfrm>
        </p:spPr>
      </p:pic>
    </p:spTree>
    <p:extLst>
      <p:ext uri="{BB962C8B-B14F-4D97-AF65-F5344CB8AC3E}">
        <p14:creationId xmlns:p14="http://schemas.microsoft.com/office/powerpoint/2010/main" val="2405832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BDD-B265-4D91-95A2-E420EFCF599D}"/>
              </a:ext>
            </a:extLst>
          </p:cNvPr>
          <p:cNvSpPr>
            <a:spLocks noGrp="1"/>
          </p:cNvSpPr>
          <p:nvPr>
            <p:ph type="title"/>
          </p:nvPr>
        </p:nvSpPr>
        <p:spPr>
          <a:xfrm>
            <a:off x="838200" y="365125"/>
            <a:ext cx="10515600" cy="1023408"/>
          </a:xfrm>
        </p:spPr>
        <p:txBody>
          <a:bodyPr/>
          <a:lstStyle/>
          <a:p>
            <a:r>
              <a:rPr lang="en-US" dirty="0"/>
              <a:t>FLW Chronology 3 / Developing his own style</a:t>
            </a:r>
          </a:p>
        </p:txBody>
      </p:sp>
      <p:sp>
        <p:nvSpPr>
          <p:cNvPr id="3" name="Content Placeholder 2">
            <a:extLst>
              <a:ext uri="{FF2B5EF4-FFF2-40B4-BE49-F238E27FC236}">
                <a16:creationId xmlns:a16="http://schemas.microsoft.com/office/drawing/2014/main" id="{ADC70B26-258D-45E4-A4E9-E0CEF79230AA}"/>
              </a:ext>
            </a:extLst>
          </p:cNvPr>
          <p:cNvSpPr>
            <a:spLocks noGrp="1"/>
          </p:cNvSpPr>
          <p:nvPr>
            <p:ph idx="1"/>
          </p:nvPr>
        </p:nvSpPr>
        <p:spPr>
          <a:xfrm>
            <a:off x="838200" y="1388533"/>
            <a:ext cx="10515600" cy="4788430"/>
          </a:xfrm>
        </p:spPr>
        <p:txBody>
          <a:bodyPr>
            <a:normAutofit lnSpcReduction="10000"/>
          </a:bodyPr>
          <a:lstStyle/>
          <a:p>
            <a:r>
              <a:rPr lang="en-US" dirty="0"/>
              <a:t>Starting around 1901, he developed his Prairie Style houses / This led to a national reputation and larger clientele</a:t>
            </a:r>
          </a:p>
          <a:p>
            <a:r>
              <a:rPr lang="en-US" dirty="0"/>
              <a:t>1909 / Scandal / left his wife and six children and went to Europe with </a:t>
            </a:r>
            <a:r>
              <a:rPr lang="en-US" dirty="0" err="1"/>
              <a:t>Mamah</a:t>
            </a:r>
            <a:r>
              <a:rPr lang="en-US" dirty="0"/>
              <a:t> Cheney, the wife of an Oak Park client</a:t>
            </a:r>
          </a:p>
          <a:p>
            <a:r>
              <a:rPr lang="en-US" dirty="0"/>
              <a:t>1911 / Returned to the US and to hide out from the scandal, got land in Spring Green and started building Taliesin for himself and </a:t>
            </a:r>
            <a:r>
              <a:rPr lang="en-US" dirty="0" err="1"/>
              <a:t>Mamah</a:t>
            </a:r>
            <a:r>
              <a:rPr lang="en-US" dirty="0"/>
              <a:t>.</a:t>
            </a:r>
          </a:p>
          <a:p>
            <a:r>
              <a:rPr lang="en-US" dirty="0"/>
              <a:t>1914 / Tragedy at Taliesin / fire and murder of </a:t>
            </a:r>
            <a:r>
              <a:rPr lang="en-US" dirty="0" err="1"/>
              <a:t>Mamah</a:t>
            </a:r>
            <a:r>
              <a:rPr lang="en-US" dirty="0"/>
              <a:t> and 6 others.</a:t>
            </a:r>
          </a:p>
          <a:p>
            <a:r>
              <a:rPr lang="en-US" dirty="0"/>
              <a:t>1917-1922  / Did work in Tokyo, including the Imperial Hotel</a:t>
            </a:r>
          </a:p>
          <a:p>
            <a:r>
              <a:rPr lang="en-US" dirty="0"/>
              <a:t>Started designing houses in LA / Mayan temple influences</a:t>
            </a:r>
          </a:p>
          <a:p>
            <a:r>
              <a:rPr lang="en-US" dirty="0"/>
              <a:t>Marriages to Miriam Noel (1922-27) and Olga (</a:t>
            </a:r>
            <a:r>
              <a:rPr lang="en-US" dirty="0" err="1"/>
              <a:t>Olgivanna</a:t>
            </a:r>
            <a:r>
              <a:rPr lang="en-US" dirty="0"/>
              <a:t> </a:t>
            </a:r>
            <a:r>
              <a:rPr lang="en-US" dirty="0" err="1"/>
              <a:t>Hinzenberg</a:t>
            </a:r>
            <a:r>
              <a:rPr lang="en-US" dirty="0"/>
              <a:t>) (1928 – Wright’s death)</a:t>
            </a:r>
          </a:p>
        </p:txBody>
      </p:sp>
    </p:spTree>
    <p:extLst>
      <p:ext uri="{BB962C8B-B14F-4D97-AF65-F5344CB8AC3E}">
        <p14:creationId xmlns:p14="http://schemas.microsoft.com/office/powerpoint/2010/main" val="4135841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EB60-5770-4B62-812C-DD6214687B6A}"/>
              </a:ext>
            </a:extLst>
          </p:cNvPr>
          <p:cNvSpPr>
            <a:spLocks noGrp="1"/>
          </p:cNvSpPr>
          <p:nvPr>
            <p:ph type="title"/>
          </p:nvPr>
        </p:nvSpPr>
        <p:spPr>
          <a:xfrm>
            <a:off x="838200" y="365126"/>
            <a:ext cx="10515600" cy="837141"/>
          </a:xfrm>
        </p:spPr>
        <p:txBody>
          <a:bodyPr/>
          <a:lstStyle/>
          <a:p>
            <a:r>
              <a:rPr lang="en-US" dirty="0"/>
              <a:t>FLW Chronology 4 /  Later Career</a:t>
            </a:r>
          </a:p>
        </p:txBody>
      </p:sp>
      <p:sp>
        <p:nvSpPr>
          <p:cNvPr id="3" name="Content Placeholder 2">
            <a:extLst>
              <a:ext uri="{FF2B5EF4-FFF2-40B4-BE49-F238E27FC236}">
                <a16:creationId xmlns:a16="http://schemas.microsoft.com/office/drawing/2014/main" id="{85F0EF8D-76DC-4CDB-B853-C43BE585016B}"/>
              </a:ext>
            </a:extLst>
          </p:cNvPr>
          <p:cNvSpPr>
            <a:spLocks noGrp="1"/>
          </p:cNvSpPr>
          <p:nvPr>
            <p:ph idx="1"/>
          </p:nvPr>
        </p:nvSpPr>
        <p:spPr/>
        <p:txBody>
          <a:bodyPr/>
          <a:lstStyle/>
          <a:p>
            <a:r>
              <a:rPr lang="en-US" dirty="0"/>
              <a:t>With the Depression and changes in architectural style in the 30s, Wrights career went into decline</a:t>
            </a:r>
          </a:p>
          <a:p>
            <a:r>
              <a:rPr lang="en-US" dirty="0"/>
              <a:t>1932 / Established the Taliesin Fellowship (at the suggestion of Olga)</a:t>
            </a:r>
          </a:p>
          <a:p>
            <a:pPr marL="0" indent="0">
              <a:buNone/>
            </a:pPr>
            <a:r>
              <a:rPr lang="en-US" dirty="0"/>
              <a:t>     Gave Wright income and established him as a teacher</a:t>
            </a:r>
          </a:p>
          <a:p>
            <a:r>
              <a:rPr lang="en-US" dirty="0"/>
              <a:t>Proposed Usonian houses that could be built cheaply and in vast numbers / few were ever actualized</a:t>
            </a:r>
          </a:p>
          <a:p>
            <a:r>
              <a:rPr lang="en-US" dirty="0"/>
              <a:t>1937 / established Taliesin West in Phoenix / Fellowship wintered there and came back to Spring Green in warmer weather</a:t>
            </a:r>
          </a:p>
        </p:txBody>
      </p:sp>
    </p:spTree>
    <p:extLst>
      <p:ext uri="{BB962C8B-B14F-4D97-AF65-F5344CB8AC3E}">
        <p14:creationId xmlns:p14="http://schemas.microsoft.com/office/powerpoint/2010/main" val="3595179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2110-CDD7-457D-B781-F607D764A2EE}"/>
              </a:ext>
            </a:extLst>
          </p:cNvPr>
          <p:cNvSpPr>
            <a:spLocks noGrp="1"/>
          </p:cNvSpPr>
          <p:nvPr>
            <p:ph type="title"/>
          </p:nvPr>
        </p:nvSpPr>
        <p:spPr/>
        <p:txBody>
          <a:bodyPr/>
          <a:lstStyle/>
          <a:p>
            <a:r>
              <a:rPr lang="en-US" dirty="0"/>
              <a:t>FLW Chronology 5 / Later work - Masterpieces</a:t>
            </a:r>
          </a:p>
        </p:txBody>
      </p:sp>
      <p:sp>
        <p:nvSpPr>
          <p:cNvPr id="3" name="Content Placeholder 2">
            <a:extLst>
              <a:ext uri="{FF2B5EF4-FFF2-40B4-BE49-F238E27FC236}">
                <a16:creationId xmlns:a16="http://schemas.microsoft.com/office/drawing/2014/main" id="{84B8B251-F513-49F9-A210-AA55DC12B7C9}"/>
              </a:ext>
            </a:extLst>
          </p:cNvPr>
          <p:cNvSpPr>
            <a:spLocks noGrp="1"/>
          </p:cNvSpPr>
          <p:nvPr>
            <p:ph idx="1"/>
          </p:nvPr>
        </p:nvSpPr>
        <p:spPr>
          <a:xfrm>
            <a:off x="838200" y="1825625"/>
            <a:ext cx="10515600" cy="4667250"/>
          </a:xfrm>
        </p:spPr>
        <p:txBody>
          <a:bodyPr>
            <a:normAutofit fontScale="92500" lnSpcReduction="20000"/>
          </a:bodyPr>
          <a:lstStyle/>
          <a:p>
            <a:r>
              <a:rPr lang="en-US" dirty="0"/>
              <a:t>1937 Fallingwater / built for Edgar Kaufman and family  / south of Pittsburgh over a stream / reestablished his design career and established in international reputation / Outdoing the modernists</a:t>
            </a:r>
          </a:p>
          <a:p>
            <a:r>
              <a:rPr lang="en-US" dirty="0"/>
              <a:t>1943-1959 Guggenheim Museum in NYC / Organic architecture meets the concrete city / completed after his death</a:t>
            </a:r>
          </a:p>
          <a:p>
            <a:r>
              <a:rPr lang="en-US" dirty="0"/>
              <a:t>Price Tower, Bartlesville, Oklahoma </a:t>
            </a:r>
          </a:p>
          <a:p>
            <a:r>
              <a:rPr lang="en-US" dirty="0"/>
              <a:t>Johnson Wax Buildings, Racine Wisconsin</a:t>
            </a:r>
          </a:p>
          <a:p>
            <a:r>
              <a:rPr lang="en-US" dirty="0"/>
              <a:t>Marin County Civic Center / California</a:t>
            </a:r>
          </a:p>
          <a:p>
            <a:r>
              <a:rPr lang="en-US" dirty="0"/>
              <a:t>House in Phoenix in a round style</a:t>
            </a:r>
          </a:p>
          <a:p>
            <a:r>
              <a:rPr lang="en-US" dirty="0"/>
              <a:t>April 4, 1959 / Died in Phoenix</a:t>
            </a:r>
          </a:p>
          <a:p>
            <a:r>
              <a:rPr lang="en-US" dirty="0"/>
              <a:t>2019 / 8 FLW building named UNESCO World Heritage Sites</a:t>
            </a:r>
          </a:p>
          <a:p>
            <a:r>
              <a:rPr lang="en-US" dirty="0"/>
              <a:t>2022 / Closing of the Taliesin School (Fellowship)</a:t>
            </a:r>
          </a:p>
        </p:txBody>
      </p:sp>
    </p:spTree>
    <p:extLst>
      <p:ext uri="{BB962C8B-B14F-4D97-AF65-F5344CB8AC3E}">
        <p14:creationId xmlns:p14="http://schemas.microsoft.com/office/powerpoint/2010/main" val="3200443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6D18F-39A0-45A2-8361-AB17AE9CBD3D}"/>
              </a:ext>
            </a:extLst>
          </p:cNvPr>
          <p:cNvSpPr>
            <a:spLocks noGrp="1"/>
          </p:cNvSpPr>
          <p:nvPr>
            <p:ph type="title"/>
          </p:nvPr>
        </p:nvSpPr>
        <p:spPr>
          <a:xfrm>
            <a:off x="838200" y="203201"/>
            <a:ext cx="10515600" cy="1487488"/>
          </a:xfrm>
        </p:spPr>
        <p:txBody>
          <a:bodyPr>
            <a:normAutofit fontScale="90000"/>
          </a:bodyPr>
          <a:lstStyle/>
          <a:p>
            <a:br>
              <a:rPr lang="en-US" dirty="0"/>
            </a:br>
            <a:r>
              <a:rPr lang="en-US" dirty="0"/>
              <a:t>FLW / Resources for further investigation</a:t>
            </a:r>
            <a:br>
              <a:rPr lang="en-US" dirty="0"/>
            </a:br>
            <a:br>
              <a:rPr lang="en-US" dirty="0"/>
            </a:br>
            <a:r>
              <a:rPr lang="en-US" dirty="0"/>
              <a:t>		</a:t>
            </a:r>
          </a:p>
        </p:txBody>
      </p:sp>
      <p:sp>
        <p:nvSpPr>
          <p:cNvPr id="3" name="Content Placeholder 2">
            <a:extLst>
              <a:ext uri="{FF2B5EF4-FFF2-40B4-BE49-F238E27FC236}">
                <a16:creationId xmlns:a16="http://schemas.microsoft.com/office/drawing/2014/main" id="{2D695FB0-3934-46AC-AB31-B5DF357041C1}"/>
              </a:ext>
            </a:extLst>
          </p:cNvPr>
          <p:cNvSpPr>
            <a:spLocks noGrp="1"/>
          </p:cNvSpPr>
          <p:nvPr>
            <p:ph idx="1"/>
          </p:nvPr>
        </p:nvSpPr>
        <p:spPr>
          <a:xfrm>
            <a:off x="838200" y="1253067"/>
            <a:ext cx="10515600" cy="5401732"/>
          </a:xfrm>
        </p:spPr>
        <p:txBody>
          <a:bodyPr>
            <a:normAutofit fontScale="92500" lnSpcReduction="20000"/>
          </a:bodyPr>
          <a:lstStyle/>
          <a:p>
            <a:r>
              <a:rPr lang="en-US" b="1" dirty="0"/>
              <a:t>YouTube</a:t>
            </a:r>
          </a:p>
          <a:p>
            <a:pPr>
              <a:buFontTx/>
              <a:buChar char="-"/>
            </a:pPr>
            <a:r>
              <a:rPr lang="en-US" dirty="0"/>
              <a:t>15 Most Iconic Designs by FLW  </a:t>
            </a:r>
            <a:r>
              <a:rPr lang="en-US" dirty="0">
                <a:hlinkClick r:id="rId2"/>
              </a:rPr>
              <a:t>https://www.youtube.com/results?search_query=15+iconic+building+by+frank+lloyd+wright</a:t>
            </a:r>
            <a:endParaRPr lang="en-US" dirty="0"/>
          </a:p>
          <a:p>
            <a:pPr>
              <a:buFontTx/>
              <a:buChar char="-"/>
            </a:pPr>
            <a:r>
              <a:rPr lang="en-US" dirty="0"/>
              <a:t>The Man who Built America / Very slow and meditative /59 minutes</a:t>
            </a:r>
          </a:p>
          <a:p>
            <a:pPr marL="0" indent="0">
              <a:buNone/>
            </a:pPr>
            <a:r>
              <a:rPr lang="en-US" dirty="0"/>
              <a:t>    </a:t>
            </a:r>
            <a:r>
              <a:rPr lang="en-US" dirty="0">
                <a:hlinkClick r:id="rId3"/>
              </a:rPr>
              <a:t>https://www.youtube.com/watch?v=rn6yMKhzx6I</a:t>
            </a:r>
            <a:endParaRPr lang="en-US" dirty="0"/>
          </a:p>
          <a:p>
            <a:pPr>
              <a:buFontTx/>
              <a:buChar char="-"/>
            </a:pPr>
            <a:r>
              <a:rPr lang="en-US" dirty="0"/>
              <a:t>Johnson Wax Building - Frank Lloyd Wright  </a:t>
            </a:r>
            <a:r>
              <a:rPr lang="en-US" dirty="0">
                <a:hlinkClick r:id="rId4"/>
              </a:rPr>
              <a:t>https://www.youtube.com/watch?v=Mj8qH3GGSYk</a:t>
            </a:r>
            <a:endParaRPr lang="en-US" dirty="0"/>
          </a:p>
          <a:p>
            <a:pPr>
              <a:buFontTx/>
              <a:buChar char="-"/>
            </a:pPr>
            <a:r>
              <a:rPr lang="en-US" dirty="0"/>
              <a:t>Illinois Adventure #1505  Dana Thomas House / Springfield’s FLW treasure </a:t>
            </a:r>
            <a:r>
              <a:rPr lang="en-US" dirty="0">
                <a:hlinkClick r:id="rId5"/>
              </a:rPr>
              <a:t>https://www.youtube.com/watch?v=xd7cx8nDYc4</a:t>
            </a:r>
            <a:r>
              <a:rPr lang="en-US" dirty="0"/>
              <a:t> </a:t>
            </a:r>
          </a:p>
          <a:p>
            <a:pPr marL="0" indent="0">
              <a:buNone/>
            </a:pPr>
            <a:r>
              <a:rPr lang="en-US" b="1" dirty="0"/>
              <a:t>Book:  </a:t>
            </a:r>
            <a:r>
              <a:rPr lang="en-US" dirty="0"/>
              <a:t>Hometown Architect / pictures and description of his Oak Park houses</a:t>
            </a:r>
          </a:p>
          <a:p>
            <a:pPr marL="0" indent="0">
              <a:buNone/>
            </a:pPr>
            <a:r>
              <a:rPr lang="en-US" b="1" dirty="0"/>
              <a:t>Closing of </a:t>
            </a:r>
            <a:r>
              <a:rPr lang="en-US" b="1" dirty="0" err="1"/>
              <a:t>Taleisan</a:t>
            </a:r>
            <a:r>
              <a:rPr lang="en-US" b="1" dirty="0"/>
              <a:t> School  </a:t>
            </a:r>
            <a:r>
              <a:rPr lang="en-US" dirty="0">
                <a:hlinkClick r:id="rId6"/>
              </a:rPr>
              <a:t>https://www.architecturalrecord.com/articles/14481-taliesin-closure-sparks-controversy</a:t>
            </a:r>
            <a:endParaRPr lang="en-US" dirty="0"/>
          </a:p>
          <a:p>
            <a:pPr marL="0" indent="0">
              <a:buNone/>
            </a:pPr>
            <a:endParaRPr lang="en-US" dirty="0"/>
          </a:p>
        </p:txBody>
      </p:sp>
    </p:spTree>
    <p:extLst>
      <p:ext uri="{BB962C8B-B14F-4D97-AF65-F5344CB8AC3E}">
        <p14:creationId xmlns:p14="http://schemas.microsoft.com/office/powerpoint/2010/main" val="244517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56222-99D3-461A-9071-37E5C60346B4}"/>
              </a:ext>
            </a:extLst>
          </p:cNvPr>
          <p:cNvSpPr>
            <a:spLocks noGrp="1"/>
          </p:cNvSpPr>
          <p:nvPr>
            <p:ph type="title"/>
          </p:nvPr>
        </p:nvSpPr>
        <p:spPr>
          <a:xfrm>
            <a:off x="838200" y="365126"/>
            <a:ext cx="10515600" cy="989542"/>
          </a:xfrm>
        </p:spPr>
        <p:txBody>
          <a:bodyPr/>
          <a:lstStyle/>
          <a:p>
            <a:r>
              <a:rPr lang="en-US" dirty="0"/>
              <a:t>Phillip Johnson / July 7, 1906-Jan 25, 2005</a:t>
            </a:r>
          </a:p>
        </p:txBody>
      </p:sp>
      <p:sp>
        <p:nvSpPr>
          <p:cNvPr id="3" name="Content Placeholder 2">
            <a:extLst>
              <a:ext uri="{FF2B5EF4-FFF2-40B4-BE49-F238E27FC236}">
                <a16:creationId xmlns:a16="http://schemas.microsoft.com/office/drawing/2014/main" id="{F4FB1162-F6C0-48CA-BB87-C040ED7F76AD}"/>
              </a:ext>
            </a:extLst>
          </p:cNvPr>
          <p:cNvSpPr>
            <a:spLocks noGrp="1"/>
          </p:cNvSpPr>
          <p:nvPr>
            <p:ph idx="1"/>
          </p:nvPr>
        </p:nvSpPr>
        <p:spPr>
          <a:xfrm>
            <a:off x="838200" y="1354668"/>
            <a:ext cx="10515600" cy="5503332"/>
          </a:xfrm>
        </p:spPr>
        <p:txBody>
          <a:bodyPr/>
          <a:lstStyle/>
          <a:p>
            <a:r>
              <a:rPr lang="en-US" dirty="0"/>
              <a:t>Child of privilege</a:t>
            </a:r>
          </a:p>
          <a:p>
            <a:r>
              <a:rPr lang="en-US" dirty="0"/>
              <a:t>Independently wealthy</a:t>
            </a:r>
          </a:p>
          <a:p>
            <a:r>
              <a:rPr lang="en-US" dirty="0"/>
              <a:t>Aesthete, urbane, erudite, charming</a:t>
            </a:r>
          </a:p>
          <a:p>
            <a:r>
              <a:rPr lang="en-US" dirty="0"/>
              <a:t>Traveler / architectural tours of Europe in late 20s and later</a:t>
            </a:r>
          </a:p>
          <a:p>
            <a:r>
              <a:rPr lang="en-US" dirty="0"/>
              <a:t>Art Collector / mostly 20</a:t>
            </a:r>
            <a:r>
              <a:rPr lang="en-US" baseline="30000" dirty="0"/>
              <a:t>th</a:t>
            </a:r>
            <a:r>
              <a:rPr lang="en-US" dirty="0"/>
              <a:t> Century</a:t>
            </a:r>
          </a:p>
          <a:p>
            <a:r>
              <a:rPr lang="en-US" dirty="0"/>
              <a:t>Apostle of Modernism</a:t>
            </a:r>
          </a:p>
          <a:p>
            <a:r>
              <a:rPr lang="en-US" dirty="0"/>
              <a:t>Curator / Museum of Modern Art</a:t>
            </a:r>
          </a:p>
          <a:p>
            <a:r>
              <a:rPr lang="en-US" dirty="0"/>
              <a:t>Architect / Modernism and Post-modernism</a:t>
            </a:r>
          </a:p>
          <a:p>
            <a:r>
              <a:rPr lang="en-US" dirty="0"/>
              <a:t>Teacher / Yale</a:t>
            </a:r>
          </a:p>
          <a:p>
            <a:r>
              <a:rPr lang="en-US" dirty="0"/>
              <a:t>Always eclectic and multi-faceted  / borrowed freely</a:t>
            </a:r>
          </a:p>
        </p:txBody>
      </p:sp>
    </p:spTree>
    <p:extLst>
      <p:ext uri="{BB962C8B-B14F-4D97-AF65-F5344CB8AC3E}">
        <p14:creationId xmlns:p14="http://schemas.microsoft.com/office/powerpoint/2010/main" val="113614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67A61-9710-4477-9E26-9F8087EDEB84}"/>
              </a:ext>
            </a:extLst>
          </p:cNvPr>
          <p:cNvSpPr>
            <a:spLocks noGrp="1"/>
          </p:cNvSpPr>
          <p:nvPr>
            <p:ph type="title"/>
          </p:nvPr>
        </p:nvSpPr>
        <p:spPr>
          <a:xfrm>
            <a:off x="838200" y="0"/>
            <a:ext cx="10515600" cy="863600"/>
          </a:xfrm>
        </p:spPr>
        <p:txBody>
          <a:bodyPr>
            <a:normAutofit fontScale="90000"/>
          </a:bodyPr>
          <a:lstStyle/>
          <a:p>
            <a:r>
              <a:rPr lang="en-US" dirty="0"/>
              <a:t>Johnson / 1906-2005 /Chronology 1</a:t>
            </a:r>
            <a:br>
              <a:rPr lang="en-US" dirty="0"/>
            </a:br>
            <a:endParaRPr lang="en-US" dirty="0"/>
          </a:p>
        </p:txBody>
      </p:sp>
      <p:sp>
        <p:nvSpPr>
          <p:cNvPr id="3" name="Content Placeholder 2">
            <a:extLst>
              <a:ext uri="{FF2B5EF4-FFF2-40B4-BE49-F238E27FC236}">
                <a16:creationId xmlns:a16="http://schemas.microsoft.com/office/drawing/2014/main" id="{029EA0B3-39B5-43C8-B7BE-934782F408BF}"/>
              </a:ext>
            </a:extLst>
          </p:cNvPr>
          <p:cNvSpPr>
            <a:spLocks noGrp="1"/>
          </p:cNvSpPr>
          <p:nvPr>
            <p:ph idx="1"/>
          </p:nvPr>
        </p:nvSpPr>
        <p:spPr>
          <a:xfrm>
            <a:off x="838200" y="1032933"/>
            <a:ext cx="10515600" cy="5144030"/>
          </a:xfrm>
        </p:spPr>
        <p:txBody>
          <a:bodyPr/>
          <a:lstStyle/>
          <a:p>
            <a:r>
              <a:rPr lang="en-US" dirty="0"/>
              <a:t>Born in Cleveland; grew up in New London, Ohio</a:t>
            </a:r>
          </a:p>
          <a:p>
            <a:r>
              <a:rPr lang="en-US" dirty="0"/>
              <a:t>Attended Hackley School in Tarrytown, NY</a:t>
            </a:r>
          </a:p>
          <a:p>
            <a:r>
              <a:rPr lang="en-US" dirty="0"/>
              <a:t>Went to Harvard and studied Philosophy; graduated in 1927</a:t>
            </a:r>
          </a:p>
          <a:p>
            <a:r>
              <a:rPr lang="en-US" dirty="0"/>
              <a:t>Started traveling in Europe; met modernist architects like Le Corbusier, Breuer, and Walter Gropius (all of Bauhaus fame)</a:t>
            </a:r>
          </a:p>
          <a:p>
            <a:r>
              <a:rPr lang="en-US" dirty="0"/>
              <a:t>1928 / met </a:t>
            </a:r>
            <a:r>
              <a:rPr lang="en-US" dirty="0" err="1"/>
              <a:t>Mies</a:t>
            </a:r>
            <a:r>
              <a:rPr lang="en-US" dirty="0"/>
              <a:t> van der </a:t>
            </a:r>
            <a:r>
              <a:rPr lang="en-US" dirty="0" err="1"/>
              <a:t>Rohe</a:t>
            </a:r>
            <a:r>
              <a:rPr lang="en-US" dirty="0"/>
              <a:t>—start  of a lifelong relationship (the subject of Session 4 of this class). Traveled to Brno, </a:t>
            </a:r>
            <a:r>
              <a:rPr lang="en-US" dirty="0" err="1"/>
              <a:t>Czechoslovacia</a:t>
            </a:r>
            <a:r>
              <a:rPr lang="en-US" dirty="0"/>
              <a:t> to see the Villa Tugendhat, a </a:t>
            </a:r>
            <a:r>
              <a:rPr lang="en-US" dirty="0" err="1"/>
              <a:t>Mies</a:t>
            </a:r>
            <a:r>
              <a:rPr lang="en-US" dirty="0"/>
              <a:t> structure under construction.</a:t>
            </a:r>
          </a:p>
          <a:p>
            <a:r>
              <a:rPr lang="en-US" dirty="0"/>
              <a:t>Met Alfred Barr, who was teaching at Wellesley, when his sister graduated. Barr became the first director of Museum of Modern Art (MOMA).</a:t>
            </a:r>
          </a:p>
          <a:p>
            <a:endParaRPr lang="en-US" dirty="0"/>
          </a:p>
          <a:p>
            <a:endParaRPr lang="en-US" dirty="0"/>
          </a:p>
          <a:p>
            <a:endParaRPr lang="en-US" dirty="0"/>
          </a:p>
        </p:txBody>
      </p:sp>
    </p:spTree>
    <p:extLst>
      <p:ext uri="{BB962C8B-B14F-4D97-AF65-F5344CB8AC3E}">
        <p14:creationId xmlns:p14="http://schemas.microsoft.com/office/powerpoint/2010/main" val="1935032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DBAB-6A49-41BF-BDE6-966A3B62BC17}"/>
              </a:ext>
            </a:extLst>
          </p:cNvPr>
          <p:cNvSpPr>
            <a:spLocks noGrp="1"/>
          </p:cNvSpPr>
          <p:nvPr>
            <p:ph type="title"/>
          </p:nvPr>
        </p:nvSpPr>
        <p:spPr>
          <a:xfrm>
            <a:off x="838200" y="365126"/>
            <a:ext cx="10515600" cy="837142"/>
          </a:xfrm>
        </p:spPr>
        <p:txBody>
          <a:bodyPr/>
          <a:lstStyle/>
          <a:p>
            <a:r>
              <a:rPr lang="en-US" dirty="0"/>
              <a:t>Johnson / Chronology 2</a:t>
            </a:r>
          </a:p>
        </p:txBody>
      </p:sp>
      <p:sp>
        <p:nvSpPr>
          <p:cNvPr id="3" name="Content Placeholder 2">
            <a:extLst>
              <a:ext uri="{FF2B5EF4-FFF2-40B4-BE49-F238E27FC236}">
                <a16:creationId xmlns:a16="http://schemas.microsoft.com/office/drawing/2014/main" id="{558CD121-F7FE-4236-A399-2DF9152D746A}"/>
              </a:ext>
            </a:extLst>
          </p:cNvPr>
          <p:cNvSpPr>
            <a:spLocks noGrp="1"/>
          </p:cNvSpPr>
          <p:nvPr>
            <p:ph idx="1"/>
          </p:nvPr>
        </p:nvSpPr>
        <p:spPr>
          <a:xfrm>
            <a:off x="838200" y="1354667"/>
            <a:ext cx="10515600" cy="5334000"/>
          </a:xfrm>
        </p:spPr>
        <p:txBody>
          <a:bodyPr>
            <a:normAutofit fontScale="92500" lnSpcReduction="10000"/>
          </a:bodyPr>
          <a:lstStyle/>
          <a:p>
            <a:r>
              <a:rPr lang="en-US" dirty="0"/>
              <a:t>Barr  becomes first director of MOMA / appoints Johnson first head of Architecture Dept at MOMA; Johnson had provided money to start the department</a:t>
            </a:r>
          </a:p>
          <a:p>
            <a:pPr algn="just"/>
            <a:r>
              <a:rPr lang="en-US" dirty="0"/>
              <a:t>1932 / Johnson and Barr mount first exhibit of Modernism at MOMA; the book catalogue for the show is instrumental in raising awareness of Modernism. </a:t>
            </a:r>
          </a:p>
          <a:p>
            <a:pPr algn="just"/>
            <a:r>
              <a:rPr lang="en-US" dirty="0"/>
              <a:t>1936 / leaves MOMA and pursues a career in journalism and politics; has a brief flirtation with Nazism and admires Hitler; later regrets that.</a:t>
            </a:r>
          </a:p>
          <a:p>
            <a:pPr algn="just"/>
            <a:r>
              <a:rPr lang="en-US" dirty="0"/>
              <a:t>BUT helps Walter Gropius and Marcel Breuer immigrate to the US to escape Nazism</a:t>
            </a:r>
          </a:p>
          <a:p>
            <a:pPr algn="just"/>
            <a:r>
              <a:rPr lang="en-US" dirty="0"/>
              <a:t>Early 40s / Returned to architecture; enrolled in Harvard School of Design where he studied with Gropius and Breuer and did a thesis by building his own house (9 Ash St in Cambridge) modeled after buildings by van der </a:t>
            </a:r>
            <a:r>
              <a:rPr lang="en-US" dirty="0" err="1"/>
              <a:t>Rohe</a:t>
            </a:r>
            <a:r>
              <a:rPr lang="en-US" dirty="0"/>
              <a:t> that he had seen.</a:t>
            </a:r>
          </a:p>
          <a:p>
            <a:pPr algn="just"/>
            <a:endParaRPr lang="en-US" dirty="0"/>
          </a:p>
        </p:txBody>
      </p:sp>
    </p:spTree>
    <p:extLst>
      <p:ext uri="{BB962C8B-B14F-4D97-AF65-F5344CB8AC3E}">
        <p14:creationId xmlns:p14="http://schemas.microsoft.com/office/powerpoint/2010/main" val="21748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282B-028A-41E5-9EAE-995CF55107E5}"/>
              </a:ext>
            </a:extLst>
          </p:cNvPr>
          <p:cNvSpPr>
            <a:spLocks noGrp="1"/>
          </p:cNvSpPr>
          <p:nvPr>
            <p:ph type="title"/>
          </p:nvPr>
        </p:nvSpPr>
        <p:spPr/>
        <p:txBody>
          <a:bodyPr/>
          <a:lstStyle/>
          <a:p>
            <a:pPr algn="ctr"/>
            <a:r>
              <a:rPr lang="en-US" dirty="0"/>
              <a:t>Goals of the facilitator:</a:t>
            </a:r>
            <a:br>
              <a:rPr lang="en-US" dirty="0"/>
            </a:br>
            <a:r>
              <a:rPr lang="en-US" dirty="0"/>
              <a:t>   What I hope will happen here</a:t>
            </a:r>
          </a:p>
        </p:txBody>
      </p:sp>
      <p:sp>
        <p:nvSpPr>
          <p:cNvPr id="3" name="Content Placeholder 2">
            <a:extLst>
              <a:ext uri="{FF2B5EF4-FFF2-40B4-BE49-F238E27FC236}">
                <a16:creationId xmlns:a16="http://schemas.microsoft.com/office/drawing/2014/main" id="{8CA10AE0-41BB-4480-908A-71C5B4801CAB}"/>
              </a:ext>
            </a:extLst>
          </p:cNvPr>
          <p:cNvSpPr>
            <a:spLocks noGrp="1"/>
          </p:cNvSpPr>
          <p:nvPr>
            <p:ph idx="1"/>
          </p:nvPr>
        </p:nvSpPr>
        <p:spPr/>
        <p:txBody>
          <a:bodyPr>
            <a:noAutofit/>
          </a:bodyPr>
          <a:lstStyle/>
          <a:p>
            <a:r>
              <a:rPr lang="en-US" sz="2800" dirty="0"/>
              <a:t>Participants will:</a:t>
            </a:r>
          </a:p>
          <a:p>
            <a:r>
              <a:rPr lang="en-US" sz="2800" dirty="0"/>
              <a:t>Enhance their appreciation for the field of architecture</a:t>
            </a:r>
          </a:p>
          <a:p>
            <a:r>
              <a:rPr lang="en-US" sz="2800" dirty="0"/>
              <a:t>Become more knowledgeable about architectural styles, particular architects, and their creations</a:t>
            </a:r>
          </a:p>
          <a:p>
            <a:r>
              <a:rPr lang="en-US" sz="2800" dirty="0"/>
              <a:t>Understand the human dimension of the profession</a:t>
            </a:r>
          </a:p>
          <a:p>
            <a:r>
              <a:rPr lang="en-US" dirty="0"/>
              <a:t>Pursue some of the resources that I have collected</a:t>
            </a:r>
            <a:endParaRPr lang="en-US" sz="2800" dirty="0"/>
          </a:p>
          <a:p>
            <a:r>
              <a:rPr lang="en-US" sz="2800" dirty="0"/>
              <a:t>Be inspired to learn more, to go down the rabbit hole to pursue what interests </a:t>
            </a:r>
            <a:r>
              <a:rPr lang="en-US" dirty="0"/>
              <a:t>them</a:t>
            </a:r>
            <a:r>
              <a:rPr lang="en-US" sz="2800" dirty="0"/>
              <a:t>, and visit buildings with an educated eye</a:t>
            </a:r>
          </a:p>
        </p:txBody>
      </p:sp>
    </p:spTree>
    <p:extLst>
      <p:ext uri="{BB962C8B-B14F-4D97-AF65-F5344CB8AC3E}">
        <p14:creationId xmlns:p14="http://schemas.microsoft.com/office/powerpoint/2010/main" val="64466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DA5D-C3FD-4F32-ADAD-99581BDF3F56}"/>
              </a:ext>
            </a:extLst>
          </p:cNvPr>
          <p:cNvSpPr>
            <a:spLocks noGrp="1"/>
          </p:cNvSpPr>
          <p:nvPr>
            <p:ph type="title"/>
          </p:nvPr>
        </p:nvSpPr>
        <p:spPr>
          <a:xfrm>
            <a:off x="838200" y="365126"/>
            <a:ext cx="10515600" cy="1141941"/>
          </a:xfrm>
        </p:spPr>
        <p:txBody>
          <a:bodyPr/>
          <a:lstStyle/>
          <a:p>
            <a:r>
              <a:rPr lang="en-US" dirty="0"/>
              <a:t>Johnson / Chronology 3</a:t>
            </a:r>
          </a:p>
        </p:txBody>
      </p:sp>
      <p:sp>
        <p:nvSpPr>
          <p:cNvPr id="3" name="Content Placeholder 2">
            <a:extLst>
              <a:ext uri="{FF2B5EF4-FFF2-40B4-BE49-F238E27FC236}">
                <a16:creationId xmlns:a16="http://schemas.microsoft.com/office/drawing/2014/main" id="{68678E41-F62D-468C-8DDF-B4418810C502}"/>
              </a:ext>
            </a:extLst>
          </p:cNvPr>
          <p:cNvSpPr>
            <a:spLocks noGrp="1"/>
          </p:cNvSpPr>
          <p:nvPr>
            <p:ph idx="1"/>
          </p:nvPr>
        </p:nvSpPr>
        <p:spPr/>
        <p:txBody>
          <a:bodyPr/>
          <a:lstStyle/>
          <a:p>
            <a:r>
              <a:rPr lang="en-US" dirty="0"/>
              <a:t>After a brief stint in the Army during WW2, he returns to MOMA and starts to build his own architectural career in NYC.</a:t>
            </a:r>
          </a:p>
          <a:p>
            <a:r>
              <a:rPr lang="en-US" dirty="0"/>
              <a:t>Most significant buildings:</a:t>
            </a:r>
          </a:p>
          <a:p>
            <a:pPr>
              <a:buFontTx/>
              <a:buChar char="-"/>
            </a:pPr>
            <a:r>
              <a:rPr lang="en-US" dirty="0"/>
              <a:t> 1949 / Glass House in New Canaan, Ct / for himself</a:t>
            </a:r>
          </a:p>
          <a:p>
            <a:pPr>
              <a:buFontTx/>
              <a:buChar char="-"/>
            </a:pPr>
            <a:r>
              <a:rPr lang="en-US" dirty="0"/>
              <a:t> 1957 / Seagram’s Building on Park Avenue in NYC / assisting </a:t>
            </a:r>
            <a:r>
              <a:rPr lang="en-US" dirty="0" err="1"/>
              <a:t>Mies</a:t>
            </a:r>
            <a:r>
              <a:rPr lang="en-US" dirty="0"/>
              <a:t>, Johnson did mostly interiors and the Four Seasons Restaurant.</a:t>
            </a:r>
          </a:p>
          <a:p>
            <a:pPr>
              <a:buFontTx/>
              <a:buChar char="-"/>
            </a:pPr>
            <a:r>
              <a:rPr lang="en-US" dirty="0"/>
              <a:t>1978-84 / 550 Madison Ave—ATT building / his first Postmodernist design</a:t>
            </a:r>
          </a:p>
          <a:p>
            <a:pPr>
              <a:buFontTx/>
              <a:buChar char="-"/>
            </a:pPr>
            <a:r>
              <a:rPr lang="en-US" dirty="0"/>
              <a:t>Many more significant building . . .see Wikipedia</a:t>
            </a:r>
          </a:p>
        </p:txBody>
      </p:sp>
    </p:spTree>
    <p:extLst>
      <p:ext uri="{BB962C8B-B14F-4D97-AF65-F5344CB8AC3E}">
        <p14:creationId xmlns:p14="http://schemas.microsoft.com/office/powerpoint/2010/main" val="2128415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D467-4827-4689-BBDE-3F7B9DE6E774}"/>
              </a:ext>
            </a:extLst>
          </p:cNvPr>
          <p:cNvSpPr>
            <a:spLocks noGrp="1"/>
          </p:cNvSpPr>
          <p:nvPr>
            <p:ph type="title"/>
          </p:nvPr>
        </p:nvSpPr>
        <p:spPr/>
        <p:txBody>
          <a:bodyPr/>
          <a:lstStyle/>
          <a:p>
            <a:r>
              <a:rPr lang="en-US" dirty="0"/>
              <a:t>Johnson / Chronology 4</a:t>
            </a:r>
          </a:p>
        </p:txBody>
      </p:sp>
      <p:sp>
        <p:nvSpPr>
          <p:cNvPr id="3" name="Content Placeholder 2">
            <a:extLst>
              <a:ext uri="{FF2B5EF4-FFF2-40B4-BE49-F238E27FC236}">
                <a16:creationId xmlns:a16="http://schemas.microsoft.com/office/drawing/2014/main" id="{F5333F3B-8342-434C-AEA3-77D9CB1D310C}"/>
              </a:ext>
            </a:extLst>
          </p:cNvPr>
          <p:cNvSpPr>
            <a:spLocks noGrp="1"/>
          </p:cNvSpPr>
          <p:nvPr>
            <p:ph idx="1"/>
          </p:nvPr>
        </p:nvSpPr>
        <p:spPr>
          <a:xfrm>
            <a:off x="838200" y="1447801"/>
            <a:ext cx="10515600" cy="5410200"/>
          </a:xfrm>
        </p:spPr>
        <p:txBody>
          <a:bodyPr>
            <a:normAutofit/>
          </a:bodyPr>
          <a:lstStyle/>
          <a:p>
            <a:r>
              <a:rPr lang="en-US" sz="2400" dirty="0"/>
              <a:t>Gay / came out publicly in 1993</a:t>
            </a:r>
          </a:p>
          <a:p>
            <a:r>
              <a:rPr lang="en-US" sz="2400" dirty="0"/>
              <a:t>Had a brief relationship with a cabaret singer in 1934</a:t>
            </a:r>
          </a:p>
          <a:p>
            <a:r>
              <a:rPr lang="en-US" sz="2400" dirty="0"/>
              <a:t>45 year relationship with David Whitney, who died at age 66 a few months after Johnson  / Johnson died at his Glass House on Jan 25, 2005 / age 98</a:t>
            </a:r>
          </a:p>
          <a:p>
            <a:r>
              <a:rPr lang="en-US" sz="2400" b="0" i="0" dirty="0">
                <a:solidFill>
                  <a:srgbClr val="202122"/>
                </a:solidFill>
                <a:effectLst/>
                <a:latin typeface="Arial" panose="020B0604020202020204" pitchFamily="34" charset="0"/>
              </a:rPr>
              <a:t>In his will Johnson left his New Canaan compound (Glass House) to the </a:t>
            </a:r>
            <a:r>
              <a:rPr lang="en-US" sz="2400" b="0" i="0" u="none" strike="noStrike" dirty="0">
                <a:solidFill>
                  <a:srgbClr val="0645AD"/>
                </a:solidFill>
                <a:effectLst/>
                <a:latin typeface="Arial" panose="020B0604020202020204" pitchFamily="34" charset="0"/>
                <a:hlinkClick r:id="rId2" tooltip="National Trust for Historic Preservation"/>
              </a:rPr>
              <a:t>National Trust for Historic Preservation</a:t>
            </a:r>
            <a:r>
              <a:rPr lang="en-US" sz="2400" b="0" i="0" dirty="0">
                <a:solidFill>
                  <a:srgbClr val="202122"/>
                </a:solidFill>
                <a:effectLst/>
                <a:latin typeface="Arial" panose="020B0604020202020204" pitchFamily="34" charset="0"/>
              </a:rPr>
              <a:t>. It is now open to the public.</a:t>
            </a:r>
            <a:endParaRPr lang="en-US" sz="2400" dirty="0"/>
          </a:p>
          <a:p>
            <a:pPr algn="l"/>
            <a:r>
              <a:rPr lang="en-US" sz="2400" b="0" i="0" dirty="0">
                <a:solidFill>
                  <a:srgbClr val="202122"/>
                </a:solidFill>
                <a:effectLst/>
                <a:latin typeface="Arial" panose="020B0604020202020204" pitchFamily="34" charset="0"/>
              </a:rPr>
              <a:t>In 1978, Johnson was awarded an </a:t>
            </a:r>
            <a:r>
              <a:rPr lang="en-US" sz="2400" b="0" i="0" u="none" strike="noStrike" dirty="0">
                <a:solidFill>
                  <a:srgbClr val="0645AD"/>
                </a:solidFill>
                <a:effectLst/>
                <a:latin typeface="Arial" panose="020B0604020202020204" pitchFamily="34" charset="0"/>
                <a:hlinkClick r:id="rId3" tooltip="American Institute of Architects"/>
              </a:rPr>
              <a:t>American Institute of Architects</a:t>
            </a:r>
            <a:r>
              <a:rPr lang="en-US" sz="2400" b="0" i="0" dirty="0">
                <a:solidFill>
                  <a:srgbClr val="202122"/>
                </a:solidFill>
                <a:effectLst/>
                <a:latin typeface="Arial" panose="020B0604020202020204" pitchFamily="34" charset="0"/>
              </a:rPr>
              <a:t> </a:t>
            </a:r>
            <a:r>
              <a:rPr lang="en-US" sz="2400" b="0" i="0" u="none" strike="noStrike" dirty="0">
                <a:solidFill>
                  <a:srgbClr val="0645AD"/>
                </a:solidFill>
                <a:effectLst/>
                <a:latin typeface="Arial" panose="020B0604020202020204" pitchFamily="34" charset="0"/>
                <a:hlinkClick r:id="rId4" tooltip="AIA Gold Medal"/>
              </a:rPr>
              <a:t>Gold Medal</a:t>
            </a:r>
            <a:r>
              <a:rPr lang="en-US" sz="2400" b="0" i="0" dirty="0">
                <a:solidFill>
                  <a:srgbClr val="202122"/>
                </a:solidFill>
                <a:effectLst/>
                <a:latin typeface="Arial" panose="020B0604020202020204" pitchFamily="34" charset="0"/>
              </a:rPr>
              <a:t>. </a:t>
            </a:r>
          </a:p>
          <a:p>
            <a:pPr algn="l"/>
            <a:r>
              <a:rPr lang="en-US" sz="2400" b="0" i="0" dirty="0">
                <a:solidFill>
                  <a:srgbClr val="202122"/>
                </a:solidFill>
                <a:effectLst/>
                <a:latin typeface="Arial" panose="020B0604020202020204" pitchFamily="34" charset="0"/>
              </a:rPr>
              <a:t>In 1979 he became the first recipient of the </a:t>
            </a:r>
            <a:r>
              <a:rPr lang="en-US" sz="2400" b="0" i="0" u="none" strike="noStrike" dirty="0">
                <a:solidFill>
                  <a:srgbClr val="0645AD"/>
                </a:solidFill>
                <a:effectLst/>
                <a:latin typeface="Arial" panose="020B0604020202020204" pitchFamily="34" charset="0"/>
                <a:hlinkClick r:id="rId5" tooltip="Pritzker Prize"/>
              </a:rPr>
              <a:t>Pritzker Architecture Prize</a:t>
            </a:r>
            <a:r>
              <a:rPr lang="en-US" sz="2400" b="0" i="0" dirty="0">
                <a:solidFill>
                  <a:srgbClr val="202122"/>
                </a:solidFill>
                <a:effectLst/>
                <a:latin typeface="Arial" panose="020B0604020202020204" pitchFamily="34" charset="0"/>
              </a:rPr>
              <a:t> the most prestigious international architectural award.</a:t>
            </a:r>
            <a:r>
              <a:rPr lang="en-US" sz="2400" b="0" i="0" u="none" strike="noStrike" baseline="30000" dirty="0">
                <a:solidFill>
                  <a:srgbClr val="0645AD"/>
                </a:solidFill>
                <a:effectLst/>
                <a:latin typeface="Arial" panose="020B0604020202020204" pitchFamily="34" charset="0"/>
                <a:hlinkClick r:id="rId6"/>
              </a:rPr>
              <a:t>[1]</a:t>
            </a:r>
            <a:endParaRPr lang="en-US" sz="2400" b="0" i="0" dirty="0">
              <a:solidFill>
                <a:srgbClr val="202122"/>
              </a:solidFill>
              <a:effectLst/>
              <a:latin typeface="Arial" panose="020B0604020202020204" pitchFamily="34" charset="0"/>
            </a:endParaRPr>
          </a:p>
          <a:p>
            <a:pPr algn="l"/>
            <a:r>
              <a:rPr lang="en-US" sz="2400" b="0" i="0" dirty="0">
                <a:solidFill>
                  <a:srgbClr val="202122"/>
                </a:solidFill>
                <a:effectLst/>
                <a:latin typeface="Arial" panose="020B0604020202020204" pitchFamily="34" charset="0"/>
              </a:rPr>
              <a:t>In 1991, Johnson received the Golden Plate Award of the </a:t>
            </a:r>
            <a:r>
              <a:rPr lang="en-US" sz="2400" b="0" i="0" u="none" strike="noStrike" dirty="0">
                <a:solidFill>
                  <a:srgbClr val="0645AD"/>
                </a:solidFill>
                <a:effectLst/>
                <a:latin typeface="Arial" panose="020B0604020202020204" pitchFamily="34" charset="0"/>
                <a:hlinkClick r:id="rId7" tooltip="American Academy of Achievement"/>
              </a:rPr>
              <a:t>American Academy of Achievement</a:t>
            </a:r>
            <a:r>
              <a:rPr lang="en-US" sz="2400" b="0" i="0" dirty="0">
                <a:solidFill>
                  <a:srgbClr val="202122"/>
                </a:solidFill>
                <a:effectLst/>
                <a:latin typeface="Arial" panose="020B0604020202020204" pitchFamily="34" charset="0"/>
              </a:rPr>
              <a:t>.</a:t>
            </a:r>
            <a:r>
              <a:rPr lang="en-US" sz="2400" b="0" i="0" u="none" strike="noStrike" baseline="30000" dirty="0">
                <a:solidFill>
                  <a:srgbClr val="0645AD"/>
                </a:solidFill>
                <a:effectLst/>
                <a:latin typeface="Arial" panose="020B0604020202020204" pitchFamily="34" charset="0"/>
                <a:hlinkClick r:id="rId8"/>
              </a:rPr>
              <a:t>[24]</a:t>
            </a:r>
            <a:endParaRPr lang="en-US" sz="2400" b="0" i="0" dirty="0">
              <a:solidFill>
                <a:srgbClr val="202122"/>
              </a:solidFill>
              <a:effectLst/>
              <a:latin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1190256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ABF2A-959C-464E-AE1F-D234590BA61A}"/>
              </a:ext>
            </a:extLst>
          </p:cNvPr>
          <p:cNvSpPr>
            <a:spLocks noGrp="1"/>
          </p:cNvSpPr>
          <p:nvPr>
            <p:ph type="title"/>
          </p:nvPr>
        </p:nvSpPr>
        <p:spPr>
          <a:xfrm>
            <a:off x="838200" y="365125"/>
            <a:ext cx="10515600" cy="1460500"/>
          </a:xfrm>
        </p:spPr>
        <p:txBody>
          <a:bodyPr/>
          <a:lstStyle/>
          <a:p>
            <a:r>
              <a:rPr lang="en-US" dirty="0"/>
              <a:t>Johnson / Resources for Further Investigation</a:t>
            </a:r>
          </a:p>
        </p:txBody>
      </p:sp>
      <p:sp>
        <p:nvSpPr>
          <p:cNvPr id="3" name="Content Placeholder 2">
            <a:extLst>
              <a:ext uri="{FF2B5EF4-FFF2-40B4-BE49-F238E27FC236}">
                <a16:creationId xmlns:a16="http://schemas.microsoft.com/office/drawing/2014/main" id="{91CF71E3-C08D-479A-8872-A0B9B0C10584}"/>
              </a:ext>
            </a:extLst>
          </p:cNvPr>
          <p:cNvSpPr>
            <a:spLocks noGrp="1"/>
          </p:cNvSpPr>
          <p:nvPr>
            <p:ph idx="1"/>
          </p:nvPr>
        </p:nvSpPr>
        <p:spPr>
          <a:xfrm>
            <a:off x="838200" y="1456267"/>
            <a:ext cx="10515600" cy="5036608"/>
          </a:xfrm>
        </p:spPr>
        <p:txBody>
          <a:bodyPr/>
          <a:lstStyle/>
          <a:p>
            <a:r>
              <a:rPr lang="en-US" dirty="0"/>
              <a:t>The Wikipedia article on Johnson seems to be well documented and is very informative / Check out all the photos of buildings, information about his political mistakes, and famous quotes.</a:t>
            </a:r>
          </a:p>
          <a:p>
            <a:pPr marL="0" indent="0">
              <a:buNone/>
            </a:pPr>
            <a:r>
              <a:rPr lang="en-US" dirty="0">
                <a:hlinkClick r:id="rId2"/>
              </a:rPr>
              <a:t>    https://en.wikipedia.org/wiki/Philip_Johnson</a:t>
            </a:r>
            <a:endParaRPr lang="en-US" dirty="0"/>
          </a:p>
          <a:p>
            <a:endParaRPr lang="en-US" dirty="0"/>
          </a:p>
          <a:p>
            <a:r>
              <a:rPr lang="en-US" dirty="0"/>
              <a:t>The Book</a:t>
            </a:r>
          </a:p>
          <a:p>
            <a:pPr marL="0" indent="0">
              <a:buNone/>
            </a:pPr>
            <a:r>
              <a:rPr lang="en-US" dirty="0"/>
              <a:t>    </a:t>
            </a:r>
            <a:r>
              <a:rPr lang="en-US" u="sng" dirty="0"/>
              <a:t>Architecture’s Odd Couple</a:t>
            </a:r>
            <a:r>
              <a:rPr lang="en-US" dirty="0"/>
              <a:t> by Hugh Howard</a:t>
            </a:r>
          </a:p>
          <a:p>
            <a:endParaRPr lang="en-US" dirty="0"/>
          </a:p>
          <a:p>
            <a:r>
              <a:rPr lang="en-US" dirty="0"/>
              <a:t>The Glass House</a:t>
            </a:r>
          </a:p>
          <a:p>
            <a:pPr marL="0" indent="0">
              <a:buNone/>
            </a:pPr>
            <a:r>
              <a:rPr lang="en-US" dirty="0">
                <a:hlinkClick r:id="rId3"/>
              </a:rPr>
              <a:t>https://savingplaces.org/places/glass-house#.YkXvwSjMJff</a:t>
            </a:r>
            <a:endParaRPr lang="en-US" dirty="0"/>
          </a:p>
          <a:p>
            <a:pPr marL="0" indent="0">
              <a:buNone/>
            </a:pPr>
            <a:endParaRPr lang="en-US" u="sng" dirty="0"/>
          </a:p>
          <a:p>
            <a:endParaRPr lang="en-US" dirty="0"/>
          </a:p>
        </p:txBody>
      </p:sp>
      <p:sp>
        <p:nvSpPr>
          <p:cNvPr id="4" name="Content Placeholder 2">
            <a:extLst>
              <a:ext uri="{FF2B5EF4-FFF2-40B4-BE49-F238E27FC236}">
                <a16:creationId xmlns:a16="http://schemas.microsoft.com/office/drawing/2014/main" id="{EC2CC26F-AE3E-43EE-B282-8FC0812389DE}"/>
              </a:ext>
            </a:extLst>
          </p:cNvPr>
          <p:cNvSpPr txBox="1">
            <a:spLocks/>
          </p:cNvSpPr>
          <p:nvPr/>
        </p:nvSpPr>
        <p:spPr>
          <a:xfrm>
            <a:off x="594360" y="4632960"/>
            <a:ext cx="11013440" cy="129540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None/>
            </a:pPr>
            <a:r>
              <a:rPr lang="en-US" dirty="0">
                <a:hlinkClick r:id="rId4"/>
              </a:rPr>
              <a:t> </a:t>
            </a:r>
          </a:p>
          <a:p>
            <a:endParaRPr lang="en-US" dirty="0">
              <a:hlinkClick r:id="rId4"/>
            </a:endParaRPr>
          </a:p>
          <a:p>
            <a:r>
              <a:rPr lang="en-US" dirty="0">
                <a:hlinkClick r:id="rId4"/>
              </a:rPr>
              <a:t>   </a:t>
            </a:r>
          </a:p>
          <a:p>
            <a:pPr marL="0" indent="0">
              <a:buNone/>
            </a:pPr>
            <a:endParaRPr lang="en-US" dirty="0">
              <a:hlinkClick r:id="rId4"/>
            </a:endParaRPr>
          </a:p>
          <a:p>
            <a:endParaRPr lang="en-US" dirty="0">
              <a:hlinkClick r:id="rId4"/>
            </a:endParaRPr>
          </a:p>
          <a:p>
            <a:r>
              <a:rPr lang="en-US" dirty="0">
                <a:hlinkClick r:id="rId4"/>
              </a:rPr>
              <a:t>https://savingplaces.org/places/glass-house#.YjfkLnrMJff</a:t>
            </a:r>
            <a:endParaRPr lang="en-US" dirty="0"/>
          </a:p>
        </p:txBody>
      </p:sp>
    </p:spTree>
    <p:extLst>
      <p:ext uri="{BB962C8B-B14F-4D97-AF65-F5344CB8AC3E}">
        <p14:creationId xmlns:p14="http://schemas.microsoft.com/office/powerpoint/2010/main" val="166265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50C5-6585-4A63-AB61-F56B006DD02C}"/>
              </a:ext>
            </a:extLst>
          </p:cNvPr>
          <p:cNvSpPr>
            <a:spLocks noGrp="1"/>
          </p:cNvSpPr>
          <p:nvPr>
            <p:ph type="title"/>
          </p:nvPr>
        </p:nvSpPr>
        <p:spPr/>
        <p:txBody>
          <a:bodyPr/>
          <a:lstStyle/>
          <a:p>
            <a:r>
              <a:rPr lang="en-US" dirty="0" err="1"/>
              <a:t>Mies</a:t>
            </a:r>
            <a:r>
              <a:rPr lang="en-US" dirty="0"/>
              <a:t> van der </a:t>
            </a:r>
            <a:r>
              <a:rPr lang="en-US" dirty="0" err="1"/>
              <a:t>Rohe</a:t>
            </a:r>
            <a:r>
              <a:rPr lang="en-US" dirty="0"/>
              <a:t> / 1886-1969</a:t>
            </a:r>
          </a:p>
        </p:txBody>
      </p:sp>
      <p:sp>
        <p:nvSpPr>
          <p:cNvPr id="3" name="Content Placeholder 2">
            <a:extLst>
              <a:ext uri="{FF2B5EF4-FFF2-40B4-BE49-F238E27FC236}">
                <a16:creationId xmlns:a16="http://schemas.microsoft.com/office/drawing/2014/main" id="{03D37376-01DF-4790-8BE9-4AD45D6CCB2E}"/>
              </a:ext>
            </a:extLst>
          </p:cNvPr>
          <p:cNvSpPr>
            <a:spLocks noGrp="1"/>
          </p:cNvSpPr>
          <p:nvPr>
            <p:ph idx="1"/>
          </p:nvPr>
        </p:nvSpPr>
        <p:spPr>
          <a:xfrm>
            <a:off x="838200" y="1825625"/>
            <a:ext cx="10515600" cy="5203825"/>
          </a:xfrm>
        </p:spPr>
        <p:txBody>
          <a:bodyPr>
            <a:normAutofit lnSpcReduction="10000"/>
          </a:bodyPr>
          <a:lstStyle/>
          <a:p>
            <a:r>
              <a:rPr lang="en-US" dirty="0"/>
              <a:t>Pioneer of Modernism</a:t>
            </a:r>
          </a:p>
          <a:p>
            <a:r>
              <a:rPr lang="en-US" dirty="0"/>
              <a:t>Brilliant architect</a:t>
            </a:r>
          </a:p>
          <a:p>
            <a:r>
              <a:rPr lang="en-US" dirty="0"/>
              <a:t>Designer of furniture</a:t>
            </a:r>
          </a:p>
          <a:p>
            <a:r>
              <a:rPr lang="en-US" dirty="0"/>
              <a:t>German born—30 years or work; American-made famous—30 more years</a:t>
            </a:r>
          </a:p>
          <a:p>
            <a:r>
              <a:rPr lang="en-US" dirty="0"/>
              <a:t>Sometime curmudgeon / often a man of few words / taciturn</a:t>
            </a:r>
          </a:p>
          <a:p>
            <a:r>
              <a:rPr lang="en-US" dirty="0"/>
              <a:t>Cantankerous  / often a prickly colleague</a:t>
            </a:r>
          </a:p>
          <a:p>
            <a:r>
              <a:rPr lang="en-US" dirty="0"/>
              <a:t>But still quotable: “Less is more” &amp;“God is in the details”</a:t>
            </a:r>
          </a:p>
          <a:p>
            <a:r>
              <a:rPr lang="en-US" dirty="0"/>
              <a:t>Relationships with a number of women / Married once in Germany with three daughters / in 1947 had a son out of wedlock who became  an architect</a:t>
            </a:r>
          </a:p>
          <a:p>
            <a:pPr marL="0" indent="0">
              <a:buNone/>
            </a:pPr>
            <a:endParaRPr lang="en-US" dirty="0"/>
          </a:p>
        </p:txBody>
      </p:sp>
    </p:spTree>
    <p:extLst>
      <p:ext uri="{BB962C8B-B14F-4D97-AF65-F5344CB8AC3E}">
        <p14:creationId xmlns:p14="http://schemas.microsoft.com/office/powerpoint/2010/main" val="2438391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14089-AA02-4A7F-B94C-3DF2D2947CEF}"/>
              </a:ext>
            </a:extLst>
          </p:cNvPr>
          <p:cNvSpPr>
            <a:spLocks noGrp="1"/>
          </p:cNvSpPr>
          <p:nvPr>
            <p:ph type="title"/>
          </p:nvPr>
        </p:nvSpPr>
        <p:spPr/>
        <p:txBody>
          <a:bodyPr/>
          <a:lstStyle/>
          <a:p>
            <a:r>
              <a:rPr lang="en-US" dirty="0" err="1"/>
              <a:t>Mies</a:t>
            </a:r>
            <a:r>
              <a:rPr lang="en-US" dirty="0"/>
              <a:t> van der </a:t>
            </a:r>
            <a:r>
              <a:rPr lang="en-US" dirty="0" err="1"/>
              <a:t>Rohe</a:t>
            </a:r>
            <a:r>
              <a:rPr lang="en-US" dirty="0"/>
              <a:t> / Chronology 1 Germany</a:t>
            </a:r>
          </a:p>
        </p:txBody>
      </p:sp>
      <p:sp>
        <p:nvSpPr>
          <p:cNvPr id="3" name="Content Placeholder 2">
            <a:extLst>
              <a:ext uri="{FF2B5EF4-FFF2-40B4-BE49-F238E27FC236}">
                <a16:creationId xmlns:a16="http://schemas.microsoft.com/office/drawing/2014/main" id="{2C95230F-B7C7-4B06-8003-59440890256D}"/>
              </a:ext>
            </a:extLst>
          </p:cNvPr>
          <p:cNvSpPr>
            <a:spLocks noGrp="1"/>
          </p:cNvSpPr>
          <p:nvPr>
            <p:ph idx="1"/>
          </p:nvPr>
        </p:nvSpPr>
        <p:spPr>
          <a:xfrm>
            <a:off x="838200" y="1432560"/>
            <a:ext cx="10515600" cy="5253990"/>
          </a:xfrm>
        </p:spPr>
        <p:txBody>
          <a:bodyPr>
            <a:normAutofit fontScale="92500" lnSpcReduction="20000"/>
          </a:bodyPr>
          <a:lstStyle/>
          <a:p>
            <a:r>
              <a:rPr lang="en-US" sz="3000" dirty="0"/>
              <a:t>Born Maria Ludwig Michael </a:t>
            </a:r>
            <a:r>
              <a:rPr lang="en-US" sz="3000" dirty="0" err="1"/>
              <a:t>Mies</a:t>
            </a:r>
            <a:r>
              <a:rPr lang="en-US" sz="3000" dirty="0"/>
              <a:t> in Aachen, Germany, near the Belgium and Dutch borders.</a:t>
            </a:r>
          </a:p>
          <a:p>
            <a:r>
              <a:rPr lang="en-US" sz="3000" dirty="0"/>
              <a:t>Moved to Berlin and started working for design firms and eventually set himself up as an architect.</a:t>
            </a:r>
          </a:p>
          <a:p>
            <a:r>
              <a:rPr lang="en-US" sz="3000" dirty="0"/>
              <a:t>Met Le Corbusier and Walter </a:t>
            </a:r>
            <a:r>
              <a:rPr lang="en-US" sz="3000" dirty="0" err="1"/>
              <a:t>Groupius</a:t>
            </a:r>
            <a:r>
              <a:rPr lang="en-US" sz="3000" dirty="0"/>
              <a:t> in Berlin and later at the </a:t>
            </a:r>
            <a:r>
              <a:rPr lang="en-US" sz="3000" dirty="0" err="1"/>
              <a:t>Bauhus</a:t>
            </a:r>
            <a:r>
              <a:rPr lang="en-US" sz="3000" dirty="0"/>
              <a:t> (Weimar, Dessau, Berlin) / </a:t>
            </a:r>
            <a:r>
              <a:rPr lang="en-US" sz="3000" dirty="0" err="1"/>
              <a:t>Mies</a:t>
            </a:r>
            <a:r>
              <a:rPr lang="en-US" sz="3000" dirty="0"/>
              <a:t> was the last director of the Bauhaus before it closed when the Nazis took over Germany</a:t>
            </a:r>
          </a:p>
          <a:p>
            <a:r>
              <a:rPr lang="en-US" sz="3000" dirty="0"/>
              <a:t>Renamed himself Ludwig </a:t>
            </a:r>
            <a:r>
              <a:rPr lang="en-US" sz="3000" dirty="0" err="1"/>
              <a:t>Mies</a:t>
            </a:r>
            <a:r>
              <a:rPr lang="en-US" sz="3000" dirty="0"/>
              <a:t> van der </a:t>
            </a:r>
            <a:r>
              <a:rPr lang="en-US" sz="3000" dirty="0" err="1"/>
              <a:t>Rohe</a:t>
            </a:r>
            <a:r>
              <a:rPr lang="en-US" sz="3000" dirty="0"/>
              <a:t> (his mother’s maiden name) to establish an professional identity.</a:t>
            </a:r>
          </a:p>
          <a:p>
            <a:r>
              <a:rPr lang="en-US" sz="3000" dirty="0"/>
              <a:t>1929 / Designed the German Pavilion for the Barcelona Exposition</a:t>
            </a:r>
          </a:p>
          <a:p>
            <a:r>
              <a:rPr lang="en-US" sz="3000" dirty="0"/>
              <a:t>Began designing Modernist houses, especially the </a:t>
            </a:r>
            <a:r>
              <a:rPr lang="en-US" sz="3000" dirty="0" err="1"/>
              <a:t>Turgendhat</a:t>
            </a:r>
            <a:r>
              <a:rPr lang="en-US" sz="3000" dirty="0"/>
              <a:t> house in </a:t>
            </a:r>
            <a:r>
              <a:rPr lang="en-US" dirty="0"/>
              <a:t>Brno, which he visited with Johnson before it was complete in 1930</a:t>
            </a:r>
          </a:p>
          <a:p>
            <a:r>
              <a:rPr lang="en-US" dirty="0"/>
              <a:t>1937 / visits the US / gets offered job at </a:t>
            </a:r>
            <a:r>
              <a:rPr lang="en-US" dirty="0" err="1"/>
              <a:t>Armour</a:t>
            </a:r>
            <a:r>
              <a:rPr lang="en-US" dirty="0"/>
              <a:t> Institute</a:t>
            </a:r>
          </a:p>
          <a:p>
            <a:endParaRPr lang="en-US" dirty="0"/>
          </a:p>
          <a:p>
            <a:endParaRPr lang="en-US" dirty="0"/>
          </a:p>
          <a:p>
            <a:endParaRPr lang="en-US" dirty="0"/>
          </a:p>
        </p:txBody>
      </p:sp>
    </p:spTree>
    <p:extLst>
      <p:ext uri="{BB962C8B-B14F-4D97-AF65-F5344CB8AC3E}">
        <p14:creationId xmlns:p14="http://schemas.microsoft.com/office/powerpoint/2010/main" val="2914156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5BAFC-2BD4-4327-A2EB-BB9843DE4A19}"/>
              </a:ext>
            </a:extLst>
          </p:cNvPr>
          <p:cNvSpPr>
            <a:spLocks noGrp="1"/>
          </p:cNvSpPr>
          <p:nvPr>
            <p:ph type="title"/>
          </p:nvPr>
        </p:nvSpPr>
        <p:spPr/>
        <p:txBody>
          <a:bodyPr/>
          <a:lstStyle/>
          <a:p>
            <a:r>
              <a:rPr lang="en-US" dirty="0" err="1"/>
              <a:t>Mies</a:t>
            </a:r>
            <a:r>
              <a:rPr lang="en-US" dirty="0"/>
              <a:t> /Chronology 2 / Early years in US</a:t>
            </a:r>
          </a:p>
        </p:txBody>
      </p:sp>
      <p:sp>
        <p:nvSpPr>
          <p:cNvPr id="3" name="Content Placeholder 2">
            <a:extLst>
              <a:ext uri="{FF2B5EF4-FFF2-40B4-BE49-F238E27FC236}">
                <a16:creationId xmlns:a16="http://schemas.microsoft.com/office/drawing/2014/main" id="{B52E7BBD-0FC2-48E5-A69A-9D1754E73F2F}"/>
              </a:ext>
            </a:extLst>
          </p:cNvPr>
          <p:cNvSpPr>
            <a:spLocks noGrp="1"/>
          </p:cNvSpPr>
          <p:nvPr>
            <p:ph idx="1"/>
          </p:nvPr>
        </p:nvSpPr>
        <p:spPr/>
        <p:txBody>
          <a:bodyPr/>
          <a:lstStyle/>
          <a:p>
            <a:r>
              <a:rPr lang="en-US" dirty="0"/>
              <a:t>Immigrated to the US when he saw no future in Nazi Germany and became head of architecture at the </a:t>
            </a:r>
            <a:r>
              <a:rPr lang="en-US" dirty="0" err="1"/>
              <a:t>Armour</a:t>
            </a:r>
            <a:r>
              <a:rPr lang="en-US" dirty="0"/>
              <a:t> School of Technology (now IIT) in Chicago / Designed Crown Hall there in 1956</a:t>
            </a:r>
          </a:p>
          <a:p>
            <a:r>
              <a:rPr lang="en-US" dirty="0"/>
              <a:t>1945 / Met Edith Farnsworth at a dinner party and started working with her on the design of the Farnsworth House / construction started in 1950 and completed in 1951.</a:t>
            </a:r>
          </a:p>
          <a:p>
            <a:r>
              <a:rPr lang="en-US" dirty="0"/>
              <a:t>1949-1951 / 860-880 Lakeshore Drive / an early Modernist </a:t>
            </a:r>
            <a:r>
              <a:rPr lang="en-US" dirty="0" err="1"/>
              <a:t>highrise</a:t>
            </a:r>
            <a:endParaRPr lang="en-US" dirty="0"/>
          </a:p>
          <a:p>
            <a:r>
              <a:rPr lang="en-US" dirty="0"/>
              <a:t>Many glass curtain wall building in Chicago / established the International Style</a:t>
            </a:r>
          </a:p>
          <a:p>
            <a:endParaRPr lang="en-US" dirty="0"/>
          </a:p>
        </p:txBody>
      </p:sp>
    </p:spTree>
    <p:extLst>
      <p:ext uri="{BB962C8B-B14F-4D97-AF65-F5344CB8AC3E}">
        <p14:creationId xmlns:p14="http://schemas.microsoft.com/office/powerpoint/2010/main" val="789474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431DD-E9AB-44D3-8EE2-320B1A9F90F5}"/>
              </a:ext>
            </a:extLst>
          </p:cNvPr>
          <p:cNvSpPr>
            <a:spLocks noGrp="1"/>
          </p:cNvSpPr>
          <p:nvPr>
            <p:ph type="title"/>
          </p:nvPr>
        </p:nvSpPr>
        <p:spPr/>
        <p:txBody>
          <a:bodyPr/>
          <a:lstStyle/>
          <a:p>
            <a:r>
              <a:rPr lang="en-US" dirty="0" err="1"/>
              <a:t>Mies</a:t>
            </a:r>
            <a:r>
              <a:rPr lang="en-US" dirty="0"/>
              <a:t> / Later work in US</a:t>
            </a:r>
          </a:p>
        </p:txBody>
      </p:sp>
      <p:sp>
        <p:nvSpPr>
          <p:cNvPr id="3" name="Content Placeholder 2">
            <a:extLst>
              <a:ext uri="{FF2B5EF4-FFF2-40B4-BE49-F238E27FC236}">
                <a16:creationId xmlns:a16="http://schemas.microsoft.com/office/drawing/2014/main" id="{8F174E20-FFA0-482D-BA4D-147985EBF3A0}"/>
              </a:ext>
            </a:extLst>
          </p:cNvPr>
          <p:cNvSpPr>
            <a:spLocks noGrp="1"/>
          </p:cNvSpPr>
          <p:nvPr>
            <p:ph idx="1"/>
          </p:nvPr>
        </p:nvSpPr>
        <p:spPr>
          <a:xfrm>
            <a:off x="838200" y="1825625"/>
            <a:ext cx="10515600" cy="4863042"/>
          </a:xfrm>
        </p:spPr>
        <p:txBody>
          <a:bodyPr>
            <a:normAutofit fontScale="92500" lnSpcReduction="10000"/>
          </a:bodyPr>
          <a:lstStyle/>
          <a:p>
            <a:r>
              <a:rPr lang="en-US" dirty="0"/>
              <a:t>1958 / Seagram’s Building / Park Avenue in NYC / the epitome of the International Style, particularly with the plaza in front that took up half of the buildable lot / designed in cooperation of Philip Johnson, who  mostly did interiors and the Four Seasons Restaurant (more on this is session 4 of the class.)</a:t>
            </a:r>
          </a:p>
          <a:p>
            <a:r>
              <a:rPr lang="en-US" dirty="0"/>
              <a:t>1964-1974 / Federal Plaza in Chicago / 219 South Dearborn</a:t>
            </a:r>
          </a:p>
          <a:p>
            <a:r>
              <a:rPr lang="en-US" dirty="0"/>
              <a:t>Early 70s / IBM building in Chicago / plaza north of river / built after </a:t>
            </a:r>
            <a:r>
              <a:rPr lang="en-US" dirty="0" err="1"/>
              <a:t>Mies’s</a:t>
            </a:r>
            <a:r>
              <a:rPr lang="en-US" dirty="0"/>
              <a:t> death</a:t>
            </a:r>
          </a:p>
          <a:p>
            <a:r>
              <a:rPr lang="en-US" dirty="0"/>
              <a:t>Died Aug 17, 1969 of esophageal cancer / buried in Graceland Cemetery in Chicago</a:t>
            </a:r>
          </a:p>
          <a:p>
            <a:r>
              <a:rPr lang="en-US" dirty="0"/>
              <a:t>2021 / Indiana University School of Design resurrects a building design first done for a progressive fraternity at IU but never built / now houses the architecture program</a:t>
            </a:r>
          </a:p>
          <a:p>
            <a:pPr marL="0" indent="0">
              <a:buNone/>
            </a:pPr>
            <a:endParaRPr lang="en-US" dirty="0"/>
          </a:p>
        </p:txBody>
      </p:sp>
    </p:spTree>
    <p:extLst>
      <p:ext uri="{BB962C8B-B14F-4D97-AF65-F5344CB8AC3E}">
        <p14:creationId xmlns:p14="http://schemas.microsoft.com/office/powerpoint/2010/main" val="3748306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CF81-E638-4ABA-8D57-271ED2E4DFC8}"/>
              </a:ext>
            </a:extLst>
          </p:cNvPr>
          <p:cNvSpPr>
            <a:spLocks noGrp="1"/>
          </p:cNvSpPr>
          <p:nvPr>
            <p:ph type="title"/>
          </p:nvPr>
        </p:nvSpPr>
        <p:spPr/>
        <p:txBody>
          <a:bodyPr>
            <a:normAutofit/>
          </a:bodyPr>
          <a:lstStyle/>
          <a:p>
            <a:r>
              <a:rPr lang="en-US" sz="4000" dirty="0" err="1"/>
              <a:t>Mies</a:t>
            </a:r>
            <a:r>
              <a:rPr lang="en-US" sz="4000" dirty="0"/>
              <a:t> van der </a:t>
            </a:r>
            <a:r>
              <a:rPr lang="en-US" sz="4000" dirty="0" err="1"/>
              <a:t>Rohe</a:t>
            </a:r>
            <a:r>
              <a:rPr lang="en-US" sz="4000" dirty="0"/>
              <a:t> / Resources for Further Investigation</a:t>
            </a:r>
          </a:p>
        </p:txBody>
      </p:sp>
      <p:sp>
        <p:nvSpPr>
          <p:cNvPr id="3" name="Content Placeholder 2">
            <a:extLst>
              <a:ext uri="{FF2B5EF4-FFF2-40B4-BE49-F238E27FC236}">
                <a16:creationId xmlns:a16="http://schemas.microsoft.com/office/drawing/2014/main" id="{07A4A756-1DA6-4260-A94C-849901C488A2}"/>
              </a:ext>
            </a:extLst>
          </p:cNvPr>
          <p:cNvSpPr>
            <a:spLocks noGrp="1"/>
          </p:cNvSpPr>
          <p:nvPr>
            <p:ph idx="1"/>
          </p:nvPr>
        </p:nvSpPr>
        <p:spPr/>
        <p:txBody>
          <a:bodyPr/>
          <a:lstStyle/>
          <a:p>
            <a:pPr marL="0" indent="0">
              <a:buNone/>
            </a:pPr>
            <a:endParaRPr lang="en-US" dirty="0">
              <a:hlinkClick r:id="rId2"/>
            </a:endParaRPr>
          </a:p>
          <a:p>
            <a:r>
              <a:rPr lang="en-US" dirty="0">
                <a:hlinkClick r:id="rId2"/>
              </a:rPr>
              <a:t>https://www.archpaper.com/2022/02/mies-van-der-rohe-designed-eskenazi-school-opens-at-indiana-university</a:t>
            </a:r>
            <a:endParaRPr lang="en-US" dirty="0"/>
          </a:p>
          <a:p>
            <a:endParaRPr lang="en-US" dirty="0"/>
          </a:p>
          <a:p>
            <a:r>
              <a:rPr lang="en-US" dirty="0"/>
              <a:t> Wikipedia on </a:t>
            </a:r>
            <a:r>
              <a:rPr lang="en-US" dirty="0" err="1"/>
              <a:t>Mies</a:t>
            </a:r>
            <a:r>
              <a:rPr lang="en-US" dirty="0"/>
              <a:t> isn’t very good / lacks dates and things are out of chronological order but it has some good pictures</a:t>
            </a:r>
          </a:p>
          <a:p>
            <a:endParaRPr lang="en-US" dirty="0"/>
          </a:p>
          <a:p>
            <a:r>
              <a:rPr lang="en-US" dirty="0"/>
              <a:t>YouTube video tour of major works / 11 minutes</a:t>
            </a:r>
          </a:p>
          <a:p>
            <a:pPr marL="0" indent="0">
              <a:buNone/>
            </a:pPr>
            <a:r>
              <a:rPr lang="en-US" dirty="0">
                <a:hlinkClick r:id="rId3"/>
              </a:rPr>
              <a:t>      https://www.youtube.com/watch?v=xIb4Jr18pZ0</a:t>
            </a:r>
            <a:endParaRPr lang="en-US" dirty="0"/>
          </a:p>
        </p:txBody>
      </p:sp>
    </p:spTree>
    <p:extLst>
      <p:ext uri="{BB962C8B-B14F-4D97-AF65-F5344CB8AC3E}">
        <p14:creationId xmlns:p14="http://schemas.microsoft.com/office/powerpoint/2010/main" val="3304547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E4A0-659C-437D-B1B7-70DA8CB52A0F}"/>
              </a:ext>
            </a:extLst>
          </p:cNvPr>
          <p:cNvSpPr>
            <a:spLocks noGrp="1"/>
          </p:cNvSpPr>
          <p:nvPr>
            <p:ph type="title"/>
          </p:nvPr>
        </p:nvSpPr>
        <p:spPr/>
        <p:txBody>
          <a:bodyPr>
            <a:normAutofit/>
          </a:bodyPr>
          <a:lstStyle/>
          <a:p>
            <a:r>
              <a:rPr lang="en-US" sz="3600" dirty="0"/>
              <a:t>Resources for Further Study on Edith Farnsworth</a:t>
            </a:r>
          </a:p>
        </p:txBody>
      </p:sp>
      <p:sp>
        <p:nvSpPr>
          <p:cNvPr id="3" name="Content Placeholder 2">
            <a:extLst>
              <a:ext uri="{FF2B5EF4-FFF2-40B4-BE49-F238E27FC236}">
                <a16:creationId xmlns:a16="http://schemas.microsoft.com/office/drawing/2014/main" id="{583B1861-7E54-4BFE-9C72-9561BE5DA30B}"/>
              </a:ext>
            </a:extLst>
          </p:cNvPr>
          <p:cNvSpPr>
            <a:spLocks noGrp="1"/>
          </p:cNvSpPr>
          <p:nvPr>
            <p:ph idx="1"/>
          </p:nvPr>
        </p:nvSpPr>
        <p:spPr/>
        <p:txBody>
          <a:bodyPr>
            <a:normAutofit fontScale="92500" lnSpcReduction="10000"/>
          </a:bodyPr>
          <a:lstStyle/>
          <a:p>
            <a:r>
              <a:rPr lang="en-US" dirty="0"/>
              <a:t>Wikipedia page</a:t>
            </a:r>
          </a:p>
          <a:p>
            <a:pPr marL="0" indent="0">
              <a:buNone/>
            </a:pPr>
            <a:r>
              <a:rPr lang="en-US" dirty="0">
                <a:hlinkClick r:id="rId2"/>
              </a:rPr>
              <a:t>https://en.wikipedia.org/wiki/Farnsworth_House</a:t>
            </a:r>
            <a:endParaRPr lang="en-US" dirty="0"/>
          </a:p>
          <a:p>
            <a:endParaRPr lang="en-US" dirty="0"/>
          </a:p>
          <a:p>
            <a:r>
              <a:rPr lang="en-US" dirty="0"/>
              <a:t>Tour of Edith Farnsworth House</a:t>
            </a:r>
          </a:p>
          <a:p>
            <a:pPr marL="0" indent="0">
              <a:buNone/>
            </a:pPr>
            <a:r>
              <a:rPr lang="en-US" dirty="0"/>
              <a:t>    </a:t>
            </a:r>
            <a:r>
              <a:rPr lang="en-US" dirty="0">
                <a:hlinkClick r:id="rId3"/>
              </a:rPr>
              <a:t>https://www.youtube.com/watch?v=9lb4cUpQyRk</a:t>
            </a:r>
            <a:endParaRPr lang="en-US" dirty="0"/>
          </a:p>
          <a:p>
            <a:pPr marL="0" indent="0">
              <a:buNone/>
            </a:pPr>
            <a:endParaRPr lang="en-US" dirty="0"/>
          </a:p>
          <a:p>
            <a:pPr marL="0" indent="0">
              <a:buNone/>
            </a:pPr>
            <a:r>
              <a:rPr lang="en-US" dirty="0"/>
              <a:t>   Forthcoming movie (?) about Edith and </a:t>
            </a:r>
            <a:r>
              <a:rPr lang="en-US" dirty="0" err="1"/>
              <a:t>Mies</a:t>
            </a:r>
            <a:r>
              <a:rPr lang="en-US" dirty="0"/>
              <a:t> / 2017 news</a:t>
            </a:r>
          </a:p>
          <a:p>
            <a:pPr marL="0" indent="0" algn="just">
              <a:buNone/>
            </a:pPr>
            <a:r>
              <a:rPr lang="en-US" dirty="0"/>
              <a:t>       Maggie </a:t>
            </a:r>
            <a:r>
              <a:rPr lang="en-US" dirty="0" err="1"/>
              <a:t>Gyllenhall</a:t>
            </a:r>
            <a:r>
              <a:rPr lang="en-US" dirty="0"/>
              <a:t> and Jeff Bridges</a:t>
            </a:r>
          </a:p>
          <a:p>
            <a:pPr marL="0" indent="0">
              <a:buNone/>
            </a:pPr>
            <a:r>
              <a:rPr lang="en-US" dirty="0">
                <a:hlinkClick r:id="rId4"/>
              </a:rPr>
              <a:t>https://www.architecturaldigest.com/story/jeff-bridges-will-portray-architect-mies-van-der-rohe</a:t>
            </a:r>
            <a:endParaRPr lang="en-US" dirty="0"/>
          </a:p>
        </p:txBody>
      </p:sp>
    </p:spTree>
    <p:extLst>
      <p:ext uri="{BB962C8B-B14F-4D97-AF65-F5344CB8AC3E}">
        <p14:creationId xmlns:p14="http://schemas.microsoft.com/office/powerpoint/2010/main" val="3232707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14174-CF46-4E6C-8867-1669D38BF6A2}"/>
              </a:ext>
            </a:extLst>
          </p:cNvPr>
          <p:cNvSpPr>
            <a:spLocks noGrp="1"/>
          </p:cNvSpPr>
          <p:nvPr>
            <p:ph type="title"/>
          </p:nvPr>
        </p:nvSpPr>
        <p:spPr>
          <a:xfrm>
            <a:off x="838200" y="365125"/>
            <a:ext cx="10515600" cy="835025"/>
          </a:xfrm>
        </p:spPr>
        <p:txBody>
          <a:bodyPr/>
          <a:lstStyle/>
          <a:p>
            <a:r>
              <a:rPr lang="en-US" dirty="0"/>
              <a:t>For Fun / Famous Architects and Styles</a:t>
            </a:r>
          </a:p>
        </p:txBody>
      </p:sp>
      <p:sp>
        <p:nvSpPr>
          <p:cNvPr id="3" name="Content Placeholder 2">
            <a:extLst>
              <a:ext uri="{FF2B5EF4-FFF2-40B4-BE49-F238E27FC236}">
                <a16:creationId xmlns:a16="http://schemas.microsoft.com/office/drawing/2014/main" id="{5B9C0477-C0E6-451D-A232-BCF2F7870620}"/>
              </a:ext>
            </a:extLst>
          </p:cNvPr>
          <p:cNvSpPr>
            <a:spLocks noGrp="1"/>
          </p:cNvSpPr>
          <p:nvPr>
            <p:ph idx="1"/>
          </p:nvPr>
        </p:nvSpPr>
        <p:spPr>
          <a:xfrm>
            <a:off x="838200" y="1825624"/>
            <a:ext cx="10515600" cy="5032375"/>
          </a:xfrm>
        </p:spPr>
        <p:txBody>
          <a:bodyPr>
            <a:normAutofit fontScale="92500" lnSpcReduction="20000"/>
          </a:bodyPr>
          <a:lstStyle/>
          <a:p>
            <a:r>
              <a:rPr lang="en-US" dirty="0"/>
              <a:t>Ten Buildings that Changed America / 55 minutes</a:t>
            </a:r>
          </a:p>
          <a:p>
            <a:pPr marL="0" indent="0">
              <a:buNone/>
            </a:pPr>
            <a:r>
              <a:rPr lang="en-US" dirty="0">
                <a:hlinkClick r:id="rId2"/>
              </a:rPr>
              <a:t>https://interactive.wttw.com/tenbuildings/video</a:t>
            </a:r>
            <a:r>
              <a:rPr lang="en-US" dirty="0"/>
              <a:t>  </a:t>
            </a:r>
          </a:p>
          <a:p>
            <a:pPr marL="0" indent="0">
              <a:buNone/>
            </a:pPr>
            <a:endParaRPr lang="en-US" dirty="0"/>
          </a:p>
          <a:p>
            <a:r>
              <a:rPr lang="en-US" b="1" dirty="0"/>
              <a:t>YouTube</a:t>
            </a:r>
            <a:r>
              <a:rPr lang="en-US" dirty="0"/>
              <a:t>/ </a:t>
            </a:r>
          </a:p>
          <a:p>
            <a:r>
              <a:rPr lang="en-US" dirty="0"/>
              <a:t>Top 10 Famous Architects in the World and Their Work</a:t>
            </a:r>
          </a:p>
          <a:p>
            <a:pPr marL="0" indent="0">
              <a:buNone/>
            </a:pPr>
            <a:endParaRPr lang="en-US" dirty="0"/>
          </a:p>
          <a:p>
            <a:pPr marL="0" indent="0">
              <a:buNone/>
            </a:pPr>
            <a:r>
              <a:rPr lang="en-US" dirty="0"/>
              <a:t>Most the following are by Curious Muse / very good productions</a:t>
            </a:r>
          </a:p>
          <a:p>
            <a:pPr>
              <a:buFontTx/>
              <a:buChar char="-"/>
            </a:pPr>
            <a:r>
              <a:rPr lang="en-US" dirty="0"/>
              <a:t>Top 5 Modern Architects Explained: Who is Shaping Today’s Cities</a:t>
            </a:r>
          </a:p>
          <a:p>
            <a:pPr>
              <a:buFontTx/>
              <a:buChar char="-"/>
            </a:pPr>
            <a:r>
              <a:rPr lang="en-US" dirty="0"/>
              <a:t>Art Nouveau in 8 minutes: Why it has never gone away?</a:t>
            </a:r>
          </a:p>
          <a:p>
            <a:pPr>
              <a:buFontTx/>
              <a:buChar char="-"/>
            </a:pPr>
            <a:r>
              <a:rPr lang="en-US" dirty="0"/>
              <a:t>Art Deco in 9 minutes: Why is it the most popular architectural style?</a:t>
            </a:r>
          </a:p>
          <a:p>
            <a:pPr>
              <a:buFontTx/>
              <a:buChar char="-"/>
            </a:pPr>
            <a:r>
              <a:rPr lang="en-US" dirty="0"/>
              <a:t>Brutalist Architecture in 6 minutes: Ugly or beautiful?</a:t>
            </a:r>
          </a:p>
          <a:p>
            <a:pPr>
              <a:buFontTx/>
              <a:buChar char="-"/>
            </a:pPr>
            <a:r>
              <a:rPr lang="en-US" dirty="0"/>
              <a:t>Bauhaus in 7 minutes:  Revolutionary design movement explained</a:t>
            </a:r>
          </a:p>
          <a:p>
            <a:pPr>
              <a:buFontTx/>
              <a:buChar char="-"/>
            </a:pPr>
            <a:endParaRPr lang="en-US" dirty="0"/>
          </a:p>
        </p:txBody>
      </p:sp>
    </p:spTree>
    <p:extLst>
      <p:ext uri="{BB962C8B-B14F-4D97-AF65-F5344CB8AC3E}">
        <p14:creationId xmlns:p14="http://schemas.microsoft.com/office/powerpoint/2010/main" val="240586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755B3-8837-4065-8AA0-F2B1856E009A}"/>
              </a:ext>
            </a:extLst>
          </p:cNvPr>
          <p:cNvSpPr>
            <a:spLocks noGrp="1"/>
          </p:cNvSpPr>
          <p:nvPr>
            <p:ph type="title"/>
          </p:nvPr>
        </p:nvSpPr>
        <p:spPr/>
        <p:txBody>
          <a:bodyPr/>
          <a:lstStyle/>
          <a:p>
            <a:r>
              <a:rPr lang="en-US" dirty="0"/>
              <a:t>How I design and approach study groups</a:t>
            </a:r>
          </a:p>
        </p:txBody>
      </p:sp>
      <p:sp>
        <p:nvSpPr>
          <p:cNvPr id="3" name="Content Placeholder 2">
            <a:extLst>
              <a:ext uri="{FF2B5EF4-FFF2-40B4-BE49-F238E27FC236}">
                <a16:creationId xmlns:a16="http://schemas.microsoft.com/office/drawing/2014/main" id="{2E4C2B68-C970-4DDB-B0F1-3A9105ABDBE7}"/>
              </a:ext>
            </a:extLst>
          </p:cNvPr>
          <p:cNvSpPr>
            <a:spLocks noGrp="1"/>
          </p:cNvSpPr>
          <p:nvPr>
            <p:ph idx="1"/>
          </p:nvPr>
        </p:nvSpPr>
        <p:spPr/>
        <p:txBody>
          <a:bodyPr/>
          <a:lstStyle/>
          <a:p>
            <a:r>
              <a:rPr lang="en-US" dirty="0"/>
              <a:t>I see my job as:</a:t>
            </a:r>
          </a:p>
          <a:p>
            <a:pPr>
              <a:buFontTx/>
              <a:buChar char="-"/>
            </a:pPr>
            <a:r>
              <a:rPr lang="en-US" dirty="0"/>
              <a:t>Providing you with resources to learn about the subject</a:t>
            </a:r>
          </a:p>
          <a:p>
            <a:pPr>
              <a:buFontTx/>
              <a:buChar char="-"/>
            </a:pPr>
            <a:r>
              <a:rPr lang="en-US" dirty="0"/>
              <a:t>Giving the context in which to understand the issues</a:t>
            </a:r>
          </a:p>
          <a:p>
            <a:pPr>
              <a:buFontTx/>
              <a:buChar char="-"/>
            </a:pPr>
            <a:r>
              <a:rPr lang="en-US" dirty="0"/>
              <a:t>Asking questions to stimulate discussion</a:t>
            </a:r>
          </a:p>
          <a:p>
            <a:pPr>
              <a:buFontTx/>
              <a:buChar char="-"/>
            </a:pPr>
            <a:r>
              <a:rPr lang="en-US" dirty="0"/>
              <a:t>Prodding you to do research on your own and report back to the group</a:t>
            </a:r>
          </a:p>
        </p:txBody>
      </p:sp>
    </p:spTree>
    <p:extLst>
      <p:ext uri="{BB962C8B-B14F-4D97-AF65-F5344CB8AC3E}">
        <p14:creationId xmlns:p14="http://schemas.microsoft.com/office/powerpoint/2010/main" val="4085253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F2789-9AE8-493A-9399-39A2214DAE08}"/>
              </a:ext>
            </a:extLst>
          </p:cNvPr>
          <p:cNvSpPr>
            <a:spLocks noGrp="1"/>
          </p:cNvSpPr>
          <p:nvPr>
            <p:ph type="title"/>
          </p:nvPr>
        </p:nvSpPr>
        <p:spPr/>
        <p:txBody>
          <a:bodyPr>
            <a:normAutofit/>
          </a:bodyPr>
          <a:lstStyle/>
          <a:p>
            <a:r>
              <a:rPr lang="en-US" sz="2700" dirty="0"/>
              <a:t>Quiz / Print this page and compare it to the pages on architectural styles earlier in this Power Point and see what you have learned	</a:t>
            </a:r>
            <a:r>
              <a:rPr lang="en-US" sz="3600" dirty="0"/>
              <a:t>	</a:t>
            </a:r>
          </a:p>
        </p:txBody>
      </p:sp>
      <p:sp>
        <p:nvSpPr>
          <p:cNvPr id="3" name="Content Placeholder 2">
            <a:extLst>
              <a:ext uri="{FF2B5EF4-FFF2-40B4-BE49-F238E27FC236}">
                <a16:creationId xmlns:a16="http://schemas.microsoft.com/office/drawing/2014/main" id="{15FF6595-DD19-47D6-96AE-EF6838227F76}"/>
              </a:ext>
            </a:extLst>
          </p:cNvPr>
          <p:cNvSpPr>
            <a:spLocks noGrp="1"/>
          </p:cNvSpPr>
          <p:nvPr>
            <p:ph idx="1"/>
          </p:nvPr>
        </p:nvSpPr>
        <p:spPr>
          <a:xfrm>
            <a:off x="838200" y="1690688"/>
            <a:ext cx="10515600" cy="5815012"/>
          </a:xfrm>
        </p:spPr>
        <p:txBody>
          <a:bodyPr numCol="2">
            <a:normAutofit/>
          </a:bodyPr>
          <a:lstStyle/>
          <a:p>
            <a:r>
              <a:rPr lang="en-US" sz="3200" dirty="0"/>
              <a:t>These are the ten architects in the YouTube video: 10 TEN MOST FAMOUS:  What do you think is their most characteristic style?</a:t>
            </a:r>
          </a:p>
          <a:p>
            <a:r>
              <a:rPr lang="en-US" sz="3200" dirty="0"/>
              <a:t>Antoni Gaudi</a:t>
            </a:r>
          </a:p>
          <a:p>
            <a:r>
              <a:rPr lang="en-US" sz="3200" dirty="0"/>
              <a:t>Frank Lloyd Wright</a:t>
            </a:r>
          </a:p>
          <a:p>
            <a:r>
              <a:rPr lang="en-US" sz="3200" dirty="0" err="1"/>
              <a:t>Mies</a:t>
            </a:r>
            <a:r>
              <a:rPr lang="en-US" sz="3200" dirty="0"/>
              <a:t> van der </a:t>
            </a:r>
            <a:r>
              <a:rPr lang="en-US" sz="3200" dirty="0" err="1"/>
              <a:t>Rohe</a:t>
            </a:r>
            <a:endParaRPr lang="en-US" sz="3200" dirty="0"/>
          </a:p>
          <a:p>
            <a:r>
              <a:rPr lang="en-US" sz="3200" dirty="0"/>
              <a:t>Phillip Johnson</a:t>
            </a:r>
          </a:p>
          <a:p>
            <a:r>
              <a:rPr lang="en-US" sz="3200" dirty="0" err="1"/>
              <a:t>Eero</a:t>
            </a:r>
            <a:r>
              <a:rPr lang="en-US" sz="3200" dirty="0"/>
              <a:t> Saarinen</a:t>
            </a:r>
          </a:p>
          <a:p>
            <a:endParaRPr lang="en-US" sz="3200" dirty="0"/>
          </a:p>
          <a:p>
            <a:endParaRPr lang="en-US" sz="3200" dirty="0"/>
          </a:p>
          <a:p>
            <a:endParaRPr lang="en-US" sz="3200" dirty="0"/>
          </a:p>
          <a:p>
            <a:pPr marL="0" indent="0">
              <a:buNone/>
            </a:pPr>
            <a:endParaRPr lang="en-US" sz="3200" dirty="0"/>
          </a:p>
          <a:p>
            <a:endParaRPr lang="en-US" sz="3200" dirty="0"/>
          </a:p>
          <a:p>
            <a:r>
              <a:rPr lang="en-US" sz="3200" dirty="0"/>
              <a:t>Richard Rogers</a:t>
            </a:r>
          </a:p>
          <a:p>
            <a:r>
              <a:rPr lang="en-US" sz="3200" dirty="0"/>
              <a:t>Frank Gehry</a:t>
            </a:r>
          </a:p>
          <a:p>
            <a:r>
              <a:rPr lang="en-US" sz="3200" dirty="0"/>
              <a:t>Norman Foster</a:t>
            </a:r>
          </a:p>
          <a:p>
            <a:r>
              <a:rPr lang="en-US" sz="3200" dirty="0"/>
              <a:t>Renzo Piano</a:t>
            </a:r>
          </a:p>
          <a:p>
            <a:r>
              <a:rPr lang="en-US" sz="3200" dirty="0"/>
              <a:t>Santiago Calatrava</a:t>
            </a:r>
          </a:p>
        </p:txBody>
      </p:sp>
    </p:spTree>
    <p:extLst>
      <p:ext uri="{BB962C8B-B14F-4D97-AF65-F5344CB8AC3E}">
        <p14:creationId xmlns:p14="http://schemas.microsoft.com/office/powerpoint/2010/main" val="961776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545D-78A7-4613-A4B8-B6FA2786859B}"/>
              </a:ext>
            </a:extLst>
          </p:cNvPr>
          <p:cNvSpPr>
            <a:spLocks noGrp="1"/>
          </p:cNvSpPr>
          <p:nvPr>
            <p:ph type="title"/>
          </p:nvPr>
        </p:nvSpPr>
        <p:spPr/>
        <p:txBody>
          <a:bodyPr/>
          <a:lstStyle/>
          <a:p>
            <a:r>
              <a:rPr lang="en-US" dirty="0"/>
              <a:t>More Advanced Research</a:t>
            </a:r>
          </a:p>
        </p:txBody>
      </p:sp>
      <p:sp>
        <p:nvSpPr>
          <p:cNvPr id="3" name="Content Placeholder 2">
            <a:extLst>
              <a:ext uri="{FF2B5EF4-FFF2-40B4-BE49-F238E27FC236}">
                <a16:creationId xmlns:a16="http://schemas.microsoft.com/office/drawing/2014/main" id="{E2DA2D70-ABF5-4DB1-A3A4-D81855D63B48}"/>
              </a:ext>
            </a:extLst>
          </p:cNvPr>
          <p:cNvSpPr>
            <a:spLocks noGrp="1"/>
          </p:cNvSpPr>
          <p:nvPr>
            <p:ph idx="1"/>
          </p:nvPr>
        </p:nvSpPr>
        <p:spPr>
          <a:xfrm>
            <a:off x="838200" y="1524000"/>
            <a:ext cx="10515600" cy="4652963"/>
          </a:xfrm>
        </p:spPr>
        <p:txBody>
          <a:bodyPr>
            <a:normAutofit fontScale="92500" lnSpcReduction="10000"/>
          </a:bodyPr>
          <a:lstStyle/>
          <a:p>
            <a:pPr marL="0" indent="0">
              <a:buNone/>
            </a:pPr>
            <a:r>
              <a:rPr lang="en-US" dirty="0"/>
              <a:t>Le Corbusier (1887-1965) Through His Works </a:t>
            </a:r>
          </a:p>
          <a:p>
            <a:pPr marL="0" indent="0">
              <a:buNone/>
            </a:pPr>
            <a:r>
              <a:rPr lang="en-US" dirty="0">
                <a:hlinkClick r:id="rId2"/>
              </a:rPr>
              <a:t>https://www.youtube.com/watch?v=ykDMQDmbasA</a:t>
            </a:r>
            <a:endParaRPr lang="en-US" dirty="0"/>
          </a:p>
          <a:p>
            <a:pPr marL="0" indent="0">
              <a:buNone/>
            </a:pPr>
            <a:r>
              <a:rPr lang="en-US" dirty="0"/>
              <a:t> ALSO Very extensive Wikipedia article</a:t>
            </a:r>
          </a:p>
          <a:p>
            <a:pPr marL="0" indent="0">
              <a:buNone/>
            </a:pPr>
            <a:endParaRPr lang="en-US" dirty="0"/>
          </a:p>
          <a:p>
            <a:pPr marL="0" indent="0">
              <a:buNone/>
            </a:pPr>
            <a:r>
              <a:rPr lang="en-US" dirty="0"/>
              <a:t>Walter Gropius (1883-1969) Through His Works</a:t>
            </a:r>
          </a:p>
          <a:p>
            <a:pPr marL="0" indent="0">
              <a:buNone/>
            </a:pPr>
            <a:r>
              <a:rPr lang="en-US" dirty="0">
                <a:hlinkClick r:id="rId3"/>
              </a:rPr>
              <a:t>https://www.youtube.com/watch?v=oqK5K6qFJuI</a:t>
            </a:r>
            <a:endParaRPr lang="en-US" dirty="0"/>
          </a:p>
          <a:p>
            <a:pPr marL="0" indent="0">
              <a:buNone/>
            </a:pPr>
            <a:endParaRPr lang="en-US" dirty="0"/>
          </a:p>
          <a:p>
            <a:pPr marL="0" indent="0">
              <a:buNone/>
            </a:pPr>
            <a:r>
              <a:rPr lang="en-US" dirty="0"/>
              <a:t>Marcel Breuer (1902-1981) / Wikipedia article is pretty good</a:t>
            </a:r>
          </a:p>
          <a:p>
            <a:pPr marL="0" indent="0">
              <a:buNone/>
            </a:pPr>
            <a:r>
              <a:rPr lang="en-US" dirty="0"/>
              <a:t>Video on his building for the Whitney / now the Met Modern</a:t>
            </a:r>
          </a:p>
          <a:p>
            <a:pPr marL="0" indent="0">
              <a:buNone/>
            </a:pPr>
            <a:r>
              <a:rPr lang="en-US" dirty="0">
                <a:hlinkClick r:id="rId4"/>
              </a:rPr>
              <a:t>https://www.youtube.com/watch?v=5wY0yecj8Qk</a:t>
            </a:r>
            <a:endParaRPr lang="en-US" dirty="0"/>
          </a:p>
        </p:txBody>
      </p:sp>
    </p:spTree>
    <p:extLst>
      <p:ext uri="{BB962C8B-B14F-4D97-AF65-F5344CB8AC3E}">
        <p14:creationId xmlns:p14="http://schemas.microsoft.com/office/powerpoint/2010/main" val="2024255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5A7DA-FE61-41EC-A51A-7B004C3D74D6}"/>
              </a:ext>
            </a:extLst>
          </p:cNvPr>
          <p:cNvSpPr>
            <a:spLocks noGrp="1"/>
          </p:cNvSpPr>
          <p:nvPr>
            <p:ph type="title"/>
          </p:nvPr>
        </p:nvSpPr>
        <p:spPr/>
        <p:txBody>
          <a:bodyPr/>
          <a:lstStyle/>
          <a:p>
            <a:r>
              <a:rPr lang="en-US" dirty="0"/>
              <a:t>For Next week</a:t>
            </a:r>
          </a:p>
        </p:txBody>
      </p:sp>
      <p:sp>
        <p:nvSpPr>
          <p:cNvPr id="3" name="Content Placeholder 2">
            <a:extLst>
              <a:ext uri="{FF2B5EF4-FFF2-40B4-BE49-F238E27FC236}">
                <a16:creationId xmlns:a16="http://schemas.microsoft.com/office/drawing/2014/main" id="{200DE85C-1086-4D58-AAD3-BFAF07F779E5}"/>
              </a:ext>
            </a:extLst>
          </p:cNvPr>
          <p:cNvSpPr>
            <a:spLocks noGrp="1"/>
          </p:cNvSpPr>
          <p:nvPr>
            <p:ph idx="1"/>
          </p:nvPr>
        </p:nvSpPr>
        <p:spPr/>
        <p:txBody>
          <a:bodyPr>
            <a:normAutofit fontScale="85000" lnSpcReduction="20000"/>
          </a:bodyPr>
          <a:lstStyle/>
          <a:p>
            <a:pPr marL="0" marR="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Session Two:  Frank and Phillip – A Lively Tango /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Frienemies</a:t>
            </a:r>
            <a:r>
              <a:rPr lang="en-US" sz="2800" dirty="0">
                <a:effectLst/>
                <a:latin typeface="Calibri" panose="020F0502020204030204" pitchFamily="34" charset="0"/>
                <a:ea typeface="Calibri" panose="020F0502020204030204" pitchFamily="34" charset="0"/>
                <a:cs typeface="Times New Roman" panose="02020603050405020304" pitchFamily="18" charset="0"/>
              </a:rPr>
              <a:t> / </a:t>
            </a:r>
          </a:p>
          <a:p>
            <a:pPr marL="0" marR="0" indent="0">
              <a:lnSpc>
                <a:spcPct val="107000"/>
              </a:lnSpc>
              <a:spcBef>
                <a:spcPts val="0"/>
              </a:spcBef>
              <a:spcAft>
                <a:spcPts val="80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Focus on A</a:t>
            </a:r>
            <a:r>
              <a:rPr lang="en-US" sz="2800" u="sng" dirty="0">
                <a:effectLst/>
                <a:latin typeface="Calibri" panose="020F0502020204030204" pitchFamily="34" charset="0"/>
                <a:ea typeface="Calibri" panose="020F0502020204030204" pitchFamily="34" charset="0"/>
                <a:cs typeface="Times New Roman" panose="02020603050405020304" pitchFamily="18" charset="0"/>
              </a:rPr>
              <a:t>RCHITECTURE’S ODD COUPLE </a:t>
            </a:r>
            <a:r>
              <a:rPr lang="en-US" sz="2800" dirty="0">
                <a:effectLst/>
                <a:latin typeface="Calibri" panose="020F0502020204030204" pitchFamily="34" charset="0"/>
                <a:ea typeface="Calibri" panose="020F0502020204030204" pitchFamily="34" charset="0"/>
                <a:cs typeface="Times New Roman" panose="02020603050405020304" pitchFamily="18" charset="0"/>
              </a:rPr>
              <a:t>by Hugh Howard</a:t>
            </a:r>
          </a:p>
          <a:p>
            <a:pPr marL="0" marR="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A study of the shifting dynamics of these two characters (and they were characters) over several decades, sometimes as critics of each other’s work and personalities, sometimes as amicable acquaintances who visited each other’s homes, but mostly as implacable defenders of their architectural styles and their own places in the architectural pantheon.</a:t>
            </a:r>
          </a:p>
          <a:p>
            <a:pPr marL="0" marR="0" indent="0">
              <a:lnSpc>
                <a:spcPct val="107000"/>
              </a:lnSpc>
              <a:spcBef>
                <a:spcPts val="0"/>
              </a:spcBef>
              <a:spcAft>
                <a:spcPts val="800"/>
              </a:spcAft>
              <a:buNone/>
            </a:pPr>
            <a:endParaRPr lang="en-US" dirty="0"/>
          </a:p>
          <a:p>
            <a:r>
              <a:rPr lang="en-US" dirty="0"/>
              <a:t>Review chronologies on Wright and Johnson</a:t>
            </a:r>
          </a:p>
          <a:p>
            <a:r>
              <a:rPr lang="en-US" dirty="0"/>
              <a:t>Notice all the points of interaction</a:t>
            </a:r>
          </a:p>
          <a:p>
            <a:r>
              <a:rPr lang="en-US" dirty="0"/>
              <a:t>READ THE BOOK if you have it</a:t>
            </a:r>
          </a:p>
        </p:txBody>
      </p:sp>
    </p:spTree>
    <p:extLst>
      <p:ext uri="{BB962C8B-B14F-4D97-AF65-F5344CB8AC3E}">
        <p14:creationId xmlns:p14="http://schemas.microsoft.com/office/powerpoint/2010/main" val="635754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5E48E-0A03-4829-A388-2282AAAB871C}"/>
              </a:ext>
            </a:extLst>
          </p:cNvPr>
          <p:cNvSpPr>
            <a:spLocks noGrp="1"/>
          </p:cNvSpPr>
          <p:nvPr>
            <p:ph type="title"/>
          </p:nvPr>
        </p:nvSpPr>
        <p:spPr/>
        <p:txBody>
          <a:bodyPr/>
          <a:lstStyle/>
          <a:p>
            <a:r>
              <a:rPr lang="en-US" dirty="0"/>
              <a:t>Session 2 / Frank and Philip</a:t>
            </a:r>
          </a:p>
        </p:txBody>
      </p:sp>
      <p:sp>
        <p:nvSpPr>
          <p:cNvPr id="3" name="Content Placeholder 2">
            <a:extLst>
              <a:ext uri="{FF2B5EF4-FFF2-40B4-BE49-F238E27FC236}">
                <a16:creationId xmlns:a16="http://schemas.microsoft.com/office/drawing/2014/main" id="{1296B159-EC76-4198-84CB-FDAD7471E535}"/>
              </a:ext>
            </a:extLst>
          </p:cNvPr>
          <p:cNvSpPr>
            <a:spLocks noGrp="1"/>
          </p:cNvSpPr>
          <p:nvPr>
            <p:ph idx="1"/>
          </p:nvPr>
        </p:nvSpPr>
        <p:spPr/>
        <p:txBody>
          <a:bodyPr>
            <a:normAutofit fontScale="92500" lnSpcReduction="20000"/>
          </a:bodyPr>
          <a:lstStyle/>
          <a:p>
            <a:r>
              <a:rPr lang="en-US" dirty="0"/>
              <a:t>Reports on your learnings during the last week.</a:t>
            </a:r>
          </a:p>
          <a:p>
            <a:pPr marL="0" indent="0">
              <a:buNone/>
            </a:pPr>
            <a:endParaRPr lang="en-US" dirty="0"/>
          </a:p>
          <a:p>
            <a:pPr marL="0" indent="0">
              <a:buNone/>
            </a:pPr>
            <a:r>
              <a:rPr lang="en-US" dirty="0"/>
              <a:t>     from Sandy </a:t>
            </a:r>
            <a:r>
              <a:rPr lang="en-US" dirty="0" err="1"/>
              <a:t>Comargo</a:t>
            </a:r>
            <a:r>
              <a:rPr lang="en-US" dirty="0"/>
              <a:t>: An article on historic preservation issues in the UK</a:t>
            </a:r>
          </a:p>
          <a:p>
            <a:pPr marL="0" indent="0">
              <a:buNone/>
            </a:pPr>
            <a:r>
              <a:rPr lang="en-US" dirty="0">
                <a:hlinkClick r:id="rId3"/>
              </a:rPr>
              <a:t>      https://www.theguardian.com/artanddesign/2022/apr/04/eyesores-or-treasures-our-modernist-buildings-still-divide-communities</a:t>
            </a:r>
            <a:endParaRPr lang="en-US" dirty="0"/>
          </a:p>
          <a:p>
            <a:pPr marL="0" indent="0">
              <a:buNone/>
            </a:pPr>
            <a:r>
              <a:rPr lang="en-US" dirty="0"/>
              <a:t>       And this:  </a:t>
            </a:r>
            <a:r>
              <a:rPr lang="en-US" dirty="0">
                <a:hlinkClick r:id="rId4"/>
              </a:rPr>
              <a:t>https://www.architecturaldigest.com/gallery/most-beautiful-brutalist-buildings-world</a:t>
            </a:r>
            <a:endParaRPr lang="en-US" dirty="0"/>
          </a:p>
          <a:p>
            <a:pPr marL="0" indent="0">
              <a:buNone/>
            </a:pPr>
            <a:endParaRPr lang="en-US" dirty="0"/>
          </a:p>
          <a:p>
            <a:pPr marL="0" indent="0">
              <a:buNone/>
            </a:pPr>
            <a:r>
              <a:rPr lang="en-US" dirty="0"/>
              <a:t>Emmie Fisher pointed out the Urbana High School is a beautiful building. I see it as Gothic revival but WIKI identifies it at Tudor.  Interesting architect.</a:t>
            </a:r>
          </a:p>
          <a:p>
            <a:pPr marL="0" indent="0">
              <a:buNone/>
            </a:pPr>
            <a:r>
              <a:rPr lang="en-US" dirty="0">
                <a:hlinkClick r:id="rId5"/>
              </a:rPr>
              <a:t>     https://en.wikipedia.org/wiki/Joseph_Royer_(architect)</a:t>
            </a:r>
            <a:endParaRPr lang="en-US" dirty="0"/>
          </a:p>
          <a:p>
            <a:pPr marL="0" indent="0">
              <a:buNone/>
            </a:pPr>
            <a:endParaRPr lang="en-US" dirty="0"/>
          </a:p>
        </p:txBody>
      </p:sp>
    </p:spTree>
    <p:extLst>
      <p:ext uri="{BB962C8B-B14F-4D97-AF65-F5344CB8AC3E}">
        <p14:creationId xmlns:p14="http://schemas.microsoft.com/office/powerpoint/2010/main" val="265345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9DB42-0B62-4939-8B53-BF74E283A6FA}"/>
              </a:ext>
            </a:extLst>
          </p:cNvPr>
          <p:cNvSpPr>
            <a:spLocks noGrp="1"/>
          </p:cNvSpPr>
          <p:nvPr>
            <p:ph type="title"/>
          </p:nvPr>
        </p:nvSpPr>
        <p:spPr/>
        <p:txBody>
          <a:bodyPr/>
          <a:lstStyle/>
          <a:p>
            <a:r>
              <a:rPr lang="en-US" dirty="0"/>
              <a:t>Wisdom from Frank</a:t>
            </a:r>
          </a:p>
        </p:txBody>
      </p:sp>
      <p:pic>
        <p:nvPicPr>
          <p:cNvPr id="5" name="Content Placeholder 4">
            <a:extLst>
              <a:ext uri="{FF2B5EF4-FFF2-40B4-BE49-F238E27FC236}">
                <a16:creationId xmlns:a16="http://schemas.microsoft.com/office/drawing/2014/main" id="{FFD50738-A8D6-4660-A73B-EB09AD2E31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7425" y="2663031"/>
            <a:ext cx="7677150" cy="2676525"/>
          </a:xfrm>
        </p:spPr>
      </p:pic>
    </p:spTree>
    <p:extLst>
      <p:ext uri="{BB962C8B-B14F-4D97-AF65-F5344CB8AC3E}">
        <p14:creationId xmlns:p14="http://schemas.microsoft.com/office/powerpoint/2010/main" val="2818010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7F810-4E78-4B6A-845A-D8C2AA7ECE50}"/>
              </a:ext>
            </a:extLst>
          </p:cNvPr>
          <p:cNvSpPr>
            <a:spLocks noGrp="1"/>
          </p:cNvSpPr>
          <p:nvPr>
            <p:ph type="title"/>
          </p:nvPr>
        </p:nvSpPr>
        <p:spPr/>
        <p:txBody>
          <a:bodyPr/>
          <a:lstStyle/>
          <a:p>
            <a:r>
              <a:rPr lang="en-US" dirty="0"/>
              <a:t>Today’s Agenda / 2</a:t>
            </a:r>
          </a:p>
        </p:txBody>
      </p:sp>
      <p:sp>
        <p:nvSpPr>
          <p:cNvPr id="3" name="Content Placeholder 2">
            <a:extLst>
              <a:ext uri="{FF2B5EF4-FFF2-40B4-BE49-F238E27FC236}">
                <a16:creationId xmlns:a16="http://schemas.microsoft.com/office/drawing/2014/main" id="{2B4CFFAD-B6D0-4FDD-8267-213459FE25C9}"/>
              </a:ext>
            </a:extLst>
          </p:cNvPr>
          <p:cNvSpPr>
            <a:spLocks noGrp="1"/>
          </p:cNvSpPr>
          <p:nvPr>
            <p:ph idx="1"/>
          </p:nvPr>
        </p:nvSpPr>
        <p:spPr/>
        <p:txBody>
          <a:bodyPr/>
          <a:lstStyle/>
          <a:p>
            <a:r>
              <a:rPr lang="en-US" dirty="0"/>
              <a:t>Review of chronology timelines</a:t>
            </a:r>
          </a:p>
          <a:p>
            <a:r>
              <a:rPr lang="en-US" dirty="0"/>
              <a:t>An overview of </a:t>
            </a:r>
            <a:r>
              <a:rPr lang="en-US" u="sng" dirty="0"/>
              <a:t>Architecture’s Odd Couple</a:t>
            </a:r>
          </a:p>
          <a:p>
            <a:r>
              <a:rPr lang="en-US" dirty="0"/>
              <a:t>A closer look at particular passages</a:t>
            </a:r>
          </a:p>
          <a:p>
            <a:r>
              <a:rPr lang="en-US" dirty="0"/>
              <a:t>Reactions, comments, opinions?</a:t>
            </a:r>
          </a:p>
          <a:p>
            <a:endParaRPr lang="en-US" dirty="0"/>
          </a:p>
        </p:txBody>
      </p:sp>
    </p:spTree>
    <p:extLst>
      <p:ext uri="{BB962C8B-B14F-4D97-AF65-F5344CB8AC3E}">
        <p14:creationId xmlns:p14="http://schemas.microsoft.com/office/powerpoint/2010/main" val="4215318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0F02-C68A-429D-8D94-D8DB37C7B0BA}"/>
              </a:ext>
            </a:extLst>
          </p:cNvPr>
          <p:cNvSpPr>
            <a:spLocks noGrp="1"/>
          </p:cNvSpPr>
          <p:nvPr>
            <p:ph type="title"/>
          </p:nvPr>
        </p:nvSpPr>
        <p:spPr/>
        <p:txBody>
          <a:bodyPr/>
          <a:lstStyle/>
          <a:p>
            <a:r>
              <a:rPr lang="en-US" dirty="0"/>
              <a:t>Part 1 / Before meeting</a:t>
            </a:r>
            <a:br>
              <a:rPr lang="en-US" dirty="0"/>
            </a:br>
            <a:endParaRPr lang="en-US" dirty="0"/>
          </a:p>
        </p:txBody>
      </p:sp>
      <p:sp>
        <p:nvSpPr>
          <p:cNvPr id="3" name="Content Placeholder 2">
            <a:extLst>
              <a:ext uri="{FF2B5EF4-FFF2-40B4-BE49-F238E27FC236}">
                <a16:creationId xmlns:a16="http://schemas.microsoft.com/office/drawing/2014/main" id="{8B99C0BA-3F67-43BB-8BBA-F81C48ADAC53}"/>
              </a:ext>
            </a:extLst>
          </p:cNvPr>
          <p:cNvSpPr>
            <a:spLocks noGrp="1"/>
          </p:cNvSpPr>
          <p:nvPr>
            <p:ph idx="1"/>
          </p:nvPr>
        </p:nvSpPr>
        <p:spPr>
          <a:xfrm>
            <a:off x="838200" y="1303867"/>
            <a:ext cx="10515600" cy="5189008"/>
          </a:xfrm>
        </p:spPr>
        <p:txBody>
          <a:bodyPr>
            <a:normAutofit fontScale="85000" lnSpcReduction="20000"/>
          </a:bodyPr>
          <a:lstStyle/>
          <a:p>
            <a:pPr marL="0" indent="0">
              <a:buNone/>
            </a:pPr>
            <a:r>
              <a:rPr lang="en-US" dirty="0"/>
              <a:t> Chapter 1: Two Conversations</a:t>
            </a:r>
          </a:p>
          <a:p>
            <a:pPr marL="0" indent="0">
              <a:buNone/>
            </a:pPr>
            <a:r>
              <a:rPr lang="en-US" dirty="0"/>
              <a:t>    -  1927 / Wright and Lewis Mumford</a:t>
            </a:r>
          </a:p>
          <a:p>
            <a:pPr marL="0" indent="0">
              <a:buNone/>
            </a:pPr>
            <a:r>
              <a:rPr lang="en-US" dirty="0"/>
              <a:t>    -  1929 / Johnson and Barr / at Commencement at </a:t>
            </a:r>
            <a:r>
              <a:rPr lang="en-US" dirty="0" err="1"/>
              <a:t>Wellsley</a:t>
            </a:r>
            <a:endParaRPr lang="en-US" dirty="0"/>
          </a:p>
          <a:p>
            <a:pPr marL="0" indent="0">
              <a:buNone/>
            </a:pPr>
            <a:r>
              <a:rPr lang="en-US" dirty="0"/>
              <a:t>Chapter 2: Plotting a Comeback</a:t>
            </a:r>
          </a:p>
          <a:p>
            <a:pPr marL="0" indent="0">
              <a:buNone/>
            </a:pPr>
            <a:r>
              <a:rPr lang="en-US" dirty="0"/>
              <a:t>     -  Wright’s acquaintance with Alexander </a:t>
            </a:r>
            <a:r>
              <a:rPr lang="en-US" dirty="0" err="1"/>
              <a:t>Woolcott</a:t>
            </a:r>
            <a:r>
              <a:rPr lang="en-US" dirty="0"/>
              <a:t> / </a:t>
            </a:r>
          </a:p>
          <a:p>
            <a:pPr marL="0" indent="0">
              <a:buNone/>
            </a:pPr>
            <a:r>
              <a:rPr lang="en-US" dirty="0"/>
              <a:t>	In July 1930, in a New Yorker article, </a:t>
            </a:r>
            <a:r>
              <a:rPr lang="en-US" dirty="0" err="1"/>
              <a:t>Woolcott</a:t>
            </a:r>
            <a:r>
              <a:rPr lang="en-US" dirty="0"/>
              <a:t> called Wright the</a:t>
            </a:r>
          </a:p>
          <a:p>
            <a:pPr marL="0" indent="0">
              <a:buNone/>
            </a:pPr>
            <a:r>
              <a:rPr lang="en-US" dirty="0"/>
              <a:t>           “father of Modern architecture</a:t>
            </a:r>
          </a:p>
          <a:p>
            <a:pPr marL="0" indent="0">
              <a:buNone/>
            </a:pPr>
            <a:r>
              <a:rPr lang="en-US" dirty="0"/>
              <a:t>Chapter 3:  European Travels</a:t>
            </a:r>
          </a:p>
          <a:p>
            <a:pPr marL="0" indent="0">
              <a:buNone/>
            </a:pPr>
            <a:r>
              <a:rPr lang="en-US" dirty="0"/>
              <a:t>       1926 / On his first solo trip, Johnson goes to Berlin and in the milieu </a:t>
            </a:r>
          </a:p>
          <a:p>
            <a:pPr marL="0" indent="0">
              <a:buNone/>
            </a:pPr>
            <a:r>
              <a:rPr lang="en-US" dirty="0"/>
              <a:t>                 of Weimar Germany, starts to come to terms with his sexuality.</a:t>
            </a:r>
          </a:p>
          <a:p>
            <a:pPr marL="0" indent="0">
              <a:buNone/>
            </a:pPr>
            <a:r>
              <a:rPr lang="en-US" dirty="0"/>
              <a:t>      1929 / Extended trip when at the suggestions of Barr he meets </a:t>
            </a:r>
          </a:p>
          <a:p>
            <a:pPr marL="0" indent="0">
              <a:buNone/>
            </a:pPr>
            <a:r>
              <a:rPr lang="en-US" dirty="0"/>
              <a:t>           J.J.P. Oud and visits the Bauhaus, setting the stage for his</a:t>
            </a:r>
          </a:p>
          <a:p>
            <a:pPr marL="0" indent="0">
              <a:buNone/>
            </a:pPr>
            <a:r>
              <a:rPr lang="en-US" dirty="0"/>
              <a:t>           championship of Modernism.</a:t>
            </a:r>
          </a:p>
        </p:txBody>
      </p:sp>
    </p:spTree>
    <p:extLst>
      <p:ext uri="{BB962C8B-B14F-4D97-AF65-F5344CB8AC3E}">
        <p14:creationId xmlns:p14="http://schemas.microsoft.com/office/powerpoint/2010/main" val="3365349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3FF4-1962-4E36-AD47-BAD4F064CAD3}"/>
              </a:ext>
            </a:extLst>
          </p:cNvPr>
          <p:cNvSpPr>
            <a:spLocks noGrp="1"/>
          </p:cNvSpPr>
          <p:nvPr>
            <p:ph type="title"/>
          </p:nvPr>
        </p:nvSpPr>
        <p:spPr>
          <a:xfrm>
            <a:off x="838200" y="365126"/>
            <a:ext cx="10515600" cy="820208"/>
          </a:xfrm>
        </p:spPr>
        <p:txBody>
          <a:bodyPr/>
          <a:lstStyle/>
          <a:p>
            <a:r>
              <a:rPr lang="en-US" dirty="0"/>
              <a:t>Part 2 / The Competition Begins </a:t>
            </a:r>
          </a:p>
        </p:txBody>
      </p:sp>
      <p:sp>
        <p:nvSpPr>
          <p:cNvPr id="3" name="Content Placeholder 2">
            <a:extLst>
              <a:ext uri="{FF2B5EF4-FFF2-40B4-BE49-F238E27FC236}">
                <a16:creationId xmlns:a16="http://schemas.microsoft.com/office/drawing/2014/main" id="{D7FE2FD3-65C4-4A44-8D9D-BD3F20133126}"/>
              </a:ext>
            </a:extLst>
          </p:cNvPr>
          <p:cNvSpPr>
            <a:spLocks noGrp="1"/>
          </p:cNvSpPr>
          <p:nvPr>
            <p:ph idx="1"/>
          </p:nvPr>
        </p:nvSpPr>
        <p:spPr>
          <a:xfrm>
            <a:off x="838200" y="1185334"/>
            <a:ext cx="10515600" cy="5307540"/>
          </a:xfrm>
        </p:spPr>
        <p:txBody>
          <a:bodyPr>
            <a:normAutofit fontScale="92500" lnSpcReduction="10000"/>
          </a:bodyPr>
          <a:lstStyle/>
          <a:p>
            <a:pPr marL="0" indent="0">
              <a:buNone/>
            </a:pPr>
            <a:r>
              <a:rPr lang="en-US" dirty="0"/>
              <a:t>       Chapter 4: New Museum / MOMA is founded and has first show 1930 / Johnson again in Europe, traveling with Henry-Russell Hitchcock. Johnson meets </a:t>
            </a:r>
            <a:r>
              <a:rPr lang="en-US" dirty="0" err="1"/>
              <a:t>Mies</a:t>
            </a:r>
            <a:r>
              <a:rPr lang="en-US" dirty="0"/>
              <a:t> and travels with him to Brno to see the almost completed </a:t>
            </a:r>
            <a:r>
              <a:rPr lang="en-US" dirty="0" err="1"/>
              <a:t>Turgendhat</a:t>
            </a:r>
            <a:r>
              <a:rPr lang="en-US" dirty="0"/>
              <a:t> House </a:t>
            </a:r>
          </a:p>
          <a:p>
            <a:pPr marL="0" indent="0">
              <a:buNone/>
            </a:pPr>
            <a:r>
              <a:rPr lang="en-US" dirty="0"/>
              <a:t>       Chapter 5: Invitation Issued /  Early 1931--Johnson, Barr, and Hitchcock plan the first MOMA show on Modernism / Johnson invites Wright to participate but Wright is coy, then consents to send drawings and a model.  Johnson fails to accept Wright’s invite to visit Taliesin.</a:t>
            </a:r>
          </a:p>
          <a:p>
            <a:pPr marL="0" indent="0">
              <a:buNone/>
            </a:pPr>
            <a:r>
              <a:rPr lang="en-US" dirty="0"/>
              <a:t>       Chapter 6: Wright vs. Johnson /  Summer 1931 -- J, H, and B travel to Europe to line up architects for the show / Wright balks because he is not the center of the show and withdraws.</a:t>
            </a:r>
          </a:p>
          <a:p>
            <a:pPr marL="0" indent="0">
              <a:buNone/>
            </a:pPr>
            <a:r>
              <a:rPr lang="en-US" dirty="0"/>
              <a:t>        Chapter 7:  The Show Must Go On / 1932 Lewis Mumford intervenes and urges Wright to stay in / He relents and sends a model of HOUSE ON A MESA but it arrives way past the deadline for submissions / The show has a 6 week run with modest attendance / Wright sees the show when it is in Chicago.</a:t>
            </a:r>
          </a:p>
        </p:txBody>
      </p:sp>
    </p:spTree>
    <p:extLst>
      <p:ext uri="{BB962C8B-B14F-4D97-AF65-F5344CB8AC3E}">
        <p14:creationId xmlns:p14="http://schemas.microsoft.com/office/powerpoint/2010/main" val="3601543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22137-8E76-41EA-827C-5800C7630A14}"/>
              </a:ext>
            </a:extLst>
          </p:cNvPr>
          <p:cNvSpPr>
            <a:spLocks noGrp="1"/>
          </p:cNvSpPr>
          <p:nvPr>
            <p:ph type="title"/>
          </p:nvPr>
        </p:nvSpPr>
        <p:spPr>
          <a:xfrm>
            <a:off x="838200" y="365126"/>
            <a:ext cx="10515600" cy="871008"/>
          </a:xfrm>
        </p:spPr>
        <p:txBody>
          <a:bodyPr>
            <a:normAutofit fontScale="90000"/>
          </a:bodyPr>
          <a:lstStyle/>
          <a:p>
            <a:br>
              <a:rPr lang="en-US" dirty="0"/>
            </a:br>
            <a:r>
              <a:rPr lang="en-US" dirty="0"/>
              <a:t>Part 3 /  The Competition Heats Up</a:t>
            </a:r>
            <a:br>
              <a:rPr lang="en-US" dirty="0"/>
            </a:br>
            <a:r>
              <a:rPr lang="en-US" dirty="0"/>
              <a:t>	</a:t>
            </a:r>
          </a:p>
        </p:txBody>
      </p:sp>
      <p:sp>
        <p:nvSpPr>
          <p:cNvPr id="3" name="Content Placeholder 2">
            <a:extLst>
              <a:ext uri="{FF2B5EF4-FFF2-40B4-BE49-F238E27FC236}">
                <a16:creationId xmlns:a16="http://schemas.microsoft.com/office/drawing/2014/main" id="{4BF14768-879A-4B7D-957E-3F6BF9FA9425}"/>
              </a:ext>
            </a:extLst>
          </p:cNvPr>
          <p:cNvSpPr>
            <a:spLocks noGrp="1"/>
          </p:cNvSpPr>
          <p:nvPr>
            <p:ph idx="1"/>
          </p:nvPr>
        </p:nvSpPr>
        <p:spPr>
          <a:xfrm>
            <a:off x="838200" y="1100667"/>
            <a:ext cx="10515600" cy="5076296"/>
          </a:xfrm>
        </p:spPr>
        <p:txBody>
          <a:bodyPr>
            <a:normAutofit fontScale="92500" lnSpcReduction="20000"/>
          </a:bodyPr>
          <a:lstStyle/>
          <a:p>
            <a:pPr marL="0" indent="0">
              <a:buNone/>
            </a:pPr>
            <a:r>
              <a:rPr lang="en-US" dirty="0"/>
              <a:t>	</a:t>
            </a:r>
          </a:p>
          <a:p>
            <a:pPr marL="0" indent="0">
              <a:buNone/>
            </a:pPr>
            <a:r>
              <a:rPr lang="en-US" dirty="0"/>
              <a:t>           Chapter 8: The Banks of Bear Run / 1935 - Wright meets the Kaufmanns / 1936-37 - The Building of Fallingwater / pp. 123-128—Frank’s Genius at work / John McAndrew (Philip’s successor at MOMA mounts a solo exhibit of Fallingwater.</a:t>
            </a:r>
          </a:p>
          <a:p>
            <a:pPr marL="0" indent="0">
              <a:buNone/>
            </a:pPr>
            <a:r>
              <a:rPr lang="en-US" dirty="0"/>
              <a:t>	Chapter 9: Politics and Art / late 30s--The impulsive indiscretions of an ambitious young man / Johnson’s flirtations with Fascism / 1937—The emigration of </a:t>
            </a:r>
            <a:r>
              <a:rPr lang="en-US" dirty="0" err="1"/>
              <a:t>Mies</a:t>
            </a:r>
            <a:r>
              <a:rPr lang="en-US" dirty="0"/>
              <a:t> and Gropius to the US / 1940-43 Johnson enrolls in architecture school at Harvard and designs and builds a house for himself—9 Ash Street.</a:t>
            </a:r>
          </a:p>
          <a:p>
            <a:pPr marL="0" indent="0">
              <a:buNone/>
            </a:pPr>
            <a:r>
              <a:rPr lang="en-US" dirty="0"/>
              <a:t>	Chapter 10: Wright’s Manhattan Project / 1943—Wright meets Solomon Guggenheim / Baroness </a:t>
            </a:r>
            <a:r>
              <a:rPr lang="en-US" dirty="0" err="1"/>
              <a:t>Hilla</a:t>
            </a:r>
            <a:r>
              <a:rPr lang="en-US" dirty="0"/>
              <a:t> </a:t>
            </a:r>
            <a:r>
              <a:rPr lang="en-US" dirty="0" err="1"/>
              <a:t>Rebay</a:t>
            </a:r>
            <a:r>
              <a:rPr lang="en-US" dirty="0"/>
              <a:t> / 1944 Wright works on design and site is acquired / 1945—Model is unveiled in NY / 1948 </a:t>
            </a:r>
            <a:r>
              <a:rPr lang="en-US" dirty="0" err="1"/>
              <a:t>Guggeneheim</a:t>
            </a:r>
            <a:r>
              <a:rPr lang="en-US" dirty="0"/>
              <a:t> dies and project stalls</a:t>
            </a:r>
          </a:p>
          <a:p>
            <a:pPr marL="0" indent="0">
              <a:buNone/>
            </a:pPr>
            <a:r>
              <a:rPr lang="en-US" dirty="0"/>
              <a:t>	</a:t>
            </a:r>
          </a:p>
        </p:txBody>
      </p:sp>
    </p:spTree>
    <p:extLst>
      <p:ext uri="{BB962C8B-B14F-4D97-AF65-F5344CB8AC3E}">
        <p14:creationId xmlns:p14="http://schemas.microsoft.com/office/powerpoint/2010/main" val="38681722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A3C-63CD-4C6C-83A4-309A9FB94D39}"/>
              </a:ext>
            </a:extLst>
          </p:cNvPr>
          <p:cNvSpPr>
            <a:spLocks noGrp="1"/>
          </p:cNvSpPr>
          <p:nvPr>
            <p:ph type="title"/>
          </p:nvPr>
        </p:nvSpPr>
        <p:spPr/>
        <p:txBody>
          <a:bodyPr/>
          <a:lstStyle/>
          <a:p>
            <a:r>
              <a:rPr lang="en-US" dirty="0"/>
              <a:t>Part 3 / The Final Skirmishes</a:t>
            </a:r>
          </a:p>
        </p:txBody>
      </p:sp>
      <p:sp>
        <p:nvSpPr>
          <p:cNvPr id="3" name="Content Placeholder 2">
            <a:extLst>
              <a:ext uri="{FF2B5EF4-FFF2-40B4-BE49-F238E27FC236}">
                <a16:creationId xmlns:a16="http://schemas.microsoft.com/office/drawing/2014/main" id="{A5506237-FE7B-44A2-AE26-E6AE290F9045}"/>
              </a:ext>
            </a:extLst>
          </p:cNvPr>
          <p:cNvSpPr>
            <a:spLocks noGrp="1"/>
          </p:cNvSpPr>
          <p:nvPr>
            <p:ph idx="1"/>
          </p:nvPr>
        </p:nvSpPr>
        <p:spPr/>
        <p:txBody>
          <a:bodyPr/>
          <a:lstStyle/>
          <a:p>
            <a:pPr marL="0" indent="0">
              <a:buNone/>
            </a:pPr>
            <a:r>
              <a:rPr lang="en-US" dirty="0"/>
              <a:t>          Chapter 11:  Philip Comes out Classical/ 1940s—Johnson makes many visits to Taliesin East and West and starts thinking more highly of Wright / Plans a show on </a:t>
            </a:r>
            <a:r>
              <a:rPr lang="en-US" dirty="0" err="1"/>
              <a:t>Mies</a:t>
            </a:r>
            <a:r>
              <a:rPr lang="en-US" dirty="0"/>
              <a:t> for MOMA; on visiting </a:t>
            </a:r>
            <a:r>
              <a:rPr lang="en-US" dirty="0" err="1"/>
              <a:t>Mies</a:t>
            </a:r>
            <a:r>
              <a:rPr lang="en-US" dirty="0"/>
              <a:t> in Chicago he sees the plans and model for the Edith Farnsworth house and after 27 other plans for his house in New Canaan, he envisions the Glass House./ 1945—Buys property in CT /  45-47—Designs the house / 48-49 --Construction</a:t>
            </a:r>
          </a:p>
          <a:p>
            <a:pPr marL="0" indent="0">
              <a:buNone/>
            </a:pPr>
            <a:r>
              <a:rPr lang="en-US" dirty="0"/>
              <a:t>	Chapter 12: The Whiskey Bottle and the Teapot</a:t>
            </a:r>
          </a:p>
          <a:p>
            <a:endParaRPr lang="en-US" dirty="0"/>
          </a:p>
        </p:txBody>
      </p:sp>
    </p:spTree>
    <p:extLst>
      <p:ext uri="{BB962C8B-B14F-4D97-AF65-F5344CB8AC3E}">
        <p14:creationId xmlns:p14="http://schemas.microsoft.com/office/powerpoint/2010/main" val="3162483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21D7-DD2E-4CE1-B749-DD28711047E5}"/>
              </a:ext>
            </a:extLst>
          </p:cNvPr>
          <p:cNvSpPr>
            <a:spLocks noGrp="1"/>
          </p:cNvSpPr>
          <p:nvPr>
            <p:ph type="title"/>
          </p:nvPr>
        </p:nvSpPr>
        <p:spPr>
          <a:xfrm>
            <a:off x="838200" y="365125"/>
            <a:ext cx="10515600" cy="600075"/>
          </a:xfrm>
        </p:spPr>
        <p:txBody>
          <a:bodyPr>
            <a:normAutofit fontScale="90000"/>
          </a:bodyPr>
          <a:lstStyle/>
          <a:p>
            <a:r>
              <a:rPr lang="en-US" dirty="0"/>
              <a:t>Course Outline</a:t>
            </a:r>
          </a:p>
        </p:txBody>
      </p:sp>
      <p:sp>
        <p:nvSpPr>
          <p:cNvPr id="3" name="Content Placeholder 2">
            <a:extLst>
              <a:ext uri="{FF2B5EF4-FFF2-40B4-BE49-F238E27FC236}">
                <a16:creationId xmlns:a16="http://schemas.microsoft.com/office/drawing/2014/main" id="{5AC71C1E-55C2-4D90-BC0F-1023DBEFC6D0}"/>
              </a:ext>
            </a:extLst>
          </p:cNvPr>
          <p:cNvSpPr>
            <a:spLocks noGrp="1"/>
          </p:cNvSpPr>
          <p:nvPr>
            <p:ph idx="1"/>
          </p:nvPr>
        </p:nvSpPr>
        <p:spPr>
          <a:xfrm>
            <a:off x="838200" y="1236132"/>
            <a:ext cx="10515600" cy="5621867"/>
          </a:xfrm>
        </p:spPr>
        <p:txBody>
          <a:bodyPr>
            <a:normAutofit lnSpcReduction="10000"/>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Session One:  Introductions</a:t>
            </a: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Participants will be given the opportunity to share their interest in the subject.  The material presented will focus on biographical sketches of the four characters who form the heart of this inquiry and the events that made them famous.</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Session Two:  Frank and Phillip – A Lively Tango / Frenemies / Focus on     	ARCHITECTURE’S ODD COUPLE by Hugh Howard</a:t>
            </a: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 study of the shifting dynamics of these two characters (and they were characters) over several decades, sometimes as critics of each other’s work and personalities, sometimes as amicable acquaintances who visited each other’s homes, but mostly as implacable defenders of their architectural styles and their own places in the architectural pantheon.</a:t>
            </a:r>
          </a:p>
          <a:p>
            <a:endParaRPr lang="en-US" dirty="0"/>
          </a:p>
        </p:txBody>
      </p:sp>
    </p:spTree>
    <p:extLst>
      <p:ext uri="{BB962C8B-B14F-4D97-AF65-F5344CB8AC3E}">
        <p14:creationId xmlns:p14="http://schemas.microsoft.com/office/powerpoint/2010/main" val="68836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88A80-6830-4544-A9FD-F90F05F3E03B}"/>
              </a:ext>
            </a:extLst>
          </p:cNvPr>
          <p:cNvSpPr>
            <a:spLocks noGrp="1"/>
          </p:cNvSpPr>
          <p:nvPr>
            <p:ph type="title"/>
          </p:nvPr>
        </p:nvSpPr>
        <p:spPr/>
        <p:txBody>
          <a:bodyPr/>
          <a:lstStyle/>
          <a:p>
            <a:r>
              <a:rPr lang="en-US" dirty="0"/>
              <a:t>Prep for Session 3 / </a:t>
            </a:r>
            <a:r>
              <a:rPr lang="en-US" dirty="0" err="1"/>
              <a:t>Mies</a:t>
            </a:r>
            <a:r>
              <a:rPr lang="en-US" dirty="0"/>
              <a:t> and Edith</a:t>
            </a:r>
            <a:br>
              <a:rPr lang="en-US" dirty="0"/>
            </a:br>
            <a:endParaRPr lang="en-US" dirty="0"/>
          </a:p>
        </p:txBody>
      </p:sp>
      <p:sp>
        <p:nvSpPr>
          <p:cNvPr id="3" name="Content Placeholder 2">
            <a:extLst>
              <a:ext uri="{FF2B5EF4-FFF2-40B4-BE49-F238E27FC236}">
                <a16:creationId xmlns:a16="http://schemas.microsoft.com/office/drawing/2014/main" id="{24824F88-0542-4818-BC07-D1C8F56419A2}"/>
              </a:ext>
            </a:extLst>
          </p:cNvPr>
          <p:cNvSpPr>
            <a:spLocks noGrp="1"/>
          </p:cNvSpPr>
          <p:nvPr>
            <p:ph idx="1"/>
          </p:nvPr>
        </p:nvSpPr>
        <p:spPr/>
        <p:txBody>
          <a:bodyPr/>
          <a:lstStyle/>
          <a:p>
            <a:r>
              <a:rPr lang="en-US" dirty="0"/>
              <a:t>Read the book </a:t>
            </a:r>
            <a:r>
              <a:rPr lang="en-US" u="sng" dirty="0"/>
              <a:t>Broken Glass</a:t>
            </a:r>
            <a:r>
              <a:rPr lang="en-US" dirty="0"/>
              <a:t>, if you have it</a:t>
            </a:r>
          </a:p>
          <a:p>
            <a:r>
              <a:rPr lang="en-US" dirty="0"/>
              <a:t>Review the timelines and resources on </a:t>
            </a:r>
            <a:r>
              <a:rPr lang="en-US" dirty="0" err="1"/>
              <a:t>Mies</a:t>
            </a:r>
            <a:r>
              <a:rPr lang="en-US" dirty="0"/>
              <a:t> and Farnsworth</a:t>
            </a:r>
          </a:p>
          <a:p>
            <a:endParaRPr lang="en-US" dirty="0"/>
          </a:p>
          <a:p>
            <a:r>
              <a:rPr lang="en-US" dirty="0"/>
              <a:t>Link to exhibition at Edith Farnsworth House on Peter </a:t>
            </a:r>
            <a:r>
              <a:rPr lang="en-US" dirty="0" err="1"/>
              <a:t>Polumbo</a:t>
            </a:r>
            <a:r>
              <a:rPr lang="en-US" dirty="0"/>
              <a:t> </a:t>
            </a:r>
            <a:r>
              <a:rPr lang="en-US" dirty="0">
                <a:hlinkClick r:id="rId2"/>
              </a:rPr>
              <a:t>https://edithfarnsworthhouse.org/palumbo-interpretation-wall/</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871297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C6CF-31B2-4755-9A1E-25A135C9659B}"/>
              </a:ext>
            </a:extLst>
          </p:cNvPr>
          <p:cNvSpPr>
            <a:spLocks noGrp="1"/>
          </p:cNvSpPr>
          <p:nvPr>
            <p:ph type="title"/>
          </p:nvPr>
        </p:nvSpPr>
        <p:spPr/>
        <p:txBody>
          <a:bodyPr/>
          <a:lstStyle/>
          <a:p>
            <a:r>
              <a:rPr lang="en-US" dirty="0"/>
              <a:t>Session 3 / </a:t>
            </a:r>
            <a:r>
              <a:rPr lang="en-US" dirty="0" err="1"/>
              <a:t>Mies</a:t>
            </a:r>
            <a:r>
              <a:rPr lang="en-US" dirty="0"/>
              <a:t> and Edith</a:t>
            </a:r>
          </a:p>
        </p:txBody>
      </p:sp>
      <p:sp>
        <p:nvSpPr>
          <p:cNvPr id="3" name="Content Placeholder 2">
            <a:extLst>
              <a:ext uri="{FF2B5EF4-FFF2-40B4-BE49-F238E27FC236}">
                <a16:creationId xmlns:a16="http://schemas.microsoft.com/office/drawing/2014/main" id="{6A25B276-FA70-46FF-9974-C37EFC92655D}"/>
              </a:ext>
            </a:extLst>
          </p:cNvPr>
          <p:cNvSpPr>
            <a:spLocks noGrp="1"/>
          </p:cNvSpPr>
          <p:nvPr>
            <p:ph idx="1"/>
          </p:nvPr>
        </p:nvSpPr>
        <p:spPr/>
        <p:txBody>
          <a:body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Session Three: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Mies</a:t>
            </a:r>
            <a:r>
              <a:rPr lang="en-US" sz="2800" dirty="0">
                <a:effectLst/>
                <a:latin typeface="Calibri" panose="020F0502020204030204" pitchFamily="34" charset="0"/>
                <a:ea typeface="Calibri" panose="020F0502020204030204" pitchFamily="34" charset="0"/>
                <a:cs typeface="Times New Roman" panose="02020603050405020304" pitchFamily="18" charset="0"/>
              </a:rPr>
              <a:t> and Edith – A Bipolar Relationship—Mutual admirers, then enemies </a:t>
            </a:r>
            <a:r>
              <a:rPr lang="en-US" sz="28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  focus on BROKEN GLASS by Alex Beam</a:t>
            </a:r>
          </a:p>
          <a:p>
            <a:pPr marL="0" marR="0" indent="0">
              <a:lnSpc>
                <a:spcPct val="107000"/>
              </a:lnSpc>
              <a:spcBef>
                <a:spcPts val="0"/>
              </a:spcBef>
              <a:spcAft>
                <a:spcPts val="80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A look at the relationship between an architect who defined a new style and his “perfect” client, over the decade starting from when they met, through when they worked together to design and build the Edith Farnsworth House, to the time when they engaged in suit and countersuit and became bitter and disenchanted enemies. </a:t>
            </a:r>
          </a:p>
          <a:p>
            <a:endParaRPr lang="en-US" dirty="0"/>
          </a:p>
        </p:txBody>
      </p:sp>
    </p:spTree>
    <p:extLst>
      <p:ext uri="{BB962C8B-B14F-4D97-AF65-F5344CB8AC3E}">
        <p14:creationId xmlns:p14="http://schemas.microsoft.com/office/powerpoint/2010/main" val="1263619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EEEE-3F06-4678-8735-00801486B010}"/>
              </a:ext>
            </a:extLst>
          </p:cNvPr>
          <p:cNvSpPr>
            <a:spLocks noGrp="1"/>
          </p:cNvSpPr>
          <p:nvPr>
            <p:ph type="title"/>
          </p:nvPr>
        </p:nvSpPr>
        <p:spPr/>
        <p:txBody>
          <a:bodyPr/>
          <a:lstStyle/>
          <a:p>
            <a:r>
              <a:rPr lang="en-US" dirty="0"/>
              <a:t>Resources from group member</a:t>
            </a:r>
          </a:p>
        </p:txBody>
      </p:sp>
      <p:sp>
        <p:nvSpPr>
          <p:cNvPr id="3" name="Content Placeholder 2">
            <a:extLst>
              <a:ext uri="{FF2B5EF4-FFF2-40B4-BE49-F238E27FC236}">
                <a16:creationId xmlns:a16="http://schemas.microsoft.com/office/drawing/2014/main" id="{7C8CD021-62B2-4FE2-8FBA-D23F0AA3C17A}"/>
              </a:ext>
            </a:extLst>
          </p:cNvPr>
          <p:cNvSpPr>
            <a:spLocks noGrp="1"/>
          </p:cNvSpPr>
          <p:nvPr>
            <p:ph idx="1"/>
          </p:nvPr>
        </p:nvSpPr>
        <p:spPr/>
        <p:txBody>
          <a:bodyPr>
            <a:normAutofit fontScale="70000" lnSpcReduction="20000"/>
          </a:bodyPr>
          <a:lstStyle/>
          <a:p>
            <a:r>
              <a:rPr lang="en-US" dirty="0"/>
              <a:t>FLW house in Bradley/ Donna </a:t>
            </a:r>
            <a:r>
              <a:rPr lang="en-US" dirty="0" err="1"/>
              <a:t>Offenbecker</a:t>
            </a:r>
            <a:endParaRPr lang="en-US" dirty="0"/>
          </a:p>
          <a:p>
            <a:pPr marL="0" indent="0">
              <a:buNone/>
            </a:pPr>
            <a:r>
              <a:rPr lang="en-US" dirty="0">
                <a:hlinkClick r:id="rId2"/>
              </a:rPr>
              <a:t>https://franklloydwright.org/site/b-harley-bradley-house/</a:t>
            </a:r>
            <a:endParaRPr lang="en-US" dirty="0"/>
          </a:p>
          <a:p>
            <a:pPr marL="0" indent="0">
              <a:buNone/>
            </a:pPr>
            <a:endParaRPr lang="en-US" dirty="0"/>
          </a:p>
          <a:p>
            <a:pPr marL="0" indent="0">
              <a:buNone/>
            </a:pPr>
            <a:r>
              <a:rPr lang="en-US" dirty="0"/>
              <a:t>From Emmie Fisher:</a:t>
            </a:r>
          </a:p>
          <a:p>
            <a:pPr marL="0" indent="0">
              <a:buNone/>
            </a:pPr>
            <a:r>
              <a:rPr lang="en-US" dirty="0"/>
              <a:t>1. House at 1411 W. University /now on sale</a:t>
            </a:r>
          </a:p>
          <a:p>
            <a:pPr marL="0" indent="0">
              <a:buNone/>
            </a:pPr>
            <a:r>
              <a:rPr lang="en-US" dirty="0"/>
              <a:t>2. Prairie Glass House / N. Lincoln / Now an event space</a:t>
            </a:r>
          </a:p>
          <a:p>
            <a:pPr marL="0" indent="0">
              <a:buNone/>
            </a:pPr>
            <a:r>
              <a:rPr lang="en-US" dirty="0">
                <a:hlinkClick r:id="rId3"/>
              </a:rPr>
              <a:t>https://prairieglasshouse.com/</a:t>
            </a:r>
            <a:endParaRPr lang="en-US" dirty="0"/>
          </a:p>
          <a:p>
            <a:pPr marL="0" indent="0">
              <a:buNone/>
            </a:pPr>
            <a:r>
              <a:rPr lang="en-US" dirty="0"/>
              <a:t>3. Cedar Rock House, Independence Iowa</a:t>
            </a:r>
          </a:p>
          <a:p>
            <a:pPr marL="0" indent="0">
              <a:buNone/>
            </a:pPr>
            <a:r>
              <a:rPr lang="en-US" dirty="0">
                <a:hlinkClick r:id="rId4"/>
              </a:rPr>
              <a:t>http://friendsofcedarrock.org/</a:t>
            </a:r>
            <a:endParaRPr lang="en-US" dirty="0"/>
          </a:p>
          <a:p>
            <a:pPr marL="0" indent="0">
              <a:buNone/>
            </a:pPr>
            <a:r>
              <a:rPr lang="en-US" dirty="0"/>
              <a:t>4. Dancing House / Prague</a:t>
            </a:r>
          </a:p>
          <a:p>
            <a:pPr marL="0" indent="0">
              <a:buNone/>
            </a:pPr>
            <a:r>
              <a:rPr lang="en-US" dirty="0">
                <a:hlinkClick r:id="rId5"/>
              </a:rPr>
              <a:t>https://www.re-thinkingthefuture.com/rtf-fresh-perspectives/a901-10-things-you-did-not-know-about-dancing-house-prague/</a:t>
            </a:r>
            <a:endParaRPr lang="en-US" dirty="0"/>
          </a:p>
          <a:p>
            <a:pPr marL="0" indent="0">
              <a:buNone/>
            </a:pPr>
            <a:r>
              <a:rPr lang="en-US" dirty="0"/>
              <a:t>5.  Two books: </a:t>
            </a:r>
            <a:r>
              <a:rPr lang="en-US" b="0" i="0" u="sng" dirty="0">
                <a:solidFill>
                  <a:srgbClr val="000000"/>
                </a:solidFill>
                <a:effectLst/>
                <a:latin typeface="Calibri" panose="020F0502020204030204" pitchFamily="34" charset="0"/>
              </a:rPr>
              <a:t>The Plaza Years 1954 – 1959 </a:t>
            </a:r>
            <a:r>
              <a:rPr lang="en-US" b="0" i="0" dirty="0">
                <a:solidFill>
                  <a:srgbClr val="000000"/>
                </a:solidFill>
                <a:effectLst/>
                <a:latin typeface="Calibri" panose="020F0502020204030204" pitchFamily="34" charset="0"/>
              </a:rPr>
              <a:t>and </a:t>
            </a:r>
            <a:r>
              <a:rPr lang="en-US" b="0" i="0" u="sng" dirty="0">
                <a:solidFill>
                  <a:srgbClr val="000000"/>
                </a:solidFill>
                <a:effectLst/>
                <a:latin typeface="Calibri" panose="020F0502020204030204" pitchFamily="34" charset="0"/>
              </a:rPr>
              <a:t>Loving Frank, by Nancy Horan</a:t>
            </a:r>
            <a:endParaRPr lang="en-US" u="sng" dirty="0"/>
          </a:p>
          <a:p>
            <a:pPr marL="0" indent="0">
              <a:buNone/>
            </a:pPr>
            <a:endParaRPr lang="en-US" u="sng"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791797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33D4-23AC-4551-B921-50A370EC5B64}"/>
              </a:ext>
            </a:extLst>
          </p:cNvPr>
          <p:cNvSpPr>
            <a:spLocks noGrp="1"/>
          </p:cNvSpPr>
          <p:nvPr>
            <p:ph type="title"/>
          </p:nvPr>
        </p:nvSpPr>
        <p:spPr/>
        <p:txBody>
          <a:bodyPr/>
          <a:lstStyle/>
          <a:p>
            <a:r>
              <a:rPr lang="en-US" dirty="0"/>
              <a:t>Name Change / How authors get it wrong		</a:t>
            </a:r>
          </a:p>
        </p:txBody>
      </p:sp>
      <p:sp>
        <p:nvSpPr>
          <p:cNvPr id="3" name="Content Placeholder 2">
            <a:extLst>
              <a:ext uri="{FF2B5EF4-FFF2-40B4-BE49-F238E27FC236}">
                <a16:creationId xmlns:a16="http://schemas.microsoft.com/office/drawing/2014/main" id="{D7B2313F-168A-4018-A68A-5ED353D0858A}"/>
              </a:ext>
            </a:extLst>
          </p:cNvPr>
          <p:cNvSpPr>
            <a:spLocks noGrp="1"/>
          </p:cNvSpPr>
          <p:nvPr>
            <p:ph idx="1"/>
          </p:nvPr>
        </p:nvSpPr>
        <p:spPr/>
        <p:txBody>
          <a:bodyPr/>
          <a:lstStyle/>
          <a:p>
            <a:r>
              <a:rPr lang="en-US" dirty="0"/>
              <a:t>It was during this period of career advancement and personal change that </a:t>
            </a:r>
            <a:r>
              <a:rPr lang="en-US" dirty="0" err="1"/>
              <a:t>Mies</a:t>
            </a:r>
            <a:r>
              <a:rPr lang="en-US" dirty="0"/>
              <a:t> indulged in a reinvention.  He abandoned the name Maria Ludwig Michael </a:t>
            </a:r>
            <a:r>
              <a:rPr lang="en-US" dirty="0" err="1"/>
              <a:t>Mies</a:t>
            </a:r>
            <a:r>
              <a:rPr lang="en-US" dirty="0"/>
              <a:t> and rechristened himself Ludwig </a:t>
            </a:r>
            <a:r>
              <a:rPr lang="en-US" dirty="0" err="1"/>
              <a:t>Mies</a:t>
            </a:r>
            <a:r>
              <a:rPr lang="en-US" dirty="0"/>
              <a:t> van der </a:t>
            </a:r>
            <a:r>
              <a:rPr lang="en-US" dirty="0" err="1"/>
              <a:t>Rohe</a:t>
            </a:r>
            <a:r>
              <a:rPr lang="en-US" dirty="0"/>
              <a:t>, tacking his mother’s surname ROHE onto the Dutch particles suggesting nobility. (to assume the name ‘von der </a:t>
            </a:r>
            <a:r>
              <a:rPr lang="en-US" dirty="0" err="1"/>
              <a:t>Rohe</a:t>
            </a:r>
            <a:r>
              <a:rPr lang="en-US" dirty="0"/>
              <a:t>’ would have been unthinkable in title-conscious Germany).  </a:t>
            </a:r>
            <a:r>
              <a:rPr lang="en-US" sz="2800" dirty="0"/>
              <a:t> (Beam. page 13)</a:t>
            </a:r>
            <a:endParaRPr lang="en-US" dirty="0"/>
          </a:p>
          <a:p>
            <a:endParaRPr lang="en-US" sz="2800" dirty="0"/>
          </a:p>
          <a:p>
            <a:r>
              <a:rPr lang="en-US" dirty="0"/>
              <a:t>Check out the Wikipedia page on VAN (Dutch)</a:t>
            </a:r>
          </a:p>
          <a:p>
            <a:r>
              <a:rPr lang="en-US" dirty="0"/>
              <a:t>Van, van der (</a:t>
            </a:r>
            <a:r>
              <a:rPr lang="en-US" dirty="0" err="1"/>
              <a:t>ver</a:t>
            </a:r>
            <a:r>
              <a:rPr lang="en-US" dirty="0"/>
              <a:t>), </a:t>
            </a:r>
            <a:r>
              <a:rPr lang="en-US" dirty="0" err="1"/>
              <a:t>vande</a:t>
            </a:r>
            <a:r>
              <a:rPr lang="en-US" dirty="0"/>
              <a:t>, or </a:t>
            </a:r>
            <a:r>
              <a:rPr lang="en-US" dirty="0" err="1"/>
              <a:t>vanden</a:t>
            </a:r>
            <a:r>
              <a:rPr lang="en-US" dirty="0"/>
              <a:t> means “of’ or “from the”</a:t>
            </a:r>
            <a:endParaRPr lang="en-US" sz="2800" dirty="0"/>
          </a:p>
        </p:txBody>
      </p:sp>
    </p:spTree>
    <p:extLst>
      <p:ext uri="{BB962C8B-B14F-4D97-AF65-F5344CB8AC3E}">
        <p14:creationId xmlns:p14="http://schemas.microsoft.com/office/powerpoint/2010/main" val="6482378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AE052-A84F-4403-933E-97D658E69068}"/>
              </a:ext>
            </a:extLst>
          </p:cNvPr>
          <p:cNvSpPr>
            <a:spLocks noGrp="1"/>
          </p:cNvSpPr>
          <p:nvPr>
            <p:ph type="title"/>
          </p:nvPr>
        </p:nvSpPr>
        <p:spPr/>
        <p:txBody>
          <a:bodyPr/>
          <a:lstStyle/>
          <a:p>
            <a:r>
              <a:rPr lang="en-US" dirty="0"/>
              <a:t>Once again, Wright asserts himself</a:t>
            </a:r>
          </a:p>
        </p:txBody>
      </p:sp>
      <p:sp>
        <p:nvSpPr>
          <p:cNvPr id="3" name="Content Placeholder 2">
            <a:extLst>
              <a:ext uri="{FF2B5EF4-FFF2-40B4-BE49-F238E27FC236}">
                <a16:creationId xmlns:a16="http://schemas.microsoft.com/office/drawing/2014/main" id="{873ED36B-4AB2-43AF-ACF2-740DD9C84E85}"/>
              </a:ext>
            </a:extLst>
          </p:cNvPr>
          <p:cNvSpPr>
            <a:spLocks noGrp="1"/>
          </p:cNvSpPr>
          <p:nvPr>
            <p:ph idx="1"/>
          </p:nvPr>
        </p:nvSpPr>
        <p:spPr/>
        <p:txBody>
          <a:bodyPr/>
          <a:lstStyle/>
          <a:p>
            <a:pPr marL="0" indent="0">
              <a:buNone/>
            </a:pPr>
            <a:r>
              <a:rPr lang="en-US" dirty="0"/>
              <a:t>For the formal dinner introducing </a:t>
            </a:r>
            <a:r>
              <a:rPr lang="en-US" dirty="0" err="1"/>
              <a:t>Mies</a:t>
            </a:r>
            <a:r>
              <a:rPr lang="en-US" dirty="0"/>
              <a:t> to </a:t>
            </a:r>
            <a:r>
              <a:rPr lang="en-US" dirty="0" err="1"/>
              <a:t>Armour</a:t>
            </a:r>
            <a:r>
              <a:rPr lang="en-US" dirty="0"/>
              <a:t> supporters, </a:t>
            </a:r>
            <a:r>
              <a:rPr lang="en-US" dirty="0" err="1"/>
              <a:t>Mies</a:t>
            </a:r>
            <a:r>
              <a:rPr lang="en-US" dirty="0"/>
              <a:t> invited Wright to introduce him and according to Wright’s biography this is what he said,</a:t>
            </a:r>
          </a:p>
          <a:p>
            <a:pPr marL="0" indent="0">
              <a:buNone/>
            </a:pPr>
            <a:r>
              <a:rPr lang="en-US" dirty="0"/>
              <a:t>    I put my arm across </a:t>
            </a:r>
            <a:r>
              <a:rPr lang="en-US" dirty="0" err="1"/>
              <a:t>Mies’s</a:t>
            </a:r>
            <a:r>
              <a:rPr lang="en-US" dirty="0"/>
              <a:t> shoulders … and simply said, “Ladies and gentlemen, I give you </a:t>
            </a:r>
            <a:r>
              <a:rPr lang="en-US" dirty="0" err="1"/>
              <a:t>Mies</a:t>
            </a:r>
            <a:r>
              <a:rPr lang="en-US" dirty="0"/>
              <a:t> van der </a:t>
            </a:r>
            <a:r>
              <a:rPr lang="en-US" dirty="0" err="1"/>
              <a:t>Rohe</a:t>
            </a:r>
            <a:r>
              <a:rPr lang="en-US" dirty="0"/>
              <a:t>.  But for me there would have been no </a:t>
            </a:r>
            <a:r>
              <a:rPr lang="en-US" dirty="0" err="1"/>
              <a:t>Mies</a:t>
            </a:r>
            <a:r>
              <a:rPr lang="en-US" dirty="0"/>
              <a:t>---certainly none here tonight.  I admire him as an architect and respect and love him as a man.  </a:t>
            </a:r>
            <a:r>
              <a:rPr lang="en-US" dirty="0" err="1"/>
              <a:t>Armour</a:t>
            </a:r>
            <a:r>
              <a:rPr lang="en-US" dirty="0"/>
              <a:t> Institute, I give you MY (</a:t>
            </a:r>
            <a:r>
              <a:rPr lang="en-US" i="1" dirty="0"/>
              <a:t>Emphasis added) </a:t>
            </a:r>
            <a:r>
              <a:rPr lang="en-US" dirty="0" err="1"/>
              <a:t>Mies</a:t>
            </a:r>
            <a:r>
              <a:rPr lang="en-US" dirty="0"/>
              <a:t> van der </a:t>
            </a:r>
            <a:r>
              <a:rPr lang="en-US" dirty="0" err="1"/>
              <a:t>Rohe</a:t>
            </a:r>
            <a:r>
              <a:rPr lang="en-US" dirty="0"/>
              <a:t>. You treat him well and love him as I do.				-  Beam p. 11</a:t>
            </a:r>
          </a:p>
        </p:txBody>
      </p:sp>
    </p:spTree>
    <p:extLst>
      <p:ext uri="{BB962C8B-B14F-4D97-AF65-F5344CB8AC3E}">
        <p14:creationId xmlns:p14="http://schemas.microsoft.com/office/powerpoint/2010/main" val="3113688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5D31-42F8-4C23-AE15-473DF4C971A0}"/>
              </a:ext>
            </a:extLst>
          </p:cNvPr>
          <p:cNvSpPr>
            <a:spLocks noGrp="1"/>
          </p:cNvSpPr>
          <p:nvPr>
            <p:ph type="title"/>
          </p:nvPr>
        </p:nvSpPr>
        <p:spPr/>
        <p:txBody>
          <a:bodyPr/>
          <a:lstStyle/>
          <a:p>
            <a:r>
              <a:rPr lang="en-US" dirty="0"/>
              <a:t>What did shape </a:t>
            </a:r>
            <a:r>
              <a:rPr lang="en-US" dirty="0" err="1"/>
              <a:t>Mies</a:t>
            </a:r>
            <a:r>
              <a:rPr lang="en-US" dirty="0"/>
              <a:t>?</a:t>
            </a:r>
          </a:p>
        </p:txBody>
      </p:sp>
      <p:sp>
        <p:nvSpPr>
          <p:cNvPr id="3" name="Content Placeholder 2">
            <a:extLst>
              <a:ext uri="{FF2B5EF4-FFF2-40B4-BE49-F238E27FC236}">
                <a16:creationId xmlns:a16="http://schemas.microsoft.com/office/drawing/2014/main" id="{4B33FE8D-DEB3-46FE-9ECB-531389E8DC98}"/>
              </a:ext>
            </a:extLst>
          </p:cNvPr>
          <p:cNvSpPr>
            <a:spLocks noGrp="1"/>
          </p:cNvSpPr>
          <p:nvPr>
            <p:ph idx="1"/>
          </p:nvPr>
        </p:nvSpPr>
        <p:spPr/>
        <p:txBody>
          <a:bodyPr/>
          <a:lstStyle/>
          <a:p>
            <a:r>
              <a:rPr lang="en-US" dirty="0"/>
              <a:t>YouTube:  Bauhaus in Seven Minutes</a:t>
            </a:r>
          </a:p>
          <a:p>
            <a:pPr marL="0" indent="0">
              <a:buNone/>
            </a:pPr>
            <a:r>
              <a:rPr lang="en-US" dirty="0">
                <a:hlinkClick r:id="rId2"/>
              </a:rPr>
              <a:t>      https://www.youtube.com/watch?v=Y69wOKg6yp4</a:t>
            </a:r>
            <a:endParaRPr lang="en-US" dirty="0"/>
          </a:p>
          <a:p>
            <a:pPr marL="0" indent="0">
              <a:buNone/>
            </a:pPr>
            <a:endParaRPr lang="en-US" dirty="0"/>
          </a:p>
          <a:p>
            <a:r>
              <a:rPr lang="en-US" dirty="0"/>
              <a:t>YouTube: </a:t>
            </a:r>
            <a:r>
              <a:rPr lang="en-US" dirty="0" err="1"/>
              <a:t>Mies</a:t>
            </a:r>
            <a:r>
              <a:rPr lang="en-US" dirty="0"/>
              <a:t> in his own works / 11 minutes</a:t>
            </a:r>
          </a:p>
          <a:p>
            <a:pPr marL="0" indent="0">
              <a:buNone/>
            </a:pPr>
            <a:r>
              <a:rPr lang="en-US" dirty="0"/>
              <a:t>   </a:t>
            </a:r>
            <a:r>
              <a:rPr lang="en-US" dirty="0">
                <a:hlinkClick r:id="rId3"/>
              </a:rPr>
              <a:t> https://www.youtube.com/watch?v=xIb4Jr18pZ0</a:t>
            </a:r>
            <a:endParaRPr lang="en-US" dirty="0"/>
          </a:p>
          <a:p>
            <a:endParaRPr lang="en-US" dirty="0"/>
          </a:p>
        </p:txBody>
      </p:sp>
    </p:spTree>
    <p:extLst>
      <p:ext uri="{BB962C8B-B14F-4D97-AF65-F5344CB8AC3E}">
        <p14:creationId xmlns:p14="http://schemas.microsoft.com/office/powerpoint/2010/main" val="21125708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BB1FA-7044-453B-89BB-88246ABB103A}"/>
              </a:ext>
            </a:extLst>
          </p:cNvPr>
          <p:cNvSpPr>
            <a:spLocks noGrp="1"/>
          </p:cNvSpPr>
          <p:nvPr>
            <p:ph type="title"/>
          </p:nvPr>
        </p:nvSpPr>
        <p:spPr/>
        <p:txBody>
          <a:bodyPr/>
          <a:lstStyle/>
          <a:p>
            <a:r>
              <a:rPr lang="en-US" dirty="0"/>
              <a:t>Edith Farnsworth Chronology / Childhood and Youth </a:t>
            </a:r>
          </a:p>
        </p:txBody>
      </p:sp>
      <p:sp>
        <p:nvSpPr>
          <p:cNvPr id="3" name="Content Placeholder 2">
            <a:extLst>
              <a:ext uri="{FF2B5EF4-FFF2-40B4-BE49-F238E27FC236}">
                <a16:creationId xmlns:a16="http://schemas.microsoft.com/office/drawing/2014/main" id="{6B8EBFA3-161F-4742-A2E8-1F6605C565C1}"/>
              </a:ext>
            </a:extLst>
          </p:cNvPr>
          <p:cNvSpPr>
            <a:spLocks noGrp="1"/>
          </p:cNvSpPr>
          <p:nvPr>
            <p:ph idx="1"/>
          </p:nvPr>
        </p:nvSpPr>
        <p:spPr/>
        <p:txBody>
          <a:bodyPr>
            <a:normAutofit lnSpcReduction="10000"/>
          </a:bodyPr>
          <a:lstStyle/>
          <a:p>
            <a:r>
              <a:rPr lang="en-US" dirty="0"/>
              <a:t>Native of Chicago</a:t>
            </a:r>
          </a:p>
          <a:p>
            <a:r>
              <a:rPr lang="en-US" dirty="0"/>
              <a:t>Father had lumber and paper business in Wisconsin and upper </a:t>
            </a:r>
            <a:r>
              <a:rPr lang="en-US" dirty="0" err="1"/>
              <a:t>Mich</a:t>
            </a:r>
            <a:r>
              <a:rPr lang="en-US" dirty="0"/>
              <a:t> / she spent some summer up there observing the workers</a:t>
            </a:r>
          </a:p>
          <a:p>
            <a:r>
              <a:rPr lang="en-US" dirty="0"/>
              <a:t>Educated in private schools / U of Chicago and Conservatory</a:t>
            </a:r>
          </a:p>
          <a:p>
            <a:r>
              <a:rPr lang="en-US" dirty="0"/>
              <a:t>Went to Italy to further her violin studies with Mario </a:t>
            </a:r>
            <a:r>
              <a:rPr lang="en-US" dirty="0" err="1"/>
              <a:t>Corti</a:t>
            </a:r>
            <a:r>
              <a:rPr lang="en-US" dirty="0"/>
              <a:t> / rumors are that they were lovers</a:t>
            </a:r>
          </a:p>
          <a:p>
            <a:r>
              <a:rPr lang="en-US" dirty="0"/>
              <a:t>Realized she wasn’t going to make it as a concert artist and came home / on the ship she met a doctor from Germany who sparked her interest in medicine</a:t>
            </a:r>
          </a:p>
          <a:p>
            <a:r>
              <a:rPr lang="en-US" dirty="0"/>
              <a:t>Decided on a career in medicine and went to Northwestern Med</a:t>
            </a:r>
          </a:p>
          <a:p>
            <a:endParaRPr lang="en-US" dirty="0"/>
          </a:p>
        </p:txBody>
      </p:sp>
    </p:spTree>
    <p:extLst>
      <p:ext uri="{BB962C8B-B14F-4D97-AF65-F5344CB8AC3E}">
        <p14:creationId xmlns:p14="http://schemas.microsoft.com/office/powerpoint/2010/main" val="11607689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DFDF-903A-42E0-8E1E-12F20226EC09}"/>
              </a:ext>
            </a:extLst>
          </p:cNvPr>
          <p:cNvSpPr>
            <a:spLocks noGrp="1"/>
          </p:cNvSpPr>
          <p:nvPr>
            <p:ph type="title"/>
          </p:nvPr>
        </p:nvSpPr>
        <p:spPr/>
        <p:txBody>
          <a:bodyPr/>
          <a:lstStyle/>
          <a:p>
            <a:r>
              <a:rPr lang="en-US" dirty="0"/>
              <a:t>Edith Farnsworth / Chronology 2</a:t>
            </a:r>
          </a:p>
        </p:txBody>
      </p:sp>
      <p:sp>
        <p:nvSpPr>
          <p:cNvPr id="3" name="Content Placeholder 2">
            <a:extLst>
              <a:ext uri="{FF2B5EF4-FFF2-40B4-BE49-F238E27FC236}">
                <a16:creationId xmlns:a16="http://schemas.microsoft.com/office/drawing/2014/main" id="{8D22C2E2-B1A7-4191-88B3-291D6B5583CB}"/>
              </a:ext>
            </a:extLst>
          </p:cNvPr>
          <p:cNvSpPr>
            <a:spLocks noGrp="1"/>
          </p:cNvSpPr>
          <p:nvPr>
            <p:ph idx="1"/>
          </p:nvPr>
        </p:nvSpPr>
        <p:spPr/>
        <p:txBody>
          <a:bodyPr>
            <a:normAutofit/>
          </a:bodyPr>
          <a:lstStyle/>
          <a:p>
            <a:r>
              <a:rPr lang="en-US" dirty="0"/>
              <a:t>Associate Professor at Passavant Hospital specializing in Nephrology</a:t>
            </a:r>
          </a:p>
          <a:p>
            <a:r>
              <a:rPr lang="en-US" dirty="0"/>
              <a:t>Did important research, presented at national conferences, pioneered the use of medication to treat nephritis</a:t>
            </a:r>
          </a:p>
          <a:p>
            <a:r>
              <a:rPr lang="en-US" dirty="0"/>
              <a:t>1945 / Met </a:t>
            </a:r>
            <a:r>
              <a:rPr lang="en-US" dirty="0" err="1"/>
              <a:t>Mies</a:t>
            </a:r>
            <a:r>
              <a:rPr lang="en-US" dirty="0"/>
              <a:t> at a dinner party / they struck it off immediately</a:t>
            </a:r>
          </a:p>
          <a:p>
            <a:r>
              <a:rPr lang="en-US" dirty="0"/>
              <a:t>Late 40s / years of work on the design for her house / lots of trip out to Plano to scope out the property / lots of hours in </a:t>
            </a:r>
            <a:r>
              <a:rPr lang="en-US" dirty="0" err="1"/>
              <a:t>Mies’s</a:t>
            </a:r>
            <a:r>
              <a:rPr lang="en-US" dirty="0"/>
              <a:t> office and evenings socializing at his home</a:t>
            </a:r>
          </a:p>
          <a:p>
            <a:r>
              <a:rPr lang="en-US" dirty="0"/>
              <a:t>1949-1951 / Construction of the house  /  In1951 / Edith moved in / furnishing it with things of which </a:t>
            </a:r>
            <a:r>
              <a:rPr lang="en-US" dirty="0" err="1"/>
              <a:t>Mies</a:t>
            </a:r>
            <a:r>
              <a:rPr lang="en-US" dirty="0"/>
              <a:t> disapproved.</a:t>
            </a:r>
          </a:p>
        </p:txBody>
      </p:sp>
    </p:spTree>
    <p:extLst>
      <p:ext uri="{BB962C8B-B14F-4D97-AF65-F5344CB8AC3E}">
        <p14:creationId xmlns:p14="http://schemas.microsoft.com/office/powerpoint/2010/main" val="16228402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31757-FD19-44C9-8680-11C649039DC6}"/>
              </a:ext>
            </a:extLst>
          </p:cNvPr>
          <p:cNvSpPr>
            <a:spLocks noGrp="1"/>
          </p:cNvSpPr>
          <p:nvPr>
            <p:ph type="title"/>
          </p:nvPr>
        </p:nvSpPr>
        <p:spPr/>
        <p:txBody>
          <a:bodyPr/>
          <a:lstStyle/>
          <a:p>
            <a:r>
              <a:rPr lang="en-US" dirty="0"/>
              <a:t>Farnsworth Chronology / The aftermath</a:t>
            </a:r>
          </a:p>
        </p:txBody>
      </p:sp>
      <p:sp>
        <p:nvSpPr>
          <p:cNvPr id="3" name="Content Placeholder 2">
            <a:extLst>
              <a:ext uri="{FF2B5EF4-FFF2-40B4-BE49-F238E27FC236}">
                <a16:creationId xmlns:a16="http://schemas.microsoft.com/office/drawing/2014/main" id="{BCFB90AC-C2B4-4E99-AD93-2227CDA99022}"/>
              </a:ext>
            </a:extLst>
          </p:cNvPr>
          <p:cNvSpPr>
            <a:spLocks noGrp="1"/>
          </p:cNvSpPr>
          <p:nvPr>
            <p:ph idx="1"/>
          </p:nvPr>
        </p:nvSpPr>
        <p:spPr/>
        <p:txBody>
          <a:bodyPr/>
          <a:lstStyle/>
          <a:p>
            <a:r>
              <a:rPr lang="en-US" dirty="0"/>
              <a:t>The house had problems / leaking roof / flooding despite </a:t>
            </a:r>
            <a:r>
              <a:rPr lang="en-US" dirty="0" err="1"/>
              <a:t>Mies’s</a:t>
            </a:r>
            <a:r>
              <a:rPr lang="en-US" dirty="0"/>
              <a:t> claim that it was above the 100 year flood level / Oil smoke from the heating system made soot inside / The fireplace didn’t work well.</a:t>
            </a:r>
          </a:p>
          <a:p>
            <a:r>
              <a:rPr lang="en-US" dirty="0"/>
              <a:t>1952-56 / She refused to pay for cost overruns / he sued to recover monies he had spent on design and construction / she countersued for malpractice </a:t>
            </a:r>
          </a:p>
          <a:p>
            <a:r>
              <a:rPr lang="en-US" dirty="0"/>
              <a:t>She used the house for the next 15 years as a retreat</a:t>
            </a:r>
          </a:p>
          <a:p>
            <a:r>
              <a:rPr lang="en-US" dirty="0"/>
              <a:t>1971 / Sold it to Lord Peter </a:t>
            </a:r>
            <a:r>
              <a:rPr lang="en-US" dirty="0" err="1"/>
              <a:t>Polumbo</a:t>
            </a:r>
            <a:r>
              <a:rPr lang="en-US" dirty="0"/>
              <a:t> and moved to Tuscany, living in a villa </a:t>
            </a:r>
            <a:r>
              <a:rPr lang="en-US" dirty="0" err="1"/>
              <a:t>Bagno</a:t>
            </a:r>
            <a:r>
              <a:rPr lang="en-US" dirty="0"/>
              <a:t> a </a:t>
            </a:r>
            <a:r>
              <a:rPr lang="en-US" dirty="0" err="1"/>
              <a:t>Ripoli</a:t>
            </a:r>
            <a:r>
              <a:rPr lang="en-US" dirty="0"/>
              <a:t> with few modern conveniences / Translated Italian poetry and wrote poetry of her own</a:t>
            </a:r>
          </a:p>
          <a:p>
            <a:pPr marL="0" indent="0">
              <a:buNone/>
            </a:pPr>
            <a:endParaRPr lang="en-US" dirty="0"/>
          </a:p>
        </p:txBody>
      </p:sp>
    </p:spTree>
    <p:extLst>
      <p:ext uri="{BB962C8B-B14F-4D97-AF65-F5344CB8AC3E}">
        <p14:creationId xmlns:p14="http://schemas.microsoft.com/office/powerpoint/2010/main" val="39433359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8EAA9-AA70-4206-94C0-691070DDC857}"/>
              </a:ext>
            </a:extLst>
          </p:cNvPr>
          <p:cNvSpPr>
            <a:spLocks noGrp="1"/>
          </p:cNvSpPr>
          <p:nvPr>
            <p:ph type="title"/>
          </p:nvPr>
        </p:nvSpPr>
        <p:spPr/>
        <p:txBody>
          <a:bodyPr/>
          <a:lstStyle/>
          <a:p>
            <a:r>
              <a:rPr lang="en-US" dirty="0" err="1"/>
              <a:t>Mies</a:t>
            </a:r>
            <a:r>
              <a:rPr lang="en-US" dirty="0"/>
              <a:t> and Edith / first meeting</a:t>
            </a:r>
          </a:p>
        </p:txBody>
      </p:sp>
      <p:sp>
        <p:nvSpPr>
          <p:cNvPr id="3" name="Content Placeholder 2">
            <a:extLst>
              <a:ext uri="{FF2B5EF4-FFF2-40B4-BE49-F238E27FC236}">
                <a16:creationId xmlns:a16="http://schemas.microsoft.com/office/drawing/2014/main" id="{F0E53BB4-CB31-4669-B34A-A59B4DFFF4A3}"/>
              </a:ext>
            </a:extLst>
          </p:cNvPr>
          <p:cNvSpPr>
            <a:spLocks noGrp="1"/>
          </p:cNvSpPr>
          <p:nvPr>
            <p:ph idx="1"/>
          </p:nvPr>
        </p:nvSpPr>
        <p:spPr/>
        <p:txBody>
          <a:bodyPr/>
          <a:lstStyle/>
          <a:p>
            <a:r>
              <a:rPr lang="en-US" dirty="0"/>
              <a:t>Edith: “I wonder if there might be some young man in your office who would be willing to design a small studio-weekend house worthy of that lovely shore?”</a:t>
            </a:r>
          </a:p>
          <a:p>
            <a:r>
              <a:rPr lang="en-US" dirty="0" err="1"/>
              <a:t>Mies</a:t>
            </a:r>
            <a:r>
              <a:rPr lang="en-US" dirty="0"/>
              <a:t>:  “I would love to build any kind of house for you.”</a:t>
            </a:r>
          </a:p>
          <a:p>
            <a:r>
              <a:rPr lang="en-US" dirty="0"/>
              <a:t>Coming from this taciturn “massive stranger” as she describe him later, “the effect was tremendous, like a storm, a flood or other act of God.”			(Beam, p. 4-5 / not footnote on conversation)</a:t>
            </a:r>
          </a:p>
        </p:txBody>
      </p:sp>
    </p:spTree>
    <p:extLst>
      <p:ext uri="{BB962C8B-B14F-4D97-AF65-F5344CB8AC3E}">
        <p14:creationId xmlns:p14="http://schemas.microsoft.com/office/powerpoint/2010/main" val="2886273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D884C-8918-42CF-8549-A7DA3F1B929A}"/>
              </a:ext>
            </a:extLst>
          </p:cNvPr>
          <p:cNvSpPr>
            <a:spLocks noGrp="1"/>
          </p:cNvSpPr>
          <p:nvPr>
            <p:ph type="title"/>
          </p:nvPr>
        </p:nvSpPr>
        <p:spPr>
          <a:xfrm>
            <a:off x="838200" y="31221"/>
            <a:ext cx="10515600" cy="1325563"/>
          </a:xfrm>
        </p:spPr>
        <p:txBody>
          <a:bodyPr/>
          <a:lstStyle/>
          <a:p>
            <a:r>
              <a:rPr lang="en-US" dirty="0"/>
              <a:t>More Outline</a:t>
            </a:r>
          </a:p>
        </p:txBody>
      </p:sp>
      <p:sp>
        <p:nvSpPr>
          <p:cNvPr id="3" name="Content Placeholder 2">
            <a:extLst>
              <a:ext uri="{FF2B5EF4-FFF2-40B4-BE49-F238E27FC236}">
                <a16:creationId xmlns:a16="http://schemas.microsoft.com/office/drawing/2014/main" id="{0FDC48C3-529D-4567-9ADD-537DA94F5299}"/>
              </a:ext>
            </a:extLst>
          </p:cNvPr>
          <p:cNvSpPr>
            <a:spLocks noGrp="1"/>
          </p:cNvSpPr>
          <p:nvPr>
            <p:ph idx="1"/>
          </p:nvPr>
        </p:nvSpPr>
        <p:spPr>
          <a:xfrm>
            <a:off x="-793376" y="524933"/>
            <a:ext cx="10515600" cy="5358342"/>
          </a:xfrm>
        </p:spPr>
        <p:txBody>
          <a:bodyPr>
            <a:normAutofit fontScale="85000" lnSpcReduction="10000"/>
          </a:bodyPr>
          <a:lstStyle/>
          <a:p>
            <a:pPr marL="0" marR="0">
              <a:lnSpc>
                <a:spcPct val="107000"/>
              </a:lnSpc>
              <a:spcBef>
                <a:spcPts val="0"/>
              </a:spcBef>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Session Three: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Mies</a:t>
            </a:r>
            <a:r>
              <a:rPr lang="en-US" sz="2600" dirty="0">
                <a:effectLst/>
                <a:latin typeface="Calibri" panose="020F0502020204030204" pitchFamily="34" charset="0"/>
                <a:ea typeface="Calibri" panose="020F0502020204030204" pitchFamily="34" charset="0"/>
                <a:cs typeface="Times New Roman" panose="02020603050405020304" pitchFamily="18" charset="0"/>
              </a:rPr>
              <a:t> and Edith – A Bipolar Relationship—Mutual admirers, then enemies </a:t>
            </a:r>
            <a:r>
              <a:rPr lang="en-US" sz="26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2600" dirty="0">
                <a:effectLst/>
                <a:latin typeface="Calibri" panose="020F0502020204030204" pitchFamily="34" charset="0"/>
                <a:ea typeface="Calibri" panose="020F0502020204030204" pitchFamily="34" charset="0"/>
                <a:cs typeface="Times New Roman" panose="02020603050405020304" pitchFamily="18" charset="0"/>
              </a:rPr>
              <a:t>        -  focus on BROKEN GLASS by Alex Beam</a:t>
            </a:r>
          </a:p>
          <a:p>
            <a:pPr marL="0" marR="0" indent="0">
              <a:lnSpc>
                <a:spcPct val="107000"/>
              </a:lnSpc>
              <a:spcBef>
                <a:spcPts val="0"/>
              </a:spcBef>
              <a:spcAft>
                <a:spcPts val="800"/>
              </a:spcAft>
              <a:buNone/>
            </a:pP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dirty="0">
                <a:effectLst/>
                <a:latin typeface="Calibri" panose="020F0502020204030204" pitchFamily="34" charset="0"/>
                <a:ea typeface="Calibri" panose="020F0502020204030204" pitchFamily="34" charset="0"/>
                <a:cs typeface="Times New Roman" panose="02020603050405020304" pitchFamily="18" charset="0"/>
              </a:rPr>
              <a:t>A look at the relationship between an architect who defined a new style and his “perfect” client, over the decade starting from when they met, through when they worked together to design and build the Edith Farnsworth House, to the time when they engaged in suit and countersuit and became bitter and disenchanted enemies. </a:t>
            </a:r>
          </a:p>
          <a:p>
            <a:pPr marL="0" marR="0" indent="0">
              <a:lnSpc>
                <a:spcPct val="107000"/>
              </a:lnSpc>
              <a:spcBef>
                <a:spcPts val="0"/>
              </a:spcBef>
              <a:spcAft>
                <a:spcPts val="800"/>
              </a:spcAft>
              <a:buNone/>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Session Four: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Mies</a:t>
            </a:r>
            <a:r>
              <a:rPr lang="en-US" sz="2600" dirty="0">
                <a:effectLst/>
                <a:latin typeface="Calibri" panose="020F0502020204030204" pitchFamily="34" charset="0"/>
                <a:ea typeface="Calibri" panose="020F0502020204030204" pitchFamily="34" charset="0"/>
                <a:cs typeface="Times New Roman" panose="02020603050405020304" pitchFamily="18" charset="0"/>
              </a:rPr>
              <a:t> and Phillip – Prickly Colleagues: Cooperation and Criticism </a:t>
            </a:r>
          </a:p>
          <a:p>
            <a:pPr marL="0" marR="0" indent="0">
              <a:lnSpc>
                <a:spcPct val="107000"/>
              </a:lnSpc>
              <a:spcBef>
                <a:spcPts val="0"/>
              </a:spcBef>
              <a:spcAft>
                <a:spcPts val="800"/>
              </a:spcAft>
              <a:buNone/>
            </a:pPr>
            <a:r>
              <a:rPr lang="en-US" sz="2600" dirty="0">
                <a:effectLst/>
                <a:latin typeface="Calibri" panose="020F0502020204030204" pitchFamily="34" charset="0"/>
                <a:ea typeface="Calibri" panose="020F0502020204030204" pitchFamily="34" charset="0"/>
                <a:cs typeface="Times New Roman" panose="02020603050405020304" pitchFamily="18" charset="0"/>
              </a:rPr>
              <a:t>     Material from both books</a:t>
            </a:r>
          </a:p>
          <a:p>
            <a:pPr marL="0" marR="0" indent="0">
              <a:lnSpc>
                <a:spcPct val="107000"/>
              </a:lnSpc>
              <a:spcBef>
                <a:spcPts val="0"/>
              </a:spcBef>
              <a:spcAft>
                <a:spcPts val="800"/>
              </a:spcAft>
              <a:buNone/>
            </a:pPr>
            <a:r>
              <a:rPr lang="en-US" sz="2600" dirty="0">
                <a:effectLst/>
                <a:latin typeface="Calibri" panose="020F0502020204030204" pitchFamily="34" charset="0"/>
                <a:ea typeface="Calibri" panose="020F0502020204030204" pitchFamily="34" charset="0"/>
                <a:cs typeface="Times New Roman" panose="02020603050405020304" pitchFamily="18" charset="0"/>
              </a:rPr>
              <a:t>	From the time Phillip first encountered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Mies</a:t>
            </a:r>
            <a:r>
              <a:rPr lang="en-US" sz="2600" dirty="0">
                <a:effectLst/>
                <a:latin typeface="Calibri" panose="020F0502020204030204" pitchFamily="34" charset="0"/>
                <a:ea typeface="Calibri" panose="020F0502020204030204" pitchFamily="34" charset="0"/>
                <a:cs typeface="Times New Roman" panose="02020603050405020304" pitchFamily="18" charset="0"/>
              </a:rPr>
              <a:t> in the late 20s (while on an architectural tour of Europe) to the 50s to when they worked together (although not as equals) on the building of the Seagram’s building (a modern masterpiece) in NYC, Johnson remained mostly an ardent admirer and disciple of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Mies</a:t>
            </a:r>
            <a:r>
              <a:rPr lang="en-US" sz="2600" dirty="0">
                <a:effectLst/>
                <a:latin typeface="Calibri" panose="020F0502020204030204" pitchFamily="34" charset="0"/>
                <a:ea typeface="Calibri" panose="020F0502020204030204" pitchFamily="34" charset="0"/>
                <a:cs typeface="Times New Roman" panose="02020603050405020304" pitchFamily="18" charset="0"/>
              </a:rPr>
              <a:t> until later in life when he became disillusioned and highly critical of the International Style of which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Mies</a:t>
            </a:r>
            <a:r>
              <a:rPr lang="en-US" sz="2600" dirty="0">
                <a:effectLst/>
                <a:latin typeface="Calibri" panose="020F0502020204030204" pitchFamily="34" charset="0"/>
                <a:ea typeface="Calibri" panose="020F0502020204030204" pitchFamily="34" charset="0"/>
                <a:cs typeface="Times New Roman" panose="02020603050405020304" pitchFamily="18" charset="0"/>
              </a:rPr>
              <a:t> was the epitome. </a:t>
            </a:r>
          </a:p>
          <a:p>
            <a:endParaRPr lang="en-US" sz="3200" dirty="0"/>
          </a:p>
        </p:txBody>
      </p:sp>
    </p:spTree>
    <p:extLst>
      <p:ext uri="{BB962C8B-B14F-4D97-AF65-F5344CB8AC3E}">
        <p14:creationId xmlns:p14="http://schemas.microsoft.com/office/powerpoint/2010/main" val="27353733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85117-FC60-470D-93B2-98617CF29680}"/>
              </a:ext>
            </a:extLst>
          </p:cNvPr>
          <p:cNvSpPr>
            <a:spLocks noGrp="1"/>
          </p:cNvSpPr>
          <p:nvPr>
            <p:ph type="title"/>
          </p:nvPr>
        </p:nvSpPr>
        <p:spPr/>
        <p:txBody>
          <a:bodyPr/>
          <a:lstStyle/>
          <a:p>
            <a:r>
              <a:rPr lang="en-US" dirty="0"/>
              <a:t>Early Years</a:t>
            </a:r>
          </a:p>
        </p:txBody>
      </p:sp>
      <p:sp>
        <p:nvSpPr>
          <p:cNvPr id="3" name="Content Placeholder 2">
            <a:extLst>
              <a:ext uri="{FF2B5EF4-FFF2-40B4-BE49-F238E27FC236}">
                <a16:creationId xmlns:a16="http://schemas.microsoft.com/office/drawing/2014/main" id="{D3B1BBC1-2EFD-4778-8FA1-DDAB2CF184D4}"/>
              </a:ext>
            </a:extLst>
          </p:cNvPr>
          <p:cNvSpPr>
            <a:spLocks noGrp="1"/>
          </p:cNvSpPr>
          <p:nvPr>
            <p:ph idx="1"/>
          </p:nvPr>
        </p:nvSpPr>
        <p:spPr/>
        <p:txBody>
          <a:bodyPr/>
          <a:lstStyle/>
          <a:p>
            <a:r>
              <a:rPr lang="en-US" dirty="0"/>
              <a:t>The years of 1968 and 1957 were the </a:t>
            </a:r>
            <a:r>
              <a:rPr lang="en-US" i="1" dirty="0" err="1"/>
              <a:t>Wunderjahre</a:t>
            </a:r>
            <a:r>
              <a:rPr lang="en-US" dirty="0"/>
              <a:t> of the </a:t>
            </a:r>
            <a:r>
              <a:rPr lang="en-US" dirty="0" err="1"/>
              <a:t>Mies</a:t>
            </a:r>
            <a:r>
              <a:rPr lang="en-US" dirty="0"/>
              <a:t>-Edith relationship.  They spent many weekends in Plano making plans for the house and plenty of time in the office, reviewing drawings or just joshing around with the younger architects.  Farnsworth, an avidly interested client, reveled in the company of </a:t>
            </a:r>
            <a:r>
              <a:rPr lang="en-US" dirty="0" err="1"/>
              <a:t>Mies’s</a:t>
            </a:r>
            <a:r>
              <a:rPr lang="en-US" dirty="0"/>
              <a:t> junior confederates and often whiled away Saturday afternoons visiting the South Wabash Avenue office, or on giddy picnics by the Fox River.  “She treated us, the office staff, like a bunch of kings until the end,” said Edward Duckett, one of </a:t>
            </a:r>
            <a:r>
              <a:rPr lang="en-US" dirty="0" err="1"/>
              <a:t>Meis’s</a:t>
            </a:r>
            <a:r>
              <a:rPr lang="en-US" dirty="0"/>
              <a:t> young architects.   			(Beam, p. 15-16)</a:t>
            </a:r>
          </a:p>
        </p:txBody>
      </p:sp>
    </p:spTree>
    <p:extLst>
      <p:ext uri="{BB962C8B-B14F-4D97-AF65-F5344CB8AC3E}">
        <p14:creationId xmlns:p14="http://schemas.microsoft.com/office/powerpoint/2010/main" val="12834998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BC7E-1A3E-428F-B0D8-E54C5610A296}"/>
              </a:ext>
            </a:extLst>
          </p:cNvPr>
          <p:cNvSpPr>
            <a:spLocks noGrp="1"/>
          </p:cNvSpPr>
          <p:nvPr>
            <p:ph type="title"/>
          </p:nvPr>
        </p:nvSpPr>
        <p:spPr/>
        <p:txBody>
          <a:bodyPr/>
          <a:lstStyle/>
          <a:p>
            <a:r>
              <a:rPr lang="en-US" dirty="0"/>
              <a:t>How close were they?</a:t>
            </a:r>
          </a:p>
        </p:txBody>
      </p:sp>
      <p:sp>
        <p:nvSpPr>
          <p:cNvPr id="3" name="Content Placeholder 2">
            <a:extLst>
              <a:ext uri="{FF2B5EF4-FFF2-40B4-BE49-F238E27FC236}">
                <a16:creationId xmlns:a16="http://schemas.microsoft.com/office/drawing/2014/main" id="{906629F4-68FF-441F-8A77-C464D2F11730}"/>
              </a:ext>
            </a:extLst>
          </p:cNvPr>
          <p:cNvSpPr>
            <a:spLocks noGrp="1"/>
          </p:cNvSpPr>
          <p:nvPr>
            <p:ph idx="1"/>
          </p:nvPr>
        </p:nvSpPr>
        <p:spPr/>
        <p:txBody>
          <a:bodyPr>
            <a:normAutofit lnSpcReduction="10000"/>
          </a:bodyPr>
          <a:lstStyle/>
          <a:p>
            <a:r>
              <a:rPr lang="en-US" dirty="0"/>
              <a:t>Lots of days and weekends together while designing the house.</a:t>
            </a:r>
          </a:p>
          <a:p>
            <a:r>
              <a:rPr lang="en-US" dirty="0"/>
              <a:t>1947 / They travel together to NY to see the MOMA show, </a:t>
            </a:r>
            <a:r>
              <a:rPr lang="en-US" i="1" dirty="0"/>
              <a:t>The Architecture of </a:t>
            </a:r>
            <a:r>
              <a:rPr lang="en-US" i="1" dirty="0" err="1"/>
              <a:t>Mies</a:t>
            </a:r>
            <a:r>
              <a:rPr lang="en-US" i="1" dirty="0"/>
              <a:t> van der </a:t>
            </a:r>
            <a:r>
              <a:rPr lang="en-US" i="1" dirty="0" err="1"/>
              <a:t>Rohe</a:t>
            </a:r>
            <a:r>
              <a:rPr lang="en-US" i="1" dirty="0"/>
              <a:t>, </a:t>
            </a:r>
            <a:r>
              <a:rPr lang="en-US" dirty="0"/>
              <a:t>curated by Philip Johnson and including a model of the Edith Farnsworth house.  (Wright saw the show and remarked “much ado about next to nothing.” which led to a falling out that was never patched up despite efforts by Edith To help </a:t>
            </a:r>
            <a:r>
              <a:rPr lang="en-US" dirty="0" err="1"/>
              <a:t>Mies</a:t>
            </a:r>
            <a:r>
              <a:rPr lang="en-US" dirty="0"/>
              <a:t> achieve a reconciliation.)</a:t>
            </a:r>
          </a:p>
          <a:p>
            <a:r>
              <a:rPr lang="en-US" dirty="0"/>
              <a:t>But neither Edith nor </a:t>
            </a:r>
            <a:r>
              <a:rPr lang="en-US" dirty="0" err="1"/>
              <a:t>Mies</a:t>
            </a:r>
            <a:r>
              <a:rPr lang="en-US" dirty="0"/>
              <a:t> ever confirmed, in speech or in writing, that they had an intimate relationship.</a:t>
            </a:r>
          </a:p>
          <a:p>
            <a:r>
              <a:rPr lang="en-US" dirty="0"/>
              <a:t>Is this issue a manifestation of our modern fascination with sex or evidence of personal reticence on the part of the two?</a:t>
            </a:r>
          </a:p>
        </p:txBody>
      </p:sp>
    </p:spTree>
    <p:extLst>
      <p:ext uri="{BB962C8B-B14F-4D97-AF65-F5344CB8AC3E}">
        <p14:creationId xmlns:p14="http://schemas.microsoft.com/office/powerpoint/2010/main" val="87982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A826F-73F2-4890-85A6-3114A38421DC}"/>
              </a:ext>
            </a:extLst>
          </p:cNvPr>
          <p:cNvSpPr>
            <a:spLocks noGrp="1"/>
          </p:cNvSpPr>
          <p:nvPr>
            <p:ph type="title"/>
          </p:nvPr>
        </p:nvSpPr>
        <p:spPr>
          <a:xfrm>
            <a:off x="838200" y="365125"/>
            <a:ext cx="10515600" cy="892175"/>
          </a:xfrm>
        </p:spPr>
        <p:txBody>
          <a:bodyPr>
            <a:normAutofit/>
          </a:bodyPr>
          <a:lstStyle/>
          <a:p>
            <a:r>
              <a:rPr lang="en-US" sz="3200" dirty="0"/>
              <a:t>“God is in the details”</a:t>
            </a:r>
          </a:p>
        </p:txBody>
      </p:sp>
      <p:sp>
        <p:nvSpPr>
          <p:cNvPr id="3" name="Content Placeholder 2">
            <a:extLst>
              <a:ext uri="{FF2B5EF4-FFF2-40B4-BE49-F238E27FC236}">
                <a16:creationId xmlns:a16="http://schemas.microsoft.com/office/drawing/2014/main" id="{921BF8AA-5585-4AFB-AFCC-8E9FD9A50432}"/>
              </a:ext>
            </a:extLst>
          </p:cNvPr>
          <p:cNvSpPr>
            <a:spLocks noGrp="1"/>
          </p:cNvSpPr>
          <p:nvPr>
            <p:ph idx="1"/>
          </p:nvPr>
        </p:nvSpPr>
        <p:spPr>
          <a:xfrm>
            <a:off x="584200" y="1358900"/>
            <a:ext cx="10515600" cy="4686300"/>
          </a:xfrm>
        </p:spPr>
        <p:txBody>
          <a:bodyPr>
            <a:normAutofit fontScale="92500" lnSpcReduction="10000"/>
          </a:bodyPr>
          <a:lstStyle/>
          <a:p>
            <a:r>
              <a:rPr lang="en-US" dirty="0"/>
              <a:t>1947-49 / The work went slowly / Beam writes, </a:t>
            </a:r>
            <a:r>
              <a:rPr lang="en-US" i="1" dirty="0"/>
              <a:t>Edith was eager to goad the architect forward. Alfred Caldwell, a student and collaborator of </a:t>
            </a:r>
            <a:r>
              <a:rPr lang="en-US" i="1" dirty="0" err="1"/>
              <a:t>Mies’s</a:t>
            </a:r>
            <a:r>
              <a:rPr lang="en-US" i="1" dirty="0"/>
              <a:t> at ITT, recalled a telephone call from Edith:  “Caldwell, how can I get </a:t>
            </a:r>
            <a:r>
              <a:rPr lang="en-US" i="1" dirty="0" err="1"/>
              <a:t>Mies</a:t>
            </a:r>
            <a:r>
              <a:rPr lang="en-US" i="1" dirty="0"/>
              <a:t> to do my house?  Every year it’s postponed, he says he’s too busy. That man, I can’t get him to do anything. I love the house, I want it. He keeps putting it off. Will you talk to him about it?”  </a:t>
            </a:r>
          </a:p>
          <a:p>
            <a:r>
              <a:rPr lang="en-US" dirty="0"/>
              <a:t>Floor plan show meticulous attention to detail / Line up of joints (grout lines) of flooring / Height off ground—5’ 6”/ wanted site graded to within a tenth of an inch / Kitchen counter top was one solid piece of extruded stainless steel, including backsplash and stamped-in-place sink basins</a:t>
            </a:r>
          </a:p>
          <a:p>
            <a:pPr marL="0" indent="0">
              <a:buNone/>
            </a:pPr>
            <a:r>
              <a:rPr lang="en-US" dirty="0">
                <a:hlinkClick r:id="rId2"/>
              </a:rPr>
              <a:t>https://www.google.com/search?q=plan+of+farnsworth+house&amp;rlz=1C1GCEA_enUS855US855&amp;oq=plan+of+farnsw&amp;aqs=chrome.1.69i57j0i22i30j0i390j69i61l2.6631j0j7&amp;sourceid=chrome&amp;ie=UTF-8#imgrc=FDRv75W4y6YkxM</a:t>
            </a:r>
            <a:endParaRPr lang="en-US" dirty="0"/>
          </a:p>
        </p:txBody>
      </p:sp>
    </p:spTree>
    <p:extLst>
      <p:ext uri="{BB962C8B-B14F-4D97-AF65-F5344CB8AC3E}">
        <p14:creationId xmlns:p14="http://schemas.microsoft.com/office/powerpoint/2010/main" val="12056628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AD67-B96D-4896-BAF0-B52FB52995E5}"/>
              </a:ext>
            </a:extLst>
          </p:cNvPr>
          <p:cNvSpPr>
            <a:spLocks noGrp="1"/>
          </p:cNvSpPr>
          <p:nvPr>
            <p:ph type="title"/>
          </p:nvPr>
        </p:nvSpPr>
        <p:spPr>
          <a:xfrm>
            <a:off x="838200" y="365125"/>
            <a:ext cx="10515600" cy="1095375"/>
          </a:xfrm>
        </p:spPr>
        <p:txBody>
          <a:bodyPr>
            <a:normAutofit/>
          </a:bodyPr>
          <a:lstStyle/>
          <a:p>
            <a:r>
              <a:rPr lang="en-US" sz="3600" dirty="0"/>
              <a:t>More details / and they disagreed about many of them</a:t>
            </a:r>
          </a:p>
        </p:txBody>
      </p:sp>
      <p:sp>
        <p:nvSpPr>
          <p:cNvPr id="3" name="Content Placeholder 2">
            <a:extLst>
              <a:ext uri="{FF2B5EF4-FFF2-40B4-BE49-F238E27FC236}">
                <a16:creationId xmlns:a16="http://schemas.microsoft.com/office/drawing/2014/main" id="{98652CD1-27F2-4BF7-A61D-9BE5D7F94147}"/>
              </a:ext>
            </a:extLst>
          </p:cNvPr>
          <p:cNvSpPr>
            <a:spLocks noGrp="1"/>
          </p:cNvSpPr>
          <p:nvPr>
            <p:ph idx="1"/>
          </p:nvPr>
        </p:nvSpPr>
        <p:spPr>
          <a:xfrm>
            <a:off x="838200" y="1825625"/>
            <a:ext cx="10515600" cy="4667250"/>
          </a:xfrm>
        </p:spPr>
        <p:txBody>
          <a:bodyPr>
            <a:normAutofit fontScale="77500" lnSpcReduction="20000"/>
          </a:bodyPr>
          <a:lstStyle/>
          <a:p>
            <a:r>
              <a:rPr lang="en-US" dirty="0"/>
              <a:t>No rivet heads or welding marks</a:t>
            </a:r>
          </a:p>
          <a:p>
            <a:r>
              <a:rPr lang="en-US" dirty="0" err="1"/>
              <a:t>Mies</a:t>
            </a:r>
            <a:r>
              <a:rPr lang="en-US" dirty="0"/>
              <a:t> insisted on travertine, from Italy / added $12,000 to $13,000 to the cost. </a:t>
            </a:r>
            <a:r>
              <a:rPr lang="en-US" dirty="0" err="1"/>
              <a:t>Mies</a:t>
            </a:r>
            <a:r>
              <a:rPr lang="en-US" dirty="0"/>
              <a:t> rejected many slabs.</a:t>
            </a:r>
          </a:p>
          <a:p>
            <a:r>
              <a:rPr lang="en-US" dirty="0" err="1"/>
              <a:t>Mies</a:t>
            </a:r>
            <a:r>
              <a:rPr lang="en-US" dirty="0"/>
              <a:t> wanted shantung silk curtains; she wanted more color</a:t>
            </a:r>
          </a:p>
          <a:p>
            <a:r>
              <a:rPr lang="en-US" dirty="0"/>
              <a:t>Guide at house stated, “</a:t>
            </a:r>
            <a:r>
              <a:rPr lang="en-US" dirty="0" err="1"/>
              <a:t>Mies’s</a:t>
            </a:r>
            <a:r>
              <a:rPr lang="en-US" dirty="0"/>
              <a:t> firm did 3000 hours of work on 860-880 Lakeshore Drive; they did over 7000 hour of work on this house.”</a:t>
            </a:r>
          </a:p>
          <a:p>
            <a:r>
              <a:rPr lang="en-US" dirty="0"/>
              <a:t>Costs went up from an estimate of $40,000 to a final cost of over $70,000.</a:t>
            </a:r>
          </a:p>
          <a:p>
            <a:r>
              <a:rPr lang="en-US" dirty="0" err="1"/>
              <a:t>Mies</a:t>
            </a:r>
            <a:r>
              <a:rPr lang="en-US" dirty="0"/>
              <a:t> later said, “Never talk to your client about architecture,” and “I think we should treat our clients as children.”</a:t>
            </a:r>
          </a:p>
          <a:p>
            <a:r>
              <a:rPr lang="en-US" dirty="0" err="1"/>
              <a:t>Mies</a:t>
            </a:r>
            <a:r>
              <a:rPr lang="en-US" dirty="0"/>
              <a:t> once said, “This is the most important house in the world.” This was his legacy creation.</a:t>
            </a:r>
          </a:p>
          <a:p>
            <a:r>
              <a:rPr lang="en-US" dirty="0"/>
              <a:t>As cost overruns escalated, in March, 1951 Edith cancelled any more work and hired a lawyer.</a:t>
            </a:r>
          </a:p>
          <a:p>
            <a:r>
              <a:rPr lang="en-US" dirty="0"/>
              <a:t>Do you think </a:t>
            </a:r>
            <a:r>
              <a:rPr lang="en-US" dirty="0" err="1"/>
              <a:t>Mies</a:t>
            </a:r>
            <a:r>
              <a:rPr lang="en-US" dirty="0"/>
              <a:t> suffered from obsessive compulsive disorder?</a:t>
            </a:r>
          </a:p>
        </p:txBody>
      </p:sp>
    </p:spTree>
    <p:extLst>
      <p:ext uri="{BB962C8B-B14F-4D97-AF65-F5344CB8AC3E}">
        <p14:creationId xmlns:p14="http://schemas.microsoft.com/office/powerpoint/2010/main" val="8522429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54153-63A3-4C2F-87DA-F4C5EDE2754D}"/>
              </a:ext>
            </a:extLst>
          </p:cNvPr>
          <p:cNvSpPr>
            <a:spLocks noGrp="1"/>
          </p:cNvSpPr>
          <p:nvPr>
            <p:ph type="title"/>
          </p:nvPr>
        </p:nvSpPr>
        <p:spPr/>
        <p:txBody>
          <a:bodyPr/>
          <a:lstStyle/>
          <a:p>
            <a:r>
              <a:rPr lang="en-US" dirty="0"/>
              <a:t>The service module</a:t>
            </a:r>
          </a:p>
        </p:txBody>
      </p:sp>
      <p:sp>
        <p:nvSpPr>
          <p:cNvPr id="3" name="Content Placeholder 2">
            <a:extLst>
              <a:ext uri="{FF2B5EF4-FFF2-40B4-BE49-F238E27FC236}">
                <a16:creationId xmlns:a16="http://schemas.microsoft.com/office/drawing/2014/main" id="{9819A497-BC78-4B0E-A2AD-F236A865427E}"/>
              </a:ext>
            </a:extLst>
          </p:cNvPr>
          <p:cNvSpPr>
            <a:spLocks noGrp="1"/>
          </p:cNvSpPr>
          <p:nvPr>
            <p:ph idx="1"/>
          </p:nvPr>
        </p:nvSpPr>
        <p:spPr/>
        <p:txBody>
          <a:bodyPr>
            <a:normAutofit lnSpcReduction="10000"/>
          </a:bodyPr>
          <a:lstStyle/>
          <a:p>
            <a:r>
              <a:rPr lang="en-US" dirty="0"/>
              <a:t>Edith: </a:t>
            </a:r>
            <a:r>
              <a:rPr lang="en-US" i="1" dirty="0"/>
              <a:t>As for the chimneys and dampers for the oil furnace, they could only be reached by the plumber’s oldest child, a thin wiry child who could be poked back among the pipes and was old enough to carry out orders.  After one such session, the plumber dusted off the child and stood him on his feet.  “You haven’t chosen a name for the house yet, have you?  My suggestion would be ‘My </a:t>
            </a:r>
            <a:r>
              <a:rPr lang="en-US" i="1" dirty="0" err="1"/>
              <a:t>Miesconception</a:t>
            </a:r>
            <a:r>
              <a:rPr lang="en-US" i="1" dirty="0"/>
              <a:t>.’”  (Beam, p. 129)</a:t>
            </a:r>
          </a:p>
          <a:p>
            <a:r>
              <a:rPr lang="en-US" dirty="0"/>
              <a:t>The STACK, which brought all the utilities into the house from underground, oil, water, and electricity also contained the pipe to drain rainwater from the roof which was slanted towards the center rather than towards the edges, thereby eliminating the need for gutters. </a:t>
            </a:r>
          </a:p>
        </p:txBody>
      </p:sp>
    </p:spTree>
    <p:extLst>
      <p:ext uri="{BB962C8B-B14F-4D97-AF65-F5344CB8AC3E}">
        <p14:creationId xmlns:p14="http://schemas.microsoft.com/office/powerpoint/2010/main" val="21540374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AC9E0-FCB0-491C-B346-261552C67A0F}"/>
              </a:ext>
            </a:extLst>
          </p:cNvPr>
          <p:cNvSpPr>
            <a:spLocks noGrp="1"/>
          </p:cNvSpPr>
          <p:nvPr>
            <p:ph type="title"/>
          </p:nvPr>
        </p:nvSpPr>
        <p:spPr/>
        <p:txBody>
          <a:bodyPr/>
          <a:lstStyle/>
          <a:p>
            <a:r>
              <a:rPr lang="en-US" dirty="0"/>
              <a:t>Whose house was it?</a:t>
            </a:r>
          </a:p>
        </p:txBody>
      </p:sp>
      <p:sp>
        <p:nvSpPr>
          <p:cNvPr id="3" name="Content Placeholder 2">
            <a:extLst>
              <a:ext uri="{FF2B5EF4-FFF2-40B4-BE49-F238E27FC236}">
                <a16:creationId xmlns:a16="http://schemas.microsoft.com/office/drawing/2014/main" id="{B61A7D3D-4C7E-465F-8CB9-ABADF289A520}"/>
              </a:ext>
            </a:extLst>
          </p:cNvPr>
          <p:cNvSpPr>
            <a:spLocks noGrp="1"/>
          </p:cNvSpPr>
          <p:nvPr>
            <p:ph idx="1"/>
          </p:nvPr>
        </p:nvSpPr>
        <p:spPr/>
        <p:txBody>
          <a:bodyPr>
            <a:normAutofit fontScale="92500" lnSpcReduction="20000"/>
          </a:bodyPr>
          <a:lstStyle/>
          <a:p>
            <a:r>
              <a:rPr lang="en-US" dirty="0"/>
              <a:t>Architect Maritz Vandenberg wrote in a critique of the house:</a:t>
            </a:r>
          </a:p>
          <a:p>
            <a:pPr marL="0" indent="0">
              <a:buNone/>
            </a:pPr>
            <a:r>
              <a:rPr lang="en-US" dirty="0"/>
              <a:t>     </a:t>
            </a:r>
            <a:r>
              <a:rPr lang="en-US" i="1" dirty="0"/>
              <a:t>It is undeniable that the Farnsworth House suffers from serious and elementary design faults.  It was perfectly predictable that a badly-ventilated glass box, without sun-shading except for some nearby trees, would become oven-like in the hot Illinois summers, and that single-thickness glass in steel frames, devoid of cautionary measures such as convection heaters to sweep the glass with a warm air current, would stream with condensation in an Illinois winter.  </a:t>
            </a:r>
            <a:r>
              <a:rPr lang="en-US" i="1" dirty="0" err="1"/>
              <a:t>Mies’s</a:t>
            </a:r>
            <a:r>
              <a:rPr lang="en-US" i="1" dirty="0"/>
              <a:t> disregard of such elementary truths illustrates his greatest weakness as an architect---namely, an obsession with perfect form so single-minded that awkward problems with loftily disregarded.  (Beam, p. 158-59)</a:t>
            </a:r>
          </a:p>
          <a:p>
            <a:r>
              <a:rPr lang="en-US" dirty="0"/>
              <a:t>Perhaps </a:t>
            </a:r>
            <a:r>
              <a:rPr lang="en-US" dirty="0" err="1"/>
              <a:t>Mies</a:t>
            </a:r>
            <a:r>
              <a:rPr lang="en-US" dirty="0"/>
              <a:t> never intended to build a house for Edith Farnsworth.  Instead he was indulging in an architectural exercise of consuming interest to himself.  (Beam, p. 150)</a:t>
            </a:r>
          </a:p>
        </p:txBody>
      </p:sp>
    </p:spTree>
    <p:extLst>
      <p:ext uri="{BB962C8B-B14F-4D97-AF65-F5344CB8AC3E}">
        <p14:creationId xmlns:p14="http://schemas.microsoft.com/office/powerpoint/2010/main" val="3026584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BFF0C-7046-4CE2-81A7-2010CDF3E24E}"/>
              </a:ext>
            </a:extLst>
          </p:cNvPr>
          <p:cNvSpPr>
            <a:spLocks noGrp="1"/>
          </p:cNvSpPr>
          <p:nvPr>
            <p:ph type="title"/>
          </p:nvPr>
        </p:nvSpPr>
        <p:spPr>
          <a:xfrm>
            <a:off x="838200" y="365125"/>
            <a:ext cx="10515600" cy="511175"/>
          </a:xfrm>
        </p:spPr>
        <p:txBody>
          <a:bodyPr>
            <a:normAutofit fontScale="90000"/>
          </a:bodyPr>
          <a:lstStyle/>
          <a:p>
            <a:r>
              <a:rPr lang="en-US" dirty="0"/>
              <a:t>More design flaws</a:t>
            </a:r>
          </a:p>
        </p:txBody>
      </p:sp>
      <p:sp>
        <p:nvSpPr>
          <p:cNvPr id="3" name="Content Placeholder 2">
            <a:extLst>
              <a:ext uri="{FF2B5EF4-FFF2-40B4-BE49-F238E27FC236}">
                <a16:creationId xmlns:a16="http://schemas.microsoft.com/office/drawing/2014/main" id="{632F7001-C701-410C-AF84-79D4BDB17AC5}"/>
              </a:ext>
            </a:extLst>
          </p:cNvPr>
          <p:cNvSpPr>
            <a:spLocks noGrp="1"/>
          </p:cNvSpPr>
          <p:nvPr>
            <p:ph idx="1"/>
          </p:nvPr>
        </p:nvSpPr>
        <p:spPr>
          <a:xfrm>
            <a:off x="838200" y="1054100"/>
            <a:ext cx="10515600" cy="5122863"/>
          </a:xfrm>
        </p:spPr>
        <p:txBody>
          <a:bodyPr>
            <a:normAutofit lnSpcReduction="10000"/>
          </a:bodyPr>
          <a:lstStyle/>
          <a:p>
            <a:r>
              <a:rPr lang="en-US" dirty="0" err="1"/>
              <a:t>Mies’s</a:t>
            </a:r>
            <a:r>
              <a:rPr lang="en-US" dirty="0"/>
              <a:t> concessions to </a:t>
            </a:r>
            <a:r>
              <a:rPr lang="en-US" dirty="0" err="1"/>
              <a:t>summerhouseness</a:t>
            </a:r>
            <a:r>
              <a:rPr lang="en-US" dirty="0"/>
              <a:t> in this commission seem quite modest.  There is virtually no storage space for, say, horseshoe sets, croquet mallets, or badminton equipment.  </a:t>
            </a:r>
            <a:r>
              <a:rPr lang="en-US" dirty="0" err="1"/>
              <a:t>Mies</a:t>
            </a:r>
            <a:r>
              <a:rPr lang="en-US" dirty="0"/>
              <a:t> insisted on furnishing the house sparely, and exclusively with luxury furnishings: the aforementioned Barcelona chairs, an expensive (and beautiful) Brno chrome steel coffee table of his own design, and an elegant complementary dining table se of MR tubular chairs, another of his famous designs.  There are no walls to hang art on, and attaching works to the primavera paneling of the kitchen-bathroom core, or to the teak finished wardrobe, seems sacrilegious.  When Farnsworth later installed wicker furniture, Chinese statuary, and family photos in the home, </a:t>
            </a:r>
            <a:r>
              <a:rPr lang="en-US" dirty="0" err="1"/>
              <a:t>Mies</a:t>
            </a:r>
            <a:r>
              <a:rPr lang="en-US" dirty="0"/>
              <a:t>—or at lease the Miesians—scoffed.  </a:t>
            </a:r>
          </a:p>
          <a:p>
            <a:pPr marL="0" indent="0">
              <a:buNone/>
            </a:pPr>
            <a:r>
              <a:rPr lang="en-US" dirty="0"/>
              <a:t>					(Beam, pp. 152-53)</a:t>
            </a:r>
          </a:p>
          <a:p>
            <a:pPr marL="0" indent="0">
              <a:buNone/>
            </a:pPr>
            <a:endParaRPr lang="en-US" dirty="0"/>
          </a:p>
        </p:txBody>
      </p:sp>
    </p:spTree>
    <p:extLst>
      <p:ext uri="{BB962C8B-B14F-4D97-AF65-F5344CB8AC3E}">
        <p14:creationId xmlns:p14="http://schemas.microsoft.com/office/powerpoint/2010/main" val="893108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0F67-A1F8-4A73-AF01-B8D62B8CA25D}"/>
              </a:ext>
            </a:extLst>
          </p:cNvPr>
          <p:cNvSpPr>
            <a:spLocks noGrp="1"/>
          </p:cNvSpPr>
          <p:nvPr>
            <p:ph type="title"/>
          </p:nvPr>
        </p:nvSpPr>
        <p:spPr>
          <a:xfrm>
            <a:off x="838200" y="365125"/>
            <a:ext cx="10515600" cy="828675"/>
          </a:xfrm>
        </p:spPr>
        <p:txBody>
          <a:bodyPr>
            <a:normAutofit/>
          </a:bodyPr>
          <a:lstStyle/>
          <a:p>
            <a:r>
              <a:rPr lang="en-US" sz="3200" dirty="0"/>
              <a:t>Years of wrangling / 3 chapters and 60 pages of the book</a:t>
            </a:r>
          </a:p>
        </p:txBody>
      </p:sp>
      <p:sp>
        <p:nvSpPr>
          <p:cNvPr id="3" name="Content Placeholder 2">
            <a:extLst>
              <a:ext uri="{FF2B5EF4-FFF2-40B4-BE49-F238E27FC236}">
                <a16:creationId xmlns:a16="http://schemas.microsoft.com/office/drawing/2014/main" id="{DC9CE21E-08C8-47F5-B9BA-6131F060C805}"/>
              </a:ext>
            </a:extLst>
          </p:cNvPr>
          <p:cNvSpPr>
            <a:spLocks noGrp="1"/>
          </p:cNvSpPr>
          <p:nvPr>
            <p:ph idx="1"/>
          </p:nvPr>
        </p:nvSpPr>
        <p:spPr>
          <a:xfrm>
            <a:off x="838200" y="1193800"/>
            <a:ext cx="10515600" cy="5299075"/>
          </a:xfrm>
        </p:spPr>
        <p:txBody>
          <a:bodyPr>
            <a:normAutofit fontScale="77500" lnSpcReduction="20000"/>
          </a:bodyPr>
          <a:lstStyle/>
          <a:p>
            <a:r>
              <a:rPr lang="en-US" dirty="0"/>
              <a:t>Trial was not before a jury or judge but a master who was supposed to better understand the issues and then recommend a decision to a judge.  Hearings lasted 6 weeks in May-July 1952 in a courtroom with no air-conditioning in the middle of a heat wave.  </a:t>
            </a:r>
            <a:r>
              <a:rPr lang="en-US" dirty="0" err="1"/>
              <a:t>Mies</a:t>
            </a:r>
            <a:r>
              <a:rPr lang="en-US" dirty="0"/>
              <a:t> was there almost every day along with assistants; Edith only showed up about 6 times / Transcripts run to over 2500 pages.</a:t>
            </a:r>
          </a:p>
          <a:p>
            <a:r>
              <a:rPr lang="en-US" dirty="0"/>
              <a:t>Edith had more powerful evidence, especially when a rainstorm early in the trial produced terrible leaking around the windows /  but </a:t>
            </a:r>
            <a:r>
              <a:rPr lang="en-US" dirty="0" err="1"/>
              <a:t>Mies</a:t>
            </a:r>
            <a:r>
              <a:rPr lang="en-US" dirty="0"/>
              <a:t> had better lawyers. Edith made the mistake of saying she wasn’t informed about the costs that were rising and didn’t see architectural plans.  Unfortunately there is a photo of her looking over papers with Goldsmith, one of </a:t>
            </a:r>
            <a:r>
              <a:rPr lang="en-US" dirty="0" err="1"/>
              <a:t>Mies’s</a:t>
            </a:r>
            <a:r>
              <a:rPr lang="en-US" dirty="0"/>
              <a:t> ‘boys’. </a:t>
            </a:r>
          </a:p>
          <a:p>
            <a:r>
              <a:rPr lang="en-US" dirty="0"/>
              <a:t>After the hearing ended, it took the master 6 months to issue an opinion and then another six month for a judge to approve it.  In the end there was an out-of-court settlement in which Edith had to pay $2500 instead of the $7000 or more that </a:t>
            </a:r>
            <a:r>
              <a:rPr lang="en-US" dirty="0" err="1"/>
              <a:t>Mies</a:t>
            </a:r>
            <a:r>
              <a:rPr lang="en-US" dirty="0"/>
              <a:t> claimed she owed him. He got no architect’s fees and did not fully reclaim what he had paid contractors.</a:t>
            </a:r>
          </a:p>
          <a:p>
            <a:r>
              <a:rPr lang="en-US" dirty="0"/>
              <a:t>The publicity was hard on both of them, the popular press was full of articles on this fight.  </a:t>
            </a:r>
            <a:r>
              <a:rPr lang="en-US" dirty="0" err="1"/>
              <a:t>Mies</a:t>
            </a:r>
            <a:r>
              <a:rPr lang="en-US" dirty="0"/>
              <a:t> was vilified in some quarters and championed in others.  But his reputation survived and he went on the greater and more profitable things,  like the </a:t>
            </a:r>
            <a:r>
              <a:rPr lang="en-US" dirty="0" err="1"/>
              <a:t>Seagrams</a:t>
            </a:r>
            <a:r>
              <a:rPr lang="en-US" dirty="0"/>
              <a:t> building, which we will look at next week.  The emotional toll on Edith was immense. </a:t>
            </a:r>
          </a:p>
        </p:txBody>
      </p:sp>
    </p:spTree>
    <p:extLst>
      <p:ext uri="{BB962C8B-B14F-4D97-AF65-F5344CB8AC3E}">
        <p14:creationId xmlns:p14="http://schemas.microsoft.com/office/powerpoint/2010/main" val="42353195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A61F0-3BB0-4526-8A15-4701095F0350}"/>
              </a:ext>
            </a:extLst>
          </p:cNvPr>
          <p:cNvSpPr>
            <a:spLocks noGrp="1"/>
          </p:cNvSpPr>
          <p:nvPr>
            <p:ph type="title"/>
          </p:nvPr>
        </p:nvSpPr>
        <p:spPr>
          <a:xfrm>
            <a:off x="838200" y="280459"/>
            <a:ext cx="10515600" cy="1325563"/>
          </a:xfrm>
        </p:spPr>
        <p:txBody>
          <a:bodyPr>
            <a:normAutofit/>
          </a:bodyPr>
          <a:lstStyle/>
          <a:p>
            <a:r>
              <a:rPr lang="en-US" sz="3600" dirty="0"/>
              <a:t>Farnworth Chronology / Later life of the house</a:t>
            </a:r>
          </a:p>
        </p:txBody>
      </p:sp>
      <p:sp>
        <p:nvSpPr>
          <p:cNvPr id="3" name="Content Placeholder 2">
            <a:extLst>
              <a:ext uri="{FF2B5EF4-FFF2-40B4-BE49-F238E27FC236}">
                <a16:creationId xmlns:a16="http://schemas.microsoft.com/office/drawing/2014/main" id="{2660B667-109D-451A-BDB5-9FD435768D4F}"/>
              </a:ext>
            </a:extLst>
          </p:cNvPr>
          <p:cNvSpPr>
            <a:spLocks noGrp="1"/>
          </p:cNvSpPr>
          <p:nvPr>
            <p:ph idx="1"/>
          </p:nvPr>
        </p:nvSpPr>
        <p:spPr>
          <a:xfrm>
            <a:off x="838200" y="1460500"/>
            <a:ext cx="10515600" cy="5397500"/>
          </a:xfrm>
        </p:spPr>
        <p:txBody>
          <a:bodyPr>
            <a:normAutofit fontScale="85000" lnSpcReduction="20000"/>
          </a:bodyPr>
          <a:lstStyle/>
          <a:p>
            <a:r>
              <a:rPr lang="en-US" dirty="0"/>
              <a:t>Edith used the house for fifteen years and then gave up on making it </a:t>
            </a:r>
            <a:r>
              <a:rPr lang="en-US" dirty="0" err="1"/>
              <a:t>liveable</a:t>
            </a:r>
            <a:r>
              <a:rPr lang="en-US" dirty="0"/>
              <a:t> and sold it to Lord Peter Palumbo, a British architectural preservationist / wealth came from the rebuilding of London after the war. </a:t>
            </a:r>
          </a:p>
          <a:p>
            <a:r>
              <a:rPr lang="en-US" dirty="0"/>
              <a:t>She bought a villa in Tuscany with few modern conveniences and spent her last days translating Italian poetry and writing her own</a:t>
            </a:r>
          </a:p>
          <a:p>
            <a:r>
              <a:rPr lang="en-US" dirty="0"/>
              <a:t>Edith died in Dec 1977 and is buried in Graceland Cemetery in Chicago  / ironically not far from where </a:t>
            </a:r>
            <a:r>
              <a:rPr lang="en-US" dirty="0" err="1"/>
              <a:t>Mies</a:t>
            </a:r>
            <a:r>
              <a:rPr lang="en-US" dirty="0"/>
              <a:t> is buried</a:t>
            </a:r>
          </a:p>
          <a:p>
            <a:r>
              <a:rPr lang="en-US" dirty="0"/>
              <a:t>2003 / Palumbo used it as one of his many residences for years but after a disastrous flood in 1996 (4-5 feet of water inside the house) he put it up for sale. Eventually it was auctioned / sold to National Trust for over $7 million in 2000.  Palumbo moved his sculpture collection of outdoor works to his FLW property KENTUCK KNOB in Pennsylvania, about 4 miles from Falling water.</a:t>
            </a:r>
          </a:p>
          <a:p>
            <a:r>
              <a:rPr lang="en-US" dirty="0"/>
              <a:t>After extensive renovations and repairs the house was opened to the public / tours available at </a:t>
            </a:r>
            <a:r>
              <a:rPr lang="en-US" dirty="0">
                <a:hlinkClick r:id="rId2"/>
              </a:rPr>
              <a:t>https://edithfarnsworthhouse.org/</a:t>
            </a:r>
            <a:endParaRPr lang="en-US" dirty="0"/>
          </a:p>
          <a:p>
            <a:r>
              <a:rPr lang="en-US" dirty="0"/>
              <a:t>National Historic Landmark and Historic Site</a:t>
            </a:r>
          </a:p>
          <a:p>
            <a:r>
              <a:rPr lang="en-US" dirty="0"/>
              <a:t>2021 / officially renamed the EDITH FARNSWORTH HOUSE</a:t>
            </a:r>
          </a:p>
          <a:p>
            <a:r>
              <a:rPr lang="en-US" dirty="0"/>
              <a:t>Proposals being considered to flood-proof the house</a:t>
            </a:r>
          </a:p>
        </p:txBody>
      </p:sp>
    </p:spTree>
    <p:extLst>
      <p:ext uri="{BB962C8B-B14F-4D97-AF65-F5344CB8AC3E}">
        <p14:creationId xmlns:p14="http://schemas.microsoft.com/office/powerpoint/2010/main" val="28669274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463B-4C30-4A8A-94A1-E6302E667F58}"/>
              </a:ext>
            </a:extLst>
          </p:cNvPr>
          <p:cNvSpPr>
            <a:spLocks noGrp="1"/>
          </p:cNvSpPr>
          <p:nvPr>
            <p:ph type="title"/>
          </p:nvPr>
        </p:nvSpPr>
        <p:spPr>
          <a:xfrm>
            <a:off x="838200" y="365125"/>
            <a:ext cx="10515600" cy="828675"/>
          </a:xfrm>
        </p:spPr>
        <p:txBody>
          <a:bodyPr>
            <a:normAutofit fontScale="90000"/>
          </a:bodyPr>
          <a:lstStyle/>
          <a:p>
            <a:r>
              <a:rPr lang="en-US" sz="3200" dirty="0"/>
              <a:t>Next week / April 26:  </a:t>
            </a:r>
            <a:r>
              <a:rPr lang="en-US" sz="3200" dirty="0" err="1"/>
              <a:t>Mies</a:t>
            </a:r>
            <a:r>
              <a:rPr lang="en-US" sz="3200" dirty="0"/>
              <a:t> and Philip and the Seagram’s Building--</a:t>
            </a:r>
            <a:br>
              <a:rPr lang="en-US" sz="3200" dirty="0"/>
            </a:br>
            <a:r>
              <a:rPr lang="en-US" sz="3200" dirty="0"/>
              <a:t>     Architecture’s Whiskey Bottle</a:t>
            </a:r>
          </a:p>
        </p:txBody>
      </p:sp>
      <p:sp>
        <p:nvSpPr>
          <p:cNvPr id="3" name="Content Placeholder 2">
            <a:extLst>
              <a:ext uri="{FF2B5EF4-FFF2-40B4-BE49-F238E27FC236}">
                <a16:creationId xmlns:a16="http://schemas.microsoft.com/office/drawing/2014/main" id="{810A73E1-F528-4DAA-A02F-5C5C92D250BE}"/>
              </a:ext>
            </a:extLst>
          </p:cNvPr>
          <p:cNvSpPr>
            <a:spLocks noGrp="1"/>
          </p:cNvSpPr>
          <p:nvPr>
            <p:ph idx="1"/>
          </p:nvPr>
        </p:nvSpPr>
        <p:spPr/>
        <p:txBody>
          <a:bodyPr/>
          <a:lstStyle/>
          <a:p>
            <a:r>
              <a:rPr lang="en-US" dirty="0"/>
              <a:t>Review the chronologies of </a:t>
            </a:r>
            <a:r>
              <a:rPr lang="en-US" dirty="0" err="1"/>
              <a:t>Mies</a:t>
            </a:r>
            <a:r>
              <a:rPr lang="en-US" dirty="0"/>
              <a:t> and Philip</a:t>
            </a:r>
          </a:p>
          <a:p>
            <a:r>
              <a:rPr lang="en-US" dirty="0"/>
              <a:t>Using the index in the ODD COUPLE book, check out all the references to </a:t>
            </a:r>
            <a:r>
              <a:rPr lang="en-US" dirty="0" err="1"/>
              <a:t>Mies</a:t>
            </a:r>
            <a:r>
              <a:rPr lang="en-US" dirty="0"/>
              <a:t> / Focus on Chapter 12--</a:t>
            </a:r>
            <a:r>
              <a:rPr lang="en-US" i="1" dirty="0"/>
              <a:t>The Whisky Bottle and the Teapot.</a:t>
            </a:r>
            <a:endParaRPr lang="en-US" dirty="0"/>
          </a:p>
          <a:p>
            <a:r>
              <a:rPr lang="en-US" dirty="0"/>
              <a:t>Using the index in the BROKEN GLASS book, check out all the references to Philip / Focus on Chapter 12—</a:t>
            </a:r>
            <a:r>
              <a:rPr lang="en-US" i="1" dirty="0"/>
              <a:t>Architects should kiss the feet of </a:t>
            </a:r>
            <a:r>
              <a:rPr lang="en-US" i="1" dirty="0" err="1"/>
              <a:t>Mies</a:t>
            </a:r>
            <a:r>
              <a:rPr lang="en-US" i="1" dirty="0"/>
              <a:t> van der </a:t>
            </a:r>
            <a:r>
              <a:rPr lang="en-US" i="1" dirty="0" err="1"/>
              <a:t>Rohe</a:t>
            </a:r>
            <a:endParaRPr lang="en-US" dirty="0"/>
          </a:p>
          <a:p>
            <a:r>
              <a:rPr lang="en-US" dirty="0"/>
              <a:t>Do online research into the history and design of the Seagram’s building, paying special attention to why it was so groundbreaking. Learn about Phyllis Lambert. </a:t>
            </a:r>
          </a:p>
        </p:txBody>
      </p:sp>
    </p:spTree>
    <p:extLst>
      <p:ext uri="{BB962C8B-B14F-4D97-AF65-F5344CB8AC3E}">
        <p14:creationId xmlns:p14="http://schemas.microsoft.com/office/powerpoint/2010/main" val="329032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0FC3-71A4-40D1-A865-6ABAB54DF0D4}"/>
              </a:ext>
            </a:extLst>
          </p:cNvPr>
          <p:cNvSpPr>
            <a:spLocks noGrp="1"/>
          </p:cNvSpPr>
          <p:nvPr>
            <p:ph type="title"/>
          </p:nvPr>
        </p:nvSpPr>
        <p:spPr/>
        <p:txBody>
          <a:bodyPr/>
          <a:lstStyle/>
          <a:p>
            <a:r>
              <a:rPr lang="en-US" dirty="0"/>
              <a:t>Milwaukee War Memorial / </a:t>
            </a:r>
            <a:r>
              <a:rPr lang="en-US" dirty="0" err="1"/>
              <a:t>Eero</a:t>
            </a:r>
            <a:r>
              <a:rPr lang="en-US" dirty="0"/>
              <a:t> Saarinen</a:t>
            </a:r>
            <a:br>
              <a:rPr lang="en-US" dirty="0"/>
            </a:br>
            <a:r>
              <a:rPr lang="en-US" dirty="0"/>
              <a:t>        1955-57</a:t>
            </a:r>
          </a:p>
        </p:txBody>
      </p:sp>
      <p:pic>
        <p:nvPicPr>
          <p:cNvPr id="5" name="Content Placeholder 4">
            <a:extLst>
              <a:ext uri="{FF2B5EF4-FFF2-40B4-BE49-F238E27FC236}">
                <a16:creationId xmlns:a16="http://schemas.microsoft.com/office/drawing/2014/main" id="{4A5A60AD-0CBD-4199-A0B8-F82A58D499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08717"/>
            <a:ext cx="8221133" cy="4572000"/>
          </a:xfrm>
        </p:spPr>
      </p:pic>
    </p:spTree>
    <p:extLst>
      <p:ext uri="{BB962C8B-B14F-4D97-AF65-F5344CB8AC3E}">
        <p14:creationId xmlns:p14="http://schemas.microsoft.com/office/powerpoint/2010/main" val="25708878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A6EA-BD5C-4560-9AC7-9EB45DD05D84}"/>
              </a:ext>
            </a:extLst>
          </p:cNvPr>
          <p:cNvSpPr>
            <a:spLocks noGrp="1"/>
          </p:cNvSpPr>
          <p:nvPr>
            <p:ph type="title"/>
          </p:nvPr>
        </p:nvSpPr>
        <p:spPr>
          <a:xfrm>
            <a:off x="838200" y="365125"/>
            <a:ext cx="10515600" cy="1460500"/>
          </a:xfrm>
        </p:spPr>
        <p:txBody>
          <a:bodyPr>
            <a:normAutofit/>
          </a:bodyPr>
          <a:lstStyle/>
          <a:p>
            <a:r>
              <a:rPr lang="en-US" sz="3200" dirty="0"/>
              <a:t>Session 4 / </a:t>
            </a:r>
            <a:r>
              <a:rPr lang="en-US" sz="3200" dirty="0" err="1"/>
              <a:t>Mies</a:t>
            </a:r>
            <a:r>
              <a:rPr lang="en-US" sz="3200" dirty="0"/>
              <a:t> and Johnson and the Seagram Building</a:t>
            </a:r>
          </a:p>
        </p:txBody>
      </p:sp>
      <p:sp>
        <p:nvSpPr>
          <p:cNvPr id="3" name="Content Placeholder 2">
            <a:extLst>
              <a:ext uri="{FF2B5EF4-FFF2-40B4-BE49-F238E27FC236}">
                <a16:creationId xmlns:a16="http://schemas.microsoft.com/office/drawing/2014/main" id="{1F1594ED-0E03-4559-ACE5-47E2C1DBACE4}"/>
              </a:ext>
            </a:extLst>
          </p:cNvPr>
          <p:cNvSpPr>
            <a:spLocks noGrp="1"/>
          </p:cNvSpPr>
          <p:nvPr>
            <p:ph idx="1"/>
          </p:nvPr>
        </p:nvSpPr>
        <p:spPr/>
        <p:txBody>
          <a:bodyPr>
            <a:normAutofit lnSpcReduction="10000"/>
          </a:bodyPr>
          <a:lstStyle/>
          <a:p>
            <a:pPr marL="0" marR="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Prickly Colleagues: Cooperation and Criticism </a:t>
            </a:r>
          </a:p>
          <a:p>
            <a:pPr marL="0" marR="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Material from both books</a:t>
            </a:r>
          </a:p>
          <a:p>
            <a:pPr marL="0" marR="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From the time Phillip first encountered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Mies</a:t>
            </a:r>
            <a:r>
              <a:rPr lang="en-US" sz="2800" dirty="0">
                <a:effectLst/>
                <a:latin typeface="Calibri" panose="020F0502020204030204" pitchFamily="34" charset="0"/>
                <a:ea typeface="Calibri" panose="020F0502020204030204" pitchFamily="34" charset="0"/>
                <a:cs typeface="Times New Roman" panose="02020603050405020304" pitchFamily="18" charset="0"/>
              </a:rPr>
              <a:t> in the late 20s (while on an architectural tour of Europe) to the 50s to when they worked together (although not as equals) on the building of the Seagram’s building (a modern masterpiece) in NYC, Johnson remained mostly an ardent admirer and disciple of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Mies</a:t>
            </a:r>
            <a:r>
              <a:rPr lang="en-US" sz="2800" dirty="0">
                <a:effectLst/>
                <a:latin typeface="Calibri" panose="020F0502020204030204" pitchFamily="34" charset="0"/>
                <a:ea typeface="Calibri" panose="020F0502020204030204" pitchFamily="34" charset="0"/>
                <a:cs typeface="Times New Roman" panose="02020603050405020304" pitchFamily="18" charset="0"/>
              </a:rPr>
              <a:t> until later in life when he became disillusioned and highly critical of the International Style of which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Mies</a:t>
            </a:r>
            <a:r>
              <a:rPr lang="en-US" sz="2800" dirty="0">
                <a:effectLst/>
                <a:latin typeface="Calibri" panose="020F0502020204030204" pitchFamily="34" charset="0"/>
                <a:ea typeface="Calibri" panose="020F0502020204030204" pitchFamily="34" charset="0"/>
                <a:cs typeface="Times New Roman" panose="02020603050405020304" pitchFamily="18" charset="0"/>
              </a:rPr>
              <a:t> was the epitome. </a:t>
            </a:r>
          </a:p>
          <a:p>
            <a:endParaRPr lang="en-US" dirty="0"/>
          </a:p>
        </p:txBody>
      </p:sp>
    </p:spTree>
    <p:extLst>
      <p:ext uri="{BB962C8B-B14F-4D97-AF65-F5344CB8AC3E}">
        <p14:creationId xmlns:p14="http://schemas.microsoft.com/office/powerpoint/2010/main" val="12648325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4E759-62E5-4CA3-82F8-28E1F37F8C36}"/>
              </a:ext>
            </a:extLst>
          </p:cNvPr>
          <p:cNvSpPr>
            <a:spLocks noGrp="1"/>
          </p:cNvSpPr>
          <p:nvPr>
            <p:ph type="title"/>
          </p:nvPr>
        </p:nvSpPr>
        <p:spPr>
          <a:xfrm>
            <a:off x="838200" y="365125"/>
            <a:ext cx="10515600" cy="930275"/>
          </a:xfrm>
        </p:spPr>
        <p:txBody>
          <a:bodyPr>
            <a:normAutofit fontScale="90000"/>
          </a:bodyPr>
          <a:lstStyle/>
          <a:p>
            <a:r>
              <a:rPr lang="en-US" sz="3200" dirty="0"/>
              <a:t>First, reactions to the idea for</a:t>
            </a:r>
            <a:br>
              <a:rPr lang="en-US" sz="3200" dirty="0"/>
            </a:br>
            <a:r>
              <a:rPr lang="en-US" sz="3200" dirty="0"/>
              <a:t>Optional Additional Sessions  (since I’ll be in town in May)</a:t>
            </a:r>
          </a:p>
        </p:txBody>
      </p:sp>
      <p:sp>
        <p:nvSpPr>
          <p:cNvPr id="3" name="Content Placeholder 2">
            <a:extLst>
              <a:ext uri="{FF2B5EF4-FFF2-40B4-BE49-F238E27FC236}">
                <a16:creationId xmlns:a16="http://schemas.microsoft.com/office/drawing/2014/main" id="{D0A7BE5A-23DF-41D6-A35B-3B4BCA09C69B}"/>
              </a:ext>
            </a:extLst>
          </p:cNvPr>
          <p:cNvSpPr>
            <a:spLocks noGrp="1"/>
          </p:cNvSpPr>
          <p:nvPr>
            <p:ph idx="1"/>
          </p:nvPr>
        </p:nvSpPr>
        <p:spPr>
          <a:xfrm>
            <a:off x="838200" y="1511300"/>
            <a:ext cx="10515600" cy="4665663"/>
          </a:xfrm>
        </p:spPr>
        <p:txBody>
          <a:bodyPr/>
          <a:lstStyle/>
          <a:p>
            <a:r>
              <a:rPr lang="en-US" dirty="0"/>
              <a:t>Possible topic and field trips</a:t>
            </a:r>
          </a:p>
          <a:p>
            <a:pPr lvl="1"/>
            <a:r>
              <a:rPr lang="en-US" dirty="0"/>
              <a:t>Max Abramovich / Krannert Center and the Assembly Hall</a:t>
            </a:r>
          </a:p>
          <a:p>
            <a:pPr lvl="1"/>
            <a:r>
              <a:rPr lang="en-US" dirty="0"/>
              <a:t>Field trips to buildings in town:</a:t>
            </a:r>
          </a:p>
          <a:p>
            <a:pPr marL="457200" lvl="1" indent="0">
              <a:buNone/>
            </a:pPr>
            <a:r>
              <a:rPr lang="en-US" dirty="0"/>
              <a:t>	 - </a:t>
            </a:r>
            <a:r>
              <a:rPr lang="en-US" sz="2000" dirty="0"/>
              <a:t>Krannert Center</a:t>
            </a:r>
          </a:p>
          <a:p>
            <a:pPr marL="914400" lvl="2" indent="0">
              <a:buNone/>
            </a:pPr>
            <a:r>
              <a:rPr lang="en-US" dirty="0"/>
              <a:t>-  Traditional church architecture / Holy Cross, Emmanuel, St. John the Divine</a:t>
            </a:r>
          </a:p>
          <a:p>
            <a:pPr marL="914400" lvl="2" indent="0">
              <a:buNone/>
            </a:pPr>
            <a:r>
              <a:rPr lang="en-US" dirty="0"/>
              <a:t>-  Contemporary church architecture / 3 of those FLW lookalikes</a:t>
            </a:r>
          </a:p>
          <a:p>
            <a:pPr lvl="1"/>
            <a:r>
              <a:rPr lang="en-US" dirty="0"/>
              <a:t>The architecture and architects of Lincoln Center</a:t>
            </a:r>
          </a:p>
          <a:p>
            <a:pPr lvl="1"/>
            <a:r>
              <a:rPr lang="en-US" dirty="0"/>
              <a:t>The World Trade Center Site / origins, disaster, and rebuilding</a:t>
            </a:r>
          </a:p>
          <a:p>
            <a:pPr lvl="2"/>
            <a:endParaRPr lang="en-US" dirty="0"/>
          </a:p>
          <a:p>
            <a:pPr marL="914400" lvl="2" indent="0">
              <a:buNone/>
            </a:pPr>
            <a:r>
              <a:rPr lang="en-US" sz="2400" dirty="0"/>
              <a:t>Topics you suggest . . . . .</a:t>
            </a:r>
          </a:p>
          <a:p>
            <a:pPr marL="914400" lvl="2" indent="0">
              <a:buNone/>
            </a:pPr>
            <a:endParaRPr lang="en-US" dirty="0"/>
          </a:p>
        </p:txBody>
      </p:sp>
    </p:spTree>
    <p:extLst>
      <p:ext uri="{BB962C8B-B14F-4D97-AF65-F5344CB8AC3E}">
        <p14:creationId xmlns:p14="http://schemas.microsoft.com/office/powerpoint/2010/main" val="11897505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A52FA-84D5-47EF-B78E-A094B47A3221}"/>
              </a:ext>
            </a:extLst>
          </p:cNvPr>
          <p:cNvSpPr>
            <a:spLocks noGrp="1"/>
          </p:cNvSpPr>
          <p:nvPr>
            <p:ph type="title"/>
          </p:nvPr>
        </p:nvSpPr>
        <p:spPr/>
        <p:txBody>
          <a:bodyPr/>
          <a:lstStyle/>
          <a:p>
            <a:r>
              <a:rPr lang="en-US" dirty="0"/>
              <a:t>This week’s finds</a:t>
            </a:r>
          </a:p>
        </p:txBody>
      </p:sp>
      <p:sp>
        <p:nvSpPr>
          <p:cNvPr id="3" name="Content Placeholder 2">
            <a:extLst>
              <a:ext uri="{FF2B5EF4-FFF2-40B4-BE49-F238E27FC236}">
                <a16:creationId xmlns:a16="http://schemas.microsoft.com/office/drawing/2014/main" id="{833B5522-5702-429B-ACC5-76D36B6FEC35}"/>
              </a:ext>
            </a:extLst>
          </p:cNvPr>
          <p:cNvSpPr>
            <a:spLocks noGrp="1"/>
          </p:cNvSpPr>
          <p:nvPr>
            <p:ph idx="1"/>
          </p:nvPr>
        </p:nvSpPr>
        <p:spPr>
          <a:xfrm>
            <a:off x="838200" y="1690688"/>
            <a:ext cx="10515600" cy="5167312"/>
          </a:xfrm>
        </p:spPr>
        <p:txBody>
          <a:bodyPr>
            <a:normAutofit fontScale="70000" lnSpcReduction="20000"/>
          </a:bodyPr>
          <a:lstStyle/>
          <a:p>
            <a:r>
              <a:rPr lang="en-US" dirty="0"/>
              <a:t>Two from Architectural Digest on Zaha Hadid</a:t>
            </a:r>
          </a:p>
          <a:p>
            <a:pPr marL="0" indent="0">
              <a:buNone/>
            </a:pPr>
            <a:r>
              <a:rPr lang="en-US" dirty="0">
                <a:hlinkClick r:id="rId2"/>
              </a:rPr>
              <a:t>https://www.architecturaldigest.com/story/zaha-hadid-architects-new-net-zero-project-nine-years-complete#intcid=_architectural-digest-bottom-recirc_3501e317-4b47-477e-be87-ac1e668a517b_text2vec1</a:t>
            </a:r>
            <a:endParaRPr lang="en-US" dirty="0"/>
          </a:p>
          <a:p>
            <a:endParaRPr lang="en-US" dirty="0"/>
          </a:p>
          <a:p>
            <a:pPr marL="0" indent="0">
              <a:buNone/>
            </a:pPr>
            <a:r>
              <a:rPr lang="en-US" dirty="0">
                <a:hlinkClick r:id="rId3"/>
              </a:rPr>
              <a:t>https://www.architecturaldigest.com/story/zaha-hadid-architects-building-virtual-city-metaverse#intcid=_architectural-digest-bottom-recirc_b57489ce-6305-460c-9533-7a5efa1f47d3_text2vec1</a:t>
            </a:r>
            <a:endParaRPr lang="en-US" dirty="0"/>
          </a:p>
          <a:p>
            <a:pPr marL="0" indent="0">
              <a:buNone/>
            </a:pPr>
            <a:r>
              <a:rPr lang="en-US" dirty="0">
                <a:hlinkClick r:id="rId4"/>
              </a:rPr>
              <a:t>https://www.google.com/search?gs_ssp=eJzj4tTP1TcwyrYoTjZg9OKqSsxIVMhITMlMAQBOYwb9&amp;q=zaha+hadid&amp;rlz=1C1GCEA_enUS855US855&amp;oq=zAHA+h&amp;aqs=chrome.1.0i131i355i433i512j46i131i433i512j69i57j0i433i512l2j0i512j69i60l2.7757j0j7&amp;sourceid=chrome&amp;ie=UTF-8</a:t>
            </a:r>
            <a:endParaRPr lang="en-US" dirty="0"/>
          </a:p>
          <a:p>
            <a:r>
              <a:rPr lang="en-US" dirty="0"/>
              <a:t>Diamond inspired architecture</a:t>
            </a:r>
          </a:p>
          <a:p>
            <a:pPr marL="0" indent="0">
              <a:buNone/>
            </a:pPr>
            <a:r>
              <a:rPr lang="en-US" dirty="0">
                <a:hlinkClick r:id="rId5"/>
              </a:rPr>
              <a:t>https://www.architecturaldigest.com/gallery/best-diamond-inspired-architecture-around-the-world?utm_source=nl&amp;utm_brand=ad&amp;utm_mailing=ARD_Daily_AM_041222&amp;utm_campaign=aud-dev&amp;utm_medium=email&amp;bxid=6253726fc9e292b4000faf6f&amp;cndid=69288139&amp;hasha=856174baa36b17de470a7bd8d7300eb8&amp;hashb=641f58739ee4fbe379afea4f0adbec019b4b6b9e&amp;hashc=32851bb99189890349836127abd081ca6973064f8ceb4de6ffd915fb29cbecab&amp;esrc=AUTO_PRINT&amp;utm_term=ARD_Daily</a:t>
            </a:r>
            <a:endParaRPr lang="en-US" dirty="0"/>
          </a:p>
          <a:p>
            <a:endParaRPr lang="en-US" dirty="0"/>
          </a:p>
        </p:txBody>
      </p:sp>
    </p:spTree>
    <p:extLst>
      <p:ext uri="{BB962C8B-B14F-4D97-AF65-F5344CB8AC3E}">
        <p14:creationId xmlns:p14="http://schemas.microsoft.com/office/powerpoint/2010/main" val="20036987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5C20-E5EB-469C-BEC6-8FD685B6955C}"/>
              </a:ext>
            </a:extLst>
          </p:cNvPr>
          <p:cNvSpPr>
            <a:spLocks noGrp="1"/>
          </p:cNvSpPr>
          <p:nvPr>
            <p:ph type="title"/>
          </p:nvPr>
        </p:nvSpPr>
        <p:spPr/>
        <p:txBody>
          <a:bodyPr/>
          <a:lstStyle/>
          <a:p>
            <a:r>
              <a:rPr lang="en-US" dirty="0"/>
              <a:t>Fun Fact</a:t>
            </a:r>
          </a:p>
        </p:txBody>
      </p:sp>
      <p:sp>
        <p:nvSpPr>
          <p:cNvPr id="3" name="Content Placeholder 2">
            <a:extLst>
              <a:ext uri="{FF2B5EF4-FFF2-40B4-BE49-F238E27FC236}">
                <a16:creationId xmlns:a16="http://schemas.microsoft.com/office/drawing/2014/main" id="{6B542730-D638-44B1-B82C-960C4F9FDB38}"/>
              </a:ext>
            </a:extLst>
          </p:cNvPr>
          <p:cNvSpPr>
            <a:spLocks noGrp="1"/>
          </p:cNvSpPr>
          <p:nvPr>
            <p:ph idx="1"/>
          </p:nvPr>
        </p:nvSpPr>
        <p:spPr>
          <a:xfrm>
            <a:off x="838200" y="1400783"/>
            <a:ext cx="10515600" cy="4776180"/>
          </a:xfrm>
        </p:spPr>
        <p:txBody>
          <a:bodyPr>
            <a:normAutofit fontScale="85000" lnSpcReduction="20000"/>
          </a:bodyPr>
          <a:lstStyle/>
          <a:p>
            <a:pPr marL="0" indent="0">
              <a:buNone/>
            </a:pPr>
            <a:r>
              <a:rPr lang="en-US" dirty="0"/>
              <a:t>Here’s the link to the PBS segment on the New Hampshire houses</a:t>
            </a:r>
          </a:p>
          <a:p>
            <a:pPr marL="0" indent="0">
              <a:buNone/>
            </a:pPr>
            <a:r>
              <a:rPr lang="en-US" dirty="0">
                <a:hlinkClick r:id="rId2"/>
              </a:rPr>
              <a:t> https://www.pbs.org/video/frank-lloyd-wright-1650404605/</a:t>
            </a:r>
            <a:endParaRPr lang="en-US" dirty="0"/>
          </a:p>
          <a:p>
            <a:pPr marL="0" indent="0">
              <a:buNone/>
            </a:pPr>
            <a:r>
              <a:rPr lang="en-US" dirty="0"/>
              <a:t>Thanks to Libbie Morley for sending this </a:t>
            </a:r>
          </a:p>
          <a:p>
            <a:pPr marL="0" indent="0">
              <a:buNone/>
            </a:pPr>
            <a:endParaRPr lang="en-US" dirty="0"/>
          </a:p>
          <a:p>
            <a:pPr marL="0" indent="0">
              <a:buNone/>
            </a:pPr>
            <a:r>
              <a:rPr lang="en-US" dirty="0"/>
              <a:t>Check this out: The invention of Lincoln Logs by FLW’s son</a:t>
            </a:r>
          </a:p>
          <a:p>
            <a:pPr marL="0" indent="0">
              <a:buNone/>
            </a:pPr>
            <a:r>
              <a:rPr lang="en-US" dirty="0">
                <a:hlinkClick r:id="rId3"/>
              </a:rPr>
              <a:t>https://www.history.com/news/the-birth-of-lincoln-logs</a:t>
            </a:r>
            <a:endParaRPr lang="en-US" dirty="0"/>
          </a:p>
          <a:p>
            <a:pPr marL="0" indent="0">
              <a:buNone/>
            </a:pPr>
            <a:r>
              <a:rPr lang="en-US" dirty="0"/>
              <a:t>Thanks to PBS Newshour for alerting me to this</a:t>
            </a:r>
          </a:p>
          <a:p>
            <a:pPr marL="0" indent="0">
              <a:buNone/>
            </a:pPr>
            <a:endParaRPr lang="en-US" dirty="0"/>
          </a:p>
          <a:p>
            <a:pPr marL="0" indent="0">
              <a:buNone/>
            </a:pPr>
            <a:r>
              <a:rPr lang="en-US" dirty="0"/>
              <a:t>The most unusual building in each US state</a:t>
            </a:r>
          </a:p>
          <a:p>
            <a:pPr marL="0" indent="0">
              <a:buNone/>
            </a:pPr>
            <a:r>
              <a:rPr lang="en-US" dirty="0">
                <a:hlinkClick r:id="rId4"/>
              </a:rPr>
              <a:t>https://www.countryliving.com/life/travel/g19418962/unusual-buildings-in-america/</a:t>
            </a:r>
            <a:endParaRPr lang="en-US" dirty="0"/>
          </a:p>
          <a:p>
            <a:pPr marL="0" indent="0">
              <a:buNone/>
            </a:pPr>
            <a:r>
              <a:rPr lang="en-US" dirty="0"/>
              <a:t>Thanks to Sandy Camargo for sending this</a:t>
            </a:r>
          </a:p>
        </p:txBody>
      </p:sp>
      <p:sp>
        <p:nvSpPr>
          <p:cNvPr id="4" name="Rectangle 1">
            <a:extLst>
              <a:ext uri="{FF2B5EF4-FFF2-40B4-BE49-F238E27FC236}">
                <a16:creationId xmlns:a16="http://schemas.microsoft.com/office/drawing/2014/main" id="{4576CE6C-4A1C-48F5-A7C9-7B0C825F20C0}"/>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1155CC"/>
                </a:solidFill>
                <a:effectLst/>
                <a:latin typeface="Arial" panose="020B0604020202020204" pitchFamily="34" charset="0"/>
                <a:cs typeface="Arial" panose="020B0604020202020204" pitchFamily="34" charset="0"/>
                <a:hlinkClick r:id="rId4"/>
              </a:rPr>
              <a:t>https://www.countryliving.com/life/travel/g19418962/unusual-buildings-in-america/</a:t>
            </a:r>
            <a:r>
              <a:rPr kumimoji="0" lang="en-US" altLang="en-US" sz="1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22476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6C14B-2CD3-4DE8-8EE3-A02994F0CA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0F5D3C-6C72-45BD-8091-AB8A98855C4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013649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689BD-68FA-40FD-B520-04B65906A9C0}"/>
              </a:ext>
            </a:extLst>
          </p:cNvPr>
          <p:cNvSpPr>
            <a:spLocks noGrp="1"/>
          </p:cNvSpPr>
          <p:nvPr>
            <p:ph type="title"/>
          </p:nvPr>
        </p:nvSpPr>
        <p:spPr>
          <a:xfrm>
            <a:off x="838200" y="365125"/>
            <a:ext cx="10515600" cy="949325"/>
          </a:xfrm>
        </p:spPr>
        <p:txBody>
          <a:bodyPr>
            <a:normAutofit/>
          </a:bodyPr>
          <a:lstStyle/>
          <a:p>
            <a:r>
              <a:rPr lang="en-US" sz="3200" dirty="0" err="1"/>
              <a:t>Mies</a:t>
            </a:r>
            <a:r>
              <a:rPr lang="en-US" sz="3200" dirty="0"/>
              <a:t> and Johnson / The Arc of the Relationship</a:t>
            </a:r>
          </a:p>
        </p:txBody>
      </p:sp>
      <p:sp>
        <p:nvSpPr>
          <p:cNvPr id="3" name="Content Placeholder 2">
            <a:extLst>
              <a:ext uri="{FF2B5EF4-FFF2-40B4-BE49-F238E27FC236}">
                <a16:creationId xmlns:a16="http://schemas.microsoft.com/office/drawing/2014/main" id="{A76FE10A-8AE8-4C6A-9D9B-77C82D342FA8}"/>
              </a:ext>
            </a:extLst>
          </p:cNvPr>
          <p:cNvSpPr>
            <a:spLocks noGrp="1"/>
          </p:cNvSpPr>
          <p:nvPr>
            <p:ph idx="1"/>
          </p:nvPr>
        </p:nvSpPr>
        <p:spPr>
          <a:xfrm>
            <a:off x="838200" y="1485900"/>
            <a:ext cx="10515600" cy="4691063"/>
          </a:xfrm>
        </p:spPr>
        <p:txBody>
          <a:bodyPr>
            <a:normAutofit fontScale="85000" lnSpcReduction="10000"/>
          </a:bodyPr>
          <a:lstStyle/>
          <a:p>
            <a:pPr marL="0" indent="0">
              <a:buNone/>
            </a:pPr>
            <a:r>
              <a:rPr lang="en-US" dirty="0"/>
              <a:t>(First we will review the chronologies of </a:t>
            </a:r>
            <a:r>
              <a:rPr lang="en-US" dirty="0" err="1"/>
              <a:t>Mies</a:t>
            </a:r>
            <a:r>
              <a:rPr lang="en-US" dirty="0"/>
              <a:t> and Johnson / slides 27-37 above)</a:t>
            </a:r>
          </a:p>
          <a:p>
            <a:r>
              <a:rPr lang="en-US" dirty="0"/>
              <a:t>1928 / Met in Berlin / traveled together to Brno to see the </a:t>
            </a:r>
            <a:r>
              <a:rPr lang="en-US" dirty="0" err="1"/>
              <a:t>Turgendhat</a:t>
            </a:r>
            <a:r>
              <a:rPr lang="en-US" dirty="0"/>
              <a:t> house</a:t>
            </a:r>
          </a:p>
          <a:p>
            <a:r>
              <a:rPr lang="en-US" dirty="0"/>
              <a:t>1932 / Johnson and Barr mount the show on Modernism at MOMA / </a:t>
            </a:r>
            <a:r>
              <a:rPr lang="en-US" dirty="0" err="1"/>
              <a:t>Mies</a:t>
            </a:r>
            <a:r>
              <a:rPr lang="en-US" dirty="0"/>
              <a:t> is featured in the show</a:t>
            </a:r>
          </a:p>
          <a:p>
            <a:r>
              <a:rPr lang="en-US" dirty="0"/>
              <a:t>1941/ Johnson does his thesis project at Harvard by building a very Miesian house at </a:t>
            </a:r>
            <a:r>
              <a:rPr lang="en-US" b="1" dirty="0"/>
              <a:t>9 Ash St </a:t>
            </a:r>
            <a:r>
              <a:rPr lang="en-US" dirty="0"/>
              <a:t>in Cambridge / furnishes it with furniture designed by </a:t>
            </a:r>
            <a:r>
              <a:rPr lang="en-US" dirty="0" err="1"/>
              <a:t>Mies</a:t>
            </a:r>
            <a:endParaRPr lang="en-US" dirty="0"/>
          </a:p>
          <a:p>
            <a:r>
              <a:rPr lang="en-US" dirty="0"/>
              <a:t>1947 / Johnson mounts a show on </a:t>
            </a:r>
            <a:r>
              <a:rPr lang="en-US" dirty="0" err="1"/>
              <a:t>Mies</a:t>
            </a:r>
            <a:r>
              <a:rPr lang="en-US" dirty="0"/>
              <a:t> at MOMA / visits Chicago to collect material and views the model for the Edith Farnsworth House / Immediately adopts much of the design to the building of his own </a:t>
            </a:r>
            <a:r>
              <a:rPr lang="en-US" b="1" dirty="0"/>
              <a:t>Glass House </a:t>
            </a:r>
            <a:r>
              <a:rPr lang="en-US" dirty="0"/>
              <a:t>in New Canaan, which was complete in 1949</a:t>
            </a:r>
          </a:p>
          <a:p>
            <a:r>
              <a:rPr lang="en-US" dirty="0"/>
              <a:t>1955-58 / Cooperation on the Seagram Building in NYC </a:t>
            </a:r>
          </a:p>
          <a:p>
            <a:r>
              <a:rPr lang="en-US" dirty="0"/>
              <a:t>After 1959 Johnson begins to turn away from Modernism and is often critical of </a:t>
            </a:r>
            <a:r>
              <a:rPr lang="en-US" dirty="0" err="1"/>
              <a:t>Mies</a:t>
            </a:r>
            <a:r>
              <a:rPr lang="en-US" dirty="0"/>
              <a:t>. </a:t>
            </a:r>
            <a:r>
              <a:rPr lang="en-US" dirty="0" err="1"/>
              <a:t>Mies</a:t>
            </a:r>
            <a:r>
              <a:rPr lang="en-US" dirty="0"/>
              <a:t> was a Modernist to the end.</a:t>
            </a:r>
          </a:p>
          <a:p>
            <a:endParaRPr lang="en-US" dirty="0"/>
          </a:p>
          <a:p>
            <a:endParaRPr lang="en-US" dirty="0"/>
          </a:p>
        </p:txBody>
      </p:sp>
    </p:spTree>
    <p:extLst>
      <p:ext uri="{BB962C8B-B14F-4D97-AF65-F5344CB8AC3E}">
        <p14:creationId xmlns:p14="http://schemas.microsoft.com/office/powerpoint/2010/main" val="11315864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E50F-3822-4084-A997-DC155A574CB9}"/>
              </a:ext>
            </a:extLst>
          </p:cNvPr>
          <p:cNvSpPr>
            <a:spLocks noGrp="1"/>
          </p:cNvSpPr>
          <p:nvPr>
            <p:ph type="title"/>
          </p:nvPr>
        </p:nvSpPr>
        <p:spPr>
          <a:xfrm>
            <a:off x="838200" y="365125"/>
            <a:ext cx="10515600" cy="968375"/>
          </a:xfrm>
        </p:spPr>
        <p:txBody>
          <a:bodyPr/>
          <a:lstStyle/>
          <a:p>
            <a:r>
              <a:rPr lang="en-US" dirty="0"/>
              <a:t>Johnson copies </a:t>
            </a:r>
            <a:r>
              <a:rPr lang="en-US" dirty="0" err="1"/>
              <a:t>Mies</a:t>
            </a:r>
            <a:endParaRPr lang="en-US" dirty="0"/>
          </a:p>
        </p:txBody>
      </p:sp>
      <p:sp>
        <p:nvSpPr>
          <p:cNvPr id="3" name="Content Placeholder 2">
            <a:extLst>
              <a:ext uri="{FF2B5EF4-FFF2-40B4-BE49-F238E27FC236}">
                <a16:creationId xmlns:a16="http://schemas.microsoft.com/office/drawing/2014/main" id="{B0C82029-4891-4437-8763-9B6574E67B1A}"/>
              </a:ext>
            </a:extLst>
          </p:cNvPr>
          <p:cNvSpPr>
            <a:spLocks noGrp="1"/>
          </p:cNvSpPr>
          <p:nvPr>
            <p:ph idx="1"/>
          </p:nvPr>
        </p:nvSpPr>
        <p:spPr>
          <a:xfrm>
            <a:off x="838200" y="1333500"/>
            <a:ext cx="10515600" cy="4843463"/>
          </a:xfrm>
        </p:spPr>
        <p:txBody>
          <a:bodyPr>
            <a:normAutofit fontScale="77500" lnSpcReduction="20000"/>
          </a:bodyPr>
          <a:lstStyle/>
          <a:p>
            <a:pPr marL="0" indent="0">
              <a:buNone/>
            </a:pPr>
            <a:r>
              <a:rPr lang="en-US" dirty="0"/>
              <a:t>	A funny thing happened on the way to building </a:t>
            </a:r>
            <a:r>
              <a:rPr lang="en-US" dirty="0" err="1"/>
              <a:t>Mies’s</a:t>
            </a:r>
            <a:r>
              <a:rPr lang="en-US" dirty="0"/>
              <a:t> glass house. Philip Johnson built it first. Johnson had played a huge role in promoting </a:t>
            </a:r>
            <a:r>
              <a:rPr lang="en-US" dirty="0" err="1"/>
              <a:t>Mies’s</a:t>
            </a:r>
            <a:r>
              <a:rPr lang="en-US" dirty="0"/>
              <a:t> distinctive style and his European accomplishments to the American audience.  An eager acolyte with a sharp tongue and generally impeccable (if snobbish) taste, Johnson boosted </a:t>
            </a:r>
            <a:r>
              <a:rPr lang="en-US" dirty="0" err="1"/>
              <a:t>Mies</a:t>
            </a:r>
            <a:r>
              <a:rPr lang="en-US" dirty="0"/>
              <a:t> and his favorite European architects such as Oud and Le Corbusier in the groundbreaking 1932 </a:t>
            </a:r>
            <a:r>
              <a:rPr lang="en-US" dirty="0" err="1"/>
              <a:t>MoMa</a:t>
            </a:r>
            <a:r>
              <a:rPr lang="en-US" dirty="0"/>
              <a:t> International Style show, and again in the 1947 Exhibition devoted solely to </a:t>
            </a:r>
            <a:r>
              <a:rPr lang="en-US" dirty="0" err="1"/>
              <a:t>Mies’s</a:t>
            </a:r>
            <a:r>
              <a:rPr lang="en-US" dirty="0"/>
              <a:t> work.  	</a:t>
            </a:r>
          </a:p>
          <a:p>
            <a:pPr marL="0" indent="0">
              <a:buNone/>
            </a:pPr>
            <a:r>
              <a:rPr lang="en-US" dirty="0"/>
              <a:t>  	Philip Johnson was a complicated fellow.  In the first half of his long career as an architect—he died at age 99 in 2005—he was derided as “</a:t>
            </a:r>
            <a:r>
              <a:rPr lang="en-US" dirty="0" err="1"/>
              <a:t>Mies</a:t>
            </a:r>
            <a:r>
              <a:rPr lang="en-US" dirty="0"/>
              <a:t> van der Johnson,” so often did he swipe from the master’s canon.  “I have always been delighted to be </a:t>
            </a:r>
            <a:r>
              <a:rPr lang="en-US" dirty="0" err="1"/>
              <a:t>Mies</a:t>
            </a:r>
            <a:r>
              <a:rPr lang="en-US" dirty="0"/>
              <a:t> van der Johnson,” he replied much later in life.  “It has always seemed proper in the history of architecture for a young man to understand, even to imitate, the great genius of an older generation.”</a:t>
            </a:r>
          </a:p>
          <a:p>
            <a:pPr marL="0" indent="0">
              <a:buNone/>
            </a:pPr>
            <a:r>
              <a:rPr lang="en-US" dirty="0"/>
              <a:t> 	For his part, </a:t>
            </a:r>
            <a:r>
              <a:rPr lang="en-US" dirty="0" err="1"/>
              <a:t>Mies</a:t>
            </a:r>
            <a:r>
              <a:rPr lang="en-US" dirty="0"/>
              <a:t> didn’t mind being borrowed from, “Sometimes people say, ‘How do you feel if somebody copies you?’ he commented in a 1960 interview. “I say that is not a problem for me.  I think that is the reason we are working, that we find something everybody can use. We hope only that he uses it right.”    -  Howard, pp. 103-104</a:t>
            </a:r>
          </a:p>
        </p:txBody>
      </p:sp>
    </p:spTree>
    <p:extLst>
      <p:ext uri="{BB962C8B-B14F-4D97-AF65-F5344CB8AC3E}">
        <p14:creationId xmlns:p14="http://schemas.microsoft.com/office/powerpoint/2010/main" val="29390699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CD531-652C-4AD4-8503-5D4EF10020D7}"/>
              </a:ext>
            </a:extLst>
          </p:cNvPr>
          <p:cNvSpPr>
            <a:spLocks noGrp="1"/>
          </p:cNvSpPr>
          <p:nvPr>
            <p:ph type="title"/>
          </p:nvPr>
        </p:nvSpPr>
        <p:spPr>
          <a:xfrm>
            <a:off x="838200" y="365125"/>
            <a:ext cx="10515600" cy="1031875"/>
          </a:xfrm>
        </p:spPr>
        <p:txBody>
          <a:bodyPr>
            <a:normAutofit/>
          </a:bodyPr>
          <a:lstStyle/>
          <a:p>
            <a:r>
              <a:rPr lang="en-US" sz="3200" dirty="0"/>
              <a:t>Exploring </a:t>
            </a:r>
            <a:r>
              <a:rPr lang="en-US" sz="3200" dirty="0" err="1"/>
              <a:t>Mies’s</a:t>
            </a:r>
            <a:r>
              <a:rPr lang="en-US" sz="3200" dirty="0"/>
              <a:t> influence on Johnson</a:t>
            </a:r>
          </a:p>
        </p:txBody>
      </p:sp>
      <p:sp>
        <p:nvSpPr>
          <p:cNvPr id="3" name="Content Placeholder 2">
            <a:extLst>
              <a:ext uri="{FF2B5EF4-FFF2-40B4-BE49-F238E27FC236}">
                <a16:creationId xmlns:a16="http://schemas.microsoft.com/office/drawing/2014/main" id="{61BB9504-CC21-48D1-8869-F6A6A850A171}"/>
              </a:ext>
            </a:extLst>
          </p:cNvPr>
          <p:cNvSpPr>
            <a:spLocks noGrp="1"/>
          </p:cNvSpPr>
          <p:nvPr>
            <p:ph idx="1"/>
          </p:nvPr>
        </p:nvSpPr>
        <p:spPr/>
        <p:txBody>
          <a:bodyPr/>
          <a:lstStyle/>
          <a:p>
            <a:r>
              <a:rPr lang="en-US" dirty="0"/>
              <a:t>Article on Johnson’s thesis house at 1 Ash St in Cambridge</a:t>
            </a:r>
          </a:p>
          <a:p>
            <a:r>
              <a:rPr lang="en-US" dirty="0">
                <a:hlinkClick r:id="rId2"/>
              </a:rPr>
              <a:t>https://www.knoll.com/knollnewsdetail/Philip-Johnson-Thesis-House</a:t>
            </a:r>
            <a:endParaRPr lang="en-US" dirty="0"/>
          </a:p>
          <a:p>
            <a:endParaRPr lang="en-US" dirty="0"/>
          </a:p>
          <a:p>
            <a:r>
              <a:rPr lang="en-US" dirty="0"/>
              <a:t>Nice video tour of the Glass House and surrounding landscape</a:t>
            </a:r>
          </a:p>
          <a:p>
            <a:r>
              <a:rPr lang="en-US" dirty="0">
                <a:hlinkClick r:id="rId3"/>
              </a:rPr>
              <a:t>https://theglasshouse.org/media/texture-transparency-the-glass-house/</a:t>
            </a:r>
            <a:endParaRPr lang="en-US" dirty="0"/>
          </a:p>
        </p:txBody>
      </p:sp>
    </p:spTree>
    <p:extLst>
      <p:ext uri="{BB962C8B-B14F-4D97-AF65-F5344CB8AC3E}">
        <p14:creationId xmlns:p14="http://schemas.microsoft.com/office/powerpoint/2010/main" val="21812308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C5FF9-7353-479E-8B71-38D3B683DCEB}"/>
              </a:ext>
            </a:extLst>
          </p:cNvPr>
          <p:cNvSpPr>
            <a:spLocks noGrp="1"/>
          </p:cNvSpPr>
          <p:nvPr>
            <p:ph type="title"/>
          </p:nvPr>
        </p:nvSpPr>
        <p:spPr>
          <a:xfrm>
            <a:off x="838200" y="365125"/>
            <a:ext cx="10515600" cy="1095375"/>
          </a:xfrm>
        </p:spPr>
        <p:txBody>
          <a:bodyPr>
            <a:normAutofit/>
          </a:bodyPr>
          <a:lstStyle/>
          <a:p>
            <a:r>
              <a:rPr lang="en-US" sz="2800" dirty="0"/>
              <a:t>History and Development of Seagram building</a:t>
            </a:r>
            <a:br>
              <a:rPr lang="en-US" sz="2800" dirty="0"/>
            </a:br>
            <a:r>
              <a:rPr lang="en-US" sz="2800" dirty="0"/>
              <a:t>     Beyond copying to cooperation</a:t>
            </a:r>
          </a:p>
        </p:txBody>
      </p:sp>
      <p:sp>
        <p:nvSpPr>
          <p:cNvPr id="3" name="Content Placeholder 2">
            <a:extLst>
              <a:ext uri="{FF2B5EF4-FFF2-40B4-BE49-F238E27FC236}">
                <a16:creationId xmlns:a16="http://schemas.microsoft.com/office/drawing/2014/main" id="{542EF748-2F39-4A45-B308-5890B234D0C1}"/>
              </a:ext>
            </a:extLst>
          </p:cNvPr>
          <p:cNvSpPr>
            <a:spLocks noGrp="1"/>
          </p:cNvSpPr>
          <p:nvPr>
            <p:ph idx="1"/>
          </p:nvPr>
        </p:nvSpPr>
        <p:spPr/>
        <p:txBody>
          <a:bodyPr>
            <a:normAutofit fontScale="62500" lnSpcReduction="20000"/>
          </a:bodyPr>
          <a:lstStyle/>
          <a:p>
            <a:r>
              <a:rPr lang="en-US" dirty="0"/>
              <a:t>Wiki page on Seagram Building</a:t>
            </a:r>
          </a:p>
          <a:p>
            <a:r>
              <a:rPr lang="en-US" dirty="0">
                <a:hlinkClick r:id="rId3"/>
              </a:rPr>
              <a:t>https://en.wikipedia.org/wiki/Seagram_Building#Planning</a:t>
            </a:r>
            <a:endParaRPr lang="en-US" dirty="0"/>
          </a:p>
          <a:p>
            <a:endParaRPr lang="en-US" dirty="0"/>
          </a:p>
          <a:p>
            <a:r>
              <a:rPr lang="en-US" dirty="0"/>
              <a:t>Wright actually pitched himself to Bronfman but was never seriously considered. </a:t>
            </a:r>
            <a:r>
              <a:rPr lang="en-US" i="1" dirty="0"/>
              <a:t>Someone in the Seagram’s organization wrote an inter-office memo: The roof (of a potential Wright building) will probably leak; the heating system and the lights probably won’t work; he will make it extremely difficult to house your employees because he will place them where he wants them, not where they are practically located. When you get through (if you ever finish it) it will cost twice as much as any other building.    -  Howard, p 226</a:t>
            </a:r>
          </a:p>
          <a:p>
            <a:endParaRPr lang="en-US" i="1" dirty="0"/>
          </a:p>
          <a:p>
            <a:r>
              <a:rPr lang="en-US" i="1" dirty="0"/>
              <a:t>Video: </a:t>
            </a:r>
            <a:r>
              <a:rPr lang="en-US" dirty="0">
                <a:hlinkClick r:id="rId4"/>
              </a:rPr>
              <a:t>https://www.youtube.com/watch?v=UhRyWc5hDz8</a:t>
            </a:r>
            <a:endParaRPr lang="en-US" dirty="0"/>
          </a:p>
          <a:p>
            <a:pPr marL="0" indent="0">
              <a:buNone/>
            </a:pPr>
            <a:endParaRPr lang="en-US" i="1" dirty="0"/>
          </a:p>
          <a:p>
            <a:r>
              <a:rPr lang="en-US" i="1" dirty="0"/>
              <a:t>Contrary to what the video tells you, it was not just a choice between three architects. </a:t>
            </a:r>
            <a:r>
              <a:rPr lang="en-US" i="1" dirty="0" err="1"/>
              <a:t>LeCorbusier</a:t>
            </a:r>
            <a:r>
              <a:rPr lang="en-US" i="1" dirty="0"/>
              <a:t>, Wright, and van der </a:t>
            </a:r>
            <a:r>
              <a:rPr lang="en-US" i="1" dirty="0" err="1"/>
              <a:t>Rohe</a:t>
            </a:r>
            <a:r>
              <a:rPr lang="en-US" i="1" dirty="0"/>
              <a:t>.  Lambert and Johnson went through an extensive process in which at least 10 architects were considered.  Lambert eventually settled on </a:t>
            </a:r>
            <a:r>
              <a:rPr lang="en-US" i="1" dirty="0" err="1"/>
              <a:t>Mies</a:t>
            </a:r>
            <a:r>
              <a:rPr lang="en-US" i="1" dirty="0"/>
              <a:t>.  ( see Howard, pp.230-232)</a:t>
            </a:r>
          </a:p>
          <a:p>
            <a:pPr marL="0" indent="0">
              <a:buNone/>
            </a:pPr>
            <a:endParaRPr lang="en-US" i="1" dirty="0"/>
          </a:p>
        </p:txBody>
      </p:sp>
    </p:spTree>
    <p:extLst>
      <p:ext uri="{BB962C8B-B14F-4D97-AF65-F5344CB8AC3E}">
        <p14:creationId xmlns:p14="http://schemas.microsoft.com/office/powerpoint/2010/main" val="40419032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D9DF0-886D-4DD4-9DAD-882BC8318606}"/>
              </a:ext>
            </a:extLst>
          </p:cNvPr>
          <p:cNvSpPr>
            <a:spLocks noGrp="1"/>
          </p:cNvSpPr>
          <p:nvPr>
            <p:ph type="title"/>
          </p:nvPr>
        </p:nvSpPr>
        <p:spPr>
          <a:xfrm>
            <a:off x="838200" y="365125"/>
            <a:ext cx="10515600" cy="676275"/>
          </a:xfrm>
        </p:spPr>
        <p:txBody>
          <a:bodyPr>
            <a:normAutofit/>
          </a:bodyPr>
          <a:lstStyle/>
          <a:p>
            <a:r>
              <a:rPr lang="en-US" sz="3200" dirty="0"/>
              <a:t>Deterioration of the relationship after Seagram</a:t>
            </a:r>
          </a:p>
        </p:txBody>
      </p:sp>
      <p:sp>
        <p:nvSpPr>
          <p:cNvPr id="3" name="Content Placeholder 2">
            <a:extLst>
              <a:ext uri="{FF2B5EF4-FFF2-40B4-BE49-F238E27FC236}">
                <a16:creationId xmlns:a16="http://schemas.microsoft.com/office/drawing/2014/main" id="{B98401D3-B3C0-421B-99DB-49B2756E8272}"/>
              </a:ext>
            </a:extLst>
          </p:cNvPr>
          <p:cNvSpPr>
            <a:spLocks noGrp="1"/>
          </p:cNvSpPr>
          <p:nvPr>
            <p:ph idx="1"/>
          </p:nvPr>
        </p:nvSpPr>
        <p:spPr>
          <a:xfrm>
            <a:off x="838200" y="1130300"/>
            <a:ext cx="10515600" cy="5046663"/>
          </a:xfrm>
        </p:spPr>
        <p:txBody>
          <a:bodyPr>
            <a:normAutofit fontScale="77500" lnSpcReduction="20000"/>
          </a:bodyPr>
          <a:lstStyle/>
          <a:p>
            <a:pPr marL="0" indent="0">
              <a:buNone/>
            </a:pPr>
            <a:r>
              <a:rPr lang="en-US" dirty="0"/>
              <a:t>	The shotgun collaboration on Seagram and latent tensions between </a:t>
            </a:r>
            <a:r>
              <a:rPr lang="en-US" dirty="0" err="1"/>
              <a:t>Mies</a:t>
            </a:r>
            <a:r>
              <a:rPr lang="en-US" dirty="0"/>
              <a:t> and Johnson frayed their relationship beyond repair.  </a:t>
            </a:r>
            <a:r>
              <a:rPr lang="en-US" dirty="0" err="1"/>
              <a:t>Mies</a:t>
            </a:r>
            <a:r>
              <a:rPr lang="en-US" dirty="0"/>
              <a:t> was more uncommunicative than usual during the Seagram project, and Johnson was chafing in the shadow of the Great Man, who owed his American renown, in part, to Johnson’s assiduous pamphleteering. Johnson the creative chameleon would soon cast off his Miesian skin and reinvent himself as an occasionally original, occasionally derivative, postmodernist architect in a career that spanned more than three decades after </a:t>
            </a:r>
            <a:r>
              <a:rPr lang="en-US" dirty="0" err="1"/>
              <a:t>Mies’s</a:t>
            </a:r>
            <a:r>
              <a:rPr lang="en-US" dirty="0"/>
              <a:t> death.  “I am violently anti-Miesian,” he once declared in front of an audience at the Yale School of Architecture. “I think that this is the most natural thing in the world, just as I am not really very fond of my father.”  Howard, p.248</a:t>
            </a:r>
          </a:p>
          <a:p>
            <a:pPr marL="0" indent="0">
              <a:buNone/>
            </a:pPr>
            <a:endParaRPr lang="en-US" dirty="0"/>
          </a:p>
          <a:p>
            <a:r>
              <a:rPr lang="en-US" u="sng" dirty="0"/>
              <a:t>The blow-up at the Glass House </a:t>
            </a:r>
            <a:r>
              <a:rPr lang="en-US" dirty="0"/>
              <a:t>during their collaboration on Seagram:  An inebriated </a:t>
            </a:r>
            <a:r>
              <a:rPr lang="en-US" dirty="0" err="1"/>
              <a:t>Mies</a:t>
            </a:r>
            <a:r>
              <a:rPr lang="en-US" dirty="0"/>
              <a:t> criticized Johnson’s use of steel piers on the corners in contrast to the post-less corners in the Farnsworth House. </a:t>
            </a:r>
            <a:r>
              <a:rPr lang="en-US" dirty="0" err="1"/>
              <a:t>Mies</a:t>
            </a:r>
            <a:r>
              <a:rPr lang="en-US" dirty="0"/>
              <a:t> said Johnson had tried to copy him and failed.</a:t>
            </a:r>
          </a:p>
          <a:p>
            <a:pPr marL="0" indent="0">
              <a:buNone/>
            </a:pPr>
            <a:r>
              <a:rPr lang="en-US" dirty="0"/>
              <a:t>	Johnson counterattacked, criticizing Stock Exchange building in Amsterdam by Hendrick </a:t>
            </a:r>
            <a:r>
              <a:rPr lang="en-US" dirty="0" err="1"/>
              <a:t>Berlage</a:t>
            </a:r>
            <a:r>
              <a:rPr lang="en-US" dirty="0"/>
              <a:t>, a building that </a:t>
            </a:r>
            <a:r>
              <a:rPr lang="en-US" dirty="0" err="1"/>
              <a:t>Mies</a:t>
            </a:r>
            <a:r>
              <a:rPr lang="en-US" dirty="0"/>
              <a:t> admired. Johnson said, “I’ve been meaning to ask you about </a:t>
            </a:r>
            <a:r>
              <a:rPr lang="en-US" dirty="0" err="1"/>
              <a:t>Berlage</a:t>
            </a:r>
            <a:r>
              <a:rPr lang="en-US" dirty="0"/>
              <a:t> and the Stock Exchange.  All that decoration mixed up with masonry and steel . . . In view of your love of pure structure, I am at a loss to comprehend what you see in it or him.”  Howard, p. 249</a:t>
            </a:r>
          </a:p>
        </p:txBody>
      </p:sp>
    </p:spTree>
    <p:extLst>
      <p:ext uri="{BB962C8B-B14F-4D97-AF65-F5344CB8AC3E}">
        <p14:creationId xmlns:p14="http://schemas.microsoft.com/office/powerpoint/2010/main" val="3569972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16EF-9E8B-435A-897E-D9501D041935}"/>
              </a:ext>
            </a:extLst>
          </p:cNvPr>
          <p:cNvSpPr>
            <a:spLocks noGrp="1"/>
          </p:cNvSpPr>
          <p:nvPr>
            <p:ph type="title"/>
          </p:nvPr>
        </p:nvSpPr>
        <p:spPr/>
        <p:txBody>
          <a:bodyPr/>
          <a:lstStyle/>
          <a:p>
            <a:r>
              <a:rPr lang="en-US" dirty="0"/>
              <a:t>Calatrava Addition</a:t>
            </a:r>
          </a:p>
        </p:txBody>
      </p:sp>
      <p:pic>
        <p:nvPicPr>
          <p:cNvPr id="5" name="Content Placeholder 4">
            <a:extLst>
              <a:ext uri="{FF2B5EF4-FFF2-40B4-BE49-F238E27FC236}">
                <a16:creationId xmlns:a16="http://schemas.microsoft.com/office/drawing/2014/main" id="{997A1A01-D86D-463B-B862-CB8AB8487F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9666" y="1825625"/>
            <a:ext cx="9352667" cy="4351338"/>
          </a:xfrm>
        </p:spPr>
      </p:pic>
    </p:spTree>
    <p:extLst>
      <p:ext uri="{BB962C8B-B14F-4D97-AF65-F5344CB8AC3E}">
        <p14:creationId xmlns:p14="http://schemas.microsoft.com/office/powerpoint/2010/main" val="40287731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A5AE2-C19E-419E-B49F-FAC70D78AD65}"/>
              </a:ext>
            </a:extLst>
          </p:cNvPr>
          <p:cNvSpPr>
            <a:spLocks noGrp="1"/>
          </p:cNvSpPr>
          <p:nvPr>
            <p:ph type="title"/>
          </p:nvPr>
        </p:nvSpPr>
        <p:spPr>
          <a:xfrm>
            <a:off x="838200" y="365125"/>
            <a:ext cx="10515600" cy="511175"/>
          </a:xfrm>
        </p:spPr>
        <p:txBody>
          <a:bodyPr>
            <a:normAutofit fontScale="90000"/>
          </a:bodyPr>
          <a:lstStyle/>
          <a:p>
            <a:r>
              <a:rPr lang="en-US" dirty="0" err="1"/>
              <a:t>Mies</a:t>
            </a:r>
            <a:r>
              <a:rPr lang="en-US" dirty="0"/>
              <a:t> and Phillip after Seagram’s</a:t>
            </a:r>
          </a:p>
        </p:txBody>
      </p:sp>
      <p:sp>
        <p:nvSpPr>
          <p:cNvPr id="3" name="Content Placeholder 2">
            <a:extLst>
              <a:ext uri="{FF2B5EF4-FFF2-40B4-BE49-F238E27FC236}">
                <a16:creationId xmlns:a16="http://schemas.microsoft.com/office/drawing/2014/main" id="{34683567-EE56-4466-B5C6-6D64330E0B24}"/>
              </a:ext>
            </a:extLst>
          </p:cNvPr>
          <p:cNvSpPr>
            <a:spLocks noGrp="1"/>
          </p:cNvSpPr>
          <p:nvPr>
            <p:ph idx="1"/>
          </p:nvPr>
        </p:nvSpPr>
        <p:spPr>
          <a:xfrm>
            <a:off x="838200" y="1028700"/>
            <a:ext cx="10515600" cy="5148263"/>
          </a:xfrm>
        </p:spPr>
        <p:txBody>
          <a:bodyPr>
            <a:normAutofit fontScale="92500" lnSpcReduction="10000"/>
          </a:bodyPr>
          <a:lstStyle/>
          <a:p>
            <a:pPr marL="0" indent="0">
              <a:buNone/>
            </a:pPr>
            <a:r>
              <a:rPr lang="en-US" dirty="0"/>
              <a:t>	As an octogenarian in the late 60s, </a:t>
            </a:r>
            <a:r>
              <a:rPr lang="en-US" dirty="0" err="1"/>
              <a:t>Mies</a:t>
            </a:r>
            <a:r>
              <a:rPr lang="en-US" dirty="0"/>
              <a:t> had outlived the heyday of the modernist movement.  In 1967, future Pritzker Architecture Prize winner Robert Venturi published the influential postmodernist manifesto </a:t>
            </a:r>
            <a:r>
              <a:rPr lang="en-US" i="1" dirty="0"/>
              <a:t>Complexity and Contradiction in Architecture.</a:t>
            </a:r>
            <a:r>
              <a:rPr lang="en-US" dirty="0"/>
              <a:t>  Venturi head-butted </a:t>
            </a:r>
            <a:r>
              <a:rPr lang="en-US" dirty="0" err="1"/>
              <a:t>Mies’s</a:t>
            </a:r>
            <a:r>
              <a:rPr lang="en-US" dirty="0"/>
              <a:t> magnificent paradox </a:t>
            </a:r>
            <a:r>
              <a:rPr lang="en-US" i="1" dirty="0"/>
              <a:t>Less is more.  </a:t>
            </a:r>
            <a:r>
              <a:rPr lang="en-US" dirty="0"/>
              <a:t>Venturi declared “Less is a bore.”</a:t>
            </a:r>
          </a:p>
          <a:p>
            <a:pPr marL="0" indent="0">
              <a:buNone/>
            </a:pPr>
            <a:r>
              <a:rPr lang="en-US" dirty="0"/>
              <a:t>	Years later Venturi allowed that “of all things I’ve said, I’ve never wanted to take anything back, except maybe ‘Less is a bore.’” – Howard, pp 255-257</a:t>
            </a:r>
          </a:p>
          <a:p>
            <a:pPr marL="0" indent="0">
              <a:buNone/>
            </a:pPr>
            <a:endParaRPr lang="en-US" dirty="0"/>
          </a:p>
          <a:p>
            <a:pPr marL="0" indent="0">
              <a:buNone/>
            </a:pPr>
            <a:r>
              <a:rPr lang="en-US" dirty="0"/>
              <a:t>	Johnson on the other hand went on to thirty more years of creative work in various styles, thereby becoming one of the best known architect’s of the 20</a:t>
            </a:r>
            <a:r>
              <a:rPr lang="en-US" baseline="30000" dirty="0"/>
              <a:t>th</a:t>
            </a:r>
            <a:r>
              <a:rPr lang="en-US" dirty="0"/>
              <a:t> Century / Again, see the Wikipedia page on Philip Johnson for dozens of good pictures of Johnson’s work.         </a:t>
            </a:r>
            <a:r>
              <a:rPr lang="en-US" dirty="0">
                <a:hlinkClick r:id="rId2"/>
              </a:rPr>
              <a:t>https://en.wikipedia.org/wiki/Philip_Johnson</a:t>
            </a: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481983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AAC58-AB95-47B1-B847-C6930C6C0DE3}"/>
              </a:ext>
            </a:extLst>
          </p:cNvPr>
          <p:cNvSpPr>
            <a:spLocks noGrp="1"/>
          </p:cNvSpPr>
          <p:nvPr>
            <p:ph type="title"/>
          </p:nvPr>
        </p:nvSpPr>
        <p:spPr/>
        <p:txBody>
          <a:bodyPr/>
          <a:lstStyle/>
          <a:p>
            <a:r>
              <a:rPr lang="en-US" dirty="0"/>
              <a:t>A final appraisal</a:t>
            </a:r>
          </a:p>
        </p:txBody>
      </p:sp>
      <p:sp>
        <p:nvSpPr>
          <p:cNvPr id="3" name="Content Placeholder 2">
            <a:extLst>
              <a:ext uri="{FF2B5EF4-FFF2-40B4-BE49-F238E27FC236}">
                <a16:creationId xmlns:a16="http://schemas.microsoft.com/office/drawing/2014/main" id="{9778A67F-13BE-47CF-B963-1F0F2E679549}"/>
              </a:ext>
            </a:extLst>
          </p:cNvPr>
          <p:cNvSpPr>
            <a:spLocks noGrp="1"/>
          </p:cNvSpPr>
          <p:nvPr>
            <p:ph idx="1"/>
          </p:nvPr>
        </p:nvSpPr>
        <p:spPr/>
        <p:txBody>
          <a:bodyPr/>
          <a:lstStyle/>
          <a:p>
            <a:r>
              <a:rPr lang="en-US" dirty="0"/>
              <a:t>Charlie Rose’s interview with curators of two shows on </a:t>
            </a:r>
            <a:r>
              <a:rPr lang="en-US" dirty="0" err="1"/>
              <a:t>Mies</a:t>
            </a:r>
            <a:r>
              <a:rPr lang="en-US" dirty="0"/>
              <a:t> in 2001</a:t>
            </a:r>
          </a:p>
          <a:p>
            <a:pPr marL="0" indent="0">
              <a:buNone/>
            </a:pPr>
            <a:r>
              <a:rPr lang="en-US" dirty="0"/>
              <a:t>   -  Paul Goldberg, Architecture critic at the New Yorker</a:t>
            </a:r>
          </a:p>
          <a:p>
            <a:pPr marL="0" indent="0">
              <a:buNone/>
            </a:pPr>
            <a:r>
              <a:rPr lang="en-US" dirty="0"/>
              <a:t>   - Barry </a:t>
            </a:r>
            <a:r>
              <a:rPr lang="en-US" dirty="0" err="1"/>
              <a:t>Bergdoll</a:t>
            </a:r>
            <a:r>
              <a:rPr lang="en-US" dirty="0"/>
              <a:t>, organizer of </a:t>
            </a:r>
            <a:r>
              <a:rPr lang="en-US" dirty="0" err="1"/>
              <a:t>Mies</a:t>
            </a:r>
            <a:r>
              <a:rPr lang="en-US" dirty="0"/>
              <a:t> in Berlin at MOMA</a:t>
            </a:r>
          </a:p>
          <a:p>
            <a:pPr marL="0" indent="0">
              <a:buNone/>
            </a:pPr>
            <a:r>
              <a:rPr lang="en-US" dirty="0"/>
              <a:t>   - Phyllis Lambert, organizer of </a:t>
            </a:r>
            <a:r>
              <a:rPr lang="en-US" dirty="0" err="1"/>
              <a:t>Mies</a:t>
            </a:r>
            <a:r>
              <a:rPr lang="en-US" dirty="0"/>
              <a:t> in America at the Whitney</a:t>
            </a:r>
          </a:p>
          <a:p>
            <a:r>
              <a:rPr lang="en-US" dirty="0">
                <a:hlinkClick r:id="rId2"/>
              </a:rPr>
              <a:t>https://www.youtube.com/watch?v=S9DsUHAuva8</a:t>
            </a:r>
            <a:endParaRPr lang="en-US" dirty="0"/>
          </a:p>
          <a:p>
            <a:endParaRPr lang="en-US" dirty="0"/>
          </a:p>
        </p:txBody>
      </p:sp>
    </p:spTree>
    <p:extLst>
      <p:ext uri="{BB962C8B-B14F-4D97-AF65-F5344CB8AC3E}">
        <p14:creationId xmlns:p14="http://schemas.microsoft.com/office/powerpoint/2010/main" val="8226056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4D6E-54DD-48FD-979F-FF526E22E414}"/>
              </a:ext>
            </a:extLst>
          </p:cNvPr>
          <p:cNvSpPr>
            <a:spLocks noGrp="1"/>
          </p:cNvSpPr>
          <p:nvPr>
            <p:ph type="title"/>
          </p:nvPr>
        </p:nvSpPr>
        <p:spPr/>
        <p:txBody>
          <a:bodyPr/>
          <a:lstStyle/>
          <a:p>
            <a:r>
              <a:rPr lang="en-US" dirty="0"/>
              <a:t>Post-session fun / conversation over lunch?</a:t>
            </a:r>
          </a:p>
        </p:txBody>
      </p:sp>
      <p:sp>
        <p:nvSpPr>
          <p:cNvPr id="3" name="Content Placeholder 2">
            <a:extLst>
              <a:ext uri="{FF2B5EF4-FFF2-40B4-BE49-F238E27FC236}">
                <a16:creationId xmlns:a16="http://schemas.microsoft.com/office/drawing/2014/main" id="{94CE9704-02DB-4F7F-ABA5-36B1C4A215E7}"/>
              </a:ext>
            </a:extLst>
          </p:cNvPr>
          <p:cNvSpPr>
            <a:spLocks noGrp="1"/>
          </p:cNvSpPr>
          <p:nvPr>
            <p:ph idx="1"/>
          </p:nvPr>
        </p:nvSpPr>
        <p:spPr/>
        <p:txBody>
          <a:bodyPr/>
          <a:lstStyle/>
          <a:p>
            <a:pPr marL="0" indent="0">
              <a:buNone/>
            </a:pPr>
            <a:r>
              <a:rPr lang="en-US" dirty="0"/>
              <a:t>Again I invite anyone who is interested to go to a nearby restaurant for a lunch and continued conversation, free of the constraints of technology.  We learn best by explaining to others what we have learned for ourselves.</a:t>
            </a:r>
          </a:p>
        </p:txBody>
      </p:sp>
    </p:spTree>
    <p:extLst>
      <p:ext uri="{BB962C8B-B14F-4D97-AF65-F5344CB8AC3E}">
        <p14:creationId xmlns:p14="http://schemas.microsoft.com/office/powerpoint/2010/main" val="21133083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DE59-3222-4897-B84F-A7F0BE0D75B3}"/>
              </a:ext>
            </a:extLst>
          </p:cNvPr>
          <p:cNvSpPr>
            <a:spLocks noGrp="1"/>
          </p:cNvSpPr>
          <p:nvPr>
            <p:ph type="title"/>
          </p:nvPr>
        </p:nvSpPr>
        <p:spPr/>
        <p:txBody>
          <a:bodyPr/>
          <a:lstStyle/>
          <a:p>
            <a:r>
              <a:rPr lang="en-US" dirty="0"/>
              <a:t>Contact	</a:t>
            </a:r>
          </a:p>
        </p:txBody>
      </p:sp>
      <p:sp>
        <p:nvSpPr>
          <p:cNvPr id="3" name="Content Placeholder 2">
            <a:extLst>
              <a:ext uri="{FF2B5EF4-FFF2-40B4-BE49-F238E27FC236}">
                <a16:creationId xmlns:a16="http://schemas.microsoft.com/office/drawing/2014/main" id="{DFF1FDC6-B282-433B-9FCD-2B29D29C421B}"/>
              </a:ext>
            </a:extLst>
          </p:cNvPr>
          <p:cNvSpPr>
            <a:spLocks noGrp="1"/>
          </p:cNvSpPr>
          <p:nvPr>
            <p:ph idx="1"/>
          </p:nvPr>
        </p:nvSpPr>
        <p:spPr/>
        <p:txBody>
          <a:bodyPr/>
          <a:lstStyle/>
          <a:p>
            <a:r>
              <a:rPr lang="en-US" dirty="0">
                <a:hlinkClick r:id="rId2"/>
              </a:rPr>
              <a:t>dirkvm1996@gmail.com</a:t>
            </a:r>
            <a:endParaRPr lang="en-US" dirty="0"/>
          </a:p>
          <a:p>
            <a:pPr marL="0" indent="0">
              <a:buNone/>
            </a:pPr>
            <a:r>
              <a:rPr lang="en-US" dirty="0"/>
              <a:t>    Please feel free to contact me with questions or comments . . .</a:t>
            </a:r>
          </a:p>
          <a:p>
            <a:pPr marL="0" indent="0">
              <a:buNone/>
            </a:pPr>
            <a:endParaRPr lang="en-US" dirty="0"/>
          </a:p>
          <a:p>
            <a:pPr marL="0" indent="0">
              <a:buNone/>
            </a:pPr>
            <a:r>
              <a:rPr lang="en-US" dirty="0"/>
              <a:t>GO FORTH AND LEARN !!!!! </a:t>
            </a:r>
          </a:p>
          <a:p>
            <a:pPr marL="0" indent="0">
              <a:buNone/>
            </a:pPr>
            <a:r>
              <a:rPr lang="en-US" dirty="0"/>
              <a:t>Cumulative PowerPoint (minus book photos) will be on the OLLI web page by tomorrow.</a:t>
            </a:r>
          </a:p>
        </p:txBody>
      </p:sp>
    </p:spTree>
    <p:extLst>
      <p:ext uri="{BB962C8B-B14F-4D97-AF65-F5344CB8AC3E}">
        <p14:creationId xmlns:p14="http://schemas.microsoft.com/office/powerpoint/2010/main" val="3392183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226A5-CDC7-4140-B587-1ACBE3D58A89}"/>
              </a:ext>
            </a:extLst>
          </p:cNvPr>
          <p:cNvSpPr>
            <a:spLocks noGrp="1"/>
          </p:cNvSpPr>
          <p:nvPr>
            <p:ph type="title"/>
          </p:nvPr>
        </p:nvSpPr>
        <p:spPr/>
        <p:txBody>
          <a:bodyPr/>
          <a:lstStyle/>
          <a:p>
            <a:r>
              <a:rPr lang="en-US" dirty="0"/>
              <a:t>First Unitarian of Madison, Wis / 1949-51</a:t>
            </a:r>
            <a:br>
              <a:rPr lang="en-US" dirty="0"/>
            </a:br>
            <a:r>
              <a:rPr lang="en-US" dirty="0"/>
              <a:t>    Frank Lloyd Wright</a:t>
            </a:r>
          </a:p>
        </p:txBody>
      </p:sp>
      <p:pic>
        <p:nvPicPr>
          <p:cNvPr id="5" name="Content Placeholder 4">
            <a:extLst>
              <a:ext uri="{FF2B5EF4-FFF2-40B4-BE49-F238E27FC236}">
                <a16:creationId xmlns:a16="http://schemas.microsoft.com/office/drawing/2014/main" id="{F7005C75-1809-448F-B5DA-6EDEA8FFDD1D}"/>
              </a:ext>
            </a:extLst>
          </p:cNvPr>
          <p:cNvPicPr>
            <a:picLocks noGrp="1" noChangeAspect="1"/>
          </p:cNvPicPr>
          <p:nvPr>
            <p:ph idx="1"/>
          </p:nvPr>
        </p:nvPicPr>
        <p:blipFill>
          <a:blip r:embed="rId2"/>
          <a:stretch>
            <a:fillRect/>
          </a:stretch>
        </p:blipFill>
        <p:spPr>
          <a:xfrm>
            <a:off x="1896534" y="2253212"/>
            <a:ext cx="8551334" cy="4774121"/>
          </a:xfrm>
        </p:spPr>
      </p:pic>
    </p:spTree>
    <p:extLst>
      <p:ext uri="{BB962C8B-B14F-4D97-AF65-F5344CB8AC3E}">
        <p14:creationId xmlns:p14="http://schemas.microsoft.com/office/powerpoint/2010/main" val="1552085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52764</TotalTime>
  <Words>8756</Words>
  <Application>Microsoft Office PowerPoint</Application>
  <PresentationFormat>Widescreen</PresentationFormat>
  <Paragraphs>543</Paragraphs>
  <Slides>83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83</vt:i4>
      </vt:variant>
    </vt:vector>
  </HeadingPairs>
  <TitlesOfParts>
    <vt:vector size="88" baseType="lpstr">
      <vt:lpstr>Arial</vt:lpstr>
      <vt:lpstr>Calibri</vt:lpstr>
      <vt:lpstr>Calibri Light</vt:lpstr>
      <vt:lpstr>Roboto</vt:lpstr>
      <vt:lpstr>Office Theme</vt:lpstr>
      <vt:lpstr>Egos, Friendships, Rivalries, and Fights in Mid-Century Modern Architecture in America  Dirk Mol / Presenter</vt:lpstr>
      <vt:lpstr>Dirk Mol / A caveat</vt:lpstr>
      <vt:lpstr>Goals of the facilitator:    What I hope will happen here</vt:lpstr>
      <vt:lpstr>How I design and approach study groups</vt:lpstr>
      <vt:lpstr>Course Outline</vt:lpstr>
      <vt:lpstr>More Outline</vt:lpstr>
      <vt:lpstr>Milwaukee War Memorial / Eero Saarinen         1955-57</vt:lpstr>
      <vt:lpstr>Calatrava Addition</vt:lpstr>
      <vt:lpstr>First Unitarian of Madison, Wis / 1949-51     Frank Lloyd Wright</vt:lpstr>
      <vt:lpstr>St. Francis de Sales Church / Marcel Breuer Norton Shores (Muskegon) Michigan</vt:lpstr>
      <vt:lpstr>INTRODUCTIONS: Suggested  items to share with the group if you wish</vt:lpstr>
      <vt:lpstr>The Players</vt:lpstr>
      <vt:lpstr>STYLES in history of American Architecture</vt:lpstr>
      <vt:lpstr>Romanesque vs. Gothic</vt:lpstr>
      <vt:lpstr>More on Styles</vt:lpstr>
      <vt:lpstr>Definitions</vt:lpstr>
      <vt:lpstr>My Favorite Brutalist Building Marcel Breuer’s St. Francis de Sales Church Norton Shores (Muskegon) Michigan (mid 60s)</vt:lpstr>
      <vt:lpstr>The Players and their Styles</vt:lpstr>
      <vt:lpstr>Frank Lloyd Wright (FLW) /   1867-1959</vt:lpstr>
      <vt:lpstr>A FLW Chronology</vt:lpstr>
      <vt:lpstr>FLW Chronology 2 / Early Career</vt:lpstr>
      <vt:lpstr>Sullivan ‘Jewel Box” Bank in Grinnell Iowa</vt:lpstr>
      <vt:lpstr>FLW Chronology 3 / Developing his own style</vt:lpstr>
      <vt:lpstr>FLW Chronology 4 /  Later Career</vt:lpstr>
      <vt:lpstr>FLW Chronology 5 / Later work - Masterpieces</vt:lpstr>
      <vt:lpstr> FLW / Resources for further investigation    </vt:lpstr>
      <vt:lpstr>Phillip Johnson / July 7, 1906-Jan 25, 2005</vt:lpstr>
      <vt:lpstr>Johnson / 1906-2005 /Chronology 1 </vt:lpstr>
      <vt:lpstr>Johnson / Chronology 2</vt:lpstr>
      <vt:lpstr>Johnson / Chronology 3</vt:lpstr>
      <vt:lpstr>Johnson / Chronology 4</vt:lpstr>
      <vt:lpstr>Johnson / Resources for Further Investigation</vt:lpstr>
      <vt:lpstr>Mies van der Rohe / 1886-1969</vt:lpstr>
      <vt:lpstr>Mies van der Rohe / Chronology 1 Germany</vt:lpstr>
      <vt:lpstr>Mies /Chronology 2 / Early years in US</vt:lpstr>
      <vt:lpstr>Mies / Later work in US</vt:lpstr>
      <vt:lpstr>Mies van der Rohe / Resources for Further Investigation</vt:lpstr>
      <vt:lpstr>Resources for Further Study on Edith Farnsworth</vt:lpstr>
      <vt:lpstr>For Fun / Famous Architects and Styles</vt:lpstr>
      <vt:lpstr>Quiz / Print this page and compare it to the pages on architectural styles earlier in this Power Point and see what you have learned  </vt:lpstr>
      <vt:lpstr>More Advanced Research</vt:lpstr>
      <vt:lpstr>For Next week</vt:lpstr>
      <vt:lpstr>Session 2 / Frank and Philip</vt:lpstr>
      <vt:lpstr>Wisdom from Frank</vt:lpstr>
      <vt:lpstr>Today’s Agenda / 2</vt:lpstr>
      <vt:lpstr>Part 1 / Before meeting </vt:lpstr>
      <vt:lpstr>Part 2 / The Competition Begins </vt:lpstr>
      <vt:lpstr> Part 3 /  The Competition Heats Up  </vt:lpstr>
      <vt:lpstr>Part 3 / The Final Skirmishes</vt:lpstr>
      <vt:lpstr>Prep for Session 3 / Mies and Edith </vt:lpstr>
      <vt:lpstr>Session 3 / Mies and Edith</vt:lpstr>
      <vt:lpstr>Resources from group member</vt:lpstr>
      <vt:lpstr>Name Change / How authors get it wrong  </vt:lpstr>
      <vt:lpstr>Once again, Wright asserts himself</vt:lpstr>
      <vt:lpstr>What did shape Mies?</vt:lpstr>
      <vt:lpstr>Edith Farnsworth Chronology / Childhood and Youth </vt:lpstr>
      <vt:lpstr>Edith Farnsworth / Chronology 2</vt:lpstr>
      <vt:lpstr>Farnsworth Chronology / The aftermath</vt:lpstr>
      <vt:lpstr>Mies and Edith / first meeting</vt:lpstr>
      <vt:lpstr>Early Years</vt:lpstr>
      <vt:lpstr>How close were they?</vt:lpstr>
      <vt:lpstr>“God is in the details”</vt:lpstr>
      <vt:lpstr>More details / and they disagreed about many of them</vt:lpstr>
      <vt:lpstr>The service module</vt:lpstr>
      <vt:lpstr>Whose house was it?</vt:lpstr>
      <vt:lpstr>More design flaws</vt:lpstr>
      <vt:lpstr>Years of wrangling / 3 chapters and 60 pages of the book</vt:lpstr>
      <vt:lpstr>Farnworth Chronology / Later life of the house</vt:lpstr>
      <vt:lpstr>Next week / April 26:  Mies and Philip and the Seagram’s Building--      Architecture’s Whiskey Bottle</vt:lpstr>
      <vt:lpstr>Session 4 / Mies and Johnson and the Seagram Building</vt:lpstr>
      <vt:lpstr>First, reactions to the idea for Optional Additional Sessions  (since I’ll be in town in May)</vt:lpstr>
      <vt:lpstr>This week’s finds</vt:lpstr>
      <vt:lpstr>Fun Fact</vt:lpstr>
      <vt:lpstr>PowerPoint Presentation</vt:lpstr>
      <vt:lpstr>Mies and Johnson / The Arc of the Relationship</vt:lpstr>
      <vt:lpstr>Johnson copies Mies</vt:lpstr>
      <vt:lpstr>Exploring Mies’s influence on Johnson</vt:lpstr>
      <vt:lpstr>History and Development of Seagram building      Beyond copying to cooperation</vt:lpstr>
      <vt:lpstr>Deterioration of the relationship after Seagram</vt:lpstr>
      <vt:lpstr>Mies and Phillip after Seagram’s</vt:lpstr>
      <vt:lpstr>A final appraisal</vt:lpstr>
      <vt:lpstr>Post-session fun / conversation over lunch?</vt:lpstr>
      <vt:lpstr>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Egos, Friendships, Rivalries, and Fights in Mid-Century Modern Architecture in America</dc:title>
  <dc:creator>User</dc:creator>
  <cp:lastModifiedBy>User</cp:lastModifiedBy>
  <cp:revision>64</cp:revision>
  <cp:lastPrinted>2022-04-25T22:26:57Z</cp:lastPrinted>
  <dcterms:created xsi:type="dcterms:W3CDTF">2022-03-02T14:31:06Z</dcterms:created>
  <dcterms:modified xsi:type="dcterms:W3CDTF">2022-04-26T14:46:28Z</dcterms:modified>
</cp:coreProperties>
</file>