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71" r:id="rId4"/>
    <p:sldId id="266" r:id="rId5"/>
    <p:sldId id="273" r:id="rId6"/>
    <p:sldId id="275" r:id="rId7"/>
    <p:sldId id="274" r:id="rId8"/>
    <p:sldId id="276" r:id="rId9"/>
    <p:sldId id="263" r:id="rId10"/>
    <p:sldId id="270" r:id="rId11"/>
    <p:sldId id="262" r:id="rId12"/>
    <p:sldId id="277" r:id="rId13"/>
    <p:sldId id="278" r:id="rId14"/>
    <p:sldId id="289" r:id="rId15"/>
    <p:sldId id="279" r:id="rId16"/>
    <p:sldId id="280" r:id="rId17"/>
    <p:sldId id="283" r:id="rId18"/>
    <p:sldId id="281" r:id="rId19"/>
    <p:sldId id="282" r:id="rId20"/>
    <p:sldId id="286" r:id="rId21"/>
    <p:sldId id="287" r:id="rId22"/>
    <p:sldId id="288" r:id="rId23"/>
    <p:sldId id="284" r:id="rId24"/>
    <p:sldId id="285" r:id="rId25"/>
    <p:sldId id="267" r:id="rId26"/>
    <p:sldId id="26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41-Archives" initials="1" lastIdx="21" clrIdx="0">
    <p:extLst>
      <p:ext uri="{19B8F6BF-5375-455C-9EA6-DF929625EA0E}">
        <p15:presenceInfo xmlns:p15="http://schemas.microsoft.com/office/powerpoint/2012/main" userId="141-Archives" providerId="None"/>
      </p:ext>
    </p:extLst>
  </p:cmAuthor>
  <p:cmAuthor id="2" name="Sara Bennett" initials="SB" lastIdx="7" clrIdx="1">
    <p:extLst>
      <p:ext uri="{19B8F6BF-5375-455C-9EA6-DF929625EA0E}">
        <p15:presenceInfo xmlns:p15="http://schemas.microsoft.com/office/powerpoint/2012/main" userId="S-1-5-21-2161083870-4250607798-1952595457-1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9" autoAdjust="0"/>
  </p:normalViewPr>
  <p:slideViewPr>
    <p:cSldViewPr snapToGrid="0">
      <p:cViewPr varScale="1">
        <p:scale>
          <a:sx n="55" d="100"/>
          <a:sy n="55" d="100"/>
        </p:scale>
        <p:origin x="22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16:32:13.711" idx="6">
    <p:pos x="6999" y="2312"/>
    <p:text>This is what is currently on the website. Up to date?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DF8943-C3EA-4D16-8A80-EF49A6FE8D4C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929932-D76C-44F0-870F-A03D56E38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AE0E34-DF0A-46B1-A99B-E5584731769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A968EB-F400-41AD-8E4B-615A94481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 am</a:t>
            </a:r>
          </a:p>
          <a:p>
            <a:r>
              <a:rPr lang="en-US" dirty="0"/>
              <a:t>Qualifications</a:t>
            </a:r>
          </a:p>
          <a:p>
            <a:r>
              <a:rPr lang="en-US" dirty="0"/>
              <a:t>Why we’re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73E80-6362-4180-8F15-D1A9BB2769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0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5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86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0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8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99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3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The Urbana Free Library</a:t>
            </a:r>
          </a:p>
          <a:p>
            <a:r>
              <a:rPr lang="en-US" dirty="0"/>
              <a:t>Research-level collection on Champaign County history and genealogy</a:t>
            </a:r>
          </a:p>
          <a:p>
            <a:r>
              <a:rPr lang="en-US" dirty="0"/>
              <a:t>Established in 1956</a:t>
            </a:r>
          </a:p>
          <a:p>
            <a:r>
              <a:rPr lang="en-US" dirty="0"/>
              <a:t>Urbana Municipal Documents Center</a:t>
            </a:r>
          </a:p>
          <a:p>
            <a:r>
              <a:rPr lang="en-US" dirty="0"/>
              <a:t>Official repository for non-current Champaign County records since 1987 </a:t>
            </a:r>
          </a:p>
          <a:p>
            <a:r>
              <a:rPr lang="en-US" dirty="0"/>
              <a:t>Collections are open to the public</a:t>
            </a:r>
          </a:p>
          <a:p>
            <a:r>
              <a:rPr lang="en-US" dirty="0"/>
              <a:t>Reference staff available during all open hours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2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968EB-F400-41AD-8E4B-615A944811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3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8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49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8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2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5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2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8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5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BF8403-7D29-44CB-B764-1DC19BA7488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1513B-B4E6-41B7-991B-E3323DD5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artin@urbanafre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catalog.urbanafreelibrary.org/polaris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works.oclc.org/archivegrid/" TargetMode="External"/><Relationship Id="rId5" Type="http://schemas.openxmlformats.org/officeDocument/2006/relationships/hyperlink" Target="https://www.cyberdriveillinois.com/departments/archives/about.html" TargetMode="External"/><Relationship Id="rId4" Type="http://schemas.openxmlformats.org/officeDocument/2006/relationships/hyperlink" Target="https://idnc.library.illinois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scatalog.urbanafreelibrary.org/polaris/custom/Repository/102_HeathFuneralHom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lccg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catalog.urbanafreelibrary.org/polar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afree.omeka.ne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205" y="1740665"/>
            <a:ext cx="8127368" cy="1142484"/>
          </a:xfrm>
        </p:spPr>
        <p:txBody>
          <a:bodyPr/>
          <a:lstStyle/>
          <a:p>
            <a:r>
              <a:rPr lang="en-US" sz="3200" b="1" dirty="0"/>
              <a:t>Champaign County Historical Archives </a:t>
            </a:r>
            <a:br>
              <a:rPr lang="en-US" sz="3200" b="1" dirty="0"/>
            </a:br>
            <a:r>
              <a:rPr lang="en-US" sz="3200" b="1" dirty="0"/>
              <a:t>at The Urbana Free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1547" y="3608627"/>
            <a:ext cx="4223084" cy="1675343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000" b="1" dirty="0"/>
              <a:t>Sara Bennett</a:t>
            </a:r>
            <a:r>
              <a:rPr lang="en-US" sz="2000" dirty="0"/>
              <a:t> | </a:t>
            </a:r>
            <a:r>
              <a:rPr lang="en-US" sz="2000" b="1" dirty="0"/>
              <a:t>Archives Librarian</a:t>
            </a:r>
          </a:p>
          <a:p>
            <a:r>
              <a:rPr lang="en-US" sz="2000" b="1" dirty="0">
                <a:hlinkClick r:id="rId3"/>
              </a:rPr>
              <a:t>sbennett@urbanafree.org</a:t>
            </a:r>
            <a:endParaRPr lang="en-US" sz="2000" b="1" dirty="0"/>
          </a:p>
          <a:p>
            <a:r>
              <a:rPr lang="en-US" sz="2000" dirty="0"/>
              <a:t>April 19, 2021</a:t>
            </a:r>
          </a:p>
          <a:p>
            <a:endParaRPr lang="en-US" sz="2000" dirty="0"/>
          </a:p>
        </p:txBody>
      </p:sp>
      <p:pic>
        <p:nvPicPr>
          <p:cNvPr id="5122" name="Picture 2" descr="Image result for urbana free library archi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44" y="3696330"/>
            <a:ext cx="2249903" cy="14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2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 partner with </a:t>
            </a:r>
            <a:r>
              <a:rPr lang="en-US" b="1" dirty="0"/>
              <a:t>FamilySearch</a:t>
            </a:r>
            <a:r>
              <a:rPr lang="en-US" dirty="0"/>
              <a:t> as an affiliate library, making materials from the Family History Library in Salt Lake City, Utah, available to our patrons. </a:t>
            </a:r>
          </a:p>
          <a:p>
            <a:r>
              <a:rPr lang="en-US" dirty="0"/>
              <a:t>If you are unable to find what you need here, our staff can help you make an </a:t>
            </a:r>
            <a:r>
              <a:rPr lang="en-US" b="1" dirty="0"/>
              <a:t>interlibrary loan</a:t>
            </a:r>
            <a:r>
              <a:rPr lang="en-US" dirty="0"/>
              <a:t> request to have materials sent to our library.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family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0" r="-1831" b="21430"/>
          <a:stretch/>
        </p:blipFill>
        <p:spPr bwMode="auto">
          <a:xfrm>
            <a:off x="6734791" y="4852070"/>
            <a:ext cx="2041355" cy="10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oclc servi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26" y="4815954"/>
            <a:ext cx="2373340" cy="10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757" y="2767262"/>
            <a:ext cx="6472986" cy="34891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Local History Online catalog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Illinois Digital Newspaper Collections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Illinois State Archives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Archives Grid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Periodical Source Index (PERSI) through </a:t>
            </a:r>
            <a:r>
              <a:rPr lang="en-US" dirty="0" err="1"/>
              <a:t>FindMyPast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digital resourc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4" y="2653185"/>
            <a:ext cx="3291335" cy="25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4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Genealogy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50010" cy="3318936"/>
          </a:xfrm>
        </p:spPr>
        <p:txBody>
          <a:bodyPr numCol="2">
            <a:noAutofit/>
          </a:bodyPr>
          <a:lstStyle/>
          <a:p>
            <a:r>
              <a:rPr lang="en-US" sz="2800" dirty="0"/>
              <a:t>Vital Records</a:t>
            </a:r>
          </a:p>
          <a:p>
            <a:r>
              <a:rPr lang="en-US" sz="2800" dirty="0"/>
              <a:t>Cemetery Records</a:t>
            </a:r>
          </a:p>
          <a:p>
            <a:r>
              <a:rPr lang="en-US" sz="2800" dirty="0"/>
              <a:t>Court Records </a:t>
            </a:r>
          </a:p>
          <a:p>
            <a:r>
              <a:rPr lang="en-US" sz="2800" dirty="0"/>
              <a:t>City Directories</a:t>
            </a:r>
          </a:p>
          <a:p>
            <a:r>
              <a:rPr lang="en-US" sz="2800" dirty="0"/>
              <a:t>Newspapers</a:t>
            </a:r>
          </a:p>
          <a:p>
            <a:r>
              <a:rPr lang="en-US" sz="2800" dirty="0"/>
              <a:t>Social Organizations </a:t>
            </a:r>
          </a:p>
          <a:p>
            <a:r>
              <a:rPr lang="en-US" sz="2800" dirty="0"/>
              <a:t>Yearbooks</a:t>
            </a:r>
          </a:p>
          <a:p>
            <a:r>
              <a:rPr lang="en-US" sz="2800" dirty="0"/>
              <a:t>Family Files, Photographs, Genealogy Books</a:t>
            </a:r>
          </a:p>
          <a:p>
            <a:r>
              <a:rPr lang="en-US" sz="2800" dirty="0"/>
              <a:t>Plat Maps, Grantor/Grantee land deed index</a:t>
            </a:r>
          </a:p>
        </p:txBody>
      </p:sp>
    </p:spTree>
    <p:extLst>
      <p:ext uri="{BB962C8B-B14F-4D97-AF65-F5344CB8AC3E}">
        <p14:creationId xmlns:p14="http://schemas.microsoft.com/office/powerpoint/2010/main" val="266545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02989" cy="367241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Records of life events, issues by the government.</a:t>
            </a:r>
          </a:p>
          <a:p>
            <a:pPr lvl="1"/>
            <a:r>
              <a:rPr lang="en-US" sz="2200" dirty="0"/>
              <a:t>Birth (1878-1914)</a:t>
            </a:r>
          </a:p>
          <a:p>
            <a:pPr lvl="1"/>
            <a:r>
              <a:rPr lang="en-US" sz="2200" dirty="0"/>
              <a:t>Death (1878-2001)</a:t>
            </a:r>
          </a:p>
          <a:p>
            <a:pPr lvl="1"/>
            <a:r>
              <a:rPr lang="en-US" sz="2200" dirty="0"/>
              <a:t>Marriage (1833-1975) </a:t>
            </a:r>
          </a:p>
          <a:p>
            <a:pPr lvl="1"/>
            <a:r>
              <a:rPr lang="en-US" sz="2200" dirty="0"/>
              <a:t>Naturalization (1859-1906)</a:t>
            </a:r>
          </a:p>
          <a:p>
            <a:r>
              <a:rPr lang="en-US" sz="2200" dirty="0"/>
              <a:t>Restrictions</a:t>
            </a:r>
          </a:p>
          <a:p>
            <a:pPr lvl="1"/>
            <a:r>
              <a:rPr lang="en-US" sz="2200" dirty="0"/>
              <a:t>Birth – 75 years</a:t>
            </a:r>
          </a:p>
          <a:p>
            <a:pPr lvl="1"/>
            <a:r>
              <a:rPr lang="en-US" sz="2200" dirty="0"/>
              <a:t>Death – 20 years</a:t>
            </a:r>
          </a:p>
          <a:p>
            <a:pPr lvl="1"/>
            <a:r>
              <a:rPr lang="en-US" sz="2200" dirty="0"/>
              <a:t>Marriage – 50 years </a:t>
            </a:r>
          </a:p>
          <a:p>
            <a:endParaRPr lang="en-US" dirty="0"/>
          </a:p>
        </p:txBody>
      </p:sp>
      <p:sp>
        <p:nvSpPr>
          <p:cNvPr id="6" name="AutoShape 2" descr="Vital Records: US Birth, Marriage, Death (BMD) Records • FamilySearch"/>
          <p:cNvSpPr>
            <a:spLocks noChangeAspect="1" noChangeArrowheads="1"/>
          </p:cNvSpPr>
          <p:nvPr/>
        </p:nvSpPr>
        <p:spPr bwMode="auto">
          <a:xfrm>
            <a:off x="9179502" y="36899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89" y="3104138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Cemetery, and Funeral Home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584527" cy="3318936"/>
          </a:xfrm>
        </p:spPr>
        <p:txBody>
          <a:bodyPr>
            <a:normAutofit/>
          </a:bodyPr>
          <a:lstStyle/>
          <a:p>
            <a:r>
              <a:rPr lang="en-US" sz="3200" dirty="0"/>
              <a:t>Microfilmed cemetery records</a:t>
            </a:r>
          </a:p>
          <a:p>
            <a:r>
              <a:rPr lang="en-US" sz="3200" dirty="0"/>
              <a:t>Cemetery record books</a:t>
            </a:r>
          </a:p>
          <a:p>
            <a:r>
              <a:rPr lang="en-US" sz="3200" dirty="0"/>
              <a:t>Funeral home collections</a:t>
            </a:r>
          </a:p>
          <a:p>
            <a:pPr lvl="1"/>
            <a:r>
              <a:rPr lang="en-US" sz="3200" dirty="0">
                <a:hlinkClick r:id="rId3"/>
              </a:rPr>
              <a:t>Heath funeral home</a:t>
            </a:r>
            <a:endParaRPr lang="en-US" sz="3200" dirty="0"/>
          </a:p>
        </p:txBody>
      </p:sp>
      <p:sp>
        <p:nvSpPr>
          <p:cNvPr id="6" name="AutoShape 2" descr="Vital Records: US Birth, Marriage, Death (BMD) Records • FamilySearch"/>
          <p:cNvSpPr>
            <a:spLocks noChangeAspect="1" noChangeArrowheads="1"/>
          </p:cNvSpPr>
          <p:nvPr/>
        </p:nvSpPr>
        <p:spPr bwMode="auto">
          <a:xfrm>
            <a:off x="9179502" y="36899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84" y="2556932"/>
            <a:ext cx="2667292" cy="35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Court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405252" cy="372807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County Court and 6</a:t>
            </a:r>
            <a:r>
              <a:rPr lang="en-US" sz="2600" baseline="30000" dirty="0"/>
              <a:t>th</a:t>
            </a:r>
            <a:r>
              <a:rPr lang="en-US" sz="2600" dirty="0"/>
              <a:t> Circuit Court</a:t>
            </a:r>
          </a:p>
          <a:p>
            <a:r>
              <a:rPr lang="en-US" sz="2600" dirty="0"/>
              <a:t>Chancery court cases:</a:t>
            </a:r>
          </a:p>
          <a:p>
            <a:pPr lvl="1"/>
            <a:r>
              <a:rPr lang="en-US" sz="2600" dirty="0"/>
              <a:t>Divorces, foreclosures, titles, bills to quiet</a:t>
            </a:r>
          </a:p>
          <a:p>
            <a:r>
              <a:rPr lang="en-US" sz="2600" dirty="0"/>
              <a:t>Probate court cases:</a:t>
            </a:r>
          </a:p>
          <a:p>
            <a:pPr lvl="1"/>
            <a:r>
              <a:rPr lang="en-US" sz="2600" dirty="0"/>
              <a:t>Wills</a:t>
            </a:r>
          </a:p>
          <a:p>
            <a:pPr lvl="2"/>
            <a:r>
              <a:rPr lang="en-US" sz="2600" dirty="0"/>
              <a:t>Testate – Will</a:t>
            </a:r>
          </a:p>
          <a:p>
            <a:pPr lvl="2"/>
            <a:r>
              <a:rPr lang="en-US" sz="2600" dirty="0"/>
              <a:t>Intestate – No will</a:t>
            </a:r>
          </a:p>
          <a:p>
            <a:r>
              <a:rPr lang="en-US" sz="2600" dirty="0"/>
              <a:t>Establish where someone was living, land they owned, inheritance questions, related names.</a:t>
            </a:r>
          </a:p>
          <a:p>
            <a:r>
              <a:rPr lang="en-US" sz="2600" dirty="0"/>
              <a:t>Organized by case number and year.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7729" r="10420" b="10525"/>
          <a:stretch/>
        </p:blipFill>
        <p:spPr>
          <a:xfrm>
            <a:off x="8700653" y="2538460"/>
            <a:ext cx="2088330" cy="34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7802417" cy="33189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Index of names and addresses of people and businesses.</a:t>
            </a:r>
          </a:p>
          <a:p>
            <a:r>
              <a:rPr lang="en-US" sz="2800" dirty="0"/>
              <a:t>City directories can be used to verify where someone lived or their occupation.</a:t>
            </a:r>
          </a:p>
          <a:p>
            <a:r>
              <a:rPr lang="en-US" sz="2800" dirty="0"/>
              <a:t>Confirm details.</a:t>
            </a:r>
          </a:p>
          <a:p>
            <a:r>
              <a:rPr lang="en-US" sz="2800" dirty="0"/>
              <a:t>Lead you to employment or business records.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r="30888"/>
          <a:stretch/>
        </p:blipFill>
        <p:spPr>
          <a:xfrm>
            <a:off x="9245600" y="2556931"/>
            <a:ext cx="1551709" cy="34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9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Newspapers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82545"/>
            <a:ext cx="6971143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Wide microfilm selection, 1852-present</a:t>
            </a:r>
          </a:p>
          <a:p>
            <a:r>
              <a:rPr lang="en-US" dirty="0">
                <a:solidFill>
                  <a:schemeClr val="tx1"/>
                </a:solidFill>
              </a:rPr>
              <a:t>Obituaries, birth, marriage announcements</a:t>
            </a:r>
          </a:p>
          <a:p>
            <a:r>
              <a:rPr lang="en-US" dirty="0">
                <a:solidFill>
                  <a:schemeClr val="tx1"/>
                </a:solidFill>
              </a:rPr>
              <a:t>Social events</a:t>
            </a:r>
          </a:p>
          <a:p>
            <a:r>
              <a:rPr lang="en-US" dirty="0">
                <a:solidFill>
                  <a:schemeClr val="tx1"/>
                </a:solidFill>
              </a:rPr>
              <a:t>Other sources for newspapers: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Newspapers.com – largest online newspaper database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PERSI – Through Find My Past, Periodical Source Index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Illinois Digital Newspaper Collections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8868A-02D8-4ED9-A1C9-FEA65E97C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48" y="2552909"/>
            <a:ext cx="2667002" cy="35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829048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League of Women Voters, Kiwanis, Champaign County Design and Conservation Foundation</a:t>
            </a:r>
          </a:p>
          <a:p>
            <a:r>
              <a:rPr lang="en-US" dirty="0">
                <a:solidFill>
                  <a:schemeClr val="tx1"/>
                </a:solidFill>
              </a:rPr>
              <a:t>Directories, membership lists, meeting minutes, promotional materials for events or parties</a:t>
            </a:r>
          </a:p>
          <a:p>
            <a:r>
              <a:rPr lang="en-US" dirty="0"/>
              <a:t>Flesh out the details of an ancestor. </a:t>
            </a:r>
          </a:p>
          <a:p>
            <a:endParaRPr lang="en-US" dirty="0"/>
          </a:p>
        </p:txBody>
      </p:sp>
      <p:pic>
        <p:nvPicPr>
          <p:cNvPr id="4" name="Picture 3" descr="F:\ARCHIVES\Staff\Donica\b4a760c1629fecc95b973977887b9c99fee6a7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49" y="2680020"/>
            <a:ext cx="2466975" cy="156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ARCHIVES\Staff\Donica\b15dea1eccff5244cf374d3edb55a7be9ff1cc8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2" y="4512946"/>
            <a:ext cx="2466975" cy="1633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71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77345" cy="3318936"/>
          </a:xfrm>
        </p:spPr>
        <p:txBody>
          <a:bodyPr>
            <a:normAutofit/>
          </a:bodyPr>
          <a:lstStyle/>
          <a:p>
            <a:r>
              <a:rPr lang="en-US" dirty="0"/>
              <a:t>Almost complete Champaign County high schools, incomplete elementary and middle sets</a:t>
            </a:r>
          </a:p>
          <a:p>
            <a:r>
              <a:rPr lang="en-US" dirty="0"/>
              <a:t>Search for photos</a:t>
            </a:r>
          </a:p>
          <a:p>
            <a:r>
              <a:rPr lang="en-US" dirty="0"/>
              <a:t>Activities and organizations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81" y="2556932"/>
            <a:ext cx="2657368" cy="35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CCHA?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4917"/>
            <a:ext cx="9601195" cy="33568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Department of The Urbana Free Library</a:t>
            </a:r>
          </a:p>
          <a:p>
            <a:r>
              <a:rPr lang="en-US" dirty="0"/>
              <a:t>Research-level collection on Champaign County history and genealogy</a:t>
            </a:r>
          </a:p>
          <a:p>
            <a:r>
              <a:rPr lang="en-US" dirty="0"/>
              <a:t>Established in 1956</a:t>
            </a:r>
          </a:p>
          <a:p>
            <a:r>
              <a:rPr lang="en-US" dirty="0"/>
              <a:t>Official repository for non-current Champaign County records since 1987 </a:t>
            </a:r>
          </a:p>
          <a:p>
            <a:r>
              <a:rPr lang="en-US" dirty="0"/>
              <a:t>Urbana Municipal Documents Center (1970s-1990s) </a:t>
            </a:r>
          </a:p>
          <a:p>
            <a:r>
              <a:rPr lang="en-US" dirty="0"/>
              <a:t>Collections are open to the public</a:t>
            </a:r>
          </a:p>
          <a:p>
            <a:r>
              <a:rPr lang="en-US" dirty="0"/>
              <a:t>Reference staff available during all open hours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Image result for urbana free library arch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119694"/>
            <a:ext cx="2296029" cy="102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5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Family Files, Photographs, </a:t>
            </a:r>
            <a:br>
              <a:rPr lang="en-US" dirty="0"/>
            </a:br>
            <a:r>
              <a:rPr lang="en-US" dirty="0"/>
              <a:t>Family Genealogy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153417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Files of local family histories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Family businesses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Genealogy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Interviews/Oral Histories</a:t>
            </a:r>
          </a:p>
          <a:p>
            <a:r>
              <a:rPr lang="en-US" dirty="0">
                <a:solidFill>
                  <a:schemeClr val="tx1"/>
                </a:solidFill>
              </a:rPr>
              <a:t>Corresponding family photo collections</a:t>
            </a:r>
          </a:p>
          <a:p>
            <a:r>
              <a:rPr lang="en-US" dirty="0">
                <a:solidFill>
                  <a:schemeClr val="tx1"/>
                </a:solidFill>
              </a:rPr>
              <a:t>Family genealogy books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640178"/>
            <a:ext cx="2602871" cy="2602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61" y="3193195"/>
            <a:ext cx="2012005" cy="26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 Maps, Grantor/Grantee Land Deed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6705599" cy="3486150"/>
          </a:xfrm>
        </p:spPr>
        <p:txBody>
          <a:bodyPr>
            <a:normAutofit/>
          </a:bodyPr>
          <a:lstStyle/>
          <a:p>
            <a:r>
              <a:rPr lang="en-US" dirty="0"/>
              <a:t>Plat maps show who owned land</a:t>
            </a:r>
          </a:p>
          <a:p>
            <a:r>
              <a:rPr lang="en-US" dirty="0"/>
              <a:t>Included land owners names</a:t>
            </a:r>
          </a:p>
          <a:p>
            <a:r>
              <a:rPr lang="en-US" dirty="0"/>
              <a:t>Microfilmed Grantor/Grantee land deed indexes</a:t>
            </a:r>
          </a:p>
          <a:p>
            <a:pPr lvl="1"/>
            <a:r>
              <a:rPr lang="en-US" dirty="0"/>
              <a:t>shows who bought and sold land.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1A52CE-F367-4B3B-A940-92E9D0A1E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261408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0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History Online Catalog Tutorial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E551D4-0FD1-4AD8-A7BB-0013E469D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77" y="2557463"/>
            <a:ext cx="8430046" cy="3317875"/>
          </a:xfrm>
        </p:spPr>
      </p:pic>
    </p:spTree>
    <p:extLst>
      <p:ext uri="{BB962C8B-B14F-4D97-AF65-F5344CB8AC3E}">
        <p14:creationId xmlns:p14="http://schemas.microsoft.com/office/powerpoint/2010/main" val="35298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0394" y="2670143"/>
            <a:ext cx="7265126" cy="3451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offer workshops on genealogy and local history topics throughout the year. </a:t>
            </a:r>
          </a:p>
          <a:p>
            <a:r>
              <a:rPr lang="en-US" dirty="0"/>
              <a:t>Intermediate genealogy workshop </a:t>
            </a:r>
          </a:p>
          <a:p>
            <a:pPr lvl="1"/>
            <a:r>
              <a:rPr lang="en-US" dirty="0"/>
              <a:t>(5/29, 10 am-12 pm)</a:t>
            </a:r>
          </a:p>
          <a:p>
            <a:r>
              <a:rPr lang="en-US" dirty="0"/>
              <a:t>Journeying Through the American Indian Way of Life </a:t>
            </a:r>
          </a:p>
          <a:p>
            <a:pPr lvl="1"/>
            <a:r>
              <a:rPr lang="en-US" dirty="0"/>
              <a:t>(6/3, 6 pm – 7:30 pm)</a:t>
            </a:r>
          </a:p>
          <a:p>
            <a:r>
              <a:rPr lang="en-US" dirty="0"/>
              <a:t>Finding Family with DNA Testing </a:t>
            </a:r>
          </a:p>
          <a:p>
            <a:pPr lvl="1"/>
            <a:r>
              <a:rPr lang="en-US" dirty="0"/>
              <a:t>(7/8, 6 pm – 7:30 pm)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Image result for fall le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99121"/>
            <a:ext cx="2013440" cy="13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9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Genealogical Society and Research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811" y="2557741"/>
            <a:ext cx="5297904" cy="3668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Champaign County Genealogical Society uses CCHA as its physical location during non-</a:t>
            </a:r>
            <a:r>
              <a:rPr lang="en-US" dirty="0" err="1"/>
              <a:t>Covid</a:t>
            </a:r>
            <a:r>
              <a:rPr lang="en-US" dirty="0"/>
              <a:t> times.</a:t>
            </a:r>
          </a:p>
          <a:p>
            <a:r>
              <a:rPr lang="en-US" dirty="0"/>
              <a:t>Speakers 2</a:t>
            </a:r>
            <a:r>
              <a:rPr lang="en-US" baseline="30000" dirty="0"/>
              <a:t>nd</a:t>
            </a:r>
            <a:r>
              <a:rPr lang="en-US" dirty="0"/>
              <a:t> Tuesday of the month at 7pm</a:t>
            </a:r>
          </a:p>
          <a:p>
            <a:r>
              <a:rPr lang="en-US" dirty="0"/>
              <a:t>Research Night 3</a:t>
            </a:r>
            <a:r>
              <a:rPr lang="en-US" baseline="30000" dirty="0"/>
              <a:t>rd</a:t>
            </a:r>
            <a:r>
              <a:rPr lang="en-US" dirty="0"/>
              <a:t> Wednesday of the month at 7pm</a:t>
            </a:r>
          </a:p>
          <a:p>
            <a:r>
              <a:rPr lang="en-US" dirty="0">
                <a:hlinkClick r:id="rId3"/>
              </a:rPr>
              <a:t>https://ilccgs.org/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26" y="2899895"/>
            <a:ext cx="3554661" cy="26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244" y="2472712"/>
            <a:ext cx="6692731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by appointment!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are open 7 days per week: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Monday, Tuesday, Thursday, Friday, Saturday | 11:00 am – 5:00 pm</a:t>
            </a:r>
          </a:p>
          <a:p>
            <a:pPr marL="0" indent="0">
              <a:buNone/>
            </a:pPr>
            <a:r>
              <a:rPr lang="en-US" dirty="0"/>
              <a:t>Wednesday | 11:00 am – 7:00 pm</a:t>
            </a:r>
          </a:p>
          <a:p>
            <a:pPr marL="0" indent="0">
              <a:buNone/>
            </a:pPr>
            <a:r>
              <a:rPr lang="en-US" dirty="0"/>
              <a:t>Sunday | 1:00 – 4:00 pm </a:t>
            </a:r>
          </a:p>
        </p:txBody>
      </p:sp>
      <p:pic>
        <p:nvPicPr>
          <p:cNvPr id="10242" name="Picture 2" descr="Image result for urbana free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53" y="3148017"/>
            <a:ext cx="2873902" cy="22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2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Urbana Free Library</a:t>
            </a:r>
          </a:p>
          <a:p>
            <a:pPr marL="0" indent="0" algn="ctr">
              <a:buNone/>
            </a:pPr>
            <a:r>
              <a:rPr lang="en-US" dirty="0"/>
              <a:t>Champaign County Historical Archives</a:t>
            </a:r>
          </a:p>
          <a:p>
            <a:pPr marL="0" indent="0" algn="ctr">
              <a:buNone/>
            </a:pPr>
            <a:r>
              <a:rPr lang="en-US" dirty="0"/>
              <a:t>210 W. Green St. | Urbana, IL 61801</a:t>
            </a:r>
          </a:p>
          <a:p>
            <a:pPr marL="0" indent="0" algn="ctr">
              <a:buNone/>
            </a:pPr>
            <a:r>
              <a:rPr lang="en-US" dirty="0"/>
              <a:t>217-367-4025</a:t>
            </a:r>
          </a:p>
          <a:p>
            <a:pPr marL="0" indent="0" algn="ctr">
              <a:buNone/>
            </a:pPr>
            <a:r>
              <a:rPr lang="en-US" dirty="0"/>
              <a:t>sbennett@urbanafree.org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archives@urbanafree.org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urbanafreelibrary.org/local-history-genealogy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4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693" y="2599280"/>
            <a:ext cx="5654551" cy="36513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Primary focus is Champaign County</a:t>
            </a:r>
            <a:endParaRPr lang="en-US" b="1" dirty="0"/>
          </a:p>
          <a:p>
            <a:r>
              <a:rPr lang="en-US" dirty="0"/>
              <a:t>Collections that document life from the 1830s through the present day</a:t>
            </a:r>
          </a:p>
          <a:p>
            <a:r>
              <a:rPr lang="en-US" dirty="0"/>
              <a:t>Holdings are indexed in the Local History Online catalog available at: </a:t>
            </a:r>
            <a:r>
              <a:rPr lang="en-US" dirty="0">
                <a:hlinkClick r:id="rId3"/>
              </a:rPr>
              <a:t>http://archivescatalog.urbanafreelibrary.org/polaris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Extensive holdings for the rest of Illinois</a:t>
            </a:r>
          </a:p>
          <a:p>
            <a:r>
              <a:rPr lang="en-US" dirty="0"/>
              <a:t>States that supplied significant migration routes of communities that comprise Champaign County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69" y="3068053"/>
            <a:ext cx="34289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Books and journals</a:t>
            </a:r>
          </a:p>
          <a:p>
            <a:r>
              <a:rPr lang="en-US" dirty="0"/>
              <a:t>Champaign County records</a:t>
            </a:r>
          </a:p>
          <a:p>
            <a:r>
              <a:rPr lang="en-US" dirty="0"/>
              <a:t>City of Urbana records</a:t>
            </a:r>
          </a:p>
          <a:p>
            <a:r>
              <a:rPr lang="en-US" dirty="0"/>
              <a:t>Newspapers</a:t>
            </a:r>
          </a:p>
          <a:p>
            <a:r>
              <a:rPr lang="en-US" dirty="0"/>
              <a:t>Directories </a:t>
            </a:r>
          </a:p>
          <a:p>
            <a:r>
              <a:rPr lang="en-US" dirty="0"/>
              <a:t>Yearbooks</a:t>
            </a:r>
          </a:p>
          <a:p>
            <a:r>
              <a:rPr lang="en-US" dirty="0"/>
              <a:t>Records and manuscripts</a:t>
            </a:r>
          </a:p>
          <a:p>
            <a:r>
              <a:rPr lang="en-US" dirty="0"/>
              <a:t>Photographs</a:t>
            </a:r>
          </a:p>
          <a:p>
            <a:r>
              <a:rPr lang="en-US" dirty="0"/>
              <a:t>Maps and atlases</a:t>
            </a:r>
          </a:p>
          <a:p>
            <a:r>
              <a:rPr lang="en-US" dirty="0"/>
              <a:t>Oral histories</a:t>
            </a:r>
          </a:p>
          <a:p>
            <a:r>
              <a:rPr lang="en-US" dirty="0"/>
              <a:t>Local organization newsletters</a:t>
            </a:r>
          </a:p>
          <a:p>
            <a:r>
              <a:rPr lang="en-US" dirty="0"/>
              <a:t>Special collections </a:t>
            </a:r>
          </a:p>
          <a:p>
            <a:r>
              <a:rPr lang="en-US" dirty="0"/>
              <a:t>Chanute Air Museum collection </a:t>
            </a:r>
          </a:p>
          <a:p>
            <a:r>
              <a:rPr lang="en-US" dirty="0"/>
              <a:t>Digital databases and resources</a:t>
            </a:r>
          </a:p>
        </p:txBody>
      </p:sp>
      <p:pic>
        <p:nvPicPr>
          <p:cNvPr id="4" name="Picture 3" descr="F:\ARCHIVES\Staff\Donica\1130d0c92b7f7f79771ebf826efa1b34f92cd0b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05" y="3970420"/>
            <a:ext cx="1564106" cy="113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ARCHIVES\Staff\Donica\ef931e825ae2b1d6ca9a2cc45f13dd25d93acdc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3" y="2667364"/>
            <a:ext cx="2029323" cy="1016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29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Chanute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95715" cy="32297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Acquired in 2015</a:t>
            </a:r>
          </a:p>
          <a:p>
            <a:r>
              <a:rPr lang="en-US" sz="2800" dirty="0"/>
              <a:t>Octave Chanute Aerospace Museum</a:t>
            </a:r>
          </a:p>
          <a:p>
            <a:r>
              <a:rPr lang="en-US" sz="2800" dirty="0"/>
              <a:t>Maps, blueprints, photographs, subject files, base publications, videos, scrapbooks, oral histories, personnel collections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6" y="2556932"/>
            <a:ext cx="2806804" cy="1851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285" y="4044538"/>
            <a:ext cx="2837313" cy="18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723" y="982130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			The News-Gazette Archives Collection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4917"/>
            <a:ext cx="5355919" cy="3356809"/>
          </a:xfrm>
        </p:spPr>
        <p:txBody>
          <a:bodyPr>
            <a:normAutofit/>
          </a:bodyPr>
          <a:lstStyle/>
          <a:p>
            <a:r>
              <a:rPr lang="en-US" dirty="0"/>
              <a:t>Collection housed at Lincoln Square Mall</a:t>
            </a:r>
          </a:p>
          <a:p>
            <a:r>
              <a:rPr lang="en-US" dirty="0"/>
              <a:t>Over 40 file cabinets of subject and name files including clippings, photos, and records</a:t>
            </a:r>
          </a:p>
          <a:p>
            <a:r>
              <a:rPr lang="en-US" dirty="0"/>
              <a:t>350 boxes of subject clippings</a:t>
            </a:r>
          </a:p>
          <a:p>
            <a:r>
              <a:rPr lang="en-US" dirty="0"/>
              <a:t>35 bound volumes of smaller newspapers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urbana free library archives">
            <a:extLst>
              <a:ext uri="{FF2B5EF4-FFF2-40B4-BE49-F238E27FC236}">
                <a16:creationId xmlns:a16="http://schemas.microsoft.com/office/drawing/2014/main" id="{E6A4C08B-0664-46DA-AA18-60A9BB3E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119692"/>
            <a:ext cx="2296029" cy="102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ndoor, table, sitting, chair&#10;&#10;Description automatically generated">
            <a:extLst>
              <a:ext uri="{FF2B5EF4-FFF2-40B4-BE49-F238E27FC236}">
                <a16:creationId xmlns:a16="http://schemas.microsoft.com/office/drawing/2014/main" id="{D7F6565B-8FB5-483C-B467-2ADC28A52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69" y="2589082"/>
            <a:ext cx="3338294" cy="269940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6BD52E-4C28-45AA-AEFF-0EEB095D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69" y="5591573"/>
            <a:ext cx="3338294" cy="5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8BA1-CDC3-4159-9C64-593235D7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68685"/>
            <a:ext cx="9601196" cy="1303867"/>
          </a:xfrm>
        </p:spPr>
        <p:txBody>
          <a:bodyPr/>
          <a:lstStyle/>
          <a:p>
            <a:r>
              <a:rPr lang="en-US" dirty="0"/>
              <a:t>News-Gazette Collection</a:t>
            </a:r>
          </a:p>
        </p:txBody>
      </p:sp>
      <p:pic>
        <p:nvPicPr>
          <p:cNvPr id="8" name="Content Placeholder 7" descr="A stack of books&#10;&#10;Description automatically generated">
            <a:extLst>
              <a:ext uri="{FF2B5EF4-FFF2-40B4-BE49-F238E27FC236}">
                <a16:creationId xmlns:a16="http://schemas.microsoft.com/office/drawing/2014/main" id="{CC0EDA59-1BB0-4EBC-936A-1083C7EAB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698439"/>
            <a:ext cx="2998692" cy="2249020"/>
          </a:xfr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E38B34A-14C8-4B51-A86F-5CBF5DF4D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2" y="2730236"/>
            <a:ext cx="2998694" cy="224902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0AA5F5C-F280-4096-891E-8FD54F219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24" y="3698439"/>
            <a:ext cx="2998693" cy="22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Exhibits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23108"/>
            <a:ext cx="5592631" cy="1480402"/>
          </a:xfrm>
        </p:spPr>
      </p:pic>
      <p:sp>
        <p:nvSpPr>
          <p:cNvPr id="5" name="TextBox 4"/>
          <p:cNvSpPr txBox="1"/>
          <p:nvPr/>
        </p:nvSpPr>
        <p:spPr>
          <a:xfrm>
            <a:off x="4540155" y="1916667"/>
            <a:ext cx="311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https://urbanafree.omeka.net/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8" y="3476250"/>
            <a:ext cx="5710449" cy="2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 subscribe to a number of databases including:</a:t>
            </a:r>
          </a:p>
          <a:p>
            <a:r>
              <a:rPr lang="en-US" dirty="0"/>
              <a:t>Ancestry Library Edition</a:t>
            </a:r>
          </a:p>
          <a:p>
            <a:r>
              <a:rPr lang="en-US" dirty="0"/>
              <a:t>Find My Past</a:t>
            </a:r>
          </a:p>
          <a:p>
            <a:r>
              <a:rPr lang="en-US" dirty="0"/>
              <a:t>Fold 3</a:t>
            </a:r>
          </a:p>
          <a:p>
            <a:r>
              <a:rPr lang="en-US" dirty="0"/>
              <a:t>Heritage Quest</a:t>
            </a:r>
          </a:p>
          <a:p>
            <a:r>
              <a:rPr lang="en-US" dirty="0" err="1"/>
              <a:t>MyHeritage</a:t>
            </a:r>
            <a:r>
              <a:rPr lang="en-US" dirty="0"/>
              <a:t> Library Edition</a:t>
            </a:r>
          </a:p>
          <a:p>
            <a:r>
              <a:rPr lang="en-US" dirty="0"/>
              <a:t>The News-Gazette </a:t>
            </a:r>
          </a:p>
          <a:p>
            <a:r>
              <a:rPr lang="en-US" dirty="0"/>
              <a:t>Newspapers.com</a:t>
            </a:r>
          </a:p>
        </p:txBody>
      </p:sp>
      <p:sp>
        <p:nvSpPr>
          <p:cNvPr id="4" name="AutoShape 2" descr="Image result for ance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ance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54" y="2556931"/>
            <a:ext cx="2342144" cy="17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eritage qu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82" y="3886019"/>
            <a:ext cx="2298867" cy="9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ewspaper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49" y="4432839"/>
            <a:ext cx="2354753" cy="11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15290</TotalTime>
  <Words>964</Words>
  <Application>Microsoft Office PowerPoint</Application>
  <PresentationFormat>Widescreen</PresentationFormat>
  <Paragraphs>197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Garamond</vt:lpstr>
      <vt:lpstr>Organic</vt:lpstr>
      <vt:lpstr>Champaign County Historical Archives  at The Urbana Free Library</vt:lpstr>
      <vt:lpstr>What is CCHA?</vt:lpstr>
      <vt:lpstr>What can you find?</vt:lpstr>
      <vt:lpstr>Collections</vt:lpstr>
      <vt:lpstr>Chanute Collection</vt:lpstr>
      <vt:lpstr>    The News-Gazette Archives Collection</vt:lpstr>
      <vt:lpstr>News-Gazette Collection</vt:lpstr>
      <vt:lpstr>Digital Exhibits</vt:lpstr>
      <vt:lpstr>Databases</vt:lpstr>
      <vt:lpstr>Databases (continued)</vt:lpstr>
      <vt:lpstr>Digital Resources</vt:lpstr>
      <vt:lpstr>Our Genealogy Resources</vt:lpstr>
      <vt:lpstr>Vital Records</vt:lpstr>
      <vt:lpstr>Cemetery, and Funeral Home Records</vt:lpstr>
      <vt:lpstr>Court Records</vt:lpstr>
      <vt:lpstr>City Directories</vt:lpstr>
      <vt:lpstr>Newspapers</vt:lpstr>
      <vt:lpstr>Social Organizations</vt:lpstr>
      <vt:lpstr>Yearbooks</vt:lpstr>
      <vt:lpstr>Family Files, Photographs,  Family Genealogy Books</vt:lpstr>
      <vt:lpstr>Plat Maps, Grantor/Grantee Land Deed Indexes</vt:lpstr>
      <vt:lpstr>Local History Online Catalog Tutorial</vt:lpstr>
      <vt:lpstr>Workshops and Events</vt:lpstr>
      <vt:lpstr>Genealogical Society and Research Night</vt:lpstr>
      <vt:lpstr>Visit Us</vt:lpstr>
      <vt:lpstr>Contact Information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Champaign County Historical Archives  at The Urbana Free Library</dc:title>
  <dc:creator>Donica Martin</dc:creator>
  <cp:lastModifiedBy>Sara Bennett</cp:lastModifiedBy>
  <cp:revision>107</cp:revision>
  <cp:lastPrinted>2019-05-13T13:27:52Z</cp:lastPrinted>
  <dcterms:created xsi:type="dcterms:W3CDTF">2019-05-05T20:58:29Z</dcterms:created>
  <dcterms:modified xsi:type="dcterms:W3CDTF">2021-04-19T00:14:14Z</dcterms:modified>
</cp:coreProperties>
</file>