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01" r:id="rId3"/>
    <p:sldId id="302" r:id="rId4"/>
    <p:sldId id="303" r:id="rId5"/>
    <p:sldId id="304" r:id="rId6"/>
    <p:sldId id="305" r:id="rId7"/>
    <p:sldId id="379" r:id="rId8"/>
    <p:sldId id="342" r:id="rId9"/>
    <p:sldId id="344" r:id="rId10"/>
    <p:sldId id="346" r:id="rId11"/>
    <p:sldId id="377" r:id="rId12"/>
    <p:sldId id="367" r:id="rId13"/>
    <p:sldId id="380" r:id="rId14"/>
    <p:sldId id="382" r:id="rId15"/>
    <p:sldId id="381" r:id="rId16"/>
    <p:sldId id="287" r:id="rId17"/>
    <p:sldId id="288" r:id="rId18"/>
    <p:sldId id="432" r:id="rId19"/>
    <p:sldId id="289" r:id="rId20"/>
    <p:sldId id="433" r:id="rId21"/>
    <p:sldId id="290" r:id="rId22"/>
    <p:sldId id="438" r:id="rId23"/>
    <p:sldId id="439" r:id="rId24"/>
    <p:sldId id="333" r:id="rId25"/>
    <p:sldId id="332" r:id="rId26"/>
    <p:sldId id="331" r:id="rId27"/>
    <p:sldId id="354" r:id="rId28"/>
    <p:sldId id="383" r:id="rId29"/>
    <p:sldId id="356" r:id="rId30"/>
    <p:sldId id="296" r:id="rId31"/>
    <p:sldId id="355" r:id="rId32"/>
    <p:sldId id="384" r:id="rId33"/>
    <p:sldId id="435" r:id="rId34"/>
    <p:sldId id="297" r:id="rId35"/>
    <p:sldId id="319" r:id="rId36"/>
    <p:sldId id="298" r:id="rId37"/>
    <p:sldId id="437" r:id="rId38"/>
    <p:sldId id="282" r:id="rId39"/>
    <p:sldId id="283" r:id="rId40"/>
    <p:sldId id="284" r:id="rId41"/>
    <p:sldId id="285" r:id="rId42"/>
    <p:sldId id="286" r:id="rId43"/>
    <p:sldId id="434" r:id="rId44"/>
    <p:sldId id="256" r:id="rId45"/>
    <p:sldId id="265" r:id="rId46"/>
    <p:sldId id="263" r:id="rId47"/>
    <p:sldId id="440" r:id="rId48"/>
    <p:sldId id="259" r:id="rId49"/>
    <p:sldId id="258" r:id="rId50"/>
    <p:sldId id="262" r:id="rId51"/>
    <p:sldId id="261" r:id="rId52"/>
    <p:sldId id="26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3"/>
    <p:restoredTop sz="96327"/>
  </p:normalViewPr>
  <p:slideViewPr>
    <p:cSldViewPr snapToGrid="0">
      <p:cViewPr varScale="1">
        <p:scale>
          <a:sx n="202" d="100"/>
          <a:sy n="202" d="100"/>
        </p:scale>
        <p:origin x="224"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7E97-EE54-4E2B-969A-1C4DAE9DD5A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F98E5C2-5FE8-894F-5758-74BB3588DD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68420-0205-7322-5608-B593D319B09A}"/>
              </a:ext>
            </a:extLst>
          </p:cNvPr>
          <p:cNvSpPr>
            <a:spLocks noGrp="1"/>
          </p:cNvSpPr>
          <p:nvPr>
            <p:ph type="dt" sz="half" idx="10"/>
          </p:nvPr>
        </p:nvSpPr>
        <p:spPr/>
        <p:txBody>
          <a:bodyPr/>
          <a:lstStyle/>
          <a:p>
            <a:r>
              <a:rPr lang="en-US" dirty="0"/>
              <a:t>1/8/23</a:t>
            </a:r>
          </a:p>
        </p:txBody>
      </p:sp>
      <p:sp>
        <p:nvSpPr>
          <p:cNvPr id="5" name="Footer Placeholder 4">
            <a:extLst>
              <a:ext uri="{FF2B5EF4-FFF2-40B4-BE49-F238E27FC236}">
                <a16:creationId xmlns:a16="http://schemas.microsoft.com/office/drawing/2014/main" id="{DC37946D-B283-6318-CB43-FCAC56AD2109}"/>
              </a:ext>
            </a:extLst>
          </p:cNvPr>
          <p:cNvSpPr>
            <a:spLocks noGrp="1"/>
          </p:cNvSpPr>
          <p:nvPr>
            <p:ph type="ftr" sz="quarter" idx="11"/>
          </p:nvPr>
        </p:nvSpPr>
        <p:spPr/>
        <p:txBody>
          <a:bodyPr/>
          <a:lstStyle/>
          <a:p>
            <a:r>
              <a:rPr lang="en-US" dirty="0"/>
              <a:t>Roy Campbell and Don Fournier</a:t>
            </a:r>
          </a:p>
        </p:txBody>
      </p:sp>
      <p:sp>
        <p:nvSpPr>
          <p:cNvPr id="6" name="Slide Number Placeholder 5">
            <a:extLst>
              <a:ext uri="{FF2B5EF4-FFF2-40B4-BE49-F238E27FC236}">
                <a16:creationId xmlns:a16="http://schemas.microsoft.com/office/drawing/2014/main" id="{A0578B93-4603-966A-B0A3-701E715DBB16}"/>
              </a:ext>
            </a:extLst>
          </p:cNvPr>
          <p:cNvSpPr>
            <a:spLocks noGrp="1"/>
          </p:cNvSpPr>
          <p:nvPr>
            <p:ph type="sldNum" sz="quarter" idx="12"/>
          </p:nvPr>
        </p:nvSpPr>
        <p:spPr/>
        <p:txBody>
          <a:bodyPr/>
          <a:lstStyle/>
          <a:p>
            <a:fld id="{5DD9069D-FEED-0A43-BE7C-CDC9FCF0B2D8}" type="slidenum">
              <a:rPr lang="en-US" smtClean="0"/>
              <a:t>‹#›</a:t>
            </a:fld>
            <a:endParaRPr lang="en-US"/>
          </a:p>
        </p:txBody>
      </p:sp>
    </p:spTree>
    <p:extLst>
      <p:ext uri="{BB962C8B-B14F-4D97-AF65-F5344CB8AC3E}">
        <p14:creationId xmlns:p14="http://schemas.microsoft.com/office/powerpoint/2010/main" val="341183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CE92-B72F-C51C-0506-89C91BFFCE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187925-7829-4E9B-6265-8A96632840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FDFCF-FF1D-8E53-CBB8-8A72C696ABB0}"/>
              </a:ext>
            </a:extLst>
          </p:cNvPr>
          <p:cNvSpPr>
            <a:spLocks noGrp="1"/>
          </p:cNvSpPr>
          <p:nvPr>
            <p:ph type="dt" sz="half" idx="10"/>
          </p:nvPr>
        </p:nvSpPr>
        <p:spPr/>
        <p:txBody>
          <a:bodyPr/>
          <a:lstStyle/>
          <a:p>
            <a:fld id="{A3D96C2B-2DE8-8343-AFF7-F3BF4B6BC121}" type="datetimeFigureOut">
              <a:rPr lang="en-US" smtClean="0"/>
              <a:t>1/8/24</a:t>
            </a:fld>
            <a:endParaRPr lang="en-US"/>
          </a:p>
        </p:txBody>
      </p:sp>
      <p:sp>
        <p:nvSpPr>
          <p:cNvPr id="5" name="Footer Placeholder 4">
            <a:extLst>
              <a:ext uri="{FF2B5EF4-FFF2-40B4-BE49-F238E27FC236}">
                <a16:creationId xmlns:a16="http://schemas.microsoft.com/office/drawing/2014/main" id="{AAD6E067-0D16-CB33-3FEE-575679CD33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9F858-F8D7-B9D5-37DE-426C1104541E}"/>
              </a:ext>
            </a:extLst>
          </p:cNvPr>
          <p:cNvSpPr>
            <a:spLocks noGrp="1"/>
          </p:cNvSpPr>
          <p:nvPr>
            <p:ph type="sldNum" sz="quarter" idx="12"/>
          </p:nvPr>
        </p:nvSpPr>
        <p:spPr/>
        <p:txBody>
          <a:bodyPr/>
          <a:lstStyle/>
          <a:p>
            <a:fld id="{5DD9069D-FEED-0A43-BE7C-CDC9FCF0B2D8}" type="slidenum">
              <a:rPr lang="en-US" smtClean="0"/>
              <a:t>‹#›</a:t>
            </a:fld>
            <a:endParaRPr lang="en-US"/>
          </a:p>
        </p:txBody>
      </p:sp>
    </p:spTree>
    <p:extLst>
      <p:ext uri="{BB962C8B-B14F-4D97-AF65-F5344CB8AC3E}">
        <p14:creationId xmlns:p14="http://schemas.microsoft.com/office/powerpoint/2010/main" val="236781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EB77B0-4D45-6031-7449-D6FECF29B4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CC7356-4402-1787-FCDC-4C2465F494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541E4-CCC9-821D-2CF7-96BD7460E546}"/>
              </a:ext>
            </a:extLst>
          </p:cNvPr>
          <p:cNvSpPr>
            <a:spLocks noGrp="1"/>
          </p:cNvSpPr>
          <p:nvPr>
            <p:ph type="dt" sz="half" idx="10"/>
          </p:nvPr>
        </p:nvSpPr>
        <p:spPr/>
        <p:txBody>
          <a:bodyPr/>
          <a:lstStyle/>
          <a:p>
            <a:fld id="{A3D96C2B-2DE8-8343-AFF7-F3BF4B6BC121}" type="datetimeFigureOut">
              <a:rPr lang="en-US" smtClean="0"/>
              <a:t>1/8/24</a:t>
            </a:fld>
            <a:endParaRPr lang="en-US"/>
          </a:p>
        </p:txBody>
      </p:sp>
      <p:sp>
        <p:nvSpPr>
          <p:cNvPr id="5" name="Footer Placeholder 4">
            <a:extLst>
              <a:ext uri="{FF2B5EF4-FFF2-40B4-BE49-F238E27FC236}">
                <a16:creationId xmlns:a16="http://schemas.microsoft.com/office/drawing/2014/main" id="{C82A7E29-E612-1B5E-AAE0-FCFDA0D43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0AA4D-17F5-C67C-6029-9365E84C4BCD}"/>
              </a:ext>
            </a:extLst>
          </p:cNvPr>
          <p:cNvSpPr>
            <a:spLocks noGrp="1"/>
          </p:cNvSpPr>
          <p:nvPr>
            <p:ph type="sldNum" sz="quarter" idx="12"/>
          </p:nvPr>
        </p:nvSpPr>
        <p:spPr/>
        <p:txBody>
          <a:bodyPr/>
          <a:lstStyle/>
          <a:p>
            <a:fld id="{5DD9069D-FEED-0A43-BE7C-CDC9FCF0B2D8}" type="slidenum">
              <a:rPr lang="en-US" smtClean="0"/>
              <a:t>‹#›</a:t>
            </a:fld>
            <a:endParaRPr lang="en-US"/>
          </a:p>
        </p:txBody>
      </p:sp>
    </p:spTree>
    <p:extLst>
      <p:ext uri="{BB962C8B-B14F-4D97-AF65-F5344CB8AC3E}">
        <p14:creationId xmlns:p14="http://schemas.microsoft.com/office/powerpoint/2010/main" val="4202873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9600" y="5993081"/>
            <a:ext cx="10972800" cy="302896"/>
          </a:xfrm>
          <a:prstGeom prst="rect">
            <a:avLst/>
          </a:prstGeom>
        </p:spPr>
        <p:txBody>
          <a:bodyPr/>
          <a:lstStyle>
            <a:lvl1pPr marL="0" indent="0" algn="ctr" defTabSz="412750">
              <a:lnSpc>
                <a:spcPct val="100000"/>
              </a:lnSpc>
              <a:spcBef>
                <a:spcPts val="0"/>
              </a:spcBef>
              <a:buSzTx/>
              <a:buNone/>
              <a:defRPr sz="1500" spc="-14">
                <a:latin typeface="Graphik-Medium"/>
                <a:ea typeface="Graphik-Medium"/>
                <a:cs typeface="Graphik-Medium"/>
                <a:sym typeface="Graphik Medium"/>
              </a:defRPr>
            </a:lvl1pPr>
          </a:lstStyle>
          <a:p>
            <a:r>
              <a:rPr dirty="0"/>
              <a:t>Author and Date</a:t>
            </a:r>
          </a:p>
        </p:txBody>
      </p:sp>
      <p:sp>
        <p:nvSpPr>
          <p:cNvPr id="12" name="Presentation Title"/>
          <p:cNvSpPr txBox="1">
            <a:spLocks noGrp="1"/>
          </p:cNvSpPr>
          <p:nvPr>
            <p:ph type="title" hasCustomPrompt="1"/>
          </p:nvPr>
        </p:nvSpPr>
        <p:spPr>
          <a:xfrm>
            <a:off x="609600" y="1771650"/>
            <a:ext cx="10972800" cy="2133600"/>
          </a:xfrm>
          <a:prstGeom prst="rect">
            <a:avLst/>
          </a:prstGeom>
        </p:spPr>
        <p:txBody>
          <a:bodyPr anchor="b"/>
          <a:lstStyle>
            <a:lvl1pPr>
              <a:defRPr sz="6400" spc="-64"/>
            </a:lvl1pPr>
          </a:lstStyle>
          <a:p>
            <a:r>
              <a:t>Presentation Title</a:t>
            </a:r>
          </a:p>
        </p:txBody>
      </p:sp>
      <p:sp>
        <p:nvSpPr>
          <p:cNvPr id="13" name="Body Level One…"/>
          <p:cNvSpPr txBox="1">
            <a:spLocks noGrp="1"/>
          </p:cNvSpPr>
          <p:nvPr>
            <p:ph type="body" sz="quarter" idx="1" hasCustomPrompt="1"/>
          </p:nvPr>
        </p:nvSpPr>
        <p:spPr>
          <a:xfrm>
            <a:off x="609600" y="3783790"/>
            <a:ext cx="10972800" cy="1125297"/>
          </a:xfrm>
          <a:prstGeom prst="rect">
            <a:avLst/>
          </a:prstGeom>
        </p:spPr>
        <p:txBody>
          <a:bodyPr/>
          <a:lstStyle>
            <a:lvl1pPr marL="0" indent="0" algn="ctr" defTabSz="412750">
              <a:lnSpc>
                <a:spcPct val="100000"/>
              </a:lnSpc>
              <a:spcBef>
                <a:spcPts val="0"/>
              </a:spcBef>
              <a:buSzTx/>
              <a:buNone/>
              <a:defRPr sz="3000" spc="-30">
                <a:latin typeface="Graphik-SemiboldItalic"/>
                <a:ea typeface="Graphik-SemiboldItalic"/>
                <a:cs typeface="Graphik-SemiboldItalic"/>
                <a:sym typeface="Graphik Semibold"/>
              </a:defRPr>
            </a:lvl1pPr>
            <a:lvl2pPr marL="0" indent="228600" algn="ctr" defTabSz="412750">
              <a:lnSpc>
                <a:spcPct val="100000"/>
              </a:lnSpc>
              <a:spcBef>
                <a:spcPts val="0"/>
              </a:spcBef>
              <a:buSzTx/>
              <a:buNone/>
              <a:defRPr sz="3000" spc="-30">
                <a:latin typeface="Graphik-SemiboldItalic"/>
                <a:ea typeface="Graphik-SemiboldItalic"/>
                <a:cs typeface="Graphik-SemiboldItalic"/>
                <a:sym typeface="Graphik Semibold"/>
              </a:defRPr>
            </a:lvl2pPr>
            <a:lvl3pPr marL="0" indent="457200" algn="ctr" defTabSz="412750">
              <a:lnSpc>
                <a:spcPct val="100000"/>
              </a:lnSpc>
              <a:spcBef>
                <a:spcPts val="0"/>
              </a:spcBef>
              <a:buSzTx/>
              <a:buNone/>
              <a:defRPr sz="3000" spc="-30">
                <a:latin typeface="Graphik-SemiboldItalic"/>
                <a:ea typeface="Graphik-SemiboldItalic"/>
                <a:cs typeface="Graphik-SemiboldItalic"/>
                <a:sym typeface="Graphik Semibold"/>
              </a:defRPr>
            </a:lvl3pPr>
            <a:lvl4pPr marL="0" indent="685800" algn="ctr" defTabSz="412750">
              <a:lnSpc>
                <a:spcPct val="100000"/>
              </a:lnSpc>
              <a:spcBef>
                <a:spcPts val="0"/>
              </a:spcBef>
              <a:buSzTx/>
              <a:buNone/>
              <a:defRPr sz="3000" spc="-30">
                <a:latin typeface="Graphik-SemiboldItalic"/>
                <a:ea typeface="Graphik-SemiboldItalic"/>
                <a:cs typeface="Graphik-SemiboldItalic"/>
                <a:sym typeface="Graphik Semibold"/>
              </a:defRPr>
            </a:lvl4pPr>
            <a:lvl5pPr marL="0" indent="914400" algn="ctr" defTabSz="412750">
              <a:lnSpc>
                <a:spcPct val="100000"/>
              </a:lnSpc>
              <a:spcBef>
                <a:spcPts val="0"/>
              </a:spcBef>
              <a:buSzTx/>
              <a:buNone/>
              <a:defRPr sz="3000" spc="-30">
                <a:latin typeface="Graphik-SemiboldItalic"/>
                <a:ea typeface="Graphik-SemiboldItalic"/>
                <a:cs typeface="Graphik-SemiboldItalic"/>
                <a:sym typeface="Graphik Semibold"/>
              </a:defRPr>
            </a:lvl5pPr>
          </a:lstStyle>
          <a:p>
            <a:r>
              <a:rPr dirty="0"/>
              <a:t>Presentation Subtitle</a:t>
            </a:r>
          </a:p>
          <a:p>
            <a:pPr lvl="1"/>
            <a:endParaRPr dirty="0"/>
          </a:p>
          <a:p>
            <a:pPr lvl="2"/>
            <a:endParaRPr dirty="0"/>
          </a:p>
          <a:p>
            <a:pPr lvl="3"/>
            <a:endParaRPr dirty="0"/>
          </a:p>
          <a:p>
            <a:pPr lvl="4"/>
            <a:endParaRPr dirty="0"/>
          </a:p>
        </p:txBody>
      </p:sp>
      <p:sp>
        <p:nvSpPr>
          <p:cNvPr id="14" name="Slide Number"/>
          <p:cNvSpPr txBox="1">
            <a:spLocks noGrp="1"/>
          </p:cNvSpPr>
          <p:nvPr>
            <p:ph type="sldNum" sz="quarter" idx="2"/>
          </p:nvPr>
        </p:nvSpPr>
        <p:spPr>
          <a:xfrm>
            <a:off x="6000750" y="6350000"/>
            <a:ext cx="194311" cy="214631"/>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7032841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rPr dirty="0"/>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609600" y="1192324"/>
            <a:ext cx="10972801" cy="416307"/>
          </a:xfrm>
          <a:prstGeom prst="rect">
            <a:avLst/>
          </a:prstGeom>
        </p:spPr>
        <p:txBody>
          <a:bodyPr/>
          <a:lstStyle>
            <a:lvl1pPr marL="0" indent="0" algn="ctr" defTabSz="412750">
              <a:lnSpc>
                <a:spcPct val="100000"/>
              </a:lnSpc>
              <a:spcBef>
                <a:spcPts val="0"/>
              </a:spcBef>
              <a:buSzTx/>
              <a:buNone/>
              <a:defRPr spc="-22">
                <a:latin typeface="Graphik-SemiboldItalic"/>
                <a:ea typeface="Graphik-SemiboldItalic"/>
                <a:cs typeface="Graphik-SemiboldItalic"/>
                <a:sym typeface="Graphik Semibold"/>
              </a:defRPr>
            </a:lvl1pPr>
          </a:lstStyle>
          <a:p>
            <a:r>
              <a:rPr dirty="0"/>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6754363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B3766-52D2-569C-D231-3A1114CB8F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FC4AC0-A7E1-23F1-CBFF-723C1B80B7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82249-7E91-A3EF-6457-B19DF3829F6B}"/>
              </a:ext>
            </a:extLst>
          </p:cNvPr>
          <p:cNvSpPr>
            <a:spLocks noGrp="1"/>
          </p:cNvSpPr>
          <p:nvPr>
            <p:ph type="dt" sz="half" idx="10"/>
          </p:nvPr>
        </p:nvSpPr>
        <p:spPr/>
        <p:txBody>
          <a:bodyPr/>
          <a:lstStyle/>
          <a:p>
            <a:fld id="{A3D96C2B-2DE8-8343-AFF7-F3BF4B6BC121}" type="datetimeFigureOut">
              <a:rPr lang="en-US" smtClean="0"/>
              <a:t>1/8/24</a:t>
            </a:fld>
            <a:endParaRPr lang="en-US"/>
          </a:p>
        </p:txBody>
      </p:sp>
      <p:sp>
        <p:nvSpPr>
          <p:cNvPr id="5" name="Footer Placeholder 4">
            <a:extLst>
              <a:ext uri="{FF2B5EF4-FFF2-40B4-BE49-F238E27FC236}">
                <a16:creationId xmlns:a16="http://schemas.microsoft.com/office/drawing/2014/main" id="{29432366-692E-9326-A742-D13EDF6BEF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85B58-555E-4996-2672-28860BD606BE}"/>
              </a:ext>
            </a:extLst>
          </p:cNvPr>
          <p:cNvSpPr>
            <a:spLocks noGrp="1"/>
          </p:cNvSpPr>
          <p:nvPr>
            <p:ph type="sldNum" sz="quarter" idx="12"/>
          </p:nvPr>
        </p:nvSpPr>
        <p:spPr/>
        <p:txBody>
          <a:bodyPr/>
          <a:lstStyle/>
          <a:p>
            <a:fld id="{5DD9069D-FEED-0A43-BE7C-CDC9FCF0B2D8}" type="slidenum">
              <a:rPr lang="en-US" smtClean="0"/>
              <a:t>‹#›</a:t>
            </a:fld>
            <a:endParaRPr lang="en-US"/>
          </a:p>
        </p:txBody>
      </p:sp>
    </p:spTree>
    <p:extLst>
      <p:ext uri="{BB962C8B-B14F-4D97-AF65-F5344CB8AC3E}">
        <p14:creationId xmlns:p14="http://schemas.microsoft.com/office/powerpoint/2010/main" val="73317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6078-97B9-6C31-0168-9492A513DC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F5D958-A666-006A-59B0-C9CAD0923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A75882-59E1-D113-7318-5AB76269BBF0}"/>
              </a:ext>
            </a:extLst>
          </p:cNvPr>
          <p:cNvSpPr>
            <a:spLocks noGrp="1"/>
          </p:cNvSpPr>
          <p:nvPr>
            <p:ph type="dt" sz="half" idx="10"/>
          </p:nvPr>
        </p:nvSpPr>
        <p:spPr/>
        <p:txBody>
          <a:bodyPr/>
          <a:lstStyle/>
          <a:p>
            <a:fld id="{A3D96C2B-2DE8-8343-AFF7-F3BF4B6BC121}" type="datetimeFigureOut">
              <a:rPr lang="en-US" smtClean="0"/>
              <a:t>1/8/24</a:t>
            </a:fld>
            <a:endParaRPr lang="en-US"/>
          </a:p>
        </p:txBody>
      </p:sp>
      <p:sp>
        <p:nvSpPr>
          <p:cNvPr id="5" name="Footer Placeholder 4">
            <a:extLst>
              <a:ext uri="{FF2B5EF4-FFF2-40B4-BE49-F238E27FC236}">
                <a16:creationId xmlns:a16="http://schemas.microsoft.com/office/drawing/2014/main" id="{81E1751E-0A7C-BB06-13FB-F38395FAE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A775E-B496-5AF9-CF8C-FCFCDAFA64EC}"/>
              </a:ext>
            </a:extLst>
          </p:cNvPr>
          <p:cNvSpPr>
            <a:spLocks noGrp="1"/>
          </p:cNvSpPr>
          <p:nvPr>
            <p:ph type="sldNum" sz="quarter" idx="12"/>
          </p:nvPr>
        </p:nvSpPr>
        <p:spPr/>
        <p:txBody>
          <a:bodyPr/>
          <a:lstStyle/>
          <a:p>
            <a:fld id="{5DD9069D-FEED-0A43-BE7C-CDC9FCF0B2D8}" type="slidenum">
              <a:rPr lang="en-US" smtClean="0"/>
              <a:t>‹#›</a:t>
            </a:fld>
            <a:endParaRPr lang="en-US"/>
          </a:p>
        </p:txBody>
      </p:sp>
    </p:spTree>
    <p:extLst>
      <p:ext uri="{BB962C8B-B14F-4D97-AF65-F5344CB8AC3E}">
        <p14:creationId xmlns:p14="http://schemas.microsoft.com/office/powerpoint/2010/main" val="92427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4E7A-F3E0-2264-F511-A8FAE8E6AD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BCB75-B5B2-6A85-F461-2545EB8403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D4438-AE47-A59C-C8FC-DBC0E9496A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219015-A98A-47F3-B211-A8A0A6AFB20B}"/>
              </a:ext>
            </a:extLst>
          </p:cNvPr>
          <p:cNvSpPr>
            <a:spLocks noGrp="1"/>
          </p:cNvSpPr>
          <p:nvPr>
            <p:ph type="dt" sz="half" idx="10"/>
          </p:nvPr>
        </p:nvSpPr>
        <p:spPr/>
        <p:txBody>
          <a:bodyPr/>
          <a:lstStyle/>
          <a:p>
            <a:fld id="{A3D96C2B-2DE8-8343-AFF7-F3BF4B6BC121}" type="datetimeFigureOut">
              <a:rPr lang="en-US" smtClean="0"/>
              <a:t>1/8/24</a:t>
            </a:fld>
            <a:endParaRPr lang="en-US"/>
          </a:p>
        </p:txBody>
      </p:sp>
      <p:sp>
        <p:nvSpPr>
          <p:cNvPr id="6" name="Footer Placeholder 5">
            <a:extLst>
              <a:ext uri="{FF2B5EF4-FFF2-40B4-BE49-F238E27FC236}">
                <a16:creationId xmlns:a16="http://schemas.microsoft.com/office/drawing/2014/main" id="{923A8EC9-AF93-7B97-D830-F77594383C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767D4C-BBCB-1951-5E8F-6790C6A4E95F}"/>
              </a:ext>
            </a:extLst>
          </p:cNvPr>
          <p:cNvSpPr>
            <a:spLocks noGrp="1"/>
          </p:cNvSpPr>
          <p:nvPr>
            <p:ph type="sldNum" sz="quarter" idx="12"/>
          </p:nvPr>
        </p:nvSpPr>
        <p:spPr/>
        <p:txBody>
          <a:bodyPr/>
          <a:lstStyle/>
          <a:p>
            <a:fld id="{5DD9069D-FEED-0A43-BE7C-CDC9FCF0B2D8}" type="slidenum">
              <a:rPr lang="en-US" smtClean="0"/>
              <a:t>‹#›</a:t>
            </a:fld>
            <a:endParaRPr lang="en-US"/>
          </a:p>
        </p:txBody>
      </p:sp>
    </p:spTree>
    <p:extLst>
      <p:ext uri="{BB962C8B-B14F-4D97-AF65-F5344CB8AC3E}">
        <p14:creationId xmlns:p14="http://schemas.microsoft.com/office/powerpoint/2010/main" val="1605156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1F77-D66F-75AB-4803-0412A11723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ACECA6-4246-28D4-7604-54413F594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B17FC-076A-E481-B478-C10F67A139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74A136-7B38-0281-E5B8-C3A0F9A12C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D22437-A650-1C89-8375-1F455945C8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01C555-71DC-7100-55B0-E5FBE5567FFD}"/>
              </a:ext>
            </a:extLst>
          </p:cNvPr>
          <p:cNvSpPr>
            <a:spLocks noGrp="1"/>
          </p:cNvSpPr>
          <p:nvPr>
            <p:ph type="dt" sz="half" idx="10"/>
          </p:nvPr>
        </p:nvSpPr>
        <p:spPr/>
        <p:txBody>
          <a:bodyPr/>
          <a:lstStyle/>
          <a:p>
            <a:fld id="{A3D96C2B-2DE8-8343-AFF7-F3BF4B6BC121}" type="datetimeFigureOut">
              <a:rPr lang="en-US" smtClean="0"/>
              <a:t>1/8/24</a:t>
            </a:fld>
            <a:endParaRPr lang="en-US"/>
          </a:p>
        </p:txBody>
      </p:sp>
      <p:sp>
        <p:nvSpPr>
          <p:cNvPr id="8" name="Footer Placeholder 7">
            <a:extLst>
              <a:ext uri="{FF2B5EF4-FFF2-40B4-BE49-F238E27FC236}">
                <a16:creationId xmlns:a16="http://schemas.microsoft.com/office/drawing/2014/main" id="{E08B56B8-9BA5-E30D-D2E0-4E0DF310D8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8C0D72-B5AA-8F3C-EB2A-9620AC585FF6}"/>
              </a:ext>
            </a:extLst>
          </p:cNvPr>
          <p:cNvSpPr>
            <a:spLocks noGrp="1"/>
          </p:cNvSpPr>
          <p:nvPr>
            <p:ph type="sldNum" sz="quarter" idx="12"/>
          </p:nvPr>
        </p:nvSpPr>
        <p:spPr/>
        <p:txBody>
          <a:bodyPr/>
          <a:lstStyle/>
          <a:p>
            <a:fld id="{5DD9069D-FEED-0A43-BE7C-CDC9FCF0B2D8}" type="slidenum">
              <a:rPr lang="en-US" smtClean="0"/>
              <a:t>‹#›</a:t>
            </a:fld>
            <a:endParaRPr lang="en-US"/>
          </a:p>
        </p:txBody>
      </p:sp>
    </p:spTree>
    <p:extLst>
      <p:ext uri="{BB962C8B-B14F-4D97-AF65-F5344CB8AC3E}">
        <p14:creationId xmlns:p14="http://schemas.microsoft.com/office/powerpoint/2010/main" val="163024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CD41-9A99-7C92-616C-683C018AB4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B8C522-AC59-0AF0-D661-38A2ADEB86AE}"/>
              </a:ext>
            </a:extLst>
          </p:cNvPr>
          <p:cNvSpPr>
            <a:spLocks noGrp="1"/>
          </p:cNvSpPr>
          <p:nvPr>
            <p:ph type="dt" sz="half" idx="10"/>
          </p:nvPr>
        </p:nvSpPr>
        <p:spPr/>
        <p:txBody>
          <a:bodyPr/>
          <a:lstStyle/>
          <a:p>
            <a:fld id="{A3D96C2B-2DE8-8343-AFF7-F3BF4B6BC121}" type="datetimeFigureOut">
              <a:rPr lang="en-US" smtClean="0"/>
              <a:t>1/8/24</a:t>
            </a:fld>
            <a:endParaRPr lang="en-US"/>
          </a:p>
        </p:txBody>
      </p:sp>
      <p:sp>
        <p:nvSpPr>
          <p:cNvPr id="4" name="Footer Placeholder 3">
            <a:extLst>
              <a:ext uri="{FF2B5EF4-FFF2-40B4-BE49-F238E27FC236}">
                <a16:creationId xmlns:a16="http://schemas.microsoft.com/office/drawing/2014/main" id="{673DFEC2-C30F-09F0-481F-7597CE714A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C7F822-D65C-EAD2-BEE9-F2D34546A853}"/>
              </a:ext>
            </a:extLst>
          </p:cNvPr>
          <p:cNvSpPr>
            <a:spLocks noGrp="1"/>
          </p:cNvSpPr>
          <p:nvPr>
            <p:ph type="sldNum" sz="quarter" idx="12"/>
          </p:nvPr>
        </p:nvSpPr>
        <p:spPr/>
        <p:txBody>
          <a:bodyPr/>
          <a:lstStyle/>
          <a:p>
            <a:fld id="{5DD9069D-FEED-0A43-BE7C-CDC9FCF0B2D8}" type="slidenum">
              <a:rPr lang="en-US" smtClean="0"/>
              <a:t>‹#›</a:t>
            </a:fld>
            <a:endParaRPr lang="en-US"/>
          </a:p>
        </p:txBody>
      </p:sp>
    </p:spTree>
    <p:extLst>
      <p:ext uri="{BB962C8B-B14F-4D97-AF65-F5344CB8AC3E}">
        <p14:creationId xmlns:p14="http://schemas.microsoft.com/office/powerpoint/2010/main" val="2789483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EABB6-6607-8D8F-A0EA-B1E39ADB59BE}"/>
              </a:ext>
            </a:extLst>
          </p:cNvPr>
          <p:cNvSpPr>
            <a:spLocks noGrp="1"/>
          </p:cNvSpPr>
          <p:nvPr>
            <p:ph type="dt" sz="half" idx="10"/>
          </p:nvPr>
        </p:nvSpPr>
        <p:spPr/>
        <p:txBody>
          <a:bodyPr/>
          <a:lstStyle/>
          <a:p>
            <a:fld id="{A3D96C2B-2DE8-8343-AFF7-F3BF4B6BC121}" type="datetimeFigureOut">
              <a:rPr lang="en-US" smtClean="0"/>
              <a:t>1/8/24</a:t>
            </a:fld>
            <a:endParaRPr lang="en-US"/>
          </a:p>
        </p:txBody>
      </p:sp>
      <p:sp>
        <p:nvSpPr>
          <p:cNvPr id="3" name="Footer Placeholder 2">
            <a:extLst>
              <a:ext uri="{FF2B5EF4-FFF2-40B4-BE49-F238E27FC236}">
                <a16:creationId xmlns:a16="http://schemas.microsoft.com/office/drawing/2014/main" id="{127CD169-EDD7-2E47-DCE7-D2E2115FED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6827AC-B813-26BD-5F4F-E4A5EF84D883}"/>
              </a:ext>
            </a:extLst>
          </p:cNvPr>
          <p:cNvSpPr>
            <a:spLocks noGrp="1"/>
          </p:cNvSpPr>
          <p:nvPr>
            <p:ph type="sldNum" sz="quarter" idx="12"/>
          </p:nvPr>
        </p:nvSpPr>
        <p:spPr/>
        <p:txBody>
          <a:bodyPr/>
          <a:lstStyle/>
          <a:p>
            <a:fld id="{5DD9069D-FEED-0A43-BE7C-CDC9FCF0B2D8}" type="slidenum">
              <a:rPr lang="en-US" smtClean="0"/>
              <a:t>‹#›</a:t>
            </a:fld>
            <a:endParaRPr lang="en-US"/>
          </a:p>
        </p:txBody>
      </p:sp>
    </p:spTree>
    <p:extLst>
      <p:ext uri="{BB962C8B-B14F-4D97-AF65-F5344CB8AC3E}">
        <p14:creationId xmlns:p14="http://schemas.microsoft.com/office/powerpoint/2010/main" val="336686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75831-E4B9-45B1-692B-B5E79142C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12A1F-8535-AC96-F3F6-F068959B3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54F22C-9B24-1B85-80FB-9C171CFF6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14433-5366-F878-E416-A14D47B28550}"/>
              </a:ext>
            </a:extLst>
          </p:cNvPr>
          <p:cNvSpPr>
            <a:spLocks noGrp="1"/>
          </p:cNvSpPr>
          <p:nvPr>
            <p:ph type="dt" sz="half" idx="10"/>
          </p:nvPr>
        </p:nvSpPr>
        <p:spPr/>
        <p:txBody>
          <a:bodyPr/>
          <a:lstStyle/>
          <a:p>
            <a:fld id="{A3D96C2B-2DE8-8343-AFF7-F3BF4B6BC121}" type="datetimeFigureOut">
              <a:rPr lang="en-US" smtClean="0"/>
              <a:t>1/8/24</a:t>
            </a:fld>
            <a:endParaRPr lang="en-US"/>
          </a:p>
        </p:txBody>
      </p:sp>
      <p:sp>
        <p:nvSpPr>
          <p:cNvPr id="6" name="Footer Placeholder 5">
            <a:extLst>
              <a:ext uri="{FF2B5EF4-FFF2-40B4-BE49-F238E27FC236}">
                <a16:creationId xmlns:a16="http://schemas.microsoft.com/office/drawing/2014/main" id="{1933E8BB-A96F-CAFB-B417-D339FAF2B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2CD62-6EC9-E409-CF27-A403A8A01694}"/>
              </a:ext>
            </a:extLst>
          </p:cNvPr>
          <p:cNvSpPr>
            <a:spLocks noGrp="1"/>
          </p:cNvSpPr>
          <p:nvPr>
            <p:ph type="sldNum" sz="quarter" idx="12"/>
          </p:nvPr>
        </p:nvSpPr>
        <p:spPr/>
        <p:txBody>
          <a:bodyPr/>
          <a:lstStyle/>
          <a:p>
            <a:fld id="{5DD9069D-FEED-0A43-BE7C-CDC9FCF0B2D8}" type="slidenum">
              <a:rPr lang="en-US" smtClean="0"/>
              <a:t>‹#›</a:t>
            </a:fld>
            <a:endParaRPr lang="en-US"/>
          </a:p>
        </p:txBody>
      </p:sp>
    </p:spTree>
    <p:extLst>
      <p:ext uri="{BB962C8B-B14F-4D97-AF65-F5344CB8AC3E}">
        <p14:creationId xmlns:p14="http://schemas.microsoft.com/office/powerpoint/2010/main" val="267314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088E-8A13-08C9-A019-1053ACEA36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E72CE2-27F0-71DD-702D-16A2F5BF84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6C17EF-581D-0B41-5531-87CFACEA4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1D37EC-EFB4-AAB9-91A1-288FBF820A32}"/>
              </a:ext>
            </a:extLst>
          </p:cNvPr>
          <p:cNvSpPr>
            <a:spLocks noGrp="1"/>
          </p:cNvSpPr>
          <p:nvPr>
            <p:ph type="dt" sz="half" idx="10"/>
          </p:nvPr>
        </p:nvSpPr>
        <p:spPr/>
        <p:txBody>
          <a:bodyPr/>
          <a:lstStyle/>
          <a:p>
            <a:fld id="{A3D96C2B-2DE8-8343-AFF7-F3BF4B6BC121}" type="datetimeFigureOut">
              <a:rPr lang="en-US" smtClean="0"/>
              <a:t>1/8/24</a:t>
            </a:fld>
            <a:endParaRPr lang="en-US"/>
          </a:p>
        </p:txBody>
      </p:sp>
      <p:sp>
        <p:nvSpPr>
          <p:cNvPr id="6" name="Footer Placeholder 5">
            <a:extLst>
              <a:ext uri="{FF2B5EF4-FFF2-40B4-BE49-F238E27FC236}">
                <a16:creationId xmlns:a16="http://schemas.microsoft.com/office/drawing/2014/main" id="{6D246257-AC25-89E8-3E47-403F40C2D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669652-B93D-B81F-4397-BD45EAEA28C0}"/>
              </a:ext>
            </a:extLst>
          </p:cNvPr>
          <p:cNvSpPr>
            <a:spLocks noGrp="1"/>
          </p:cNvSpPr>
          <p:nvPr>
            <p:ph type="sldNum" sz="quarter" idx="12"/>
          </p:nvPr>
        </p:nvSpPr>
        <p:spPr/>
        <p:txBody>
          <a:bodyPr/>
          <a:lstStyle/>
          <a:p>
            <a:fld id="{5DD9069D-FEED-0A43-BE7C-CDC9FCF0B2D8}" type="slidenum">
              <a:rPr lang="en-US" smtClean="0"/>
              <a:t>‹#›</a:t>
            </a:fld>
            <a:endParaRPr lang="en-US"/>
          </a:p>
        </p:txBody>
      </p:sp>
    </p:spTree>
    <p:extLst>
      <p:ext uri="{BB962C8B-B14F-4D97-AF65-F5344CB8AC3E}">
        <p14:creationId xmlns:p14="http://schemas.microsoft.com/office/powerpoint/2010/main" val="316906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77743-4E4F-3883-A853-281B8156EC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0725E5-9B44-7119-B4C5-FE19C0C49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3745A-CC07-62AA-4F04-52E99D160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96C2B-2DE8-8343-AFF7-F3BF4B6BC121}" type="datetimeFigureOut">
              <a:rPr lang="en-US" smtClean="0"/>
              <a:t>1/8/24</a:t>
            </a:fld>
            <a:endParaRPr lang="en-US"/>
          </a:p>
        </p:txBody>
      </p:sp>
      <p:sp>
        <p:nvSpPr>
          <p:cNvPr id="5" name="Footer Placeholder 4">
            <a:extLst>
              <a:ext uri="{FF2B5EF4-FFF2-40B4-BE49-F238E27FC236}">
                <a16:creationId xmlns:a16="http://schemas.microsoft.com/office/drawing/2014/main" id="{4AD114B9-5CE0-1F91-CB04-37D0740A6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320DFD-BDC6-B602-9DB6-87F3EB4B9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9069D-FEED-0A43-BE7C-CDC9FCF0B2D8}" type="slidenum">
              <a:rPr lang="en-US" smtClean="0"/>
              <a:t>‹#›</a:t>
            </a:fld>
            <a:endParaRPr lang="en-US"/>
          </a:p>
        </p:txBody>
      </p:sp>
    </p:spTree>
    <p:extLst>
      <p:ext uri="{BB962C8B-B14F-4D97-AF65-F5344CB8AC3E}">
        <p14:creationId xmlns:p14="http://schemas.microsoft.com/office/powerpoint/2010/main" val="368845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EQ7S0D1iucY"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en.m.wikipedia.org/wiki/Proceedings_of_the_National_Academy_of_Sciences_of_the_United_States_of_America" TargetMode="External"/><Relationship Id="rId2" Type="http://schemas.openxmlformats.org/officeDocument/2006/relationships/hyperlink" Target="https://en.m.wikipedia.org/wiki/Sustainability"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hyperlink" Target="https://www.epa.gov/climate-change" TargetMode="External"/><Relationship Id="rId3" Type="http://schemas.openxmlformats.org/officeDocument/2006/relationships/hyperlink" Target="https://nca2023.globalchange.gov/" TargetMode="External"/><Relationship Id="rId7" Type="http://schemas.openxmlformats.org/officeDocument/2006/relationships/hyperlink" Target="https://doi.org/10.1038/s41586-022-04423-8" TargetMode="External"/><Relationship Id="rId12" Type="http://schemas.openxmlformats.org/officeDocument/2006/relationships/hyperlink" Target="https://commission.europa.eu/energy-climate-change-environment_en" TargetMode="External"/><Relationship Id="rId2" Type="http://schemas.openxmlformats.org/officeDocument/2006/relationships/hyperlink" Target="https://unfccc.int/documents/204079" TargetMode="External"/><Relationship Id="rId1" Type="http://schemas.openxmlformats.org/officeDocument/2006/relationships/slideLayout" Target="../slideLayouts/slideLayout2.xml"/><Relationship Id="rId6" Type="http://schemas.openxmlformats.org/officeDocument/2006/relationships/hyperlink" Target="https://www.amazon.com/Seth-Godin/e/B000AP9EH0/ref=dp_byline_cont_book_2" TargetMode="External"/><Relationship Id="rId11" Type="http://schemas.openxmlformats.org/officeDocument/2006/relationships/hyperlink" Target="https://www.un.org/en/climatechange" TargetMode="External"/><Relationship Id="rId5" Type="http://schemas.openxmlformats.org/officeDocument/2006/relationships/hyperlink" Target="https://www.amazon.com/The-Carbon-Almanac-Network/e/B09SVVFGP4/ref=dp_byline_cont_book_1" TargetMode="External"/><Relationship Id="rId10" Type="http://schemas.openxmlformats.org/officeDocument/2006/relationships/hyperlink" Target="https://www.ipcc.ch/" TargetMode="External"/><Relationship Id="rId4" Type="http://schemas.openxmlformats.org/officeDocument/2006/relationships/hyperlink" Target="https://royalsociety.org/~/media/Royal_Society_Content/policy/projects/climate-evidence-causes/climate-change-evidence-causes.pdf" TargetMode="External"/><Relationship Id="rId9" Type="http://schemas.openxmlformats.org/officeDocument/2006/relationships/hyperlink" Target="https://climate.nasa.gov/"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ssd.copernicus.org/articles/15/5301/2023/" TargetMode="External"/><Relationship Id="rId2" Type="http://schemas.openxmlformats.org/officeDocument/2006/relationships/hyperlink" Target="https://essd.copernicus.org/articles/15/issue12.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pcc.ch/2021/08/09/ar6-wg1-20210809-pr/"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Roy Campbell and Don Fournier, January 8th, 2023"/>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85000" lnSpcReduction="20000"/>
          </a:bodyPr>
          <a:lstStyle>
            <a:lvl1pPr defTabSz="412750">
              <a:defRPr>
                <a:latin typeface="Graphik-SemiboldItalic"/>
                <a:ea typeface="Graphik-SemiboldItalic"/>
                <a:cs typeface="Graphik-SemiboldItalic"/>
                <a:sym typeface="Graphik Semibold"/>
              </a:defRPr>
            </a:lvl1pPr>
          </a:lstStyle>
          <a:p>
            <a:r>
              <a:rPr sz="2000" dirty="0"/>
              <a:t>Roy Campbell and Don Fournier, January 8th, 2023</a:t>
            </a:r>
          </a:p>
        </p:txBody>
      </p:sp>
      <p:sp>
        <p:nvSpPr>
          <p:cNvPr id="264" name="Climate Change…"/>
          <p:cNvSpPr txBox="1">
            <a:spLocks noGrp="1"/>
          </p:cNvSpPr>
          <p:nvPr>
            <p:ph type="ctrTitle"/>
          </p:nvPr>
        </p:nvSpPr>
        <p:spPr>
          <a:xfrm>
            <a:off x="371475" y="562024"/>
            <a:ext cx="11601450" cy="3343227"/>
          </a:xfrm>
          <a:prstGeom prst="rect">
            <a:avLst/>
          </a:prstGeom>
        </p:spPr>
        <p:txBody>
          <a:bodyPr>
            <a:normAutofit fontScale="90000"/>
          </a:bodyPr>
          <a:lstStyle/>
          <a:p>
            <a:pPr algn="ctr" defTabSz="1146048">
              <a:defRPr sz="12032" spc="-120"/>
            </a:pPr>
            <a:r>
              <a:rPr b="1" dirty="0">
                <a:latin typeface="Arial" panose="020B0604020202020204" pitchFamily="34" charset="0"/>
                <a:cs typeface="Arial" panose="020B0604020202020204" pitchFamily="34" charset="0"/>
              </a:rPr>
              <a:t>Climate Change </a:t>
            </a:r>
          </a:p>
          <a:p>
            <a:pPr algn="ctr" defTabSz="1146048">
              <a:defRPr sz="12032" spc="-120"/>
            </a:pPr>
            <a:r>
              <a:rPr b="1" dirty="0">
                <a:latin typeface="Arial" panose="020B0604020202020204" pitchFamily="34" charset="0"/>
                <a:cs typeface="Arial" panose="020B0604020202020204" pitchFamily="34" charset="0"/>
              </a:rPr>
              <a:t>- A Hot Topic</a:t>
            </a:r>
          </a:p>
        </p:txBody>
      </p:sp>
      <p:sp>
        <p:nvSpPr>
          <p:cNvPr id="265" name="1: Why Climate Change"/>
          <p:cNvSpPr txBox="1">
            <a:spLocks noGrp="1"/>
          </p:cNvSpPr>
          <p:nvPr>
            <p:ph type="subTitle" sz="quarter" idx="1"/>
          </p:nvPr>
        </p:nvSpPr>
        <p:spPr>
          <a:xfrm>
            <a:off x="609600" y="4240990"/>
            <a:ext cx="10972800" cy="1125297"/>
          </a:xfrm>
          <a:prstGeom prst="rect">
            <a:avLst/>
          </a:prstGeom>
        </p:spPr>
        <p:txBody>
          <a:bodyPr>
            <a:normAutofit fontScale="92500" lnSpcReduction="10000"/>
          </a:bodyPr>
          <a:lstStyle/>
          <a:p>
            <a:endParaRPr dirty="0"/>
          </a:p>
          <a:p>
            <a:r>
              <a:rPr sz="4800" dirty="0">
                <a:latin typeface="Arial" panose="020B0604020202020204" pitchFamily="34" charset="0"/>
                <a:cs typeface="Arial" panose="020B0604020202020204" pitchFamily="34" charset="0"/>
              </a:rPr>
              <a:t>Why Climate Change</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AE7B-6020-0227-DEBE-9D59E4A34DBD}"/>
              </a:ext>
            </a:extLst>
          </p:cNvPr>
          <p:cNvSpPr>
            <a:spLocks noGrp="1"/>
          </p:cNvSpPr>
          <p:nvPr>
            <p:ph type="title"/>
          </p:nvPr>
        </p:nvSpPr>
        <p:spPr>
          <a:xfrm>
            <a:off x="609600" y="729990"/>
            <a:ext cx="10972800" cy="863600"/>
          </a:xfrm>
        </p:spPr>
        <p:txBody>
          <a:bodyPr/>
          <a:lstStyle/>
          <a:p>
            <a:r>
              <a:rPr lang="en-US" dirty="0"/>
              <a:t>How does heat escape from the earth</a:t>
            </a:r>
          </a:p>
        </p:txBody>
      </p:sp>
      <p:pic>
        <p:nvPicPr>
          <p:cNvPr id="5" name="Picture 4">
            <a:extLst>
              <a:ext uri="{FF2B5EF4-FFF2-40B4-BE49-F238E27FC236}">
                <a16:creationId xmlns:a16="http://schemas.microsoft.com/office/drawing/2014/main" id="{62896274-3351-403D-9FE1-FBC75E1F1BFF}"/>
              </a:ext>
            </a:extLst>
          </p:cNvPr>
          <p:cNvPicPr>
            <a:picLocks noChangeAspect="1"/>
          </p:cNvPicPr>
          <p:nvPr/>
        </p:nvPicPr>
        <p:blipFill>
          <a:blip r:embed="rId2"/>
          <a:stretch>
            <a:fillRect/>
          </a:stretch>
        </p:blipFill>
        <p:spPr>
          <a:xfrm>
            <a:off x="0" y="1593590"/>
            <a:ext cx="12148520" cy="4389199"/>
          </a:xfrm>
          <a:prstGeom prst="rect">
            <a:avLst/>
          </a:prstGeom>
        </p:spPr>
      </p:pic>
    </p:spTree>
    <p:extLst>
      <p:ext uri="{BB962C8B-B14F-4D97-AF65-F5344CB8AC3E}">
        <p14:creationId xmlns:p14="http://schemas.microsoft.com/office/powerpoint/2010/main" val="390291978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502444" y="409575"/>
            <a:ext cx="11187113" cy="6248400"/>
          </a:xfrm>
          <a:prstGeom prst="rect">
            <a:avLst/>
          </a:prstGeom>
          <a:noFill/>
          <a:ln w="9525">
            <a:noFill/>
            <a:miter lim="800000"/>
            <a:headEnd/>
            <a:tailEnd/>
          </a:ln>
        </p:spPr>
      </p:pic>
      <p:sp>
        <p:nvSpPr>
          <p:cNvPr id="5" name="TextBox 4"/>
          <p:cNvSpPr txBox="1"/>
          <p:nvPr/>
        </p:nvSpPr>
        <p:spPr>
          <a:xfrm>
            <a:off x="1066800" y="309518"/>
            <a:ext cx="5029200" cy="707886"/>
          </a:xfrm>
          <a:prstGeom prst="rect">
            <a:avLst/>
          </a:prstGeom>
          <a:noFill/>
        </p:spPr>
        <p:txBody>
          <a:bodyPr wrap="square" rtlCol="0">
            <a:spAutoFit/>
          </a:bodyPr>
          <a:lstStyle/>
          <a:p>
            <a:r>
              <a:rPr lang="en-US" sz="4000" b="1" dirty="0">
                <a:latin typeface="Arial" pitchFamily="34" charset="0"/>
                <a:cs typeface="Arial" pitchFamily="34" charset="0"/>
              </a:rPr>
              <a:t>Historical Climate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414338"/>
            <a:ext cx="3733800" cy="914400"/>
          </a:xfrm>
        </p:spPr>
        <p:txBody>
          <a:bodyPr>
            <a:normAutofit/>
          </a:bodyPr>
          <a:lstStyle/>
          <a:p>
            <a:r>
              <a:rPr lang="en-US" dirty="0"/>
              <a:t>The Holocene</a:t>
            </a:r>
          </a:p>
        </p:txBody>
      </p:sp>
      <p:sp>
        <p:nvSpPr>
          <p:cNvPr id="3" name="Content Placeholder 2"/>
          <p:cNvSpPr>
            <a:spLocks noGrp="1"/>
          </p:cNvSpPr>
          <p:nvPr>
            <p:ph idx="1"/>
          </p:nvPr>
        </p:nvSpPr>
        <p:spPr>
          <a:xfrm>
            <a:off x="428625" y="1371600"/>
            <a:ext cx="4724400" cy="4757738"/>
          </a:xfrm>
        </p:spPr>
        <p:txBody>
          <a:bodyPr>
            <a:normAutofit lnSpcReduction="10000"/>
          </a:bodyPr>
          <a:lstStyle/>
          <a:p>
            <a:r>
              <a:rPr lang="en-US" sz="3300" dirty="0"/>
              <a:t>We are taking a different path than previous 7 interglacial periods.</a:t>
            </a:r>
          </a:p>
          <a:p>
            <a:pPr>
              <a:lnSpc>
                <a:spcPct val="100000"/>
              </a:lnSpc>
            </a:pPr>
            <a:r>
              <a:rPr lang="en-US" sz="3300" dirty="0"/>
              <a:t>For all GHG gasses.  </a:t>
            </a:r>
          </a:p>
          <a:p>
            <a:r>
              <a:rPr lang="en-US" sz="3300" dirty="0"/>
              <a:t>CO2 &amp; CH4 dominate.</a:t>
            </a:r>
          </a:p>
          <a:p>
            <a:r>
              <a:rPr lang="en-US" sz="3300" dirty="0"/>
              <a:t>Current Methane Level is 1912 ppb.</a:t>
            </a:r>
          </a:p>
          <a:p>
            <a:r>
              <a:rPr lang="en-US" sz="3300" dirty="0"/>
              <a:t>Current CO2 Level is 419.</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3037" y="0"/>
            <a:ext cx="69389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28813" y="6354735"/>
            <a:ext cx="4341019" cy="230832"/>
          </a:xfrm>
          <a:prstGeom prst="rect">
            <a:avLst/>
          </a:prstGeom>
          <a:noFill/>
        </p:spPr>
        <p:txBody>
          <a:bodyPr wrap="square" rtlCol="0">
            <a:spAutoFit/>
          </a:bodyPr>
          <a:lstStyle/>
          <a:p>
            <a:r>
              <a:rPr lang="en-US" sz="900" dirty="0">
                <a:latin typeface="Arial" pitchFamily="34" charset="0"/>
                <a:cs typeface="Arial" pitchFamily="34" charset="0"/>
              </a:rPr>
              <a:t>Source: Ruddiman et al. 2011 </a:t>
            </a:r>
          </a:p>
        </p:txBody>
      </p:sp>
    </p:spTree>
    <p:extLst>
      <p:ext uri="{BB962C8B-B14F-4D97-AF65-F5344CB8AC3E}">
        <p14:creationId xmlns:p14="http://schemas.microsoft.com/office/powerpoint/2010/main" val="387135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arth’s Atmospheric CO2 Soars to Highest Level in 4 Million Years ...">
            <a:extLst>
              <a:ext uri="{FF2B5EF4-FFF2-40B4-BE49-F238E27FC236}">
                <a16:creationId xmlns:a16="http://schemas.microsoft.com/office/drawing/2014/main" id="{27462EE7-9945-9238-8295-0683EEF6E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7175"/>
            <a:ext cx="12072938" cy="616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51977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CBDB-883C-AD0A-2717-C282F7D5784E}"/>
              </a:ext>
            </a:extLst>
          </p:cNvPr>
          <p:cNvSpPr>
            <a:spLocks noGrp="1"/>
          </p:cNvSpPr>
          <p:nvPr>
            <p:ph type="title"/>
          </p:nvPr>
        </p:nvSpPr>
        <p:spPr/>
        <p:txBody>
          <a:bodyPr/>
          <a:lstStyle/>
          <a:p>
            <a:r>
              <a:rPr lang="en-US" dirty="0"/>
              <a:t>Green House Gas in Atmosphere 1700-2020</a:t>
            </a:r>
          </a:p>
        </p:txBody>
      </p:sp>
      <p:pic>
        <p:nvPicPr>
          <p:cNvPr id="2052" name="Picture 4">
            <a:extLst>
              <a:ext uri="{FF2B5EF4-FFF2-40B4-BE49-F238E27FC236}">
                <a16:creationId xmlns:a16="http://schemas.microsoft.com/office/drawing/2014/main" id="{0E8BDA5B-1A3F-3CA5-8EF7-22F95BDDE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860" y="1356285"/>
            <a:ext cx="7464768" cy="55017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87CBD5-5AA3-A92A-EEF2-D238C145681C}"/>
              </a:ext>
            </a:extLst>
          </p:cNvPr>
          <p:cNvSpPr txBox="1"/>
          <p:nvPr/>
        </p:nvSpPr>
        <p:spPr>
          <a:xfrm>
            <a:off x="7145810" y="6215709"/>
            <a:ext cx="4768934" cy="509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1219169" hangingPunct="0">
              <a:lnSpc>
                <a:spcPct val="90000"/>
              </a:lnSpc>
              <a:spcBef>
                <a:spcPts val="1200"/>
              </a:spcBef>
            </a:pPr>
            <a:r>
              <a:rPr lang="en-US" sz="2200" dirty="0">
                <a:solidFill>
                  <a:srgbClr val="000000"/>
                </a:solidFill>
                <a:latin typeface="Canela Text Regular"/>
                <a:ea typeface="Canela Text Regular"/>
                <a:cs typeface="Canela Text Regular"/>
                <a:sym typeface="Canela Text Regular"/>
              </a:rPr>
              <a:t>https://gml.noaa.gov/aggi/aggi.html</a:t>
            </a:r>
          </a:p>
        </p:txBody>
      </p:sp>
    </p:spTree>
    <p:extLst>
      <p:ext uri="{BB962C8B-B14F-4D97-AF65-F5344CB8AC3E}">
        <p14:creationId xmlns:p14="http://schemas.microsoft.com/office/powerpoint/2010/main" val="28115133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005A9A-F13C-A998-71B9-69490CC74D83}"/>
              </a:ext>
            </a:extLst>
          </p:cNvPr>
          <p:cNvSpPr>
            <a:spLocks noGrp="1"/>
          </p:cNvSpPr>
          <p:nvPr>
            <p:ph type="body" idx="1"/>
          </p:nvPr>
        </p:nvSpPr>
        <p:spPr>
          <a:xfrm>
            <a:off x="608856" y="371184"/>
            <a:ext cx="10974289" cy="4241800"/>
          </a:xfrm>
        </p:spPr>
        <p:txBody>
          <a:bodyPr/>
          <a:lstStyle/>
          <a:p>
            <a:pPr marL="0" indent="0">
              <a:buNone/>
            </a:pPr>
            <a:r>
              <a:rPr lang="en-US" dirty="0">
                <a:hlinkClick r:id="rId2"/>
              </a:rPr>
              <a:t>https://youtu.be/EQ7S0D1iucY</a:t>
            </a:r>
            <a:endParaRPr lang="en-US" dirty="0"/>
          </a:p>
        </p:txBody>
      </p:sp>
      <p:pic>
        <p:nvPicPr>
          <p:cNvPr id="6" name="Picture 5" descr="A screenshot of a video&#10;&#10;Description automatically generated">
            <a:hlinkClick r:id="rId2"/>
            <a:extLst>
              <a:ext uri="{FF2B5EF4-FFF2-40B4-BE49-F238E27FC236}">
                <a16:creationId xmlns:a16="http://schemas.microsoft.com/office/drawing/2014/main" id="{18889597-DDBB-E22B-FB0B-B1B291D88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14" y="891883"/>
            <a:ext cx="10533749" cy="5824670"/>
          </a:xfrm>
          <a:prstGeom prst="rect">
            <a:avLst/>
          </a:prstGeom>
        </p:spPr>
      </p:pic>
    </p:spTree>
    <p:extLst>
      <p:ext uri="{BB962C8B-B14F-4D97-AF65-F5344CB8AC3E}">
        <p14:creationId xmlns:p14="http://schemas.microsoft.com/office/powerpoint/2010/main" val="3829679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Dimensions of Climate Change"/>
          <p:cNvSpPr txBox="1">
            <a:spLocks noGrp="1"/>
          </p:cNvSpPr>
          <p:nvPr>
            <p:ph type="title"/>
          </p:nvPr>
        </p:nvSpPr>
        <p:spPr>
          <a:xfrm>
            <a:off x="838200" y="-92075"/>
            <a:ext cx="10515600" cy="1325563"/>
          </a:xfrm>
          <a:prstGeom prst="rect">
            <a:avLst/>
          </a:prstGeom>
        </p:spPr>
        <p:txBody>
          <a:bodyPr/>
          <a:lstStyle/>
          <a:p>
            <a:r>
              <a:rPr lang="en-US" dirty="0">
                <a:latin typeface="Times New Roman" panose="02020603050405020304" pitchFamily="18" charset="0"/>
                <a:cs typeface="Times New Roman" panose="02020603050405020304" pitchFamily="18" charset="0"/>
              </a:rPr>
              <a:t>16 </a:t>
            </a:r>
            <a:r>
              <a:rPr dirty="0">
                <a:latin typeface="Times New Roman" panose="02020603050405020304" pitchFamily="18" charset="0"/>
                <a:cs typeface="Times New Roman" panose="02020603050405020304" pitchFamily="18" charset="0"/>
              </a:rPr>
              <a:t>Dimensions of Climate Change</a:t>
            </a:r>
            <a:r>
              <a:rPr lang="en-US" dirty="0">
                <a:latin typeface="Times New Roman" panose="02020603050405020304" pitchFamily="18" charset="0"/>
                <a:cs typeface="Times New Roman" panose="02020603050405020304" pitchFamily="18" charset="0"/>
              </a:rPr>
              <a:t> Problem</a:t>
            </a:r>
            <a:endParaRPr dirty="0">
              <a:latin typeface="Times New Roman" panose="02020603050405020304" pitchFamily="18" charset="0"/>
              <a:cs typeface="Times New Roman" panose="02020603050405020304" pitchFamily="18" charset="0"/>
            </a:endParaRPr>
          </a:p>
        </p:txBody>
      </p:sp>
      <p:sp>
        <p:nvSpPr>
          <p:cNvPr id="419" name="Climate change is a multidimensional and interconnected issue that affects various aspects of the environment, society, economy, and geopolitics. The dimensions of climate change include:…"/>
          <p:cNvSpPr txBox="1">
            <a:spLocks noGrp="1"/>
          </p:cNvSpPr>
          <p:nvPr>
            <p:ph type="body" idx="1"/>
          </p:nvPr>
        </p:nvSpPr>
        <p:spPr>
          <a:xfrm>
            <a:off x="429867" y="1085850"/>
            <a:ext cx="11472863" cy="5407025"/>
          </a:xfrm>
          <a:prstGeom prst="rect">
            <a:avLst/>
          </a:prstGeom>
        </p:spPr>
        <p:txBody>
          <a:bodyPr>
            <a:noAutofit/>
          </a:bodyPr>
          <a:lstStyle/>
          <a:p>
            <a:pPr marL="457200" indent="-457200" defTabSz="963144">
              <a:spcBef>
                <a:spcPts val="900"/>
              </a:spcBef>
              <a:buFont typeface="+mj-lt"/>
              <a:buAutoNum type="arabicParenR"/>
              <a:defRPr sz="3476"/>
            </a:pPr>
            <a:r>
              <a:rPr sz="2400" dirty="0">
                <a:cs typeface="Arial" panose="020B0604020202020204" pitchFamily="34" charset="0"/>
              </a:rPr>
              <a:t>Climate change is a multidimensional and interconnected issue that affects various aspects of the environment, society, economy, and geopolitics. The dimensions of climate change include:</a:t>
            </a:r>
            <a:endParaRPr lang="en-US" sz="2400" dirty="0">
              <a:cs typeface="Arial" panose="020B0604020202020204" pitchFamily="34" charset="0"/>
            </a:endParaRPr>
          </a:p>
          <a:p>
            <a:pPr marL="457200" indent="-457200" defTabSz="963144">
              <a:spcBef>
                <a:spcPts val="900"/>
              </a:spcBef>
              <a:buFont typeface="+mj-lt"/>
              <a:buAutoNum type="arabicParenR"/>
              <a:defRPr sz="3476"/>
            </a:pPr>
            <a:r>
              <a:rPr dirty="0">
                <a:cs typeface="Arial" panose="020B0604020202020204" pitchFamily="34" charset="0"/>
              </a:rPr>
              <a:t>Temperature Changes:</a:t>
            </a:r>
          </a:p>
          <a:p>
            <a:pPr marL="676085" lvl="2" indent="-371475" defTabSz="963144">
              <a:spcBef>
                <a:spcPts val="900"/>
              </a:spcBef>
              <a:buSzPct val="100000"/>
              <a:defRPr sz="3476"/>
            </a:pPr>
            <a:r>
              <a:rPr sz="2400" dirty="0">
                <a:ea typeface="Canela Text Bold"/>
                <a:cs typeface="Arial" panose="020B0604020202020204" pitchFamily="34" charset="0"/>
                <a:sym typeface="Canela Text Bold"/>
              </a:rPr>
              <a:t>Global Warming:</a:t>
            </a:r>
            <a:r>
              <a:rPr sz="2400" dirty="0">
                <a:cs typeface="Arial" panose="020B0604020202020204" pitchFamily="34" charset="0"/>
              </a:rPr>
              <a:t> The overall increase in Earth's average temperature, leading to changes in climate patterns</a:t>
            </a:r>
            <a:endParaRPr lang="en-US" sz="2400" dirty="0">
              <a:cs typeface="Arial" panose="020B0604020202020204" pitchFamily="34" charset="0"/>
            </a:endParaRPr>
          </a:p>
          <a:p>
            <a:pPr marL="361760" lvl="1" indent="-514350" defTabSz="963144">
              <a:spcBef>
                <a:spcPts val="900"/>
              </a:spcBef>
              <a:buSzPct val="100000"/>
              <a:buFont typeface="+mj-lt"/>
              <a:buAutoNum type="arabicParenR" startAt="3"/>
              <a:defRPr sz="3476"/>
            </a:pPr>
            <a:r>
              <a:rPr sz="3200" dirty="0"/>
              <a:t>Extreme Weather Events:</a:t>
            </a:r>
          </a:p>
          <a:p>
            <a:pPr marL="696151" lvl="2" indent="-371475" defTabSz="963144">
              <a:spcBef>
                <a:spcPts val="900"/>
              </a:spcBef>
              <a:buClr>
                <a:srgbClr val="374151"/>
              </a:buClr>
              <a:buSzPct val="100000"/>
              <a:defRPr sz="3476"/>
            </a:pPr>
            <a:r>
              <a:rPr sz="2400" dirty="0">
                <a:ea typeface="Canela Text Bold"/>
                <a:cs typeface="Arial" panose="020B0604020202020204" pitchFamily="34" charset="0"/>
                <a:sym typeface="Canela Text Bold"/>
              </a:rPr>
              <a:t>Heatwaves, Storms, and Droughts:</a:t>
            </a:r>
            <a:r>
              <a:rPr sz="2400" dirty="0">
                <a:cs typeface="Arial" panose="020B0604020202020204" pitchFamily="34" charset="0"/>
              </a:rPr>
              <a:t> More frequent and intense extreme weather events contribute to climate variability.</a:t>
            </a:r>
            <a:endParaRPr lang="en-US" sz="2400" dirty="0">
              <a:cs typeface="Arial" panose="020B0604020202020204" pitchFamily="34" charset="0"/>
            </a:endParaRPr>
          </a:p>
          <a:p>
            <a:pPr marL="324676" lvl="1" indent="-457200" defTabSz="963144">
              <a:spcBef>
                <a:spcPts val="900"/>
              </a:spcBef>
              <a:buClr>
                <a:srgbClr val="374151"/>
              </a:buClr>
              <a:buSzPct val="100000"/>
              <a:buFont typeface="+mj-lt"/>
              <a:buAutoNum type="arabicParenR" startAt="3"/>
              <a:defRPr sz="3476"/>
            </a:pPr>
            <a:r>
              <a:rPr sz="3200" dirty="0">
                <a:cs typeface="Arial" panose="020B0604020202020204" pitchFamily="34" charset="0"/>
              </a:rPr>
              <a:t>Melting Ice and Rising Sea Levels:</a:t>
            </a:r>
          </a:p>
          <a:p>
            <a:pPr marL="696151" lvl="2" indent="-371475" defTabSz="963144">
              <a:spcBef>
                <a:spcPts val="900"/>
              </a:spcBef>
              <a:buClr>
                <a:srgbClr val="374151"/>
              </a:buClr>
              <a:buSzPct val="100000"/>
              <a:defRPr sz="3476"/>
            </a:pPr>
            <a:r>
              <a:rPr sz="2400" dirty="0">
                <a:ea typeface="Canela Text Bold"/>
                <a:cs typeface="Arial" panose="020B0604020202020204" pitchFamily="34" charset="0"/>
                <a:sym typeface="Canela Text Bold"/>
              </a:rPr>
              <a:t>Glacial Melting:</a:t>
            </a:r>
            <a:r>
              <a:rPr sz="2400" dirty="0">
                <a:cs typeface="Arial" panose="020B0604020202020204" pitchFamily="34" charset="0"/>
              </a:rPr>
              <a:t> The shrinking of glaciers and ice caps.</a:t>
            </a:r>
          </a:p>
          <a:p>
            <a:pPr marL="696151" lvl="2" indent="-371475" defTabSz="963144">
              <a:spcBef>
                <a:spcPts val="900"/>
              </a:spcBef>
              <a:buClr>
                <a:srgbClr val="374151"/>
              </a:buClr>
              <a:buSzPct val="100000"/>
              <a:defRPr sz="3476"/>
            </a:pPr>
            <a:r>
              <a:rPr sz="2400" dirty="0">
                <a:ea typeface="Canela Text Bold"/>
                <a:cs typeface="Arial" panose="020B0604020202020204" pitchFamily="34" charset="0"/>
                <a:sym typeface="Canela Text Bold"/>
              </a:rPr>
              <a:t>Sea Level Rise:</a:t>
            </a:r>
            <a:r>
              <a:rPr sz="2400" dirty="0">
                <a:cs typeface="Arial" panose="020B0604020202020204" pitchFamily="34" charset="0"/>
              </a:rPr>
              <a:t> The increase in sea levels due to the melting of polar ice and glacier</a:t>
            </a:r>
            <a:r>
              <a:rPr lang="en-US" sz="2400" dirty="0">
                <a:cs typeface="Arial" panose="020B0604020202020204" pitchFamily="34" charset="0"/>
              </a:rPr>
              <a:t>s</a:t>
            </a:r>
            <a:endParaRPr sz="2400" dirty="0">
              <a:cs typeface="Arial" panose="020B0604020202020204"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lide Title"/>
          <p:cNvSpPr txBox="1">
            <a:spLocks noGrp="1"/>
          </p:cNvSpPr>
          <p:nvPr>
            <p:ph type="title"/>
          </p:nvPr>
        </p:nvSpPr>
        <p:spPr>
          <a:xfrm>
            <a:off x="624341" y="0"/>
            <a:ext cx="10959548" cy="1325563"/>
          </a:xfrm>
          <a:prstGeom prst="rect">
            <a:avLst/>
          </a:prstGeom>
        </p:spPr>
        <p:txBody>
          <a:bodyPr/>
          <a:lstStyle/>
          <a:p>
            <a:r>
              <a:rPr lang="en-US" dirty="0">
                <a:latin typeface="Arial" panose="020B0604020202020204" pitchFamily="34" charset="0"/>
                <a:cs typeface="Arial" panose="020B0604020202020204" pitchFamily="34" charset="0"/>
              </a:rPr>
              <a:t>16 Dimensions of Climate Change Problem</a:t>
            </a:r>
            <a:endParaRPr dirty="0">
              <a:latin typeface="Arial" panose="020B0604020202020204" pitchFamily="34" charset="0"/>
              <a:cs typeface="Arial" panose="020B0604020202020204" pitchFamily="34" charset="0"/>
            </a:endParaRPr>
          </a:p>
        </p:txBody>
      </p:sp>
      <p:sp>
        <p:nvSpPr>
          <p:cNvPr id="423" name="Ocean Acidification:…"/>
          <p:cNvSpPr txBox="1">
            <a:spLocks noGrp="1"/>
          </p:cNvSpPr>
          <p:nvPr>
            <p:ph type="body" idx="1"/>
          </p:nvPr>
        </p:nvSpPr>
        <p:spPr>
          <a:xfrm>
            <a:off x="300038" y="1434962"/>
            <a:ext cx="11283851" cy="5643563"/>
          </a:xfrm>
          <a:prstGeom prst="rect">
            <a:avLst/>
          </a:prstGeom>
        </p:spPr>
        <p:txBody>
          <a:bodyPr>
            <a:normAutofit/>
          </a:bodyPr>
          <a:lstStyle/>
          <a:p>
            <a:pPr marL="457200" indent="-457200" defTabSz="633968">
              <a:spcBef>
                <a:spcPts val="600"/>
              </a:spcBef>
              <a:buSzPct val="100000"/>
              <a:buFont typeface="+mj-lt"/>
              <a:buAutoNum type="arabicParenR" startAt="5"/>
              <a:defRPr sz="2288"/>
            </a:pPr>
            <a:r>
              <a:rPr sz="2400" dirty="0">
                <a:latin typeface="Arial" panose="020B0604020202020204" pitchFamily="34" charset="0"/>
                <a:cs typeface="Arial" panose="020B0604020202020204" pitchFamily="34" charset="0"/>
              </a:rPr>
              <a:t>Ocean Acidification:</a:t>
            </a:r>
          </a:p>
          <a:p>
            <a:pPr marL="872236" lvl="2" indent="-457200" defTabSz="633968">
              <a:spcBef>
                <a:spcPts val="600"/>
              </a:spcBef>
              <a:buSzPct val="100000"/>
              <a:defRPr sz="2288"/>
            </a:pPr>
            <a:r>
              <a:rPr sz="2400" dirty="0">
                <a:latin typeface="Arial" panose="020B0604020202020204" pitchFamily="34" charset="0"/>
                <a:ea typeface="Canela Text Bold"/>
                <a:cs typeface="Arial" panose="020B0604020202020204" pitchFamily="34" charset="0"/>
                <a:sym typeface="Canela Text Bold"/>
              </a:rPr>
              <a:t>Carbon Dioxide Absorption:</a:t>
            </a:r>
            <a:r>
              <a:rPr sz="2400" dirty="0">
                <a:latin typeface="Arial" panose="020B0604020202020204" pitchFamily="34" charset="0"/>
                <a:cs typeface="Arial" panose="020B0604020202020204" pitchFamily="34" charset="0"/>
              </a:rPr>
              <a:t> The oceans absorb carbon dioxide, leading to increased acidity with detrimental effects on marine life.</a:t>
            </a:r>
          </a:p>
          <a:p>
            <a:pPr marL="457200" indent="-457200" defTabSz="633968">
              <a:spcBef>
                <a:spcPts val="600"/>
              </a:spcBef>
              <a:buSzPct val="100000"/>
              <a:buFont typeface="+mj-lt"/>
              <a:buAutoNum type="arabicParenR" startAt="5"/>
              <a:defRPr sz="2288"/>
            </a:pPr>
            <a:r>
              <a:rPr sz="2400" dirty="0">
                <a:latin typeface="Arial" panose="020B0604020202020204" pitchFamily="34" charset="0"/>
                <a:cs typeface="Arial" panose="020B0604020202020204" pitchFamily="34" charset="0"/>
              </a:rPr>
              <a:t>Biodiversity Loss:</a:t>
            </a:r>
          </a:p>
          <a:p>
            <a:pPr marL="872236" lvl="2" indent="-457200" defTabSz="633968">
              <a:spcBef>
                <a:spcPts val="600"/>
              </a:spcBef>
              <a:buSzPct val="100000"/>
              <a:defRPr sz="2288"/>
            </a:pPr>
            <a:r>
              <a:rPr sz="2400" dirty="0">
                <a:latin typeface="Arial" panose="020B0604020202020204" pitchFamily="34" charset="0"/>
                <a:ea typeface="Canela Text Bold"/>
                <a:cs typeface="Arial" panose="020B0604020202020204" pitchFamily="34" charset="0"/>
                <a:sym typeface="Canela Text Bold"/>
              </a:rPr>
              <a:t>Ecosystem Disruption:</a:t>
            </a:r>
            <a:r>
              <a:rPr sz="2400" dirty="0">
                <a:latin typeface="Arial" panose="020B0604020202020204" pitchFamily="34" charset="0"/>
                <a:cs typeface="Arial" panose="020B0604020202020204" pitchFamily="34" charset="0"/>
              </a:rPr>
              <a:t> Changes in climate can disrupt ecosystems, leading to shifts in the distribution and behavior of plant and animal species.</a:t>
            </a:r>
          </a:p>
          <a:p>
            <a:pPr marL="457200" indent="-457200" defTabSz="633968">
              <a:spcBef>
                <a:spcPts val="600"/>
              </a:spcBef>
              <a:buSzPct val="100000"/>
              <a:buFont typeface="+mj-lt"/>
              <a:buAutoNum type="arabicParenR" startAt="5"/>
              <a:defRPr sz="2288"/>
            </a:pPr>
            <a:r>
              <a:rPr sz="2400" dirty="0">
                <a:latin typeface="Arial" panose="020B0604020202020204" pitchFamily="34" charset="0"/>
                <a:cs typeface="Arial" panose="020B0604020202020204" pitchFamily="34" charset="0"/>
              </a:rPr>
              <a:t>Water Resource Changes:</a:t>
            </a:r>
          </a:p>
          <a:p>
            <a:pPr marL="872236" lvl="2" indent="-457200" defTabSz="633968">
              <a:spcBef>
                <a:spcPts val="600"/>
              </a:spcBef>
              <a:buSzPct val="100000"/>
              <a:defRPr sz="2288"/>
            </a:pPr>
            <a:r>
              <a:rPr sz="2400" dirty="0">
                <a:latin typeface="Arial" panose="020B0604020202020204" pitchFamily="34" charset="0"/>
                <a:ea typeface="Canela Text Bold"/>
                <a:cs typeface="Arial" panose="020B0604020202020204" pitchFamily="34" charset="0"/>
                <a:sym typeface="Canela Text Bold"/>
              </a:rPr>
              <a:t>Altered Precipitation Patterns:</a:t>
            </a:r>
            <a:r>
              <a:rPr sz="2400" dirty="0">
                <a:latin typeface="Arial" panose="020B0604020202020204" pitchFamily="34" charset="0"/>
                <a:cs typeface="Arial" panose="020B0604020202020204" pitchFamily="34" charset="0"/>
              </a:rPr>
              <a:t> Changes in rainfall and snowfall patterns impact water availability.</a:t>
            </a:r>
          </a:p>
          <a:p>
            <a:pPr marL="872236" lvl="2" indent="-457200" defTabSz="633968">
              <a:spcBef>
                <a:spcPts val="600"/>
              </a:spcBef>
              <a:buSzPct val="100000"/>
              <a:defRPr sz="2288"/>
            </a:pPr>
            <a:r>
              <a:rPr sz="2400" dirty="0">
                <a:latin typeface="Arial" panose="020B0604020202020204" pitchFamily="34" charset="0"/>
                <a:ea typeface="Canela Text Bold"/>
                <a:cs typeface="Arial" panose="020B0604020202020204" pitchFamily="34" charset="0"/>
                <a:sym typeface="Canela Text Bold"/>
              </a:rPr>
              <a:t>Sea Ice Changes:</a:t>
            </a:r>
            <a:r>
              <a:rPr sz="2400" dirty="0">
                <a:latin typeface="Arial" panose="020B0604020202020204" pitchFamily="34" charset="0"/>
                <a:cs typeface="Arial" panose="020B0604020202020204" pitchFamily="34" charset="0"/>
              </a:rPr>
              <a:t> Melting sea ice affects ocean salinity and circulation patterns.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3B91-C53E-819D-6D64-41CEC8D7DA47}"/>
              </a:ext>
            </a:extLst>
          </p:cNvPr>
          <p:cNvSpPr>
            <a:spLocks noGrp="1"/>
          </p:cNvSpPr>
          <p:nvPr>
            <p:ph type="title"/>
          </p:nvPr>
        </p:nvSpPr>
        <p:spPr>
          <a:xfrm>
            <a:off x="609600" y="556683"/>
            <a:ext cx="10972800" cy="863600"/>
          </a:xfrm>
        </p:spPr>
        <p:txBody>
          <a:bodyPr/>
          <a:lstStyle/>
          <a:p>
            <a:r>
              <a:rPr lang="en-US" dirty="0">
                <a:latin typeface="Arial" panose="020B0604020202020204" pitchFamily="34" charset="0"/>
                <a:cs typeface="Arial" panose="020B0604020202020204" pitchFamily="34" charset="0"/>
              </a:rPr>
              <a:t>16 Dimensions of Climate Change Problem</a:t>
            </a:r>
            <a:endParaRPr lang="en-US" dirty="0"/>
          </a:p>
        </p:txBody>
      </p:sp>
      <p:sp>
        <p:nvSpPr>
          <p:cNvPr id="6" name="TextBox 5">
            <a:extLst>
              <a:ext uri="{FF2B5EF4-FFF2-40B4-BE49-F238E27FC236}">
                <a16:creationId xmlns:a16="http://schemas.microsoft.com/office/drawing/2014/main" id="{153D5A39-101D-6004-3BCB-C60C47DA49DB}"/>
              </a:ext>
            </a:extLst>
          </p:cNvPr>
          <p:cNvSpPr txBox="1"/>
          <p:nvPr/>
        </p:nvSpPr>
        <p:spPr>
          <a:xfrm>
            <a:off x="757646" y="1810755"/>
            <a:ext cx="10824754" cy="4816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indent="-457200" defTabSz="633968">
              <a:spcBef>
                <a:spcPts val="600"/>
              </a:spcBef>
              <a:buSzPct val="100000"/>
              <a:buFont typeface="+mj-lt"/>
              <a:buAutoNum type="arabicParenR" startAt="8"/>
              <a:defRPr sz="2288"/>
            </a:pPr>
            <a:r>
              <a:rPr lang="en-US" sz="2400" dirty="0">
                <a:latin typeface="Arial" panose="020B0604020202020204" pitchFamily="34" charset="0"/>
                <a:cs typeface="Arial" panose="020B0604020202020204" pitchFamily="34" charset="0"/>
              </a:rPr>
              <a:t>Food Security:</a:t>
            </a:r>
          </a:p>
          <a:p>
            <a:pPr marL="700786" lvl="2" indent="-285750" defTabSz="633968">
              <a:spcBef>
                <a:spcPts val="600"/>
              </a:spcBef>
              <a:buSzPct val="100000"/>
              <a:buFont typeface="Arial" panose="020B0604020202020204" pitchFamily="34" charset="0"/>
              <a:buChar char="•"/>
              <a:defRPr sz="2288"/>
            </a:pPr>
            <a:r>
              <a:rPr lang="en-US" sz="2000" dirty="0">
                <a:latin typeface="Arial" panose="020B0604020202020204" pitchFamily="34" charset="0"/>
                <a:ea typeface="Canela Text Bold"/>
                <a:cs typeface="Arial" panose="020B0604020202020204" pitchFamily="34" charset="0"/>
                <a:sym typeface="Canela Text Bold"/>
              </a:rPr>
              <a:t>Crop Yields:</a:t>
            </a:r>
            <a:r>
              <a:rPr lang="en-US" sz="2000" dirty="0">
                <a:latin typeface="Arial" panose="020B0604020202020204" pitchFamily="34" charset="0"/>
                <a:cs typeface="Arial" panose="020B0604020202020204" pitchFamily="34" charset="0"/>
              </a:rPr>
              <a:t> Climate change can affect agricultural productivity, leading to potential food shortages and increased prices.</a:t>
            </a:r>
          </a:p>
          <a:p>
            <a:pPr lvl="1" indent="-457200" defTabSz="633968">
              <a:spcBef>
                <a:spcPts val="600"/>
              </a:spcBef>
              <a:buSzPct val="100000"/>
              <a:buFont typeface="+mj-lt"/>
              <a:buAutoNum type="arabicParenR" startAt="8"/>
              <a:defRPr sz="2288"/>
            </a:pPr>
            <a:r>
              <a:rPr lang="en-US" sz="2400" dirty="0">
                <a:latin typeface="Arial" panose="020B0604020202020204" pitchFamily="34" charset="0"/>
                <a:cs typeface="Arial" panose="020B0604020202020204" pitchFamily="34" charset="0"/>
              </a:rPr>
              <a:t>Health Impacts:</a:t>
            </a:r>
          </a:p>
          <a:p>
            <a:pPr marL="700786" lvl="2" indent="-285750" defTabSz="633968">
              <a:spcBef>
                <a:spcPts val="600"/>
              </a:spcBef>
              <a:buSzPct val="100000"/>
              <a:buFont typeface="Arial" panose="020B0604020202020204" pitchFamily="34" charset="0"/>
              <a:buChar char="•"/>
              <a:defRPr sz="2288"/>
            </a:pPr>
            <a:r>
              <a:rPr lang="en-US" sz="2000" dirty="0">
                <a:latin typeface="Arial" panose="020B0604020202020204" pitchFamily="34" charset="0"/>
                <a:ea typeface="Canela Text Bold"/>
                <a:cs typeface="Arial" panose="020B0604020202020204" pitchFamily="34" charset="0"/>
                <a:sym typeface="Canela Text Bold"/>
              </a:rPr>
              <a:t>Heat-related Illnesses:</a:t>
            </a:r>
            <a:r>
              <a:rPr lang="en-US" sz="2000" dirty="0">
                <a:latin typeface="Arial" panose="020B0604020202020204" pitchFamily="34" charset="0"/>
                <a:cs typeface="Arial" panose="020B0604020202020204" pitchFamily="34" charset="0"/>
              </a:rPr>
              <a:t> Increased temperatures can lead to heat-related illnesses, affecting human health.</a:t>
            </a:r>
          </a:p>
          <a:p>
            <a:pPr marL="700786" lvl="2" indent="-285750" defTabSz="633968">
              <a:spcBef>
                <a:spcPts val="600"/>
              </a:spcBef>
              <a:buSzPct val="100000"/>
              <a:buFont typeface="Arial" panose="020B0604020202020204" pitchFamily="34" charset="0"/>
              <a:buChar char="•"/>
              <a:defRPr sz="2288"/>
            </a:pPr>
            <a:r>
              <a:rPr lang="en-US" sz="2000" dirty="0">
                <a:latin typeface="Arial" panose="020B0604020202020204" pitchFamily="34" charset="0"/>
                <a:ea typeface="Canela Text Bold"/>
                <a:cs typeface="Arial" panose="020B0604020202020204" pitchFamily="34" charset="0"/>
                <a:sym typeface="Canela Text Bold"/>
              </a:rPr>
              <a:t>Vector-borne Diseases:</a:t>
            </a:r>
            <a:r>
              <a:rPr lang="en-US" sz="2000" dirty="0">
                <a:latin typeface="Arial" panose="020B0604020202020204" pitchFamily="34" charset="0"/>
                <a:cs typeface="Arial" panose="020B0604020202020204" pitchFamily="34" charset="0"/>
              </a:rPr>
              <a:t> Changes in climate can influence the distribution of disease vectors.</a:t>
            </a:r>
          </a:p>
          <a:p>
            <a:pPr lvl="1" indent="-457200" defTabSz="633968">
              <a:spcBef>
                <a:spcPts val="600"/>
              </a:spcBef>
              <a:buSzPct val="100000"/>
              <a:buFont typeface="+mj-lt"/>
              <a:buAutoNum type="arabicParenR" startAt="9"/>
              <a:defRPr sz="2288"/>
            </a:pPr>
            <a:r>
              <a:rPr lang="en-US" sz="2400" dirty="0">
                <a:latin typeface="Arial" panose="020B0604020202020204" pitchFamily="34" charset="0"/>
                <a:cs typeface="Arial" panose="020B0604020202020204" pitchFamily="34" charset="0"/>
              </a:rPr>
              <a:t>Economic Consequences:</a:t>
            </a:r>
          </a:p>
          <a:p>
            <a:pPr marL="700786" lvl="2" indent="-285750" defTabSz="633968">
              <a:spcBef>
                <a:spcPts val="600"/>
              </a:spcBef>
              <a:buSzPct val="100000"/>
              <a:buFont typeface="Arial" panose="020B0604020202020204" pitchFamily="34" charset="0"/>
              <a:buChar char="•"/>
              <a:defRPr sz="2288"/>
            </a:pPr>
            <a:r>
              <a:rPr lang="en-US" sz="2000" dirty="0">
                <a:latin typeface="Arial" panose="020B0604020202020204" pitchFamily="34" charset="0"/>
                <a:ea typeface="Canela Text Bold"/>
                <a:cs typeface="Arial" panose="020B0604020202020204" pitchFamily="34" charset="0"/>
                <a:sym typeface="Canela Text Bold"/>
              </a:rPr>
              <a:t>Losses and Damages:</a:t>
            </a:r>
            <a:r>
              <a:rPr lang="en-US" sz="2000" dirty="0">
                <a:latin typeface="Arial" panose="020B0604020202020204" pitchFamily="34" charset="0"/>
                <a:cs typeface="Arial" panose="020B0604020202020204" pitchFamily="34" charset="0"/>
              </a:rPr>
              <a:t> Economic impacts from extreme weather events, affecting infrastructure, agriculture, and industries.</a:t>
            </a:r>
          </a:p>
          <a:p>
            <a:pPr marL="700786" lvl="2" indent="-285750" defTabSz="633968">
              <a:spcBef>
                <a:spcPts val="600"/>
              </a:spcBef>
              <a:buSzPct val="100000"/>
              <a:buFont typeface="Arial" panose="020B0604020202020204" pitchFamily="34" charset="0"/>
              <a:buChar char="•"/>
              <a:defRPr sz="2288"/>
            </a:pPr>
            <a:r>
              <a:rPr lang="en-US" sz="2000" dirty="0">
                <a:latin typeface="Arial" panose="020B0604020202020204" pitchFamily="34" charset="0"/>
                <a:ea typeface="Canela Text Bold"/>
                <a:cs typeface="Arial" panose="020B0604020202020204" pitchFamily="34" charset="0"/>
                <a:sym typeface="Canela Text Bold"/>
              </a:rPr>
              <a:t>Costs of Adaptation and Mitigation:</a:t>
            </a:r>
            <a:r>
              <a:rPr lang="en-US" sz="2000" dirty="0">
                <a:latin typeface="Arial" panose="020B0604020202020204" pitchFamily="34" charset="0"/>
                <a:cs typeface="Arial" panose="020B0604020202020204" pitchFamily="34" charset="0"/>
              </a:rPr>
              <a:t> Expenses associated with adapting to climate change impacts and mitigating greenhouse gas emissions.</a:t>
            </a:r>
          </a:p>
        </p:txBody>
      </p:sp>
    </p:spTree>
    <p:extLst>
      <p:ext uri="{BB962C8B-B14F-4D97-AF65-F5344CB8AC3E}">
        <p14:creationId xmlns:p14="http://schemas.microsoft.com/office/powerpoint/2010/main" val="136564814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lide Title"/>
          <p:cNvSpPr txBox="1">
            <a:spLocks noGrp="1"/>
          </p:cNvSpPr>
          <p:nvPr>
            <p:ph type="title"/>
          </p:nvPr>
        </p:nvSpPr>
        <p:spPr>
          <a:xfrm>
            <a:off x="838199" y="365125"/>
            <a:ext cx="11158331" cy="1325563"/>
          </a:xfrm>
          <a:prstGeom prst="rect">
            <a:avLst/>
          </a:prstGeom>
        </p:spPr>
        <p:txBody>
          <a:bodyPr/>
          <a:lstStyle/>
          <a:p>
            <a:r>
              <a:rPr lang="en-US" dirty="0">
                <a:latin typeface="Arial" panose="020B0604020202020204" pitchFamily="34" charset="0"/>
                <a:cs typeface="Arial" panose="020B0604020202020204" pitchFamily="34" charset="0"/>
              </a:rPr>
              <a:t>16 Dimensions of Climate Change Problem</a:t>
            </a:r>
            <a:endParaRPr dirty="0">
              <a:latin typeface="Arial" panose="020B0604020202020204" pitchFamily="34" charset="0"/>
              <a:cs typeface="Arial" panose="020B0604020202020204" pitchFamily="34" charset="0"/>
            </a:endParaRPr>
          </a:p>
        </p:txBody>
      </p:sp>
      <p:sp>
        <p:nvSpPr>
          <p:cNvPr id="427" name="Social and Cultural Impacts:…"/>
          <p:cNvSpPr txBox="1">
            <a:spLocks noGrp="1"/>
          </p:cNvSpPr>
          <p:nvPr>
            <p:ph type="body" idx="1"/>
          </p:nvPr>
        </p:nvSpPr>
        <p:spPr>
          <a:xfrm>
            <a:off x="509451" y="1473200"/>
            <a:ext cx="10659292" cy="5384800"/>
          </a:xfrm>
          <a:prstGeom prst="rect">
            <a:avLst/>
          </a:prstGeom>
        </p:spPr>
        <p:txBody>
          <a:bodyPr>
            <a:normAutofit/>
          </a:bodyPr>
          <a:lstStyle/>
          <a:p>
            <a:pPr marL="457200" indent="-457200" defTabSz="609585">
              <a:spcBef>
                <a:spcPts val="600"/>
              </a:spcBef>
              <a:buFont typeface="+mj-lt"/>
              <a:buAutoNum type="arabicParenR" startAt="11"/>
              <a:defRPr sz="2200"/>
            </a:pPr>
            <a:r>
              <a:rPr lang="en-US" sz="240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Social and Cultural Impacts:</a:t>
            </a:r>
          </a:p>
          <a:p>
            <a:pPr marL="1095375" lvl="3" defTabSz="609585">
              <a:spcBef>
                <a:spcPts val="600"/>
              </a:spcBef>
              <a:defRPr sz="2200"/>
            </a:pPr>
            <a:r>
              <a:rPr dirty="0">
                <a:latin typeface="Arial" panose="020B0604020202020204" pitchFamily="34" charset="0"/>
                <a:ea typeface="Canela Text Bold"/>
                <a:cs typeface="Arial" panose="020B0604020202020204" pitchFamily="34" charset="0"/>
                <a:sym typeface="Canela Text Bold"/>
              </a:rPr>
              <a:t>Migration and Displacement:</a:t>
            </a:r>
            <a:r>
              <a:rPr dirty="0">
                <a:latin typeface="Arial" panose="020B0604020202020204" pitchFamily="34" charset="0"/>
                <a:cs typeface="Arial" panose="020B0604020202020204" pitchFamily="34" charset="0"/>
              </a:rPr>
              <a:t> Climate-induced migration and displacement of communities.</a:t>
            </a:r>
            <a:endParaRPr lang="en-US" dirty="0">
              <a:latin typeface="Arial" panose="020B0604020202020204" pitchFamily="34" charset="0"/>
              <a:cs typeface="Arial" panose="020B0604020202020204" pitchFamily="34" charset="0"/>
            </a:endParaRPr>
          </a:p>
          <a:p>
            <a:pPr marL="1095375" lvl="3" defTabSz="609585">
              <a:spcBef>
                <a:spcPts val="600"/>
              </a:spcBef>
              <a:defRPr sz="2200"/>
            </a:pPr>
            <a:r>
              <a:rPr dirty="0">
                <a:latin typeface="Arial" panose="020B0604020202020204" pitchFamily="34" charset="0"/>
                <a:ea typeface="Canela Text Bold"/>
                <a:cs typeface="Arial" panose="020B0604020202020204" pitchFamily="34" charset="0"/>
                <a:sym typeface="Canela Text Bold"/>
              </a:rPr>
              <a:t>Cultural Changes:</a:t>
            </a:r>
            <a:r>
              <a:rPr dirty="0">
                <a:latin typeface="Arial" panose="020B0604020202020204" pitchFamily="34" charset="0"/>
                <a:cs typeface="Arial" panose="020B0604020202020204" pitchFamily="34" charset="0"/>
              </a:rPr>
              <a:t> Impact on cultural practices and traditions, especially for communities closely tied to the environment</a:t>
            </a:r>
            <a:endParaRPr lang="en-US" dirty="0">
              <a:latin typeface="Arial" panose="020B0604020202020204" pitchFamily="34" charset="0"/>
              <a:cs typeface="Arial" panose="020B0604020202020204" pitchFamily="34" charset="0"/>
            </a:endParaRPr>
          </a:p>
          <a:p>
            <a:pPr marL="409575" lvl="1" indent="-457200" defTabSz="609585">
              <a:spcBef>
                <a:spcPts val="600"/>
              </a:spcBef>
              <a:buFont typeface="+mj-lt"/>
              <a:buAutoNum type="arabicParenR" startAt="12"/>
              <a:defRPr sz="2200"/>
            </a:pPr>
            <a:r>
              <a:rPr dirty="0">
                <a:latin typeface="Arial" panose="020B0604020202020204" pitchFamily="34" charset="0"/>
                <a:cs typeface="Arial" panose="020B0604020202020204" pitchFamily="34" charset="0"/>
              </a:rPr>
              <a:t>Policy and Governance:</a:t>
            </a:r>
          </a:p>
          <a:p>
            <a:pPr marL="1095375" lvl="3" defTabSz="609585">
              <a:spcBef>
                <a:spcPts val="600"/>
              </a:spcBef>
              <a:defRPr sz="2200"/>
            </a:pPr>
            <a:r>
              <a:rPr dirty="0">
                <a:latin typeface="Arial" panose="020B0604020202020204" pitchFamily="34" charset="0"/>
                <a:ea typeface="Canela Text Bold"/>
                <a:cs typeface="Arial" panose="020B0604020202020204" pitchFamily="34" charset="0"/>
                <a:sym typeface="Canela Text Bold"/>
              </a:rPr>
              <a:t>International Agreements:</a:t>
            </a:r>
            <a:r>
              <a:rPr dirty="0">
                <a:latin typeface="Arial" panose="020B0604020202020204" pitchFamily="34" charset="0"/>
                <a:cs typeface="Arial" panose="020B0604020202020204" pitchFamily="34" charset="0"/>
              </a:rPr>
              <a:t> Frameworks such as the Paris Agreement aim to address climate change through global cooperation.</a:t>
            </a:r>
          </a:p>
          <a:p>
            <a:pPr marL="1095375" lvl="3" defTabSz="609585">
              <a:spcBef>
                <a:spcPts val="600"/>
              </a:spcBef>
              <a:defRPr sz="2200"/>
            </a:pPr>
            <a:r>
              <a:rPr dirty="0">
                <a:latin typeface="Arial" panose="020B0604020202020204" pitchFamily="34" charset="0"/>
                <a:ea typeface="Canela Text Bold"/>
                <a:cs typeface="Arial" panose="020B0604020202020204" pitchFamily="34" charset="0"/>
                <a:sym typeface="Canela Text Bold"/>
              </a:rPr>
              <a:t>National Policies:</a:t>
            </a:r>
            <a:r>
              <a:rPr dirty="0">
                <a:latin typeface="Arial" panose="020B0604020202020204" pitchFamily="34" charset="0"/>
                <a:cs typeface="Arial" panose="020B0604020202020204" pitchFamily="34" charset="0"/>
              </a:rPr>
              <a:t> Governments develop policies to reduce emissions, promote renewable energy, and enhance resilience.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DE2E6-692F-C2A9-7A2D-A0B0CD9F1B77}"/>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Contents for Weekly Group Sessions</a:t>
            </a:r>
          </a:p>
        </p:txBody>
      </p:sp>
      <p:sp>
        <p:nvSpPr>
          <p:cNvPr id="3" name="Text Placeholder 2">
            <a:extLst>
              <a:ext uri="{FF2B5EF4-FFF2-40B4-BE49-F238E27FC236}">
                <a16:creationId xmlns:a16="http://schemas.microsoft.com/office/drawing/2014/main" id="{65C8A829-29A6-BC07-6C57-E2C09845BC2F}"/>
              </a:ext>
            </a:extLst>
          </p:cNvPr>
          <p:cNvSpPr>
            <a:spLocks noGrp="1"/>
          </p:cNvSpPr>
          <p:nvPr>
            <p:ph type="body" idx="1"/>
          </p:nvPr>
        </p:nvSpPr>
        <p:spPr>
          <a:xfrm>
            <a:off x="609599" y="2055924"/>
            <a:ext cx="10974289" cy="4202001"/>
          </a:xfrm>
        </p:spPr>
        <p:txBody>
          <a:bodyPr>
            <a:normAutofit/>
          </a:bodyPr>
          <a:lstStyle/>
          <a:p>
            <a:pPr marL="571500" indent="-571500">
              <a:buSzPct val="100000"/>
              <a:buFont typeface="+mj-lt"/>
              <a:buAutoNum type="arabicPeriod"/>
            </a:pPr>
            <a:r>
              <a:rPr lang="en-US" sz="3300" dirty="0">
                <a:latin typeface="Arial" panose="020B0604020202020204" pitchFamily="34" charset="0"/>
                <a:cs typeface="Arial" panose="020B0604020202020204" pitchFamily="34" charset="0"/>
              </a:rPr>
              <a:t>Why Climate Change – An Introduction</a:t>
            </a:r>
          </a:p>
          <a:p>
            <a:pPr marL="571500" indent="-571500">
              <a:buSzPct val="100000"/>
              <a:buFont typeface="+mj-lt"/>
              <a:buAutoNum type="arabicPeriod"/>
            </a:pPr>
            <a:r>
              <a:rPr lang="en-US" sz="3300" dirty="0">
                <a:latin typeface="Arial" panose="020B0604020202020204" pitchFamily="34" charset="0"/>
                <a:cs typeface="Arial" panose="020B0604020202020204" pitchFamily="34" charset="0"/>
              </a:rPr>
              <a:t>Fifth National Climate Assessment</a:t>
            </a:r>
          </a:p>
          <a:p>
            <a:pPr marL="571500" indent="-571500">
              <a:buSzPct val="100000"/>
              <a:buFont typeface="+mj-lt"/>
              <a:buAutoNum type="arabicPeriod"/>
            </a:pPr>
            <a:r>
              <a:rPr lang="en-US" sz="3300" dirty="0">
                <a:latin typeface="Arial" panose="020B0604020202020204" pitchFamily="34" charset="0"/>
                <a:cs typeface="Arial" panose="020B0604020202020204" pitchFamily="34" charset="0"/>
              </a:rPr>
              <a:t>Remediation</a:t>
            </a:r>
          </a:p>
          <a:p>
            <a:pPr marL="571500" indent="-571500">
              <a:buSzPct val="100000"/>
              <a:buFont typeface="+mj-lt"/>
              <a:buAutoNum type="arabicPeriod"/>
            </a:pPr>
            <a:r>
              <a:rPr lang="en-US" sz="3300" dirty="0">
                <a:latin typeface="Arial" panose="020B0604020202020204" pitchFamily="34" charset="0"/>
                <a:cs typeface="Arial" panose="020B0604020202020204" pitchFamily="34" charset="0"/>
              </a:rPr>
              <a:t>Adaptation</a:t>
            </a:r>
          </a:p>
          <a:p>
            <a:pPr marL="571500" indent="-571500">
              <a:buSzPct val="100000"/>
              <a:buFont typeface="+mj-lt"/>
              <a:buAutoNum type="arabicPeriod"/>
            </a:pPr>
            <a:r>
              <a:rPr lang="en-US" sz="3300" dirty="0">
                <a:latin typeface="Arial" panose="020B0604020202020204" pitchFamily="34" charset="0"/>
                <a:cs typeface="Arial" panose="020B0604020202020204" pitchFamily="34" charset="0"/>
              </a:rPr>
              <a:t>Politics and Steak Holders</a:t>
            </a:r>
          </a:p>
          <a:p>
            <a:pPr marL="571500" indent="-571500">
              <a:buSzPct val="100000"/>
              <a:buFont typeface="+mj-lt"/>
              <a:buAutoNum type="arabicPeriod"/>
            </a:pPr>
            <a:r>
              <a:rPr lang="en-US" sz="3300" dirty="0">
                <a:latin typeface="Arial" panose="020B0604020202020204" pitchFamily="34" charset="0"/>
                <a:cs typeface="Arial" panose="020B0604020202020204" pitchFamily="34" charset="0"/>
              </a:rPr>
              <a:t>What can individuals do?</a:t>
            </a:r>
          </a:p>
          <a:p>
            <a:endParaRPr lang="en-US" sz="2400" dirty="0"/>
          </a:p>
        </p:txBody>
      </p:sp>
      <p:sp>
        <p:nvSpPr>
          <p:cNvPr id="4" name="Text Placeholder 3">
            <a:extLst>
              <a:ext uri="{FF2B5EF4-FFF2-40B4-BE49-F238E27FC236}">
                <a16:creationId xmlns:a16="http://schemas.microsoft.com/office/drawing/2014/main" id="{E9383324-995D-5100-2E17-58388F5062AD}"/>
              </a:ext>
            </a:extLst>
          </p:cNvPr>
          <p:cNvSpPr>
            <a:spLocks noGrp="1"/>
          </p:cNvSpPr>
          <p:nvPr>
            <p:ph type="body" sz="quarter" idx="21"/>
          </p:nvPr>
        </p:nvSpPr>
        <p:spPr>
          <a:xfrm>
            <a:off x="609600" y="1192324"/>
            <a:ext cx="10972801" cy="814276"/>
          </a:xfrm>
        </p:spPr>
        <p:txBody>
          <a:bodyPr>
            <a:normAutofit/>
          </a:bodyPr>
          <a:lstStyle/>
          <a:p>
            <a:r>
              <a:rPr lang="en-US" sz="3600" dirty="0">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28685128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882E-C283-1D5C-BAF3-7DB671F0BCE5}"/>
              </a:ext>
            </a:extLst>
          </p:cNvPr>
          <p:cNvSpPr>
            <a:spLocks noGrp="1"/>
          </p:cNvSpPr>
          <p:nvPr>
            <p:ph type="title"/>
          </p:nvPr>
        </p:nvSpPr>
        <p:spPr>
          <a:xfrm>
            <a:off x="609600" y="793750"/>
            <a:ext cx="10972800" cy="863600"/>
          </a:xfrm>
        </p:spPr>
        <p:txBody>
          <a:bodyPr/>
          <a:lstStyle/>
          <a:p>
            <a:r>
              <a:rPr lang="en-US" dirty="0">
                <a:latin typeface="Arial" panose="020B0604020202020204" pitchFamily="34" charset="0"/>
                <a:cs typeface="Arial" panose="020B0604020202020204" pitchFamily="34" charset="0"/>
              </a:rPr>
              <a:t>16 Dimensions of Climate Change Problem</a:t>
            </a:r>
            <a:endParaRPr lang="en-US" dirty="0"/>
          </a:p>
        </p:txBody>
      </p:sp>
      <p:sp>
        <p:nvSpPr>
          <p:cNvPr id="3" name="Text Placeholder 2">
            <a:extLst>
              <a:ext uri="{FF2B5EF4-FFF2-40B4-BE49-F238E27FC236}">
                <a16:creationId xmlns:a16="http://schemas.microsoft.com/office/drawing/2014/main" id="{1D67396C-B470-CC14-54A8-025625118C74}"/>
              </a:ext>
            </a:extLst>
          </p:cNvPr>
          <p:cNvSpPr>
            <a:spLocks noGrp="1"/>
          </p:cNvSpPr>
          <p:nvPr>
            <p:ph type="body" idx="1"/>
          </p:nvPr>
        </p:nvSpPr>
        <p:spPr/>
        <p:txBody>
          <a:bodyPr>
            <a:normAutofit fontScale="92500" lnSpcReduction="10000"/>
          </a:bodyPr>
          <a:lstStyle/>
          <a:p>
            <a:pPr marL="457200" indent="-457200" defTabSz="609585">
              <a:spcBef>
                <a:spcPts val="600"/>
              </a:spcBef>
              <a:buFont typeface="+mj-lt"/>
              <a:buAutoNum type="arabicParenR" startAt="13"/>
              <a:defRPr sz="2200"/>
            </a:pPr>
            <a:r>
              <a:rPr lang="en-US" sz="2200" dirty="0">
                <a:latin typeface="Arial" panose="020B0604020202020204" pitchFamily="34" charset="0"/>
                <a:cs typeface="Arial" panose="020B0604020202020204" pitchFamily="34" charset="0"/>
              </a:rPr>
              <a:t> Technological Solutions:</a:t>
            </a:r>
          </a:p>
          <a:p>
            <a:pPr marL="638175" lvl="2" defTabSz="609585">
              <a:spcBef>
                <a:spcPts val="600"/>
              </a:spcBef>
              <a:defRPr sz="2200"/>
            </a:pPr>
            <a:r>
              <a:rPr lang="en-US" sz="1800" dirty="0">
                <a:latin typeface="Arial" panose="020B0604020202020204" pitchFamily="34" charset="0"/>
                <a:ea typeface="Canela Text Bold"/>
                <a:cs typeface="Arial" panose="020B0604020202020204" pitchFamily="34" charset="0"/>
                <a:sym typeface="Canela Text Bold"/>
              </a:rPr>
              <a:t>Renewable Energy:</a:t>
            </a:r>
            <a:r>
              <a:rPr lang="en-US" sz="1800" dirty="0">
                <a:latin typeface="Arial" panose="020B0604020202020204" pitchFamily="34" charset="0"/>
                <a:cs typeface="Arial" panose="020B0604020202020204" pitchFamily="34" charset="0"/>
              </a:rPr>
              <a:t> Advancements in renewable energy technologies play a crucial role in mitigating climate change.</a:t>
            </a:r>
          </a:p>
          <a:p>
            <a:pPr marL="638175" lvl="2" defTabSz="609585">
              <a:spcBef>
                <a:spcPts val="600"/>
              </a:spcBef>
              <a:defRPr sz="2200"/>
            </a:pPr>
            <a:r>
              <a:rPr lang="en-US" sz="1800" dirty="0">
                <a:latin typeface="Arial" panose="020B0604020202020204" pitchFamily="34" charset="0"/>
                <a:ea typeface="Canela Text Bold"/>
                <a:cs typeface="Arial" panose="020B0604020202020204" pitchFamily="34" charset="0"/>
                <a:sym typeface="Canela Text Bold"/>
              </a:rPr>
              <a:t>Carbon Capture and Storage:</a:t>
            </a:r>
            <a:r>
              <a:rPr lang="en-US" sz="1800" dirty="0">
                <a:latin typeface="Arial" panose="020B0604020202020204" pitchFamily="34" charset="0"/>
                <a:cs typeface="Arial" panose="020B0604020202020204" pitchFamily="34" charset="0"/>
              </a:rPr>
              <a:t> Technologies to capture and store carbon dioxide from industrial processes.</a:t>
            </a:r>
          </a:p>
          <a:p>
            <a:pPr marL="342900" indent="-342900" defTabSz="609585">
              <a:spcBef>
                <a:spcPts val="600"/>
              </a:spcBef>
              <a:buFont typeface="+mj-lt"/>
              <a:buAutoNum type="arabicParenR" startAt="13"/>
              <a:defRPr sz="2200"/>
            </a:pPr>
            <a:r>
              <a:rPr lang="en-US" sz="2200" dirty="0">
                <a:latin typeface="Arial" panose="020B0604020202020204" pitchFamily="34" charset="0"/>
                <a:cs typeface="Arial" panose="020B0604020202020204" pitchFamily="34" charset="0"/>
              </a:rPr>
              <a:t>  Geopolitical Considerations:</a:t>
            </a:r>
          </a:p>
          <a:p>
            <a:pPr marL="638175" lvl="2" defTabSz="609585">
              <a:spcBef>
                <a:spcPts val="600"/>
              </a:spcBef>
              <a:defRPr sz="2200"/>
            </a:pPr>
            <a:r>
              <a:rPr lang="en-US" sz="1800" dirty="0">
                <a:latin typeface="Arial" panose="020B0604020202020204" pitchFamily="34" charset="0"/>
                <a:ea typeface="Canela Text Bold"/>
                <a:cs typeface="Arial" panose="020B0604020202020204" pitchFamily="34" charset="0"/>
                <a:sym typeface="Canela Text Bold"/>
              </a:rPr>
              <a:t>Resource Competition:</a:t>
            </a:r>
            <a:r>
              <a:rPr lang="en-US" sz="1800" dirty="0">
                <a:latin typeface="Arial" panose="020B0604020202020204" pitchFamily="34" charset="0"/>
                <a:cs typeface="Arial" panose="020B0604020202020204" pitchFamily="34" charset="0"/>
              </a:rPr>
              <a:t> Climate-related resource scarcity can contribute to geopolitical tensions.</a:t>
            </a:r>
          </a:p>
          <a:p>
            <a:pPr marL="638175" lvl="2" defTabSz="609585">
              <a:spcBef>
                <a:spcPts val="600"/>
              </a:spcBef>
              <a:defRPr sz="2200"/>
            </a:pPr>
            <a:r>
              <a:rPr lang="en-US" sz="2200" dirty="0">
                <a:latin typeface="Arial" panose="020B0604020202020204" pitchFamily="34" charset="0"/>
                <a:ea typeface="Canela Text Bold"/>
                <a:cs typeface="Arial" panose="020B0604020202020204" pitchFamily="34" charset="0"/>
                <a:sym typeface="Canela Text Bold"/>
              </a:rPr>
              <a:t>Climate Diplomacy:</a:t>
            </a:r>
            <a:r>
              <a:rPr lang="en-US" sz="2200" dirty="0">
                <a:latin typeface="Arial" panose="020B0604020202020204" pitchFamily="34" charset="0"/>
                <a:cs typeface="Arial" panose="020B0604020202020204" pitchFamily="34" charset="0"/>
              </a:rPr>
              <a:t> International relations influenced by climate change considerations.</a:t>
            </a:r>
          </a:p>
          <a:p>
            <a:pPr marL="409575" lvl="1" indent="-457200" defTabSz="609585">
              <a:spcBef>
                <a:spcPts val="600"/>
              </a:spcBef>
              <a:buFont typeface="+mj-lt"/>
              <a:buAutoNum type="arabicParenR" startAt="15"/>
              <a:defRPr sz="2200"/>
            </a:pPr>
            <a:r>
              <a:rPr lang="en-US" sz="2200" dirty="0">
                <a:latin typeface="Arial" panose="020B0604020202020204" pitchFamily="34" charset="0"/>
                <a:cs typeface="Arial" panose="020B0604020202020204" pitchFamily="34" charset="0"/>
              </a:rPr>
              <a:t> Educational and Awareness Dimensions:</a:t>
            </a:r>
          </a:p>
          <a:p>
            <a:pPr marL="866775" lvl="2" indent="-457200" defTabSz="609585">
              <a:spcBef>
                <a:spcPts val="600"/>
              </a:spcBef>
              <a:defRPr sz="2200"/>
            </a:pPr>
            <a:r>
              <a:rPr lang="en-US" sz="1800" dirty="0">
                <a:latin typeface="Arial" panose="020B0604020202020204" pitchFamily="34" charset="0"/>
                <a:ea typeface="Canela Text Bold"/>
                <a:cs typeface="Arial" panose="020B0604020202020204" pitchFamily="34" charset="0"/>
                <a:sym typeface="Canela Text Bold"/>
              </a:rPr>
              <a:t>Public Awareness:</a:t>
            </a:r>
            <a:r>
              <a:rPr lang="en-US" sz="1800" dirty="0">
                <a:latin typeface="Arial" panose="020B0604020202020204" pitchFamily="34" charset="0"/>
                <a:cs typeface="Arial" panose="020B0604020202020204" pitchFamily="34" charset="0"/>
              </a:rPr>
              <a:t> The importance of educating the public about climate change and fostering a sense of responsibility.</a:t>
            </a:r>
          </a:p>
          <a:p>
            <a:pPr marL="342900" lvl="1" indent="-342900" defTabSz="609585">
              <a:spcBef>
                <a:spcPts val="600"/>
              </a:spcBef>
              <a:buFont typeface="+mj-lt"/>
              <a:buAutoNum type="arabicParenR" startAt="16"/>
              <a:defRPr sz="2200"/>
            </a:pPr>
            <a:r>
              <a:rPr lang="en-US" sz="2200" dirty="0">
                <a:latin typeface="Arial" panose="020B0604020202020204" pitchFamily="34" charset="0"/>
                <a:cs typeface="Arial" panose="020B0604020202020204" pitchFamily="34" charset="0"/>
              </a:rPr>
              <a:t>  Addressing climate change requires a holistic approach that considers these interconnected dimensions and involves collaboration at local, national, and international levels.</a:t>
            </a:r>
          </a:p>
          <a:p>
            <a:endParaRPr lang="en-US" dirty="0"/>
          </a:p>
        </p:txBody>
      </p:sp>
    </p:spTree>
    <p:extLst>
      <p:ext uri="{BB962C8B-B14F-4D97-AF65-F5344CB8AC3E}">
        <p14:creationId xmlns:p14="http://schemas.microsoft.com/office/powerpoint/2010/main" val="345715858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8DD4FCA-B73B-BBBB-E761-20F149391B93}"/>
              </a:ext>
            </a:extLst>
          </p:cNvPr>
          <p:cNvGraphicFramePr>
            <a:graphicFrameLocks noGrp="1"/>
          </p:cNvGraphicFramePr>
          <p:nvPr>
            <p:extLst>
              <p:ext uri="{D42A27DB-BD31-4B8C-83A1-F6EECF244321}">
                <p14:modId xmlns:p14="http://schemas.microsoft.com/office/powerpoint/2010/main" val="774130538"/>
              </p:ext>
            </p:extLst>
          </p:nvPr>
        </p:nvGraphicFramePr>
        <p:xfrm>
          <a:off x="636104" y="-1"/>
          <a:ext cx="10783957" cy="6858002"/>
        </p:xfrm>
        <a:graphic>
          <a:graphicData uri="http://schemas.openxmlformats.org/drawingml/2006/table">
            <a:tbl>
              <a:tblPr firstRow="1" bandRow="1">
                <a:tableStyleId>{5C22544A-7EE6-4342-B048-85BDC9FD1C3A}</a:tableStyleId>
              </a:tblPr>
              <a:tblGrid>
                <a:gridCol w="1021773">
                  <a:extLst>
                    <a:ext uri="{9D8B030D-6E8A-4147-A177-3AD203B41FA5}">
                      <a16:colId xmlns:a16="http://schemas.microsoft.com/office/drawing/2014/main" val="64684967"/>
                    </a:ext>
                  </a:extLst>
                </a:gridCol>
                <a:gridCol w="289843">
                  <a:extLst>
                    <a:ext uri="{9D8B030D-6E8A-4147-A177-3AD203B41FA5}">
                      <a16:colId xmlns:a16="http://schemas.microsoft.com/office/drawing/2014/main" val="2276875321"/>
                    </a:ext>
                  </a:extLst>
                </a:gridCol>
                <a:gridCol w="9472341">
                  <a:extLst>
                    <a:ext uri="{9D8B030D-6E8A-4147-A177-3AD203B41FA5}">
                      <a16:colId xmlns:a16="http://schemas.microsoft.com/office/drawing/2014/main" val="2958609439"/>
                    </a:ext>
                  </a:extLst>
                </a:gridCol>
              </a:tblGrid>
              <a:tr h="407683">
                <a:tc gridSpan="3">
                  <a:txBody>
                    <a:bodyPr/>
                    <a:lstStyle/>
                    <a:p>
                      <a:pPr algn="ctr"/>
                      <a:r>
                        <a:rPr lang="en-US" dirty="0">
                          <a:latin typeface="Arial" panose="020B0604020202020204" pitchFamily="34" charset="0"/>
                          <a:cs typeface="Arial" panose="020B0604020202020204" pitchFamily="34" charset="0"/>
                        </a:rPr>
                        <a:t>Timeline of Climate Change</a:t>
                      </a:r>
                      <a:endParaRPr lang="en-US" dirty="0"/>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3226987896"/>
                  </a:ext>
                </a:extLst>
              </a:tr>
              <a:tr h="40768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19th Century:</a:t>
                      </a:r>
                    </a:p>
                  </a:txBody>
                  <a:tcPr/>
                </a:tc>
                <a:tc hMerge="1">
                  <a:txBody>
                    <a:bodyPr/>
                    <a:lstStyle/>
                    <a:p>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66653518"/>
                  </a:ext>
                </a:extLst>
              </a:tr>
              <a:tr h="703671">
                <a:tc>
                  <a:txBody>
                    <a:bodyPr/>
                    <a:lstStyle/>
                    <a:p>
                      <a:r>
                        <a:rPr lang="en-US" sz="1800" b="1" dirty="0">
                          <a:latin typeface="Arial" panose="020B0604020202020204" pitchFamily="34" charset="0"/>
                          <a:ea typeface="Canela Text Bold"/>
                          <a:cs typeface="Arial" panose="020B0604020202020204" pitchFamily="34" charset="0"/>
                          <a:sym typeface="Canela Text Bold"/>
                        </a:rPr>
                        <a:t>1824:</a:t>
                      </a:r>
                      <a:r>
                        <a:rPr lang="en-US" sz="1800" b="1" dirty="0">
                          <a:latin typeface="Arial" panose="020B0604020202020204" pitchFamily="34" charset="0"/>
                          <a:cs typeface="Arial" panose="020B0604020202020204" pitchFamily="34" charset="0"/>
                        </a:rPr>
                        <a:t> </a:t>
                      </a:r>
                      <a:endParaRPr lang="en-US" dirty="0"/>
                    </a:p>
                  </a:txBody>
                  <a:tcPr/>
                </a:tc>
                <a:tc gridSpan="2">
                  <a:txBody>
                    <a:bodyPr/>
                    <a:lstStyle/>
                    <a:p>
                      <a:r>
                        <a:rPr lang="en-US" sz="1800" dirty="0">
                          <a:latin typeface="Arial" panose="020B0604020202020204" pitchFamily="34" charset="0"/>
                          <a:cs typeface="Arial" panose="020B0604020202020204" pitchFamily="34" charset="0"/>
                        </a:rPr>
                        <a:t>Joseph Fourier proposes the greenhouse effect theory, suggesting that Earth's atmosphere retains heat.</a:t>
                      </a:r>
                      <a:endParaRPr lang="en-US" dirty="0"/>
                    </a:p>
                  </a:txBody>
                  <a:tcPr/>
                </a:tc>
                <a:tc hMerge="1">
                  <a:txBody>
                    <a:bodyPr/>
                    <a:lstStyle/>
                    <a:p>
                      <a:endParaRPr lang="en-US" dirty="0"/>
                    </a:p>
                  </a:txBody>
                  <a:tcPr/>
                </a:tc>
                <a:extLst>
                  <a:ext uri="{0D108BD9-81ED-4DB2-BD59-A6C34878D82A}">
                    <a16:rowId xmlns:a16="http://schemas.microsoft.com/office/drawing/2014/main" val="1600716559"/>
                  </a:ext>
                </a:extLst>
              </a:tr>
              <a:tr h="1005244">
                <a:tc>
                  <a:txBody>
                    <a:bodyPr/>
                    <a:lstStyle/>
                    <a:p>
                      <a:r>
                        <a:rPr lang="en-US" sz="1800" b="1" dirty="0">
                          <a:latin typeface="Arial" panose="020B0604020202020204" pitchFamily="34" charset="0"/>
                          <a:ea typeface="Canela Text Bold"/>
                          <a:cs typeface="Arial" panose="020B0604020202020204" pitchFamily="34" charset="0"/>
                          <a:sym typeface="Canela Text Bold"/>
                        </a:rPr>
                        <a:t>1896:</a:t>
                      </a:r>
                      <a:r>
                        <a:rPr lang="en-US" sz="1800" dirty="0">
                          <a:latin typeface="Arial" panose="020B0604020202020204" pitchFamily="34" charset="0"/>
                          <a:cs typeface="Arial" panose="020B0604020202020204" pitchFamily="34" charset="0"/>
                        </a:rPr>
                        <a:t> </a:t>
                      </a:r>
                      <a:endParaRPr lang="en-US" dirty="0"/>
                    </a:p>
                  </a:txBody>
                  <a:tcPr/>
                </a:tc>
                <a:tc gridSpan="2">
                  <a:txBody>
                    <a:bodyPr/>
                    <a:lstStyle/>
                    <a:p>
                      <a:pPr marL="27940" indent="0" defTabSz="487668">
                        <a:spcBef>
                          <a:spcPts val="450"/>
                        </a:spcBef>
                        <a:buClr>
                          <a:srgbClr val="374151"/>
                        </a:buClr>
                        <a:buSzPct val="100000"/>
                        <a:buNone/>
                        <a:defRPr sz="1760"/>
                      </a:pPr>
                      <a:r>
                        <a:rPr lang="en-US" sz="1800" dirty="0">
                          <a:latin typeface="Arial" panose="020B0604020202020204" pitchFamily="34" charset="0"/>
                          <a:cs typeface="Arial" panose="020B0604020202020204" pitchFamily="34" charset="0"/>
                        </a:rPr>
                        <a:t>Svante Arrhenius publishes a paper on the relationship between carbon dioxide and climate, suggesting that burning fossil fuels could lead to global warming.</a:t>
                      </a:r>
                    </a:p>
                  </a:txBody>
                  <a:tcPr/>
                </a:tc>
                <a:tc hMerge="1">
                  <a:txBody>
                    <a:bodyPr/>
                    <a:lstStyle/>
                    <a:p>
                      <a:endParaRPr lang="en-US" dirty="0"/>
                    </a:p>
                  </a:txBody>
                  <a:tcPr/>
                </a:tc>
                <a:extLst>
                  <a:ext uri="{0D108BD9-81ED-4DB2-BD59-A6C34878D82A}">
                    <a16:rowId xmlns:a16="http://schemas.microsoft.com/office/drawing/2014/main" val="1882186449"/>
                  </a:ext>
                </a:extLst>
              </a:tr>
              <a:tr h="40768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20th Century:</a:t>
                      </a:r>
                    </a:p>
                  </a:txBody>
                  <a:tcPr/>
                </a:tc>
                <a:tc hMerge="1">
                  <a:txBody>
                    <a:bodyPr/>
                    <a:lstStyle/>
                    <a:p>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3604895"/>
                  </a:ext>
                </a:extLst>
              </a:tr>
              <a:tr h="70367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sym typeface="Canela Text Bold"/>
                        </a:rPr>
                        <a:t>1950s:</a:t>
                      </a:r>
                      <a:r>
                        <a:rPr lang="en-US" sz="1800" dirty="0">
                          <a:latin typeface="Arial" panose="020B0604020202020204" pitchFamily="34" charset="0"/>
                          <a:cs typeface="Arial" panose="020B0604020202020204" pitchFamily="34" charset="0"/>
                        </a:rPr>
                        <a:t> Scientific interest grows, and early climate models predict potential warming.</a:t>
                      </a:r>
                    </a:p>
                  </a:txBody>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ea typeface="Canela Text Bold"/>
                          <a:cs typeface="Arial" panose="020B0604020202020204" pitchFamily="34" charset="0"/>
                          <a:sym typeface="Canela Text Bold"/>
                        </a:rPr>
                        <a:t>1950s:</a:t>
                      </a:r>
                      <a:r>
                        <a:rPr lang="en-US" sz="1800" dirty="0">
                          <a:latin typeface="Arial" panose="020B0604020202020204" pitchFamily="34" charset="0"/>
                          <a:cs typeface="Arial" panose="020B0604020202020204" pitchFamily="34" charset="0"/>
                        </a:rPr>
                        <a:t> Scientific interest grows, and early climate models predict potential warming.</a:t>
                      </a:r>
                    </a:p>
                  </a:txBody>
                  <a:tcPr/>
                </a:tc>
                <a:extLst>
                  <a:ext uri="{0D108BD9-81ED-4DB2-BD59-A6C34878D82A}">
                    <a16:rowId xmlns:a16="http://schemas.microsoft.com/office/drawing/2014/main" val="2037046750"/>
                  </a:ext>
                </a:extLst>
              </a:tr>
              <a:tr h="70367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sym typeface="Canela Text Bold"/>
                        </a:rPr>
                        <a:t>1970s:</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Concerns about global cooling briefly emerge, but by the end of the decade, focus shifts to global warming.</a:t>
                      </a:r>
                    </a:p>
                  </a:txBody>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ea typeface="Canela Text Bold"/>
                          <a:cs typeface="Arial" panose="020B0604020202020204" pitchFamily="34" charset="0"/>
                          <a:sym typeface="Canela Text Bold"/>
                        </a:rPr>
                        <a:t>1970s:</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Concerns about global cooling briefly emerge, but by the end of the decade, focus shifts to global warming.</a:t>
                      </a:r>
                    </a:p>
                  </a:txBody>
                  <a:tcPr/>
                </a:tc>
                <a:extLst>
                  <a:ext uri="{0D108BD9-81ED-4DB2-BD59-A6C34878D82A}">
                    <a16:rowId xmlns:a16="http://schemas.microsoft.com/office/drawing/2014/main" val="1455145998"/>
                  </a:ext>
                </a:extLst>
              </a:tr>
              <a:tr h="703671">
                <a:tc gridSpan="3">
                  <a:txBody>
                    <a:bodyPr/>
                    <a:lstStyle/>
                    <a:p>
                      <a:pPr marL="27940" marR="0" lvl="0" indent="0" algn="l" defTabSz="487668" rtl="0" eaLnBrk="1" fontAlgn="auto" latinLnBrk="0" hangingPunct="1">
                        <a:lnSpc>
                          <a:spcPct val="100000"/>
                        </a:lnSpc>
                        <a:spcBef>
                          <a:spcPts val="450"/>
                        </a:spcBef>
                        <a:spcAft>
                          <a:spcPts val="0"/>
                        </a:spcAft>
                        <a:buClr>
                          <a:srgbClr val="374151"/>
                        </a:buClr>
                        <a:buSzPct val="100000"/>
                        <a:buFontTx/>
                        <a:buNone/>
                        <a:tabLst/>
                        <a:defRPr sz="1760"/>
                      </a:pPr>
                      <a:r>
                        <a:rPr lang="en-US" sz="1800" b="1" dirty="0">
                          <a:latin typeface="Arial" panose="020B0604020202020204" pitchFamily="34" charset="0"/>
                          <a:cs typeface="Arial" panose="020B0604020202020204" pitchFamily="34" charset="0"/>
                        </a:rPr>
                        <a:t>1980s: </a:t>
                      </a:r>
                      <a:r>
                        <a:rPr lang="en-US" sz="1800" dirty="0">
                          <a:latin typeface="Arial" panose="020B0604020202020204" pitchFamily="34" charset="0"/>
                          <a:cs typeface="Arial" panose="020B0604020202020204" pitchFamily="34" charset="0"/>
                        </a:rPr>
                        <a:t>The Intergovernmental Panel on Climate Change (IPCC) is established by the United Nations.</a:t>
                      </a:r>
                    </a:p>
                  </a:txBody>
                  <a:tcPr/>
                </a:tc>
                <a:tc hMerge="1">
                  <a:txBody>
                    <a:bodyPr/>
                    <a:lstStyle/>
                    <a:p>
                      <a:endParaRPr lang="en-US" dirty="0"/>
                    </a:p>
                  </a:txBody>
                  <a:tcPr/>
                </a:tc>
                <a:tc hMerge="1">
                  <a:txBody>
                    <a:bodyPr/>
                    <a:lstStyle/>
                    <a:p>
                      <a:pPr marL="27940" marR="0" lvl="0" indent="0" algn="l" defTabSz="487668" rtl="0" eaLnBrk="1" fontAlgn="auto" latinLnBrk="0" hangingPunct="1">
                        <a:lnSpc>
                          <a:spcPct val="100000"/>
                        </a:lnSpc>
                        <a:spcBef>
                          <a:spcPts val="450"/>
                        </a:spcBef>
                        <a:spcAft>
                          <a:spcPts val="0"/>
                        </a:spcAft>
                        <a:buClr>
                          <a:srgbClr val="374151"/>
                        </a:buClr>
                        <a:buSzPct val="100000"/>
                        <a:buFontTx/>
                        <a:buNone/>
                        <a:tabLst/>
                        <a:defRPr sz="1760"/>
                      </a:pPr>
                      <a:r>
                        <a:rPr lang="en-US" sz="1800" b="1" dirty="0">
                          <a:latin typeface="Arial" panose="020B0604020202020204" pitchFamily="34" charset="0"/>
                          <a:cs typeface="Arial" panose="020B0604020202020204" pitchFamily="34" charset="0"/>
                        </a:rPr>
                        <a:t>1980s: </a:t>
                      </a:r>
                      <a:r>
                        <a:rPr lang="en-US" sz="1800" dirty="0">
                          <a:latin typeface="Arial" panose="020B0604020202020204" pitchFamily="34" charset="0"/>
                          <a:cs typeface="Arial" panose="020B0604020202020204" pitchFamily="34" charset="0"/>
                        </a:rPr>
                        <a:t>The Intergovernmental Panel on Climate Change (IPCC) is established by the United Nations.</a:t>
                      </a:r>
                    </a:p>
                  </a:txBody>
                  <a:tcPr/>
                </a:tc>
                <a:extLst>
                  <a:ext uri="{0D108BD9-81ED-4DB2-BD59-A6C34878D82A}">
                    <a16:rowId xmlns:a16="http://schemas.microsoft.com/office/drawing/2014/main" val="716393935"/>
                  </a:ext>
                </a:extLst>
              </a:tr>
              <a:tr h="70367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1990s: </a:t>
                      </a:r>
                      <a:r>
                        <a:rPr lang="en-US" sz="1800" dirty="0">
                          <a:latin typeface="Arial" panose="020B0604020202020204" pitchFamily="34" charset="0"/>
                          <a:cs typeface="Arial" panose="020B0604020202020204" pitchFamily="34" charset="0"/>
                        </a:rPr>
                        <a:t>The United Nations Framework Convention on Climate Change (UNFCCC) is adopted at the Earth Summit in Rio de Janeiro.</a:t>
                      </a:r>
                    </a:p>
                  </a:txBody>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1990s: </a:t>
                      </a:r>
                      <a:r>
                        <a:rPr lang="en-US" sz="1800" dirty="0">
                          <a:latin typeface="Arial" panose="020B0604020202020204" pitchFamily="34" charset="0"/>
                          <a:cs typeface="Arial" panose="020B0604020202020204" pitchFamily="34" charset="0"/>
                        </a:rPr>
                        <a:t>The United Nations Framework Convention on Climate Change (UNFCCC) is adopted at the Earth Summit in Rio de Janeiro.</a:t>
                      </a:r>
                    </a:p>
                  </a:txBody>
                  <a:tcPr/>
                </a:tc>
                <a:extLst>
                  <a:ext uri="{0D108BD9-81ED-4DB2-BD59-A6C34878D82A}">
                    <a16:rowId xmlns:a16="http://schemas.microsoft.com/office/drawing/2014/main" val="1040575755"/>
                  </a:ext>
                </a:extLst>
              </a:tr>
              <a:tr h="703671">
                <a:tc gridSpan="2">
                  <a:txBody>
                    <a:bodyPr/>
                    <a:lstStyle/>
                    <a:p>
                      <a:r>
                        <a:rPr lang="en-US" sz="1800" b="1" dirty="0">
                          <a:latin typeface="Arial" panose="020B0604020202020204" pitchFamily="34" charset="0"/>
                          <a:ea typeface="Canela Text Bold"/>
                          <a:cs typeface="Arial" panose="020B0604020202020204" pitchFamily="34" charset="0"/>
                          <a:sym typeface="Canela Text Bold"/>
                        </a:rPr>
                        <a:t>1992:</a:t>
                      </a:r>
                      <a:r>
                        <a:rPr lang="en-US" sz="1800" b="1" dirty="0">
                          <a:latin typeface="Arial" panose="020B0604020202020204" pitchFamily="34" charset="0"/>
                          <a:cs typeface="Arial" panose="020B0604020202020204" pitchFamily="34" charset="0"/>
                        </a:rPr>
                        <a:t> </a:t>
                      </a:r>
                      <a:endParaRPr lang="en-US" dirty="0"/>
                    </a:p>
                  </a:txBody>
                  <a:tcPr/>
                </a:tc>
                <a:tc h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The United Nations Framework Convention on Climate Change (UNFCCC) is adopted at the Earth Summit in Rio de Janeiro.</a:t>
                      </a:r>
                    </a:p>
                  </a:txBody>
                  <a:tcPr/>
                </a:tc>
                <a:extLst>
                  <a:ext uri="{0D108BD9-81ED-4DB2-BD59-A6C34878D82A}">
                    <a16:rowId xmlns:a16="http://schemas.microsoft.com/office/drawing/2014/main" val="3524999893"/>
                  </a:ext>
                </a:extLst>
              </a:tr>
              <a:tr h="407683">
                <a:tc gridSpan="2">
                  <a:txBody>
                    <a:bodyPr/>
                    <a:lstStyle/>
                    <a:p>
                      <a:r>
                        <a:rPr lang="en-US" sz="1800" b="1" dirty="0">
                          <a:latin typeface="Arial" panose="020B0604020202020204" pitchFamily="34" charset="0"/>
                          <a:ea typeface="Canela Text Bold"/>
                          <a:cs typeface="Arial" panose="020B0604020202020204" pitchFamily="34" charset="0"/>
                          <a:sym typeface="Canela Text Bold"/>
                        </a:rPr>
                        <a:t>1997:</a:t>
                      </a:r>
                      <a:r>
                        <a:rPr lang="en-US" sz="1800" b="1" dirty="0">
                          <a:latin typeface="Arial" panose="020B0604020202020204" pitchFamily="34" charset="0"/>
                          <a:cs typeface="Arial" panose="020B0604020202020204" pitchFamily="34" charset="0"/>
                        </a:rPr>
                        <a:t> </a:t>
                      </a:r>
                      <a:endParaRPr lang="en-US" dirty="0"/>
                    </a:p>
                  </a:txBody>
                  <a:tcPr/>
                </a:tc>
                <a:tc hMerge="1">
                  <a:txBody>
                    <a:bodyPr/>
                    <a:lstStyle/>
                    <a:p>
                      <a:endParaRPr lang="en-US" dirty="0"/>
                    </a:p>
                  </a:txBody>
                  <a:tcPr/>
                </a:tc>
                <a:tc>
                  <a:txBody>
                    <a:bodyPr/>
                    <a:lstStyle/>
                    <a:p>
                      <a:r>
                        <a:rPr lang="en-US" sz="1800" dirty="0">
                          <a:latin typeface="Arial" panose="020B0604020202020204" pitchFamily="34" charset="0"/>
                          <a:cs typeface="Arial" panose="020B0604020202020204" pitchFamily="34" charset="0"/>
                        </a:rPr>
                        <a:t>The Kyoto Protocol, an international </a:t>
                      </a:r>
                      <a:endParaRPr lang="en-US" dirty="0"/>
                    </a:p>
                  </a:txBody>
                  <a:tcPr/>
                </a:tc>
                <a:extLst>
                  <a:ext uri="{0D108BD9-81ED-4DB2-BD59-A6C34878D82A}">
                    <a16:rowId xmlns:a16="http://schemas.microsoft.com/office/drawing/2014/main" val="572011879"/>
                  </a:ext>
                </a:extLst>
              </a:tr>
            </a:tbl>
          </a:graphicData>
        </a:graphic>
      </p:graphicFrame>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FFE97FF-59F9-15B5-A002-1D30F5037D1E}"/>
              </a:ext>
            </a:extLst>
          </p:cNvPr>
          <p:cNvGraphicFramePr>
            <a:graphicFrameLocks noGrp="1"/>
          </p:cNvGraphicFramePr>
          <p:nvPr>
            <p:extLst>
              <p:ext uri="{D42A27DB-BD31-4B8C-83A1-F6EECF244321}">
                <p14:modId xmlns:p14="http://schemas.microsoft.com/office/powerpoint/2010/main" val="1070398298"/>
              </p:ext>
            </p:extLst>
          </p:nvPr>
        </p:nvGraphicFramePr>
        <p:xfrm>
          <a:off x="516835" y="365125"/>
          <a:ext cx="11012556" cy="6065520"/>
        </p:xfrm>
        <a:graphic>
          <a:graphicData uri="http://schemas.openxmlformats.org/drawingml/2006/table">
            <a:tbl>
              <a:tblPr firstRow="1" bandRow="1">
                <a:tableStyleId>{5C22544A-7EE6-4342-B048-85BDC9FD1C3A}</a:tableStyleId>
              </a:tblPr>
              <a:tblGrid>
                <a:gridCol w="1219461">
                  <a:extLst>
                    <a:ext uri="{9D8B030D-6E8A-4147-A177-3AD203B41FA5}">
                      <a16:colId xmlns:a16="http://schemas.microsoft.com/office/drawing/2014/main" val="3684915538"/>
                    </a:ext>
                  </a:extLst>
                </a:gridCol>
                <a:gridCol w="9793095">
                  <a:extLst>
                    <a:ext uri="{9D8B030D-6E8A-4147-A177-3AD203B41FA5}">
                      <a16:colId xmlns:a16="http://schemas.microsoft.com/office/drawing/2014/main" val="3462546638"/>
                    </a:ext>
                  </a:extLst>
                </a:gridCol>
              </a:tblGrid>
              <a:tr h="370840">
                <a:tc gridSpan="2">
                  <a:txBody>
                    <a:bodyPr/>
                    <a:lstStyle/>
                    <a:p>
                      <a:pPr algn="ctr"/>
                      <a:r>
                        <a:rPr lang="en-US" dirty="0">
                          <a:latin typeface="Arial" panose="020B0604020202020204" pitchFamily="34" charset="0"/>
                          <a:cs typeface="Arial" panose="020B0604020202020204" pitchFamily="34" charset="0"/>
                        </a:rPr>
                        <a:t>Timeline of Climate Change (cont.)</a:t>
                      </a:r>
                      <a:endParaRPr lang="en-US" dirty="0"/>
                    </a:p>
                  </a:txBody>
                  <a:tcPr/>
                </a:tc>
                <a:tc hMerge="1">
                  <a:txBody>
                    <a:bodyPr/>
                    <a:lstStyle/>
                    <a:p>
                      <a:endParaRPr lang="en-US"/>
                    </a:p>
                  </a:txBody>
                  <a:tcPr/>
                </a:tc>
                <a:extLst>
                  <a:ext uri="{0D108BD9-81ED-4DB2-BD59-A6C34878D82A}">
                    <a16:rowId xmlns:a16="http://schemas.microsoft.com/office/drawing/2014/main" val="4100657036"/>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2000s:</a:t>
                      </a:r>
                    </a:p>
                  </a:txBody>
                  <a:tcPr/>
                </a:tc>
                <a:tc hMerge="1">
                  <a:txBody>
                    <a:bodyPr/>
                    <a:lstStyle/>
                    <a:p>
                      <a:endParaRPr lang="en-US"/>
                    </a:p>
                  </a:txBody>
                  <a:tcPr/>
                </a:tc>
                <a:extLst>
                  <a:ext uri="{0D108BD9-81ED-4DB2-BD59-A6C34878D82A}">
                    <a16:rowId xmlns:a16="http://schemas.microsoft.com/office/drawing/2014/main" val="2552171144"/>
                  </a:ext>
                </a:extLst>
              </a:tr>
              <a:tr h="370840">
                <a:tc>
                  <a:txBody>
                    <a:bodyPr/>
                    <a:lstStyle/>
                    <a:p>
                      <a:r>
                        <a:rPr lang="en-US" sz="1800" b="1" dirty="0">
                          <a:latin typeface="Arial" panose="020B0604020202020204" pitchFamily="34" charset="0"/>
                          <a:ea typeface="Canela Text Bold"/>
                          <a:cs typeface="Arial" panose="020B0604020202020204" pitchFamily="34" charset="0"/>
                          <a:sym typeface="Canela Text Bold"/>
                        </a:rPr>
                        <a:t>2001: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The IPCC releases its Third Assessment Report, emphasizing human influence on climate change.</a:t>
                      </a:r>
                    </a:p>
                  </a:txBody>
                  <a:tcPr/>
                </a:tc>
                <a:extLst>
                  <a:ext uri="{0D108BD9-81ED-4DB2-BD59-A6C34878D82A}">
                    <a16:rowId xmlns:a16="http://schemas.microsoft.com/office/drawing/2014/main" val="3983461336"/>
                  </a:ext>
                </a:extLst>
              </a:tr>
              <a:tr h="370840">
                <a:tc>
                  <a:txBody>
                    <a:bodyPr/>
                    <a:lstStyle/>
                    <a:p>
                      <a:r>
                        <a:rPr lang="en-US" sz="1800" b="1" dirty="0">
                          <a:latin typeface="Arial" panose="020B0604020202020204" pitchFamily="34" charset="0"/>
                          <a:ea typeface="Canela Text Bold"/>
                          <a:cs typeface="Arial" panose="020B0604020202020204" pitchFamily="34" charset="0"/>
                          <a:sym typeface="Canela Text Bold"/>
                        </a:rPr>
                        <a:t>2005:</a:t>
                      </a:r>
                      <a:r>
                        <a:rPr lang="en-US" sz="1800" dirty="0">
                          <a:latin typeface="Arial" panose="020B0604020202020204" pitchFamily="34" charset="0"/>
                          <a:cs typeface="Arial" panose="020B0604020202020204" pitchFamily="34" charset="0"/>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The Kyoto Protocol comes into force.</a:t>
                      </a:r>
                    </a:p>
                  </a:txBody>
                  <a:tcPr/>
                </a:tc>
                <a:extLst>
                  <a:ext uri="{0D108BD9-81ED-4DB2-BD59-A6C34878D82A}">
                    <a16:rowId xmlns:a16="http://schemas.microsoft.com/office/drawing/2014/main" val="2605426566"/>
                  </a:ext>
                </a:extLst>
              </a:tr>
              <a:tr h="370840">
                <a:tc>
                  <a:txBody>
                    <a:bodyPr/>
                    <a:lstStyle/>
                    <a:p>
                      <a:r>
                        <a:rPr lang="en-US" sz="1800" b="1" dirty="0">
                          <a:latin typeface="Arial" panose="020B0604020202020204" pitchFamily="34" charset="0"/>
                          <a:ea typeface="Canela Text Bold"/>
                          <a:cs typeface="Arial" panose="020B0604020202020204" pitchFamily="34" charset="0"/>
                          <a:sym typeface="Canela Text Bold"/>
                        </a:rPr>
                        <a:t>2007:</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The IPCC releases its Fourth Assessment Report, stating with high confidence that global warming is due to human activities.</a:t>
                      </a:r>
                    </a:p>
                  </a:txBody>
                  <a:tcPr/>
                </a:tc>
                <a:extLst>
                  <a:ext uri="{0D108BD9-81ED-4DB2-BD59-A6C34878D82A}">
                    <a16:rowId xmlns:a16="http://schemas.microsoft.com/office/drawing/2014/main" val="2104334322"/>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2010s:</a:t>
                      </a:r>
                    </a:p>
                  </a:txBody>
                  <a:tcPr/>
                </a:tc>
                <a:tc hMerge="1">
                  <a:txBody>
                    <a:bodyPr/>
                    <a:lstStyle/>
                    <a:p>
                      <a:endParaRPr lang="en-US"/>
                    </a:p>
                  </a:txBody>
                  <a:tcPr/>
                </a:tc>
                <a:extLst>
                  <a:ext uri="{0D108BD9-81ED-4DB2-BD59-A6C34878D82A}">
                    <a16:rowId xmlns:a16="http://schemas.microsoft.com/office/drawing/2014/main" val="3802762829"/>
                  </a:ext>
                </a:extLst>
              </a:tr>
              <a:tr h="370840">
                <a:tc>
                  <a:txBody>
                    <a:bodyPr/>
                    <a:lstStyle/>
                    <a:p>
                      <a:r>
                        <a:rPr lang="en-US" sz="1800" b="1" dirty="0">
                          <a:latin typeface="Arial" panose="020B0604020202020204" pitchFamily="34" charset="0"/>
                          <a:ea typeface="Canela Text Bold"/>
                          <a:cs typeface="Arial" panose="020B0604020202020204" pitchFamily="34" charset="0"/>
                          <a:sym typeface="Canela Text Bold"/>
                        </a:rPr>
                        <a:t>2015:</a:t>
                      </a:r>
                      <a:r>
                        <a:rPr lang="en-US" sz="1800" dirty="0">
                          <a:latin typeface="Arial" panose="020B0604020202020204" pitchFamily="34" charset="0"/>
                          <a:cs typeface="Arial" panose="020B0604020202020204" pitchFamily="34" charset="0"/>
                        </a:rPr>
                        <a:t> </a:t>
                      </a:r>
                      <a:endParaRPr lang="en-US" dirty="0"/>
                    </a:p>
                  </a:txBody>
                  <a:tcPr/>
                </a:tc>
                <a:tc>
                  <a:txBody>
                    <a:bodyPr/>
                    <a:lstStyle/>
                    <a:p>
                      <a:r>
                        <a:rPr lang="en-US" sz="1800" dirty="0">
                          <a:latin typeface="Arial" panose="020B0604020202020204" pitchFamily="34" charset="0"/>
                          <a:cs typeface="Arial" panose="020B0604020202020204" pitchFamily="34" charset="0"/>
                        </a:rPr>
                        <a:t>The Paris Agreement is adopted at COP21, aiming to limit global warming to well below 2 degrees Celsius above pre-industrial </a:t>
                      </a:r>
                      <a:endParaRPr lang="en-US" dirty="0"/>
                    </a:p>
                  </a:txBody>
                  <a:tcPr/>
                </a:tc>
                <a:extLst>
                  <a:ext uri="{0D108BD9-81ED-4DB2-BD59-A6C34878D82A}">
                    <a16:rowId xmlns:a16="http://schemas.microsoft.com/office/drawing/2014/main" val="2668129250"/>
                  </a:ext>
                </a:extLst>
              </a:tr>
              <a:tr h="370840">
                <a:tc>
                  <a:txBody>
                    <a:bodyPr/>
                    <a:lstStyle/>
                    <a:p>
                      <a:pPr marL="27940" indent="0" algn="l" defTabSz="487668">
                        <a:spcBef>
                          <a:spcPts val="450"/>
                        </a:spcBef>
                        <a:buClr>
                          <a:srgbClr val="374151"/>
                        </a:buClr>
                        <a:buSzPct val="100000"/>
                        <a:buNone/>
                        <a:defRPr sz="1760"/>
                      </a:pPr>
                      <a:r>
                        <a:rPr lang="en-US" sz="1800" b="1" dirty="0">
                          <a:latin typeface="Arial" panose="020B0604020202020204" pitchFamily="34" charset="0"/>
                          <a:ea typeface="Canela Text Bold"/>
                          <a:cs typeface="Arial" panose="020B0604020202020204" pitchFamily="34" charset="0"/>
                          <a:sym typeface="Canela Text Bold"/>
                        </a:rPr>
                        <a:t>2016:</a:t>
                      </a:r>
                      <a:r>
                        <a:rPr lang="en-US" sz="1800" b="1" dirty="0">
                          <a:latin typeface="Arial" panose="020B0604020202020204" pitchFamily="34" charset="0"/>
                          <a:cs typeface="Arial" panose="020B0604020202020204" pitchFamily="34" charset="0"/>
                        </a:rPr>
                        <a:t> </a:t>
                      </a:r>
                      <a:endParaRPr lang="en-US" dirty="0"/>
                    </a:p>
                  </a:txBody>
                  <a:tcPr/>
                </a:tc>
                <a:tc>
                  <a:txBody>
                    <a:bodyPr/>
                    <a:lstStyle/>
                    <a:p>
                      <a:pPr marL="27940" indent="0" algn="l" defTabSz="487668">
                        <a:spcBef>
                          <a:spcPts val="450"/>
                        </a:spcBef>
                        <a:buClr>
                          <a:srgbClr val="374151"/>
                        </a:buClr>
                        <a:buSzPct val="100000"/>
                        <a:buNone/>
                        <a:defRPr sz="1760"/>
                      </a:pPr>
                      <a:r>
                        <a:rPr lang="en-US" sz="1800" dirty="0">
                          <a:latin typeface="Arial" panose="020B0604020202020204" pitchFamily="34" charset="0"/>
                          <a:cs typeface="Arial" panose="020B0604020202020204" pitchFamily="34" charset="0"/>
                        </a:rPr>
                        <a:t>The World Meteorological Organization announces that 2016 is likely the warmest year on record at that time.</a:t>
                      </a:r>
                      <a:endParaRPr lang="en-US" dirty="0"/>
                    </a:p>
                  </a:txBody>
                  <a:tcPr/>
                </a:tc>
                <a:extLst>
                  <a:ext uri="{0D108BD9-81ED-4DB2-BD59-A6C34878D82A}">
                    <a16:rowId xmlns:a16="http://schemas.microsoft.com/office/drawing/2014/main" val="3215979823"/>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2020s:</a:t>
                      </a:r>
                    </a:p>
                  </a:txBody>
                  <a:tcPr/>
                </a:tc>
                <a:tc hMerge="1">
                  <a:txBody>
                    <a:bodyPr/>
                    <a:lstStyle/>
                    <a:p>
                      <a:endParaRPr lang="en-US"/>
                    </a:p>
                  </a:txBody>
                  <a:tcPr/>
                </a:tc>
                <a:extLst>
                  <a:ext uri="{0D108BD9-81ED-4DB2-BD59-A6C34878D82A}">
                    <a16:rowId xmlns:a16="http://schemas.microsoft.com/office/drawing/2014/main" val="4052985017"/>
                  </a:ext>
                </a:extLst>
              </a:tr>
              <a:tr h="370840">
                <a:tc>
                  <a:txBody>
                    <a:bodyPr/>
                    <a:lstStyle/>
                    <a:p>
                      <a:r>
                        <a:rPr lang="en-US" sz="1800" b="1" dirty="0">
                          <a:latin typeface="Arial" panose="020B0604020202020204" pitchFamily="34" charset="0"/>
                          <a:ea typeface="Canela Text Bold"/>
                          <a:cs typeface="Arial" panose="020B0604020202020204" pitchFamily="34" charset="0"/>
                          <a:sym typeface="Canela Text Bold"/>
                        </a:rPr>
                        <a:t>2020:</a:t>
                      </a:r>
                      <a:r>
                        <a:rPr lang="en-US" sz="1800" dirty="0">
                          <a:latin typeface="Arial" panose="020B0604020202020204" pitchFamily="34" charset="0"/>
                          <a:cs typeface="Arial" panose="020B0604020202020204" pitchFamily="34" charset="0"/>
                        </a:rPr>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Despite the COVID-19 pandemic leading to temporary emissions reductions, the year ties with 2016 as the warmest on record.</a:t>
                      </a:r>
                    </a:p>
                  </a:txBody>
                  <a:tcPr/>
                </a:tc>
                <a:extLst>
                  <a:ext uri="{0D108BD9-81ED-4DB2-BD59-A6C34878D82A}">
                    <a16:rowId xmlns:a16="http://schemas.microsoft.com/office/drawing/2014/main" val="4231648619"/>
                  </a:ext>
                </a:extLst>
              </a:tr>
              <a:tr h="370840">
                <a:tc>
                  <a:txBody>
                    <a:bodyPr/>
                    <a:lstStyle/>
                    <a:p>
                      <a:r>
                        <a:rPr lang="en-US" sz="1800" b="1" dirty="0">
                          <a:latin typeface="Arial" panose="020B0604020202020204" pitchFamily="34" charset="0"/>
                          <a:ea typeface="Canela Text Bold"/>
                          <a:cs typeface="Arial" panose="020B0604020202020204" pitchFamily="34" charset="0"/>
                          <a:sym typeface="Canela Text Bold"/>
                        </a:rPr>
                        <a:t>2021:</a:t>
                      </a:r>
                      <a:r>
                        <a:rPr lang="en-US" sz="1800" dirty="0">
                          <a:latin typeface="Arial" panose="020B0604020202020204" pitchFamily="34" charset="0"/>
                          <a:cs typeface="Arial" panose="020B0604020202020204" pitchFamily="34" charset="0"/>
                        </a:rPr>
                        <a:t> </a:t>
                      </a:r>
                      <a:endParaRPr lang="en-US" dirty="0"/>
                    </a:p>
                  </a:txBody>
                  <a:tcPr/>
                </a:tc>
                <a:tc>
                  <a:txBody>
                    <a:bodyPr/>
                    <a:lstStyle/>
                    <a:p>
                      <a:r>
                        <a:rPr lang="en-US" sz="1800" dirty="0">
                          <a:latin typeface="Arial" panose="020B0604020202020204" pitchFamily="34" charset="0"/>
                          <a:cs typeface="Arial" panose="020B0604020202020204" pitchFamily="34" charset="0"/>
                        </a:rPr>
                        <a:t>The IPCC releases its Sixth Assessment Report, warning of the accelerating impacts of climate change and the urgency of action</a:t>
                      </a:r>
                      <a:endParaRPr lang="en-US" dirty="0"/>
                    </a:p>
                  </a:txBody>
                  <a:tcPr/>
                </a:tc>
                <a:extLst>
                  <a:ext uri="{0D108BD9-81ED-4DB2-BD59-A6C34878D82A}">
                    <a16:rowId xmlns:a16="http://schemas.microsoft.com/office/drawing/2014/main" val="3123230921"/>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22345157"/>
                  </a:ext>
                </a:extLst>
              </a:tr>
            </a:tbl>
          </a:graphicData>
        </a:graphic>
      </p:graphicFrame>
    </p:spTree>
    <p:extLst>
      <p:ext uri="{BB962C8B-B14F-4D97-AF65-F5344CB8AC3E}">
        <p14:creationId xmlns:p14="http://schemas.microsoft.com/office/powerpoint/2010/main" val="9722191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5998-666C-E8EB-C32E-F0EB3E394C54}"/>
              </a:ext>
            </a:extLst>
          </p:cNvPr>
          <p:cNvSpPr>
            <a:spLocks noGrp="1"/>
          </p:cNvSpPr>
          <p:nvPr>
            <p:ph type="title"/>
          </p:nvPr>
        </p:nvSpPr>
        <p:spPr/>
        <p:txBody>
          <a:bodyPr/>
          <a:lstStyle/>
          <a:p>
            <a:r>
              <a:rPr lang="en-US" dirty="0"/>
              <a:t>Roadmaps to Solving Climate Change</a:t>
            </a:r>
          </a:p>
        </p:txBody>
      </p:sp>
      <p:sp>
        <p:nvSpPr>
          <p:cNvPr id="3" name="Text Placeholder 2">
            <a:extLst>
              <a:ext uri="{FF2B5EF4-FFF2-40B4-BE49-F238E27FC236}">
                <a16:creationId xmlns:a16="http://schemas.microsoft.com/office/drawing/2014/main" id="{640D6D80-3DB7-5957-1AB5-D29D46A58A8F}"/>
              </a:ext>
            </a:extLst>
          </p:cNvPr>
          <p:cNvSpPr>
            <a:spLocks noGrp="1"/>
          </p:cNvSpPr>
          <p:nvPr>
            <p:ph type="body" idx="1"/>
          </p:nvPr>
        </p:nvSpPr>
        <p:spPr/>
        <p:txBody>
          <a:bodyPr/>
          <a:lstStyle/>
          <a:p>
            <a:r>
              <a:rPr lang="en-US" dirty="0"/>
              <a:t>Reduce the population needing energy </a:t>
            </a:r>
          </a:p>
          <a:p>
            <a:pPr lvl="1"/>
            <a:r>
              <a:rPr lang="en-US" dirty="0"/>
              <a:t>Infeasible in the short term</a:t>
            </a:r>
          </a:p>
          <a:p>
            <a:r>
              <a:rPr lang="en-US" dirty="0"/>
              <a:t>Reduce the production of greenhouse gases [Session 2, 3, 4]</a:t>
            </a:r>
          </a:p>
          <a:p>
            <a:pPr lvl="1"/>
            <a:r>
              <a:rPr lang="en-US" dirty="0"/>
              <a:t>But air, land and sea reservoirs of greenhouse gases and heat</a:t>
            </a:r>
          </a:p>
          <a:p>
            <a:r>
              <a:rPr lang="en-US" dirty="0"/>
              <a:t>Increase the albedo of the earth [Session 6]</a:t>
            </a:r>
          </a:p>
          <a:p>
            <a:pPr lvl="1"/>
            <a:r>
              <a:rPr lang="en-US" dirty="0"/>
              <a:t>But terraforming the earth could have other dangers </a:t>
            </a:r>
          </a:p>
          <a:p>
            <a:r>
              <a:rPr lang="en-US" dirty="0"/>
              <a:t>Pull the greenhouse gases from the air [Session 6]:</a:t>
            </a:r>
          </a:p>
          <a:p>
            <a:pPr lvl="1"/>
            <a:r>
              <a:rPr lang="en-US" dirty="0"/>
              <a:t>Carbon sequestration and other approaches</a:t>
            </a:r>
          </a:p>
        </p:txBody>
      </p:sp>
    </p:spTree>
    <p:extLst>
      <p:ext uri="{BB962C8B-B14F-4D97-AF65-F5344CB8AC3E}">
        <p14:creationId xmlns:p14="http://schemas.microsoft.com/office/powerpoint/2010/main" val="304638736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6E3B-300D-F6CD-F62C-AA52CB65F424}"/>
              </a:ext>
            </a:extLst>
          </p:cNvPr>
          <p:cNvSpPr>
            <a:spLocks noGrp="1"/>
          </p:cNvSpPr>
          <p:nvPr>
            <p:ph type="title"/>
          </p:nvPr>
        </p:nvSpPr>
        <p:spPr>
          <a:xfrm>
            <a:off x="609600" y="129740"/>
            <a:ext cx="10972800" cy="863600"/>
          </a:xfrm>
        </p:spPr>
        <p:txBody>
          <a:bodyPr/>
          <a:lstStyle/>
          <a:p>
            <a:r>
              <a:rPr lang="en-US" dirty="0"/>
              <a:t>Population</a:t>
            </a:r>
          </a:p>
        </p:txBody>
      </p:sp>
      <p:sp>
        <p:nvSpPr>
          <p:cNvPr id="3" name="Text Placeholder 2">
            <a:extLst>
              <a:ext uri="{FF2B5EF4-FFF2-40B4-BE49-F238E27FC236}">
                <a16:creationId xmlns:a16="http://schemas.microsoft.com/office/drawing/2014/main" id="{B6DE7345-CA28-608E-E4C2-6E1D0671826C}"/>
              </a:ext>
            </a:extLst>
          </p:cNvPr>
          <p:cNvSpPr>
            <a:spLocks noGrp="1"/>
          </p:cNvSpPr>
          <p:nvPr>
            <p:ph type="body" idx="1"/>
          </p:nvPr>
        </p:nvSpPr>
        <p:spPr>
          <a:xfrm>
            <a:off x="603349" y="1120775"/>
            <a:ext cx="10974289" cy="5480050"/>
          </a:xfrm>
        </p:spPr>
        <p:txBody>
          <a:bodyPr>
            <a:normAutofit/>
          </a:bodyPr>
          <a:lstStyle/>
          <a:p>
            <a:pPr marL="571500" indent="-571500">
              <a:buSzPct val="100000"/>
              <a:buFont typeface="+mj-lt"/>
              <a:buAutoNum type="arabicParenR"/>
            </a:pPr>
            <a:r>
              <a:rPr lang="en-US" sz="3000" dirty="0">
                <a:solidFill>
                  <a:srgbClr val="202122"/>
                </a:solidFill>
                <a:latin typeface="-apple-system"/>
              </a:rPr>
              <a:t>Efforts to slow population growth in the short term will have little impact on </a:t>
            </a:r>
            <a:r>
              <a:rPr lang="en-US" sz="3000" dirty="0">
                <a:solidFill>
                  <a:srgbClr val="3366CC"/>
                </a:solidFill>
                <a:latin typeface="-apple-system"/>
                <a:hlinkClick r:id="rId2" tooltip="Sustainability"/>
              </a:rPr>
              <a:t>sustainability</a:t>
            </a:r>
            <a:r>
              <a:rPr lang="en-US" sz="3000" dirty="0">
                <a:solidFill>
                  <a:srgbClr val="202122"/>
                </a:solidFill>
                <a:latin typeface="-apple-system"/>
              </a:rPr>
              <a:t>, </a:t>
            </a:r>
          </a:p>
          <a:p>
            <a:pPr marL="571500" indent="-571500">
              <a:buSzPct val="100000"/>
              <a:buFont typeface="+mj-lt"/>
              <a:buAutoNum type="arabicParenR"/>
            </a:pPr>
            <a:r>
              <a:rPr lang="en-US" sz="3000" dirty="0">
                <a:solidFill>
                  <a:srgbClr val="202122"/>
                </a:solidFill>
                <a:latin typeface="-apple-system"/>
              </a:rPr>
              <a:t>Sustainability can be more rapidly achieved with a focus on:</a:t>
            </a:r>
          </a:p>
          <a:p>
            <a:pPr marL="844550" lvl="1" indent="-571500">
              <a:buSzPct val="100000"/>
              <a:buFont typeface="+mj-lt"/>
              <a:buAutoNum type="alphaLcPeriod"/>
            </a:pPr>
            <a:r>
              <a:rPr lang="en-US" sz="3000" dirty="0">
                <a:solidFill>
                  <a:srgbClr val="202122"/>
                </a:solidFill>
                <a:latin typeface="-apple-system"/>
              </a:rPr>
              <a:t>technological and social innovations, </a:t>
            </a:r>
          </a:p>
          <a:p>
            <a:pPr marL="844550" lvl="1" indent="-571500">
              <a:buSzPct val="100000"/>
              <a:buFont typeface="+mj-lt"/>
              <a:buAutoNum type="alphaLcPeriod"/>
            </a:pPr>
            <a:r>
              <a:rPr lang="en-US" sz="3000" dirty="0">
                <a:solidFill>
                  <a:srgbClr val="202122"/>
                </a:solidFill>
                <a:latin typeface="-apple-system"/>
              </a:rPr>
              <a:t>reducing consumption rates, </a:t>
            </a:r>
          </a:p>
          <a:p>
            <a:pPr marL="844550" lvl="1" indent="-571500">
              <a:buSzPct val="100000"/>
              <a:buFont typeface="+mj-lt"/>
              <a:buAutoNum type="alphaLcPeriod"/>
            </a:pPr>
            <a:r>
              <a:rPr lang="en-US" sz="3000" dirty="0">
                <a:solidFill>
                  <a:srgbClr val="202122"/>
                </a:solidFill>
                <a:latin typeface="-apple-system"/>
              </a:rPr>
              <a:t>treating population planning as a long term goal</a:t>
            </a:r>
          </a:p>
          <a:p>
            <a:pPr marL="571500" indent="-571500">
              <a:buSzPct val="100000"/>
              <a:buFont typeface="+mj-lt"/>
              <a:buAutoNum type="arabicParenR"/>
            </a:pPr>
            <a:r>
              <a:rPr lang="en-US" sz="3000" dirty="0">
                <a:solidFill>
                  <a:srgbClr val="202122"/>
                </a:solidFill>
                <a:latin typeface="-apple-system"/>
              </a:rPr>
              <a:t>A fertility-reduction model of one-child per female by 2100 would take at least 140 years to reduce the population to 2 billion people by 2153</a:t>
            </a:r>
          </a:p>
          <a:p>
            <a:pPr marL="0" indent="0">
              <a:buNone/>
            </a:pPr>
            <a:r>
              <a:rPr lang="en-US" sz="3000" i="1" dirty="0">
                <a:solidFill>
                  <a:srgbClr val="3366CC"/>
                </a:solidFill>
                <a:latin typeface="inherit"/>
                <a:hlinkClick r:id="rId3" tooltip="Proceedings of the National Academy of Sciences of the United States of America"/>
              </a:rPr>
              <a:t>Proceedings of the National Academy of Sciences of the United States of America</a:t>
            </a:r>
            <a:r>
              <a:rPr lang="en-US" sz="3000" dirty="0">
                <a:solidFill>
                  <a:srgbClr val="202122"/>
                </a:solidFill>
                <a:latin typeface="-apple-system"/>
              </a:rPr>
              <a:t>, 2014</a:t>
            </a:r>
            <a:endParaRPr lang="en-US" sz="3000" dirty="0"/>
          </a:p>
        </p:txBody>
      </p:sp>
    </p:spTree>
    <p:extLst>
      <p:ext uri="{BB962C8B-B14F-4D97-AF65-F5344CB8AC3E}">
        <p14:creationId xmlns:p14="http://schemas.microsoft.com/office/powerpoint/2010/main" val="103401515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4F29-2EBF-80F1-FE5E-3AF99E2AD4BE}"/>
              </a:ext>
            </a:extLst>
          </p:cNvPr>
          <p:cNvSpPr>
            <a:spLocks noGrp="1"/>
          </p:cNvSpPr>
          <p:nvPr>
            <p:ph type="title"/>
          </p:nvPr>
        </p:nvSpPr>
        <p:spPr/>
        <p:txBody>
          <a:bodyPr/>
          <a:lstStyle/>
          <a:p>
            <a:r>
              <a:rPr lang="en-US" dirty="0"/>
              <a:t>World Future Population Projections</a:t>
            </a:r>
          </a:p>
        </p:txBody>
      </p:sp>
      <p:pic>
        <p:nvPicPr>
          <p:cNvPr id="8" name="Picture 7" descr="A screenshot of a graph&#10;&#10;Description automatically generated">
            <a:extLst>
              <a:ext uri="{FF2B5EF4-FFF2-40B4-BE49-F238E27FC236}">
                <a16:creationId xmlns:a16="http://schemas.microsoft.com/office/drawing/2014/main" id="{5ECB0938-BBF7-2398-BDAD-BFEA30E06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545" y="1379676"/>
            <a:ext cx="7645055" cy="5488967"/>
          </a:xfrm>
          <a:prstGeom prst="rect">
            <a:avLst/>
          </a:prstGeom>
        </p:spPr>
      </p:pic>
      <p:sp>
        <p:nvSpPr>
          <p:cNvPr id="3" name="TextBox 2">
            <a:extLst>
              <a:ext uri="{FF2B5EF4-FFF2-40B4-BE49-F238E27FC236}">
                <a16:creationId xmlns:a16="http://schemas.microsoft.com/office/drawing/2014/main" id="{E40BAEFC-BE7C-5916-528E-B74BAB01D6C2}"/>
              </a:ext>
            </a:extLst>
          </p:cNvPr>
          <p:cNvSpPr txBox="1"/>
          <p:nvPr/>
        </p:nvSpPr>
        <p:spPr>
          <a:xfrm>
            <a:off x="8958263" y="3674273"/>
            <a:ext cx="2757488" cy="1423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69" hangingPunct="0">
              <a:lnSpc>
                <a:spcPct val="90000"/>
              </a:lnSpc>
              <a:spcBef>
                <a:spcPts val="1200"/>
              </a:spcBef>
            </a:pPr>
            <a:r>
              <a:rPr lang="en-US" sz="2200" dirty="0">
                <a:solidFill>
                  <a:srgbClr val="000000"/>
                </a:solidFill>
                <a:latin typeface="Canela Text Regular"/>
                <a:ea typeface="Canela Text Regular"/>
                <a:cs typeface="Canela Text Regular"/>
                <a:sym typeface="Canela Text Regular"/>
              </a:rPr>
              <a:t>Current North American  Population is ~407 million</a:t>
            </a:r>
          </a:p>
        </p:txBody>
      </p:sp>
    </p:spTree>
    <p:extLst>
      <p:ext uri="{BB962C8B-B14F-4D97-AF65-F5344CB8AC3E}">
        <p14:creationId xmlns:p14="http://schemas.microsoft.com/office/powerpoint/2010/main" val="9699995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61F9-5B43-AADB-C7B9-5980F2F95270}"/>
              </a:ext>
            </a:extLst>
          </p:cNvPr>
          <p:cNvSpPr>
            <a:spLocks noGrp="1"/>
          </p:cNvSpPr>
          <p:nvPr>
            <p:ph type="title"/>
          </p:nvPr>
        </p:nvSpPr>
        <p:spPr/>
        <p:txBody>
          <a:bodyPr/>
          <a:lstStyle/>
          <a:p>
            <a:r>
              <a:rPr lang="en-US" dirty="0"/>
              <a:t>Birth Rates</a:t>
            </a:r>
          </a:p>
        </p:txBody>
      </p:sp>
      <p:sp>
        <p:nvSpPr>
          <p:cNvPr id="3" name="Text Placeholder 2">
            <a:extLst>
              <a:ext uri="{FF2B5EF4-FFF2-40B4-BE49-F238E27FC236}">
                <a16:creationId xmlns:a16="http://schemas.microsoft.com/office/drawing/2014/main" id="{7C8921BF-83FD-4809-2F0B-6CC8134EFA6B}"/>
              </a:ext>
            </a:extLst>
          </p:cNvPr>
          <p:cNvSpPr>
            <a:spLocks noGrp="1"/>
          </p:cNvSpPr>
          <p:nvPr>
            <p:ph type="body" idx="1"/>
          </p:nvPr>
        </p:nvSpPr>
        <p:spPr>
          <a:xfrm>
            <a:off x="609600" y="1250950"/>
            <a:ext cx="11377613" cy="5607050"/>
          </a:xfrm>
        </p:spPr>
        <p:txBody>
          <a:bodyPr>
            <a:normAutofit/>
          </a:bodyPr>
          <a:lstStyle/>
          <a:p>
            <a:r>
              <a:rPr lang="en-US" sz="2700" dirty="0">
                <a:solidFill>
                  <a:srgbClr val="54595D"/>
                </a:solidFill>
                <a:latin typeface="-apple-system"/>
              </a:rPr>
              <a:t>World population prospects (2022). Note that half a child more or less per woman would cause a difference of about 8 billion people by the end of the century (blue orange dotted lines).</a:t>
            </a:r>
            <a:endParaRPr lang="en-US" sz="2700" dirty="0"/>
          </a:p>
        </p:txBody>
      </p:sp>
      <p:pic>
        <p:nvPicPr>
          <p:cNvPr id="6" name="Picture 5" descr="A graph showing the growth of the birth rate&#10;&#10;Description automatically generated">
            <a:extLst>
              <a:ext uri="{FF2B5EF4-FFF2-40B4-BE49-F238E27FC236}">
                <a16:creationId xmlns:a16="http://schemas.microsoft.com/office/drawing/2014/main" id="{88A569B5-777C-0536-C933-26718F80F749}"/>
              </a:ext>
            </a:extLst>
          </p:cNvPr>
          <p:cNvPicPr>
            <a:picLocks noChangeAspect="1"/>
          </p:cNvPicPr>
          <p:nvPr/>
        </p:nvPicPr>
        <p:blipFill>
          <a:blip r:embed="rId2"/>
          <a:stretch>
            <a:fillRect/>
          </a:stretch>
        </p:blipFill>
        <p:spPr>
          <a:xfrm>
            <a:off x="2749820" y="2576513"/>
            <a:ext cx="6215949" cy="4213397"/>
          </a:xfrm>
          <a:prstGeom prst="rect">
            <a:avLst/>
          </a:prstGeom>
        </p:spPr>
      </p:pic>
    </p:spTree>
    <p:extLst>
      <p:ext uri="{BB962C8B-B14F-4D97-AF65-F5344CB8AC3E}">
        <p14:creationId xmlns:p14="http://schemas.microsoft.com/office/powerpoint/2010/main" val="7191023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07376E-63A3-8555-B7C5-60C7999A3F22}"/>
              </a:ext>
            </a:extLst>
          </p:cNvPr>
          <p:cNvSpPr>
            <a:spLocks noGrp="1"/>
          </p:cNvSpPr>
          <p:nvPr>
            <p:ph type="title"/>
          </p:nvPr>
        </p:nvSpPr>
        <p:spPr/>
        <p:txBody>
          <a:bodyPr>
            <a:normAutofit/>
          </a:bodyPr>
          <a:lstStyle/>
          <a:p>
            <a:r>
              <a:rPr lang="en-US" b="1" i="0" dirty="0">
                <a:solidFill>
                  <a:schemeClr val="tx1"/>
                </a:solidFill>
                <a:effectLst/>
                <a:latin typeface="Merriweather Web"/>
              </a:rPr>
              <a:t>Total U.S. Greenhouse Gas Emissions by Economic Sector in 2021</a:t>
            </a:r>
            <a:endParaRPr lang="en-US" dirty="0">
              <a:solidFill>
                <a:schemeClr val="tx1"/>
              </a:solidFill>
            </a:endParaRPr>
          </a:p>
        </p:txBody>
      </p:sp>
      <p:pic>
        <p:nvPicPr>
          <p:cNvPr id="8" name="Picture 7">
            <a:extLst>
              <a:ext uri="{FF2B5EF4-FFF2-40B4-BE49-F238E27FC236}">
                <a16:creationId xmlns:a16="http://schemas.microsoft.com/office/drawing/2014/main" id="{1D13903C-92B0-BC88-C103-F9FA1B78E8B8}"/>
              </a:ext>
            </a:extLst>
          </p:cNvPr>
          <p:cNvPicPr>
            <a:picLocks noChangeAspect="1"/>
          </p:cNvPicPr>
          <p:nvPr/>
        </p:nvPicPr>
        <p:blipFill>
          <a:blip r:embed="rId2"/>
          <a:stretch>
            <a:fillRect/>
          </a:stretch>
        </p:blipFill>
        <p:spPr>
          <a:xfrm>
            <a:off x="1769925" y="2068987"/>
            <a:ext cx="9351731" cy="4401663"/>
          </a:xfrm>
          <a:prstGeom prst="rect">
            <a:avLst/>
          </a:prstGeom>
        </p:spPr>
      </p:pic>
      <p:sp>
        <p:nvSpPr>
          <p:cNvPr id="6" name="Text Placeholder 5">
            <a:extLst>
              <a:ext uri="{FF2B5EF4-FFF2-40B4-BE49-F238E27FC236}">
                <a16:creationId xmlns:a16="http://schemas.microsoft.com/office/drawing/2014/main" id="{23B48A33-7871-A490-4203-6D620745B1F7}"/>
              </a:ext>
            </a:extLst>
          </p:cNvPr>
          <p:cNvSpPr>
            <a:spLocks noGrp="1"/>
          </p:cNvSpPr>
          <p:nvPr>
            <p:ph type="body" idx="1"/>
          </p:nvPr>
        </p:nvSpPr>
        <p:spPr/>
        <p:txBody>
          <a:bodyPr/>
          <a:lstStyle/>
          <a:p>
            <a:r>
              <a:rPr lang="en-US" dirty="0"/>
              <a:t>EPA</a:t>
            </a:r>
          </a:p>
        </p:txBody>
      </p:sp>
      <p:sp>
        <p:nvSpPr>
          <p:cNvPr id="9" name="TextBox 8">
            <a:extLst>
              <a:ext uri="{FF2B5EF4-FFF2-40B4-BE49-F238E27FC236}">
                <a16:creationId xmlns:a16="http://schemas.microsoft.com/office/drawing/2014/main" id="{872531CE-1003-377F-5CFF-039BF40F92D0}"/>
              </a:ext>
            </a:extLst>
          </p:cNvPr>
          <p:cNvSpPr txBox="1"/>
          <p:nvPr/>
        </p:nvSpPr>
        <p:spPr>
          <a:xfrm>
            <a:off x="137638" y="6215709"/>
            <a:ext cx="11902297" cy="509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1219169" hangingPunct="0">
              <a:lnSpc>
                <a:spcPct val="90000"/>
              </a:lnSpc>
              <a:spcBef>
                <a:spcPts val="1200"/>
              </a:spcBef>
            </a:pPr>
            <a:r>
              <a:rPr lang="en-US" sz="2200" dirty="0">
                <a:solidFill>
                  <a:srgbClr val="000000"/>
                </a:solidFill>
                <a:latin typeface="Canela Text Regular"/>
                <a:ea typeface="Canela Text Regular"/>
                <a:cs typeface="Canela Text Regular"/>
                <a:sym typeface="Canela Text Regular"/>
              </a:rPr>
              <a:t>https://www.epa.gov/ghgemissions/sources-greenhouse-gas-emissions#:~:text=Industry%20</a:t>
            </a:r>
          </a:p>
        </p:txBody>
      </p:sp>
      <p:sp>
        <p:nvSpPr>
          <p:cNvPr id="10" name="TextBox 9">
            <a:extLst>
              <a:ext uri="{FF2B5EF4-FFF2-40B4-BE49-F238E27FC236}">
                <a16:creationId xmlns:a16="http://schemas.microsoft.com/office/drawing/2014/main" id="{909E767B-226D-3130-75D8-21083AF55965}"/>
              </a:ext>
            </a:extLst>
          </p:cNvPr>
          <p:cNvSpPr txBox="1"/>
          <p:nvPr/>
        </p:nvSpPr>
        <p:spPr>
          <a:xfrm>
            <a:off x="8039822" y="1852001"/>
            <a:ext cx="3653244" cy="509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1219169" hangingPunct="0">
              <a:lnSpc>
                <a:spcPct val="90000"/>
              </a:lnSpc>
              <a:spcBef>
                <a:spcPts val="1200"/>
              </a:spcBef>
            </a:pPr>
            <a:r>
              <a:rPr lang="en-US" sz="2200" dirty="0">
                <a:solidFill>
                  <a:srgbClr val="000000"/>
                </a:solidFill>
                <a:latin typeface="Canela Text Regular"/>
                <a:ea typeface="Canela Text Regular"/>
                <a:cs typeface="Canela Text Regular"/>
                <a:sym typeface="Canela Text Regular"/>
              </a:rPr>
              <a:t>Includes Electricity End Use</a:t>
            </a:r>
          </a:p>
        </p:txBody>
      </p:sp>
    </p:spTree>
    <p:extLst>
      <p:ext uri="{BB962C8B-B14F-4D97-AF65-F5344CB8AC3E}">
        <p14:creationId xmlns:p14="http://schemas.microsoft.com/office/powerpoint/2010/main" val="358057031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8DA9-2038-975B-A712-48D3983174BF}"/>
              </a:ext>
            </a:extLst>
          </p:cNvPr>
          <p:cNvSpPr>
            <a:spLocks noGrp="1"/>
          </p:cNvSpPr>
          <p:nvPr>
            <p:ph type="title"/>
          </p:nvPr>
        </p:nvSpPr>
        <p:spPr>
          <a:xfrm>
            <a:off x="608112" y="242888"/>
            <a:ext cx="10972800" cy="863600"/>
          </a:xfrm>
        </p:spPr>
        <p:txBody>
          <a:bodyPr>
            <a:normAutofit fontScale="90000"/>
          </a:bodyPr>
          <a:lstStyle/>
          <a:p>
            <a:r>
              <a:rPr lang="en-US" sz="5750" dirty="0"/>
              <a:t>Carbon Emissions per sector</a:t>
            </a:r>
          </a:p>
        </p:txBody>
      </p:sp>
      <p:sp>
        <p:nvSpPr>
          <p:cNvPr id="3" name="Text Placeholder 2">
            <a:extLst>
              <a:ext uri="{FF2B5EF4-FFF2-40B4-BE49-F238E27FC236}">
                <a16:creationId xmlns:a16="http://schemas.microsoft.com/office/drawing/2014/main" id="{1F373C67-1A4B-7B47-AC71-088A21087420}"/>
              </a:ext>
            </a:extLst>
          </p:cNvPr>
          <p:cNvSpPr>
            <a:spLocks noGrp="1"/>
          </p:cNvSpPr>
          <p:nvPr>
            <p:ph type="body" idx="1"/>
          </p:nvPr>
        </p:nvSpPr>
        <p:spPr>
          <a:xfrm>
            <a:off x="608112" y="1428750"/>
            <a:ext cx="10974289" cy="5186363"/>
          </a:xfrm>
        </p:spPr>
        <p:txBody>
          <a:bodyPr>
            <a:normAutofit/>
          </a:bodyPr>
          <a:lstStyle/>
          <a:p>
            <a:r>
              <a:rPr lang="en-US" sz="3600" dirty="0">
                <a:latin typeface="Arial" panose="020B0604020202020204" pitchFamily="34" charset="0"/>
                <a:cs typeface="Arial" panose="020B0604020202020204" pitchFamily="34" charset="0"/>
              </a:rPr>
              <a:t>The Transportation Sector (28%):</a:t>
            </a:r>
          </a:p>
          <a:p>
            <a:r>
              <a:rPr lang="en-US" sz="3600" dirty="0">
                <a:latin typeface="Arial" panose="020B0604020202020204" pitchFamily="34" charset="0"/>
                <a:cs typeface="Arial" panose="020B0604020202020204" pitchFamily="34" charset="0"/>
              </a:rPr>
              <a:t>Electricity Production (25%)</a:t>
            </a:r>
          </a:p>
          <a:p>
            <a:pPr lvl="1"/>
            <a:r>
              <a:rPr lang="en-US" sz="3600" dirty="0">
                <a:solidFill>
                  <a:srgbClr val="000000"/>
                </a:solidFill>
                <a:latin typeface="Arial" panose="020B0604020202020204" pitchFamily="34" charset="0"/>
                <a:cs typeface="Arial" panose="020B0604020202020204" pitchFamily="34" charset="0"/>
              </a:rPr>
              <a:t>a billion metric tons of carbon dioxide equivalents a year caused by Grid inefficiencies world-wide</a:t>
            </a: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Industry (23%)</a:t>
            </a:r>
          </a:p>
          <a:p>
            <a:r>
              <a:rPr lang="en-US" sz="3600" dirty="0">
                <a:latin typeface="Arial" panose="020B0604020202020204" pitchFamily="34" charset="0"/>
                <a:cs typeface="Arial" panose="020B0604020202020204" pitchFamily="34" charset="0"/>
              </a:rPr>
              <a:t>Commercial and Residential (13%)</a:t>
            </a:r>
          </a:p>
          <a:p>
            <a:r>
              <a:rPr lang="en-US" sz="3600" dirty="0">
                <a:latin typeface="Arial" panose="020B0604020202020204" pitchFamily="34" charset="0"/>
                <a:cs typeface="Arial" panose="020B0604020202020204" pitchFamily="34" charset="0"/>
              </a:rPr>
              <a:t>Agriculture (10%)</a:t>
            </a:r>
          </a:p>
          <a:p>
            <a:r>
              <a:rPr lang="en-US" sz="3600" dirty="0">
                <a:latin typeface="Arial" panose="020B0604020202020204" pitchFamily="34" charset="0"/>
                <a:cs typeface="Arial" panose="020B0604020202020204" pitchFamily="34" charset="0"/>
              </a:rPr>
              <a:t>Land Use and Forestry (offsets 12%)</a:t>
            </a:r>
          </a:p>
        </p:txBody>
      </p:sp>
    </p:spTree>
    <p:extLst>
      <p:ext uri="{BB962C8B-B14F-4D97-AF65-F5344CB8AC3E}">
        <p14:creationId xmlns:p14="http://schemas.microsoft.com/office/powerpoint/2010/main" val="281725390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77B9-3FF3-82B6-D8C2-A2E4942E5276}"/>
              </a:ext>
            </a:extLst>
          </p:cNvPr>
          <p:cNvSpPr>
            <a:spLocks noGrp="1"/>
          </p:cNvSpPr>
          <p:nvPr>
            <p:ph type="title"/>
          </p:nvPr>
        </p:nvSpPr>
        <p:spPr>
          <a:xfrm>
            <a:off x="600075" y="136525"/>
            <a:ext cx="10972800" cy="863600"/>
          </a:xfrm>
        </p:spPr>
        <p:txBody>
          <a:bodyPr/>
          <a:lstStyle/>
          <a:p>
            <a:r>
              <a:rPr lang="en-US" dirty="0"/>
              <a:t>Grid losses in Emissions equivalent</a:t>
            </a:r>
          </a:p>
        </p:txBody>
      </p:sp>
      <p:sp>
        <p:nvSpPr>
          <p:cNvPr id="3" name="Text Placeholder 2">
            <a:extLst>
              <a:ext uri="{FF2B5EF4-FFF2-40B4-BE49-F238E27FC236}">
                <a16:creationId xmlns:a16="http://schemas.microsoft.com/office/drawing/2014/main" id="{D7565B42-CC9E-275C-5DB0-9603C5754116}"/>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6BF24738-1EA5-6A35-EA0A-5E94A71E54A0}"/>
              </a:ext>
            </a:extLst>
          </p:cNvPr>
          <p:cNvSpPr>
            <a:spLocks noGrp="1"/>
          </p:cNvSpPr>
          <p:nvPr>
            <p:ph type="body" sz="quarter" idx="21"/>
          </p:nvPr>
        </p:nvSpPr>
        <p:spPr>
          <a:xfrm>
            <a:off x="600074" y="801140"/>
            <a:ext cx="10972801" cy="608506"/>
          </a:xfrm>
        </p:spPr>
        <p:txBody>
          <a:bodyPr>
            <a:normAutofit/>
          </a:bodyPr>
          <a:lstStyle/>
          <a:p>
            <a:r>
              <a:rPr lang="en-US" sz="2700" dirty="0"/>
              <a:t>Just distributing energy costs emissions right now (world wide)</a:t>
            </a:r>
          </a:p>
        </p:txBody>
      </p:sp>
      <p:pic>
        <p:nvPicPr>
          <p:cNvPr id="6" name="Picture 5" descr="A graph of energy loss&#10;&#10;Description automatically generated">
            <a:extLst>
              <a:ext uri="{FF2B5EF4-FFF2-40B4-BE49-F238E27FC236}">
                <a16:creationId xmlns:a16="http://schemas.microsoft.com/office/drawing/2014/main" id="{EA1C11C4-3C81-52E7-A55E-A87C0EB95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409646"/>
            <a:ext cx="11601450" cy="5248330"/>
          </a:xfrm>
          <a:prstGeom prst="rect">
            <a:avLst/>
          </a:prstGeom>
        </p:spPr>
      </p:pic>
    </p:spTree>
    <p:extLst>
      <p:ext uri="{BB962C8B-B14F-4D97-AF65-F5344CB8AC3E}">
        <p14:creationId xmlns:p14="http://schemas.microsoft.com/office/powerpoint/2010/main" val="287522379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69D31-7C26-D692-2A0A-4C8089C4C8C1}"/>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Introduction -- Why Climate Change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0444C14-111A-5E4D-8480-B81A900368B9}"/>
              </a:ext>
            </a:extLst>
          </p:cNvPr>
          <p:cNvSpPr>
            <a:spLocks noGrp="1"/>
          </p:cNvSpPr>
          <p:nvPr>
            <p:ph type="body" idx="1"/>
          </p:nvPr>
        </p:nvSpPr>
        <p:spPr>
          <a:xfrm>
            <a:off x="589062" y="1608631"/>
            <a:ext cx="10974289" cy="4241800"/>
          </a:xfrm>
        </p:spPr>
        <p:txBody>
          <a:bodyPr>
            <a:noAutofit/>
          </a:bodyPr>
          <a:lstStyle/>
          <a:p>
            <a:pPr marL="371475" indent="-371475">
              <a:buSzPct val="100000"/>
              <a:buFont typeface="+mj-lt"/>
              <a:buAutoNum type="arabicPeriod"/>
            </a:pPr>
            <a:r>
              <a:rPr lang="en-US" sz="2400" dirty="0">
                <a:latin typeface="Arial" panose="020B0604020202020204" pitchFamily="34" charset="0"/>
                <a:cs typeface="Arial" panose="020B0604020202020204" pitchFamily="34" charset="0"/>
              </a:rPr>
              <a:t>Moderators</a:t>
            </a:r>
          </a:p>
          <a:p>
            <a:pPr marL="371475" indent="-371475">
              <a:buSzPct val="100000"/>
              <a:buFont typeface="+mj-lt"/>
              <a:buAutoNum type="arabicPeriod"/>
            </a:pPr>
            <a:r>
              <a:rPr lang="en-US" sz="2400" dirty="0">
                <a:latin typeface="Arial" panose="020B0604020202020204" pitchFamily="34" charset="0"/>
                <a:cs typeface="Arial" panose="020B0604020202020204" pitchFamily="34" charset="0"/>
              </a:rPr>
              <a:t>Group Participants</a:t>
            </a:r>
          </a:p>
          <a:p>
            <a:pPr marL="371475" indent="-371475">
              <a:buSzPct val="100000"/>
              <a:buFont typeface="+mj-lt"/>
              <a:buAutoNum type="arabicPeriod"/>
            </a:pPr>
            <a:r>
              <a:rPr lang="en-US" sz="2400" dirty="0">
                <a:latin typeface="Arial" panose="020B0604020202020204" pitchFamily="34" charset="0"/>
                <a:cs typeface="Arial" panose="020B0604020202020204" pitchFamily="34" charset="0"/>
              </a:rPr>
              <a:t>Definitions</a:t>
            </a:r>
          </a:p>
          <a:p>
            <a:pPr marL="371475" indent="-371475">
              <a:buSzPct val="100000"/>
              <a:buFont typeface="+mj-lt"/>
              <a:buAutoNum type="arabicPeriod"/>
            </a:pPr>
            <a:r>
              <a:rPr lang="en-US" sz="2400" dirty="0">
                <a:latin typeface="Arial" panose="020B0604020202020204" pitchFamily="34" charset="0"/>
                <a:cs typeface="Arial" panose="020B0604020202020204" pitchFamily="34" charset="0"/>
              </a:rPr>
              <a:t>Some background on climate</a:t>
            </a:r>
          </a:p>
          <a:p>
            <a:pPr marL="371475" indent="-371475">
              <a:buSzPct val="100000"/>
              <a:buFont typeface="+mj-lt"/>
              <a:buAutoNum type="arabicPeriod"/>
            </a:pPr>
            <a:r>
              <a:rPr lang="en-US" sz="2400" dirty="0">
                <a:latin typeface="Arial" panose="020B0604020202020204" pitchFamily="34" charset="0"/>
                <a:cs typeface="Arial" panose="020B0604020202020204" pitchFamily="34" charset="0"/>
              </a:rPr>
              <a:t>What is happening on the world stage - COP 28</a:t>
            </a:r>
          </a:p>
          <a:p>
            <a:pPr marL="371475" indent="-371475">
              <a:buSzPct val="100000"/>
              <a:buFont typeface="+mj-lt"/>
              <a:buAutoNum type="arabicPeriod"/>
            </a:pPr>
            <a:r>
              <a:rPr lang="en-US" sz="2400" dirty="0">
                <a:latin typeface="Arial" panose="020B0604020202020204" pitchFamily="34" charset="0"/>
                <a:cs typeface="Arial" panose="020B0604020202020204" pitchFamily="34" charset="0"/>
              </a:rPr>
              <a:t>16 Dimensions of climate change problem</a:t>
            </a:r>
          </a:p>
          <a:p>
            <a:pPr marL="371475" indent="-371475">
              <a:buSzPct val="100000"/>
              <a:buFont typeface="+mj-lt"/>
              <a:buAutoNum type="arabicPeriod"/>
            </a:pPr>
            <a:r>
              <a:rPr lang="en-US" sz="2400" dirty="0">
                <a:latin typeface="Arial" panose="020B0604020202020204" pitchFamily="34" charset="0"/>
                <a:cs typeface="Arial" panose="020B0604020202020204" pitchFamily="34" charset="0"/>
              </a:rPr>
              <a:t>Climate awareness timeline</a:t>
            </a:r>
          </a:p>
          <a:p>
            <a:pPr marL="371475" indent="-371475">
              <a:buSzPct val="100000"/>
              <a:buFont typeface="+mj-lt"/>
              <a:buAutoNum type="arabicPeriod"/>
            </a:pPr>
            <a:r>
              <a:rPr lang="en-US" sz="2400" dirty="0">
                <a:latin typeface="Arial" panose="020B0604020202020204" pitchFamily="34" charset="0"/>
                <a:cs typeface="Arial" panose="020B0604020202020204" pitchFamily="34" charset="0"/>
              </a:rPr>
              <a:t>Consequences</a:t>
            </a:r>
          </a:p>
          <a:p>
            <a:pPr marL="371475" indent="-371475">
              <a:buSzPct val="100000"/>
              <a:buFont typeface="+mj-lt"/>
              <a:buAutoNum type="arabicPeriod"/>
            </a:pPr>
            <a:r>
              <a:rPr lang="en-US" sz="2400" dirty="0">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146795651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Roy Campbell and Don Fournier, January 29th, 2023"/>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defTabSz="412750">
              <a:defRPr>
                <a:latin typeface="Graphik-SemiboldItalic"/>
                <a:ea typeface="Graphik-SemiboldItalic"/>
                <a:cs typeface="Graphik-SemiboldItalic"/>
                <a:sym typeface="Graphik Semibold"/>
              </a:defRPr>
            </a:lvl1pPr>
          </a:lstStyle>
          <a:p>
            <a:r>
              <a:rPr dirty="0"/>
              <a:t>Roy Campbell and Don Fournier, January 29th, 2023</a:t>
            </a:r>
          </a:p>
        </p:txBody>
      </p:sp>
      <p:sp>
        <p:nvSpPr>
          <p:cNvPr id="455" name="Climate Change…"/>
          <p:cNvSpPr txBox="1">
            <a:spLocks noGrp="1"/>
          </p:cNvSpPr>
          <p:nvPr>
            <p:ph type="ctrTitle"/>
          </p:nvPr>
        </p:nvSpPr>
        <p:spPr>
          <a:xfrm>
            <a:off x="217715" y="562024"/>
            <a:ext cx="10972800" cy="1236959"/>
          </a:xfrm>
          <a:prstGeom prst="rect">
            <a:avLst/>
          </a:prstGeom>
        </p:spPr>
        <p:txBody>
          <a:bodyPr>
            <a:normAutofit fontScale="90000"/>
          </a:bodyPr>
          <a:lstStyle/>
          <a:p>
            <a:pPr defTabSz="1146048">
              <a:defRPr sz="12032" spc="-120"/>
            </a:pPr>
            <a:r>
              <a:rPr sz="4400" dirty="0"/>
              <a:t>Climate Change </a:t>
            </a:r>
          </a:p>
          <a:p>
            <a:pPr defTabSz="1146048">
              <a:defRPr sz="12032" spc="-120"/>
            </a:pPr>
            <a:r>
              <a:rPr sz="4400" dirty="0"/>
              <a:t>- A Hot Topic</a:t>
            </a:r>
          </a:p>
        </p:txBody>
      </p:sp>
      <p:sp>
        <p:nvSpPr>
          <p:cNvPr id="456" name="3: Cure"/>
          <p:cNvSpPr txBox="1">
            <a:spLocks noGrp="1"/>
          </p:cNvSpPr>
          <p:nvPr>
            <p:ph type="subTitle" sz="quarter" idx="1"/>
          </p:nvPr>
        </p:nvSpPr>
        <p:spPr>
          <a:xfrm>
            <a:off x="533400" y="3030468"/>
            <a:ext cx="10972800" cy="1523829"/>
          </a:xfrm>
          <a:prstGeom prst="rect">
            <a:avLst/>
          </a:prstGeom>
        </p:spPr>
        <p:txBody>
          <a:bodyPr>
            <a:normAutofit fontScale="62500" lnSpcReduction="20000"/>
          </a:bodyPr>
          <a:lstStyle/>
          <a:p>
            <a:endParaRPr dirty="0"/>
          </a:p>
          <a:p>
            <a:r>
              <a:rPr lang="en-US" sz="6000" dirty="0"/>
              <a:t>Remediation -- The Great Energy Transition</a:t>
            </a:r>
          </a:p>
          <a:p>
            <a:r>
              <a:rPr lang="en-US" sz="6000" dirty="0"/>
              <a:t>Session 3</a:t>
            </a:r>
            <a:endParaRPr lang="en-US" sz="4800" dirty="0"/>
          </a:p>
        </p:txBody>
      </p:sp>
      <p:sp>
        <p:nvSpPr>
          <p:cNvPr id="2" name="TextBox 1">
            <a:extLst>
              <a:ext uri="{FF2B5EF4-FFF2-40B4-BE49-F238E27FC236}">
                <a16:creationId xmlns:a16="http://schemas.microsoft.com/office/drawing/2014/main" id="{392BF8C4-254B-31D2-881A-64ABFC490254}"/>
              </a:ext>
            </a:extLst>
          </p:cNvPr>
          <p:cNvSpPr txBox="1"/>
          <p:nvPr/>
        </p:nvSpPr>
        <p:spPr>
          <a:xfrm>
            <a:off x="1223555" y="4921798"/>
            <a:ext cx="9592491" cy="703782"/>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69" hangingPunct="0">
              <a:lnSpc>
                <a:spcPct val="90000"/>
              </a:lnSpc>
              <a:spcBef>
                <a:spcPts val="1200"/>
              </a:spcBef>
            </a:pPr>
            <a:r>
              <a:rPr lang="en-US" sz="3600" dirty="0">
                <a:solidFill>
                  <a:srgbClr val="000000"/>
                </a:solidFill>
                <a:latin typeface="Arial" panose="020B0604020202020204" pitchFamily="34" charset="0"/>
                <a:cs typeface="Arial" panose="020B0604020202020204" pitchFamily="34" charset="0"/>
                <a:sym typeface="Canela Text Regular"/>
              </a:rPr>
              <a:t>Electrify Everything, Everywhere, All at Once!!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F8DA9-2038-975B-A712-48D3983174BF}"/>
              </a:ext>
            </a:extLst>
          </p:cNvPr>
          <p:cNvSpPr>
            <a:spLocks noGrp="1"/>
          </p:cNvSpPr>
          <p:nvPr>
            <p:ph type="title"/>
          </p:nvPr>
        </p:nvSpPr>
        <p:spPr>
          <a:xfrm>
            <a:off x="608112" y="242888"/>
            <a:ext cx="10972800" cy="863600"/>
          </a:xfrm>
        </p:spPr>
        <p:txBody>
          <a:bodyPr>
            <a:normAutofit fontScale="90000"/>
          </a:bodyPr>
          <a:lstStyle/>
          <a:p>
            <a:r>
              <a:rPr lang="en-US" sz="5750" dirty="0"/>
              <a:t>Remediation -- Getting off Carbon</a:t>
            </a:r>
          </a:p>
        </p:txBody>
      </p:sp>
      <p:sp>
        <p:nvSpPr>
          <p:cNvPr id="3" name="Text Placeholder 2">
            <a:extLst>
              <a:ext uri="{FF2B5EF4-FFF2-40B4-BE49-F238E27FC236}">
                <a16:creationId xmlns:a16="http://schemas.microsoft.com/office/drawing/2014/main" id="{1F373C67-1A4B-7B47-AC71-088A21087420}"/>
              </a:ext>
            </a:extLst>
          </p:cNvPr>
          <p:cNvSpPr>
            <a:spLocks noGrp="1"/>
          </p:cNvSpPr>
          <p:nvPr>
            <p:ph type="body" idx="1"/>
          </p:nvPr>
        </p:nvSpPr>
        <p:spPr>
          <a:xfrm>
            <a:off x="457201" y="1169988"/>
            <a:ext cx="5481637" cy="5543550"/>
          </a:xfrm>
        </p:spPr>
        <p:txBody>
          <a:bodyPr>
            <a:normAutofit/>
          </a:bodyPr>
          <a:lstStyle/>
          <a:p>
            <a:pPr>
              <a:buSzPct val="121000"/>
            </a:pPr>
            <a:r>
              <a:rPr lang="en-US" sz="3300" dirty="0">
                <a:latin typeface="Arial" panose="020B0604020202020204" pitchFamily="34" charset="0"/>
                <a:cs typeface="Arial" panose="020B0604020202020204" pitchFamily="34" charset="0"/>
              </a:rPr>
              <a:t> The Transportation Sector</a:t>
            </a:r>
          </a:p>
          <a:p>
            <a:pPr lvl="1">
              <a:buSzPct val="121000"/>
            </a:pPr>
            <a:r>
              <a:rPr lang="en-US" sz="3300" dirty="0">
                <a:latin typeface="Arial" panose="020B0604020202020204" pitchFamily="34" charset="0"/>
                <a:cs typeface="Arial" panose="020B0604020202020204" pitchFamily="34" charset="0"/>
              </a:rPr>
              <a:t> Automobiles</a:t>
            </a:r>
          </a:p>
          <a:p>
            <a:pPr lvl="1">
              <a:buSzPct val="121000"/>
            </a:pPr>
            <a:r>
              <a:rPr lang="en-US" sz="3300" dirty="0">
                <a:latin typeface="Arial" panose="020B0604020202020204" pitchFamily="34" charset="0"/>
                <a:cs typeface="Arial" panose="020B0604020202020204" pitchFamily="34" charset="0"/>
              </a:rPr>
              <a:t> Trucks</a:t>
            </a:r>
          </a:p>
          <a:p>
            <a:pPr lvl="1">
              <a:buSzPct val="121000"/>
            </a:pPr>
            <a:r>
              <a:rPr lang="en-US" sz="3300" dirty="0">
                <a:latin typeface="Arial" panose="020B0604020202020204" pitchFamily="34" charset="0"/>
                <a:cs typeface="Arial" panose="020B0604020202020204" pitchFamily="34" charset="0"/>
              </a:rPr>
              <a:t> Aviation</a:t>
            </a:r>
          </a:p>
          <a:p>
            <a:pPr lvl="1">
              <a:buSzPct val="121000"/>
            </a:pPr>
            <a:r>
              <a:rPr lang="en-US" sz="3300" dirty="0">
                <a:latin typeface="Arial" panose="020B0604020202020204" pitchFamily="34" charset="0"/>
                <a:cs typeface="Arial" panose="020B0604020202020204" pitchFamily="34" charset="0"/>
              </a:rPr>
              <a:t> Rail System</a:t>
            </a:r>
          </a:p>
          <a:p>
            <a:pPr lvl="1">
              <a:buSzPct val="121000"/>
            </a:pPr>
            <a:r>
              <a:rPr lang="en-US" sz="3300" dirty="0">
                <a:latin typeface="Arial" panose="020B0604020202020204" pitchFamily="34" charset="0"/>
                <a:cs typeface="Arial" panose="020B0604020202020204" pitchFamily="34" charset="0"/>
              </a:rPr>
              <a:t> Ships</a:t>
            </a:r>
          </a:p>
          <a:p>
            <a:pPr>
              <a:buSzPct val="121000"/>
            </a:pPr>
            <a:r>
              <a:rPr lang="en-US" sz="3300" dirty="0">
                <a:latin typeface="Arial" panose="020B0604020202020204" pitchFamily="34" charset="0"/>
                <a:cs typeface="Arial" panose="020B0604020202020204" pitchFamily="34" charset="0"/>
              </a:rPr>
              <a:t> Electricity Production</a:t>
            </a:r>
          </a:p>
          <a:p>
            <a:pPr lvl="1">
              <a:buSzPct val="121000"/>
            </a:pPr>
            <a:r>
              <a:rPr lang="en-US" sz="3300" dirty="0">
                <a:latin typeface="Arial" panose="020B0604020202020204" pitchFamily="34" charset="0"/>
                <a:cs typeface="Arial" panose="020B0604020202020204" pitchFamily="34" charset="0"/>
              </a:rPr>
              <a:t> Nuclear Power</a:t>
            </a:r>
          </a:p>
          <a:p>
            <a:pPr lvl="1">
              <a:buSzPct val="121000"/>
            </a:pPr>
            <a:r>
              <a:rPr lang="en-US" sz="3300" dirty="0">
                <a:latin typeface="Arial" panose="020B0604020202020204" pitchFamily="34" charset="0"/>
                <a:cs typeface="Arial" panose="020B0604020202020204" pitchFamily="34" charset="0"/>
              </a:rPr>
              <a:t> Renewables</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D36AAAB-6609-C1C8-102A-392E8112AF99}"/>
              </a:ext>
            </a:extLst>
          </p:cNvPr>
          <p:cNvSpPr txBox="1"/>
          <p:nvPr/>
        </p:nvSpPr>
        <p:spPr>
          <a:xfrm>
            <a:off x="6096000" y="1592775"/>
            <a:ext cx="6096000" cy="2590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428625" indent="-428625">
              <a:buSzPct val="121000"/>
              <a:buFont typeface="Arial" panose="020B0604020202020204" pitchFamily="34" charset="0"/>
              <a:buChar char="•"/>
            </a:pPr>
            <a:r>
              <a:rPr lang="en-US" sz="3300" dirty="0">
                <a:latin typeface="Arial" panose="020B0604020202020204" pitchFamily="34" charset="0"/>
                <a:cs typeface="Arial" panose="020B0604020202020204" pitchFamily="34" charset="0"/>
              </a:rPr>
              <a:t>The Built Environment</a:t>
            </a:r>
          </a:p>
          <a:p>
            <a:pPr marL="428625" lvl="7" indent="-428625">
              <a:buSzPct val="121000"/>
              <a:buFont typeface="Arial" panose="020B0604020202020204" pitchFamily="34" charset="0"/>
              <a:buChar char="•"/>
            </a:pPr>
            <a:r>
              <a:rPr lang="en-US" sz="3300" dirty="0">
                <a:latin typeface="Arial" panose="020B0604020202020204" pitchFamily="34" charset="0"/>
                <a:cs typeface="Arial" panose="020B0604020202020204" pitchFamily="34" charset="0"/>
              </a:rPr>
              <a:t> Industry</a:t>
            </a:r>
          </a:p>
          <a:p>
            <a:pPr marL="428625" lvl="7" indent="-428625">
              <a:buSzPct val="121000"/>
              <a:buFont typeface="Arial" panose="020B0604020202020204" pitchFamily="34" charset="0"/>
              <a:buChar char="•"/>
            </a:pPr>
            <a:r>
              <a:rPr lang="en-US" sz="3300" dirty="0">
                <a:latin typeface="Arial" panose="020B0604020202020204" pitchFamily="34" charset="0"/>
                <a:cs typeface="Arial" panose="020B0604020202020204" pitchFamily="34" charset="0"/>
              </a:rPr>
              <a:t> Commercial &amp; Residential</a:t>
            </a:r>
          </a:p>
          <a:p>
            <a:pPr marL="428625" lvl="3" indent="-428625">
              <a:buSzPct val="121000"/>
              <a:buFont typeface="Arial" panose="020B0604020202020204" pitchFamily="34" charset="0"/>
              <a:buChar char="•"/>
            </a:pPr>
            <a:r>
              <a:rPr lang="en-US" sz="3300" dirty="0">
                <a:latin typeface="Arial" panose="020B0604020202020204" pitchFamily="34" charset="0"/>
                <a:cs typeface="Arial" panose="020B0604020202020204" pitchFamily="34" charset="0"/>
              </a:rPr>
              <a:t> Agriculture</a:t>
            </a:r>
          </a:p>
          <a:p>
            <a:pPr marL="428625" indent="-428625">
              <a:buSzPct val="121000"/>
              <a:buFont typeface="Arial" panose="020B0604020202020204" pitchFamily="34" charset="0"/>
              <a:buChar char="•"/>
            </a:pPr>
            <a:r>
              <a:rPr lang="en-US" sz="3300" dirty="0">
                <a:latin typeface="Arial" panose="020B0604020202020204" pitchFamily="34" charset="0"/>
                <a:cs typeface="Arial" panose="020B0604020202020204" pitchFamily="34" charset="0"/>
              </a:rPr>
              <a:t> Land Use and Forestry</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33375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imary Sources of Methane Release | GRID-Arendal">
            <a:extLst>
              <a:ext uri="{FF2B5EF4-FFF2-40B4-BE49-F238E27FC236}">
                <a16:creationId xmlns:a16="http://schemas.microsoft.com/office/drawing/2014/main" id="{10538D4D-E434-A083-63CC-0294A818C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69"/>
            <a:ext cx="12192000" cy="672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06162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83674-7494-F34F-9210-48421567ACEA}"/>
              </a:ext>
            </a:extLst>
          </p:cNvPr>
          <p:cNvSpPr>
            <a:spLocks noGrp="1"/>
          </p:cNvSpPr>
          <p:nvPr>
            <p:ph type="title"/>
          </p:nvPr>
        </p:nvSpPr>
        <p:spPr/>
        <p:txBody>
          <a:bodyPr>
            <a:normAutofit fontScale="90000"/>
          </a:bodyPr>
          <a:lstStyle/>
          <a:p>
            <a:r>
              <a:rPr lang="en-US" sz="5750" dirty="0"/>
              <a:t>Remediation – Tackling Methane</a:t>
            </a:r>
          </a:p>
        </p:txBody>
      </p:sp>
      <p:sp>
        <p:nvSpPr>
          <p:cNvPr id="3" name="Text Placeholder 2">
            <a:extLst>
              <a:ext uri="{FF2B5EF4-FFF2-40B4-BE49-F238E27FC236}">
                <a16:creationId xmlns:a16="http://schemas.microsoft.com/office/drawing/2014/main" id="{35CC17FA-27F9-D8E8-8999-B8C68C522A83}"/>
              </a:ext>
            </a:extLst>
          </p:cNvPr>
          <p:cNvSpPr>
            <a:spLocks noGrp="1"/>
          </p:cNvSpPr>
          <p:nvPr>
            <p:ph type="body" idx="1"/>
          </p:nvPr>
        </p:nvSpPr>
        <p:spPr>
          <a:xfrm>
            <a:off x="608112" y="1610784"/>
            <a:ext cx="10974289" cy="4859867"/>
          </a:xfrm>
        </p:spPr>
        <p:txBody>
          <a:bodyPr/>
          <a:lstStyle/>
          <a:p>
            <a:r>
              <a:rPr lang="en-US" sz="4000" dirty="0">
                <a:latin typeface="Arial" panose="020B0604020202020204" pitchFamily="34" charset="0"/>
                <a:cs typeface="Arial" panose="020B0604020202020204" pitchFamily="34" charset="0"/>
              </a:rPr>
              <a:t>Fossil Fuel Issues</a:t>
            </a:r>
          </a:p>
          <a:p>
            <a:r>
              <a:rPr lang="en-US" sz="4000" dirty="0">
                <a:latin typeface="Arial" panose="020B0604020202020204" pitchFamily="34" charset="0"/>
                <a:cs typeface="Arial" panose="020B0604020202020204" pitchFamily="34" charset="0"/>
              </a:rPr>
              <a:t>Agriculture</a:t>
            </a:r>
          </a:p>
          <a:p>
            <a:pPr lvl="1"/>
            <a:r>
              <a:rPr lang="en-US" sz="4000" dirty="0">
                <a:latin typeface="Arial" panose="020B0604020202020204" pitchFamily="34" charset="0"/>
                <a:cs typeface="Arial" panose="020B0604020202020204" pitchFamily="34" charset="0"/>
              </a:rPr>
              <a:t>Biomass</a:t>
            </a:r>
          </a:p>
          <a:p>
            <a:pPr lvl="1"/>
            <a:r>
              <a:rPr lang="en-US" sz="4000" dirty="0">
                <a:latin typeface="Arial" panose="020B0604020202020204" pitchFamily="34" charset="0"/>
                <a:cs typeface="Arial" panose="020B0604020202020204" pitchFamily="34" charset="0"/>
              </a:rPr>
              <a:t>Enteric Methane</a:t>
            </a:r>
          </a:p>
          <a:p>
            <a:pPr lvl="1"/>
            <a:r>
              <a:rPr lang="en-US" sz="4000" dirty="0">
                <a:latin typeface="Arial" panose="020B0604020202020204" pitchFamily="34" charset="0"/>
                <a:cs typeface="Arial" panose="020B0604020202020204" pitchFamily="34" charset="0"/>
              </a:rPr>
              <a:t>Plant Cultivation</a:t>
            </a:r>
          </a:p>
          <a:p>
            <a:r>
              <a:rPr lang="en-US" sz="4000" dirty="0">
                <a:latin typeface="Arial" panose="020B0604020202020204" pitchFamily="34" charset="0"/>
                <a:cs typeface="Arial" panose="020B0604020202020204" pitchFamily="34" charset="0"/>
              </a:rPr>
              <a:t>Landfills</a:t>
            </a:r>
          </a:p>
          <a:p>
            <a:endParaRPr lang="en-US" dirty="0"/>
          </a:p>
        </p:txBody>
      </p:sp>
    </p:spTree>
    <p:extLst>
      <p:ext uri="{BB962C8B-B14F-4D97-AF65-F5344CB8AC3E}">
        <p14:creationId xmlns:p14="http://schemas.microsoft.com/office/powerpoint/2010/main" val="169818105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Roy Campbell and Don Fournier, February 5th, 2023"/>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defTabSz="412750">
              <a:defRPr>
                <a:latin typeface="Graphik-SemiboldItalic"/>
                <a:ea typeface="Graphik-SemiboldItalic"/>
                <a:cs typeface="Graphik-SemiboldItalic"/>
                <a:sym typeface="Graphik Semibold"/>
              </a:defRPr>
            </a:lvl1pPr>
          </a:lstStyle>
          <a:p>
            <a:r>
              <a:rPr dirty="0"/>
              <a:t>Roy Campbell and Don Fournier, February 5th, 2023</a:t>
            </a:r>
          </a:p>
        </p:txBody>
      </p:sp>
      <p:sp>
        <p:nvSpPr>
          <p:cNvPr id="459" name="Climate Change…"/>
          <p:cNvSpPr txBox="1">
            <a:spLocks noGrp="1"/>
          </p:cNvSpPr>
          <p:nvPr>
            <p:ph type="ctrTitle"/>
          </p:nvPr>
        </p:nvSpPr>
        <p:spPr>
          <a:xfrm>
            <a:off x="609600" y="1295400"/>
            <a:ext cx="10972800" cy="1125297"/>
          </a:xfrm>
          <a:prstGeom prst="rect">
            <a:avLst/>
          </a:prstGeom>
        </p:spPr>
        <p:txBody>
          <a:bodyPr>
            <a:normAutofit fontScale="90000"/>
          </a:bodyPr>
          <a:lstStyle/>
          <a:p>
            <a:pPr defTabSz="1146048">
              <a:defRPr sz="12032" spc="-120"/>
            </a:pPr>
            <a:r>
              <a:rPr sz="4400" b="1" dirty="0"/>
              <a:t>Climate Change </a:t>
            </a:r>
          </a:p>
          <a:p>
            <a:pPr defTabSz="1146048">
              <a:defRPr sz="12032" spc="-120"/>
            </a:pPr>
            <a:r>
              <a:rPr sz="4400" b="1" dirty="0"/>
              <a:t>- A Hot Topic</a:t>
            </a:r>
          </a:p>
        </p:txBody>
      </p:sp>
      <p:sp>
        <p:nvSpPr>
          <p:cNvPr id="460" name="4: Remediation"/>
          <p:cNvSpPr txBox="1">
            <a:spLocks noGrp="1"/>
          </p:cNvSpPr>
          <p:nvPr>
            <p:ph type="subTitle" sz="quarter" idx="1"/>
          </p:nvPr>
        </p:nvSpPr>
        <p:spPr>
          <a:xfrm>
            <a:off x="609600" y="4255277"/>
            <a:ext cx="10972800" cy="1125297"/>
          </a:xfrm>
          <a:prstGeom prst="rect">
            <a:avLst/>
          </a:prstGeom>
        </p:spPr>
        <p:txBody>
          <a:bodyPr>
            <a:normAutofit fontScale="92500" lnSpcReduction="20000"/>
          </a:bodyPr>
          <a:lstStyle/>
          <a:p>
            <a:endParaRPr dirty="0"/>
          </a:p>
          <a:p>
            <a:r>
              <a:rPr lang="en-US" sz="5750" dirty="0"/>
              <a:t>Adaptation – Session 4</a:t>
            </a:r>
            <a:endParaRPr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62DE-CBD4-861B-F76A-4FE11BE4BB8C}"/>
              </a:ext>
            </a:extLst>
          </p:cNvPr>
          <p:cNvSpPr>
            <a:spLocks noGrp="1"/>
          </p:cNvSpPr>
          <p:nvPr>
            <p:ph type="title"/>
          </p:nvPr>
        </p:nvSpPr>
        <p:spPr>
          <a:xfrm>
            <a:off x="608112" y="282847"/>
            <a:ext cx="10972800" cy="863600"/>
          </a:xfrm>
        </p:spPr>
        <p:txBody>
          <a:bodyPr>
            <a:normAutofit fontScale="90000"/>
          </a:bodyPr>
          <a:lstStyle/>
          <a:p>
            <a:r>
              <a:rPr lang="en-US" sz="5750" dirty="0"/>
              <a:t>Adaptation</a:t>
            </a:r>
            <a:endParaRPr lang="en-US" dirty="0"/>
          </a:p>
        </p:txBody>
      </p:sp>
      <p:sp>
        <p:nvSpPr>
          <p:cNvPr id="3" name="Text Placeholder 2">
            <a:extLst>
              <a:ext uri="{FF2B5EF4-FFF2-40B4-BE49-F238E27FC236}">
                <a16:creationId xmlns:a16="http://schemas.microsoft.com/office/drawing/2014/main" id="{B603F5BA-C786-592F-EC3B-78D3F46732DF}"/>
              </a:ext>
            </a:extLst>
          </p:cNvPr>
          <p:cNvSpPr>
            <a:spLocks noGrp="1"/>
          </p:cNvSpPr>
          <p:nvPr>
            <p:ph type="body" idx="1"/>
          </p:nvPr>
        </p:nvSpPr>
        <p:spPr>
          <a:xfrm>
            <a:off x="608112" y="1449977"/>
            <a:ext cx="10974289" cy="4484098"/>
          </a:xfrm>
        </p:spPr>
        <p:txBody>
          <a:bodyPr>
            <a:normAutofit lnSpcReduction="10000"/>
          </a:bodyPr>
          <a:lstStyle/>
          <a:p>
            <a:pPr>
              <a:buSzPct val="122000"/>
            </a:pPr>
            <a:r>
              <a:rPr lang="en-US" sz="4000" dirty="0"/>
              <a:t> Green Infrastructure</a:t>
            </a:r>
          </a:p>
          <a:p>
            <a:pPr>
              <a:buSzPct val="122000"/>
            </a:pPr>
            <a:r>
              <a:rPr lang="en-US" sz="4000" dirty="0"/>
              <a:t> Storm Hardening</a:t>
            </a:r>
          </a:p>
          <a:p>
            <a:pPr>
              <a:buSzPct val="122000"/>
            </a:pPr>
            <a:r>
              <a:rPr lang="en-US" sz="4000" dirty="0"/>
              <a:t> Fire Hardening</a:t>
            </a:r>
          </a:p>
          <a:p>
            <a:pPr>
              <a:buSzPct val="122000"/>
            </a:pPr>
            <a:r>
              <a:rPr lang="en-US" sz="4000" dirty="0"/>
              <a:t> Flood Design</a:t>
            </a:r>
          </a:p>
          <a:p>
            <a:pPr>
              <a:buSzPct val="122000"/>
            </a:pPr>
            <a:r>
              <a:rPr lang="en-US" sz="4000" dirty="0"/>
              <a:t> Sea Level Rise</a:t>
            </a:r>
          </a:p>
          <a:p>
            <a:pPr>
              <a:buSzPct val="122000"/>
            </a:pPr>
            <a:r>
              <a:rPr lang="en-US" sz="4000" dirty="0"/>
              <a:t> Managing Drought Conditions</a:t>
            </a:r>
          </a:p>
          <a:p>
            <a:pPr>
              <a:buSzPct val="122000"/>
            </a:pPr>
            <a:r>
              <a:rPr lang="en-US" sz="4000" dirty="0"/>
              <a:t> Coping with Atmospheric Rivers</a:t>
            </a:r>
          </a:p>
        </p:txBody>
      </p:sp>
    </p:spTree>
    <p:extLst>
      <p:ext uri="{BB962C8B-B14F-4D97-AF65-F5344CB8AC3E}">
        <p14:creationId xmlns:p14="http://schemas.microsoft.com/office/powerpoint/2010/main" val="359905613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Roy Campbell and Don Fournier, Februar 12th, 2023"/>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lvl1pPr defTabSz="412750">
              <a:defRPr>
                <a:latin typeface="Graphik-SemiboldItalic"/>
                <a:ea typeface="Graphik-SemiboldItalic"/>
                <a:cs typeface="Graphik-SemiboldItalic"/>
                <a:sym typeface="Graphik Semibold"/>
              </a:defRPr>
            </a:lvl1pPr>
          </a:lstStyle>
          <a:p>
            <a:r>
              <a:rPr dirty="0"/>
              <a:t>Roy Campbell and Don Fournier, </a:t>
            </a:r>
            <a:r>
              <a:rPr lang="en-US" dirty="0"/>
              <a:t>February</a:t>
            </a:r>
            <a:r>
              <a:rPr dirty="0"/>
              <a:t> 12th, 2023</a:t>
            </a:r>
          </a:p>
        </p:txBody>
      </p:sp>
      <p:sp>
        <p:nvSpPr>
          <p:cNvPr id="463" name="Climate Change…"/>
          <p:cNvSpPr txBox="1">
            <a:spLocks noGrp="1"/>
          </p:cNvSpPr>
          <p:nvPr>
            <p:ph type="ctrTitle"/>
          </p:nvPr>
        </p:nvSpPr>
        <p:spPr>
          <a:xfrm>
            <a:off x="104504" y="857250"/>
            <a:ext cx="11834948" cy="1125297"/>
          </a:xfrm>
          <a:prstGeom prst="rect">
            <a:avLst/>
          </a:prstGeom>
        </p:spPr>
        <p:txBody>
          <a:bodyPr>
            <a:normAutofit fontScale="90000"/>
          </a:bodyPr>
          <a:lstStyle/>
          <a:p>
            <a:pPr defTabSz="1146048">
              <a:defRPr sz="12032" spc="-120"/>
            </a:pPr>
            <a:r>
              <a:rPr sz="4400" b="1" dirty="0"/>
              <a:t>Climate Change </a:t>
            </a:r>
          </a:p>
          <a:p>
            <a:pPr defTabSz="1146048">
              <a:defRPr sz="12032" spc="-120"/>
            </a:pPr>
            <a:r>
              <a:rPr sz="4400" b="1" dirty="0"/>
              <a:t>- A Hot Topic</a:t>
            </a:r>
          </a:p>
        </p:txBody>
      </p:sp>
      <p:sp>
        <p:nvSpPr>
          <p:cNvPr id="464" name="5: Politics and Steak Holders"/>
          <p:cNvSpPr txBox="1">
            <a:spLocks noGrp="1"/>
          </p:cNvSpPr>
          <p:nvPr>
            <p:ph type="subTitle" sz="quarter" idx="1"/>
          </p:nvPr>
        </p:nvSpPr>
        <p:spPr>
          <a:xfrm>
            <a:off x="535578" y="3770727"/>
            <a:ext cx="10972800" cy="1125297"/>
          </a:xfrm>
          <a:prstGeom prst="rect">
            <a:avLst/>
          </a:prstGeom>
        </p:spPr>
        <p:txBody>
          <a:bodyPr>
            <a:normAutofit fontScale="92500" lnSpcReduction="10000"/>
          </a:bodyPr>
          <a:lstStyle/>
          <a:p>
            <a:endParaRPr lang="en-US" dirty="0"/>
          </a:p>
          <a:p>
            <a:r>
              <a:rPr sz="4800" dirty="0"/>
              <a:t>Politics and St</a:t>
            </a:r>
            <a:r>
              <a:rPr lang="en-US" sz="4800" dirty="0"/>
              <a:t>a</a:t>
            </a:r>
            <a:r>
              <a:rPr sz="4800" dirty="0"/>
              <a:t>k</a:t>
            </a:r>
            <a:r>
              <a:rPr lang="en-US" sz="4800" dirty="0"/>
              <a:t>e</a:t>
            </a:r>
            <a:r>
              <a:rPr sz="4800" dirty="0"/>
              <a:t> Holders</a:t>
            </a:r>
            <a:r>
              <a:rPr lang="en-US" sz="4800" dirty="0"/>
              <a:t> – Session 5</a:t>
            </a:r>
            <a:endParaRPr sz="4800"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D590-B4A4-7440-4E84-BA38347051F0}"/>
              </a:ext>
            </a:extLst>
          </p:cNvPr>
          <p:cNvSpPr>
            <a:spLocks noGrp="1"/>
          </p:cNvSpPr>
          <p:nvPr>
            <p:ph type="title"/>
          </p:nvPr>
        </p:nvSpPr>
        <p:spPr>
          <a:xfrm>
            <a:off x="143692" y="387350"/>
            <a:ext cx="12048309" cy="997314"/>
          </a:xfrm>
        </p:spPr>
        <p:txBody>
          <a:bodyPr>
            <a:normAutofit/>
          </a:bodyPr>
          <a:lstStyle/>
          <a:p>
            <a:pPr defTabSz="1146048">
              <a:defRPr sz="12032" spc="-120"/>
            </a:pPr>
            <a:r>
              <a:rPr lang="en-US" sz="4800" dirty="0"/>
              <a:t>Climate Change- A Hot Topic</a:t>
            </a:r>
          </a:p>
        </p:txBody>
      </p:sp>
      <p:sp>
        <p:nvSpPr>
          <p:cNvPr id="3" name="Text Placeholder 2">
            <a:extLst>
              <a:ext uri="{FF2B5EF4-FFF2-40B4-BE49-F238E27FC236}">
                <a16:creationId xmlns:a16="http://schemas.microsoft.com/office/drawing/2014/main" id="{F9A2F728-2B07-446D-3AF9-D6C5FBEA3A09}"/>
              </a:ext>
            </a:extLst>
          </p:cNvPr>
          <p:cNvSpPr>
            <a:spLocks noGrp="1"/>
          </p:cNvSpPr>
          <p:nvPr>
            <p:ph type="body" idx="1"/>
          </p:nvPr>
        </p:nvSpPr>
        <p:spPr>
          <a:xfrm>
            <a:off x="608856" y="1554480"/>
            <a:ext cx="10974289" cy="4754880"/>
          </a:xfrm>
        </p:spPr>
        <p:txBody>
          <a:bodyPr>
            <a:normAutofit fontScale="92500" lnSpcReduction="10000"/>
          </a:bodyPr>
          <a:lstStyle/>
          <a:p>
            <a:pPr>
              <a:buSzPct val="126000"/>
            </a:pPr>
            <a:r>
              <a:rPr lang="en-US" sz="3000" dirty="0"/>
              <a:t>Session 5 will discuss climate change, social systems, and politics.  </a:t>
            </a:r>
          </a:p>
          <a:p>
            <a:pPr>
              <a:buSzPct val="126000"/>
            </a:pPr>
            <a:r>
              <a:rPr lang="en-US" sz="3000" dirty="0"/>
              <a:t>Items for Discussion:</a:t>
            </a:r>
          </a:p>
          <a:p>
            <a:pPr lvl="1">
              <a:buSzPct val="126000"/>
            </a:pPr>
            <a:r>
              <a:rPr lang="en-US" sz="3000" dirty="0"/>
              <a:t>Climate-social system models – DICE, RICE (See Nature)</a:t>
            </a:r>
          </a:p>
          <a:p>
            <a:pPr lvl="1">
              <a:buSzPct val="126000"/>
            </a:pPr>
            <a:r>
              <a:rPr lang="en-US" sz="3000" dirty="0"/>
              <a:t>Producers</a:t>
            </a:r>
          </a:p>
          <a:p>
            <a:pPr lvl="1">
              <a:buSzPct val="126000"/>
            </a:pPr>
            <a:r>
              <a:rPr lang="en-US" sz="3000" dirty="0"/>
              <a:t>Lobbyists</a:t>
            </a:r>
          </a:p>
          <a:p>
            <a:pPr lvl="1">
              <a:buSzPct val="126000"/>
            </a:pPr>
            <a:r>
              <a:rPr lang="en-US" sz="3000" dirty="0"/>
              <a:t>Big Money</a:t>
            </a:r>
          </a:p>
          <a:p>
            <a:pPr lvl="1">
              <a:buSzPct val="126000"/>
            </a:pPr>
            <a:r>
              <a:rPr lang="en-US" sz="3000" dirty="0"/>
              <a:t>Power Struggles</a:t>
            </a:r>
          </a:p>
          <a:p>
            <a:pPr lvl="1">
              <a:buSzPct val="126000"/>
            </a:pPr>
            <a:r>
              <a:rPr lang="en-US" sz="3000" dirty="0"/>
              <a:t>Small and Island Countries</a:t>
            </a:r>
          </a:p>
          <a:p>
            <a:pPr lvl="1">
              <a:buSzPct val="126000"/>
            </a:pPr>
            <a:r>
              <a:rPr lang="en-US" sz="3000" dirty="0"/>
              <a:t>The Politicization of Science</a:t>
            </a:r>
          </a:p>
          <a:p>
            <a:pPr lvl="1">
              <a:buSzPct val="126000"/>
            </a:pPr>
            <a:r>
              <a:rPr lang="en-US" sz="3000" dirty="0"/>
              <a:t>Global Politics</a:t>
            </a:r>
          </a:p>
          <a:p>
            <a:pPr lvl="1">
              <a:buSzPct val="126000"/>
            </a:pPr>
            <a:r>
              <a:rPr lang="en-US" sz="3000" dirty="0"/>
              <a:t>State Politics</a:t>
            </a:r>
            <a:endParaRPr lang="en-US" dirty="0"/>
          </a:p>
        </p:txBody>
      </p:sp>
    </p:spTree>
    <p:extLst>
      <p:ext uri="{BB962C8B-B14F-4D97-AF65-F5344CB8AC3E}">
        <p14:creationId xmlns:p14="http://schemas.microsoft.com/office/powerpoint/2010/main" val="149723275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Climate Conference COP28 Summary - December 13, 2023"/>
          <p:cNvSpPr txBox="1">
            <a:spLocks noGrp="1"/>
          </p:cNvSpPr>
          <p:nvPr>
            <p:ph type="title"/>
          </p:nvPr>
        </p:nvSpPr>
        <p:spPr>
          <a:xfrm>
            <a:off x="457200" y="387350"/>
            <a:ext cx="11372850" cy="863600"/>
          </a:xfrm>
          <a:prstGeom prst="rect">
            <a:avLst/>
          </a:prstGeom>
        </p:spPr>
        <p:txBody>
          <a:bodyPr>
            <a:noAutofit/>
          </a:bodyPr>
          <a:lstStyle>
            <a:lvl1pPr marL="448055" indent="-448055" algn="l" defTabSz="448055">
              <a:lnSpc>
                <a:spcPct val="100000"/>
              </a:lnSpc>
              <a:tabLst>
                <a:tab pos="127000" algn="l"/>
                <a:tab pos="444500" algn="l"/>
              </a:tabLst>
              <a:defRPr sz="6174" b="1" spc="0">
                <a:solidFill>
                  <a:srgbClr val="374151"/>
                </a:solidFill>
                <a:latin typeface="Helvetica"/>
                <a:ea typeface="Helvetica"/>
                <a:cs typeface="Helvetica"/>
                <a:sym typeface="Helvetica"/>
              </a:defRPr>
            </a:lvl1pPr>
          </a:lstStyle>
          <a:p>
            <a:pPr algn="ctr"/>
            <a:r>
              <a:rPr sz="4400" b="0" dirty="0">
                <a:latin typeface="Arial" panose="020B0604020202020204" pitchFamily="34" charset="0"/>
                <a:cs typeface="Arial" panose="020B0604020202020204" pitchFamily="34" charset="0"/>
              </a:rPr>
              <a:t>Climate Conference COP28 Summary - December 13, 2023</a:t>
            </a:r>
          </a:p>
        </p:txBody>
      </p:sp>
      <p:sp>
        <p:nvSpPr>
          <p:cNvPr id="399" name="Nations approved a roadmap for transitioning away from fossil fuels at COP28 in Dubai.…"/>
          <p:cNvSpPr txBox="1">
            <a:spLocks noGrp="1"/>
          </p:cNvSpPr>
          <p:nvPr>
            <p:ph type="body" idx="1"/>
          </p:nvPr>
        </p:nvSpPr>
        <p:spPr>
          <a:xfrm>
            <a:off x="457200" y="2145610"/>
            <a:ext cx="10974289" cy="4851400"/>
          </a:xfrm>
          <a:prstGeom prst="rect">
            <a:avLst/>
          </a:prstGeom>
        </p:spPr>
        <p:txBody>
          <a:bodyPr>
            <a:normAutofit lnSpcReduction="10000"/>
          </a:bodyPr>
          <a:lstStyle/>
          <a:p>
            <a:pPr marL="771525" lvl="1" indent="-428625" defTabSz="228600">
              <a:lnSpc>
                <a:spcPct val="100000"/>
              </a:lnSpc>
              <a:spcBef>
                <a:spcPts val="0"/>
              </a:spcBef>
              <a:buClr>
                <a:srgbClr val="374151"/>
              </a:buClr>
              <a:buSzPct val="122000"/>
              <a:tabLst>
                <a:tab pos="69850" algn="l"/>
                <a:tab pos="228600" algn="l"/>
              </a:tabLst>
              <a:defRPr sz="6300">
                <a:solidFill>
                  <a:srgbClr val="374151"/>
                </a:solidFill>
                <a:latin typeface="Helvetica"/>
                <a:ea typeface="Helvetica"/>
                <a:cs typeface="Helvetica"/>
                <a:sym typeface="Helvetica"/>
              </a:defRPr>
            </a:pPr>
            <a:r>
              <a:rPr sz="3300" dirty="0">
                <a:latin typeface="Arial" panose="020B0604020202020204" pitchFamily="34" charset="0"/>
                <a:cs typeface="Arial" panose="020B0604020202020204" pitchFamily="34" charset="0"/>
              </a:rPr>
              <a:t>Nations approved a roadmap for transitioning away from fossil fuels at COP28 in Dubai.</a:t>
            </a:r>
          </a:p>
          <a:p>
            <a:pPr marL="771525" lvl="1" indent="-428625" defTabSz="228600">
              <a:lnSpc>
                <a:spcPct val="100000"/>
              </a:lnSpc>
              <a:spcBef>
                <a:spcPts val="0"/>
              </a:spcBef>
              <a:buClr>
                <a:srgbClr val="374151"/>
              </a:buClr>
              <a:buSzPct val="122000"/>
              <a:tabLst>
                <a:tab pos="69850" algn="l"/>
                <a:tab pos="228600" algn="l"/>
              </a:tabLst>
              <a:defRPr sz="6300">
                <a:solidFill>
                  <a:srgbClr val="374151"/>
                </a:solidFill>
                <a:latin typeface="Helvetica"/>
                <a:ea typeface="Helvetica"/>
                <a:cs typeface="Helvetica"/>
                <a:sym typeface="Helvetica"/>
              </a:defRPr>
            </a:pPr>
            <a:r>
              <a:rPr sz="3300" dirty="0">
                <a:latin typeface="Arial" panose="020B0604020202020204" pitchFamily="34" charset="0"/>
                <a:cs typeface="Arial" panose="020B0604020202020204" pitchFamily="34" charset="0"/>
              </a:rPr>
              <a:t>However, the deal falls short of a long-demanded call for a phaseout of oil, coal, and gas.</a:t>
            </a:r>
          </a:p>
          <a:p>
            <a:pPr marL="771525" lvl="1" indent="-428625" defTabSz="228600">
              <a:lnSpc>
                <a:spcPct val="100000"/>
              </a:lnSpc>
              <a:spcBef>
                <a:spcPts val="0"/>
              </a:spcBef>
              <a:buClr>
                <a:srgbClr val="374151"/>
              </a:buClr>
              <a:buSzPct val="122000"/>
              <a:tabLst>
                <a:tab pos="69850" algn="l"/>
                <a:tab pos="228600" algn="l"/>
              </a:tabLst>
              <a:defRPr sz="6300">
                <a:solidFill>
                  <a:srgbClr val="374151"/>
                </a:solidFill>
                <a:latin typeface="Helvetica"/>
                <a:ea typeface="Helvetica"/>
                <a:cs typeface="Helvetica"/>
                <a:sym typeface="Helvetica"/>
              </a:defRPr>
            </a:pPr>
            <a:r>
              <a:rPr sz="3300" dirty="0">
                <a:latin typeface="Arial" panose="020B0604020202020204" pitchFamily="34" charset="0"/>
                <a:cs typeface="Arial" panose="020B0604020202020204" pitchFamily="34" charset="0"/>
              </a:rPr>
              <a:t>UN Chief António Guterres emphasizes the inevitability of a fossil fuel phaseout for climate change mitigation.</a:t>
            </a:r>
          </a:p>
          <a:p>
            <a:pPr marL="771525" lvl="1" indent="-428625" defTabSz="228600">
              <a:lnSpc>
                <a:spcPct val="100000"/>
              </a:lnSpc>
              <a:spcBef>
                <a:spcPts val="0"/>
              </a:spcBef>
              <a:buClr>
                <a:srgbClr val="374151"/>
              </a:buClr>
              <a:buSzPct val="122000"/>
              <a:tabLst>
                <a:tab pos="69850" algn="l"/>
                <a:tab pos="228600" algn="l"/>
              </a:tabLst>
              <a:defRPr sz="6300">
                <a:solidFill>
                  <a:srgbClr val="374151"/>
                </a:solidFill>
                <a:latin typeface="Helvetica"/>
                <a:ea typeface="Helvetica"/>
                <a:cs typeface="Helvetica"/>
                <a:sym typeface="Helvetica"/>
              </a:defRPr>
            </a:pPr>
            <a:r>
              <a:rPr sz="3300" dirty="0">
                <a:latin typeface="Arial" panose="020B0604020202020204" pitchFamily="34" charset="0"/>
                <a:cs typeface="Arial" panose="020B0604020202020204" pitchFamily="34" charset="0"/>
              </a:rPr>
              <a:t>The COP28 conference extended due to negotiations on the terms of phasing down or phasing out fossil fuels.</a:t>
            </a:r>
          </a:p>
        </p:txBody>
      </p:sp>
      <p:sp>
        <p:nvSpPr>
          <p:cNvPr id="400" name="I. COP28 Outcome: Transitioning Away from Fossil Fuels"/>
          <p:cNvSpPr txBox="1">
            <a:spLocks noGrp="1"/>
          </p:cNvSpPr>
          <p:nvPr>
            <p:ph type="body" idx="21"/>
          </p:nvPr>
        </p:nvSpPr>
        <p:spPr>
          <a:xfrm>
            <a:off x="656480" y="1480559"/>
            <a:ext cx="10974289" cy="6650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marL="352043" indent="-352043" algn="l" defTabSz="352043">
              <a:tabLst>
                <a:tab pos="101600" algn="l"/>
                <a:tab pos="342900" algn="l"/>
              </a:tabLst>
              <a:defRPr sz="4851" b="1" spc="0">
                <a:solidFill>
                  <a:srgbClr val="374151"/>
                </a:solidFill>
                <a:latin typeface="Helvetica"/>
                <a:ea typeface="Helvetica"/>
                <a:cs typeface="Helvetica"/>
                <a:sym typeface="Helvetica"/>
              </a:defRPr>
            </a:lvl1pPr>
          </a:lstStyle>
          <a:p>
            <a:r>
              <a:rPr sz="3000" dirty="0">
                <a:latin typeface="Arial" panose="020B0604020202020204" pitchFamily="34" charset="0"/>
                <a:cs typeface="Arial" panose="020B0604020202020204" pitchFamily="34" charset="0"/>
              </a:rPr>
              <a:t>COP28 Outcome: Transitioning Away from Fossil Fuels</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II. Key Points from UN Chief and Climate Chief Statements"/>
          <p:cNvSpPr txBox="1">
            <a:spLocks noGrp="1"/>
          </p:cNvSpPr>
          <p:nvPr>
            <p:ph type="title"/>
          </p:nvPr>
        </p:nvSpPr>
        <p:spPr>
          <a:xfrm>
            <a:off x="709613" y="673100"/>
            <a:ext cx="10972800" cy="863600"/>
          </a:xfrm>
          <a:prstGeom prst="rect">
            <a:avLst/>
          </a:prstGeom>
        </p:spPr>
        <p:txBody>
          <a:bodyPr>
            <a:noAutofit/>
          </a:bodyPr>
          <a:lstStyle>
            <a:lvl1pPr defTabSz="1267967">
              <a:defRPr sz="6656" spc="-66"/>
            </a:lvl1pPr>
          </a:lstStyle>
          <a:p>
            <a:r>
              <a:rPr sz="4800" dirty="0">
                <a:latin typeface="Arial" panose="020B0604020202020204" pitchFamily="34" charset="0"/>
                <a:cs typeface="Arial" panose="020B0604020202020204" pitchFamily="34" charset="0"/>
              </a:rPr>
              <a:t>Key Points from UN Chief and Climate Chief Statements</a:t>
            </a:r>
          </a:p>
        </p:txBody>
      </p:sp>
      <p:sp>
        <p:nvSpPr>
          <p:cNvPr id="403" name="Limiting global heating to 1.5°C requires the phaseout of all fossil fuels.…"/>
          <p:cNvSpPr txBox="1">
            <a:spLocks noGrp="1"/>
          </p:cNvSpPr>
          <p:nvPr>
            <p:ph type="body" idx="1"/>
          </p:nvPr>
        </p:nvSpPr>
        <p:spPr>
          <a:xfrm>
            <a:off x="708124" y="2063888"/>
            <a:ext cx="10974289" cy="4714876"/>
          </a:xfrm>
          <a:prstGeom prst="rect">
            <a:avLst/>
          </a:prstGeom>
        </p:spPr>
        <p:txBody>
          <a:bodyPr>
            <a:normAutofit fontScale="92500" lnSpcReduction="10000"/>
          </a:bodyPr>
          <a:lstStyle/>
          <a:p>
            <a:pPr marL="506413" indent="-436563">
              <a:buClr>
                <a:srgbClr val="374151"/>
              </a:buClr>
              <a:buSzPct val="100000"/>
              <a:buFont typeface="TimesNewRomanPSMT"/>
            </a:pPr>
            <a:r>
              <a:rPr sz="4000" dirty="0">
                <a:latin typeface="Arial" panose="020B0604020202020204" pitchFamily="34" charset="0"/>
                <a:cs typeface="Arial" panose="020B0604020202020204" pitchFamily="34" charset="0"/>
              </a:rPr>
              <a:t>Limiting global heating to 1.5°C requires the phaseout of all fossil fuels.</a:t>
            </a:r>
          </a:p>
          <a:p>
            <a:pPr marL="506413" indent="-436563">
              <a:buClr>
                <a:srgbClr val="374151"/>
              </a:buClr>
              <a:buSzPct val="100000"/>
              <a:buFont typeface="TimesNewRomanPSMT"/>
            </a:pPr>
            <a:r>
              <a:rPr sz="4000" dirty="0">
                <a:latin typeface="Arial" panose="020B0604020202020204" pitchFamily="34" charset="0"/>
                <a:cs typeface="Arial" panose="020B0604020202020204" pitchFamily="34" charset="0"/>
              </a:rPr>
              <a:t>Commitments include tripling renewables capacity and doubling energy efficiency by 2030.</a:t>
            </a:r>
          </a:p>
          <a:p>
            <a:pPr marL="506413" indent="-436563">
              <a:buClr>
                <a:srgbClr val="374151"/>
              </a:buClr>
              <a:buSzPct val="100000"/>
              <a:buFont typeface="TimesNewRomanPSMT"/>
            </a:pPr>
            <a:r>
              <a:rPr sz="4000" dirty="0">
                <a:latin typeface="Arial" panose="020B0604020202020204" pitchFamily="34" charset="0"/>
                <a:cs typeface="Arial" panose="020B0604020202020204" pitchFamily="34" charset="0"/>
              </a:rPr>
              <a:t>Progress on adaptation and finance, with the operationalization of the Loss and Damage Fund.</a:t>
            </a:r>
          </a:p>
          <a:p>
            <a:pPr marL="506413" indent="-436563">
              <a:buClr>
                <a:srgbClr val="374151"/>
              </a:buClr>
              <a:buSzPct val="100000"/>
              <a:buFont typeface="TimesNewRomanPSMT"/>
            </a:pPr>
            <a:r>
              <a:rPr sz="4000" dirty="0">
                <a:latin typeface="Arial" panose="020B0604020202020204" pitchFamily="34" charset="0"/>
                <a:cs typeface="Arial" panose="020B0604020202020204" pitchFamily="34" charset="0"/>
              </a:rPr>
              <a:t>Calls for a surge in finance for vulnerable countries facing rising seas and drowning in debt.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Why Climate Change"/>
          <p:cNvSpPr txBox="1">
            <a:spLocks noGrp="1"/>
          </p:cNvSpPr>
          <p:nvPr>
            <p:ph type="title"/>
          </p:nvPr>
        </p:nvSpPr>
        <p:spPr>
          <a:prstGeom prst="rect">
            <a:avLst/>
          </a:prstGeom>
        </p:spPr>
        <p:txBody>
          <a:bodyPr>
            <a:normAutofit/>
          </a:bodyPr>
          <a:lstStyle>
            <a:lvl1pPr defTabSz="825500">
              <a:lnSpc>
                <a:spcPct val="100000"/>
              </a:lnSpc>
              <a:defRPr sz="6000" spc="-59">
                <a:latin typeface="Graphik-SemiboldItalic"/>
                <a:ea typeface="Graphik-SemiboldItalic"/>
                <a:cs typeface="Graphik-SemiboldItalic"/>
                <a:sym typeface="Graphik Semibold"/>
              </a:defRPr>
            </a:lvl1pPr>
          </a:lstStyle>
          <a:p>
            <a:r>
              <a:rPr lang="en-US" sz="4400" b="1" dirty="0">
                <a:latin typeface="Arial" panose="020B0604020202020204" pitchFamily="34" charset="0"/>
                <a:cs typeface="Arial" panose="020B0604020202020204" pitchFamily="34" charset="0"/>
              </a:rPr>
              <a:t>Moderators</a:t>
            </a:r>
            <a:endParaRPr sz="4400" b="1" dirty="0">
              <a:latin typeface="Arial" panose="020B0604020202020204" pitchFamily="34" charset="0"/>
              <a:cs typeface="Arial" panose="020B0604020202020204" pitchFamily="34" charset="0"/>
            </a:endParaRPr>
          </a:p>
        </p:txBody>
      </p:sp>
      <p:sp>
        <p:nvSpPr>
          <p:cNvPr id="268" name="Don Fournier: Don has been following climate change issues since the early 1980’s and read many books on the topic and has given lectures and taught courses on climate and the build environment.…"/>
          <p:cNvSpPr txBox="1">
            <a:spLocks noGrp="1"/>
          </p:cNvSpPr>
          <p:nvPr>
            <p:ph type="body" idx="1"/>
          </p:nvPr>
        </p:nvSpPr>
        <p:spPr>
          <a:prstGeom prst="rect">
            <a:avLst/>
          </a:prstGeom>
        </p:spPr>
        <p:txBody>
          <a:bodyPr>
            <a:normAutofit/>
          </a:bodyPr>
          <a:lstStyle/>
          <a:p>
            <a:pPr defTabSz="228600">
              <a:lnSpc>
                <a:spcPct val="100000"/>
              </a:lnSpc>
              <a:spcBef>
                <a:spcPts val="0"/>
              </a:spcBef>
              <a:buNone/>
              <a:tabLst>
                <a:tab pos="69850" algn="l"/>
                <a:tab pos="228600" algn="l"/>
              </a:tabLst>
              <a:defRPr sz="3500">
                <a:solidFill>
                  <a:srgbClr val="424344"/>
                </a:solidFill>
                <a:latin typeface="Helvetica"/>
                <a:ea typeface="Helvetica"/>
                <a:cs typeface="Helvetica"/>
                <a:sym typeface="Helvetica"/>
              </a:defRPr>
            </a:pPr>
            <a:r>
              <a:rPr sz="2400" dirty="0">
                <a:latin typeface="Arial" panose="020B0604020202020204" pitchFamily="34" charset="0"/>
                <a:cs typeface="Arial" panose="020B0604020202020204" pitchFamily="34" charset="0"/>
              </a:rPr>
              <a:t>Don Fournier: Don has been following climate change issues since the early 1980’s and read many books on the topic and has given lectures and taught courses on climate and the build environment. </a:t>
            </a:r>
          </a:p>
          <a:p>
            <a:pPr defTabSz="228600">
              <a:lnSpc>
                <a:spcPct val="100000"/>
              </a:lnSpc>
              <a:spcBef>
                <a:spcPts val="0"/>
              </a:spcBef>
              <a:buNone/>
              <a:tabLst>
                <a:tab pos="69850" algn="l"/>
                <a:tab pos="228600" algn="l"/>
              </a:tabLst>
              <a:defRPr sz="3500">
                <a:solidFill>
                  <a:srgbClr val="424344"/>
                </a:solidFill>
                <a:latin typeface="Helvetica"/>
                <a:ea typeface="Helvetica"/>
                <a:cs typeface="Helvetica"/>
                <a:sym typeface="Helvetica"/>
              </a:defRPr>
            </a:pPr>
            <a:endParaRPr sz="2400" dirty="0">
              <a:latin typeface="Arial" panose="020B0604020202020204" pitchFamily="34" charset="0"/>
              <a:cs typeface="Arial" panose="020B0604020202020204" pitchFamily="34" charset="0"/>
            </a:endParaRPr>
          </a:p>
          <a:p>
            <a:pPr defTabSz="228600">
              <a:lnSpc>
                <a:spcPct val="100000"/>
              </a:lnSpc>
              <a:spcBef>
                <a:spcPts val="0"/>
              </a:spcBef>
              <a:buNone/>
              <a:tabLst>
                <a:tab pos="69850" algn="l"/>
                <a:tab pos="228600" algn="l"/>
              </a:tabLst>
              <a:defRPr sz="3500">
                <a:solidFill>
                  <a:srgbClr val="424344"/>
                </a:solidFill>
                <a:latin typeface="Helvetica"/>
                <a:ea typeface="Helvetica"/>
                <a:cs typeface="Helvetica"/>
                <a:sym typeface="Helvetica"/>
              </a:defRPr>
            </a:pPr>
            <a:r>
              <a:rPr sz="2400" dirty="0">
                <a:latin typeface="Arial" panose="020B0604020202020204" pitchFamily="34" charset="0"/>
                <a:cs typeface="Arial" panose="020B0604020202020204" pitchFamily="34" charset="0"/>
              </a:rPr>
              <a:t>Roy Campbell: Roy has been following the science and public debate about the environment and climate change ever since the 1952 Great Smog that smothered London. His interest will be to help explain how science has detailed and predicted the changes that are occurring and the evolving public and corporate response.</a:t>
            </a:r>
          </a:p>
        </p:txBody>
      </p:sp>
      <p:sp>
        <p:nvSpPr>
          <p:cNvPr id="269" name="Moderators and Group Member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p>
            <a:r>
              <a:rPr lang="en-US" dirty="0">
                <a:latin typeface="Arial" panose="020B0604020202020204" pitchFamily="34" charset="0"/>
                <a:cs typeface="Arial" panose="020B0604020202020204" pitchFamily="34" charset="0"/>
              </a:rPr>
              <a:t>Why Climate Change</a:t>
            </a:r>
            <a:endParaRPr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III. COP28 Highlights and Achievements"/>
          <p:cNvSpPr txBox="1">
            <a:spLocks noGrp="1"/>
          </p:cNvSpPr>
          <p:nvPr>
            <p:ph type="title"/>
          </p:nvPr>
        </p:nvSpPr>
        <p:spPr>
          <a:xfrm>
            <a:off x="347870" y="86830"/>
            <a:ext cx="11744739" cy="1325563"/>
          </a:xfrm>
          <a:prstGeom prst="rect">
            <a:avLst/>
          </a:prstGeom>
        </p:spPr>
        <p:txBody>
          <a:bodyPr>
            <a:noAutofit/>
          </a:bodyPr>
          <a:lstStyle>
            <a:lvl1pPr defTabSz="1609344">
              <a:defRPr sz="8448" spc="-84"/>
            </a:lvl1pPr>
          </a:lstStyle>
          <a:p>
            <a:r>
              <a:rPr sz="4800" dirty="0">
                <a:latin typeface="Arial" panose="020B0604020202020204" pitchFamily="34" charset="0"/>
                <a:cs typeface="Arial" panose="020B0604020202020204" pitchFamily="34" charset="0"/>
              </a:rPr>
              <a:t>COP28 Highlights and Achievements</a:t>
            </a:r>
            <a:r>
              <a:rPr lang="en-US" sz="4800" dirty="0">
                <a:latin typeface="Arial" panose="020B0604020202020204" pitchFamily="34" charset="0"/>
                <a:cs typeface="Arial" panose="020B0604020202020204" pitchFamily="34" charset="0"/>
              </a:rPr>
              <a:t> (cont.)</a:t>
            </a:r>
            <a:endParaRPr sz="4800" dirty="0">
              <a:latin typeface="Arial" panose="020B0604020202020204" pitchFamily="34" charset="0"/>
              <a:cs typeface="Arial" panose="020B0604020202020204" pitchFamily="34" charset="0"/>
            </a:endParaRPr>
          </a:p>
        </p:txBody>
      </p:sp>
      <p:sp>
        <p:nvSpPr>
          <p:cNvPr id="407" name="Establishment of the Loss and Damage Fund for climate-vulnerable developing countries.…"/>
          <p:cNvSpPr txBox="1">
            <a:spLocks noGrp="1"/>
          </p:cNvSpPr>
          <p:nvPr>
            <p:ph type="body" idx="1"/>
          </p:nvPr>
        </p:nvSpPr>
        <p:spPr>
          <a:xfrm>
            <a:off x="609600" y="1250950"/>
            <a:ext cx="10974289" cy="5607050"/>
          </a:xfrm>
          <a:prstGeom prst="rect">
            <a:avLst/>
          </a:prstGeom>
        </p:spPr>
        <p:txBody>
          <a:bodyPr>
            <a:noAutofit/>
          </a:bodyPr>
          <a:lstStyle/>
          <a:p>
            <a:pPr marL="465900" indent="-401638" defTabSz="1121636">
              <a:spcBef>
                <a:spcPts val="1100"/>
              </a:spcBef>
              <a:buClr>
                <a:srgbClr val="374151"/>
              </a:buClr>
              <a:buSzPct val="100000"/>
              <a:buFont typeface="TimesNewRomanPSMT"/>
              <a:defRPr sz="4048"/>
            </a:pPr>
            <a:r>
              <a:rPr sz="2700" dirty="0">
                <a:latin typeface="Arial" panose="020B0604020202020204" pitchFamily="34" charset="0"/>
                <a:cs typeface="Arial" panose="020B0604020202020204" pitchFamily="34" charset="0"/>
              </a:rPr>
              <a:t>Establishment of the Loss and Damage Fund for climate-vulnerable developing countries.</a:t>
            </a:r>
          </a:p>
          <a:p>
            <a:pPr marL="465900" indent="-401638" defTabSz="1121636">
              <a:spcBef>
                <a:spcPts val="1100"/>
              </a:spcBef>
              <a:buClr>
                <a:srgbClr val="374151"/>
              </a:buClr>
              <a:buSzPct val="100000"/>
              <a:buFont typeface="TimesNewRomanPSMT"/>
              <a:defRPr sz="4048"/>
            </a:pPr>
            <a:r>
              <a:rPr sz="2700" dirty="0">
                <a:latin typeface="Arial" panose="020B0604020202020204" pitchFamily="34" charset="0"/>
                <a:cs typeface="Arial" panose="020B0604020202020204" pitchFamily="34" charset="0"/>
              </a:rPr>
              <a:t>Commitments of $3.5 billion to replenish the Green Climate Fund.</a:t>
            </a:r>
          </a:p>
          <a:p>
            <a:pPr marL="465900" indent="-401638" defTabSz="1121636">
              <a:spcBef>
                <a:spcPts val="1100"/>
              </a:spcBef>
              <a:buClr>
                <a:srgbClr val="374151"/>
              </a:buClr>
              <a:buSzPct val="100000"/>
              <a:buFont typeface="TimesNewRomanPSMT"/>
              <a:defRPr sz="4048"/>
            </a:pPr>
            <a:r>
              <a:rPr sz="2700" dirty="0">
                <a:latin typeface="Arial" panose="020B0604020202020204" pitchFamily="34" charset="0"/>
                <a:cs typeface="Arial" panose="020B0604020202020204" pitchFamily="34" charset="0"/>
              </a:rPr>
              <a:t>Additional funding for the Least Developed Countries Fund (LDC) and Special Climate Change Fund (SCCF).</a:t>
            </a:r>
          </a:p>
          <a:p>
            <a:pPr marL="465900" indent="-401638" defTabSz="1121636">
              <a:spcBef>
                <a:spcPts val="1100"/>
              </a:spcBef>
              <a:buClr>
                <a:srgbClr val="374151"/>
              </a:buClr>
              <a:buSzPct val="100000"/>
              <a:buFont typeface="TimesNewRomanPSMT"/>
              <a:defRPr sz="4048"/>
            </a:pPr>
            <a:r>
              <a:rPr sz="2700" dirty="0">
                <a:latin typeface="Arial" panose="020B0604020202020204" pitchFamily="34" charset="0"/>
                <a:cs typeface="Arial" panose="020B0604020202020204" pitchFamily="34" charset="0"/>
              </a:rPr>
              <a:t>World Bank pledges $9 billion annually for climate-related projects in 2024 and 2025.</a:t>
            </a:r>
          </a:p>
          <a:p>
            <a:pPr marL="465900" indent="-401638" defTabSz="1121636">
              <a:spcBef>
                <a:spcPts val="1100"/>
              </a:spcBef>
              <a:buClr>
                <a:srgbClr val="374151"/>
              </a:buClr>
              <a:buSzPct val="100000"/>
              <a:buFont typeface="TimesNewRomanPSMT"/>
              <a:defRPr sz="4048"/>
            </a:pPr>
            <a:r>
              <a:rPr sz="2700" dirty="0">
                <a:latin typeface="Arial" panose="020B0604020202020204" pitchFamily="34" charset="0"/>
                <a:cs typeface="Arial" panose="020B0604020202020204" pitchFamily="34" charset="0"/>
              </a:rPr>
              <a:t>Endorsement of COP28 UAE Climate and Health Declaration and Declaration on Agriculture, Food, and Climate.</a:t>
            </a:r>
          </a:p>
          <a:p>
            <a:pPr marL="465900" indent="-401638" defTabSz="1121636">
              <a:spcBef>
                <a:spcPts val="1100"/>
              </a:spcBef>
              <a:buClr>
                <a:srgbClr val="374151"/>
              </a:buClr>
              <a:buSzPct val="100000"/>
              <a:buFont typeface="TimesNewRomanPSMT"/>
              <a:defRPr sz="4048"/>
            </a:pPr>
            <a:r>
              <a:rPr sz="2700" dirty="0">
                <a:latin typeface="Arial" panose="020B0604020202020204" pitchFamily="34" charset="0"/>
                <a:cs typeface="Arial" panose="020B0604020202020204" pitchFamily="34" charset="0"/>
              </a:rPr>
              <a:t>Global Cooling Pledge endorsed by 66 countries to reduce cooling-related emissions by 68%.</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IV. What's Next?"/>
          <p:cNvSpPr txBox="1">
            <a:spLocks noGrp="1"/>
          </p:cNvSpPr>
          <p:nvPr>
            <p:ph type="title"/>
          </p:nvPr>
        </p:nvSpPr>
        <p:spPr>
          <a:prstGeom prst="rect">
            <a:avLst/>
          </a:prstGeom>
        </p:spPr>
        <p:txBody>
          <a:bodyPr>
            <a:normAutofit/>
          </a:bodyPr>
          <a:lstStyle>
            <a:lvl1pPr defTabSz="1609344">
              <a:defRPr sz="8448" spc="-84"/>
            </a:lvl1pPr>
          </a:lstStyle>
          <a:p>
            <a:r>
              <a:rPr sz="4800" dirty="0">
                <a:latin typeface="Arial" panose="020B0604020202020204" pitchFamily="34" charset="0"/>
                <a:cs typeface="Arial" panose="020B0604020202020204" pitchFamily="34" charset="0"/>
              </a:rPr>
              <a:t>What's Next</a:t>
            </a:r>
            <a:r>
              <a:rPr lang="en-US" sz="4800" dirty="0">
                <a:latin typeface="Arial" panose="020B0604020202020204" pitchFamily="34" charset="0"/>
                <a:cs typeface="Arial" panose="020B0604020202020204" pitchFamily="34" charset="0"/>
              </a:rPr>
              <a:t> for COPs</a:t>
            </a:r>
            <a:r>
              <a:rPr sz="4800" dirty="0">
                <a:latin typeface="Arial" panose="020B0604020202020204" pitchFamily="34" charset="0"/>
                <a:cs typeface="Arial" panose="020B0604020202020204" pitchFamily="34" charset="0"/>
              </a:rPr>
              <a:t>?</a:t>
            </a:r>
          </a:p>
        </p:txBody>
      </p:sp>
      <p:sp>
        <p:nvSpPr>
          <p:cNvPr id="411" name="Next round of Nationally Determined Contributions (NDCs) due in 2025.…"/>
          <p:cNvSpPr txBox="1">
            <a:spLocks noGrp="1"/>
          </p:cNvSpPr>
          <p:nvPr>
            <p:ph type="body" idx="1"/>
          </p:nvPr>
        </p:nvSpPr>
        <p:spPr>
          <a:xfrm>
            <a:off x="498781" y="2251075"/>
            <a:ext cx="10974289" cy="4241800"/>
          </a:xfrm>
          <a:prstGeom prst="rect">
            <a:avLst/>
          </a:prstGeom>
        </p:spPr>
        <p:txBody>
          <a:bodyPr>
            <a:normAutofit/>
          </a:bodyPr>
          <a:lstStyle/>
          <a:p>
            <a:pPr marL="506413" indent="-436563">
              <a:buClr>
                <a:srgbClr val="374151"/>
              </a:buClr>
              <a:buSzPct val="100000"/>
              <a:buFont typeface="TimesNewRomanPSMT"/>
            </a:pPr>
            <a:r>
              <a:rPr sz="4000" dirty="0">
                <a:latin typeface="Arial" panose="020B0604020202020204" pitchFamily="34" charset="0"/>
                <a:cs typeface="Arial" panose="020B0604020202020204" pitchFamily="34" charset="0"/>
              </a:rPr>
              <a:t>Next round of Nationally Determined Contributions (NDCs) due in 2025.</a:t>
            </a:r>
          </a:p>
          <a:p>
            <a:pPr marL="506413" indent="-436563">
              <a:buClr>
                <a:srgbClr val="374151"/>
              </a:buClr>
              <a:buSzPct val="100000"/>
              <a:buFont typeface="TimesNewRomanPSMT"/>
            </a:pPr>
            <a:r>
              <a:rPr lang="en-US" sz="4000" dirty="0">
                <a:latin typeface="Arial" panose="020B0604020202020204" pitchFamily="34" charset="0"/>
                <a:cs typeface="Arial" panose="020B0604020202020204" pitchFamily="34" charset="0"/>
              </a:rPr>
              <a:t>Baku, </a:t>
            </a:r>
            <a:r>
              <a:rPr sz="4000" dirty="0">
                <a:latin typeface="Arial" panose="020B0604020202020204" pitchFamily="34" charset="0"/>
                <a:cs typeface="Arial" panose="020B0604020202020204" pitchFamily="34" charset="0"/>
              </a:rPr>
              <a:t>Azerbaijan</a:t>
            </a:r>
            <a:r>
              <a:rPr lang="en-US" sz="4000" dirty="0">
                <a:latin typeface="Arial" panose="020B0604020202020204" pitchFamily="34" charset="0"/>
                <a:cs typeface="Arial" panose="020B0604020202020204" pitchFamily="34" charset="0"/>
              </a:rPr>
              <a:t>,</a:t>
            </a:r>
            <a:r>
              <a:rPr sz="4000" dirty="0">
                <a:latin typeface="Arial" panose="020B0604020202020204" pitchFamily="34" charset="0"/>
                <a:cs typeface="Arial" panose="020B0604020202020204" pitchFamily="34" charset="0"/>
              </a:rPr>
              <a:t> announced as the host for COP29 in November 2024.</a:t>
            </a:r>
          </a:p>
          <a:p>
            <a:pPr marL="506413" indent="-436563">
              <a:buClr>
                <a:srgbClr val="374151"/>
              </a:buClr>
              <a:buSzPct val="100000"/>
              <a:buFont typeface="TimesNewRomanPSMT"/>
            </a:pPr>
            <a:r>
              <a:rPr sz="4000" dirty="0">
                <a:latin typeface="Arial" panose="020B0604020202020204" pitchFamily="34" charset="0"/>
                <a:cs typeface="Arial" panose="020B0604020202020204" pitchFamily="34" charset="0"/>
              </a:rPr>
              <a:t>Brazil offers to host COP30 in the Amazon in 2025</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V. Mixed Reactions and Criticisms"/>
          <p:cNvSpPr txBox="1">
            <a:spLocks noGrp="1"/>
          </p:cNvSpPr>
          <p:nvPr>
            <p:ph type="title"/>
          </p:nvPr>
        </p:nvSpPr>
        <p:spPr>
          <a:xfrm>
            <a:off x="608111" y="305490"/>
            <a:ext cx="11358602" cy="1325563"/>
          </a:xfrm>
          <a:prstGeom prst="rect">
            <a:avLst/>
          </a:prstGeom>
        </p:spPr>
        <p:txBody>
          <a:bodyPr>
            <a:normAutofit/>
          </a:bodyPr>
          <a:lstStyle>
            <a:lvl1pPr defTabSz="1609344">
              <a:defRPr sz="8448" spc="-84"/>
            </a:lvl1pPr>
          </a:lstStyle>
          <a:p>
            <a:pPr algn="ctr"/>
            <a:r>
              <a:rPr sz="4800" dirty="0">
                <a:latin typeface="Arial" panose="020B0604020202020204" pitchFamily="34" charset="0"/>
                <a:cs typeface="Arial" panose="020B0604020202020204" pitchFamily="34" charset="0"/>
              </a:rPr>
              <a:t>Mixed Reactions and Criticisms</a:t>
            </a:r>
          </a:p>
        </p:txBody>
      </p:sp>
      <p:sp>
        <p:nvSpPr>
          <p:cNvPr id="415" name="Civil society representatives, climate activists, and small island developing countries express dissatisfaction.…"/>
          <p:cNvSpPr txBox="1">
            <a:spLocks noGrp="1"/>
          </p:cNvSpPr>
          <p:nvPr>
            <p:ph type="body" idx="1"/>
          </p:nvPr>
        </p:nvSpPr>
        <p:spPr>
          <a:xfrm>
            <a:off x="609600" y="1405467"/>
            <a:ext cx="10974289" cy="4842934"/>
          </a:xfrm>
          <a:prstGeom prst="rect">
            <a:avLst/>
          </a:prstGeom>
        </p:spPr>
        <p:txBody>
          <a:bodyPr>
            <a:normAutofit/>
          </a:bodyPr>
          <a:lstStyle/>
          <a:p>
            <a:pPr marL="506413" indent="-436563">
              <a:buClr>
                <a:srgbClr val="374151"/>
              </a:buClr>
              <a:buSzPct val="100000"/>
              <a:buFont typeface="TimesNewRomanPSMT"/>
            </a:pPr>
            <a:r>
              <a:rPr sz="3000" dirty="0"/>
              <a:t>Civil society representatives, climate activists, and small island developing countries express dissatisfaction.</a:t>
            </a:r>
          </a:p>
          <a:p>
            <a:pPr marL="506413" indent="-436563">
              <a:buClr>
                <a:srgbClr val="374151"/>
              </a:buClr>
              <a:buSzPct val="100000"/>
              <a:buFont typeface="TimesNewRomanPSMT"/>
            </a:pPr>
            <a:r>
              <a:rPr sz="3000" dirty="0"/>
              <a:t>Concerns about the outcome lacking a clear course correction and incremental advancements.</a:t>
            </a:r>
          </a:p>
          <a:p>
            <a:pPr marL="506413" indent="-436563">
              <a:buClr>
                <a:srgbClr val="374151"/>
              </a:buClr>
              <a:buSzPct val="100000"/>
              <a:buFont typeface="TimesNewRomanPSMT"/>
            </a:pPr>
            <a:r>
              <a:rPr sz="3000" dirty="0"/>
              <a:t>Harjeet Singh from Climate Action Network International criticizes COP28's spotlight on fossil fuels but points out loopholes and hypocrisy in the outcome.</a:t>
            </a:r>
          </a:p>
          <a:p>
            <a:pPr marL="506413" indent="-436563">
              <a:buClr>
                <a:srgbClr val="374151"/>
              </a:buClr>
              <a:buSzPct val="100000"/>
              <a:buFont typeface="TimesNewRomanPSMT"/>
            </a:pPr>
            <a:r>
              <a:rPr sz="3000" dirty="0"/>
              <a:t>Developing countries dependent on fossil fuels lack robust guarantees for financial support in transitioning to renewable energy.</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FC2B6-2B8D-EE20-528F-1BB9B22E490B}"/>
              </a:ext>
            </a:extLst>
          </p:cNvPr>
          <p:cNvSpPr>
            <a:spLocks noGrp="1"/>
          </p:cNvSpPr>
          <p:nvPr>
            <p:ph type="title"/>
          </p:nvPr>
        </p:nvSpPr>
        <p:spPr/>
        <p:txBody>
          <a:bodyPr>
            <a:noAutofit/>
          </a:bodyPr>
          <a:lstStyle/>
          <a:p>
            <a:pPr defTabSz="1146048">
              <a:defRPr sz="12032" spc="-120"/>
            </a:pPr>
            <a:r>
              <a:rPr lang="en-US" sz="4800" b="1" dirty="0"/>
              <a:t>Climate Change </a:t>
            </a:r>
            <a:br>
              <a:rPr lang="en-US" sz="4800" b="1" dirty="0"/>
            </a:br>
            <a:r>
              <a:rPr lang="en-US" sz="4800" b="1" dirty="0"/>
              <a:t>- A Hot Topic</a:t>
            </a:r>
          </a:p>
        </p:txBody>
      </p:sp>
      <p:sp>
        <p:nvSpPr>
          <p:cNvPr id="3" name="Text Placeholder 2">
            <a:extLst>
              <a:ext uri="{FF2B5EF4-FFF2-40B4-BE49-F238E27FC236}">
                <a16:creationId xmlns:a16="http://schemas.microsoft.com/office/drawing/2014/main" id="{9717A438-6FE1-AC7B-0CE4-8B66B2790E1E}"/>
              </a:ext>
            </a:extLst>
          </p:cNvPr>
          <p:cNvSpPr>
            <a:spLocks noGrp="1"/>
          </p:cNvSpPr>
          <p:nvPr>
            <p:ph type="body" idx="1"/>
          </p:nvPr>
        </p:nvSpPr>
        <p:spPr>
          <a:xfrm>
            <a:off x="1589409" y="3190172"/>
            <a:ext cx="9924906" cy="3406821"/>
          </a:xfrm>
        </p:spPr>
        <p:txBody>
          <a:bodyPr>
            <a:normAutofit/>
          </a:bodyPr>
          <a:lstStyle/>
          <a:p>
            <a:pPr>
              <a:buSzPct val="124000"/>
            </a:pPr>
            <a:r>
              <a:rPr lang="en-US" sz="4000" dirty="0"/>
              <a:t>  Why individual action is important.</a:t>
            </a:r>
          </a:p>
          <a:p>
            <a:pPr>
              <a:buSzPct val="124000"/>
            </a:pPr>
            <a:r>
              <a:rPr lang="en-US" sz="4000" dirty="0"/>
              <a:t>  What can I do?</a:t>
            </a:r>
          </a:p>
          <a:p>
            <a:pPr>
              <a:buSzPct val="124000"/>
            </a:pPr>
            <a:r>
              <a:rPr lang="en-US" sz="4000" dirty="0"/>
              <a:t>  How do I make a difference?</a:t>
            </a:r>
          </a:p>
          <a:p>
            <a:pPr>
              <a:buSzPct val="124000"/>
            </a:pPr>
            <a:r>
              <a:rPr lang="en-US" sz="4000" dirty="0"/>
              <a:t>  Albedo and sequestration questions</a:t>
            </a:r>
          </a:p>
          <a:p>
            <a:pPr>
              <a:buSzPct val="124000"/>
            </a:pPr>
            <a:r>
              <a:rPr lang="en-US" sz="4000" dirty="0"/>
              <a:t>  Round-out Discussions</a:t>
            </a:r>
          </a:p>
        </p:txBody>
      </p:sp>
      <p:sp>
        <p:nvSpPr>
          <p:cNvPr id="6" name="TextBox 5">
            <a:extLst>
              <a:ext uri="{FF2B5EF4-FFF2-40B4-BE49-F238E27FC236}">
                <a16:creationId xmlns:a16="http://schemas.microsoft.com/office/drawing/2014/main" id="{A4380E18-2360-9FE7-AFFF-D7DEBC7821D8}"/>
              </a:ext>
            </a:extLst>
          </p:cNvPr>
          <p:cNvSpPr txBox="1"/>
          <p:nvPr/>
        </p:nvSpPr>
        <p:spPr>
          <a:xfrm>
            <a:off x="838200" y="1483502"/>
            <a:ext cx="10279130" cy="12731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219169" hangingPunct="0">
              <a:lnSpc>
                <a:spcPct val="90000"/>
              </a:lnSpc>
              <a:spcBef>
                <a:spcPts val="1200"/>
              </a:spcBef>
            </a:pPr>
            <a:endParaRPr lang="en-US" sz="2200" dirty="0">
              <a:solidFill>
                <a:srgbClr val="000000"/>
              </a:solidFill>
              <a:latin typeface="Canela Text Regular"/>
              <a:ea typeface="Canela Text Regular"/>
              <a:cs typeface="Canela Text Regular"/>
              <a:sym typeface="Canela Text Regular"/>
            </a:endParaRPr>
          </a:p>
          <a:p>
            <a:pPr defTabSz="1219169" hangingPunct="0">
              <a:lnSpc>
                <a:spcPct val="90000"/>
              </a:lnSpc>
              <a:spcBef>
                <a:spcPts val="1200"/>
              </a:spcBef>
            </a:pPr>
            <a:r>
              <a:rPr lang="en-US" sz="4400" b="1" dirty="0"/>
              <a:t>What Can Individuals Do - Session 6</a:t>
            </a:r>
            <a:endParaRPr lang="en-US" sz="4400" b="1" dirty="0">
              <a:solidFill>
                <a:srgbClr val="000000"/>
              </a:solidFill>
              <a:latin typeface="Canela Text Regular"/>
              <a:ea typeface="Canela Text Regular"/>
              <a:cs typeface="Canela Text Regular"/>
              <a:sym typeface="Canela Text Regular"/>
            </a:endParaRPr>
          </a:p>
        </p:txBody>
      </p:sp>
    </p:spTree>
    <p:extLst>
      <p:ext uri="{BB962C8B-B14F-4D97-AF65-F5344CB8AC3E}">
        <p14:creationId xmlns:p14="http://schemas.microsoft.com/office/powerpoint/2010/main" val="358050064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93F789-1F2E-D58D-A8D9-33529084FB87}"/>
              </a:ext>
            </a:extLst>
          </p:cNvPr>
          <p:cNvSpPr txBox="1"/>
          <p:nvPr/>
        </p:nvSpPr>
        <p:spPr>
          <a:xfrm>
            <a:off x="3212757" y="1915297"/>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D6C11E4C-1BD8-50A9-CEE5-B6D7D0B98D45}"/>
              </a:ext>
            </a:extLst>
          </p:cNvPr>
          <p:cNvSpPr txBox="1"/>
          <p:nvPr/>
        </p:nvSpPr>
        <p:spPr>
          <a:xfrm>
            <a:off x="1804086" y="1136822"/>
            <a:ext cx="184731" cy="369332"/>
          </a:xfrm>
          <a:prstGeom prst="rect">
            <a:avLst/>
          </a:prstGeom>
          <a:noFill/>
        </p:spPr>
        <p:txBody>
          <a:bodyPr wrap="none" rtlCol="0">
            <a:spAutoFit/>
          </a:bodyPr>
          <a:lstStyle/>
          <a:p>
            <a:endParaRPr lang="en-US" dirty="0"/>
          </a:p>
        </p:txBody>
      </p:sp>
      <p:sp>
        <p:nvSpPr>
          <p:cNvPr id="6" name="Title 5">
            <a:extLst>
              <a:ext uri="{FF2B5EF4-FFF2-40B4-BE49-F238E27FC236}">
                <a16:creationId xmlns:a16="http://schemas.microsoft.com/office/drawing/2014/main" id="{6B143C02-D689-8B15-5E96-84E6E5DDCD9F}"/>
              </a:ext>
            </a:extLst>
          </p:cNvPr>
          <p:cNvSpPr>
            <a:spLocks noGrp="1"/>
          </p:cNvSpPr>
          <p:nvPr>
            <p:ph type="title"/>
          </p:nvPr>
        </p:nvSpPr>
        <p:spPr/>
        <p:txBody>
          <a:bodyPr>
            <a:normAutofit fontScale="90000"/>
          </a:bodyPr>
          <a:lstStyle/>
          <a:p>
            <a:r>
              <a:rPr lang="en-US" dirty="0"/>
              <a:t>Climate Change: Hot Topics</a:t>
            </a:r>
            <a:br>
              <a:rPr lang="en-US" dirty="0"/>
            </a:br>
            <a:r>
              <a:rPr lang="en-US" dirty="0"/>
              <a:t>9. References (Green items for introduction)</a:t>
            </a:r>
          </a:p>
        </p:txBody>
      </p:sp>
      <p:sp>
        <p:nvSpPr>
          <p:cNvPr id="7" name="Content Placeholder 6">
            <a:extLst>
              <a:ext uri="{FF2B5EF4-FFF2-40B4-BE49-F238E27FC236}">
                <a16:creationId xmlns:a16="http://schemas.microsoft.com/office/drawing/2014/main" id="{F22EC8F7-BBFD-EA30-3735-B84DAF8021FA}"/>
              </a:ext>
            </a:extLst>
          </p:cNvPr>
          <p:cNvSpPr>
            <a:spLocks noGrp="1"/>
          </p:cNvSpPr>
          <p:nvPr>
            <p:ph idx="1"/>
          </p:nvPr>
        </p:nvSpPr>
        <p:spPr/>
        <p:txBody>
          <a:bodyPr>
            <a:normAutofit fontScale="62500" lnSpcReduction="20000"/>
          </a:bodyPr>
          <a:lstStyle/>
          <a:p>
            <a:r>
              <a:rPr lang="en-US" dirty="0">
                <a:solidFill>
                  <a:schemeClr val="accent6"/>
                </a:solidFill>
              </a:rPr>
              <a:t>COP 28 full presentation</a:t>
            </a:r>
            <a:r>
              <a:rPr lang="en-US" dirty="0"/>
              <a:t> (verbose) </a:t>
            </a:r>
            <a:r>
              <a:rPr lang="en-US" u="sng" dirty="0">
                <a:hlinkClick r:id="rId2"/>
              </a:rPr>
              <a:t>https://unfccc.int/documents/204079</a:t>
            </a:r>
          </a:p>
          <a:p>
            <a:r>
              <a:rPr lang="en-US" dirty="0">
                <a:solidFill>
                  <a:schemeClr val="accent6"/>
                </a:solidFill>
              </a:rPr>
              <a:t>5th US Climate Report </a:t>
            </a:r>
            <a:r>
              <a:rPr lang="en-US" dirty="0"/>
              <a:t>(detailed) </a:t>
            </a:r>
            <a:r>
              <a:rPr lang="en-US" u="sng" dirty="0">
                <a:hlinkClick r:id="rId3"/>
              </a:rPr>
              <a:t>https://nca2023.globalchange.gov/</a:t>
            </a:r>
          </a:p>
          <a:p>
            <a:r>
              <a:rPr lang="en-US" dirty="0"/>
              <a:t>Royal Society Climate Change Evidence and Causes(more technical) </a:t>
            </a:r>
            <a:r>
              <a:rPr lang="en-US" dirty="0">
                <a:hlinkClick r:id="rId4"/>
              </a:rPr>
              <a:t>https://royalsociety.org/~/media/Royal_Society_Content/policy/projects/climate-evidence-causes/climate-change-evidence-causes.pdf</a:t>
            </a:r>
            <a:endParaRPr lang="en-US" u="sng" dirty="0">
              <a:hlinkClick r:id="rId2"/>
            </a:endParaRPr>
          </a:p>
          <a:p>
            <a:pPr algn="l"/>
            <a:r>
              <a:rPr lang="en-US" b="1" i="0" u="none" strike="noStrike" dirty="0">
                <a:solidFill>
                  <a:schemeClr val="accent6"/>
                </a:solidFill>
                <a:effectLst/>
              </a:rPr>
              <a:t>The Carbon Almanac: It's Not Too Late Paperback – July 12, 2022</a:t>
            </a:r>
            <a:r>
              <a:rPr lang="en-US" b="1" i="0" u="none" strike="noStrike" dirty="0">
                <a:solidFill>
                  <a:srgbClr val="565959"/>
                </a:solidFill>
                <a:effectLst/>
              </a:rPr>
              <a:t> (reference for terms)</a:t>
            </a:r>
            <a:r>
              <a:rPr lang="en-US" b="1" dirty="0">
                <a:solidFill>
                  <a:srgbClr val="0F1111"/>
                </a:solidFill>
              </a:rPr>
              <a:t> </a:t>
            </a:r>
            <a:r>
              <a:rPr lang="en-US" b="0" i="0" u="none" strike="noStrike" dirty="0">
                <a:solidFill>
                  <a:srgbClr val="007185"/>
                </a:solidFill>
                <a:effectLst/>
                <a:hlinkClick r:id="rId5"/>
              </a:rPr>
              <a:t>The Carbon Almanac Network</a:t>
            </a:r>
            <a:r>
              <a:rPr lang="en-US" b="0" i="0" dirty="0">
                <a:solidFill>
                  <a:srgbClr val="0F1111"/>
                </a:solidFill>
                <a:effectLst/>
              </a:rPr>
              <a:t> </a:t>
            </a:r>
            <a:r>
              <a:rPr lang="en-US" b="0" i="0" dirty="0">
                <a:solidFill>
                  <a:srgbClr val="565959"/>
                </a:solidFill>
                <a:effectLst/>
              </a:rPr>
              <a:t>(Author), </a:t>
            </a:r>
            <a:r>
              <a:rPr lang="en-US" b="0" i="0" u="none" strike="noStrike" dirty="0">
                <a:solidFill>
                  <a:srgbClr val="007185"/>
                </a:solidFill>
                <a:effectLst/>
                <a:hlinkClick r:id="rId6"/>
              </a:rPr>
              <a:t>Seth Godin</a:t>
            </a:r>
            <a:endParaRPr lang="en-US" b="0" i="0" u="none" strike="noStrike" dirty="0">
              <a:solidFill>
                <a:srgbClr val="007185"/>
              </a:solidFill>
              <a:effectLst/>
            </a:endParaRPr>
          </a:p>
          <a:p>
            <a:r>
              <a:rPr lang="en-US" dirty="0">
                <a:effectLst/>
              </a:rPr>
              <a:t>Determinants of emissions pathways in the coupled climate–social system (technical</a:t>
            </a:r>
            <a:r>
              <a:rPr lang="en-US" dirty="0"/>
              <a:t>)</a:t>
            </a:r>
            <a:r>
              <a:rPr lang="en-US" dirty="0">
                <a:effectLst/>
              </a:rPr>
              <a:t>, </a:t>
            </a:r>
            <a:r>
              <a:rPr lang="en-US" i="1" dirty="0">
                <a:effectLst/>
              </a:rPr>
              <a:t>Frances C. Moore, Katherine Lacasse, Katharine J. Mach, Yoon Ah Shin, Louis J. Gross, Brian </a:t>
            </a:r>
            <a:r>
              <a:rPr lang="en-US" i="1" dirty="0" err="1">
                <a:effectLst/>
              </a:rPr>
              <a:t>Beckage</a:t>
            </a:r>
            <a:r>
              <a:rPr lang="en-US" i="1" dirty="0">
                <a:effectLst/>
              </a:rPr>
              <a:t>, Nature, Vol. 603, 3 March 2022, </a:t>
            </a:r>
            <a:r>
              <a:rPr lang="en-US" i="1" dirty="0">
                <a:effectLst/>
                <a:hlinkClick r:id="rId7"/>
              </a:rPr>
              <a:t>https://doi.org/10.1038/s41586-022-04423-8</a:t>
            </a:r>
            <a:endParaRPr lang="en-US" i="1" dirty="0">
              <a:effectLst/>
            </a:endParaRPr>
          </a:p>
          <a:p>
            <a:pPr algn="l"/>
            <a:r>
              <a:rPr lang="en-US" dirty="0"/>
              <a:t>EPA Climate Change (nice diagrams) </a:t>
            </a:r>
            <a:r>
              <a:rPr lang="en-US" dirty="0">
                <a:solidFill>
                  <a:srgbClr val="007185"/>
                </a:solidFill>
                <a:hlinkClick r:id="rId8"/>
              </a:rPr>
              <a:t>https://www.epa.gov/climate-change</a:t>
            </a:r>
            <a:endParaRPr lang="en-US" dirty="0">
              <a:solidFill>
                <a:srgbClr val="007185"/>
              </a:solidFill>
            </a:endParaRPr>
          </a:p>
          <a:p>
            <a:pPr algn="l"/>
            <a:r>
              <a:rPr lang="en-US" b="0" i="0" dirty="0">
                <a:solidFill>
                  <a:srgbClr val="0F1111"/>
                </a:solidFill>
                <a:effectLst/>
              </a:rPr>
              <a:t>NASA CLIMATE CHANGE (interesting videos of climate) </a:t>
            </a:r>
            <a:r>
              <a:rPr lang="en-US" b="0" i="0" dirty="0">
                <a:solidFill>
                  <a:srgbClr val="0F1111"/>
                </a:solidFill>
                <a:effectLst/>
                <a:hlinkClick r:id="rId9"/>
              </a:rPr>
              <a:t>https://climate.nasa.gov/</a:t>
            </a:r>
            <a:endParaRPr lang="en-US" b="0" i="0" dirty="0">
              <a:solidFill>
                <a:srgbClr val="0F1111"/>
              </a:solidFill>
              <a:effectLst/>
            </a:endParaRPr>
          </a:p>
          <a:p>
            <a:pPr algn="l"/>
            <a:r>
              <a:rPr lang="en-US" b="0" i="0" dirty="0">
                <a:solidFill>
                  <a:srgbClr val="0F1111"/>
                </a:solidFill>
                <a:effectLst/>
              </a:rPr>
              <a:t>The International Panel on Climate Change IPCC (central scientific world body) </a:t>
            </a:r>
            <a:r>
              <a:rPr lang="en-US" b="0" i="0" dirty="0">
                <a:solidFill>
                  <a:srgbClr val="0F1111"/>
                </a:solidFill>
                <a:effectLst/>
                <a:hlinkClick r:id="rId10"/>
              </a:rPr>
              <a:t>https://www.ipcc.ch</a:t>
            </a:r>
            <a:endParaRPr lang="en-US" b="0" i="0" dirty="0">
              <a:solidFill>
                <a:srgbClr val="0F1111"/>
              </a:solidFill>
              <a:effectLst/>
            </a:endParaRPr>
          </a:p>
          <a:p>
            <a:pPr algn="l"/>
            <a:r>
              <a:rPr lang="en-US" dirty="0">
                <a:solidFill>
                  <a:srgbClr val="0F1111"/>
                </a:solidFill>
              </a:rPr>
              <a:t>United Nations Climate Action (Summaries of impact) </a:t>
            </a:r>
            <a:r>
              <a:rPr lang="en-US" dirty="0">
                <a:solidFill>
                  <a:srgbClr val="0F1111"/>
                </a:solidFill>
                <a:hlinkClick r:id="rId11"/>
              </a:rPr>
              <a:t>https://www.un.org/en/climatechange</a:t>
            </a:r>
            <a:endParaRPr lang="en-US" dirty="0">
              <a:solidFill>
                <a:srgbClr val="0F1111"/>
              </a:solidFill>
            </a:endParaRPr>
          </a:p>
          <a:p>
            <a:pPr algn="l"/>
            <a:r>
              <a:rPr lang="en-US" b="0" i="0" dirty="0">
                <a:solidFill>
                  <a:srgbClr val="0F1111"/>
                </a:solidFill>
                <a:effectLst/>
              </a:rPr>
              <a:t>The European </a:t>
            </a:r>
            <a:r>
              <a:rPr lang="en-US" b="0" i="0" dirty="0" err="1">
                <a:solidFill>
                  <a:srgbClr val="0F1111"/>
                </a:solidFill>
                <a:effectLst/>
              </a:rPr>
              <a:t>Commision</a:t>
            </a:r>
            <a:r>
              <a:rPr lang="en-US" dirty="0">
                <a:solidFill>
                  <a:srgbClr val="0F1111"/>
                </a:solidFill>
              </a:rPr>
              <a:t>: Energy, Climate change, Environment(European view) </a:t>
            </a:r>
            <a:r>
              <a:rPr lang="en-US" dirty="0">
                <a:solidFill>
                  <a:srgbClr val="0F1111"/>
                </a:solidFill>
                <a:hlinkClick r:id="rId12"/>
              </a:rPr>
              <a:t>https://commission.europa.eu/energy-climate-change-environment_en</a:t>
            </a:r>
            <a:endParaRPr lang="en-US" dirty="0">
              <a:solidFill>
                <a:srgbClr val="0F1111"/>
              </a:solidFill>
            </a:endParaRPr>
          </a:p>
          <a:p>
            <a:pPr algn="l"/>
            <a:endParaRPr lang="en-US" b="0" i="0" dirty="0">
              <a:solidFill>
                <a:srgbClr val="0F1111"/>
              </a:solidFill>
              <a:effectLst/>
              <a:latin typeface="Amazon Ember"/>
            </a:endParaRPr>
          </a:p>
          <a:p>
            <a:pPr algn="l"/>
            <a:endParaRPr lang="en-US" b="0" i="0" dirty="0">
              <a:solidFill>
                <a:srgbClr val="0F1111"/>
              </a:solidFill>
              <a:effectLst/>
              <a:latin typeface="Amazon Ember"/>
            </a:endParaRPr>
          </a:p>
        </p:txBody>
      </p:sp>
    </p:spTree>
    <p:extLst>
      <p:ext uri="{BB962C8B-B14F-4D97-AF65-F5344CB8AC3E}">
        <p14:creationId xmlns:p14="http://schemas.microsoft.com/office/powerpoint/2010/main" val="2792598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12D553-FBCE-2E81-8EA1-E2817BD13B9D}"/>
              </a:ext>
            </a:extLst>
          </p:cNvPr>
          <p:cNvSpPr txBox="1"/>
          <p:nvPr/>
        </p:nvSpPr>
        <p:spPr>
          <a:xfrm>
            <a:off x="3592945" y="2927927"/>
            <a:ext cx="4805996" cy="769441"/>
          </a:xfrm>
          <a:prstGeom prst="rect">
            <a:avLst/>
          </a:prstGeom>
          <a:noFill/>
        </p:spPr>
        <p:txBody>
          <a:bodyPr wrap="none" rtlCol="0">
            <a:spAutoFit/>
          </a:bodyPr>
          <a:lstStyle/>
          <a:p>
            <a:r>
              <a:rPr lang="en-US" sz="4400" dirty="0"/>
              <a:t>Additional materials</a:t>
            </a:r>
          </a:p>
        </p:txBody>
      </p:sp>
    </p:spTree>
    <p:extLst>
      <p:ext uri="{BB962C8B-B14F-4D97-AF65-F5344CB8AC3E}">
        <p14:creationId xmlns:p14="http://schemas.microsoft.com/office/powerpoint/2010/main" val="3293962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96EF7F-E68F-3CA3-C75C-99F7C697EC1D}"/>
              </a:ext>
            </a:extLst>
          </p:cNvPr>
          <p:cNvSpPr txBox="1"/>
          <p:nvPr/>
        </p:nvSpPr>
        <p:spPr>
          <a:xfrm>
            <a:off x="1560946" y="1006764"/>
            <a:ext cx="9042400" cy="5355312"/>
          </a:xfrm>
          <a:prstGeom prst="rect">
            <a:avLst/>
          </a:prstGeom>
          <a:noFill/>
        </p:spPr>
        <p:txBody>
          <a:bodyPr wrap="square" rtlCol="0">
            <a:spAutoFit/>
          </a:bodyPr>
          <a:lstStyle/>
          <a:p>
            <a:pPr algn="ctr"/>
            <a:r>
              <a:rPr lang="en-US" sz="3600" b="1" i="0" dirty="0">
                <a:solidFill>
                  <a:srgbClr val="2B2B2B"/>
                </a:solidFill>
                <a:effectLst/>
                <a:latin typeface="Helvetica" pitchFamily="2" charset="0"/>
              </a:rPr>
              <a:t>Carbon Dioxide Is Still King</a:t>
            </a:r>
          </a:p>
          <a:p>
            <a:endParaRPr lang="en-US" dirty="0"/>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Water vapor  provides about 50% greenhouse effect, but it condenses and can easily be removed from the atmosphere.</a:t>
            </a:r>
          </a:p>
          <a:p>
            <a:pPr marL="285750" indent="-285750">
              <a:buFont typeface="Arial" panose="020B0604020202020204" pitchFamily="34" charset="0"/>
              <a:buChar char="•"/>
            </a:pPr>
            <a:r>
              <a:rPr lang="en-US" sz="2400" b="0" i="0" dirty="0">
                <a:solidFill>
                  <a:srgbClr val="2B2B2B"/>
                </a:solidFill>
                <a:effectLst/>
                <a:latin typeface="Arial" panose="020B0604020202020204" pitchFamily="34" charset="0"/>
                <a:cs typeface="Arial" panose="020B0604020202020204" pitchFamily="34" charset="0"/>
              </a:rPr>
              <a:t>Carbon dioxide is responsible for a 33%  of the total warming of Earth’s climate due to human-produced greenhouse gases. </a:t>
            </a:r>
          </a:p>
          <a:p>
            <a:pPr marL="285750" indent="-285750">
              <a:buFont typeface="Arial" panose="020B0604020202020204" pitchFamily="34" charset="0"/>
              <a:buChar char="•"/>
            </a:pPr>
            <a:r>
              <a:rPr lang="en-US" sz="2400" b="0" i="0" dirty="0">
                <a:solidFill>
                  <a:srgbClr val="2B2B2B"/>
                </a:solidFill>
                <a:effectLst/>
                <a:latin typeface="Arial" panose="020B0604020202020204" pitchFamily="34" charset="0"/>
                <a:cs typeface="Arial" panose="020B0604020202020204" pitchFamily="34" charset="0"/>
              </a:rPr>
              <a:t>Small increases in its concentration have major effects. </a:t>
            </a:r>
          </a:p>
          <a:p>
            <a:pPr marL="285750" indent="-285750">
              <a:buFont typeface="Arial" panose="020B0604020202020204" pitchFamily="34" charset="0"/>
              <a:buChar char="•"/>
            </a:pPr>
            <a:r>
              <a:rPr lang="en-US" sz="2400" b="0" i="0" dirty="0">
                <a:solidFill>
                  <a:srgbClr val="2B2B2B"/>
                </a:solidFill>
                <a:effectLst/>
                <a:latin typeface="Arial" panose="020B0604020202020204" pitchFamily="34" charset="0"/>
                <a:cs typeface="Arial" panose="020B0604020202020204" pitchFamily="34" charset="0"/>
              </a:rPr>
              <a:t>A key reason is the length of time carbon dioxide remains in the atmosphere.</a:t>
            </a:r>
            <a:endParaRPr lang="en-US" sz="2400" dirty="0">
              <a:solidFill>
                <a:srgbClr val="2B2B2B"/>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0" i="0" dirty="0">
                <a:solidFill>
                  <a:srgbClr val="2B2B2B"/>
                </a:solidFill>
                <a:effectLst/>
                <a:latin typeface="Helvetica" pitchFamily="2" charset="0"/>
              </a:rPr>
              <a:t>Methane, carbon dioxide, and chlorofluorocarbons don’t condense, and they aren’t particularly chemically reactive or easily broken down by light in the troposphere. </a:t>
            </a:r>
          </a:p>
          <a:p>
            <a:pPr marL="285750" indent="-285750">
              <a:buFont typeface="Arial" panose="020B0604020202020204" pitchFamily="34" charset="0"/>
              <a:buChar char="•"/>
            </a:pPr>
            <a:r>
              <a:rPr lang="en-US" sz="2400" dirty="0">
                <a:solidFill>
                  <a:srgbClr val="2B2B2B"/>
                </a:solidFill>
                <a:latin typeface="Helvetica" pitchFamily="2" charset="0"/>
                <a:cs typeface="Arial" panose="020B0604020202020204" pitchFamily="34" charset="0"/>
              </a:rPr>
              <a:t>Heating effects on the earth may take centuries to be noticed to their full effect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413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2336B-03FB-FF6F-D72D-510A3D8A4D10}"/>
              </a:ext>
            </a:extLst>
          </p:cNvPr>
          <p:cNvSpPr>
            <a:spLocks noGrp="1"/>
          </p:cNvSpPr>
          <p:nvPr>
            <p:ph type="ctrTitle"/>
          </p:nvPr>
        </p:nvSpPr>
        <p:spPr>
          <a:xfrm>
            <a:off x="1524000" y="124835"/>
            <a:ext cx="9144000" cy="1475365"/>
          </a:xfrm>
        </p:spPr>
        <p:txBody>
          <a:bodyPr>
            <a:normAutofit fontScale="90000"/>
          </a:bodyPr>
          <a:lstStyle/>
          <a:p>
            <a:r>
              <a:rPr lang="en-US" dirty="0"/>
              <a:t>Wikipedia diagram of how much carbon is around</a:t>
            </a:r>
          </a:p>
        </p:txBody>
      </p:sp>
      <p:sp>
        <p:nvSpPr>
          <p:cNvPr id="3" name="Subtitle 2">
            <a:extLst>
              <a:ext uri="{FF2B5EF4-FFF2-40B4-BE49-F238E27FC236}">
                <a16:creationId xmlns:a16="http://schemas.microsoft.com/office/drawing/2014/main" id="{D90650B6-702A-924D-7893-769D2CAB543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894DA71B-BDFD-6EB9-2B5E-8CC739DA04AA}"/>
              </a:ext>
            </a:extLst>
          </p:cNvPr>
          <p:cNvPicPr>
            <a:picLocks noChangeAspect="1"/>
          </p:cNvPicPr>
          <p:nvPr/>
        </p:nvPicPr>
        <p:blipFill>
          <a:blip r:embed="rId2"/>
          <a:stretch>
            <a:fillRect/>
          </a:stretch>
        </p:blipFill>
        <p:spPr>
          <a:xfrm>
            <a:off x="0" y="1823421"/>
            <a:ext cx="12192000" cy="5034579"/>
          </a:xfrm>
          <a:prstGeom prst="rect">
            <a:avLst/>
          </a:prstGeom>
        </p:spPr>
      </p:pic>
    </p:spTree>
    <p:extLst>
      <p:ext uri="{BB962C8B-B14F-4D97-AF65-F5344CB8AC3E}">
        <p14:creationId xmlns:p14="http://schemas.microsoft.com/office/powerpoint/2010/main" val="3803921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59B7-3D39-20F8-E828-B45273CD0D4B}"/>
              </a:ext>
            </a:extLst>
          </p:cNvPr>
          <p:cNvSpPr>
            <a:spLocks noGrp="1"/>
          </p:cNvSpPr>
          <p:nvPr>
            <p:ph type="title"/>
          </p:nvPr>
        </p:nvSpPr>
        <p:spPr/>
        <p:txBody>
          <a:bodyPr/>
          <a:lstStyle/>
          <a:p>
            <a:r>
              <a:rPr lang="en-US" dirty="0"/>
              <a:t>How much carbon in carbon cycle?</a:t>
            </a:r>
          </a:p>
        </p:txBody>
      </p:sp>
      <p:graphicFrame>
        <p:nvGraphicFramePr>
          <p:cNvPr id="4" name="Content Placeholder 3">
            <a:extLst>
              <a:ext uri="{FF2B5EF4-FFF2-40B4-BE49-F238E27FC236}">
                <a16:creationId xmlns:a16="http://schemas.microsoft.com/office/drawing/2014/main" id="{53A1B017-032B-04CB-708F-251DE21F6F20}"/>
              </a:ext>
            </a:extLst>
          </p:cNvPr>
          <p:cNvGraphicFramePr>
            <a:graphicFrameLocks noGrp="1"/>
          </p:cNvGraphicFramePr>
          <p:nvPr>
            <p:ph idx="1"/>
          </p:nvPr>
        </p:nvGraphicFramePr>
        <p:xfrm>
          <a:off x="485306" y="1743179"/>
          <a:ext cx="7196527" cy="4820920"/>
        </p:xfrm>
        <a:graphic>
          <a:graphicData uri="http://schemas.openxmlformats.org/drawingml/2006/table">
            <a:tbl>
              <a:tblPr firstRow="1" bandRow="1">
                <a:tableStyleId>{5C22544A-7EE6-4342-B048-85BDC9FD1C3A}</a:tableStyleId>
              </a:tblPr>
              <a:tblGrid>
                <a:gridCol w="3366541">
                  <a:extLst>
                    <a:ext uri="{9D8B030D-6E8A-4147-A177-3AD203B41FA5}">
                      <a16:colId xmlns:a16="http://schemas.microsoft.com/office/drawing/2014/main" val="3173945927"/>
                    </a:ext>
                  </a:extLst>
                </a:gridCol>
                <a:gridCol w="3829986">
                  <a:extLst>
                    <a:ext uri="{9D8B030D-6E8A-4147-A177-3AD203B41FA5}">
                      <a16:colId xmlns:a16="http://schemas.microsoft.com/office/drawing/2014/main" val="564322224"/>
                    </a:ext>
                  </a:extLst>
                </a:gridCol>
              </a:tblGrid>
              <a:tr h="370840">
                <a:tc>
                  <a:txBody>
                    <a:bodyPr/>
                    <a:lstStyle/>
                    <a:p>
                      <a:r>
                        <a:rPr lang="en-US" dirty="0"/>
                        <a:t>Carbon location</a:t>
                      </a:r>
                    </a:p>
                  </a:txBody>
                  <a:tcPr/>
                </a:tc>
                <a:tc>
                  <a:txBody>
                    <a:bodyPr/>
                    <a:lstStyle/>
                    <a:p>
                      <a:r>
                        <a:rPr lang="en-US" dirty="0"/>
                        <a:t>Gt C</a:t>
                      </a:r>
                      <a:endParaRPr lang="en-US" baseline="30000" dirty="0"/>
                    </a:p>
                  </a:txBody>
                  <a:tcPr/>
                </a:tc>
                <a:extLst>
                  <a:ext uri="{0D108BD9-81ED-4DB2-BD59-A6C34878D82A}">
                    <a16:rowId xmlns:a16="http://schemas.microsoft.com/office/drawing/2014/main" val="35586556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Atmosphere</a:t>
                      </a:r>
                    </a:p>
                  </a:txBody>
                  <a:tcPr>
                    <a:solidFill>
                      <a:schemeClr val="accent5">
                        <a:lumMod val="60000"/>
                        <a:lumOff val="40000"/>
                      </a:schemeClr>
                    </a:solidFill>
                  </a:tcPr>
                </a:tc>
                <a:tc>
                  <a:txBody>
                    <a:bodyPr/>
                    <a:lstStyle/>
                    <a:p>
                      <a:r>
                        <a:rPr lang="en-US" sz="1800" b="0" i="0" kern="1200" dirty="0">
                          <a:solidFill>
                            <a:schemeClr val="dk1"/>
                          </a:solidFill>
                          <a:effectLst/>
                          <a:latin typeface="+mn-lt"/>
                          <a:ea typeface="+mn-ea"/>
                          <a:cs typeface="+mn-cs"/>
                        </a:rPr>
                        <a:t>885</a:t>
                      </a:r>
                      <a:endParaRPr lang="en-US" dirty="0"/>
                    </a:p>
                  </a:txBody>
                  <a:tcPr>
                    <a:solidFill>
                      <a:schemeClr val="accent5">
                        <a:lumMod val="60000"/>
                        <a:lumOff val="40000"/>
                      </a:schemeClr>
                    </a:solidFill>
                  </a:tcPr>
                </a:tc>
                <a:extLst>
                  <a:ext uri="{0D108BD9-81ED-4DB2-BD59-A6C34878D82A}">
                    <a16:rowId xmlns:a16="http://schemas.microsoft.com/office/drawing/2014/main" val="3526979169"/>
                  </a:ext>
                </a:extLst>
              </a:tr>
              <a:tr h="370840">
                <a:tc>
                  <a:txBody>
                    <a:bodyPr/>
                    <a:lstStyle/>
                    <a:p>
                      <a:r>
                        <a:rPr lang="en-US" sz="1800" b="0" i="0" kern="1200" dirty="0">
                          <a:solidFill>
                            <a:schemeClr val="dk1"/>
                          </a:solidFill>
                          <a:effectLst/>
                          <a:latin typeface="+mn-lt"/>
                          <a:ea typeface="+mn-ea"/>
                          <a:cs typeface="+mn-cs"/>
                        </a:rPr>
                        <a:t>Land</a:t>
                      </a:r>
                      <a:endParaRPr lang="en-US" dirty="0"/>
                    </a:p>
                  </a:txBody>
                  <a:tcPr>
                    <a:solidFill>
                      <a:schemeClr val="tx2">
                        <a:lumMod val="40000"/>
                        <a:lumOff val="60000"/>
                      </a:schemeClr>
                    </a:solidFill>
                  </a:tcPr>
                </a:tc>
                <a:tc>
                  <a:txBody>
                    <a:bodyPr/>
                    <a:lstStyle/>
                    <a:p>
                      <a:r>
                        <a:rPr lang="en-US" sz="1800" b="0" i="0" kern="1200" dirty="0">
                          <a:solidFill>
                            <a:schemeClr val="dk1"/>
                          </a:solidFill>
                          <a:effectLst/>
                          <a:latin typeface="+mn-lt"/>
                          <a:ea typeface="+mn-ea"/>
                          <a:cs typeface="+mn-cs"/>
                        </a:rPr>
                        <a:t>11.1</a:t>
                      </a:r>
                      <a:endParaRPr lang="en-US" dirty="0"/>
                    </a:p>
                  </a:txBody>
                  <a:tcPr>
                    <a:solidFill>
                      <a:schemeClr val="tx2">
                        <a:lumMod val="40000"/>
                        <a:lumOff val="60000"/>
                      </a:schemeClr>
                    </a:solidFill>
                  </a:tcPr>
                </a:tc>
                <a:extLst>
                  <a:ext uri="{0D108BD9-81ED-4DB2-BD59-A6C34878D82A}">
                    <a16:rowId xmlns:a16="http://schemas.microsoft.com/office/drawing/2014/main" val="3105427765"/>
                  </a:ext>
                </a:extLst>
              </a:tr>
              <a:tr h="370840">
                <a:tc>
                  <a:txBody>
                    <a:bodyPr/>
                    <a:lstStyle/>
                    <a:p>
                      <a:r>
                        <a:rPr lang="en-US" sz="1800" b="0" i="0" kern="1200" dirty="0">
                          <a:solidFill>
                            <a:schemeClr val="dk1"/>
                          </a:solidFill>
                          <a:effectLst/>
                          <a:latin typeface="+mn-lt"/>
                          <a:ea typeface="+mn-ea"/>
                          <a:cs typeface="+mn-cs"/>
                        </a:rPr>
                        <a:t>Gas reserves</a:t>
                      </a:r>
                      <a:endParaRPr lang="en-US" dirty="0"/>
                    </a:p>
                  </a:txBody>
                  <a:tcPr/>
                </a:tc>
                <a:tc>
                  <a:txBody>
                    <a:bodyPr/>
                    <a:lstStyle/>
                    <a:p>
                      <a:r>
                        <a:rPr lang="en-US" sz="1800" b="0" i="0" kern="1200" dirty="0">
                          <a:solidFill>
                            <a:schemeClr val="dk1"/>
                          </a:solidFill>
                          <a:effectLst/>
                          <a:latin typeface="+mn-lt"/>
                          <a:ea typeface="+mn-ea"/>
                          <a:cs typeface="+mn-cs"/>
                        </a:rPr>
                        <a:t>115</a:t>
                      </a:r>
                      <a:endParaRPr lang="en-US" dirty="0"/>
                    </a:p>
                  </a:txBody>
                  <a:tcPr/>
                </a:tc>
                <a:extLst>
                  <a:ext uri="{0D108BD9-81ED-4DB2-BD59-A6C34878D82A}">
                    <a16:rowId xmlns:a16="http://schemas.microsoft.com/office/drawing/2014/main" val="6022033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Oil Reserves</a:t>
                      </a:r>
                      <a:endParaRPr lang="en-US" baseline="0" dirty="0"/>
                    </a:p>
                  </a:txBody>
                  <a:tcPr/>
                </a:tc>
                <a:tc>
                  <a:txBody>
                    <a:bodyPr/>
                    <a:lstStyle/>
                    <a:p>
                      <a:r>
                        <a:rPr lang="en-US" sz="1800" b="0" i="0" kern="1200" dirty="0">
                          <a:solidFill>
                            <a:schemeClr val="dk1"/>
                          </a:solidFill>
                          <a:effectLst/>
                          <a:latin typeface="+mn-lt"/>
                          <a:ea typeface="+mn-ea"/>
                          <a:cs typeface="+mn-cs"/>
                        </a:rPr>
                        <a:t>230</a:t>
                      </a:r>
                      <a:endParaRPr lang="en-US" dirty="0"/>
                    </a:p>
                  </a:txBody>
                  <a:tcPr/>
                </a:tc>
                <a:extLst>
                  <a:ext uri="{0D108BD9-81ED-4DB2-BD59-A6C34878D82A}">
                    <a16:rowId xmlns:a16="http://schemas.microsoft.com/office/drawing/2014/main" val="749102460"/>
                  </a:ext>
                </a:extLst>
              </a:tr>
              <a:tr h="370840">
                <a:tc>
                  <a:txBody>
                    <a:bodyPr/>
                    <a:lstStyle/>
                    <a:p>
                      <a:r>
                        <a:rPr lang="en-US" sz="1800" b="0" i="0" kern="1200" dirty="0">
                          <a:solidFill>
                            <a:schemeClr val="dk1"/>
                          </a:solidFill>
                          <a:effectLst/>
                          <a:latin typeface="+mn-lt"/>
                          <a:ea typeface="+mn-ea"/>
                          <a:cs typeface="+mn-cs"/>
                        </a:rPr>
                        <a:t>Coal reserves</a:t>
                      </a:r>
                      <a:endParaRPr lang="en-US" baseline="0" dirty="0"/>
                    </a:p>
                  </a:txBody>
                  <a:tcPr/>
                </a:tc>
                <a:tc>
                  <a:txBody>
                    <a:bodyPr/>
                    <a:lstStyle/>
                    <a:p>
                      <a:r>
                        <a:rPr lang="en-US" sz="1800" b="0" i="0" kern="1200" dirty="0">
                          <a:solidFill>
                            <a:schemeClr val="dk1"/>
                          </a:solidFill>
                          <a:effectLst/>
                          <a:latin typeface="+mn-lt"/>
                          <a:ea typeface="+mn-ea"/>
                          <a:cs typeface="+mn-cs"/>
                        </a:rPr>
                        <a:t>560</a:t>
                      </a:r>
                      <a:endParaRPr lang="en-US" dirty="0"/>
                    </a:p>
                  </a:txBody>
                  <a:tcPr/>
                </a:tc>
                <a:extLst>
                  <a:ext uri="{0D108BD9-81ED-4DB2-BD59-A6C34878D82A}">
                    <a16:rowId xmlns:a16="http://schemas.microsoft.com/office/drawing/2014/main" val="3381584186"/>
                  </a:ext>
                </a:extLst>
              </a:tr>
              <a:tr h="370840">
                <a:tc>
                  <a:txBody>
                    <a:bodyPr/>
                    <a:lstStyle/>
                    <a:p>
                      <a:r>
                        <a:rPr lang="en-US" dirty="0"/>
                        <a:t>Permafrost</a:t>
                      </a:r>
                      <a:endParaRPr lang="en-US" baseline="0" dirty="0"/>
                    </a:p>
                  </a:txBody>
                  <a:tcPr>
                    <a:solidFill>
                      <a:srgbClr val="46DB21"/>
                    </a:solidFill>
                  </a:tcPr>
                </a:tc>
                <a:tc>
                  <a:txBody>
                    <a:bodyPr/>
                    <a:lstStyle/>
                    <a:p>
                      <a:r>
                        <a:rPr lang="en-US" sz="1800" b="0" i="0" kern="1200" dirty="0">
                          <a:solidFill>
                            <a:schemeClr val="dk1"/>
                          </a:solidFill>
                          <a:effectLst/>
                          <a:latin typeface="+mn-lt"/>
                          <a:ea typeface="+mn-ea"/>
                          <a:cs typeface="+mn-cs"/>
                        </a:rPr>
                        <a:t>1400</a:t>
                      </a:r>
                      <a:endParaRPr lang="en-US" baseline="30000" dirty="0"/>
                    </a:p>
                  </a:txBody>
                  <a:tcPr>
                    <a:solidFill>
                      <a:srgbClr val="46DB21"/>
                    </a:solidFill>
                  </a:tcPr>
                </a:tc>
                <a:extLst>
                  <a:ext uri="{0D108BD9-81ED-4DB2-BD59-A6C34878D82A}">
                    <a16:rowId xmlns:a16="http://schemas.microsoft.com/office/drawing/2014/main" val="3669189991"/>
                  </a:ext>
                </a:extLst>
              </a:tr>
              <a:tr h="370840">
                <a:tc>
                  <a:txBody>
                    <a:bodyPr/>
                    <a:lstStyle/>
                    <a:p>
                      <a:r>
                        <a:rPr lang="en-US" dirty="0"/>
                        <a:t>Soils</a:t>
                      </a:r>
                      <a:endParaRPr lang="en-US" baseline="0" dirty="0"/>
                    </a:p>
                  </a:txBody>
                  <a:tcPr>
                    <a:solidFill>
                      <a:srgbClr val="46DB21"/>
                    </a:solidFill>
                  </a:tcPr>
                </a:tc>
                <a:tc>
                  <a:txBody>
                    <a:bodyPr/>
                    <a:lstStyle/>
                    <a:p>
                      <a:r>
                        <a:rPr lang="en-US" sz="1800" b="0" i="0" kern="1200" dirty="0">
                          <a:solidFill>
                            <a:schemeClr val="dk1"/>
                          </a:solidFill>
                          <a:effectLst/>
                          <a:latin typeface="+mn-lt"/>
                          <a:ea typeface="+mn-ea"/>
                          <a:cs typeface="+mn-cs"/>
                        </a:rPr>
                        <a:t>1700</a:t>
                      </a:r>
                      <a:endParaRPr lang="en-US" baseline="30000" dirty="0"/>
                    </a:p>
                  </a:txBody>
                  <a:tcPr>
                    <a:solidFill>
                      <a:srgbClr val="46DB21"/>
                    </a:solidFill>
                  </a:tcPr>
                </a:tc>
                <a:extLst>
                  <a:ext uri="{0D108BD9-81ED-4DB2-BD59-A6C34878D82A}">
                    <a16:rowId xmlns:a16="http://schemas.microsoft.com/office/drawing/2014/main" val="2026998546"/>
                  </a:ext>
                </a:extLst>
              </a:tr>
              <a:tr h="370840">
                <a:tc>
                  <a:txBody>
                    <a:bodyPr/>
                    <a:lstStyle/>
                    <a:p>
                      <a:r>
                        <a:rPr lang="en-US" dirty="0"/>
                        <a:t>Ocean</a:t>
                      </a:r>
                      <a:endParaRPr lang="en-US" baseline="0" dirty="0"/>
                    </a:p>
                  </a:txBody>
                  <a:tcPr>
                    <a:solidFill>
                      <a:schemeClr val="accent6">
                        <a:lumMod val="60000"/>
                        <a:lumOff val="40000"/>
                      </a:schemeClr>
                    </a:solidFill>
                  </a:tcPr>
                </a:tc>
                <a:tc>
                  <a:txBody>
                    <a:bodyPr/>
                    <a:lstStyle/>
                    <a:p>
                      <a:r>
                        <a:rPr lang="en-US" sz="1800" b="0" i="0" kern="1200" dirty="0">
                          <a:solidFill>
                            <a:schemeClr val="dk1"/>
                          </a:solidFill>
                          <a:effectLst/>
                          <a:latin typeface="+mn-lt"/>
                          <a:ea typeface="+mn-ea"/>
                          <a:cs typeface="+mn-cs"/>
                        </a:rPr>
                        <a:t>37000</a:t>
                      </a:r>
                      <a:endParaRPr lang="en-US" dirty="0"/>
                    </a:p>
                  </a:txBody>
                  <a:tcPr>
                    <a:solidFill>
                      <a:schemeClr val="accent6">
                        <a:lumMod val="60000"/>
                        <a:lumOff val="40000"/>
                      </a:schemeClr>
                    </a:solidFill>
                  </a:tcPr>
                </a:tc>
                <a:extLst>
                  <a:ext uri="{0D108BD9-81ED-4DB2-BD59-A6C34878D82A}">
                    <a16:rowId xmlns:a16="http://schemas.microsoft.com/office/drawing/2014/main" val="977220455"/>
                  </a:ext>
                </a:extLst>
              </a:tr>
              <a:tr h="370840">
                <a:tc>
                  <a:txBody>
                    <a:bodyPr/>
                    <a:lstStyle/>
                    <a:p>
                      <a:r>
                        <a:rPr lang="en-US" baseline="0" dirty="0"/>
                        <a:t>Marine biota</a:t>
                      </a:r>
                    </a:p>
                  </a:txBody>
                  <a:tcPr>
                    <a:solidFill>
                      <a:schemeClr val="accent6">
                        <a:lumMod val="60000"/>
                        <a:lumOff val="40000"/>
                      </a:schemeClr>
                    </a:solidFill>
                  </a:tcPr>
                </a:tc>
                <a:tc>
                  <a:txBody>
                    <a:bodyPr/>
                    <a:lstStyle/>
                    <a:p>
                      <a:r>
                        <a:rPr lang="en-US" baseline="0" dirty="0"/>
                        <a:t>3</a:t>
                      </a:r>
                    </a:p>
                  </a:txBody>
                  <a:tcPr>
                    <a:solidFill>
                      <a:schemeClr val="accent6">
                        <a:lumMod val="60000"/>
                        <a:lumOff val="40000"/>
                      </a:schemeClr>
                    </a:solidFill>
                  </a:tcPr>
                </a:tc>
                <a:extLst>
                  <a:ext uri="{0D108BD9-81ED-4DB2-BD59-A6C34878D82A}">
                    <a16:rowId xmlns:a16="http://schemas.microsoft.com/office/drawing/2014/main" val="3527911155"/>
                  </a:ext>
                </a:extLst>
              </a:tr>
              <a:tr h="370840">
                <a:tc>
                  <a:txBody>
                    <a:bodyPr/>
                    <a:lstStyle/>
                    <a:p>
                      <a:r>
                        <a:rPr lang="en-US" baseline="0" dirty="0"/>
                        <a:t>Organic Carbon</a:t>
                      </a:r>
                    </a:p>
                  </a:txBody>
                  <a:tcPr>
                    <a:solidFill>
                      <a:schemeClr val="accent6">
                        <a:lumMod val="60000"/>
                        <a:lumOff val="40000"/>
                      </a:schemeClr>
                    </a:solidFill>
                  </a:tcPr>
                </a:tc>
                <a:tc>
                  <a:txBody>
                    <a:bodyPr/>
                    <a:lstStyle/>
                    <a:p>
                      <a:r>
                        <a:rPr lang="en-US" baseline="0" dirty="0"/>
                        <a:t>700</a:t>
                      </a:r>
                    </a:p>
                  </a:txBody>
                  <a:tcPr>
                    <a:solidFill>
                      <a:schemeClr val="accent6">
                        <a:lumMod val="60000"/>
                        <a:lumOff val="40000"/>
                      </a:schemeClr>
                    </a:solidFill>
                  </a:tcPr>
                </a:tc>
                <a:extLst>
                  <a:ext uri="{0D108BD9-81ED-4DB2-BD59-A6C34878D82A}">
                    <a16:rowId xmlns:a16="http://schemas.microsoft.com/office/drawing/2014/main" val="2792534216"/>
                  </a:ext>
                </a:extLst>
              </a:tr>
              <a:tr h="370840">
                <a:tc>
                  <a:txBody>
                    <a:bodyPr/>
                    <a:lstStyle/>
                    <a:p>
                      <a:r>
                        <a:rPr lang="en-US" baseline="0" dirty="0"/>
                        <a:t>Surface Sediments</a:t>
                      </a:r>
                    </a:p>
                  </a:txBody>
                  <a:tcPr>
                    <a:solidFill>
                      <a:schemeClr val="accent6">
                        <a:lumMod val="60000"/>
                        <a:lumOff val="40000"/>
                      </a:schemeClr>
                    </a:solidFill>
                  </a:tcPr>
                </a:tc>
                <a:tc>
                  <a:txBody>
                    <a:bodyPr/>
                    <a:lstStyle/>
                    <a:p>
                      <a:r>
                        <a:rPr lang="en-US" baseline="0" dirty="0"/>
                        <a:t>1750</a:t>
                      </a:r>
                    </a:p>
                  </a:txBody>
                  <a:tcPr>
                    <a:solidFill>
                      <a:schemeClr val="accent6">
                        <a:lumMod val="60000"/>
                        <a:lumOff val="40000"/>
                      </a:schemeClr>
                    </a:solidFill>
                  </a:tcPr>
                </a:tc>
                <a:extLst>
                  <a:ext uri="{0D108BD9-81ED-4DB2-BD59-A6C34878D82A}">
                    <a16:rowId xmlns:a16="http://schemas.microsoft.com/office/drawing/2014/main" val="2841013326"/>
                  </a:ext>
                </a:extLst>
              </a:tr>
              <a:tr h="370840">
                <a:tc>
                  <a:txBody>
                    <a:bodyPr/>
                    <a:lstStyle/>
                    <a:p>
                      <a:r>
                        <a:rPr lang="en-US" baseline="0" dirty="0"/>
                        <a:t>Coasts</a:t>
                      </a:r>
                    </a:p>
                  </a:txBody>
                  <a:tcPr>
                    <a:solidFill>
                      <a:schemeClr val="accent6">
                        <a:lumMod val="60000"/>
                        <a:lumOff val="40000"/>
                      </a:schemeClr>
                    </a:solidFill>
                  </a:tcPr>
                </a:tc>
                <a:tc>
                  <a:txBody>
                    <a:bodyPr/>
                    <a:lstStyle/>
                    <a:p>
                      <a:r>
                        <a:rPr lang="en-US" baseline="0" dirty="0"/>
                        <a:t>10-45</a:t>
                      </a:r>
                    </a:p>
                  </a:txBody>
                  <a:tcPr>
                    <a:solidFill>
                      <a:schemeClr val="accent6">
                        <a:lumMod val="60000"/>
                        <a:lumOff val="40000"/>
                      </a:schemeClr>
                    </a:solidFill>
                  </a:tcPr>
                </a:tc>
                <a:extLst>
                  <a:ext uri="{0D108BD9-81ED-4DB2-BD59-A6C34878D82A}">
                    <a16:rowId xmlns:a16="http://schemas.microsoft.com/office/drawing/2014/main" val="1778486312"/>
                  </a:ext>
                </a:extLst>
              </a:tr>
            </a:tbl>
          </a:graphicData>
        </a:graphic>
      </p:graphicFrame>
      <p:sp>
        <p:nvSpPr>
          <p:cNvPr id="5" name="TextBox 4">
            <a:extLst>
              <a:ext uri="{FF2B5EF4-FFF2-40B4-BE49-F238E27FC236}">
                <a16:creationId xmlns:a16="http://schemas.microsoft.com/office/drawing/2014/main" id="{0081D525-19B3-D7A9-3F5B-F4BD1470569C}"/>
              </a:ext>
            </a:extLst>
          </p:cNvPr>
          <p:cNvSpPr txBox="1"/>
          <p:nvPr/>
        </p:nvSpPr>
        <p:spPr>
          <a:xfrm>
            <a:off x="7943274" y="1958109"/>
            <a:ext cx="4248726" cy="2554545"/>
          </a:xfrm>
          <a:prstGeom prst="rect">
            <a:avLst/>
          </a:prstGeom>
          <a:noFill/>
        </p:spPr>
        <p:txBody>
          <a:bodyPr wrap="square" rtlCol="0">
            <a:spAutoFit/>
          </a:bodyPr>
          <a:lstStyle/>
          <a:p>
            <a:r>
              <a:rPr lang="en-US" sz="3200" b="1" i="0" dirty="0">
                <a:solidFill>
                  <a:srgbClr val="464646"/>
                </a:solidFill>
                <a:effectLst/>
                <a:latin typeface="Open Sans" panose="020B0606030504020204" pitchFamily="34" charset="0"/>
              </a:rPr>
              <a:t>1 ppm = 2.124 Gt C </a:t>
            </a:r>
          </a:p>
          <a:p>
            <a:r>
              <a:rPr lang="en-US" sz="3200" b="1" dirty="0">
                <a:solidFill>
                  <a:srgbClr val="464646"/>
                </a:solidFill>
                <a:latin typeface="Open Sans" panose="020B0606030504020204" pitchFamily="34" charset="0"/>
              </a:rPr>
              <a:t>1 Gt C = 3.664 GtCO</a:t>
            </a:r>
            <a:r>
              <a:rPr lang="en-US" sz="3200" b="1" baseline="-25000" dirty="0">
                <a:solidFill>
                  <a:srgbClr val="464646"/>
                </a:solidFill>
                <a:latin typeface="Open Sans" panose="020B0606030504020204" pitchFamily="34" charset="0"/>
              </a:rPr>
              <a:t>2</a:t>
            </a:r>
          </a:p>
          <a:p>
            <a:r>
              <a:rPr lang="en-US" sz="3200" b="1" dirty="0">
                <a:solidFill>
                  <a:srgbClr val="464646"/>
                </a:solidFill>
                <a:latin typeface="Open Sans" panose="020B0606030504020204" pitchFamily="34" charset="0"/>
              </a:rPr>
              <a:t>1000 </a:t>
            </a:r>
            <a:r>
              <a:rPr lang="en-US" sz="3200" b="1" dirty="0" err="1">
                <a:solidFill>
                  <a:srgbClr val="464646"/>
                </a:solidFill>
                <a:latin typeface="Open Sans" panose="020B0606030504020204" pitchFamily="34" charset="0"/>
              </a:rPr>
              <a:t>MtC</a:t>
            </a:r>
            <a:r>
              <a:rPr lang="en-US" sz="3200" b="1" dirty="0">
                <a:solidFill>
                  <a:srgbClr val="464646"/>
                </a:solidFill>
                <a:latin typeface="Open Sans" panose="020B0606030504020204" pitchFamily="34" charset="0"/>
              </a:rPr>
              <a:t> = 1 Gt C</a:t>
            </a:r>
          </a:p>
          <a:p>
            <a:r>
              <a:rPr lang="en-US" sz="3200" b="1" i="0" dirty="0">
                <a:solidFill>
                  <a:srgbClr val="464646"/>
                </a:solidFill>
                <a:effectLst/>
                <a:latin typeface="Open Sans" panose="020B0606030504020204" pitchFamily="34" charset="0"/>
              </a:rPr>
              <a:t>Ballantyne et al., 2012</a:t>
            </a:r>
            <a:endParaRPr lang="en-US" sz="3200" b="1" dirty="0">
              <a:solidFill>
                <a:srgbClr val="464646"/>
              </a:solidFill>
              <a:latin typeface="Open Sans" panose="020B0606030504020204" pitchFamily="34" charset="0"/>
            </a:endParaRPr>
          </a:p>
        </p:txBody>
      </p:sp>
    </p:spTree>
    <p:extLst>
      <p:ext uri="{BB962C8B-B14F-4D97-AF65-F5344CB8AC3E}">
        <p14:creationId xmlns:p14="http://schemas.microsoft.com/office/powerpoint/2010/main" val="1697648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5CFCE62-18CA-2A79-979A-63EBB536A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97" y="1"/>
            <a:ext cx="113355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90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CC09-6EE2-97BF-57DF-8EA6079AB9AE}"/>
              </a:ext>
            </a:extLst>
          </p:cNvPr>
          <p:cNvSpPr>
            <a:spLocks noGrp="1"/>
          </p:cNvSpPr>
          <p:nvPr>
            <p:ph type="title"/>
          </p:nvPr>
        </p:nvSpPr>
        <p:spPr>
          <a:xfrm>
            <a:off x="4366590" y="-297657"/>
            <a:ext cx="10515600" cy="1325563"/>
          </a:xfrm>
        </p:spPr>
        <p:txBody>
          <a:bodyPr/>
          <a:lstStyle/>
          <a:p>
            <a:r>
              <a:rPr lang="en-US" dirty="0">
                <a:latin typeface="Source Sans Pro Web"/>
                <a:cs typeface="Times New Roman" panose="02020603050405020304" pitchFamily="18" charset="0"/>
              </a:rPr>
              <a:t>Group Members</a:t>
            </a:r>
            <a:endParaRPr lang="en-US" dirty="0">
              <a:latin typeface="Source Sans Pro Web"/>
            </a:endParaRPr>
          </a:p>
        </p:txBody>
      </p:sp>
      <p:graphicFrame>
        <p:nvGraphicFramePr>
          <p:cNvPr id="3" name="Table 2">
            <a:extLst>
              <a:ext uri="{FF2B5EF4-FFF2-40B4-BE49-F238E27FC236}">
                <a16:creationId xmlns:a16="http://schemas.microsoft.com/office/drawing/2014/main" id="{92925EE0-DC73-ED15-DB96-5FBAB3D6F582}"/>
              </a:ext>
            </a:extLst>
          </p:cNvPr>
          <p:cNvGraphicFramePr>
            <a:graphicFrameLocks noGrp="1"/>
          </p:cNvGraphicFramePr>
          <p:nvPr>
            <p:extLst>
              <p:ext uri="{D42A27DB-BD31-4B8C-83A1-F6EECF244321}">
                <p14:modId xmlns:p14="http://schemas.microsoft.com/office/powerpoint/2010/main" val="2985741185"/>
              </p:ext>
            </p:extLst>
          </p:nvPr>
        </p:nvGraphicFramePr>
        <p:xfrm>
          <a:off x="495298" y="247491"/>
          <a:ext cx="3444461" cy="6363018"/>
        </p:xfrm>
        <a:graphic>
          <a:graphicData uri="http://schemas.openxmlformats.org/drawingml/2006/table">
            <a:tbl>
              <a:tblPr firstRow="1" firstCol="1" bandRow="1">
                <a:tableStyleId>{5C22544A-7EE6-4342-B048-85BDC9FD1C3A}</a:tableStyleId>
              </a:tblPr>
              <a:tblGrid>
                <a:gridCol w="1776409">
                  <a:extLst>
                    <a:ext uri="{9D8B030D-6E8A-4147-A177-3AD203B41FA5}">
                      <a16:colId xmlns:a16="http://schemas.microsoft.com/office/drawing/2014/main" val="3877881895"/>
                    </a:ext>
                  </a:extLst>
                </a:gridCol>
                <a:gridCol w="1668052">
                  <a:extLst>
                    <a:ext uri="{9D8B030D-6E8A-4147-A177-3AD203B41FA5}">
                      <a16:colId xmlns:a16="http://schemas.microsoft.com/office/drawing/2014/main" val="2802812285"/>
                    </a:ext>
                  </a:extLst>
                </a:gridCol>
              </a:tblGrid>
              <a:tr h="512774">
                <a:tc gridSpan="2">
                  <a:txBody>
                    <a:bodyPr/>
                    <a:lstStyle/>
                    <a:p>
                      <a:pPr marL="0" marR="0" algn="l">
                        <a:lnSpc>
                          <a:spcPct val="107000"/>
                        </a:lnSpc>
                        <a:spcBef>
                          <a:spcPts val="0"/>
                        </a:spcBef>
                        <a:spcAft>
                          <a:spcPts val="0"/>
                        </a:spcAf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ZOOM students</a:t>
                      </a:r>
                      <a:endParaRPr lang="en-US"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hMerge="1">
                  <a:txBody>
                    <a:bodyPr/>
                    <a:lstStyle/>
                    <a:p>
                      <a:pPr marL="0" marR="0" algn="l">
                        <a:lnSpc>
                          <a:spcPct val="107000"/>
                        </a:lnSpc>
                        <a:spcBef>
                          <a:spcPts val="0"/>
                        </a:spcBef>
                        <a:spcAft>
                          <a:spcPts val="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128617843"/>
                  </a:ext>
                </a:extLst>
              </a:tr>
              <a:tr h="330905">
                <a:tc>
                  <a:txBody>
                    <a:bodyPr/>
                    <a:lstStyle/>
                    <a:p>
                      <a:pPr marL="0" marR="0" algn="l">
                        <a:lnSpc>
                          <a:spcPct val="107000"/>
                        </a:lnSpc>
                        <a:spcBef>
                          <a:spcPts val="0"/>
                        </a:spcBef>
                        <a:spcAft>
                          <a:spcPts val="0"/>
                        </a:spcAft>
                      </a:pPr>
                      <a:r>
                        <a:rPr lang="en-US" sz="1600" kern="0" dirty="0">
                          <a:effectLst/>
                        </a:rPr>
                        <a:t>Anastasia</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dirty="0">
                          <a:effectLst/>
                        </a:rPr>
                        <a:t>Economy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65322933"/>
                  </a:ext>
                </a:extLst>
              </a:tr>
              <a:tr h="330905">
                <a:tc>
                  <a:txBody>
                    <a:bodyPr/>
                    <a:lstStyle/>
                    <a:p>
                      <a:pPr marL="0" marR="0" algn="l">
                        <a:lnSpc>
                          <a:spcPct val="107000"/>
                        </a:lnSpc>
                        <a:spcBef>
                          <a:spcPts val="0"/>
                        </a:spcBef>
                        <a:spcAft>
                          <a:spcPts val="0"/>
                        </a:spcAft>
                      </a:pPr>
                      <a:r>
                        <a:rPr lang="en-US" sz="1600" kern="0">
                          <a:effectLst/>
                        </a:rPr>
                        <a:t>Norman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Klein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4289194118"/>
                  </a:ext>
                </a:extLst>
              </a:tr>
              <a:tr h="330905">
                <a:tc>
                  <a:txBody>
                    <a:bodyPr/>
                    <a:lstStyle/>
                    <a:p>
                      <a:pPr marL="0" marR="0" algn="l">
                        <a:lnSpc>
                          <a:spcPct val="107000"/>
                        </a:lnSpc>
                        <a:spcBef>
                          <a:spcPts val="0"/>
                        </a:spcBef>
                        <a:spcAft>
                          <a:spcPts val="0"/>
                        </a:spcAft>
                      </a:pPr>
                      <a:r>
                        <a:rPr lang="en-US" sz="1600" kern="0">
                          <a:effectLst/>
                        </a:rPr>
                        <a:t> Derek</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Robinson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405277572"/>
                  </a:ext>
                </a:extLst>
              </a:tr>
              <a:tr h="330905">
                <a:tc>
                  <a:txBody>
                    <a:bodyPr/>
                    <a:lstStyle/>
                    <a:p>
                      <a:pPr marL="0" marR="0" algn="l">
                        <a:lnSpc>
                          <a:spcPct val="107000"/>
                        </a:lnSpc>
                        <a:spcBef>
                          <a:spcPts val="0"/>
                        </a:spcBef>
                        <a:spcAft>
                          <a:spcPts val="0"/>
                        </a:spcAft>
                      </a:pPr>
                      <a:r>
                        <a:rPr lang="en-US" sz="1600" kern="0">
                          <a:effectLst/>
                        </a:rPr>
                        <a:t>Dale</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Bauer</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337968927"/>
                  </a:ext>
                </a:extLst>
              </a:tr>
              <a:tr h="330905">
                <a:tc>
                  <a:txBody>
                    <a:bodyPr/>
                    <a:lstStyle/>
                    <a:p>
                      <a:pPr marL="0" marR="0" algn="l">
                        <a:lnSpc>
                          <a:spcPct val="107000"/>
                        </a:lnSpc>
                        <a:spcBef>
                          <a:spcPts val="0"/>
                        </a:spcBef>
                        <a:spcAft>
                          <a:spcPts val="0"/>
                        </a:spcAft>
                      </a:pPr>
                      <a:r>
                        <a:rPr lang="en-US" sz="1600" kern="0">
                          <a:effectLst/>
                        </a:rPr>
                        <a:t>Sandra</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Leister</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256184232"/>
                  </a:ext>
                </a:extLst>
              </a:tr>
              <a:tr h="330905">
                <a:tc>
                  <a:txBody>
                    <a:bodyPr/>
                    <a:lstStyle/>
                    <a:p>
                      <a:pPr marL="0" marR="0" algn="l">
                        <a:lnSpc>
                          <a:spcPct val="107000"/>
                        </a:lnSpc>
                        <a:spcBef>
                          <a:spcPts val="0"/>
                        </a:spcBef>
                        <a:spcAft>
                          <a:spcPts val="0"/>
                        </a:spcAft>
                      </a:pPr>
                      <a:r>
                        <a:rPr lang="en-US" sz="1600" kern="0">
                          <a:effectLst/>
                        </a:rPr>
                        <a:t>Joseph</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dirty="0">
                          <a:effectLst/>
                        </a:rPr>
                        <a:t>Sciacca</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443790891"/>
                  </a:ext>
                </a:extLst>
              </a:tr>
              <a:tr h="330905">
                <a:tc>
                  <a:txBody>
                    <a:bodyPr/>
                    <a:lstStyle/>
                    <a:p>
                      <a:pPr marL="0" marR="0" algn="l">
                        <a:lnSpc>
                          <a:spcPct val="107000"/>
                        </a:lnSpc>
                        <a:spcBef>
                          <a:spcPts val="0"/>
                        </a:spcBef>
                        <a:spcAft>
                          <a:spcPts val="0"/>
                        </a:spcAft>
                      </a:pPr>
                      <a:r>
                        <a:rPr lang="en-US" sz="1600" kern="0">
                          <a:effectLst/>
                        </a:rPr>
                        <a:t>Mayuree</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Sciacca</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931371370"/>
                  </a:ext>
                </a:extLst>
              </a:tr>
              <a:tr h="330905">
                <a:tc>
                  <a:txBody>
                    <a:bodyPr/>
                    <a:lstStyle/>
                    <a:p>
                      <a:pPr marL="0" marR="0" algn="l">
                        <a:lnSpc>
                          <a:spcPct val="107000"/>
                        </a:lnSpc>
                        <a:spcBef>
                          <a:spcPts val="0"/>
                        </a:spcBef>
                        <a:spcAft>
                          <a:spcPts val="0"/>
                        </a:spcAft>
                      </a:pPr>
                      <a:r>
                        <a:rPr lang="en-US" sz="1600" kern="0">
                          <a:effectLst/>
                        </a:rPr>
                        <a:t>Anita</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Hamburg</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812944191"/>
                  </a:ext>
                </a:extLst>
              </a:tr>
              <a:tr h="330905">
                <a:tc>
                  <a:txBody>
                    <a:bodyPr/>
                    <a:lstStyle/>
                    <a:p>
                      <a:pPr marL="0" marR="0" algn="l">
                        <a:lnSpc>
                          <a:spcPct val="107000"/>
                        </a:lnSpc>
                        <a:spcBef>
                          <a:spcPts val="0"/>
                        </a:spcBef>
                        <a:spcAft>
                          <a:spcPts val="0"/>
                        </a:spcAft>
                      </a:pPr>
                      <a:r>
                        <a:rPr lang="en-US" sz="1600" kern="0">
                          <a:effectLst/>
                        </a:rPr>
                        <a:t>Maureen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McCord</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657035754"/>
                  </a:ext>
                </a:extLst>
              </a:tr>
              <a:tr h="330905">
                <a:tc>
                  <a:txBody>
                    <a:bodyPr/>
                    <a:lstStyle/>
                    <a:p>
                      <a:pPr marL="0" marR="0" algn="l">
                        <a:lnSpc>
                          <a:spcPct val="107000"/>
                        </a:lnSpc>
                        <a:spcBef>
                          <a:spcPts val="0"/>
                        </a:spcBef>
                        <a:spcAft>
                          <a:spcPts val="0"/>
                        </a:spcAft>
                      </a:pPr>
                      <a:r>
                        <a:rPr lang="en-US" sz="1600" kern="0">
                          <a:effectLst/>
                        </a:rPr>
                        <a:t>Nancy</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Benson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613578147"/>
                  </a:ext>
                </a:extLst>
              </a:tr>
              <a:tr h="330905">
                <a:tc>
                  <a:txBody>
                    <a:bodyPr/>
                    <a:lstStyle/>
                    <a:p>
                      <a:pPr marL="0" marR="0" algn="l">
                        <a:lnSpc>
                          <a:spcPct val="107000"/>
                        </a:lnSpc>
                        <a:spcBef>
                          <a:spcPts val="0"/>
                        </a:spcBef>
                        <a:spcAft>
                          <a:spcPts val="0"/>
                        </a:spcAft>
                      </a:pPr>
                      <a:r>
                        <a:rPr lang="en-US" sz="1600" kern="0">
                          <a:effectLst/>
                        </a:rPr>
                        <a:t>Judy</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Lachman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88929477"/>
                  </a:ext>
                </a:extLst>
              </a:tr>
              <a:tr h="330905">
                <a:tc>
                  <a:txBody>
                    <a:bodyPr/>
                    <a:lstStyle/>
                    <a:p>
                      <a:pPr marL="0" marR="0" algn="l">
                        <a:lnSpc>
                          <a:spcPct val="107000"/>
                        </a:lnSpc>
                        <a:spcBef>
                          <a:spcPts val="0"/>
                        </a:spcBef>
                        <a:spcAft>
                          <a:spcPts val="0"/>
                        </a:spcAft>
                      </a:pPr>
                      <a:r>
                        <a:rPr lang="en-US" sz="1600" kern="0">
                          <a:effectLst/>
                        </a:rPr>
                        <a:t>Andrea</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Klein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801452209"/>
                  </a:ext>
                </a:extLst>
              </a:tr>
              <a:tr h="330905">
                <a:tc>
                  <a:txBody>
                    <a:bodyPr/>
                    <a:lstStyle/>
                    <a:p>
                      <a:pPr marL="0" marR="0" algn="l">
                        <a:lnSpc>
                          <a:spcPct val="107000"/>
                        </a:lnSpc>
                        <a:spcBef>
                          <a:spcPts val="0"/>
                        </a:spcBef>
                        <a:spcAft>
                          <a:spcPts val="0"/>
                        </a:spcAft>
                      </a:pPr>
                      <a:r>
                        <a:rPr lang="en-US" sz="1600" kern="0">
                          <a:effectLst/>
                        </a:rPr>
                        <a:t>Karen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Bush</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839150248"/>
                  </a:ext>
                </a:extLst>
              </a:tr>
              <a:tr h="330905">
                <a:tc>
                  <a:txBody>
                    <a:bodyPr/>
                    <a:lstStyle/>
                    <a:p>
                      <a:pPr marL="0" marR="0" algn="l">
                        <a:lnSpc>
                          <a:spcPct val="107000"/>
                        </a:lnSpc>
                        <a:spcBef>
                          <a:spcPts val="0"/>
                        </a:spcBef>
                        <a:spcAft>
                          <a:spcPts val="0"/>
                        </a:spcAft>
                      </a:pPr>
                      <a:r>
                        <a:rPr lang="en-US" sz="1600" kern="0">
                          <a:effectLst/>
                        </a:rPr>
                        <a:t>Beth</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Martin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89270876"/>
                  </a:ext>
                </a:extLst>
              </a:tr>
              <a:tr h="330905">
                <a:tc>
                  <a:txBody>
                    <a:bodyPr/>
                    <a:lstStyle/>
                    <a:p>
                      <a:pPr marL="0" marR="0" algn="l">
                        <a:lnSpc>
                          <a:spcPct val="107000"/>
                        </a:lnSpc>
                        <a:spcBef>
                          <a:spcPts val="0"/>
                        </a:spcBef>
                        <a:spcAft>
                          <a:spcPts val="0"/>
                        </a:spcAft>
                      </a:pPr>
                      <a:r>
                        <a:rPr lang="en-US" sz="1600" kern="0">
                          <a:effectLst/>
                        </a:rPr>
                        <a:t>Debra</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Karplus</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010413791"/>
                  </a:ext>
                </a:extLst>
              </a:tr>
              <a:tr h="330905">
                <a:tc>
                  <a:txBody>
                    <a:bodyPr/>
                    <a:lstStyle/>
                    <a:p>
                      <a:pPr marL="0" marR="0" algn="l">
                        <a:lnSpc>
                          <a:spcPct val="107000"/>
                        </a:lnSpc>
                        <a:spcBef>
                          <a:spcPts val="0"/>
                        </a:spcBef>
                        <a:spcAft>
                          <a:spcPts val="0"/>
                        </a:spcAft>
                      </a:pPr>
                      <a:r>
                        <a:rPr lang="en-US" sz="1600" kern="0">
                          <a:effectLst/>
                        </a:rPr>
                        <a:t>Jean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a:effectLst/>
                        </a:rPr>
                        <a:t>Weigel</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650668194"/>
                  </a:ext>
                </a:extLst>
              </a:tr>
              <a:tr h="330905">
                <a:tc>
                  <a:txBody>
                    <a:bodyPr/>
                    <a:lstStyle/>
                    <a:p>
                      <a:pPr marL="0" marR="0" algn="l">
                        <a:lnSpc>
                          <a:spcPct val="107000"/>
                        </a:lnSpc>
                        <a:spcBef>
                          <a:spcPts val="0"/>
                        </a:spcBef>
                        <a:spcAft>
                          <a:spcPts val="0"/>
                        </a:spcAft>
                      </a:pPr>
                      <a:r>
                        <a:rPr lang="en-US" sz="1600" kern="0">
                          <a:effectLst/>
                        </a:rPr>
                        <a:t>Carol</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l">
                        <a:lnSpc>
                          <a:spcPct val="107000"/>
                        </a:lnSpc>
                        <a:spcBef>
                          <a:spcPts val="0"/>
                        </a:spcBef>
                        <a:spcAft>
                          <a:spcPts val="0"/>
                        </a:spcAft>
                      </a:pPr>
                      <a:r>
                        <a:rPr lang="en-US" sz="1600" kern="0" dirty="0">
                          <a:effectLst/>
                        </a:rPr>
                        <a:t>Dunn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485995688"/>
                  </a:ext>
                </a:extLst>
              </a:tr>
            </a:tbl>
          </a:graphicData>
        </a:graphic>
      </p:graphicFrame>
      <p:graphicFrame>
        <p:nvGraphicFramePr>
          <p:cNvPr id="5" name="Table 4">
            <a:extLst>
              <a:ext uri="{FF2B5EF4-FFF2-40B4-BE49-F238E27FC236}">
                <a16:creationId xmlns:a16="http://schemas.microsoft.com/office/drawing/2014/main" id="{CFCCAEB4-1CBF-CA55-54F2-CD49BD5E5CFB}"/>
              </a:ext>
            </a:extLst>
          </p:cNvPr>
          <p:cNvGraphicFramePr>
            <a:graphicFrameLocks noGrp="1"/>
          </p:cNvGraphicFramePr>
          <p:nvPr>
            <p:extLst>
              <p:ext uri="{D42A27DB-BD31-4B8C-83A1-F6EECF244321}">
                <p14:modId xmlns:p14="http://schemas.microsoft.com/office/powerpoint/2010/main" val="3177176146"/>
              </p:ext>
            </p:extLst>
          </p:nvPr>
        </p:nvGraphicFramePr>
        <p:xfrm>
          <a:off x="4654825" y="763223"/>
          <a:ext cx="2842590" cy="5785755"/>
        </p:xfrm>
        <a:graphic>
          <a:graphicData uri="http://schemas.openxmlformats.org/drawingml/2006/table">
            <a:tbl>
              <a:tblPr firstRow="1" firstCol="1" bandRow="1">
                <a:tableStyleId>{5C22544A-7EE6-4342-B048-85BDC9FD1C3A}</a:tableStyleId>
              </a:tblPr>
              <a:tblGrid>
                <a:gridCol w="1328347">
                  <a:extLst>
                    <a:ext uri="{9D8B030D-6E8A-4147-A177-3AD203B41FA5}">
                      <a16:colId xmlns:a16="http://schemas.microsoft.com/office/drawing/2014/main" val="3753615251"/>
                    </a:ext>
                  </a:extLst>
                </a:gridCol>
                <a:gridCol w="1514243">
                  <a:extLst>
                    <a:ext uri="{9D8B030D-6E8A-4147-A177-3AD203B41FA5}">
                      <a16:colId xmlns:a16="http://schemas.microsoft.com/office/drawing/2014/main" val="2653293638"/>
                    </a:ext>
                  </a:extLst>
                </a:gridCol>
              </a:tblGrid>
              <a:tr h="166159">
                <a:tc grid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en-US" sz="28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In-person students</a:t>
                      </a:r>
                      <a:endParaRPr kumimoji="0" lang="en-US" altLang="en-US" sz="1200" b="0" i="0" u="none" strike="noStrike" cap="none" normalizeH="0" baseline="0" dirty="0">
                        <a:ln>
                          <a:noFill/>
                        </a:ln>
                        <a:solidFill>
                          <a:schemeClr val="bg1"/>
                        </a:solidFill>
                        <a:effectLst/>
                      </a:endParaRPr>
                    </a:p>
                  </a:txBody>
                  <a:tcPr marL="33886" marR="33886" marT="33886" marB="33886"/>
                </a:tc>
                <a:tc hMerge="1">
                  <a:txBody>
                    <a:bodyPr/>
                    <a:lstStyle/>
                    <a:p>
                      <a:pPr marL="0" marR="0">
                        <a:lnSpc>
                          <a:spcPct val="107000"/>
                        </a:lnSpc>
                        <a:spcBef>
                          <a:spcPts val="0"/>
                        </a:spcBef>
                        <a:spcAft>
                          <a:spcPts val="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3454719739"/>
                  </a:ext>
                </a:extLst>
              </a:tr>
              <a:tr h="166159">
                <a:tc>
                  <a:txBody>
                    <a:bodyPr/>
                    <a:lstStyle/>
                    <a:p>
                      <a:pPr marL="0" marR="0">
                        <a:lnSpc>
                          <a:spcPct val="107000"/>
                        </a:lnSpc>
                        <a:spcBef>
                          <a:spcPts val="0"/>
                        </a:spcBef>
                        <a:spcAft>
                          <a:spcPts val="0"/>
                        </a:spcAft>
                      </a:pPr>
                      <a:r>
                        <a:rPr lang="en-US" sz="2000" kern="0" dirty="0">
                          <a:effectLst/>
                        </a:rPr>
                        <a:t>Margaret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Maurer</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566689204"/>
                  </a:ext>
                </a:extLst>
              </a:tr>
              <a:tr h="166159">
                <a:tc>
                  <a:txBody>
                    <a:bodyPr/>
                    <a:lstStyle/>
                    <a:p>
                      <a:pPr marL="0" marR="0">
                        <a:lnSpc>
                          <a:spcPct val="107000"/>
                        </a:lnSpc>
                        <a:spcBef>
                          <a:spcPts val="0"/>
                        </a:spcBef>
                        <a:spcAft>
                          <a:spcPts val="0"/>
                        </a:spcAft>
                      </a:pPr>
                      <a:r>
                        <a:rPr lang="en-US" sz="2000" kern="0">
                          <a:effectLst/>
                        </a:rPr>
                        <a:t>Ann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Campbell</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855040125"/>
                  </a:ext>
                </a:extLst>
              </a:tr>
              <a:tr h="166159">
                <a:tc>
                  <a:txBody>
                    <a:bodyPr/>
                    <a:lstStyle/>
                    <a:p>
                      <a:pPr marL="0" marR="0">
                        <a:lnSpc>
                          <a:spcPct val="107000"/>
                        </a:lnSpc>
                        <a:spcBef>
                          <a:spcPts val="0"/>
                        </a:spcBef>
                        <a:spcAft>
                          <a:spcPts val="0"/>
                        </a:spcAft>
                      </a:pPr>
                      <a:r>
                        <a:rPr lang="en-US" sz="2000" kern="0">
                          <a:effectLst/>
                        </a:rPr>
                        <a:t>Larry</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David</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16979091"/>
                  </a:ext>
                </a:extLst>
              </a:tr>
              <a:tr h="166159">
                <a:tc>
                  <a:txBody>
                    <a:bodyPr/>
                    <a:lstStyle/>
                    <a:p>
                      <a:pPr marL="0" marR="0">
                        <a:lnSpc>
                          <a:spcPct val="107000"/>
                        </a:lnSpc>
                        <a:spcBef>
                          <a:spcPts val="0"/>
                        </a:spcBef>
                        <a:spcAft>
                          <a:spcPts val="0"/>
                        </a:spcAft>
                      </a:pPr>
                      <a:r>
                        <a:rPr lang="en-US" sz="2000" kern="0">
                          <a:effectLst/>
                        </a:rPr>
                        <a:t>Monica</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David</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2749544139"/>
                  </a:ext>
                </a:extLst>
              </a:tr>
              <a:tr h="166159">
                <a:tc>
                  <a:txBody>
                    <a:bodyPr/>
                    <a:lstStyle/>
                    <a:p>
                      <a:pPr marL="0" marR="0">
                        <a:lnSpc>
                          <a:spcPct val="107000"/>
                        </a:lnSpc>
                        <a:spcBef>
                          <a:spcPts val="0"/>
                        </a:spcBef>
                        <a:spcAft>
                          <a:spcPts val="0"/>
                        </a:spcAft>
                      </a:pPr>
                      <a:r>
                        <a:rPr lang="en-US" sz="2000" kern="0" dirty="0">
                          <a:effectLst/>
                        </a:rPr>
                        <a:t>Sandra</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Dixon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2144745340"/>
                  </a:ext>
                </a:extLst>
              </a:tr>
              <a:tr h="166159">
                <a:tc>
                  <a:txBody>
                    <a:bodyPr/>
                    <a:lstStyle/>
                    <a:p>
                      <a:pPr marL="0" marR="0">
                        <a:lnSpc>
                          <a:spcPct val="107000"/>
                        </a:lnSpc>
                        <a:spcBef>
                          <a:spcPts val="0"/>
                        </a:spcBef>
                        <a:spcAft>
                          <a:spcPts val="0"/>
                        </a:spcAft>
                      </a:pPr>
                      <a:r>
                        <a:rPr lang="en-US" sz="2000" kern="0">
                          <a:effectLst/>
                        </a:rPr>
                        <a:t>Chris</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Clark</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2018452060"/>
                  </a:ext>
                </a:extLst>
              </a:tr>
              <a:tr h="166159">
                <a:tc>
                  <a:txBody>
                    <a:bodyPr/>
                    <a:lstStyle/>
                    <a:p>
                      <a:pPr marL="0" marR="0">
                        <a:lnSpc>
                          <a:spcPct val="107000"/>
                        </a:lnSpc>
                        <a:spcBef>
                          <a:spcPts val="0"/>
                        </a:spcBef>
                        <a:spcAft>
                          <a:spcPts val="0"/>
                        </a:spcAft>
                      </a:pPr>
                      <a:r>
                        <a:rPr lang="en-US" sz="2000" kern="0" dirty="0">
                          <a:effectLst/>
                        </a:rPr>
                        <a:t>Paul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Benson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1818889184"/>
                  </a:ext>
                </a:extLst>
              </a:tr>
              <a:tr h="166159">
                <a:tc>
                  <a:txBody>
                    <a:bodyPr/>
                    <a:lstStyle/>
                    <a:p>
                      <a:pPr marL="0" marR="0">
                        <a:lnSpc>
                          <a:spcPct val="107000"/>
                        </a:lnSpc>
                        <a:spcBef>
                          <a:spcPts val="0"/>
                        </a:spcBef>
                        <a:spcAft>
                          <a:spcPts val="0"/>
                        </a:spcAft>
                      </a:pPr>
                      <a:r>
                        <a:rPr lang="en-US" sz="2000" kern="0">
                          <a:effectLst/>
                        </a:rPr>
                        <a:t>Robert</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Segebart</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2825622879"/>
                  </a:ext>
                </a:extLst>
              </a:tr>
              <a:tr h="166159">
                <a:tc>
                  <a:txBody>
                    <a:bodyPr/>
                    <a:lstStyle/>
                    <a:p>
                      <a:pPr marL="0" marR="0">
                        <a:lnSpc>
                          <a:spcPct val="107000"/>
                        </a:lnSpc>
                        <a:spcBef>
                          <a:spcPts val="0"/>
                        </a:spcBef>
                        <a:spcAft>
                          <a:spcPts val="0"/>
                        </a:spcAft>
                      </a:pPr>
                      <a:r>
                        <a:rPr lang="en-US" sz="2000" kern="0">
                          <a:effectLst/>
                        </a:rPr>
                        <a:t>Charles</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dirty="0">
                          <a:effectLst/>
                        </a:rPr>
                        <a:t>Elder</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1736555877"/>
                  </a:ext>
                </a:extLst>
              </a:tr>
              <a:tr h="166159">
                <a:tc>
                  <a:txBody>
                    <a:bodyPr/>
                    <a:lstStyle/>
                    <a:p>
                      <a:pPr marL="0" marR="0">
                        <a:lnSpc>
                          <a:spcPct val="107000"/>
                        </a:lnSpc>
                        <a:spcBef>
                          <a:spcPts val="0"/>
                        </a:spcBef>
                        <a:spcAft>
                          <a:spcPts val="0"/>
                        </a:spcAft>
                      </a:pPr>
                      <a:r>
                        <a:rPr lang="en-US" sz="2000" kern="0">
                          <a:effectLst/>
                        </a:rPr>
                        <a:t>Frances</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Elder</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2205007589"/>
                  </a:ext>
                </a:extLst>
              </a:tr>
              <a:tr h="166159">
                <a:tc>
                  <a:txBody>
                    <a:bodyPr/>
                    <a:lstStyle/>
                    <a:p>
                      <a:pPr marL="0" marR="0">
                        <a:lnSpc>
                          <a:spcPct val="107000"/>
                        </a:lnSpc>
                        <a:spcBef>
                          <a:spcPts val="0"/>
                        </a:spcBef>
                        <a:spcAft>
                          <a:spcPts val="0"/>
                        </a:spcAft>
                      </a:pPr>
                      <a:r>
                        <a:rPr lang="en-US" sz="2000" kern="0">
                          <a:effectLst/>
                        </a:rPr>
                        <a:t>Jeff</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Moll</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4239550975"/>
                  </a:ext>
                </a:extLst>
              </a:tr>
              <a:tr h="166159">
                <a:tc>
                  <a:txBody>
                    <a:bodyPr/>
                    <a:lstStyle/>
                    <a:p>
                      <a:pPr marL="0" marR="0">
                        <a:lnSpc>
                          <a:spcPct val="107000"/>
                        </a:lnSpc>
                        <a:spcBef>
                          <a:spcPts val="0"/>
                        </a:spcBef>
                        <a:spcAft>
                          <a:spcPts val="0"/>
                        </a:spcAft>
                      </a:pPr>
                      <a:r>
                        <a:rPr lang="en-US" sz="2000" kern="0">
                          <a:effectLst/>
                        </a:rPr>
                        <a:t>Judith</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Moll</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2242539714"/>
                  </a:ext>
                </a:extLst>
              </a:tr>
              <a:tr h="166159">
                <a:tc>
                  <a:txBody>
                    <a:bodyPr/>
                    <a:lstStyle/>
                    <a:p>
                      <a:pPr marL="0" marR="0">
                        <a:lnSpc>
                          <a:spcPct val="107000"/>
                        </a:lnSpc>
                        <a:spcBef>
                          <a:spcPts val="0"/>
                        </a:spcBef>
                        <a:spcAft>
                          <a:spcPts val="0"/>
                        </a:spcAft>
                      </a:pPr>
                      <a:r>
                        <a:rPr lang="en-US" sz="2000" kern="0">
                          <a:effectLst/>
                        </a:rPr>
                        <a:t>Elisabeth</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Jenicek</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567221681"/>
                  </a:ext>
                </a:extLst>
              </a:tr>
              <a:tr h="166159">
                <a:tc>
                  <a:txBody>
                    <a:bodyPr/>
                    <a:lstStyle/>
                    <a:p>
                      <a:pPr marL="0" marR="0">
                        <a:lnSpc>
                          <a:spcPct val="107000"/>
                        </a:lnSpc>
                        <a:spcBef>
                          <a:spcPts val="0"/>
                        </a:spcBef>
                        <a:spcAft>
                          <a:spcPts val="0"/>
                        </a:spcAft>
                      </a:pPr>
                      <a:r>
                        <a:rPr lang="en-US" sz="2000" kern="0">
                          <a:effectLst/>
                        </a:rPr>
                        <a:t>Jon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dirty="0">
                          <a:effectLst/>
                        </a:rPr>
                        <a:t>Liebman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1807215186"/>
                  </a:ext>
                </a:extLst>
              </a:tr>
            </a:tbl>
          </a:graphicData>
        </a:graphic>
      </p:graphicFrame>
      <p:graphicFrame>
        <p:nvGraphicFramePr>
          <p:cNvPr id="7" name="Table 6">
            <a:extLst>
              <a:ext uri="{FF2B5EF4-FFF2-40B4-BE49-F238E27FC236}">
                <a16:creationId xmlns:a16="http://schemas.microsoft.com/office/drawing/2014/main" id="{202D8C56-15B3-75EC-A9EC-75D7284BE2F6}"/>
              </a:ext>
            </a:extLst>
          </p:cNvPr>
          <p:cNvGraphicFramePr>
            <a:graphicFrameLocks noGrp="1"/>
          </p:cNvGraphicFramePr>
          <p:nvPr>
            <p:extLst>
              <p:ext uri="{D42A27DB-BD31-4B8C-83A1-F6EECF244321}">
                <p14:modId xmlns:p14="http://schemas.microsoft.com/office/powerpoint/2010/main" val="2199016549"/>
              </p:ext>
            </p:extLst>
          </p:nvPr>
        </p:nvGraphicFramePr>
        <p:xfrm>
          <a:off x="8203095" y="951953"/>
          <a:ext cx="2842590" cy="5408293"/>
        </p:xfrm>
        <a:graphic>
          <a:graphicData uri="http://schemas.openxmlformats.org/drawingml/2006/table">
            <a:tbl>
              <a:tblPr firstRow="1" firstCol="1" bandRow="1">
                <a:tableStyleId>{5C22544A-7EE6-4342-B048-85BDC9FD1C3A}</a:tableStyleId>
              </a:tblPr>
              <a:tblGrid>
                <a:gridCol w="1378183">
                  <a:extLst>
                    <a:ext uri="{9D8B030D-6E8A-4147-A177-3AD203B41FA5}">
                      <a16:colId xmlns:a16="http://schemas.microsoft.com/office/drawing/2014/main" val="3753615251"/>
                    </a:ext>
                  </a:extLst>
                </a:gridCol>
                <a:gridCol w="1464407">
                  <a:extLst>
                    <a:ext uri="{9D8B030D-6E8A-4147-A177-3AD203B41FA5}">
                      <a16:colId xmlns:a16="http://schemas.microsoft.com/office/drawing/2014/main" val="2653293638"/>
                    </a:ext>
                  </a:extLst>
                </a:gridCol>
              </a:tblGrid>
              <a:tr h="317381">
                <a:tc grid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altLang="en-US" sz="28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In-person students</a:t>
                      </a:r>
                      <a:endParaRPr kumimoji="0" lang="en-US" altLang="en-US" sz="1200" b="0" i="0" u="none" strike="noStrike" cap="none" normalizeH="0" baseline="0" dirty="0">
                        <a:ln>
                          <a:noFill/>
                        </a:ln>
                        <a:solidFill>
                          <a:schemeClr val="bg1"/>
                        </a:solidFill>
                        <a:effectLst/>
                      </a:endParaRPr>
                    </a:p>
                  </a:txBody>
                  <a:tcPr marL="33886" marR="33886" marT="33886" marB="33886"/>
                </a:tc>
                <a:tc hMerge="1">
                  <a:txBody>
                    <a:bodyPr/>
                    <a:lstStyle/>
                    <a:p>
                      <a:pPr marL="0" marR="0">
                        <a:lnSpc>
                          <a:spcPct val="107000"/>
                        </a:lnSpc>
                        <a:spcBef>
                          <a:spcPts val="0"/>
                        </a:spcBef>
                        <a:spcAft>
                          <a:spcPts val="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3454719739"/>
                  </a:ext>
                </a:extLst>
              </a:tr>
              <a:tr h="166159">
                <a:tc>
                  <a:txBody>
                    <a:bodyPr/>
                    <a:lstStyle/>
                    <a:p>
                      <a:pPr marL="0" marR="0">
                        <a:lnSpc>
                          <a:spcPct val="107000"/>
                        </a:lnSpc>
                        <a:spcBef>
                          <a:spcPts val="0"/>
                        </a:spcBef>
                        <a:spcAft>
                          <a:spcPts val="0"/>
                        </a:spcAft>
                      </a:pPr>
                      <a:r>
                        <a:rPr lang="en-US" sz="2000" kern="0">
                          <a:effectLst/>
                        </a:rPr>
                        <a:t>Jon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dirty="0">
                          <a:effectLst/>
                        </a:rPr>
                        <a:t>Liebman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1807215186"/>
                  </a:ext>
                </a:extLst>
              </a:tr>
              <a:tr h="166159">
                <a:tc>
                  <a:txBody>
                    <a:bodyPr/>
                    <a:lstStyle/>
                    <a:p>
                      <a:pPr marL="0" marR="0">
                        <a:lnSpc>
                          <a:spcPct val="107000"/>
                        </a:lnSpc>
                        <a:spcBef>
                          <a:spcPts val="0"/>
                        </a:spcBef>
                        <a:spcAft>
                          <a:spcPts val="0"/>
                        </a:spcAft>
                      </a:pPr>
                      <a:r>
                        <a:rPr lang="en-US" sz="2000" kern="0">
                          <a:effectLst/>
                        </a:rPr>
                        <a:t>william</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marshall</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2574501455"/>
                  </a:ext>
                </a:extLst>
              </a:tr>
              <a:tr h="166159">
                <a:tc>
                  <a:txBody>
                    <a:bodyPr/>
                    <a:lstStyle/>
                    <a:p>
                      <a:pPr marL="0" marR="0">
                        <a:lnSpc>
                          <a:spcPct val="107000"/>
                        </a:lnSpc>
                        <a:spcBef>
                          <a:spcPts val="0"/>
                        </a:spcBef>
                        <a:spcAft>
                          <a:spcPts val="0"/>
                        </a:spcAft>
                      </a:pPr>
                      <a:r>
                        <a:rPr lang="en-US" sz="2000" kern="0">
                          <a:effectLst/>
                        </a:rPr>
                        <a:t>Stephen</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Marshak</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2657987013"/>
                  </a:ext>
                </a:extLst>
              </a:tr>
              <a:tr h="166159">
                <a:tc>
                  <a:txBody>
                    <a:bodyPr/>
                    <a:lstStyle/>
                    <a:p>
                      <a:pPr marL="0" marR="0">
                        <a:lnSpc>
                          <a:spcPct val="107000"/>
                        </a:lnSpc>
                        <a:spcBef>
                          <a:spcPts val="0"/>
                        </a:spcBef>
                        <a:spcAft>
                          <a:spcPts val="0"/>
                        </a:spcAft>
                      </a:pPr>
                      <a:r>
                        <a:rPr lang="en-US" sz="2000" kern="0">
                          <a:effectLst/>
                        </a:rPr>
                        <a:t>Luis</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Cuza</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4025036213"/>
                  </a:ext>
                </a:extLst>
              </a:tr>
              <a:tr h="166159">
                <a:tc>
                  <a:txBody>
                    <a:bodyPr/>
                    <a:lstStyle/>
                    <a:p>
                      <a:pPr marL="0" marR="0">
                        <a:lnSpc>
                          <a:spcPct val="107000"/>
                        </a:lnSpc>
                        <a:spcBef>
                          <a:spcPts val="0"/>
                        </a:spcBef>
                        <a:spcAft>
                          <a:spcPts val="0"/>
                        </a:spcAft>
                      </a:pPr>
                      <a:r>
                        <a:rPr lang="en-US" sz="2000" kern="0">
                          <a:effectLst/>
                        </a:rPr>
                        <a:t>Douglas</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Staske</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668969839"/>
                  </a:ext>
                </a:extLst>
              </a:tr>
              <a:tr h="166159">
                <a:tc>
                  <a:txBody>
                    <a:bodyPr/>
                    <a:lstStyle/>
                    <a:p>
                      <a:pPr marL="0" marR="0">
                        <a:lnSpc>
                          <a:spcPct val="107000"/>
                        </a:lnSpc>
                        <a:spcBef>
                          <a:spcPts val="0"/>
                        </a:spcBef>
                        <a:spcAft>
                          <a:spcPts val="0"/>
                        </a:spcAft>
                      </a:pPr>
                      <a:r>
                        <a:rPr lang="en-US" sz="2000" kern="0">
                          <a:effectLst/>
                        </a:rPr>
                        <a:t>Gregory</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Walburg</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3187046757"/>
                  </a:ext>
                </a:extLst>
              </a:tr>
              <a:tr h="166159">
                <a:tc>
                  <a:txBody>
                    <a:bodyPr/>
                    <a:lstStyle/>
                    <a:p>
                      <a:pPr marL="0" marR="0">
                        <a:lnSpc>
                          <a:spcPct val="107000"/>
                        </a:lnSpc>
                        <a:spcBef>
                          <a:spcPts val="0"/>
                        </a:spcBef>
                        <a:spcAft>
                          <a:spcPts val="0"/>
                        </a:spcAft>
                      </a:pPr>
                      <a:r>
                        <a:rPr lang="en-US" sz="2000" kern="0" dirty="0">
                          <a:effectLst/>
                        </a:rPr>
                        <a:t>Alan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dirty="0">
                          <a:effectLst/>
                        </a:rPr>
                        <a:t>Conrad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1301949328"/>
                  </a:ext>
                </a:extLst>
              </a:tr>
              <a:tr h="166159">
                <a:tc>
                  <a:txBody>
                    <a:bodyPr/>
                    <a:lstStyle/>
                    <a:p>
                      <a:pPr marL="0" marR="0">
                        <a:lnSpc>
                          <a:spcPct val="107000"/>
                        </a:lnSpc>
                        <a:spcBef>
                          <a:spcPts val="0"/>
                        </a:spcBef>
                        <a:spcAft>
                          <a:spcPts val="0"/>
                        </a:spcAft>
                      </a:pPr>
                      <a:r>
                        <a:rPr lang="en-US" sz="2000" kern="0">
                          <a:effectLst/>
                        </a:rPr>
                        <a:t>Max</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Kummerow</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1219095879"/>
                  </a:ext>
                </a:extLst>
              </a:tr>
              <a:tr h="166159">
                <a:tc>
                  <a:txBody>
                    <a:bodyPr/>
                    <a:lstStyle/>
                    <a:p>
                      <a:pPr marL="0" marR="0">
                        <a:lnSpc>
                          <a:spcPct val="107000"/>
                        </a:lnSpc>
                        <a:spcBef>
                          <a:spcPts val="0"/>
                        </a:spcBef>
                        <a:spcAft>
                          <a:spcPts val="0"/>
                        </a:spcAft>
                      </a:pPr>
                      <a:r>
                        <a:rPr lang="en-US" sz="2000" kern="0">
                          <a:effectLst/>
                        </a:rPr>
                        <a:t>Mary</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Kuetemeyer</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912286616"/>
                  </a:ext>
                </a:extLst>
              </a:tr>
              <a:tr h="166159">
                <a:tc>
                  <a:txBody>
                    <a:bodyPr/>
                    <a:lstStyle/>
                    <a:p>
                      <a:pPr marL="0" marR="0">
                        <a:lnSpc>
                          <a:spcPct val="107000"/>
                        </a:lnSpc>
                        <a:spcBef>
                          <a:spcPts val="0"/>
                        </a:spcBef>
                        <a:spcAft>
                          <a:spcPts val="0"/>
                        </a:spcAft>
                      </a:pPr>
                      <a:r>
                        <a:rPr lang="en-US" sz="2000" kern="0">
                          <a:effectLst/>
                        </a:rPr>
                        <a:t>Isabel</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a:effectLst/>
                        </a:rPr>
                        <a:t>Cole</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2665665220"/>
                  </a:ext>
                </a:extLst>
              </a:tr>
              <a:tr h="166159">
                <a:tc>
                  <a:txBody>
                    <a:bodyPr/>
                    <a:lstStyle/>
                    <a:p>
                      <a:pPr marL="0" marR="0">
                        <a:lnSpc>
                          <a:spcPct val="107000"/>
                        </a:lnSpc>
                        <a:spcBef>
                          <a:spcPts val="0"/>
                        </a:spcBef>
                        <a:spcAft>
                          <a:spcPts val="0"/>
                        </a:spcAft>
                      </a:pPr>
                      <a:r>
                        <a:rPr lang="en-US" sz="2000" kern="0">
                          <a:effectLst/>
                        </a:rPr>
                        <a:t>anthony</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dirty="0" err="1">
                          <a:effectLst/>
                        </a:rPr>
                        <a:t>welsh</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850895102"/>
                  </a:ext>
                </a:extLst>
              </a:tr>
              <a:tr h="166159">
                <a:tc>
                  <a:txBody>
                    <a:bodyPr/>
                    <a:lstStyle/>
                    <a:p>
                      <a:pPr marL="0" marR="0">
                        <a:lnSpc>
                          <a:spcPct val="107000"/>
                        </a:lnSpc>
                        <a:spcBef>
                          <a:spcPts val="0"/>
                        </a:spcBef>
                        <a:spcAft>
                          <a:spcPts val="0"/>
                        </a:spcAft>
                      </a:pPr>
                      <a:r>
                        <a:rPr lang="en-US" sz="2000" kern="0">
                          <a:effectLst/>
                        </a:rPr>
                        <a:t>Joyce</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dirty="0">
                          <a:effectLst/>
                        </a:rPr>
                        <a:t>Eisold</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228217093"/>
                  </a:ext>
                </a:extLst>
              </a:tr>
              <a:tr h="166159">
                <a:tc>
                  <a:txBody>
                    <a:bodyPr/>
                    <a:lstStyle/>
                    <a:p>
                      <a:pPr marL="0" marR="0">
                        <a:lnSpc>
                          <a:spcPct val="107000"/>
                        </a:lnSpc>
                        <a:spcBef>
                          <a:spcPts val="0"/>
                        </a:spcBef>
                        <a:spcAft>
                          <a:spcPts val="0"/>
                        </a:spcAft>
                      </a:pPr>
                      <a:r>
                        <a:rPr lang="en-US" sz="2000" kern="0">
                          <a:effectLst/>
                        </a:rPr>
                        <a:t>Robert</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tc>
                  <a:txBody>
                    <a:bodyPr/>
                    <a:lstStyle/>
                    <a:p>
                      <a:pPr marL="0" marR="0">
                        <a:lnSpc>
                          <a:spcPct val="107000"/>
                        </a:lnSpc>
                        <a:spcBef>
                          <a:spcPts val="0"/>
                        </a:spcBef>
                        <a:spcAft>
                          <a:spcPts val="0"/>
                        </a:spcAft>
                      </a:pPr>
                      <a:r>
                        <a:rPr lang="en-US" sz="2000" kern="0" dirty="0" err="1">
                          <a:effectLst/>
                        </a:rPr>
                        <a:t>O'Daniell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886" marR="33886" marT="33886" marB="33886"/>
                </a:tc>
                <a:extLst>
                  <a:ext uri="{0D108BD9-81ED-4DB2-BD59-A6C34878D82A}">
                    <a16:rowId xmlns:a16="http://schemas.microsoft.com/office/drawing/2014/main" val="1873545459"/>
                  </a:ext>
                </a:extLst>
              </a:tr>
            </a:tbl>
          </a:graphicData>
        </a:graphic>
      </p:graphicFrame>
    </p:spTree>
    <p:extLst>
      <p:ext uri="{BB962C8B-B14F-4D97-AF65-F5344CB8AC3E}">
        <p14:creationId xmlns:p14="http://schemas.microsoft.com/office/powerpoint/2010/main" val="232241625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59B7-3D39-20F8-E828-B45273CD0D4B}"/>
              </a:ext>
            </a:extLst>
          </p:cNvPr>
          <p:cNvSpPr>
            <a:spLocks noGrp="1"/>
          </p:cNvSpPr>
          <p:nvPr>
            <p:ph type="title"/>
          </p:nvPr>
        </p:nvSpPr>
        <p:spPr/>
        <p:txBody>
          <a:bodyPr/>
          <a:lstStyle/>
          <a:p>
            <a:r>
              <a:rPr lang="en-US" dirty="0"/>
              <a:t>Global Rates of Change Emissions</a:t>
            </a:r>
          </a:p>
        </p:txBody>
      </p:sp>
      <p:graphicFrame>
        <p:nvGraphicFramePr>
          <p:cNvPr id="4" name="Content Placeholder 3">
            <a:extLst>
              <a:ext uri="{FF2B5EF4-FFF2-40B4-BE49-F238E27FC236}">
                <a16:creationId xmlns:a16="http://schemas.microsoft.com/office/drawing/2014/main" id="{53A1B017-032B-04CB-708F-251DE21F6F20}"/>
              </a:ext>
            </a:extLst>
          </p:cNvPr>
          <p:cNvGraphicFramePr>
            <a:graphicFrameLocks noGrp="1"/>
          </p:cNvGraphicFramePr>
          <p:nvPr>
            <p:ph idx="1"/>
          </p:nvPr>
        </p:nvGraphicFramePr>
        <p:xfrm>
          <a:off x="485306" y="1743179"/>
          <a:ext cx="11221387" cy="4627880"/>
        </p:xfrm>
        <a:graphic>
          <a:graphicData uri="http://schemas.openxmlformats.org/drawingml/2006/table">
            <a:tbl>
              <a:tblPr firstRow="1" bandRow="1">
                <a:tableStyleId>{5C22544A-7EE6-4342-B048-85BDC9FD1C3A}</a:tableStyleId>
              </a:tblPr>
              <a:tblGrid>
                <a:gridCol w="3366541">
                  <a:extLst>
                    <a:ext uri="{9D8B030D-6E8A-4147-A177-3AD203B41FA5}">
                      <a16:colId xmlns:a16="http://schemas.microsoft.com/office/drawing/2014/main" val="3173945927"/>
                    </a:ext>
                  </a:extLst>
                </a:gridCol>
                <a:gridCol w="2151089">
                  <a:extLst>
                    <a:ext uri="{9D8B030D-6E8A-4147-A177-3AD203B41FA5}">
                      <a16:colId xmlns:a16="http://schemas.microsoft.com/office/drawing/2014/main" val="742265902"/>
                    </a:ext>
                  </a:extLst>
                </a:gridCol>
                <a:gridCol w="3829986">
                  <a:extLst>
                    <a:ext uri="{9D8B030D-6E8A-4147-A177-3AD203B41FA5}">
                      <a16:colId xmlns:a16="http://schemas.microsoft.com/office/drawing/2014/main" val="564322224"/>
                    </a:ext>
                  </a:extLst>
                </a:gridCol>
                <a:gridCol w="1873771">
                  <a:extLst>
                    <a:ext uri="{9D8B030D-6E8A-4147-A177-3AD203B41FA5}">
                      <a16:colId xmlns:a16="http://schemas.microsoft.com/office/drawing/2014/main" val="2671701237"/>
                    </a:ext>
                  </a:extLst>
                </a:gridCol>
              </a:tblGrid>
              <a:tr h="370840">
                <a:tc>
                  <a:txBody>
                    <a:bodyPr/>
                    <a:lstStyle/>
                    <a:p>
                      <a:r>
                        <a:rPr lang="en-US" dirty="0"/>
                        <a:t>CHANGE IN</a:t>
                      </a:r>
                    </a:p>
                  </a:txBody>
                  <a:tcPr/>
                </a:tc>
                <a:tc>
                  <a:txBody>
                    <a:bodyPr/>
                    <a:lstStyle/>
                    <a:p>
                      <a:r>
                        <a:rPr lang="en-US" dirty="0"/>
                        <a:t>2022 Gt C </a:t>
                      </a:r>
                      <a:r>
                        <a:rPr lang="en-US" dirty="0" err="1"/>
                        <a:t>yr</a:t>
                      </a:r>
                      <a:r>
                        <a:rPr lang="en-US" dirty="0"/>
                        <a:t> </a:t>
                      </a:r>
                      <a:r>
                        <a:rPr lang="en-US" baseline="30000" dirty="0"/>
                        <a:t>-1</a:t>
                      </a:r>
                      <a:endParaRPr lang="en-US" dirty="0"/>
                    </a:p>
                  </a:txBody>
                  <a:tcPr/>
                </a:tc>
                <a:tc>
                  <a:txBody>
                    <a:bodyPr/>
                    <a:lstStyle/>
                    <a:p>
                      <a:r>
                        <a:rPr lang="en-US" dirty="0"/>
                        <a:t>2023 Gt C </a:t>
                      </a:r>
                      <a:r>
                        <a:rPr lang="en-US" dirty="0" err="1"/>
                        <a:t>yr</a:t>
                      </a:r>
                      <a:r>
                        <a:rPr lang="en-US" dirty="0"/>
                        <a:t> </a:t>
                      </a:r>
                      <a:r>
                        <a:rPr lang="en-US" baseline="30000" dirty="0"/>
                        <a:t>-1</a:t>
                      </a:r>
                    </a:p>
                  </a:txBody>
                  <a:tcPr/>
                </a:tc>
                <a:tc>
                  <a:txBody>
                    <a:bodyPr/>
                    <a:lstStyle/>
                    <a:p>
                      <a:r>
                        <a:rPr lang="en-US" dirty="0"/>
                        <a:t>2023 Gt CO</a:t>
                      </a:r>
                      <a:r>
                        <a:rPr lang="en-US" baseline="-25000" dirty="0"/>
                        <a:t>2</a:t>
                      </a:r>
                      <a:r>
                        <a:rPr lang="en-US" dirty="0"/>
                        <a:t> yr</a:t>
                      </a:r>
                      <a:r>
                        <a:rPr lang="en-US" baseline="30000" dirty="0"/>
                        <a:t>-1</a:t>
                      </a:r>
                      <a:endParaRPr lang="en-US" baseline="-25000" dirty="0"/>
                    </a:p>
                  </a:txBody>
                  <a:tcPr/>
                </a:tc>
                <a:extLst>
                  <a:ext uri="{0D108BD9-81ED-4DB2-BD59-A6C34878D82A}">
                    <a16:rowId xmlns:a16="http://schemas.microsoft.com/office/drawing/2014/main" val="3558655659"/>
                  </a:ext>
                </a:extLst>
              </a:tr>
              <a:tr h="370840">
                <a:tc>
                  <a:txBody>
                    <a:bodyPr/>
                    <a:lstStyle/>
                    <a:p>
                      <a:r>
                        <a:rPr lang="en-US" dirty="0"/>
                        <a:t>Fossil CO</a:t>
                      </a:r>
                      <a:r>
                        <a:rPr lang="en-US" baseline="-25000" dirty="0"/>
                        <a:t>2 </a:t>
                      </a:r>
                      <a:r>
                        <a:rPr lang="en-US" baseline="0" dirty="0"/>
                        <a:t>Increase</a:t>
                      </a:r>
                    </a:p>
                  </a:txBody>
                  <a:tcPr>
                    <a:solidFill>
                      <a:schemeClr val="accent3">
                        <a:lumMod val="60000"/>
                        <a:lumOff val="40000"/>
                      </a:schemeClr>
                    </a:solidFill>
                  </a:tcPr>
                </a:tc>
                <a:tc>
                  <a:txBody>
                    <a:bodyPr/>
                    <a:lstStyle/>
                    <a:p>
                      <a:r>
                        <a:rPr lang="en-US" sz="1800" b="0" i="0" kern="1200" dirty="0">
                          <a:solidFill>
                            <a:schemeClr val="dk1"/>
                          </a:solidFill>
                          <a:effectLst/>
                          <a:latin typeface="+mn-lt"/>
                          <a:ea typeface="+mn-ea"/>
                          <a:cs typeface="+mn-cs"/>
                        </a:rPr>
                        <a:t>9.9</a:t>
                      </a:r>
                      <a:endParaRPr lang="en-US" baseline="30000" dirty="0"/>
                    </a:p>
                  </a:txBody>
                  <a:tcPr>
                    <a:solidFill>
                      <a:schemeClr val="accent3">
                        <a:lumMod val="60000"/>
                        <a:lumOff val="40000"/>
                      </a:schemeClr>
                    </a:solidFill>
                  </a:tcPr>
                </a:tc>
                <a:tc>
                  <a:txBody>
                    <a:bodyPr/>
                    <a:lstStyle/>
                    <a:p>
                      <a:r>
                        <a:rPr lang="en-US" sz="1800" b="0" i="0" kern="1200" dirty="0">
                          <a:solidFill>
                            <a:schemeClr val="dk1"/>
                          </a:solidFill>
                          <a:effectLst/>
                          <a:latin typeface="+mn-lt"/>
                          <a:ea typeface="+mn-ea"/>
                          <a:cs typeface="+mn-cs"/>
                        </a:rPr>
                        <a:t>10.0</a:t>
                      </a:r>
                      <a:endParaRPr lang="en-US" dirty="0"/>
                    </a:p>
                  </a:txBody>
                  <a:tcPr>
                    <a:solidFill>
                      <a:schemeClr val="accent3">
                        <a:lumMod val="60000"/>
                        <a:lumOff val="40000"/>
                      </a:schemeClr>
                    </a:solidFill>
                  </a:tcPr>
                </a:tc>
                <a:tc>
                  <a:txBody>
                    <a:bodyPr/>
                    <a:lstStyle/>
                    <a:p>
                      <a:r>
                        <a:rPr lang="en-US" sz="1800" b="0" i="0" kern="1200" dirty="0">
                          <a:solidFill>
                            <a:schemeClr val="dk1"/>
                          </a:solidFill>
                          <a:effectLst/>
                          <a:latin typeface="+mn-lt"/>
                          <a:ea typeface="+mn-ea"/>
                          <a:cs typeface="+mn-cs"/>
                        </a:rPr>
                        <a:t>36.8</a:t>
                      </a:r>
                      <a:endParaRPr lang="en-US" dirty="0"/>
                    </a:p>
                  </a:txBody>
                  <a:tcPr>
                    <a:solidFill>
                      <a:schemeClr val="accent3">
                        <a:lumMod val="60000"/>
                        <a:lumOff val="40000"/>
                      </a:schemeClr>
                    </a:solidFill>
                  </a:tcPr>
                </a:tc>
                <a:extLst>
                  <a:ext uri="{0D108BD9-81ED-4DB2-BD59-A6C34878D82A}">
                    <a16:rowId xmlns:a16="http://schemas.microsoft.com/office/drawing/2014/main" val="35941762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Fossil CO</a:t>
                      </a:r>
                      <a:r>
                        <a:rPr lang="en-US" baseline="-25000" dirty="0"/>
                        <a:t>2  </a:t>
                      </a:r>
                      <a:r>
                        <a:rPr lang="en-US" baseline="0" dirty="0"/>
                        <a:t>% </a:t>
                      </a:r>
                      <a:r>
                        <a:rPr lang="en-US" dirty="0"/>
                        <a:t>Increase</a:t>
                      </a:r>
                    </a:p>
                  </a:txBody>
                  <a:tcPr>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0.9%</a:t>
                      </a:r>
                    </a:p>
                  </a:txBody>
                  <a:tcPr>
                    <a:solidFill>
                      <a:schemeClr val="accent3">
                        <a:lumMod val="60000"/>
                        <a:lumOff val="40000"/>
                      </a:schemeClr>
                    </a:solidFill>
                  </a:tcPr>
                </a:tc>
                <a:tc>
                  <a:txBody>
                    <a:bodyPr/>
                    <a:lstStyle/>
                    <a:p>
                      <a:r>
                        <a:rPr lang="en-US" sz="1800" b="0" i="0" kern="1200" dirty="0">
                          <a:solidFill>
                            <a:schemeClr val="dk1"/>
                          </a:solidFill>
                          <a:effectLst/>
                          <a:latin typeface="+mn-lt"/>
                          <a:ea typeface="+mn-ea"/>
                          <a:cs typeface="+mn-cs"/>
                        </a:rPr>
                        <a:t>+1.1 %</a:t>
                      </a:r>
                      <a:endParaRPr lang="en-US" dirty="0"/>
                    </a:p>
                  </a:txBody>
                  <a:tcPr>
                    <a:solidFill>
                      <a:schemeClr val="accent3">
                        <a:lumMod val="60000"/>
                        <a:lumOff val="40000"/>
                      </a:schemeClr>
                    </a:solidFill>
                  </a:tcPr>
                </a:tc>
                <a:tc>
                  <a:txBody>
                    <a:bodyPr/>
                    <a:lstStyle/>
                    <a:p>
                      <a:r>
                        <a:rPr lang="en-US" dirty="0"/>
                        <a:t>+</a:t>
                      </a:r>
                      <a:r>
                        <a:rPr lang="en-US" sz="1800" b="0" i="0" kern="1200" dirty="0">
                          <a:solidFill>
                            <a:schemeClr val="dk1"/>
                          </a:solidFill>
                          <a:effectLst/>
                          <a:latin typeface="+mn-lt"/>
                          <a:ea typeface="+mn-ea"/>
                          <a:cs typeface="+mn-cs"/>
                        </a:rPr>
                        <a:t>1.1 %</a:t>
                      </a:r>
                      <a:endParaRPr lang="en-US" dirty="0"/>
                    </a:p>
                  </a:txBody>
                  <a:tcPr>
                    <a:solidFill>
                      <a:schemeClr val="accent3">
                        <a:lumMod val="60000"/>
                        <a:lumOff val="40000"/>
                      </a:schemeClr>
                    </a:solidFill>
                  </a:tcPr>
                </a:tc>
                <a:extLst>
                  <a:ext uri="{0D108BD9-81ED-4DB2-BD59-A6C34878D82A}">
                    <a16:rowId xmlns:a16="http://schemas.microsoft.com/office/drawing/2014/main" val="3526979169"/>
                  </a:ext>
                </a:extLst>
              </a:tr>
              <a:tr h="370840">
                <a:tc>
                  <a:txBody>
                    <a:bodyPr/>
                    <a:lstStyle/>
                    <a:p>
                      <a:r>
                        <a:rPr lang="en-US" dirty="0"/>
                        <a:t>Land Use Change</a:t>
                      </a:r>
                    </a:p>
                  </a:txBody>
                  <a:tcPr>
                    <a:solidFill>
                      <a:schemeClr val="accent3">
                        <a:lumMod val="60000"/>
                        <a:lumOff val="40000"/>
                      </a:schemeClr>
                    </a:solidFill>
                  </a:tcPr>
                </a:tc>
                <a:tc>
                  <a:txBody>
                    <a:bodyPr/>
                    <a:lstStyle/>
                    <a:p>
                      <a:r>
                        <a:rPr lang="en-US" sz="1800" b="0" i="0" kern="1200" dirty="0">
                          <a:solidFill>
                            <a:schemeClr val="dk1"/>
                          </a:solidFill>
                          <a:effectLst/>
                          <a:latin typeface="+mn-lt"/>
                          <a:ea typeface="+mn-ea"/>
                          <a:cs typeface="+mn-cs"/>
                        </a:rPr>
                        <a:t>1.3</a:t>
                      </a:r>
                      <a:endParaRPr lang="en-US" dirty="0"/>
                    </a:p>
                  </a:txBody>
                  <a:tcPr>
                    <a:solidFill>
                      <a:schemeClr val="accent3">
                        <a:lumMod val="60000"/>
                        <a:lumOff val="40000"/>
                      </a:schemeClr>
                    </a:solidFill>
                  </a:tcPr>
                </a:tc>
                <a:tc>
                  <a:txBody>
                    <a:bodyPr/>
                    <a:lstStyle/>
                    <a:p>
                      <a:r>
                        <a:rPr lang="en-US" dirty="0"/>
                        <a:t>1.1</a:t>
                      </a:r>
                    </a:p>
                  </a:txBody>
                  <a:tcPr>
                    <a:solidFill>
                      <a:schemeClr val="accent3">
                        <a:lumMod val="60000"/>
                        <a:lumOff val="40000"/>
                      </a:schemeClr>
                    </a:solidFill>
                  </a:tcPr>
                </a:tc>
                <a:tc>
                  <a:txBody>
                    <a:bodyPr/>
                    <a:lstStyle/>
                    <a:p>
                      <a:r>
                        <a:rPr lang="en-US" dirty="0"/>
                        <a:t>4.0</a:t>
                      </a:r>
                    </a:p>
                  </a:txBody>
                  <a:tcPr>
                    <a:solidFill>
                      <a:schemeClr val="accent3">
                        <a:lumMod val="60000"/>
                        <a:lumOff val="40000"/>
                      </a:schemeClr>
                    </a:solidFill>
                  </a:tcPr>
                </a:tc>
                <a:extLst>
                  <a:ext uri="{0D108BD9-81ED-4DB2-BD59-A6C34878D82A}">
                    <a16:rowId xmlns:a16="http://schemas.microsoft.com/office/drawing/2014/main" val="1947349319"/>
                  </a:ext>
                </a:extLst>
              </a:tr>
              <a:tr h="370840">
                <a:tc>
                  <a:txBody>
                    <a:bodyPr/>
                    <a:lstStyle/>
                    <a:p>
                      <a:r>
                        <a:rPr lang="en-US" sz="1800" b="0" i="0" kern="1200" dirty="0">
                          <a:solidFill>
                            <a:schemeClr val="dk1"/>
                          </a:solidFill>
                          <a:effectLst/>
                          <a:latin typeface="+mn-lt"/>
                          <a:ea typeface="+mn-ea"/>
                          <a:cs typeface="+mn-cs"/>
                        </a:rPr>
                        <a:t>Total Anthropogenic CO</a:t>
                      </a:r>
                      <a:r>
                        <a:rPr lang="en-US" sz="1800" b="0" i="0" kern="1200" baseline="-25000" dirty="0">
                          <a:solidFill>
                            <a:schemeClr val="dk1"/>
                          </a:solidFill>
                          <a:effectLst/>
                          <a:latin typeface="+mn-lt"/>
                          <a:ea typeface="+mn-ea"/>
                          <a:cs typeface="+mn-cs"/>
                        </a:rPr>
                        <a:t>2</a:t>
                      </a:r>
                      <a:r>
                        <a:rPr lang="en-US" sz="1800" b="0" i="0" kern="1200" dirty="0">
                          <a:solidFill>
                            <a:schemeClr val="dk1"/>
                          </a:solidFill>
                          <a:effectLst/>
                          <a:latin typeface="+mn-lt"/>
                          <a:ea typeface="+mn-ea"/>
                          <a:cs typeface="+mn-cs"/>
                        </a:rPr>
                        <a:t> </a:t>
                      </a:r>
                      <a:endParaRPr lang="en-US" dirty="0"/>
                    </a:p>
                  </a:txBody>
                  <a:tcPr>
                    <a:solidFill>
                      <a:srgbClr val="FFC000"/>
                    </a:solidFill>
                  </a:tcPr>
                </a:tc>
                <a:tc>
                  <a:txBody>
                    <a:bodyPr/>
                    <a:lstStyle/>
                    <a:p>
                      <a:r>
                        <a:rPr lang="en-US" sz="1800" b="0" i="0" kern="1200" dirty="0">
                          <a:solidFill>
                            <a:schemeClr val="dk1"/>
                          </a:solidFill>
                          <a:effectLst/>
                          <a:latin typeface="+mn-lt"/>
                          <a:ea typeface="+mn-ea"/>
                          <a:cs typeface="+mn-cs"/>
                        </a:rPr>
                        <a:t>11.1</a:t>
                      </a:r>
                      <a:endParaRPr lang="en-US" dirty="0"/>
                    </a:p>
                  </a:txBody>
                  <a:tcPr>
                    <a:solidFill>
                      <a:srgbClr val="FFC000"/>
                    </a:solidFill>
                  </a:tcPr>
                </a:tc>
                <a:tc>
                  <a:txBody>
                    <a:bodyPr/>
                    <a:lstStyle/>
                    <a:p>
                      <a:r>
                        <a:rPr lang="en-US" sz="1800" b="0" i="0" kern="1200" dirty="0">
                          <a:solidFill>
                            <a:schemeClr val="dk1"/>
                          </a:solidFill>
                          <a:effectLst/>
                          <a:latin typeface="+mn-lt"/>
                          <a:ea typeface="+mn-ea"/>
                          <a:cs typeface="+mn-cs"/>
                        </a:rPr>
                        <a:t>11.1</a:t>
                      </a:r>
                      <a:endParaRPr lang="en-US" dirty="0"/>
                    </a:p>
                  </a:txBody>
                  <a:tcPr>
                    <a:solidFill>
                      <a:srgbClr val="FFC000"/>
                    </a:solidFill>
                  </a:tcPr>
                </a:tc>
                <a:tc>
                  <a:txBody>
                    <a:bodyPr/>
                    <a:lstStyle/>
                    <a:p>
                      <a:r>
                        <a:rPr lang="en-US" sz="1800" b="0" i="0" kern="1200" dirty="0">
                          <a:solidFill>
                            <a:schemeClr val="dk1"/>
                          </a:solidFill>
                          <a:effectLst/>
                          <a:latin typeface="+mn-lt"/>
                          <a:ea typeface="+mn-ea"/>
                          <a:cs typeface="+mn-cs"/>
                        </a:rPr>
                        <a:t>40.9</a:t>
                      </a:r>
                      <a:endParaRPr lang="en-US" dirty="0"/>
                    </a:p>
                  </a:txBody>
                  <a:tcPr>
                    <a:solidFill>
                      <a:srgbClr val="FFC000"/>
                    </a:solidFill>
                  </a:tcPr>
                </a:tc>
                <a:extLst>
                  <a:ext uri="{0D108BD9-81ED-4DB2-BD59-A6C34878D82A}">
                    <a16:rowId xmlns:a16="http://schemas.microsoft.com/office/drawing/2014/main" val="3105427765"/>
                  </a:ext>
                </a:extLst>
              </a:tr>
              <a:tr h="370840">
                <a:tc>
                  <a:txBody>
                    <a:bodyPr/>
                    <a:lstStyle/>
                    <a:p>
                      <a:r>
                        <a:rPr lang="en-US" sz="1800" b="0" i="0" kern="1200" dirty="0">
                          <a:solidFill>
                            <a:schemeClr val="dk1"/>
                          </a:solidFill>
                          <a:effectLst/>
                          <a:latin typeface="+mn-lt"/>
                          <a:ea typeface="+mn-ea"/>
                          <a:cs typeface="+mn-cs"/>
                        </a:rPr>
                        <a:t>Atmospheric ppm CO</a:t>
                      </a:r>
                      <a:r>
                        <a:rPr lang="en-US" sz="1800" b="0" i="0" kern="1200" baseline="-25000" dirty="0">
                          <a:solidFill>
                            <a:schemeClr val="dk1"/>
                          </a:solidFill>
                          <a:effectLst/>
                          <a:latin typeface="+mn-lt"/>
                          <a:ea typeface="+mn-ea"/>
                          <a:cs typeface="+mn-cs"/>
                        </a:rPr>
                        <a:t>2</a:t>
                      </a:r>
                      <a:endParaRPr lang="en-US" dirty="0"/>
                    </a:p>
                  </a:txBody>
                  <a:tcPr/>
                </a:tc>
                <a:tc>
                  <a:txBody>
                    <a:bodyPr/>
                    <a:lstStyle/>
                    <a:p>
                      <a:r>
                        <a:rPr lang="en-US" sz="1800" b="0" i="0" kern="1200" dirty="0">
                          <a:solidFill>
                            <a:schemeClr val="dk1"/>
                          </a:solidFill>
                          <a:effectLst/>
                          <a:latin typeface="+mn-lt"/>
                          <a:ea typeface="+mn-ea"/>
                          <a:cs typeface="+mn-cs"/>
                        </a:rPr>
                        <a:t>417.1±0.1 ppm</a:t>
                      </a:r>
                      <a:endParaRPr lang="en-US" dirty="0"/>
                    </a:p>
                  </a:txBody>
                  <a:tcPr/>
                </a:tc>
                <a:tc gridSpan="2">
                  <a:txBody>
                    <a:bodyPr/>
                    <a:lstStyle/>
                    <a:p>
                      <a:r>
                        <a:rPr lang="en-US" sz="1800" b="0" i="0" kern="1200" dirty="0">
                          <a:solidFill>
                            <a:schemeClr val="dk1"/>
                          </a:solidFill>
                          <a:effectLst/>
                          <a:latin typeface="+mn-lt"/>
                          <a:ea typeface="+mn-ea"/>
                          <a:cs typeface="+mn-cs"/>
                        </a:rPr>
                        <a:t>419.3 ppm or 51% more than 278ppm in 1740s</a:t>
                      </a:r>
                      <a:endParaRPr lang="en-US" dirty="0"/>
                    </a:p>
                  </a:txBody>
                  <a:tcPr/>
                </a:tc>
                <a:tc hMerge="1">
                  <a:txBody>
                    <a:bodyPr/>
                    <a:lstStyle/>
                    <a:p>
                      <a:endParaRPr lang="en-US" dirty="0"/>
                    </a:p>
                  </a:txBody>
                  <a:tcPr/>
                </a:tc>
                <a:extLst>
                  <a:ext uri="{0D108BD9-81ED-4DB2-BD59-A6C34878D82A}">
                    <a16:rowId xmlns:a16="http://schemas.microsoft.com/office/drawing/2014/main" val="6022033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Atmospheric CO</a:t>
                      </a:r>
                      <a:r>
                        <a:rPr lang="en-US" sz="1800" b="0" i="0" kern="1200" baseline="-25000" dirty="0">
                          <a:solidFill>
                            <a:schemeClr val="dk1"/>
                          </a:solidFill>
                          <a:effectLst/>
                          <a:latin typeface="+mn-lt"/>
                          <a:ea typeface="+mn-ea"/>
                          <a:cs typeface="+mn-cs"/>
                        </a:rPr>
                        <a:t>2</a:t>
                      </a:r>
                      <a:r>
                        <a:rPr lang="en-US" sz="1800" b="0" i="0" kern="1200" baseline="0" dirty="0">
                          <a:solidFill>
                            <a:schemeClr val="dk1"/>
                          </a:solidFill>
                          <a:effectLst/>
                          <a:latin typeface="+mn-lt"/>
                          <a:ea typeface="+mn-ea"/>
                          <a:cs typeface="+mn-cs"/>
                        </a:rPr>
                        <a:t> </a:t>
                      </a:r>
                      <a:r>
                        <a:rPr lang="en-US" sz="1800" b="0" i="0" kern="1200" baseline="0" dirty="0" err="1">
                          <a:solidFill>
                            <a:schemeClr val="dk1"/>
                          </a:solidFill>
                          <a:effectLst/>
                          <a:latin typeface="+mn-lt"/>
                          <a:ea typeface="+mn-ea"/>
                          <a:cs typeface="+mn-cs"/>
                        </a:rPr>
                        <a:t>resevoir</a:t>
                      </a:r>
                      <a:endParaRPr lang="en-US" baseline="0" dirty="0"/>
                    </a:p>
                  </a:txBody>
                  <a:tcPr/>
                </a:tc>
                <a:tc>
                  <a:txBody>
                    <a:bodyPr/>
                    <a:lstStyle/>
                    <a:p>
                      <a:r>
                        <a:rPr lang="en-US" dirty="0"/>
                        <a:t>5.2</a:t>
                      </a:r>
                    </a:p>
                  </a:txBody>
                  <a:tcPr/>
                </a:tc>
                <a:tc gridSpan="2">
                  <a:txBody>
                    <a:bodyPr/>
                    <a:lstStyle/>
                    <a:p>
                      <a:r>
                        <a:rPr lang="en-US" sz="1800" b="0" i="0" kern="1200" dirty="0">
                          <a:solidFill>
                            <a:schemeClr val="dk1"/>
                          </a:solidFill>
                          <a:effectLst/>
                          <a:latin typeface="+mn-lt"/>
                          <a:ea typeface="+mn-ea"/>
                          <a:cs typeface="+mn-cs"/>
                        </a:rPr>
                        <a:t>5.1</a:t>
                      </a:r>
                      <a:endParaRPr lang="en-US" dirty="0"/>
                    </a:p>
                  </a:txBody>
                  <a:tcPr/>
                </a:tc>
                <a:tc hMerge="1">
                  <a:txBody>
                    <a:bodyPr/>
                    <a:lstStyle/>
                    <a:p>
                      <a:endParaRPr lang="en-US" dirty="0"/>
                    </a:p>
                  </a:txBody>
                  <a:tcPr/>
                </a:tc>
                <a:extLst>
                  <a:ext uri="{0D108BD9-81ED-4DB2-BD59-A6C34878D82A}">
                    <a16:rowId xmlns:a16="http://schemas.microsoft.com/office/drawing/2014/main" val="749102460"/>
                  </a:ext>
                </a:extLst>
              </a:tr>
              <a:tr h="370840">
                <a:tc>
                  <a:txBody>
                    <a:bodyPr/>
                    <a:lstStyle/>
                    <a:p>
                      <a:r>
                        <a:rPr lang="en-US" sz="1800" b="0" i="0" kern="1200" dirty="0">
                          <a:solidFill>
                            <a:schemeClr val="dk1"/>
                          </a:solidFill>
                          <a:effectLst/>
                          <a:latin typeface="+mn-lt"/>
                          <a:ea typeface="+mn-ea"/>
                          <a:cs typeface="+mn-cs"/>
                        </a:rPr>
                        <a:t>Ocean CO</a:t>
                      </a:r>
                      <a:r>
                        <a:rPr lang="en-US" sz="1800" b="0" i="0" kern="1200" baseline="-25000" dirty="0">
                          <a:solidFill>
                            <a:schemeClr val="dk1"/>
                          </a:solidFill>
                          <a:effectLst/>
                          <a:latin typeface="+mn-lt"/>
                          <a:ea typeface="+mn-ea"/>
                          <a:cs typeface="+mn-cs"/>
                        </a:rPr>
                        <a:t>2 </a:t>
                      </a:r>
                      <a:r>
                        <a:rPr lang="en-US" sz="1800" b="0" i="0" kern="1200" baseline="0" dirty="0">
                          <a:solidFill>
                            <a:schemeClr val="dk1"/>
                          </a:solidFill>
                          <a:effectLst/>
                          <a:latin typeface="+mn-lt"/>
                          <a:ea typeface="+mn-ea"/>
                          <a:cs typeface="+mn-cs"/>
                        </a:rPr>
                        <a:t>sink</a:t>
                      </a:r>
                      <a:endParaRPr lang="en-US" baseline="0" dirty="0"/>
                    </a:p>
                  </a:txBody>
                  <a:tcPr/>
                </a:tc>
                <a:tc>
                  <a:txBody>
                    <a:bodyPr/>
                    <a:lstStyle/>
                    <a:p>
                      <a:r>
                        <a:rPr lang="en-US" sz="1800" b="0" i="0" kern="1200" dirty="0">
                          <a:solidFill>
                            <a:schemeClr val="dk1"/>
                          </a:solidFill>
                          <a:effectLst/>
                          <a:latin typeface="+mn-lt"/>
                          <a:ea typeface="+mn-ea"/>
                          <a:cs typeface="+mn-cs"/>
                        </a:rPr>
                        <a:t>2.9</a:t>
                      </a:r>
                      <a:endParaRPr lang="en-US" dirty="0"/>
                    </a:p>
                  </a:txBody>
                  <a:tcPr/>
                </a:tc>
                <a:tc>
                  <a:txBody>
                    <a:bodyPr/>
                    <a:lstStyle/>
                    <a:p>
                      <a:r>
                        <a:rPr lang="en-US" sz="1800" b="0" i="0" kern="1200" dirty="0">
                          <a:solidFill>
                            <a:schemeClr val="dk1"/>
                          </a:solidFill>
                          <a:effectLst/>
                          <a:latin typeface="+mn-lt"/>
                          <a:ea typeface="+mn-ea"/>
                          <a:cs typeface="+mn-cs"/>
                        </a:rPr>
                        <a:t>2.9</a:t>
                      </a:r>
                      <a:endParaRPr lang="en-US" dirty="0"/>
                    </a:p>
                  </a:txBody>
                  <a:tcPr/>
                </a:tc>
                <a:tc>
                  <a:txBody>
                    <a:bodyPr/>
                    <a:lstStyle/>
                    <a:p>
                      <a:endParaRPr lang="en-US" dirty="0"/>
                    </a:p>
                  </a:txBody>
                  <a:tcPr/>
                </a:tc>
                <a:extLst>
                  <a:ext uri="{0D108BD9-81ED-4DB2-BD59-A6C34878D82A}">
                    <a16:rowId xmlns:a16="http://schemas.microsoft.com/office/drawing/2014/main" val="3381584186"/>
                  </a:ext>
                </a:extLst>
              </a:tr>
              <a:tr h="370840">
                <a:tc>
                  <a:txBody>
                    <a:bodyPr/>
                    <a:lstStyle/>
                    <a:p>
                      <a:r>
                        <a:rPr lang="en-US" dirty="0"/>
                        <a:t>Land CO</a:t>
                      </a:r>
                      <a:r>
                        <a:rPr lang="en-US" baseline="-25000" dirty="0"/>
                        <a:t>2 </a:t>
                      </a:r>
                      <a:r>
                        <a:rPr lang="en-US" baseline="0" dirty="0"/>
                        <a:t>sink</a:t>
                      </a:r>
                    </a:p>
                  </a:txBody>
                  <a:tcPr/>
                </a:tc>
                <a:tc>
                  <a:txBody>
                    <a:bodyPr/>
                    <a:lstStyle/>
                    <a:p>
                      <a:r>
                        <a:rPr lang="en-US" sz="1800" b="0" i="0" kern="1200" dirty="0">
                          <a:solidFill>
                            <a:schemeClr val="dk1"/>
                          </a:solidFill>
                          <a:effectLst/>
                          <a:latin typeface="+mn-lt"/>
                          <a:ea typeface="+mn-ea"/>
                          <a:cs typeface="+mn-cs"/>
                        </a:rPr>
                        <a:t>3.3</a:t>
                      </a:r>
                      <a:endParaRPr lang="en-US" dirty="0"/>
                    </a:p>
                  </a:txBody>
                  <a:tcPr/>
                </a:tc>
                <a:tc>
                  <a:txBody>
                    <a:bodyPr/>
                    <a:lstStyle/>
                    <a:p>
                      <a:r>
                        <a:rPr lang="en-US" sz="1800" b="0" i="0" kern="1200" dirty="0">
                          <a:solidFill>
                            <a:schemeClr val="dk1"/>
                          </a:solidFill>
                          <a:effectLst/>
                          <a:latin typeface="+mn-lt"/>
                          <a:ea typeface="+mn-ea"/>
                          <a:cs typeface="+mn-cs"/>
                        </a:rPr>
                        <a:t>2.9</a:t>
                      </a:r>
                      <a:endParaRPr lang="en-US" baseline="30000" dirty="0"/>
                    </a:p>
                  </a:txBody>
                  <a:tcPr/>
                </a:tc>
                <a:tc>
                  <a:txBody>
                    <a:bodyPr/>
                    <a:lstStyle/>
                    <a:p>
                      <a:endParaRPr lang="en-US" baseline="30000" dirty="0"/>
                    </a:p>
                  </a:txBody>
                  <a:tcPr/>
                </a:tc>
                <a:extLst>
                  <a:ext uri="{0D108BD9-81ED-4DB2-BD59-A6C34878D82A}">
                    <a16:rowId xmlns:a16="http://schemas.microsoft.com/office/drawing/2014/main" val="20269985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 Total Atmospheric </a:t>
                      </a:r>
                      <a:r>
                        <a:rPr lang="en-US" sz="1800" b="0" i="0" kern="1200" baseline="0" dirty="0">
                          <a:solidFill>
                            <a:schemeClr val="dk1"/>
                          </a:solidFill>
                          <a:effectLst/>
                          <a:latin typeface="+mn-lt"/>
                          <a:ea typeface="+mn-ea"/>
                          <a:cs typeface="+mn-cs"/>
                        </a:rPr>
                        <a:t> reservoir</a:t>
                      </a:r>
                      <a:endParaRPr lang="en-US" baseline="0" dirty="0"/>
                    </a:p>
                  </a:txBody>
                  <a:tcPr>
                    <a:solidFill>
                      <a:srgbClr val="92D050"/>
                    </a:solidFill>
                  </a:tcPr>
                </a:tc>
                <a:tc gridSpan="3">
                  <a:txBody>
                    <a:bodyPr/>
                    <a:lstStyle/>
                    <a:p>
                      <a:pPr algn="ctr"/>
                      <a:r>
                        <a:rPr lang="en-US" sz="1800" b="0" i="0" kern="1200" dirty="0">
                          <a:solidFill>
                            <a:schemeClr val="dk1"/>
                          </a:solidFill>
                          <a:effectLst/>
                          <a:latin typeface="+mn-lt"/>
                          <a:ea typeface="+mn-ea"/>
                          <a:cs typeface="+mn-cs"/>
                        </a:rPr>
                        <a:t>Less than 47 % of total emissions</a:t>
                      </a:r>
                      <a:endParaRPr lang="en-US" dirty="0"/>
                    </a:p>
                  </a:txBody>
                  <a:tcPr>
                    <a:solidFill>
                      <a:srgbClr val="92D050"/>
                    </a:solidFill>
                  </a:tcPr>
                </a:tc>
                <a:tc hMerge="1">
                  <a:txBody>
                    <a:bodyPr/>
                    <a:lstStyle/>
                    <a:p>
                      <a:r>
                        <a:rPr lang="en-US" sz="1800" b="0" i="0" kern="1200" dirty="0">
                          <a:solidFill>
                            <a:schemeClr val="dk1"/>
                          </a:solidFill>
                          <a:effectLst/>
                          <a:latin typeface="+mn-lt"/>
                          <a:ea typeface="+mn-ea"/>
                          <a:cs typeface="+mn-cs"/>
                        </a:rPr>
                        <a:t>Less than 47 % of total emissions</a:t>
                      </a:r>
                      <a:endParaRPr lang="en-US" dirty="0"/>
                    </a:p>
                  </a:txBody>
                  <a:tcPr/>
                </a:tc>
                <a:tc hMerge="1">
                  <a:txBody>
                    <a:bodyPr/>
                    <a:lstStyle/>
                    <a:p>
                      <a:endParaRPr lang="en-US" dirty="0"/>
                    </a:p>
                  </a:txBody>
                  <a:tcPr/>
                </a:tc>
                <a:extLst>
                  <a:ext uri="{0D108BD9-81ED-4DB2-BD59-A6C34878D82A}">
                    <a16:rowId xmlns:a16="http://schemas.microsoft.com/office/drawing/2014/main" val="2338601352"/>
                  </a:ext>
                </a:extLst>
              </a:tr>
              <a:tr h="370840">
                <a:tc>
                  <a:txBody>
                    <a:bodyPr/>
                    <a:lstStyle/>
                    <a:p>
                      <a:r>
                        <a:rPr lang="en-US" dirty="0"/>
                        <a:t>% Total to Land sink</a:t>
                      </a:r>
                    </a:p>
                  </a:txBody>
                  <a:tcPr>
                    <a:solidFill>
                      <a:srgbClr val="92D050"/>
                    </a:solidFill>
                  </a:tcPr>
                </a:tc>
                <a:tc gridSpan="3">
                  <a:txBody>
                    <a:bodyPr/>
                    <a:lstStyle/>
                    <a:p>
                      <a:pPr algn="ctr"/>
                      <a:r>
                        <a:rPr lang="en-US" sz="1800" b="0" i="0" kern="1200" dirty="0">
                          <a:solidFill>
                            <a:schemeClr val="dk1"/>
                          </a:solidFill>
                          <a:effectLst/>
                          <a:latin typeface="+mn-lt"/>
                          <a:ea typeface="+mn-ea"/>
                          <a:cs typeface="+mn-cs"/>
                        </a:rPr>
                        <a:t>Absorbs 31 % of total emissions</a:t>
                      </a:r>
                      <a:endParaRPr lang="en-US" dirty="0"/>
                    </a:p>
                  </a:txBody>
                  <a:tcPr>
                    <a:solidFill>
                      <a:srgbClr val="92D050"/>
                    </a:solidFill>
                  </a:tcPr>
                </a:tc>
                <a:tc hMerge="1">
                  <a:txBody>
                    <a:bodyPr/>
                    <a:lstStyle/>
                    <a:p>
                      <a:r>
                        <a:rPr lang="en-US" sz="1800" b="0" i="0" kern="1200" dirty="0">
                          <a:solidFill>
                            <a:schemeClr val="dk1"/>
                          </a:solidFill>
                          <a:effectLst/>
                          <a:latin typeface="+mn-lt"/>
                          <a:ea typeface="+mn-ea"/>
                          <a:cs typeface="+mn-cs"/>
                        </a:rPr>
                        <a:t>Absorbs 31 % of total emissions</a:t>
                      </a:r>
                      <a:endParaRPr lang="en-US" dirty="0"/>
                    </a:p>
                  </a:txBody>
                  <a:tcPr/>
                </a:tc>
                <a:tc hMerge="1">
                  <a:txBody>
                    <a:bodyPr/>
                    <a:lstStyle/>
                    <a:p>
                      <a:endParaRPr lang="en-US" dirty="0"/>
                    </a:p>
                  </a:txBody>
                  <a:tcPr/>
                </a:tc>
                <a:extLst>
                  <a:ext uri="{0D108BD9-81ED-4DB2-BD59-A6C34878D82A}">
                    <a16:rowId xmlns:a16="http://schemas.microsoft.com/office/drawing/2014/main" val="4018058568"/>
                  </a:ext>
                </a:extLst>
              </a:tr>
              <a:tr h="370840">
                <a:tc>
                  <a:txBody>
                    <a:bodyPr/>
                    <a:lstStyle/>
                    <a:p>
                      <a:r>
                        <a:rPr lang="en-US" dirty="0"/>
                        <a:t>% Total to Ocean sink</a:t>
                      </a:r>
                    </a:p>
                  </a:txBody>
                  <a:tcPr>
                    <a:solidFill>
                      <a:srgbClr val="92D050"/>
                    </a:solidFill>
                  </a:tcPr>
                </a:tc>
                <a:tc gridSpan="3">
                  <a:txBody>
                    <a:bodyPr/>
                    <a:lstStyle/>
                    <a:p>
                      <a:pPr algn="ctr"/>
                      <a:r>
                        <a:rPr lang="en-US" sz="1800" b="0" i="0" kern="1200" dirty="0">
                          <a:solidFill>
                            <a:schemeClr val="dk1"/>
                          </a:solidFill>
                          <a:effectLst/>
                          <a:latin typeface="+mn-lt"/>
                          <a:ea typeface="+mn-ea"/>
                          <a:cs typeface="+mn-cs"/>
                        </a:rPr>
                        <a:t>Absorbs 26 % of total emissions</a:t>
                      </a:r>
                      <a:endParaRPr lang="en-US" dirty="0"/>
                    </a:p>
                  </a:txBody>
                  <a:tcPr>
                    <a:solidFill>
                      <a:srgbClr val="92D050"/>
                    </a:solidFill>
                  </a:tcPr>
                </a:tc>
                <a:tc hMerge="1">
                  <a:txBody>
                    <a:bodyPr/>
                    <a:lstStyle/>
                    <a:p>
                      <a:r>
                        <a:rPr lang="en-US" sz="1800" b="0" i="0" kern="1200" dirty="0">
                          <a:solidFill>
                            <a:schemeClr val="dk1"/>
                          </a:solidFill>
                          <a:effectLst/>
                          <a:latin typeface="+mn-lt"/>
                          <a:ea typeface="+mn-ea"/>
                          <a:cs typeface="+mn-cs"/>
                        </a:rPr>
                        <a:t>Absorbs 26 % of total emissions</a:t>
                      </a:r>
                      <a:endParaRPr lang="en-US" dirty="0"/>
                    </a:p>
                  </a:txBody>
                  <a:tcPr/>
                </a:tc>
                <a:tc hMerge="1">
                  <a:txBody>
                    <a:bodyPr/>
                    <a:lstStyle/>
                    <a:p>
                      <a:endParaRPr lang="en-US" dirty="0"/>
                    </a:p>
                  </a:txBody>
                  <a:tcPr/>
                </a:tc>
                <a:extLst>
                  <a:ext uri="{0D108BD9-81ED-4DB2-BD59-A6C34878D82A}">
                    <a16:rowId xmlns:a16="http://schemas.microsoft.com/office/drawing/2014/main" val="3016014587"/>
                  </a:ext>
                </a:extLst>
              </a:tr>
            </a:tbl>
          </a:graphicData>
        </a:graphic>
      </p:graphicFrame>
    </p:spTree>
    <p:extLst>
      <p:ext uri="{BB962C8B-B14F-4D97-AF65-F5344CB8AC3E}">
        <p14:creationId xmlns:p14="http://schemas.microsoft.com/office/powerpoint/2010/main" val="506193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59B7-3D39-20F8-E828-B45273CD0D4B}"/>
              </a:ext>
            </a:extLst>
          </p:cNvPr>
          <p:cNvSpPr>
            <a:spLocks noGrp="1"/>
          </p:cNvSpPr>
          <p:nvPr>
            <p:ph type="title"/>
          </p:nvPr>
        </p:nvSpPr>
        <p:spPr/>
        <p:txBody>
          <a:bodyPr/>
          <a:lstStyle/>
          <a:p>
            <a:r>
              <a:rPr lang="en-US" dirty="0"/>
              <a:t>US Rates of Change Emissions</a:t>
            </a:r>
          </a:p>
        </p:txBody>
      </p:sp>
      <p:graphicFrame>
        <p:nvGraphicFramePr>
          <p:cNvPr id="4" name="Content Placeholder 3">
            <a:extLst>
              <a:ext uri="{FF2B5EF4-FFF2-40B4-BE49-F238E27FC236}">
                <a16:creationId xmlns:a16="http://schemas.microsoft.com/office/drawing/2014/main" id="{53A1B017-032B-04CB-708F-251DE21F6F20}"/>
              </a:ext>
            </a:extLst>
          </p:cNvPr>
          <p:cNvGraphicFramePr>
            <a:graphicFrameLocks noGrp="1"/>
          </p:cNvGraphicFramePr>
          <p:nvPr>
            <p:ph idx="1"/>
          </p:nvPr>
        </p:nvGraphicFramePr>
        <p:xfrm>
          <a:off x="2314731" y="2414496"/>
          <a:ext cx="8140908" cy="2865120"/>
        </p:xfrm>
        <a:graphic>
          <a:graphicData uri="http://schemas.openxmlformats.org/drawingml/2006/table">
            <a:tbl>
              <a:tblPr firstRow="1" bandRow="1">
                <a:tableStyleId>{5C22544A-7EE6-4342-B048-85BDC9FD1C3A}</a:tableStyleId>
              </a:tblPr>
              <a:tblGrid>
                <a:gridCol w="2736954">
                  <a:extLst>
                    <a:ext uri="{9D8B030D-6E8A-4147-A177-3AD203B41FA5}">
                      <a16:colId xmlns:a16="http://schemas.microsoft.com/office/drawing/2014/main" val="3173945927"/>
                    </a:ext>
                  </a:extLst>
                </a:gridCol>
                <a:gridCol w="5403954">
                  <a:extLst>
                    <a:ext uri="{9D8B030D-6E8A-4147-A177-3AD203B41FA5}">
                      <a16:colId xmlns:a16="http://schemas.microsoft.com/office/drawing/2014/main" val="564322224"/>
                    </a:ext>
                  </a:extLst>
                </a:gridCol>
              </a:tblGrid>
              <a:tr h="370840">
                <a:tc>
                  <a:txBody>
                    <a:bodyPr/>
                    <a:lstStyle/>
                    <a:p>
                      <a:r>
                        <a:rPr lang="en-US" dirty="0"/>
                        <a:t>US </a:t>
                      </a:r>
                    </a:p>
                  </a:txBody>
                  <a:tcPr/>
                </a:tc>
                <a:tc>
                  <a:txBody>
                    <a:bodyPr/>
                    <a:lstStyle/>
                    <a:p>
                      <a:r>
                        <a:rPr lang="en-US" dirty="0"/>
                        <a:t>2023 Gt C </a:t>
                      </a:r>
                      <a:r>
                        <a:rPr lang="en-US" dirty="0" err="1"/>
                        <a:t>yr</a:t>
                      </a:r>
                      <a:r>
                        <a:rPr lang="en-US" dirty="0"/>
                        <a:t> </a:t>
                      </a:r>
                      <a:r>
                        <a:rPr lang="en-US" baseline="30000" dirty="0"/>
                        <a:t>-1</a:t>
                      </a:r>
                    </a:p>
                  </a:txBody>
                  <a:tcPr/>
                </a:tc>
                <a:extLst>
                  <a:ext uri="{0D108BD9-81ED-4DB2-BD59-A6C34878D82A}">
                    <a16:rowId xmlns:a16="http://schemas.microsoft.com/office/drawing/2014/main" val="3558655659"/>
                  </a:ext>
                </a:extLst>
              </a:tr>
              <a:tr h="370840">
                <a:tc>
                  <a:txBody>
                    <a:bodyPr/>
                    <a:lstStyle/>
                    <a:p>
                      <a:r>
                        <a:rPr lang="en-US" dirty="0"/>
                        <a:t>Fossil CO</a:t>
                      </a:r>
                      <a:r>
                        <a:rPr lang="en-US" baseline="-25000" dirty="0"/>
                        <a:t>2 </a:t>
                      </a:r>
                      <a:r>
                        <a:rPr lang="en-US" baseline="0" dirty="0"/>
                        <a:t>Increase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1.3 </a:t>
                      </a:r>
                      <a:r>
                        <a:rPr lang="en-US" dirty="0"/>
                        <a:t>Gt C </a:t>
                      </a:r>
                      <a:r>
                        <a:rPr lang="en-US" dirty="0" err="1"/>
                        <a:t>yr</a:t>
                      </a:r>
                      <a:r>
                        <a:rPr lang="en-US" dirty="0"/>
                        <a:t> </a:t>
                      </a:r>
                      <a:r>
                        <a:rPr lang="en-US" baseline="30000" dirty="0"/>
                        <a:t>– 1    </a:t>
                      </a:r>
                      <a:r>
                        <a:rPr lang="en-US" baseline="0" dirty="0"/>
                        <a:t>(</a:t>
                      </a:r>
                      <a:r>
                        <a:rPr lang="en-US" sz="1800" b="0" i="0" kern="1200" dirty="0">
                          <a:solidFill>
                            <a:schemeClr val="dk1"/>
                          </a:solidFill>
                          <a:effectLst/>
                          <a:latin typeface="+mn-lt"/>
                          <a:ea typeface="+mn-ea"/>
                          <a:cs typeface="+mn-cs"/>
                        </a:rPr>
                        <a:t>4.9 </a:t>
                      </a:r>
                      <a:r>
                        <a:rPr lang="en-US" dirty="0"/>
                        <a:t>Gt CO</a:t>
                      </a:r>
                      <a:r>
                        <a:rPr lang="en-US" baseline="-25000" dirty="0"/>
                        <a:t>2</a:t>
                      </a:r>
                      <a:r>
                        <a:rPr lang="en-US" dirty="0"/>
                        <a:t> yr</a:t>
                      </a:r>
                      <a:r>
                        <a:rPr lang="en-US" baseline="30000" dirty="0"/>
                        <a:t>-1</a:t>
                      </a:r>
                      <a:r>
                        <a:rPr lang="en-US" dirty="0"/>
                        <a:t>)</a:t>
                      </a:r>
                    </a:p>
                  </a:txBody>
                  <a:tcPr/>
                </a:tc>
                <a:extLst>
                  <a:ext uri="{0D108BD9-81ED-4DB2-BD59-A6C34878D82A}">
                    <a16:rowId xmlns:a16="http://schemas.microsoft.com/office/drawing/2014/main" val="35941762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Fossil CO</a:t>
                      </a:r>
                      <a:r>
                        <a:rPr lang="en-US" baseline="-25000" dirty="0"/>
                        <a:t>2 </a:t>
                      </a:r>
                      <a:r>
                        <a:rPr lang="en-US" dirty="0"/>
                        <a:t>Increase</a:t>
                      </a:r>
                    </a:p>
                  </a:txBody>
                  <a:tcPr/>
                </a:tc>
                <a:tc>
                  <a:txBody>
                    <a:bodyPr/>
                    <a:lstStyle/>
                    <a:p>
                      <a:r>
                        <a:rPr lang="en-US" dirty="0"/>
                        <a:t>-3.0</a:t>
                      </a:r>
                      <a:r>
                        <a:rPr lang="en-US" sz="1800" b="0" i="0" kern="1200" dirty="0">
                          <a:solidFill>
                            <a:schemeClr val="dk1"/>
                          </a:solidFill>
                          <a:effectLst/>
                          <a:latin typeface="+mn-lt"/>
                          <a:ea typeface="+mn-ea"/>
                          <a:cs typeface="+mn-cs"/>
                        </a:rPr>
                        <a:t> %</a:t>
                      </a:r>
                      <a:endParaRPr lang="en-US" dirty="0"/>
                    </a:p>
                  </a:txBody>
                  <a:tcPr/>
                </a:tc>
                <a:extLst>
                  <a:ext uri="{0D108BD9-81ED-4DB2-BD59-A6C34878D82A}">
                    <a16:rowId xmlns:a16="http://schemas.microsoft.com/office/drawing/2014/main" val="3526979169"/>
                  </a:ext>
                </a:extLst>
              </a:tr>
              <a:tr h="370840">
                <a:tc>
                  <a:txBody>
                    <a:bodyPr/>
                    <a:lstStyle/>
                    <a:p>
                      <a:r>
                        <a:rPr lang="en-US" dirty="0"/>
                        <a:t>Coal</a:t>
                      </a:r>
                    </a:p>
                  </a:txBody>
                  <a:tcPr/>
                </a:tc>
                <a:tc>
                  <a:txBody>
                    <a:bodyPr/>
                    <a:lstStyle/>
                    <a:p>
                      <a:r>
                        <a:rPr lang="en-US" dirty="0"/>
                        <a:t>-18.3%</a:t>
                      </a:r>
                    </a:p>
                  </a:txBody>
                  <a:tcPr/>
                </a:tc>
                <a:extLst>
                  <a:ext uri="{0D108BD9-81ED-4DB2-BD59-A6C34878D82A}">
                    <a16:rowId xmlns:a16="http://schemas.microsoft.com/office/drawing/2014/main" val="1947349319"/>
                  </a:ext>
                </a:extLst>
              </a:tr>
              <a:tr h="370840">
                <a:tc>
                  <a:txBody>
                    <a:bodyPr/>
                    <a:lstStyle/>
                    <a:p>
                      <a:r>
                        <a:rPr lang="en-US" sz="1800" b="0" i="0" kern="1200" dirty="0">
                          <a:solidFill>
                            <a:schemeClr val="dk1"/>
                          </a:solidFill>
                          <a:effectLst/>
                          <a:latin typeface="+mn-lt"/>
                          <a:ea typeface="+mn-ea"/>
                          <a:cs typeface="+mn-cs"/>
                        </a:rPr>
                        <a:t>Natural Gas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a:t>
                      </a:r>
                    </a:p>
                  </a:txBody>
                  <a:tcPr/>
                </a:tc>
                <a:extLst>
                  <a:ext uri="{0D108BD9-81ED-4DB2-BD59-A6C34878D82A}">
                    <a16:rowId xmlns:a16="http://schemas.microsoft.com/office/drawing/2014/main" val="3105427765"/>
                  </a:ext>
                </a:extLst>
              </a:tr>
              <a:tr h="370840">
                <a:tc>
                  <a:txBody>
                    <a:bodyPr/>
                    <a:lstStyle/>
                    <a:p>
                      <a:r>
                        <a:rPr lang="en-US" sz="1800" b="0" i="0" kern="1200" dirty="0">
                          <a:solidFill>
                            <a:schemeClr val="dk1"/>
                          </a:solidFill>
                          <a:effectLst/>
                          <a:latin typeface="+mn-lt"/>
                          <a:ea typeface="+mn-ea"/>
                          <a:cs typeface="+mn-cs"/>
                        </a:rPr>
                        <a:t>Cement</a:t>
                      </a:r>
                      <a:endParaRPr lang="en-US" dirty="0"/>
                    </a:p>
                  </a:txBody>
                  <a:tcPr/>
                </a:tc>
                <a:tc>
                  <a:txBody>
                    <a:bodyPr/>
                    <a:lstStyle/>
                    <a:p>
                      <a:r>
                        <a:rPr lang="en-US" sz="1800" b="0" i="0" kern="1200" dirty="0">
                          <a:solidFill>
                            <a:schemeClr val="dk1"/>
                          </a:solidFill>
                          <a:effectLst/>
                          <a:latin typeface="+mn-lt"/>
                          <a:ea typeface="+mn-ea"/>
                          <a:cs typeface="+mn-cs"/>
                        </a:rPr>
                        <a:t>-4.0%</a:t>
                      </a:r>
                      <a:endParaRPr lang="en-US" dirty="0"/>
                    </a:p>
                  </a:txBody>
                  <a:tcPr/>
                </a:tc>
                <a:extLst>
                  <a:ext uri="{0D108BD9-81ED-4DB2-BD59-A6C34878D82A}">
                    <a16:rowId xmlns:a16="http://schemas.microsoft.com/office/drawing/2014/main" val="6022033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International Aviation</a:t>
                      </a:r>
                      <a:endParaRPr lang="en-US"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2.8 % of global emissions +11.9 %</a:t>
                      </a:r>
                      <a:endParaRPr lang="en-US" dirty="0"/>
                    </a:p>
                    <a:p>
                      <a:endParaRPr lang="en-US" dirty="0"/>
                    </a:p>
                  </a:txBody>
                  <a:tcPr/>
                </a:tc>
                <a:extLst>
                  <a:ext uri="{0D108BD9-81ED-4DB2-BD59-A6C34878D82A}">
                    <a16:rowId xmlns:a16="http://schemas.microsoft.com/office/drawing/2014/main" val="749102460"/>
                  </a:ext>
                </a:extLst>
              </a:tr>
            </a:tbl>
          </a:graphicData>
        </a:graphic>
      </p:graphicFrame>
    </p:spTree>
    <p:extLst>
      <p:ext uri="{BB962C8B-B14F-4D97-AF65-F5344CB8AC3E}">
        <p14:creationId xmlns:p14="http://schemas.microsoft.com/office/powerpoint/2010/main" val="800343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959B-776E-E83C-3054-AD5C9F52040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6F50508-DE7D-439C-0549-3467712D0EFF}"/>
              </a:ext>
            </a:extLst>
          </p:cNvPr>
          <p:cNvSpPr>
            <a:spLocks noGrp="1"/>
          </p:cNvSpPr>
          <p:nvPr>
            <p:ph idx="1"/>
          </p:nvPr>
        </p:nvSpPr>
        <p:spPr/>
        <p:txBody>
          <a:bodyPr/>
          <a:lstStyle/>
          <a:p>
            <a:pPr marL="0" indent="0" algn="l">
              <a:buNone/>
            </a:pPr>
            <a:r>
              <a:rPr lang="en-US" b="1" i="0" dirty="0">
                <a:solidFill>
                  <a:srgbClr val="464646"/>
                </a:solidFill>
                <a:effectLst/>
                <a:latin typeface="Open Sans" panose="020B0606030504020204" pitchFamily="34" charset="0"/>
              </a:rPr>
              <a:t>Global Carbon Budget 2023, </a:t>
            </a:r>
            <a:r>
              <a:rPr lang="en-US" b="0" i="0" dirty="0">
                <a:solidFill>
                  <a:srgbClr val="6C757D"/>
                </a:solidFill>
                <a:effectLst/>
                <a:latin typeface="Open Sans" panose="020B0606030504020204" pitchFamily="34" charset="0"/>
              </a:rPr>
              <a:t>ESSD, </a:t>
            </a:r>
            <a:r>
              <a:rPr lang="en-US" b="0" i="0" u="sng" dirty="0">
                <a:solidFill>
                  <a:srgbClr val="464646"/>
                </a:solidFill>
                <a:effectLst/>
                <a:latin typeface="Open Sans" panose="020B0606030504020204" pitchFamily="34" charset="0"/>
                <a:hlinkClick r:id="rId2"/>
              </a:rPr>
              <a:t>Volume 15, issue 12</a:t>
            </a:r>
            <a:r>
              <a:rPr lang="en-US" u="sng" dirty="0">
                <a:solidFill>
                  <a:srgbClr val="464646"/>
                </a:solidFill>
                <a:latin typeface="Open Sans" panose="020B0606030504020204" pitchFamily="34" charset="0"/>
              </a:rPr>
              <a:t>, </a:t>
            </a:r>
            <a:r>
              <a:rPr lang="en-US" b="0" i="0" dirty="0">
                <a:solidFill>
                  <a:srgbClr val="6C757D"/>
                </a:solidFill>
                <a:effectLst/>
                <a:latin typeface="Open Sans" panose="020B0606030504020204" pitchFamily="34" charset="0"/>
              </a:rPr>
              <a:t>5301–5369, 2023 </a:t>
            </a:r>
            <a:r>
              <a:rPr lang="en-US" dirty="0">
                <a:hlinkClick r:id="rId3"/>
              </a:rPr>
              <a:t>https://essd.copernicus.org/articles/15/5301/2023/</a:t>
            </a:r>
            <a:endParaRPr lang="en-US" dirty="0"/>
          </a:p>
          <a:p>
            <a:endParaRPr lang="en-US" dirty="0"/>
          </a:p>
        </p:txBody>
      </p:sp>
    </p:spTree>
    <p:extLst>
      <p:ext uri="{BB962C8B-B14F-4D97-AF65-F5344CB8AC3E}">
        <p14:creationId xmlns:p14="http://schemas.microsoft.com/office/powerpoint/2010/main" val="93290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5ECB-80DE-B8DE-22D8-3BDE9CADD3E9}"/>
              </a:ext>
            </a:extLst>
          </p:cNvPr>
          <p:cNvSpPr>
            <a:spLocks noGrp="1"/>
          </p:cNvSpPr>
          <p:nvPr>
            <p:ph type="title"/>
          </p:nvPr>
        </p:nvSpPr>
        <p:spPr>
          <a:xfrm>
            <a:off x="838200" y="156404"/>
            <a:ext cx="10515600" cy="1325563"/>
          </a:xfrm>
        </p:spPr>
        <p:txBody>
          <a:bodyPr/>
          <a:lstStyle/>
          <a:p>
            <a:r>
              <a:rPr lang="en-US" dirty="0">
                <a:latin typeface="Arial" panose="020B0604020202020204" pitchFamily="34" charset="0"/>
                <a:cs typeface="Arial" panose="020B0604020202020204" pitchFamily="34" charset="0"/>
              </a:rPr>
              <a:t>Definition -- Climate</a:t>
            </a:r>
          </a:p>
        </p:txBody>
      </p:sp>
      <p:sp>
        <p:nvSpPr>
          <p:cNvPr id="3" name="Text Placeholder 2">
            <a:extLst>
              <a:ext uri="{FF2B5EF4-FFF2-40B4-BE49-F238E27FC236}">
                <a16:creationId xmlns:a16="http://schemas.microsoft.com/office/drawing/2014/main" id="{B7047022-E248-03D1-CE0F-B937254C7A9D}"/>
              </a:ext>
            </a:extLst>
          </p:cNvPr>
          <p:cNvSpPr>
            <a:spLocks noGrp="1"/>
          </p:cNvSpPr>
          <p:nvPr>
            <p:ph type="body" idx="1"/>
          </p:nvPr>
        </p:nvSpPr>
        <p:spPr/>
        <p:txBody>
          <a:bodyPr/>
          <a:lstStyle/>
          <a:p>
            <a:pPr marL="0" indent="0">
              <a:buNone/>
            </a:pPr>
            <a:r>
              <a:rPr lang="en-US" sz="3000" dirty="0">
                <a:solidFill>
                  <a:srgbClr val="454545"/>
                </a:solidFill>
                <a:latin typeface="Arial" panose="020B0604020202020204" pitchFamily="34" charset="0"/>
                <a:cs typeface="Arial" panose="020B0604020202020204" pitchFamily="34" charset="0"/>
              </a:rPr>
              <a:t>Climate change refers to long-term shifts in temperatures and weather patterns. Such shifts can be natural, due to changes in the sun’s activity or large volcanic eruptions. But since the 1800s, </a:t>
            </a:r>
            <a:r>
              <a:rPr lang="en-US" sz="3000" dirty="0">
                <a:solidFill>
                  <a:srgbClr val="000000"/>
                </a:solidFill>
                <a:latin typeface="Arial" panose="020B0604020202020204" pitchFamily="34" charset="0"/>
                <a:cs typeface="Arial" panose="020B0604020202020204" pitchFamily="34" charset="0"/>
                <a:hlinkClick r:id="rId2"/>
              </a:rPr>
              <a:t>human activities have been the main driver of climate change</a:t>
            </a:r>
            <a:r>
              <a:rPr lang="en-US" sz="3000" dirty="0">
                <a:solidFill>
                  <a:srgbClr val="454545"/>
                </a:solidFill>
                <a:latin typeface="Arial" panose="020B0604020202020204" pitchFamily="34" charset="0"/>
                <a:cs typeface="Arial" panose="020B0604020202020204" pitchFamily="34" charset="0"/>
              </a:rPr>
              <a:t>, primarily due to the burning of fossil fuels like coal, oil and gas.</a:t>
            </a:r>
          </a:p>
          <a:p>
            <a:pPr marL="0" indent="0">
              <a:buNone/>
            </a:pPr>
            <a:endParaRPr lang="en-US" sz="3000" dirty="0">
              <a:solidFill>
                <a:srgbClr val="454545"/>
              </a:solidFill>
              <a:latin typeface="Times New Roman" panose="02020603050405020304" pitchFamily="18" charset="0"/>
              <a:cs typeface="Times New Roman" panose="02020603050405020304" pitchFamily="18" charset="0"/>
            </a:endParaRPr>
          </a:p>
          <a:p>
            <a:pPr marL="0" indent="0">
              <a:buNone/>
            </a:pPr>
            <a:r>
              <a:rPr lang="en-US" b="1" dirty="0">
                <a:solidFill>
                  <a:srgbClr val="454545"/>
                </a:solidFill>
                <a:latin typeface="Roboto" panose="02000000000000000000" pitchFamily="2" charset="0"/>
              </a:rPr>
              <a:t>United Nations Definition:</a:t>
            </a:r>
          </a:p>
          <a:p>
            <a:pPr marL="0" indent="0">
              <a:buNone/>
            </a:pPr>
            <a:r>
              <a:rPr lang="en-US" dirty="0"/>
              <a:t>https://www.un.org/en/climatechange/what-is-climate-change</a:t>
            </a:r>
          </a:p>
        </p:txBody>
      </p:sp>
      <p:sp>
        <p:nvSpPr>
          <p:cNvPr id="4" name="Text Placeholder 3">
            <a:extLst>
              <a:ext uri="{FF2B5EF4-FFF2-40B4-BE49-F238E27FC236}">
                <a16:creationId xmlns:a16="http://schemas.microsoft.com/office/drawing/2014/main" id="{3D8EFD8C-BF96-637A-328E-DD150D9C8516}"/>
              </a:ext>
            </a:extLst>
          </p:cNvPr>
          <p:cNvSpPr>
            <a:spLocks noGrp="1"/>
          </p:cNvSpPr>
          <p:nvPr>
            <p:ph type="body" sz="quarter" idx="21"/>
          </p:nvPr>
        </p:nvSpPr>
        <p:spPr/>
        <p:txBody>
          <a:bodyPr>
            <a:normAutofit fontScale="92500" lnSpcReduction="20000"/>
          </a:bodyPr>
          <a:lstStyle/>
          <a:p>
            <a:r>
              <a:rPr lang="en-US" sz="2700" dirty="0">
                <a:latin typeface="Arial" panose="020B0604020202020204" pitchFamily="34" charset="0"/>
                <a:cs typeface="Arial" panose="020B0604020202020204" pitchFamily="34" charset="0"/>
              </a:rPr>
              <a:t>Why Climate Change</a:t>
            </a:r>
          </a:p>
        </p:txBody>
      </p:sp>
    </p:spTree>
    <p:extLst>
      <p:ext uri="{BB962C8B-B14F-4D97-AF65-F5344CB8AC3E}">
        <p14:creationId xmlns:p14="http://schemas.microsoft.com/office/powerpoint/2010/main" val="29185953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A38A64-E205-7949-A3FA-95B609B629F8}"/>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EF926830-0D53-83BB-BF32-043AADCF1E0D}"/>
              </a:ext>
            </a:extLst>
          </p:cNvPr>
          <p:cNvSpPr>
            <a:spLocks noGrp="1"/>
          </p:cNvSpPr>
          <p:nvPr>
            <p:ph type="body" sz="quarter" idx="21"/>
          </p:nvPr>
        </p:nvSpPr>
        <p:spPr/>
        <p:txBody>
          <a:bodyPr>
            <a:normAutofit fontScale="92500" lnSpcReduction="20000"/>
          </a:bodyPr>
          <a:lstStyle/>
          <a:p>
            <a:endParaRPr lang="en-US" dirty="0"/>
          </a:p>
        </p:txBody>
      </p:sp>
      <p:pic>
        <p:nvPicPr>
          <p:cNvPr id="6" name="Picture 5" descr="A graph showing the temperature of the earth&#10;&#10;Description automatically generated">
            <a:extLst>
              <a:ext uri="{FF2B5EF4-FFF2-40B4-BE49-F238E27FC236}">
                <a16:creationId xmlns:a16="http://schemas.microsoft.com/office/drawing/2014/main" id="{477DA771-96D7-7DBE-6EBD-353B92F8F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0038"/>
            <a:ext cx="12192000" cy="6557963"/>
          </a:xfrm>
          <a:prstGeom prst="rect">
            <a:avLst/>
          </a:prstGeom>
        </p:spPr>
      </p:pic>
    </p:spTree>
    <p:extLst>
      <p:ext uri="{BB962C8B-B14F-4D97-AF65-F5344CB8AC3E}">
        <p14:creationId xmlns:p14="http://schemas.microsoft.com/office/powerpoint/2010/main" val="34957636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56E4-3D56-B9D1-305D-654BC3741237}"/>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B2219B44-68A6-4696-5FAA-059B65107C4F}"/>
              </a:ext>
            </a:extLst>
          </p:cNvPr>
          <p:cNvPicPr>
            <a:picLocks noChangeAspect="1"/>
          </p:cNvPicPr>
          <p:nvPr/>
        </p:nvPicPr>
        <p:blipFill rotWithShape="1">
          <a:blip r:embed="rId2"/>
          <a:srcRect l="9605" t="767" r="16870" b="21281"/>
          <a:stretch/>
        </p:blipFill>
        <p:spPr>
          <a:xfrm>
            <a:off x="166915" y="15613"/>
            <a:ext cx="12025085" cy="6906298"/>
          </a:xfrm>
          <a:prstGeom prst="rect">
            <a:avLst/>
          </a:prstGeom>
        </p:spPr>
      </p:pic>
      <p:sp>
        <p:nvSpPr>
          <p:cNvPr id="5" name="TextBox 4">
            <a:extLst>
              <a:ext uri="{FF2B5EF4-FFF2-40B4-BE49-F238E27FC236}">
                <a16:creationId xmlns:a16="http://schemas.microsoft.com/office/drawing/2014/main" id="{795DF22C-9103-5565-669B-2029D58E947E}"/>
              </a:ext>
            </a:extLst>
          </p:cNvPr>
          <p:cNvSpPr txBox="1"/>
          <p:nvPr/>
        </p:nvSpPr>
        <p:spPr>
          <a:xfrm>
            <a:off x="1011324" y="6215709"/>
            <a:ext cx="9911368" cy="509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1219169" hangingPunct="0">
              <a:lnSpc>
                <a:spcPct val="90000"/>
              </a:lnSpc>
              <a:spcBef>
                <a:spcPts val="1200"/>
              </a:spcBef>
            </a:pPr>
            <a:r>
              <a:rPr lang="en-US" sz="2200" dirty="0">
                <a:solidFill>
                  <a:srgbClr val="000000"/>
                </a:solidFill>
                <a:latin typeface="Canela Text Regular"/>
                <a:ea typeface="Canela Text Regular"/>
                <a:cs typeface="Canela Text Regular"/>
                <a:sym typeface="Canela Text Regular"/>
              </a:rPr>
              <a:t>https://www.earthobservatory.nasa.gov/features/EnergyBalance/page4.php</a:t>
            </a:r>
          </a:p>
        </p:txBody>
      </p:sp>
    </p:spTree>
    <p:extLst>
      <p:ext uri="{BB962C8B-B14F-4D97-AF65-F5344CB8AC3E}">
        <p14:creationId xmlns:p14="http://schemas.microsoft.com/office/powerpoint/2010/main" val="40742607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AE20-1D29-EF09-CECB-4988F07F7672}"/>
              </a:ext>
            </a:extLst>
          </p:cNvPr>
          <p:cNvSpPr>
            <a:spLocks noGrp="1"/>
          </p:cNvSpPr>
          <p:nvPr>
            <p:ph type="title"/>
          </p:nvPr>
        </p:nvSpPr>
        <p:spPr/>
        <p:txBody>
          <a:bodyPr/>
          <a:lstStyle/>
          <a:p>
            <a:r>
              <a:rPr lang="en-US" dirty="0"/>
              <a:t>Heat Balance on  Earth</a:t>
            </a:r>
          </a:p>
        </p:txBody>
      </p:sp>
      <p:sp>
        <p:nvSpPr>
          <p:cNvPr id="3" name="Text Placeholder 2">
            <a:extLst>
              <a:ext uri="{FF2B5EF4-FFF2-40B4-BE49-F238E27FC236}">
                <a16:creationId xmlns:a16="http://schemas.microsoft.com/office/drawing/2014/main" id="{1B9ED248-3A8C-6164-6FC1-17291917D46C}"/>
              </a:ext>
            </a:extLst>
          </p:cNvPr>
          <p:cNvSpPr>
            <a:spLocks noGrp="1"/>
          </p:cNvSpPr>
          <p:nvPr>
            <p:ph type="body" idx="1"/>
          </p:nvPr>
        </p:nvSpPr>
        <p:spPr>
          <a:xfrm>
            <a:off x="609600" y="1385888"/>
            <a:ext cx="10974289" cy="5084763"/>
          </a:xfrm>
        </p:spPr>
        <p:txBody>
          <a:bodyPr>
            <a:normAutofit/>
          </a:bodyPr>
          <a:lstStyle/>
          <a:p>
            <a:r>
              <a:rPr lang="en-US" sz="2700" dirty="0">
                <a:solidFill>
                  <a:srgbClr val="000000"/>
                </a:solidFill>
                <a:latin typeface="Myriad Pro" panose="020B0503030403020204" pitchFamily="34" charset="0"/>
              </a:rPr>
              <a:t>Temperature doesn’t infinitely rise, however, because atoms and molecules on Earth are not just absorbing sunlight, they are also radiating thermal infrared energy (heat). </a:t>
            </a:r>
          </a:p>
          <a:p>
            <a:r>
              <a:rPr lang="en-US" sz="2700" dirty="0">
                <a:solidFill>
                  <a:srgbClr val="000000"/>
                </a:solidFill>
                <a:latin typeface="Myriad Pro" panose="020B0503030403020204" pitchFamily="34" charset="0"/>
              </a:rPr>
              <a:t>The amount of heat a surface radiates is proportional to the fourth power of its temperature. If temperature doubles, radiated energy increases by a factor of 16 (2 to the 4th power).</a:t>
            </a:r>
          </a:p>
          <a:p>
            <a:r>
              <a:rPr lang="en-US" sz="2700" dirty="0">
                <a:solidFill>
                  <a:srgbClr val="000000"/>
                </a:solidFill>
                <a:latin typeface="Myriad Pro" panose="020B0503030403020204" pitchFamily="34" charset="0"/>
              </a:rPr>
              <a:t> If the temperature of the Earth rises, the planet rapidly emits an increasing amount of heat to space. </a:t>
            </a:r>
          </a:p>
          <a:p>
            <a:r>
              <a:rPr lang="en-US" sz="2700" dirty="0">
                <a:solidFill>
                  <a:srgbClr val="000000"/>
                </a:solidFill>
                <a:latin typeface="Myriad Pro" panose="020B0503030403020204" pitchFamily="34" charset="0"/>
              </a:rPr>
              <a:t>This large increase in heat loss in response to a relatively smaller increase in temperature—referred to as radiative cooling—is the primary mechanism that prevents runaway heating on Earth.</a:t>
            </a:r>
            <a:endParaRPr lang="en-US" sz="2700" dirty="0"/>
          </a:p>
        </p:txBody>
      </p:sp>
    </p:spTree>
    <p:extLst>
      <p:ext uri="{BB962C8B-B14F-4D97-AF65-F5344CB8AC3E}">
        <p14:creationId xmlns:p14="http://schemas.microsoft.com/office/powerpoint/2010/main" val="105319799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2991</Words>
  <Application>Microsoft Macintosh PowerPoint</Application>
  <PresentationFormat>Widescreen</PresentationFormat>
  <Paragraphs>457</Paragraphs>
  <Slides>52</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52</vt:i4>
      </vt:variant>
    </vt:vector>
  </HeadingPairs>
  <TitlesOfParts>
    <vt:vector size="70" baseType="lpstr">
      <vt:lpstr>-apple-system</vt:lpstr>
      <vt:lpstr>Amazon Ember</vt:lpstr>
      <vt:lpstr>Arial</vt:lpstr>
      <vt:lpstr>Calibri</vt:lpstr>
      <vt:lpstr>Canela Text Bold</vt:lpstr>
      <vt:lpstr>Canela Text Regular</vt:lpstr>
      <vt:lpstr>Graphik-Medium</vt:lpstr>
      <vt:lpstr>Graphik-SemiboldItalic</vt:lpstr>
      <vt:lpstr>Helvetica</vt:lpstr>
      <vt:lpstr>inherit</vt:lpstr>
      <vt:lpstr>Merriweather Web</vt:lpstr>
      <vt:lpstr>Myriad Pro</vt:lpstr>
      <vt:lpstr>Open Sans</vt:lpstr>
      <vt:lpstr>Roboto</vt:lpstr>
      <vt:lpstr>Source Sans Pro Web</vt:lpstr>
      <vt:lpstr>Times New Roman</vt:lpstr>
      <vt:lpstr>TimesNewRomanPSMT</vt:lpstr>
      <vt:lpstr>Office Theme</vt:lpstr>
      <vt:lpstr>Climate Change  - A Hot Topic</vt:lpstr>
      <vt:lpstr>Contents for Weekly Group Sessions</vt:lpstr>
      <vt:lpstr>Introduction -- Why Climate Change </vt:lpstr>
      <vt:lpstr>Moderators</vt:lpstr>
      <vt:lpstr>Group Members</vt:lpstr>
      <vt:lpstr>Definition -- Climate</vt:lpstr>
      <vt:lpstr>PowerPoint Presentation</vt:lpstr>
      <vt:lpstr>PowerPoint Presentation</vt:lpstr>
      <vt:lpstr>Heat Balance on  Earth</vt:lpstr>
      <vt:lpstr>How does heat escape from the earth</vt:lpstr>
      <vt:lpstr>PowerPoint Presentation</vt:lpstr>
      <vt:lpstr>The Holocene</vt:lpstr>
      <vt:lpstr>PowerPoint Presentation</vt:lpstr>
      <vt:lpstr>Green House Gas in Atmosphere 1700-2020</vt:lpstr>
      <vt:lpstr>PowerPoint Presentation</vt:lpstr>
      <vt:lpstr>16 Dimensions of Climate Change Problem</vt:lpstr>
      <vt:lpstr>16 Dimensions of Climate Change Problem</vt:lpstr>
      <vt:lpstr>16 Dimensions of Climate Change Problem</vt:lpstr>
      <vt:lpstr>16 Dimensions of Climate Change Problem</vt:lpstr>
      <vt:lpstr>16 Dimensions of Climate Change Problem</vt:lpstr>
      <vt:lpstr>PowerPoint Presentation</vt:lpstr>
      <vt:lpstr>PowerPoint Presentation</vt:lpstr>
      <vt:lpstr>Roadmaps to Solving Climate Change</vt:lpstr>
      <vt:lpstr>Population</vt:lpstr>
      <vt:lpstr>World Future Population Projections</vt:lpstr>
      <vt:lpstr>Birth Rates</vt:lpstr>
      <vt:lpstr>Total U.S. Greenhouse Gas Emissions by Economic Sector in 2021</vt:lpstr>
      <vt:lpstr>Carbon Emissions per sector</vt:lpstr>
      <vt:lpstr>Grid losses in Emissions equivalent</vt:lpstr>
      <vt:lpstr>Climate Change  - A Hot Topic</vt:lpstr>
      <vt:lpstr>Remediation -- Getting off Carbon</vt:lpstr>
      <vt:lpstr>PowerPoint Presentation</vt:lpstr>
      <vt:lpstr>Remediation – Tackling Methane</vt:lpstr>
      <vt:lpstr>Climate Change  - A Hot Topic</vt:lpstr>
      <vt:lpstr>Adaptation</vt:lpstr>
      <vt:lpstr>Climate Change  - A Hot Topic</vt:lpstr>
      <vt:lpstr>Climate Change- A Hot Topic</vt:lpstr>
      <vt:lpstr>Climate Conference COP28 Summary - December 13, 2023</vt:lpstr>
      <vt:lpstr>Key Points from UN Chief and Climate Chief Statements</vt:lpstr>
      <vt:lpstr>COP28 Highlights and Achievements (cont.)</vt:lpstr>
      <vt:lpstr>What's Next for COPs?</vt:lpstr>
      <vt:lpstr>Mixed Reactions and Criticisms</vt:lpstr>
      <vt:lpstr>Climate Change  - A Hot Topic</vt:lpstr>
      <vt:lpstr>Climate Change: Hot Topics 9. References (Green items for introduction)</vt:lpstr>
      <vt:lpstr>PowerPoint Presentation</vt:lpstr>
      <vt:lpstr>PowerPoint Presentation</vt:lpstr>
      <vt:lpstr>Wikipedia diagram of how much carbon is around</vt:lpstr>
      <vt:lpstr>How much carbon in carbon cycle?</vt:lpstr>
      <vt:lpstr>PowerPoint Presentation</vt:lpstr>
      <vt:lpstr>Global Rates of Change Emissions</vt:lpstr>
      <vt:lpstr>US Rates of Change Emissions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R H</dc:creator>
  <cp:lastModifiedBy>Campbell, R H</cp:lastModifiedBy>
  <cp:revision>14</cp:revision>
  <dcterms:created xsi:type="dcterms:W3CDTF">2024-01-05T01:10:25Z</dcterms:created>
  <dcterms:modified xsi:type="dcterms:W3CDTF">2024-01-08T17:59:34Z</dcterms:modified>
</cp:coreProperties>
</file>