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65" r:id="rId3"/>
    <p:sldId id="257" r:id="rId4"/>
    <p:sldId id="258" r:id="rId5"/>
    <p:sldId id="259" r:id="rId6"/>
    <p:sldId id="276" r:id="rId7"/>
    <p:sldId id="261" r:id="rId8"/>
    <p:sldId id="267" r:id="rId9"/>
    <p:sldId id="268" r:id="rId10"/>
    <p:sldId id="269" r:id="rId11"/>
    <p:sldId id="270" r:id="rId12"/>
    <p:sldId id="262" r:id="rId13"/>
    <p:sldId id="272" r:id="rId14"/>
    <p:sldId id="273" r:id="rId15"/>
    <p:sldId id="274" r:id="rId16"/>
    <p:sldId id="283" r:id="rId17"/>
    <p:sldId id="271" r:id="rId18"/>
    <p:sldId id="277" r:id="rId19"/>
    <p:sldId id="278" r:id="rId20"/>
    <p:sldId id="264" r:id="rId21"/>
    <p:sldId id="266" r:id="rId22"/>
    <p:sldId id="279" r:id="rId23"/>
    <p:sldId id="260" r:id="rId24"/>
    <p:sldId id="280" r:id="rId25"/>
    <p:sldId id="282" r:id="rId26"/>
    <p:sldId id="281" r:id="rId27"/>
    <p:sldId id="284"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5" d="100"/>
          <a:sy n="75" d="100"/>
        </p:scale>
        <p:origin x="540" y="-30"/>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6D8999-8822-47C3-A285-2B3D0E0F6427}" type="datetimeFigureOut">
              <a:rPr lang="en-US" smtClean="0"/>
              <a:t>2/16/2024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2D250A-6A50-4EB7-A472-3FB1E1C5FB1F}" type="slidenum">
              <a:rPr lang="en-US" smtClean="0"/>
              <a:t>‹#›</a:t>
            </a:fld>
            <a:endParaRPr lang="en-US" dirty="0"/>
          </a:p>
        </p:txBody>
      </p:sp>
    </p:spTree>
    <p:extLst>
      <p:ext uri="{BB962C8B-B14F-4D97-AF65-F5344CB8AC3E}">
        <p14:creationId xmlns:p14="http://schemas.microsoft.com/office/powerpoint/2010/main" val="937712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9EF74-88C9-1946-B01A-6744DD794C44}"/>
              </a:ext>
            </a:extLst>
          </p:cNvPr>
          <p:cNvSpPr>
            <a:spLocks noGrp="1"/>
          </p:cNvSpPr>
          <p:nvPr>
            <p:ph type="ctrTitle"/>
          </p:nvPr>
        </p:nvSpPr>
        <p:spPr>
          <a:xfrm>
            <a:off x="1524000" y="1122363"/>
            <a:ext cx="9144000" cy="2387600"/>
          </a:xfrm>
        </p:spPr>
        <p:txBody>
          <a:bodyPr anchor="b"/>
          <a:lstStyle>
            <a:lvl1pPr algn="ctr">
              <a:defRPr sz="600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53C58881-9103-96EC-AFC2-A3499699DDBE}"/>
              </a:ext>
            </a:extLst>
          </p:cNvPr>
          <p:cNvSpPr>
            <a:spLocks noGrp="1"/>
          </p:cNvSpPr>
          <p:nvPr>
            <p:ph type="subTitle" idx="1"/>
          </p:nvPr>
        </p:nvSpPr>
        <p:spPr>
          <a:xfrm>
            <a:off x="1524000" y="3602038"/>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9E5D42EB-CE62-E3AF-0BBD-6D611FE94162}"/>
              </a:ext>
            </a:extLst>
          </p:cNvPr>
          <p:cNvSpPr>
            <a:spLocks noGrp="1"/>
          </p:cNvSpPr>
          <p:nvPr>
            <p:ph type="dt" sz="half" idx="10"/>
          </p:nvPr>
        </p:nvSpPr>
        <p:spPr/>
        <p:txBody>
          <a:bodyPr/>
          <a:lstStyle/>
          <a:p>
            <a:fld id="{A29EDC9A-75E1-463F-B07E-B3A5ECECFD45}" type="datetime1">
              <a:rPr lang="en-US" smtClean="0"/>
              <a:t>2/16/2024</a:t>
            </a:fld>
            <a:endParaRPr lang="en-US" dirty="0"/>
          </a:p>
        </p:txBody>
      </p:sp>
      <p:sp>
        <p:nvSpPr>
          <p:cNvPr id="5" name="Footer Placeholder 4">
            <a:extLst>
              <a:ext uri="{FF2B5EF4-FFF2-40B4-BE49-F238E27FC236}">
                <a16:creationId xmlns:a16="http://schemas.microsoft.com/office/drawing/2014/main" id="{CFF21807-5E90-70CD-242C-6DCC6A86C03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805E262-61CF-101F-290C-B88EEB5B2AED}"/>
              </a:ext>
            </a:extLst>
          </p:cNvPr>
          <p:cNvSpPr>
            <a:spLocks noGrp="1"/>
          </p:cNvSpPr>
          <p:nvPr>
            <p:ph type="sldNum" sz="quarter" idx="12"/>
          </p:nvPr>
        </p:nvSpPr>
        <p:spPr/>
        <p:txBody>
          <a:bodyPr/>
          <a:lstStyle/>
          <a:p>
            <a:fld id="{A5901EA4-B2CA-4716-9996-3DF62781BEF0}" type="slidenum">
              <a:rPr lang="en-US" smtClean="0"/>
              <a:t>‹#›</a:t>
            </a:fld>
            <a:endParaRPr lang="en-US" dirty="0"/>
          </a:p>
        </p:txBody>
      </p:sp>
    </p:spTree>
    <p:extLst>
      <p:ext uri="{BB962C8B-B14F-4D97-AF65-F5344CB8AC3E}">
        <p14:creationId xmlns:p14="http://schemas.microsoft.com/office/powerpoint/2010/main" val="2282177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6CD43-7853-8EBA-EA21-882C8A5BF4A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2EE0E4-10EC-1E3F-8C3D-7D5A054ECB4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B4063C-E1C1-F7C9-3EFA-F3193271E5C8}"/>
              </a:ext>
            </a:extLst>
          </p:cNvPr>
          <p:cNvSpPr>
            <a:spLocks noGrp="1"/>
          </p:cNvSpPr>
          <p:nvPr>
            <p:ph type="dt" sz="half" idx="10"/>
          </p:nvPr>
        </p:nvSpPr>
        <p:spPr/>
        <p:txBody>
          <a:bodyPr/>
          <a:lstStyle/>
          <a:p>
            <a:fld id="{32FB5E50-B9C6-40A9-BBFC-7C379A23E87B}" type="datetime1">
              <a:rPr lang="en-US" smtClean="0"/>
              <a:t>2/16/2024</a:t>
            </a:fld>
            <a:endParaRPr lang="en-US" dirty="0"/>
          </a:p>
        </p:txBody>
      </p:sp>
      <p:sp>
        <p:nvSpPr>
          <p:cNvPr id="5" name="Footer Placeholder 4">
            <a:extLst>
              <a:ext uri="{FF2B5EF4-FFF2-40B4-BE49-F238E27FC236}">
                <a16:creationId xmlns:a16="http://schemas.microsoft.com/office/drawing/2014/main" id="{6AD8FEE0-C9D8-281C-717A-7787193DA61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C44416D-A6B3-8535-10C9-0E883D0C6B7D}"/>
              </a:ext>
            </a:extLst>
          </p:cNvPr>
          <p:cNvSpPr>
            <a:spLocks noGrp="1"/>
          </p:cNvSpPr>
          <p:nvPr>
            <p:ph type="sldNum" sz="quarter" idx="12"/>
          </p:nvPr>
        </p:nvSpPr>
        <p:spPr/>
        <p:txBody>
          <a:bodyPr/>
          <a:lstStyle/>
          <a:p>
            <a:fld id="{A5901EA4-B2CA-4716-9996-3DF62781BEF0}" type="slidenum">
              <a:rPr lang="en-US" smtClean="0"/>
              <a:t>‹#›</a:t>
            </a:fld>
            <a:endParaRPr lang="en-US" dirty="0"/>
          </a:p>
        </p:txBody>
      </p:sp>
    </p:spTree>
    <p:extLst>
      <p:ext uri="{BB962C8B-B14F-4D97-AF65-F5344CB8AC3E}">
        <p14:creationId xmlns:p14="http://schemas.microsoft.com/office/powerpoint/2010/main" val="3195562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F87212-7864-6BF0-DF3A-4004FB9F3FC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CA7E989-A95D-2F36-5782-43AD28858B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DB5696-FA5A-02D6-57CC-F6FC26852186}"/>
              </a:ext>
            </a:extLst>
          </p:cNvPr>
          <p:cNvSpPr>
            <a:spLocks noGrp="1"/>
          </p:cNvSpPr>
          <p:nvPr>
            <p:ph type="dt" sz="half" idx="10"/>
          </p:nvPr>
        </p:nvSpPr>
        <p:spPr/>
        <p:txBody>
          <a:bodyPr/>
          <a:lstStyle/>
          <a:p>
            <a:fld id="{8E1DF46D-A1D3-4EB5-8916-91C9FCF29265}" type="datetime1">
              <a:rPr lang="en-US" smtClean="0"/>
              <a:t>2/16/2024</a:t>
            </a:fld>
            <a:endParaRPr lang="en-US" dirty="0"/>
          </a:p>
        </p:txBody>
      </p:sp>
      <p:sp>
        <p:nvSpPr>
          <p:cNvPr id="5" name="Footer Placeholder 4">
            <a:extLst>
              <a:ext uri="{FF2B5EF4-FFF2-40B4-BE49-F238E27FC236}">
                <a16:creationId xmlns:a16="http://schemas.microsoft.com/office/drawing/2014/main" id="{C1BE53D8-130F-112F-9541-D8055A43121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92F3F4B-8B2B-5F3E-42B0-C2A7446D02DF}"/>
              </a:ext>
            </a:extLst>
          </p:cNvPr>
          <p:cNvSpPr>
            <a:spLocks noGrp="1"/>
          </p:cNvSpPr>
          <p:nvPr>
            <p:ph type="sldNum" sz="quarter" idx="12"/>
          </p:nvPr>
        </p:nvSpPr>
        <p:spPr/>
        <p:txBody>
          <a:bodyPr/>
          <a:lstStyle/>
          <a:p>
            <a:fld id="{A5901EA4-B2CA-4716-9996-3DF62781BEF0}" type="slidenum">
              <a:rPr lang="en-US" smtClean="0"/>
              <a:t>‹#›</a:t>
            </a:fld>
            <a:endParaRPr lang="en-US" dirty="0"/>
          </a:p>
        </p:txBody>
      </p:sp>
    </p:spTree>
    <p:extLst>
      <p:ext uri="{BB962C8B-B14F-4D97-AF65-F5344CB8AC3E}">
        <p14:creationId xmlns:p14="http://schemas.microsoft.com/office/powerpoint/2010/main" val="2636207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9F71B-22DD-D157-CBCC-D0152F25E90B}"/>
              </a:ext>
            </a:extLst>
          </p:cNvPr>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D31A919E-8FC2-A2C4-4DF1-1C6DB9A2DCD1}"/>
              </a:ext>
            </a:extLst>
          </p:cNvPr>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EF01555-AC40-5A51-4F52-CFA3BB4835EC}"/>
              </a:ext>
            </a:extLst>
          </p:cNvPr>
          <p:cNvSpPr>
            <a:spLocks noGrp="1"/>
          </p:cNvSpPr>
          <p:nvPr>
            <p:ph type="dt" sz="half" idx="10"/>
          </p:nvPr>
        </p:nvSpPr>
        <p:spPr/>
        <p:txBody>
          <a:bodyPr/>
          <a:lstStyle/>
          <a:p>
            <a:fld id="{EB1066FB-AD58-41AA-B60F-564BE8EC180A}" type="datetime1">
              <a:rPr lang="en-US" smtClean="0"/>
              <a:t>2/16/2024</a:t>
            </a:fld>
            <a:endParaRPr lang="en-US" dirty="0"/>
          </a:p>
        </p:txBody>
      </p:sp>
      <p:sp>
        <p:nvSpPr>
          <p:cNvPr id="5" name="Footer Placeholder 4">
            <a:extLst>
              <a:ext uri="{FF2B5EF4-FFF2-40B4-BE49-F238E27FC236}">
                <a16:creationId xmlns:a16="http://schemas.microsoft.com/office/drawing/2014/main" id="{88352208-F290-3B46-8270-B5E6E7AF2AA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274757E-F357-43FD-AAF6-F1FC72001620}"/>
              </a:ext>
            </a:extLst>
          </p:cNvPr>
          <p:cNvSpPr>
            <a:spLocks noGrp="1"/>
          </p:cNvSpPr>
          <p:nvPr>
            <p:ph type="sldNum" sz="quarter" idx="12"/>
          </p:nvPr>
        </p:nvSpPr>
        <p:spPr/>
        <p:txBody>
          <a:bodyPr/>
          <a:lstStyle/>
          <a:p>
            <a:fld id="{A5901EA4-B2CA-4716-9996-3DF62781BEF0}" type="slidenum">
              <a:rPr lang="en-US" smtClean="0"/>
              <a:t>‹#›</a:t>
            </a:fld>
            <a:endParaRPr lang="en-US" dirty="0"/>
          </a:p>
        </p:txBody>
      </p:sp>
    </p:spTree>
    <p:extLst>
      <p:ext uri="{BB962C8B-B14F-4D97-AF65-F5344CB8AC3E}">
        <p14:creationId xmlns:p14="http://schemas.microsoft.com/office/powerpoint/2010/main" val="4227377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288F1-90F8-8CCB-D7E9-3B072DFB55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C2F6A6C-E4E1-37C4-805D-6DD7480F95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2CDDBA-4368-5579-4D2D-CAD09D5F56AE}"/>
              </a:ext>
            </a:extLst>
          </p:cNvPr>
          <p:cNvSpPr>
            <a:spLocks noGrp="1"/>
          </p:cNvSpPr>
          <p:nvPr>
            <p:ph type="dt" sz="half" idx="10"/>
          </p:nvPr>
        </p:nvSpPr>
        <p:spPr/>
        <p:txBody>
          <a:bodyPr/>
          <a:lstStyle/>
          <a:p>
            <a:fld id="{4C5B5F9F-5139-41C7-8990-608B80163682}" type="datetime1">
              <a:rPr lang="en-US" smtClean="0"/>
              <a:t>2/16/2024</a:t>
            </a:fld>
            <a:endParaRPr lang="en-US" dirty="0"/>
          </a:p>
        </p:txBody>
      </p:sp>
      <p:sp>
        <p:nvSpPr>
          <p:cNvPr id="5" name="Footer Placeholder 4">
            <a:extLst>
              <a:ext uri="{FF2B5EF4-FFF2-40B4-BE49-F238E27FC236}">
                <a16:creationId xmlns:a16="http://schemas.microsoft.com/office/drawing/2014/main" id="{7CB4AEA1-427E-3BE9-78C9-5CBE6DED5F5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B19C087-9368-470F-1891-728DB4F7D1A9}"/>
              </a:ext>
            </a:extLst>
          </p:cNvPr>
          <p:cNvSpPr>
            <a:spLocks noGrp="1"/>
          </p:cNvSpPr>
          <p:nvPr>
            <p:ph type="sldNum" sz="quarter" idx="12"/>
          </p:nvPr>
        </p:nvSpPr>
        <p:spPr/>
        <p:txBody>
          <a:bodyPr/>
          <a:lstStyle/>
          <a:p>
            <a:fld id="{A5901EA4-B2CA-4716-9996-3DF62781BEF0}" type="slidenum">
              <a:rPr lang="en-US" smtClean="0"/>
              <a:t>‹#›</a:t>
            </a:fld>
            <a:endParaRPr lang="en-US" dirty="0"/>
          </a:p>
        </p:txBody>
      </p:sp>
    </p:spTree>
    <p:extLst>
      <p:ext uri="{BB962C8B-B14F-4D97-AF65-F5344CB8AC3E}">
        <p14:creationId xmlns:p14="http://schemas.microsoft.com/office/powerpoint/2010/main" val="829493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28021-6691-B544-2F2F-CC290A7403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D8292F-09FB-CA44-1FD3-EF378C29F4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67C8B3-1DF1-7DBC-BEF3-35EA49B2E6D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37EF9A8-7737-3D0B-77D3-C70D9BDACEF2}"/>
              </a:ext>
            </a:extLst>
          </p:cNvPr>
          <p:cNvSpPr>
            <a:spLocks noGrp="1"/>
          </p:cNvSpPr>
          <p:nvPr>
            <p:ph type="dt" sz="half" idx="10"/>
          </p:nvPr>
        </p:nvSpPr>
        <p:spPr/>
        <p:txBody>
          <a:bodyPr/>
          <a:lstStyle/>
          <a:p>
            <a:fld id="{16D13E3C-2690-41AA-9533-0DC5073EE279}" type="datetime1">
              <a:rPr lang="en-US" smtClean="0"/>
              <a:t>2/16/2024</a:t>
            </a:fld>
            <a:endParaRPr lang="en-US" dirty="0"/>
          </a:p>
        </p:txBody>
      </p:sp>
      <p:sp>
        <p:nvSpPr>
          <p:cNvPr id="6" name="Footer Placeholder 5">
            <a:extLst>
              <a:ext uri="{FF2B5EF4-FFF2-40B4-BE49-F238E27FC236}">
                <a16:creationId xmlns:a16="http://schemas.microsoft.com/office/drawing/2014/main" id="{7FA516C9-46F3-1C3F-98D2-D9904BE48A5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ED6575E-C3F3-A8F7-C4B6-1540923DB264}"/>
              </a:ext>
            </a:extLst>
          </p:cNvPr>
          <p:cNvSpPr>
            <a:spLocks noGrp="1"/>
          </p:cNvSpPr>
          <p:nvPr>
            <p:ph type="sldNum" sz="quarter" idx="12"/>
          </p:nvPr>
        </p:nvSpPr>
        <p:spPr/>
        <p:txBody>
          <a:bodyPr/>
          <a:lstStyle/>
          <a:p>
            <a:fld id="{A5901EA4-B2CA-4716-9996-3DF62781BEF0}" type="slidenum">
              <a:rPr lang="en-US" smtClean="0"/>
              <a:t>‹#›</a:t>
            </a:fld>
            <a:endParaRPr lang="en-US" dirty="0"/>
          </a:p>
        </p:txBody>
      </p:sp>
    </p:spTree>
    <p:extLst>
      <p:ext uri="{BB962C8B-B14F-4D97-AF65-F5344CB8AC3E}">
        <p14:creationId xmlns:p14="http://schemas.microsoft.com/office/powerpoint/2010/main" val="2985233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3887A-FD92-95B0-1221-AF6943258C4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E216B0F-76CE-A4AF-9D96-A16033BDC1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6C4EF1-B94F-F3DF-BC4A-52927F3DE90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9EAA77-9E35-4AC2-BA4F-02DF41AB4D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C2AF8D-2A98-34E2-AB3A-F516E24B278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222D4E6-9F4C-E1D3-50B0-B4E5124DEEEB}"/>
              </a:ext>
            </a:extLst>
          </p:cNvPr>
          <p:cNvSpPr>
            <a:spLocks noGrp="1"/>
          </p:cNvSpPr>
          <p:nvPr>
            <p:ph type="dt" sz="half" idx="10"/>
          </p:nvPr>
        </p:nvSpPr>
        <p:spPr/>
        <p:txBody>
          <a:bodyPr/>
          <a:lstStyle/>
          <a:p>
            <a:fld id="{4009E76E-5413-455E-BE08-C9A26BF12420}" type="datetime1">
              <a:rPr lang="en-US" smtClean="0"/>
              <a:t>2/16/2024</a:t>
            </a:fld>
            <a:endParaRPr lang="en-US" dirty="0"/>
          </a:p>
        </p:txBody>
      </p:sp>
      <p:sp>
        <p:nvSpPr>
          <p:cNvPr id="8" name="Footer Placeholder 7">
            <a:extLst>
              <a:ext uri="{FF2B5EF4-FFF2-40B4-BE49-F238E27FC236}">
                <a16:creationId xmlns:a16="http://schemas.microsoft.com/office/drawing/2014/main" id="{47640FCD-00B6-1E84-2887-A5675C707E6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6A6006D-4B16-06E9-48DE-C67C4A5EA8E2}"/>
              </a:ext>
            </a:extLst>
          </p:cNvPr>
          <p:cNvSpPr>
            <a:spLocks noGrp="1"/>
          </p:cNvSpPr>
          <p:nvPr>
            <p:ph type="sldNum" sz="quarter" idx="12"/>
          </p:nvPr>
        </p:nvSpPr>
        <p:spPr/>
        <p:txBody>
          <a:bodyPr/>
          <a:lstStyle/>
          <a:p>
            <a:fld id="{A5901EA4-B2CA-4716-9996-3DF62781BEF0}" type="slidenum">
              <a:rPr lang="en-US" smtClean="0"/>
              <a:t>‹#›</a:t>
            </a:fld>
            <a:endParaRPr lang="en-US" dirty="0"/>
          </a:p>
        </p:txBody>
      </p:sp>
    </p:spTree>
    <p:extLst>
      <p:ext uri="{BB962C8B-B14F-4D97-AF65-F5344CB8AC3E}">
        <p14:creationId xmlns:p14="http://schemas.microsoft.com/office/powerpoint/2010/main" val="902556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23B83-3E80-7C6C-5324-7ED7CEEDF0E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43EE256-4B83-4C60-9920-573D710DC8B9}"/>
              </a:ext>
            </a:extLst>
          </p:cNvPr>
          <p:cNvSpPr>
            <a:spLocks noGrp="1"/>
          </p:cNvSpPr>
          <p:nvPr>
            <p:ph type="dt" sz="half" idx="10"/>
          </p:nvPr>
        </p:nvSpPr>
        <p:spPr/>
        <p:txBody>
          <a:bodyPr/>
          <a:lstStyle/>
          <a:p>
            <a:fld id="{3A5A8EAB-9C83-401A-9C21-8CC50FA5E135}" type="datetime1">
              <a:rPr lang="en-US" smtClean="0"/>
              <a:t>2/16/2024</a:t>
            </a:fld>
            <a:endParaRPr lang="en-US" dirty="0"/>
          </a:p>
        </p:txBody>
      </p:sp>
      <p:sp>
        <p:nvSpPr>
          <p:cNvPr id="4" name="Footer Placeholder 3">
            <a:extLst>
              <a:ext uri="{FF2B5EF4-FFF2-40B4-BE49-F238E27FC236}">
                <a16:creationId xmlns:a16="http://schemas.microsoft.com/office/drawing/2014/main" id="{B68EAFE3-DBA1-31E8-CCD9-5B9314CDF4A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343DB74-C088-11DC-6191-4C6C73205B48}"/>
              </a:ext>
            </a:extLst>
          </p:cNvPr>
          <p:cNvSpPr>
            <a:spLocks noGrp="1"/>
          </p:cNvSpPr>
          <p:nvPr>
            <p:ph type="sldNum" sz="quarter" idx="12"/>
          </p:nvPr>
        </p:nvSpPr>
        <p:spPr/>
        <p:txBody>
          <a:bodyPr/>
          <a:lstStyle/>
          <a:p>
            <a:fld id="{A5901EA4-B2CA-4716-9996-3DF62781BEF0}" type="slidenum">
              <a:rPr lang="en-US" smtClean="0"/>
              <a:t>‹#›</a:t>
            </a:fld>
            <a:endParaRPr lang="en-US" dirty="0"/>
          </a:p>
        </p:txBody>
      </p:sp>
    </p:spTree>
    <p:extLst>
      <p:ext uri="{BB962C8B-B14F-4D97-AF65-F5344CB8AC3E}">
        <p14:creationId xmlns:p14="http://schemas.microsoft.com/office/powerpoint/2010/main" val="548169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913784-0A45-B441-7FC0-766C37B07F81}"/>
              </a:ext>
            </a:extLst>
          </p:cNvPr>
          <p:cNvSpPr>
            <a:spLocks noGrp="1"/>
          </p:cNvSpPr>
          <p:nvPr>
            <p:ph type="dt" sz="half" idx="10"/>
          </p:nvPr>
        </p:nvSpPr>
        <p:spPr/>
        <p:txBody>
          <a:bodyPr/>
          <a:lstStyle/>
          <a:p>
            <a:fld id="{D587A7EA-6C67-4FB2-A478-BDDC2EA997D1}" type="datetime1">
              <a:rPr lang="en-US" smtClean="0"/>
              <a:t>2/16/2024</a:t>
            </a:fld>
            <a:endParaRPr lang="en-US" dirty="0"/>
          </a:p>
        </p:txBody>
      </p:sp>
      <p:sp>
        <p:nvSpPr>
          <p:cNvPr id="3" name="Footer Placeholder 2">
            <a:extLst>
              <a:ext uri="{FF2B5EF4-FFF2-40B4-BE49-F238E27FC236}">
                <a16:creationId xmlns:a16="http://schemas.microsoft.com/office/drawing/2014/main" id="{A5D4CB97-9552-4347-9F1F-4B5605D1C4A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F259EDC-BA79-A101-83BC-F37BDE678CA8}"/>
              </a:ext>
            </a:extLst>
          </p:cNvPr>
          <p:cNvSpPr>
            <a:spLocks noGrp="1"/>
          </p:cNvSpPr>
          <p:nvPr>
            <p:ph type="sldNum" sz="quarter" idx="12"/>
          </p:nvPr>
        </p:nvSpPr>
        <p:spPr/>
        <p:txBody>
          <a:bodyPr/>
          <a:lstStyle/>
          <a:p>
            <a:fld id="{A5901EA4-B2CA-4716-9996-3DF62781BEF0}" type="slidenum">
              <a:rPr lang="en-US" smtClean="0"/>
              <a:t>‹#›</a:t>
            </a:fld>
            <a:endParaRPr lang="en-US" dirty="0"/>
          </a:p>
        </p:txBody>
      </p:sp>
    </p:spTree>
    <p:extLst>
      <p:ext uri="{BB962C8B-B14F-4D97-AF65-F5344CB8AC3E}">
        <p14:creationId xmlns:p14="http://schemas.microsoft.com/office/powerpoint/2010/main" val="637322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7711A-BBE1-2CAE-C701-DAE70F15AD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0346DBD-3518-B437-E4C1-09337A8A63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222BB0-45C7-8459-A067-C519F2AF9D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23657C-7B77-7C1A-9699-36F876E9A3C7}"/>
              </a:ext>
            </a:extLst>
          </p:cNvPr>
          <p:cNvSpPr>
            <a:spLocks noGrp="1"/>
          </p:cNvSpPr>
          <p:nvPr>
            <p:ph type="dt" sz="half" idx="10"/>
          </p:nvPr>
        </p:nvSpPr>
        <p:spPr/>
        <p:txBody>
          <a:bodyPr/>
          <a:lstStyle/>
          <a:p>
            <a:fld id="{D43A9368-4333-495C-A74B-B1291B78327A}" type="datetime1">
              <a:rPr lang="en-US" smtClean="0"/>
              <a:t>2/16/2024</a:t>
            </a:fld>
            <a:endParaRPr lang="en-US" dirty="0"/>
          </a:p>
        </p:txBody>
      </p:sp>
      <p:sp>
        <p:nvSpPr>
          <p:cNvPr id="6" name="Footer Placeholder 5">
            <a:extLst>
              <a:ext uri="{FF2B5EF4-FFF2-40B4-BE49-F238E27FC236}">
                <a16:creationId xmlns:a16="http://schemas.microsoft.com/office/drawing/2014/main" id="{E6A512A3-639D-26C3-811B-062BC51DEF9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3C9890A-E3CF-233E-BD23-11B160B86A2D}"/>
              </a:ext>
            </a:extLst>
          </p:cNvPr>
          <p:cNvSpPr>
            <a:spLocks noGrp="1"/>
          </p:cNvSpPr>
          <p:nvPr>
            <p:ph type="sldNum" sz="quarter" idx="12"/>
          </p:nvPr>
        </p:nvSpPr>
        <p:spPr/>
        <p:txBody>
          <a:bodyPr/>
          <a:lstStyle/>
          <a:p>
            <a:fld id="{A5901EA4-B2CA-4716-9996-3DF62781BEF0}" type="slidenum">
              <a:rPr lang="en-US" smtClean="0"/>
              <a:t>‹#›</a:t>
            </a:fld>
            <a:endParaRPr lang="en-US" dirty="0"/>
          </a:p>
        </p:txBody>
      </p:sp>
    </p:spTree>
    <p:extLst>
      <p:ext uri="{BB962C8B-B14F-4D97-AF65-F5344CB8AC3E}">
        <p14:creationId xmlns:p14="http://schemas.microsoft.com/office/powerpoint/2010/main" val="2561180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4593D-BA93-0B71-DF1E-8C6249B42E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3F27118-D33C-DA18-E59B-8FEAF18536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55B7A93-F58B-2373-8ADF-BD1E54F6AB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192664-B6F8-0391-65E1-CD69602D56D3}"/>
              </a:ext>
            </a:extLst>
          </p:cNvPr>
          <p:cNvSpPr>
            <a:spLocks noGrp="1"/>
          </p:cNvSpPr>
          <p:nvPr>
            <p:ph type="dt" sz="half" idx="10"/>
          </p:nvPr>
        </p:nvSpPr>
        <p:spPr/>
        <p:txBody>
          <a:bodyPr/>
          <a:lstStyle/>
          <a:p>
            <a:fld id="{BFD1800E-F04C-427F-B04D-D694A848B4FF}" type="datetime1">
              <a:rPr lang="en-US" smtClean="0"/>
              <a:t>2/16/2024</a:t>
            </a:fld>
            <a:endParaRPr lang="en-US" dirty="0"/>
          </a:p>
        </p:txBody>
      </p:sp>
      <p:sp>
        <p:nvSpPr>
          <p:cNvPr id="6" name="Footer Placeholder 5">
            <a:extLst>
              <a:ext uri="{FF2B5EF4-FFF2-40B4-BE49-F238E27FC236}">
                <a16:creationId xmlns:a16="http://schemas.microsoft.com/office/drawing/2014/main" id="{C68B1C31-2773-6664-079C-3B1B322E8BE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3D8A6FF-B851-2A7B-689A-ED46F87CF8ED}"/>
              </a:ext>
            </a:extLst>
          </p:cNvPr>
          <p:cNvSpPr>
            <a:spLocks noGrp="1"/>
          </p:cNvSpPr>
          <p:nvPr>
            <p:ph type="sldNum" sz="quarter" idx="12"/>
          </p:nvPr>
        </p:nvSpPr>
        <p:spPr/>
        <p:txBody>
          <a:bodyPr/>
          <a:lstStyle/>
          <a:p>
            <a:fld id="{A5901EA4-B2CA-4716-9996-3DF62781BEF0}" type="slidenum">
              <a:rPr lang="en-US" smtClean="0"/>
              <a:t>‹#›</a:t>
            </a:fld>
            <a:endParaRPr lang="en-US" dirty="0"/>
          </a:p>
        </p:txBody>
      </p:sp>
    </p:spTree>
    <p:extLst>
      <p:ext uri="{BB962C8B-B14F-4D97-AF65-F5344CB8AC3E}">
        <p14:creationId xmlns:p14="http://schemas.microsoft.com/office/powerpoint/2010/main" val="1585488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A01A54-3840-901C-8BE9-17760262AF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B9C679C-0433-8CCD-CF9B-B8F990DBFD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5F7D17-5CA6-D5D5-9C4F-555807B24C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CD03AF-3DD7-46EE-B000-180DAE31FA14}" type="datetime1">
              <a:rPr lang="en-US" smtClean="0"/>
              <a:t>2/16/2024</a:t>
            </a:fld>
            <a:endParaRPr lang="en-US" dirty="0"/>
          </a:p>
        </p:txBody>
      </p:sp>
      <p:sp>
        <p:nvSpPr>
          <p:cNvPr id="5" name="Footer Placeholder 4">
            <a:extLst>
              <a:ext uri="{FF2B5EF4-FFF2-40B4-BE49-F238E27FC236}">
                <a16:creationId xmlns:a16="http://schemas.microsoft.com/office/drawing/2014/main" id="{524879CA-8FE1-E0A6-436F-FC42D74B4B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4D452C3-CBCA-A6FE-06D4-ACA255EA24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901EA4-B2CA-4716-9996-3DF62781BEF0}" type="slidenum">
              <a:rPr lang="en-US" smtClean="0"/>
              <a:t>‹#›</a:t>
            </a:fld>
            <a:endParaRPr lang="en-US" dirty="0"/>
          </a:p>
        </p:txBody>
      </p:sp>
    </p:spTree>
    <p:extLst>
      <p:ext uri="{BB962C8B-B14F-4D97-AF65-F5344CB8AC3E}">
        <p14:creationId xmlns:p14="http://schemas.microsoft.com/office/powerpoint/2010/main" val="3829897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unep.org/resources/report/unep-food-waste-index-report-202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unep.org/news-and-stories/press-release/un-alliance-sustainable-fashion-addresses-damage-fast-fashion"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count-us-in.org/en-gb/steps/green-your-money/" TargetMode="External"/><Relationship Id="rId2" Type="http://schemas.openxmlformats.org/officeDocument/2006/relationships/hyperlink" Target="https://www.unep.org/speak-up"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hyperlink" Target="https://www.ran.org/"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count-us-in.org/en-gb/" TargetMode="External"/><Relationship Id="rId2" Type="http://schemas.openxmlformats.org/officeDocument/2006/relationships/hyperlink" Target="https://www.unep.org/news-and-stories/story/10-ways-you-can-help-fight-climate-crisis" TargetMode="External"/><Relationship Id="rId1" Type="http://schemas.openxmlformats.org/officeDocument/2006/relationships/slideLayout" Target="../slideLayouts/slideLayout2.xml"/><Relationship Id="rId4" Type="http://schemas.openxmlformats.org/officeDocument/2006/relationships/hyperlink" Target="https://www.unep.org/explore-topics/climate-action/act-now"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ameren.com/illinois/residential/supply-choice/renewables/community-sola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insideclimatenews.us2.list-manage.com/track/click?u=7c733794100bcc7e083a163f0&amp;id=749f492c13&amp;e=a831251c85"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C37FA-F5AC-3B2B-8DFE-ADDE5B01BF8A}"/>
              </a:ext>
            </a:extLst>
          </p:cNvPr>
          <p:cNvSpPr>
            <a:spLocks noGrp="1"/>
          </p:cNvSpPr>
          <p:nvPr>
            <p:ph type="ctrTitle"/>
          </p:nvPr>
        </p:nvSpPr>
        <p:spPr>
          <a:xfrm>
            <a:off x="1311965" y="1750946"/>
            <a:ext cx="9144000" cy="1355794"/>
          </a:xfrm>
        </p:spPr>
        <p:txBody>
          <a:bodyPr>
            <a:normAutofit/>
          </a:bodyPr>
          <a:lstStyle/>
          <a:p>
            <a:r>
              <a:rPr lang="en-US" sz="6600" b="1" dirty="0"/>
              <a:t>What Can I Do?</a:t>
            </a:r>
          </a:p>
        </p:txBody>
      </p:sp>
      <p:sp>
        <p:nvSpPr>
          <p:cNvPr id="4" name="TextBox 3">
            <a:extLst>
              <a:ext uri="{FF2B5EF4-FFF2-40B4-BE49-F238E27FC236}">
                <a16:creationId xmlns:a16="http://schemas.microsoft.com/office/drawing/2014/main" id="{2C39F320-B233-DC41-6674-FE86C3711D75}"/>
              </a:ext>
            </a:extLst>
          </p:cNvPr>
          <p:cNvSpPr txBox="1"/>
          <p:nvPr/>
        </p:nvSpPr>
        <p:spPr>
          <a:xfrm>
            <a:off x="1126435" y="357809"/>
            <a:ext cx="9024730" cy="861774"/>
          </a:xfrm>
          <a:prstGeom prst="rect">
            <a:avLst/>
          </a:prstGeom>
          <a:noFill/>
        </p:spPr>
        <p:txBody>
          <a:bodyPr wrap="square" rtlCol="0">
            <a:spAutoFit/>
          </a:bodyPr>
          <a:lstStyle/>
          <a:p>
            <a:r>
              <a:rPr lang="en-US" sz="3200" dirty="0">
                <a:latin typeface="Arial" panose="020B0604020202020204" pitchFamily="34" charset="0"/>
                <a:cs typeface="Arial" panose="020B0604020202020204" pitchFamily="34" charset="0"/>
              </a:rPr>
              <a:t>Climate Change – A Hot Topic  Session 6</a:t>
            </a:r>
          </a:p>
          <a:p>
            <a:endParaRPr lang="en-US" dirty="0"/>
          </a:p>
        </p:txBody>
      </p:sp>
      <p:sp>
        <p:nvSpPr>
          <p:cNvPr id="5" name="TextBox 4">
            <a:extLst>
              <a:ext uri="{FF2B5EF4-FFF2-40B4-BE49-F238E27FC236}">
                <a16:creationId xmlns:a16="http://schemas.microsoft.com/office/drawing/2014/main" id="{BAAA7AB2-D928-1C58-95E0-D9405D875DE4}"/>
              </a:ext>
            </a:extLst>
          </p:cNvPr>
          <p:cNvSpPr txBox="1"/>
          <p:nvPr/>
        </p:nvSpPr>
        <p:spPr>
          <a:xfrm>
            <a:off x="808383" y="6056243"/>
            <a:ext cx="10151165" cy="800219"/>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Roy Campbell and Don Fournier                 February 19, 2024</a:t>
            </a:r>
          </a:p>
          <a:p>
            <a:endParaRPr lang="en-US" dirty="0"/>
          </a:p>
        </p:txBody>
      </p:sp>
      <p:sp>
        <p:nvSpPr>
          <p:cNvPr id="6" name="Subtitle 2">
            <a:extLst>
              <a:ext uri="{FF2B5EF4-FFF2-40B4-BE49-F238E27FC236}">
                <a16:creationId xmlns:a16="http://schemas.microsoft.com/office/drawing/2014/main" id="{40FBDDC7-C7F7-355E-0A6F-EBC06B958EC7}"/>
              </a:ext>
            </a:extLst>
          </p:cNvPr>
          <p:cNvSpPr>
            <a:spLocks noGrp="1"/>
          </p:cNvSpPr>
          <p:nvPr>
            <p:ph type="subTitle" idx="1"/>
          </p:nvPr>
        </p:nvSpPr>
        <p:spPr>
          <a:xfrm>
            <a:off x="1524000" y="3856382"/>
            <a:ext cx="9144000" cy="800219"/>
          </a:xfrm>
          <a:solidFill>
            <a:schemeClr val="bg2"/>
          </a:solidFill>
        </p:spPr>
        <p:txBody>
          <a:bodyPr>
            <a:normAutofit/>
          </a:bodyPr>
          <a:lstStyle/>
          <a:p>
            <a:pPr>
              <a:lnSpc>
                <a:spcPct val="100000"/>
              </a:lnSpc>
            </a:pPr>
            <a:r>
              <a:rPr lang="en-US" sz="3600" dirty="0">
                <a:solidFill>
                  <a:srgbClr val="111111"/>
                </a:solidFill>
              </a:rPr>
              <a:t>It is Not too Late</a:t>
            </a:r>
            <a:r>
              <a:rPr lang="en-US" sz="3600" b="0" i="0" dirty="0">
                <a:solidFill>
                  <a:srgbClr val="111111"/>
                </a:solidFill>
                <a:effectLst/>
                <a:latin typeface="Arial" panose="020B0604020202020204" pitchFamily="34" charset="0"/>
              </a:rPr>
              <a:t> – </a:t>
            </a:r>
            <a:r>
              <a:rPr lang="en-US" sz="3600" dirty="0">
                <a:solidFill>
                  <a:srgbClr val="111111"/>
                </a:solidFill>
              </a:rPr>
              <a:t>We Must All Act</a:t>
            </a:r>
            <a:r>
              <a:rPr lang="en-US" sz="3600" b="0" i="0" dirty="0">
                <a:solidFill>
                  <a:srgbClr val="111111"/>
                </a:solidFill>
                <a:effectLst/>
                <a:latin typeface="Arial" panose="020B0604020202020204" pitchFamily="34" charset="0"/>
              </a:rPr>
              <a:t>.</a:t>
            </a:r>
            <a:endParaRPr lang="en-US" sz="4400" dirty="0"/>
          </a:p>
        </p:txBody>
      </p:sp>
      <p:sp>
        <p:nvSpPr>
          <p:cNvPr id="7" name="Slide Number Placeholder 6">
            <a:extLst>
              <a:ext uri="{FF2B5EF4-FFF2-40B4-BE49-F238E27FC236}">
                <a16:creationId xmlns:a16="http://schemas.microsoft.com/office/drawing/2014/main" id="{0CF0F141-ACD8-4DB8-9A08-5C7F2E04C15E}"/>
              </a:ext>
            </a:extLst>
          </p:cNvPr>
          <p:cNvSpPr>
            <a:spLocks noGrp="1"/>
          </p:cNvSpPr>
          <p:nvPr>
            <p:ph type="sldNum" sz="quarter" idx="12"/>
          </p:nvPr>
        </p:nvSpPr>
        <p:spPr/>
        <p:txBody>
          <a:bodyPr/>
          <a:lstStyle/>
          <a:p>
            <a:fld id="{A5901EA4-B2CA-4716-9996-3DF62781BEF0}" type="slidenum">
              <a:rPr lang="en-US" smtClean="0"/>
              <a:t>1</a:t>
            </a:fld>
            <a:endParaRPr lang="en-US" dirty="0"/>
          </a:p>
        </p:txBody>
      </p:sp>
    </p:spTree>
    <p:extLst>
      <p:ext uri="{BB962C8B-B14F-4D97-AF65-F5344CB8AC3E}">
        <p14:creationId xmlns:p14="http://schemas.microsoft.com/office/powerpoint/2010/main" val="3947966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A diagram of an electric vehicle showing that around 11% of the energy in the original fuel is lost after accounting for energy recaptured by the brakes. Data from fueleconomy.gov">
            <a:extLst>
              <a:ext uri="{FF2B5EF4-FFF2-40B4-BE49-F238E27FC236}">
                <a16:creationId xmlns:a16="http://schemas.microsoft.com/office/drawing/2014/main" id="{49558D38-E2F3-0672-70F2-AC98726C69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53"/>
            <a:ext cx="12188528" cy="6859953"/>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343FE158-49ED-4836-01D7-50FAC51C3F94}"/>
              </a:ext>
            </a:extLst>
          </p:cNvPr>
          <p:cNvSpPr>
            <a:spLocks noGrp="1"/>
          </p:cNvSpPr>
          <p:nvPr>
            <p:ph type="sldNum" sz="quarter" idx="12"/>
          </p:nvPr>
        </p:nvSpPr>
        <p:spPr/>
        <p:txBody>
          <a:bodyPr/>
          <a:lstStyle/>
          <a:p>
            <a:fld id="{A5901EA4-B2CA-4716-9996-3DF62781BEF0}" type="slidenum">
              <a:rPr lang="en-US" smtClean="0"/>
              <a:t>10</a:t>
            </a:fld>
            <a:endParaRPr lang="en-US" dirty="0"/>
          </a:p>
        </p:txBody>
      </p:sp>
    </p:spTree>
    <p:extLst>
      <p:ext uri="{BB962C8B-B14F-4D97-AF65-F5344CB8AC3E}">
        <p14:creationId xmlns:p14="http://schemas.microsoft.com/office/powerpoint/2010/main" val="3760160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5A6B1-981D-9BB8-C43F-F69EA2CBBBE9}"/>
              </a:ext>
            </a:extLst>
          </p:cNvPr>
          <p:cNvSpPr>
            <a:spLocks noGrp="1"/>
          </p:cNvSpPr>
          <p:nvPr>
            <p:ph type="title"/>
          </p:nvPr>
        </p:nvSpPr>
        <p:spPr>
          <a:xfrm>
            <a:off x="718930" y="-60187"/>
            <a:ext cx="10515600" cy="1325563"/>
          </a:xfrm>
        </p:spPr>
        <p:txBody>
          <a:bodyPr/>
          <a:lstStyle/>
          <a:p>
            <a:r>
              <a:rPr lang="en-US" b="1" dirty="0"/>
              <a:t>Range Anxiety?</a:t>
            </a:r>
          </a:p>
        </p:txBody>
      </p:sp>
      <p:sp>
        <p:nvSpPr>
          <p:cNvPr id="3" name="Content Placeholder 2">
            <a:extLst>
              <a:ext uri="{FF2B5EF4-FFF2-40B4-BE49-F238E27FC236}">
                <a16:creationId xmlns:a16="http://schemas.microsoft.com/office/drawing/2014/main" id="{495776D4-893C-4058-64BA-F6141A8AB364}"/>
              </a:ext>
            </a:extLst>
          </p:cNvPr>
          <p:cNvSpPr>
            <a:spLocks noGrp="1"/>
          </p:cNvSpPr>
          <p:nvPr>
            <p:ph idx="1"/>
          </p:nvPr>
        </p:nvSpPr>
        <p:spPr>
          <a:xfrm>
            <a:off x="838200" y="1265376"/>
            <a:ext cx="10515600" cy="5592623"/>
          </a:xfrm>
          <a:solidFill>
            <a:schemeClr val="bg1"/>
          </a:solidFill>
        </p:spPr>
        <p:txBody>
          <a:bodyPr>
            <a:normAutofit lnSpcReduction="10000"/>
          </a:bodyPr>
          <a:lstStyle/>
          <a:p>
            <a:r>
              <a:rPr lang="en-US" i="0" dirty="0">
                <a:effectLst/>
                <a:latin typeface="PublicoText"/>
              </a:rPr>
              <a:t>Tesla wil</a:t>
            </a:r>
            <a:r>
              <a:rPr lang="en-US" dirty="0">
                <a:latin typeface="PublicoText"/>
              </a:rPr>
              <a:t>l have 7,500 non-Tesla chargers by the end of 2024.</a:t>
            </a:r>
            <a:endParaRPr lang="en-US" i="0" dirty="0">
              <a:effectLst/>
              <a:latin typeface="PublicoText"/>
            </a:endParaRPr>
          </a:p>
          <a:p>
            <a:pPr>
              <a:lnSpc>
                <a:spcPct val="100000"/>
              </a:lnSpc>
            </a:pPr>
            <a:r>
              <a:rPr lang="en-US" i="0" u="none" strike="noStrike" dirty="0">
                <a:effectLst/>
                <a:latin typeface="PublicoText"/>
              </a:rPr>
              <a:t>BMW</a:t>
            </a:r>
            <a:r>
              <a:rPr lang="en-US" i="0" dirty="0">
                <a:effectLst/>
                <a:latin typeface="PublicoText"/>
              </a:rPr>
              <a:t>, </a:t>
            </a:r>
            <a:r>
              <a:rPr lang="en-US" i="0" u="none" strike="noStrike" dirty="0">
                <a:effectLst/>
                <a:latin typeface="PublicoText"/>
              </a:rPr>
              <a:t>Ford</a:t>
            </a:r>
            <a:r>
              <a:rPr lang="en-US" i="0" dirty="0">
                <a:effectLst/>
                <a:latin typeface="PublicoText"/>
              </a:rPr>
              <a:t>, </a:t>
            </a:r>
            <a:r>
              <a:rPr lang="en-US" i="0" u="none" strike="noStrike" dirty="0">
                <a:effectLst/>
                <a:latin typeface="PublicoText"/>
              </a:rPr>
              <a:t>Genesis</a:t>
            </a:r>
            <a:r>
              <a:rPr lang="en-US" i="0" dirty="0">
                <a:effectLst/>
                <a:latin typeface="PublicoText"/>
              </a:rPr>
              <a:t>, General Motors, </a:t>
            </a:r>
            <a:r>
              <a:rPr lang="en-US" i="0" u="none" strike="noStrike" dirty="0">
                <a:effectLst/>
                <a:latin typeface="PublicoText"/>
              </a:rPr>
              <a:t>Honda</a:t>
            </a:r>
            <a:r>
              <a:rPr lang="en-US" i="0" dirty="0">
                <a:effectLst/>
                <a:latin typeface="PublicoText"/>
              </a:rPr>
              <a:t>, </a:t>
            </a:r>
            <a:r>
              <a:rPr lang="en-US" i="0" u="none" strike="noStrike" dirty="0">
                <a:effectLst/>
                <a:latin typeface="PublicoText"/>
              </a:rPr>
              <a:t>Hyundai</a:t>
            </a:r>
            <a:r>
              <a:rPr lang="en-US" i="0" dirty="0">
                <a:effectLst/>
                <a:latin typeface="PublicoText"/>
              </a:rPr>
              <a:t>, </a:t>
            </a:r>
            <a:r>
              <a:rPr lang="en-US" i="0" u="none" strike="noStrike" dirty="0">
                <a:effectLst/>
                <a:latin typeface="PublicoText"/>
              </a:rPr>
              <a:t>Jaguar</a:t>
            </a:r>
            <a:r>
              <a:rPr lang="en-US" i="0" dirty="0">
                <a:effectLst/>
                <a:latin typeface="PublicoText"/>
              </a:rPr>
              <a:t>, </a:t>
            </a:r>
            <a:r>
              <a:rPr lang="en-US" i="0" u="none" strike="noStrike" dirty="0">
                <a:effectLst/>
                <a:latin typeface="PublicoText"/>
              </a:rPr>
              <a:t>Kia</a:t>
            </a:r>
            <a:r>
              <a:rPr lang="en-US" i="0" dirty="0">
                <a:effectLst/>
                <a:latin typeface="PublicoText"/>
              </a:rPr>
              <a:t>, </a:t>
            </a:r>
            <a:r>
              <a:rPr lang="en-US" i="0" u="none" strike="noStrike" dirty="0">
                <a:effectLst/>
                <a:latin typeface="PublicoText"/>
              </a:rPr>
              <a:t>Lucid</a:t>
            </a:r>
            <a:r>
              <a:rPr lang="en-US" i="0" dirty="0">
                <a:effectLst/>
                <a:latin typeface="PublicoText"/>
              </a:rPr>
              <a:t>, </a:t>
            </a:r>
            <a:r>
              <a:rPr lang="en-US" i="0" u="none" strike="noStrike" dirty="0">
                <a:effectLst/>
                <a:latin typeface="PublicoText"/>
              </a:rPr>
              <a:t>Mini</a:t>
            </a:r>
            <a:r>
              <a:rPr lang="en-US" i="0" dirty="0">
                <a:effectLst/>
                <a:latin typeface="PublicoText"/>
              </a:rPr>
              <a:t>, </a:t>
            </a:r>
            <a:r>
              <a:rPr lang="en-US" i="0" u="none" strike="noStrike" dirty="0">
                <a:effectLst/>
                <a:latin typeface="PublicoText"/>
              </a:rPr>
              <a:t>Mercedes-Benz, Nissan</a:t>
            </a:r>
            <a:r>
              <a:rPr lang="en-US" i="0" dirty="0">
                <a:effectLst/>
                <a:latin typeface="PublicoText"/>
              </a:rPr>
              <a:t>, </a:t>
            </a:r>
            <a:r>
              <a:rPr lang="en-US" i="0" u="none" strike="noStrike" dirty="0">
                <a:effectLst/>
                <a:latin typeface="PublicoText"/>
              </a:rPr>
              <a:t>      </a:t>
            </a:r>
            <a:r>
              <a:rPr lang="en-US" i="0" u="none" strike="noStrike" dirty="0">
                <a:solidFill>
                  <a:schemeClr val="bg1"/>
                </a:solidFill>
                <a:effectLst/>
                <a:latin typeface="PublicoText"/>
              </a:rPr>
              <a:t>-</a:t>
            </a:r>
            <a:r>
              <a:rPr lang="en-US" i="0" u="none" strike="noStrike" dirty="0">
                <a:effectLst/>
                <a:latin typeface="PublicoText"/>
              </a:rPr>
              <a:t>Polestar</a:t>
            </a:r>
            <a:r>
              <a:rPr lang="en-US" i="0" dirty="0">
                <a:effectLst/>
                <a:latin typeface="PublicoText"/>
              </a:rPr>
              <a:t>, </a:t>
            </a:r>
            <a:r>
              <a:rPr lang="en-US" i="0" u="none" strike="noStrike" dirty="0">
                <a:effectLst/>
                <a:latin typeface="PublicoText"/>
              </a:rPr>
              <a:t>Rivian</a:t>
            </a:r>
            <a:r>
              <a:rPr lang="en-US" i="0" dirty="0">
                <a:effectLst/>
                <a:latin typeface="PublicoText"/>
              </a:rPr>
              <a:t>, </a:t>
            </a:r>
            <a:r>
              <a:rPr lang="en-US" i="0" u="none" strike="noStrike" dirty="0">
                <a:effectLst/>
                <a:latin typeface="PublicoText"/>
              </a:rPr>
              <a:t>Toyota</a:t>
            </a:r>
            <a:r>
              <a:rPr lang="en-US" i="0" dirty="0">
                <a:effectLst/>
                <a:latin typeface="PublicoText"/>
              </a:rPr>
              <a:t>, and </a:t>
            </a:r>
            <a:r>
              <a:rPr lang="en-US" i="0" u="none" strike="noStrike" dirty="0">
                <a:effectLst/>
                <a:latin typeface="PublicoText"/>
              </a:rPr>
              <a:t>Volvo</a:t>
            </a:r>
            <a:r>
              <a:rPr lang="en-US" i="0" dirty="0">
                <a:effectLst/>
                <a:latin typeface="PublicoText"/>
              </a:rPr>
              <a:t> have said that their vehicles will be able to use certain Tesla Superchargers starting as soon as mid-2024</a:t>
            </a:r>
            <a:r>
              <a:rPr lang="en-US" dirty="0">
                <a:latin typeface="PublicoText"/>
              </a:rPr>
              <a:t> using the either NACS standard or adaptors.</a:t>
            </a:r>
            <a:endParaRPr lang="en-US" i="0" dirty="0">
              <a:effectLst/>
              <a:latin typeface="PublicoText"/>
            </a:endParaRPr>
          </a:p>
          <a:p>
            <a:r>
              <a:rPr lang="en-US" i="0" u="none" strike="noStrike" dirty="0">
                <a:effectLst/>
                <a:latin typeface="PublicoText"/>
              </a:rPr>
              <a:t>Mazda</a:t>
            </a:r>
            <a:r>
              <a:rPr lang="en-US" i="0" dirty="0">
                <a:effectLst/>
                <a:latin typeface="PublicoText"/>
              </a:rPr>
              <a:t>, Stellantis, and Volkswagen Group of America since announced that its brands—</a:t>
            </a:r>
            <a:r>
              <a:rPr lang="en-US" i="0" u="none" strike="noStrike" dirty="0">
                <a:effectLst/>
                <a:latin typeface="PublicoText"/>
              </a:rPr>
              <a:t>Audi</a:t>
            </a:r>
            <a:r>
              <a:rPr lang="en-US" i="0" dirty="0">
                <a:effectLst/>
                <a:latin typeface="PublicoText"/>
              </a:rPr>
              <a:t>, </a:t>
            </a:r>
            <a:r>
              <a:rPr lang="en-US" i="0" u="none" strike="noStrike" dirty="0">
                <a:effectLst/>
                <a:latin typeface="PublicoText"/>
              </a:rPr>
              <a:t>Porsche</a:t>
            </a:r>
            <a:r>
              <a:rPr lang="en-US" i="0" dirty="0">
                <a:effectLst/>
                <a:latin typeface="PublicoText"/>
              </a:rPr>
              <a:t>, Scout Motors, and </a:t>
            </a:r>
            <a:r>
              <a:rPr lang="en-US" i="0" u="none" strike="noStrike" dirty="0">
                <a:effectLst/>
                <a:latin typeface="PublicoText"/>
              </a:rPr>
              <a:t>Volkswagen</a:t>
            </a:r>
            <a:r>
              <a:rPr lang="en-US" i="0" dirty="0">
                <a:effectLst/>
                <a:latin typeface="PublicoText"/>
              </a:rPr>
              <a:t>—will implement the NACS standard on vehicles starting in the 2025 model year.</a:t>
            </a:r>
          </a:p>
          <a:p>
            <a:r>
              <a:rPr lang="en-US" dirty="0">
                <a:solidFill>
                  <a:srgbClr val="000000"/>
                </a:solidFill>
                <a:latin typeface="PublicoText"/>
              </a:rPr>
              <a:t>S</a:t>
            </a:r>
            <a:r>
              <a:rPr lang="en-US" b="0" i="0" dirty="0">
                <a:solidFill>
                  <a:srgbClr val="000000"/>
                </a:solidFill>
                <a:effectLst/>
                <a:latin typeface="PublicoText"/>
              </a:rPr>
              <a:t>even major automakers recently announced that they plan to open 30,000 of their own charging stations across the U.S. in the near future.</a:t>
            </a:r>
            <a:endParaRPr lang="en-US" dirty="0"/>
          </a:p>
        </p:txBody>
      </p:sp>
      <p:sp>
        <p:nvSpPr>
          <p:cNvPr id="4" name="Slide Number Placeholder 3">
            <a:extLst>
              <a:ext uri="{FF2B5EF4-FFF2-40B4-BE49-F238E27FC236}">
                <a16:creationId xmlns:a16="http://schemas.microsoft.com/office/drawing/2014/main" id="{E9203969-2265-F83A-4404-D00724A71FD1}"/>
              </a:ext>
            </a:extLst>
          </p:cNvPr>
          <p:cNvSpPr>
            <a:spLocks noGrp="1"/>
          </p:cNvSpPr>
          <p:nvPr>
            <p:ph type="sldNum" sz="quarter" idx="12"/>
          </p:nvPr>
        </p:nvSpPr>
        <p:spPr/>
        <p:txBody>
          <a:bodyPr/>
          <a:lstStyle/>
          <a:p>
            <a:fld id="{A5901EA4-B2CA-4716-9996-3DF62781BEF0}" type="slidenum">
              <a:rPr lang="en-US" smtClean="0"/>
              <a:t>11</a:t>
            </a:fld>
            <a:endParaRPr lang="en-US" dirty="0"/>
          </a:p>
        </p:txBody>
      </p:sp>
    </p:spTree>
    <p:extLst>
      <p:ext uri="{BB962C8B-B14F-4D97-AF65-F5344CB8AC3E}">
        <p14:creationId xmlns:p14="http://schemas.microsoft.com/office/powerpoint/2010/main" val="1407213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F2B04-0D1E-E707-4961-F3DB5F415287}"/>
              </a:ext>
            </a:extLst>
          </p:cNvPr>
          <p:cNvSpPr>
            <a:spLocks noGrp="1"/>
          </p:cNvSpPr>
          <p:nvPr>
            <p:ph type="title"/>
          </p:nvPr>
        </p:nvSpPr>
        <p:spPr>
          <a:xfrm>
            <a:off x="838200" y="18255"/>
            <a:ext cx="10515600" cy="1325563"/>
          </a:xfrm>
        </p:spPr>
        <p:txBody>
          <a:bodyPr/>
          <a:lstStyle/>
          <a:p>
            <a:r>
              <a:rPr lang="en-US" b="1" dirty="0"/>
              <a:t>Take Action on Waste</a:t>
            </a:r>
          </a:p>
        </p:txBody>
      </p:sp>
      <p:sp>
        <p:nvSpPr>
          <p:cNvPr id="3" name="Content Placeholder 2">
            <a:extLst>
              <a:ext uri="{FF2B5EF4-FFF2-40B4-BE49-F238E27FC236}">
                <a16:creationId xmlns:a16="http://schemas.microsoft.com/office/drawing/2014/main" id="{E2330058-213D-BDD8-7FC1-D33BD194325E}"/>
              </a:ext>
            </a:extLst>
          </p:cNvPr>
          <p:cNvSpPr>
            <a:spLocks noGrp="1"/>
          </p:cNvSpPr>
          <p:nvPr>
            <p:ph idx="1"/>
          </p:nvPr>
        </p:nvSpPr>
        <p:spPr>
          <a:xfrm>
            <a:off x="838200" y="1205948"/>
            <a:ext cx="10515600" cy="5652052"/>
          </a:xfrm>
        </p:spPr>
        <p:txBody>
          <a:bodyPr/>
          <a:lstStyle/>
          <a:p>
            <a:r>
              <a:rPr lang="en-US" sz="3200" i="0" dirty="0">
                <a:effectLst/>
              </a:rPr>
              <a:t>Think green before you shop</a:t>
            </a:r>
            <a:r>
              <a:rPr lang="en-US" sz="3200" dirty="0"/>
              <a:t> and r</a:t>
            </a:r>
            <a:r>
              <a:rPr lang="en-US" sz="3200" i="0" dirty="0">
                <a:effectLst/>
              </a:rPr>
              <a:t>educe </a:t>
            </a:r>
            <a:r>
              <a:rPr lang="en-US" sz="3200" b="0" i="0" dirty="0">
                <a:effectLst/>
              </a:rPr>
              <a:t>associated greenhouse gas emissions by thinking about the environmental impact of products. For example, consider a product’s durability, sustainability, and ease of recycling when making a purchase.</a:t>
            </a:r>
          </a:p>
          <a:p>
            <a:r>
              <a:rPr lang="en-US" sz="3200" i="0" dirty="0">
                <a:effectLst/>
              </a:rPr>
              <a:t>Reuse or repurpose items </a:t>
            </a:r>
            <a:r>
              <a:rPr lang="en-US" sz="3200" b="0" i="0" dirty="0">
                <a:effectLst/>
              </a:rPr>
              <a:t>such as old clothing, cloth grocery bags, and containers to prevent waste.</a:t>
            </a:r>
          </a:p>
          <a:p>
            <a:r>
              <a:rPr lang="en-US" sz="3200" i="0" dirty="0">
                <a:effectLst/>
              </a:rPr>
              <a:t>Borrow, rent or share items </a:t>
            </a:r>
            <a:r>
              <a:rPr lang="en-US" sz="3200" b="0" i="0" dirty="0">
                <a:effectLst/>
              </a:rPr>
              <a:t>that are used infrequently, like party decorations, tools, or furniture. </a:t>
            </a:r>
          </a:p>
          <a:p>
            <a:endParaRPr lang="en-US" i="0" dirty="0">
              <a:effectLst/>
              <a:latin typeface="Source Sans Pro Web"/>
            </a:endParaRPr>
          </a:p>
          <a:p>
            <a:endParaRPr lang="en-US" i="0" dirty="0">
              <a:effectLst/>
              <a:latin typeface="Source Sans Pro Web"/>
            </a:endParaRPr>
          </a:p>
          <a:p>
            <a:endParaRPr lang="en-US" dirty="0"/>
          </a:p>
        </p:txBody>
      </p:sp>
      <p:sp>
        <p:nvSpPr>
          <p:cNvPr id="4" name="Slide Number Placeholder 3">
            <a:extLst>
              <a:ext uri="{FF2B5EF4-FFF2-40B4-BE49-F238E27FC236}">
                <a16:creationId xmlns:a16="http://schemas.microsoft.com/office/drawing/2014/main" id="{4F0B371A-0DF1-C27A-4470-EBCE04834525}"/>
              </a:ext>
            </a:extLst>
          </p:cNvPr>
          <p:cNvSpPr>
            <a:spLocks noGrp="1"/>
          </p:cNvSpPr>
          <p:nvPr>
            <p:ph type="sldNum" sz="quarter" idx="12"/>
          </p:nvPr>
        </p:nvSpPr>
        <p:spPr/>
        <p:txBody>
          <a:bodyPr/>
          <a:lstStyle/>
          <a:p>
            <a:fld id="{A5901EA4-B2CA-4716-9996-3DF62781BEF0}" type="slidenum">
              <a:rPr lang="en-US" smtClean="0"/>
              <a:t>12</a:t>
            </a:fld>
            <a:endParaRPr lang="en-US" dirty="0"/>
          </a:p>
        </p:txBody>
      </p:sp>
    </p:spTree>
    <p:extLst>
      <p:ext uri="{BB962C8B-B14F-4D97-AF65-F5344CB8AC3E}">
        <p14:creationId xmlns:p14="http://schemas.microsoft.com/office/powerpoint/2010/main" val="1938205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8DE4D-0435-E2BD-7E92-845BD8027A4E}"/>
              </a:ext>
            </a:extLst>
          </p:cNvPr>
          <p:cNvSpPr>
            <a:spLocks noGrp="1"/>
          </p:cNvSpPr>
          <p:nvPr>
            <p:ph type="title"/>
          </p:nvPr>
        </p:nvSpPr>
        <p:spPr>
          <a:xfrm>
            <a:off x="838200" y="136525"/>
            <a:ext cx="10515600" cy="1325563"/>
          </a:xfrm>
        </p:spPr>
        <p:txBody>
          <a:bodyPr/>
          <a:lstStyle/>
          <a:p>
            <a:r>
              <a:rPr lang="en-US" dirty="0"/>
              <a:t>Plastics and CO2</a:t>
            </a:r>
          </a:p>
        </p:txBody>
      </p:sp>
      <p:sp>
        <p:nvSpPr>
          <p:cNvPr id="4" name="Slide Number Placeholder 3">
            <a:extLst>
              <a:ext uri="{FF2B5EF4-FFF2-40B4-BE49-F238E27FC236}">
                <a16:creationId xmlns:a16="http://schemas.microsoft.com/office/drawing/2014/main" id="{6A2FFD80-5896-4DA2-BA43-D97856BF5492}"/>
              </a:ext>
            </a:extLst>
          </p:cNvPr>
          <p:cNvSpPr>
            <a:spLocks noGrp="1"/>
          </p:cNvSpPr>
          <p:nvPr>
            <p:ph type="sldNum" sz="quarter" idx="12"/>
          </p:nvPr>
        </p:nvSpPr>
        <p:spPr/>
        <p:txBody>
          <a:bodyPr/>
          <a:lstStyle/>
          <a:p>
            <a:fld id="{A5901EA4-B2CA-4716-9996-3DF62781BEF0}" type="slidenum">
              <a:rPr lang="en-US" smtClean="0"/>
              <a:t>13</a:t>
            </a:fld>
            <a:endParaRPr lang="en-US" dirty="0"/>
          </a:p>
        </p:txBody>
      </p:sp>
      <p:pic>
        <p:nvPicPr>
          <p:cNvPr id="3074" name="Picture 2">
            <a:extLst>
              <a:ext uri="{FF2B5EF4-FFF2-40B4-BE49-F238E27FC236}">
                <a16:creationId xmlns:a16="http://schemas.microsoft.com/office/drawing/2014/main" id="{EE5DCF80-C9E1-EB46-D5A0-A6665ED4A6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974574"/>
            <a:ext cx="10845637" cy="474690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CC79F5CC-2D11-3214-2325-8F174690A6E1}"/>
              </a:ext>
            </a:extLst>
          </p:cNvPr>
          <p:cNvSpPr txBox="1"/>
          <p:nvPr/>
        </p:nvSpPr>
        <p:spPr>
          <a:xfrm flipH="1">
            <a:off x="6824871" y="471836"/>
            <a:ext cx="3935894" cy="830997"/>
          </a:xfrm>
          <a:prstGeom prst="rect">
            <a:avLst/>
          </a:prstGeom>
          <a:solidFill>
            <a:schemeClr val="bg2"/>
          </a:solidFill>
        </p:spPr>
        <p:txBody>
          <a:bodyPr wrap="square" rtlCol="0">
            <a:spAutoFit/>
          </a:bodyPr>
          <a:lstStyle/>
          <a:p>
            <a:r>
              <a:rPr lang="en-US" sz="2400" dirty="0">
                <a:latin typeface="Arial" panose="020B0604020202020204" pitchFamily="34" charset="0"/>
                <a:cs typeface="Arial" panose="020B0604020202020204" pitchFamily="34" charset="0"/>
              </a:rPr>
              <a:t>Current U.S. number is 42 Million Metric Tons</a:t>
            </a:r>
          </a:p>
        </p:txBody>
      </p:sp>
    </p:spTree>
    <p:extLst>
      <p:ext uri="{BB962C8B-B14F-4D97-AF65-F5344CB8AC3E}">
        <p14:creationId xmlns:p14="http://schemas.microsoft.com/office/powerpoint/2010/main" val="1018355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6B9F6-B8FC-6B18-9490-4D09297ADD26}"/>
              </a:ext>
            </a:extLst>
          </p:cNvPr>
          <p:cNvSpPr>
            <a:spLocks noGrp="1"/>
          </p:cNvSpPr>
          <p:nvPr>
            <p:ph type="title"/>
          </p:nvPr>
        </p:nvSpPr>
        <p:spPr>
          <a:xfrm>
            <a:off x="838200" y="18255"/>
            <a:ext cx="10515600" cy="1325563"/>
          </a:xfrm>
        </p:spPr>
        <p:txBody>
          <a:bodyPr/>
          <a:lstStyle/>
          <a:p>
            <a:r>
              <a:rPr lang="en-US" dirty="0"/>
              <a:t>How to Enhance Recycling</a:t>
            </a:r>
          </a:p>
        </p:txBody>
      </p:sp>
      <p:sp>
        <p:nvSpPr>
          <p:cNvPr id="3" name="Content Placeholder 2">
            <a:extLst>
              <a:ext uri="{FF2B5EF4-FFF2-40B4-BE49-F238E27FC236}">
                <a16:creationId xmlns:a16="http://schemas.microsoft.com/office/drawing/2014/main" id="{E45BEC80-59B8-C201-A1F5-CD59FEFABB11}"/>
              </a:ext>
            </a:extLst>
          </p:cNvPr>
          <p:cNvSpPr>
            <a:spLocks noGrp="1"/>
          </p:cNvSpPr>
          <p:nvPr>
            <p:ph idx="1"/>
          </p:nvPr>
        </p:nvSpPr>
        <p:spPr>
          <a:xfrm>
            <a:off x="838200" y="1152939"/>
            <a:ext cx="10515600" cy="5568536"/>
          </a:xfrm>
        </p:spPr>
        <p:txBody>
          <a:bodyPr/>
          <a:lstStyle/>
          <a:p>
            <a:r>
              <a:rPr lang="en-US" b="0" i="0" dirty="0">
                <a:solidFill>
                  <a:srgbClr val="1B1B1B"/>
                </a:solidFill>
                <a:effectLst/>
              </a:rPr>
              <a:t>Plastic recycling technologies reprocess or remanufacture plastic waste for reuse: </a:t>
            </a:r>
          </a:p>
          <a:p>
            <a:pPr lvl="1"/>
            <a:r>
              <a:rPr lang="en-US" dirty="0">
                <a:solidFill>
                  <a:srgbClr val="1B1B1B"/>
                </a:solidFill>
              </a:rPr>
              <a:t>T</a:t>
            </a:r>
            <a:r>
              <a:rPr lang="en-US" b="0" i="0" dirty="0">
                <a:solidFill>
                  <a:srgbClr val="1B1B1B"/>
                </a:solidFill>
                <a:effectLst/>
              </a:rPr>
              <a:t>he dominant technology for plastic recycling is mechanical recycling, which uses physical processes—such as sorting, grinding, washing, separating, drying, and re-granulating—to recover plastics that can be substituted for virgin, or new, plastics. </a:t>
            </a:r>
          </a:p>
          <a:p>
            <a:pPr lvl="1"/>
            <a:r>
              <a:rPr lang="en-US" dirty="0">
                <a:solidFill>
                  <a:srgbClr val="1B1B1B"/>
                </a:solidFill>
              </a:rPr>
              <a:t>M</a:t>
            </a:r>
            <a:r>
              <a:rPr lang="en-US" b="0" i="0" dirty="0">
                <a:solidFill>
                  <a:srgbClr val="1B1B1B"/>
                </a:solidFill>
                <a:effectLst/>
              </a:rPr>
              <a:t>echanical recycling technology is expensive, labor intensive, and generally results in lower quality plastics than virgin plastics.</a:t>
            </a:r>
          </a:p>
          <a:p>
            <a:r>
              <a:rPr lang="en-US" b="0" i="0" dirty="0">
                <a:solidFill>
                  <a:srgbClr val="1B1B1B"/>
                </a:solidFill>
                <a:effectLst/>
              </a:rPr>
              <a:t>Chemical recycling technologies use heat, chemical reactions, or both, to recycle used plastic into virgin-equivalent plastic, fuel, or other chemicals.</a:t>
            </a:r>
          </a:p>
          <a:p>
            <a:r>
              <a:rPr lang="en-US" b="0" i="0" dirty="0">
                <a:solidFill>
                  <a:srgbClr val="1B1B1B"/>
                </a:solidFill>
                <a:effectLst/>
              </a:rPr>
              <a:t>Chemical recycling can promote a closed-loop system, known as a circular economy, wherein plastics are reused rather than discarded in landfills or incinerated.</a:t>
            </a:r>
          </a:p>
          <a:p>
            <a:endParaRPr lang="en-US" dirty="0"/>
          </a:p>
        </p:txBody>
      </p:sp>
      <p:sp>
        <p:nvSpPr>
          <p:cNvPr id="4" name="Slide Number Placeholder 3">
            <a:extLst>
              <a:ext uri="{FF2B5EF4-FFF2-40B4-BE49-F238E27FC236}">
                <a16:creationId xmlns:a16="http://schemas.microsoft.com/office/drawing/2014/main" id="{4E58435A-2EDA-A4F5-A24E-66FBA46B1CDB}"/>
              </a:ext>
            </a:extLst>
          </p:cNvPr>
          <p:cNvSpPr>
            <a:spLocks noGrp="1"/>
          </p:cNvSpPr>
          <p:nvPr>
            <p:ph type="sldNum" sz="quarter" idx="12"/>
          </p:nvPr>
        </p:nvSpPr>
        <p:spPr/>
        <p:txBody>
          <a:bodyPr/>
          <a:lstStyle/>
          <a:p>
            <a:fld id="{A5901EA4-B2CA-4716-9996-3DF62781BEF0}" type="slidenum">
              <a:rPr lang="en-US" smtClean="0"/>
              <a:t>14</a:t>
            </a:fld>
            <a:endParaRPr lang="en-US" dirty="0"/>
          </a:p>
        </p:txBody>
      </p:sp>
    </p:spTree>
    <p:extLst>
      <p:ext uri="{BB962C8B-B14F-4D97-AF65-F5344CB8AC3E}">
        <p14:creationId xmlns:p14="http://schemas.microsoft.com/office/powerpoint/2010/main" val="27244060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a:extLst>
              <a:ext uri="{FF2B5EF4-FFF2-40B4-BE49-F238E27FC236}">
                <a16:creationId xmlns:a16="http://schemas.microsoft.com/office/drawing/2014/main" id="{88A9420A-74C6-90A0-8AE5-80F36219BC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304" y="87"/>
            <a:ext cx="11317357" cy="6721387"/>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D1155F76-C80B-C064-D359-92E9396F790F}"/>
              </a:ext>
            </a:extLst>
          </p:cNvPr>
          <p:cNvSpPr>
            <a:spLocks noGrp="1"/>
          </p:cNvSpPr>
          <p:nvPr>
            <p:ph type="sldNum" sz="quarter" idx="12"/>
          </p:nvPr>
        </p:nvSpPr>
        <p:spPr/>
        <p:txBody>
          <a:bodyPr/>
          <a:lstStyle/>
          <a:p>
            <a:fld id="{A5901EA4-B2CA-4716-9996-3DF62781BEF0}" type="slidenum">
              <a:rPr lang="en-US" smtClean="0"/>
              <a:t>15</a:t>
            </a:fld>
            <a:endParaRPr lang="en-US" dirty="0"/>
          </a:p>
        </p:txBody>
      </p:sp>
    </p:spTree>
    <p:extLst>
      <p:ext uri="{BB962C8B-B14F-4D97-AF65-F5344CB8AC3E}">
        <p14:creationId xmlns:p14="http://schemas.microsoft.com/office/powerpoint/2010/main" val="1556865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A3524-919A-2377-A46D-BF7B9A12B0DB}"/>
              </a:ext>
            </a:extLst>
          </p:cNvPr>
          <p:cNvSpPr>
            <a:spLocks noGrp="1"/>
          </p:cNvSpPr>
          <p:nvPr>
            <p:ph type="title"/>
          </p:nvPr>
        </p:nvSpPr>
        <p:spPr>
          <a:xfrm>
            <a:off x="838200" y="136525"/>
            <a:ext cx="10515600" cy="1325563"/>
          </a:xfrm>
        </p:spPr>
        <p:txBody>
          <a:bodyPr>
            <a:normAutofit/>
          </a:bodyPr>
          <a:lstStyle/>
          <a:p>
            <a:r>
              <a:rPr lang="en-US" sz="4800" b="1" dirty="0"/>
              <a:t>Plastic Production</a:t>
            </a:r>
          </a:p>
        </p:txBody>
      </p:sp>
      <p:sp>
        <p:nvSpPr>
          <p:cNvPr id="3" name="Content Placeholder 2">
            <a:extLst>
              <a:ext uri="{FF2B5EF4-FFF2-40B4-BE49-F238E27FC236}">
                <a16:creationId xmlns:a16="http://schemas.microsoft.com/office/drawing/2014/main" id="{CC171A86-A2E6-29D9-1611-79893A207641}"/>
              </a:ext>
            </a:extLst>
          </p:cNvPr>
          <p:cNvSpPr>
            <a:spLocks noGrp="1"/>
          </p:cNvSpPr>
          <p:nvPr>
            <p:ph idx="1"/>
          </p:nvPr>
        </p:nvSpPr>
        <p:spPr>
          <a:xfrm>
            <a:off x="838200" y="1825624"/>
            <a:ext cx="10515600" cy="4676775"/>
          </a:xfrm>
        </p:spPr>
        <p:txBody>
          <a:bodyPr>
            <a:normAutofit/>
          </a:bodyPr>
          <a:lstStyle/>
          <a:p>
            <a:r>
              <a:rPr lang="en-US" dirty="0"/>
              <a:t>Plastic production </a:t>
            </a:r>
            <a:r>
              <a:rPr lang="en-US" b="0" i="0" dirty="0">
                <a:effectLst/>
              </a:rPr>
              <a:t>accounts for 3% of total U.S. energy consumption.</a:t>
            </a:r>
          </a:p>
          <a:p>
            <a:r>
              <a:rPr lang="en-US" b="0" i="0" dirty="0">
                <a:effectLst/>
              </a:rPr>
              <a:t>Depending on the type of plastic, the energy required to produce it can vary from 1.5 kWh to 5.2 kWh per kilogram.</a:t>
            </a:r>
          </a:p>
          <a:p>
            <a:r>
              <a:rPr lang="en-US" b="0" i="0" dirty="0">
                <a:effectLst/>
              </a:rPr>
              <a:t>Most </a:t>
            </a:r>
            <a:r>
              <a:rPr lang="en-US" i="0" dirty="0">
                <a:effectLst/>
              </a:rPr>
              <a:t>plastic production processes </a:t>
            </a:r>
            <a:r>
              <a:rPr lang="en-US" b="0" i="0" dirty="0">
                <a:effectLst/>
              </a:rPr>
              <a:t>also require additional energy for transportation, cooling, and other support systems.</a:t>
            </a:r>
          </a:p>
          <a:p>
            <a:r>
              <a:rPr lang="en-US" b="0" i="0" dirty="0">
                <a:effectLst/>
              </a:rPr>
              <a:t>Recycling plastic waste has a significant energy savings, with an energy saving of 66 percent as opposed to new material production.</a:t>
            </a:r>
          </a:p>
          <a:p>
            <a:endParaRPr lang="en-US" dirty="0"/>
          </a:p>
        </p:txBody>
      </p:sp>
      <p:sp>
        <p:nvSpPr>
          <p:cNvPr id="4" name="Slide Number Placeholder 3">
            <a:extLst>
              <a:ext uri="{FF2B5EF4-FFF2-40B4-BE49-F238E27FC236}">
                <a16:creationId xmlns:a16="http://schemas.microsoft.com/office/drawing/2014/main" id="{32932D34-656B-9091-39EF-5AC734FFFA4A}"/>
              </a:ext>
            </a:extLst>
          </p:cNvPr>
          <p:cNvSpPr>
            <a:spLocks noGrp="1"/>
          </p:cNvSpPr>
          <p:nvPr>
            <p:ph type="sldNum" sz="quarter" idx="12"/>
          </p:nvPr>
        </p:nvSpPr>
        <p:spPr/>
        <p:txBody>
          <a:bodyPr/>
          <a:lstStyle/>
          <a:p>
            <a:fld id="{A5901EA4-B2CA-4716-9996-3DF62781BEF0}" type="slidenum">
              <a:rPr lang="en-US" smtClean="0"/>
              <a:t>16</a:t>
            </a:fld>
            <a:endParaRPr lang="en-US" dirty="0"/>
          </a:p>
        </p:txBody>
      </p:sp>
    </p:spTree>
    <p:extLst>
      <p:ext uri="{BB962C8B-B14F-4D97-AF65-F5344CB8AC3E}">
        <p14:creationId xmlns:p14="http://schemas.microsoft.com/office/powerpoint/2010/main" val="19662817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12E13-2D32-DBB9-2E3F-473F4FD2EFFD}"/>
              </a:ext>
            </a:extLst>
          </p:cNvPr>
          <p:cNvSpPr>
            <a:spLocks noGrp="1"/>
          </p:cNvSpPr>
          <p:nvPr>
            <p:ph type="title"/>
          </p:nvPr>
        </p:nvSpPr>
        <p:spPr>
          <a:xfrm>
            <a:off x="457200" y="0"/>
            <a:ext cx="11277599" cy="893832"/>
          </a:xfrm>
        </p:spPr>
        <p:txBody>
          <a:bodyPr>
            <a:normAutofit fontScale="90000"/>
          </a:bodyPr>
          <a:lstStyle/>
          <a:p>
            <a:r>
              <a:rPr lang="en-US" b="0" i="0" dirty="0">
                <a:solidFill>
                  <a:srgbClr val="111111"/>
                </a:solidFill>
                <a:effectLst/>
                <a:latin typeface="-apple-system"/>
              </a:rPr>
              <a:t>Reducing plastic waste is crucial for the environment</a:t>
            </a:r>
            <a:endParaRPr lang="en-US" dirty="0"/>
          </a:p>
        </p:txBody>
      </p:sp>
      <p:sp>
        <p:nvSpPr>
          <p:cNvPr id="3" name="Content Placeholder 2">
            <a:extLst>
              <a:ext uri="{FF2B5EF4-FFF2-40B4-BE49-F238E27FC236}">
                <a16:creationId xmlns:a16="http://schemas.microsoft.com/office/drawing/2014/main" id="{F5443132-CDCF-BB16-6984-15F3E339C182}"/>
              </a:ext>
            </a:extLst>
          </p:cNvPr>
          <p:cNvSpPr>
            <a:spLocks noGrp="1"/>
          </p:cNvSpPr>
          <p:nvPr>
            <p:ph idx="1"/>
          </p:nvPr>
        </p:nvSpPr>
        <p:spPr>
          <a:xfrm>
            <a:off x="838200" y="893832"/>
            <a:ext cx="10515600" cy="5827643"/>
          </a:xfrm>
        </p:spPr>
        <p:txBody>
          <a:bodyPr>
            <a:normAutofit fontScale="77500" lnSpcReduction="20000"/>
          </a:bodyPr>
          <a:lstStyle/>
          <a:p>
            <a:pPr marL="0" indent="0" algn="l">
              <a:buNone/>
            </a:pPr>
            <a:r>
              <a:rPr lang="en-US" b="1" i="0" dirty="0">
                <a:solidFill>
                  <a:srgbClr val="111111"/>
                </a:solidFill>
                <a:effectLst/>
                <a:latin typeface="-apple-system"/>
              </a:rPr>
              <a:t>1. Reduce Single-Use Plastics</a:t>
            </a:r>
            <a:r>
              <a:rPr lang="en-US" b="0" i="0" dirty="0">
                <a:solidFill>
                  <a:srgbClr val="111111"/>
                </a:solidFill>
                <a:effectLst/>
                <a:latin typeface="-apple-system"/>
              </a:rPr>
              <a:t>:</a:t>
            </a:r>
          </a:p>
          <a:p>
            <a:pPr lvl="1"/>
            <a:r>
              <a:rPr lang="en-US" b="1" i="0" dirty="0">
                <a:solidFill>
                  <a:srgbClr val="111111"/>
                </a:solidFill>
                <a:effectLst/>
                <a:latin typeface="-apple-system"/>
              </a:rPr>
              <a:t>Say No to Straws</a:t>
            </a:r>
            <a:r>
              <a:rPr lang="en-US" b="0" i="0" dirty="0">
                <a:solidFill>
                  <a:srgbClr val="111111"/>
                </a:solidFill>
                <a:effectLst/>
                <a:latin typeface="-apple-system"/>
              </a:rPr>
              <a:t>: Skip plastic straws or use reusable alternatives like stainless steel or bamboo.</a:t>
            </a:r>
          </a:p>
          <a:p>
            <a:pPr lvl="1"/>
            <a:r>
              <a:rPr lang="en-US" b="1" i="0" dirty="0">
                <a:solidFill>
                  <a:srgbClr val="111111"/>
                </a:solidFill>
                <a:effectLst/>
                <a:latin typeface="-apple-system"/>
              </a:rPr>
              <a:t>Bring Your Own Bags</a:t>
            </a:r>
            <a:r>
              <a:rPr lang="en-US" b="0" i="0" dirty="0">
                <a:solidFill>
                  <a:srgbClr val="111111"/>
                </a:solidFill>
                <a:effectLst/>
                <a:latin typeface="-apple-system"/>
              </a:rPr>
              <a:t>: Use cloth or reusable bags instead of plastic bags when shopping.</a:t>
            </a:r>
          </a:p>
          <a:p>
            <a:pPr lvl="1"/>
            <a:r>
              <a:rPr lang="en-US" b="1" i="0" dirty="0">
                <a:solidFill>
                  <a:srgbClr val="111111"/>
                </a:solidFill>
                <a:effectLst/>
                <a:latin typeface="-apple-system"/>
              </a:rPr>
              <a:t>Ditch Disposable Cutlery</a:t>
            </a:r>
            <a:r>
              <a:rPr lang="en-US" b="0" i="0" dirty="0">
                <a:solidFill>
                  <a:srgbClr val="111111"/>
                </a:solidFill>
                <a:effectLst/>
                <a:latin typeface="-apple-system"/>
              </a:rPr>
              <a:t>: </a:t>
            </a:r>
            <a:r>
              <a:rPr lang="en-US" b="0" i="0" dirty="0" err="1">
                <a:solidFill>
                  <a:srgbClr val="111111"/>
                </a:solidFill>
                <a:effectLst/>
                <a:latin typeface="-apple-system"/>
              </a:rPr>
              <a:t>Opt</a:t>
            </a:r>
            <a:r>
              <a:rPr lang="en-US" b="0" i="0" dirty="0">
                <a:solidFill>
                  <a:srgbClr val="111111"/>
                </a:solidFill>
                <a:effectLst/>
                <a:latin typeface="-apple-system"/>
              </a:rPr>
              <a:t> for reusable utensils instead of plastic forks, spoons, and knives.</a:t>
            </a:r>
          </a:p>
          <a:p>
            <a:pPr marL="0" indent="0">
              <a:buNone/>
            </a:pPr>
            <a:r>
              <a:rPr lang="en-US" b="1" i="0" dirty="0">
                <a:solidFill>
                  <a:srgbClr val="111111"/>
                </a:solidFill>
                <a:effectLst/>
                <a:latin typeface="-apple-system"/>
              </a:rPr>
              <a:t>2. Choose Alternatives</a:t>
            </a:r>
            <a:r>
              <a:rPr lang="en-US" b="0" i="0" dirty="0">
                <a:solidFill>
                  <a:srgbClr val="111111"/>
                </a:solidFill>
                <a:effectLst/>
                <a:latin typeface="-apple-system"/>
              </a:rPr>
              <a:t>:</a:t>
            </a:r>
          </a:p>
          <a:p>
            <a:pPr lvl="1"/>
            <a:r>
              <a:rPr lang="en-US" b="1" i="0" dirty="0">
                <a:solidFill>
                  <a:srgbClr val="111111"/>
                </a:solidFill>
                <a:effectLst/>
                <a:latin typeface="-apple-system"/>
              </a:rPr>
              <a:t>Glass or Stainless Steel Containers</a:t>
            </a:r>
            <a:r>
              <a:rPr lang="en-US" b="0" i="0" dirty="0">
                <a:solidFill>
                  <a:srgbClr val="111111"/>
                </a:solidFill>
                <a:effectLst/>
                <a:latin typeface="-apple-system"/>
              </a:rPr>
              <a:t>: Store food in glass or stainless steel containers instead of plastic.</a:t>
            </a:r>
          </a:p>
          <a:p>
            <a:pPr lvl="1"/>
            <a:r>
              <a:rPr lang="en-US" b="1" i="0" dirty="0">
                <a:solidFill>
                  <a:srgbClr val="111111"/>
                </a:solidFill>
                <a:effectLst/>
                <a:latin typeface="-apple-system"/>
              </a:rPr>
              <a:t>Beeswax Wraps</a:t>
            </a:r>
            <a:r>
              <a:rPr lang="en-US" b="0" i="0" dirty="0">
                <a:solidFill>
                  <a:srgbClr val="111111"/>
                </a:solidFill>
                <a:effectLst/>
                <a:latin typeface="-apple-system"/>
              </a:rPr>
              <a:t>: Use these reusable wraps to cover food instead of plastic wrap.</a:t>
            </a:r>
          </a:p>
          <a:p>
            <a:pPr lvl="1"/>
            <a:r>
              <a:rPr lang="en-US" b="1" i="0" dirty="0">
                <a:solidFill>
                  <a:srgbClr val="111111"/>
                </a:solidFill>
                <a:effectLst/>
                <a:latin typeface="-apple-system"/>
              </a:rPr>
              <a:t>Silicone Food Storage Bags</a:t>
            </a:r>
            <a:r>
              <a:rPr lang="en-US" b="0" i="0" dirty="0">
                <a:solidFill>
                  <a:srgbClr val="111111"/>
                </a:solidFill>
                <a:effectLst/>
                <a:latin typeface="-apple-system"/>
              </a:rPr>
              <a:t>: Replace disposable plastic bags with silicone ones.</a:t>
            </a:r>
          </a:p>
          <a:p>
            <a:pPr algn="l">
              <a:buFont typeface="+mj-lt"/>
              <a:buAutoNum type="arabicPeriod"/>
            </a:pPr>
            <a:r>
              <a:rPr lang="en-US" b="1" i="0" dirty="0">
                <a:solidFill>
                  <a:srgbClr val="111111"/>
                </a:solidFill>
                <a:effectLst/>
                <a:latin typeface="-apple-system"/>
              </a:rPr>
              <a:t>Recycle Properly</a:t>
            </a:r>
            <a:r>
              <a:rPr lang="en-US" b="0" i="0" dirty="0">
                <a:solidFill>
                  <a:srgbClr val="111111"/>
                </a:solidFill>
                <a:effectLst/>
                <a:latin typeface="-apple-system"/>
              </a:rPr>
              <a:t>:</a:t>
            </a:r>
          </a:p>
          <a:p>
            <a:pPr lvl="1"/>
            <a:r>
              <a:rPr lang="en-US" b="0" i="0" dirty="0">
                <a:solidFill>
                  <a:srgbClr val="111111"/>
                </a:solidFill>
                <a:effectLst/>
                <a:latin typeface="-apple-system"/>
              </a:rPr>
              <a:t>Understand your local recycling guidelines and sort plastics accordingly.</a:t>
            </a:r>
          </a:p>
          <a:p>
            <a:pPr lvl="1"/>
            <a:r>
              <a:rPr lang="en-US" b="0" i="0" dirty="0">
                <a:solidFill>
                  <a:srgbClr val="111111"/>
                </a:solidFill>
                <a:effectLst/>
                <a:latin typeface="-apple-system"/>
              </a:rPr>
              <a:t>Rinse containers before recycling to prevent contamination.</a:t>
            </a:r>
          </a:p>
          <a:p>
            <a:pPr algn="l">
              <a:buFont typeface="+mj-lt"/>
              <a:buAutoNum type="arabicPeriod"/>
            </a:pPr>
            <a:r>
              <a:rPr lang="en-US" b="1" i="0" dirty="0">
                <a:solidFill>
                  <a:srgbClr val="111111"/>
                </a:solidFill>
                <a:effectLst/>
                <a:latin typeface="-apple-system"/>
              </a:rPr>
              <a:t>Support Legislation and Policies</a:t>
            </a:r>
            <a:r>
              <a:rPr lang="en-US" b="0" i="0" dirty="0">
                <a:solidFill>
                  <a:srgbClr val="111111"/>
                </a:solidFill>
                <a:effectLst/>
                <a:latin typeface="-apple-system"/>
              </a:rPr>
              <a:t>:</a:t>
            </a:r>
          </a:p>
          <a:p>
            <a:pPr lvl="1"/>
            <a:r>
              <a:rPr lang="en-US" b="0" i="0" dirty="0">
                <a:solidFill>
                  <a:srgbClr val="111111"/>
                </a:solidFill>
                <a:effectLst/>
                <a:latin typeface="-apple-system"/>
              </a:rPr>
              <a:t>Advocate for stricter regulations on plastic production and waste management.</a:t>
            </a:r>
          </a:p>
          <a:p>
            <a:pPr lvl="1"/>
            <a:r>
              <a:rPr lang="en-US" b="0" i="0" dirty="0">
                <a:solidFill>
                  <a:srgbClr val="111111"/>
                </a:solidFill>
                <a:effectLst/>
                <a:latin typeface="-apple-system"/>
              </a:rPr>
              <a:t>Encourage businesses to adopt sustainable practices.</a:t>
            </a:r>
          </a:p>
          <a:p>
            <a:pPr algn="l">
              <a:buFont typeface="+mj-lt"/>
              <a:buAutoNum type="arabicPeriod"/>
            </a:pPr>
            <a:r>
              <a:rPr lang="en-US" b="1" i="0" dirty="0">
                <a:solidFill>
                  <a:srgbClr val="111111"/>
                </a:solidFill>
                <a:effectLst/>
                <a:latin typeface="-apple-system"/>
              </a:rPr>
              <a:t>Educate Others</a:t>
            </a:r>
            <a:r>
              <a:rPr lang="en-US" b="0" i="0" dirty="0">
                <a:solidFill>
                  <a:srgbClr val="111111"/>
                </a:solidFill>
                <a:effectLst/>
                <a:latin typeface="-apple-system"/>
              </a:rPr>
              <a:t>:</a:t>
            </a:r>
          </a:p>
          <a:p>
            <a:pPr lvl="1"/>
            <a:r>
              <a:rPr lang="en-US" b="0" i="0" dirty="0">
                <a:solidFill>
                  <a:srgbClr val="111111"/>
                </a:solidFill>
                <a:effectLst/>
                <a:latin typeface="-apple-system"/>
              </a:rPr>
              <a:t>Spread awareness about the impact of plastic pollution.</a:t>
            </a:r>
          </a:p>
          <a:p>
            <a:pPr lvl="1"/>
            <a:r>
              <a:rPr lang="en-US" b="0" i="0" dirty="0">
                <a:solidFill>
                  <a:srgbClr val="111111"/>
                </a:solidFill>
                <a:effectLst/>
                <a:latin typeface="-apple-system"/>
              </a:rPr>
              <a:t>Teach friends and family how to reduce plastic </a:t>
            </a:r>
          </a:p>
          <a:p>
            <a:endParaRPr lang="en-US" dirty="0"/>
          </a:p>
        </p:txBody>
      </p:sp>
      <p:sp>
        <p:nvSpPr>
          <p:cNvPr id="4" name="Slide Number Placeholder 3">
            <a:extLst>
              <a:ext uri="{FF2B5EF4-FFF2-40B4-BE49-F238E27FC236}">
                <a16:creationId xmlns:a16="http://schemas.microsoft.com/office/drawing/2014/main" id="{15765D55-455E-1B18-5EEC-2F382B772F80}"/>
              </a:ext>
            </a:extLst>
          </p:cNvPr>
          <p:cNvSpPr>
            <a:spLocks noGrp="1"/>
          </p:cNvSpPr>
          <p:nvPr>
            <p:ph type="sldNum" sz="quarter" idx="12"/>
          </p:nvPr>
        </p:nvSpPr>
        <p:spPr/>
        <p:txBody>
          <a:bodyPr/>
          <a:lstStyle/>
          <a:p>
            <a:fld id="{A5901EA4-B2CA-4716-9996-3DF62781BEF0}" type="slidenum">
              <a:rPr lang="en-US" smtClean="0"/>
              <a:t>17</a:t>
            </a:fld>
            <a:endParaRPr lang="en-US" dirty="0"/>
          </a:p>
        </p:txBody>
      </p:sp>
    </p:spTree>
    <p:extLst>
      <p:ext uri="{BB962C8B-B14F-4D97-AF65-F5344CB8AC3E}">
        <p14:creationId xmlns:p14="http://schemas.microsoft.com/office/powerpoint/2010/main" val="38613859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BDF60-BD63-F757-A347-5124FE8AD044}"/>
              </a:ext>
            </a:extLst>
          </p:cNvPr>
          <p:cNvSpPr>
            <a:spLocks noGrp="1"/>
          </p:cNvSpPr>
          <p:nvPr>
            <p:ph type="title"/>
          </p:nvPr>
        </p:nvSpPr>
        <p:spPr/>
        <p:txBody>
          <a:bodyPr/>
          <a:lstStyle/>
          <a:p>
            <a:r>
              <a:rPr lang="en-US" b="1" i="0" dirty="0">
                <a:solidFill>
                  <a:srgbClr val="1E1E1E"/>
                </a:solidFill>
                <a:effectLst/>
              </a:rPr>
              <a:t>Shop local and buy sustainable</a:t>
            </a:r>
            <a:endParaRPr lang="en-US" dirty="0"/>
          </a:p>
        </p:txBody>
      </p:sp>
      <p:sp>
        <p:nvSpPr>
          <p:cNvPr id="3" name="Content Placeholder 2">
            <a:extLst>
              <a:ext uri="{FF2B5EF4-FFF2-40B4-BE49-F238E27FC236}">
                <a16:creationId xmlns:a16="http://schemas.microsoft.com/office/drawing/2014/main" id="{B554DC96-5BB2-665D-03D8-6CF219C0909F}"/>
              </a:ext>
            </a:extLst>
          </p:cNvPr>
          <p:cNvSpPr>
            <a:spLocks noGrp="1"/>
          </p:cNvSpPr>
          <p:nvPr>
            <p:ph idx="1"/>
          </p:nvPr>
        </p:nvSpPr>
        <p:spPr/>
        <p:txBody>
          <a:bodyPr/>
          <a:lstStyle/>
          <a:p>
            <a:r>
              <a:rPr lang="en-US" dirty="0"/>
              <a:t>Buy local and seasonal foods.</a:t>
            </a:r>
          </a:p>
          <a:p>
            <a:pPr lvl="1"/>
            <a:r>
              <a:rPr lang="en-US" dirty="0">
                <a:solidFill>
                  <a:srgbClr val="1E1E1E"/>
                </a:solidFill>
              </a:rPr>
              <a:t>R</a:t>
            </a:r>
            <a:r>
              <a:rPr lang="en-US" b="0" i="0" dirty="0">
                <a:solidFill>
                  <a:srgbClr val="1E1E1E"/>
                </a:solidFill>
                <a:effectLst/>
              </a:rPr>
              <a:t>educes fossil fuel emissions associated with transport and cold chain storage. </a:t>
            </a:r>
          </a:p>
          <a:p>
            <a:pPr lvl="1"/>
            <a:r>
              <a:rPr lang="en-US" b="0" i="0" dirty="0">
                <a:solidFill>
                  <a:srgbClr val="1E1E1E"/>
                </a:solidFill>
                <a:effectLst/>
              </a:rPr>
              <a:t>Sustainable agriculture uses up to 56 per cent less energy, creates 64 per cent fewer emissions and allows for greater levels of biodiversity than conventional farming.</a:t>
            </a:r>
            <a:endParaRPr lang="en-US" dirty="0">
              <a:solidFill>
                <a:srgbClr val="1E1E1E"/>
              </a:solidFill>
            </a:endParaRPr>
          </a:p>
          <a:p>
            <a:r>
              <a:rPr lang="en-US" dirty="0"/>
              <a:t>Reduce your food waste by shopping smart, buying only what you need, composting food scraps, and donating unused food to food banks or shelters. Food is the single largest category of material placed in municipal landfills, where it emits methane.</a:t>
            </a:r>
          </a:p>
          <a:p>
            <a:pPr lvl="1"/>
            <a:endParaRPr lang="en-US" dirty="0"/>
          </a:p>
        </p:txBody>
      </p:sp>
      <p:sp>
        <p:nvSpPr>
          <p:cNvPr id="4" name="Slide Number Placeholder 3">
            <a:extLst>
              <a:ext uri="{FF2B5EF4-FFF2-40B4-BE49-F238E27FC236}">
                <a16:creationId xmlns:a16="http://schemas.microsoft.com/office/drawing/2014/main" id="{38995689-8018-651F-AD59-8E2C7FBD1741}"/>
              </a:ext>
            </a:extLst>
          </p:cNvPr>
          <p:cNvSpPr>
            <a:spLocks noGrp="1"/>
          </p:cNvSpPr>
          <p:nvPr>
            <p:ph type="sldNum" sz="quarter" idx="12"/>
          </p:nvPr>
        </p:nvSpPr>
        <p:spPr/>
        <p:txBody>
          <a:bodyPr/>
          <a:lstStyle/>
          <a:p>
            <a:fld id="{A5901EA4-B2CA-4716-9996-3DF62781BEF0}" type="slidenum">
              <a:rPr lang="en-US" smtClean="0"/>
              <a:t>18</a:t>
            </a:fld>
            <a:endParaRPr lang="en-US"/>
          </a:p>
        </p:txBody>
      </p:sp>
    </p:spTree>
    <p:extLst>
      <p:ext uri="{BB962C8B-B14F-4D97-AF65-F5344CB8AC3E}">
        <p14:creationId xmlns:p14="http://schemas.microsoft.com/office/powerpoint/2010/main" val="39639612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52880-ECAB-2FA4-38BE-F3D4B456F84B}"/>
              </a:ext>
            </a:extLst>
          </p:cNvPr>
          <p:cNvSpPr>
            <a:spLocks noGrp="1"/>
          </p:cNvSpPr>
          <p:nvPr>
            <p:ph type="title"/>
          </p:nvPr>
        </p:nvSpPr>
        <p:spPr>
          <a:xfrm>
            <a:off x="838200" y="0"/>
            <a:ext cx="10515600" cy="1325563"/>
          </a:xfrm>
        </p:spPr>
        <p:txBody>
          <a:bodyPr/>
          <a:lstStyle/>
          <a:p>
            <a:r>
              <a:rPr lang="en-US" sz="4800" b="1" dirty="0"/>
              <a:t>Don’t</a:t>
            </a:r>
            <a:r>
              <a:rPr lang="en-US" b="1" dirty="0"/>
              <a:t> Waste Food</a:t>
            </a:r>
          </a:p>
        </p:txBody>
      </p:sp>
      <p:sp>
        <p:nvSpPr>
          <p:cNvPr id="3" name="Content Placeholder 2">
            <a:extLst>
              <a:ext uri="{FF2B5EF4-FFF2-40B4-BE49-F238E27FC236}">
                <a16:creationId xmlns:a16="http://schemas.microsoft.com/office/drawing/2014/main" id="{2EBB4D7D-B241-0A17-9C5E-1D03219D8DD6}"/>
              </a:ext>
            </a:extLst>
          </p:cNvPr>
          <p:cNvSpPr>
            <a:spLocks noGrp="1"/>
          </p:cNvSpPr>
          <p:nvPr>
            <p:ph idx="1"/>
          </p:nvPr>
        </p:nvSpPr>
        <p:spPr>
          <a:xfrm>
            <a:off x="838200" y="1570372"/>
            <a:ext cx="10515600" cy="5151103"/>
          </a:xfrm>
        </p:spPr>
        <p:txBody>
          <a:bodyPr>
            <a:normAutofit fontScale="92500"/>
          </a:bodyPr>
          <a:lstStyle/>
          <a:p>
            <a:r>
              <a:rPr lang="en-US" b="0" i="0" dirty="0">
                <a:solidFill>
                  <a:srgbClr val="1E1E1E"/>
                </a:solidFill>
                <a:effectLst/>
                <a:latin typeface="Roboto" panose="02000000000000000000" pitchFamily="2" charset="0"/>
              </a:rPr>
              <a:t>One-third of all food produced is either lost or wasted. According to UNEP’s </a:t>
            </a:r>
            <a:r>
              <a:rPr lang="en-US" b="0" i="0" u="none" strike="noStrike" dirty="0">
                <a:solidFill>
                  <a:srgbClr val="00ABF1"/>
                </a:solidFill>
                <a:effectLst/>
                <a:latin typeface="Roboto" panose="02000000000000000000" pitchFamily="2" charset="0"/>
                <a:hlinkClick r:id="rId2"/>
              </a:rPr>
              <a:t>Food Waste Index Report 2021</a:t>
            </a:r>
            <a:r>
              <a:rPr lang="en-US" b="0" i="0" dirty="0">
                <a:solidFill>
                  <a:srgbClr val="1E1E1E"/>
                </a:solidFill>
                <a:effectLst/>
                <a:latin typeface="Roboto" panose="02000000000000000000" pitchFamily="2" charset="0"/>
              </a:rPr>
              <a:t>, people globally waste 1 billion </a:t>
            </a:r>
            <a:r>
              <a:rPr lang="en-US" b="0" i="0" dirty="0" err="1">
                <a:solidFill>
                  <a:srgbClr val="1E1E1E"/>
                </a:solidFill>
                <a:effectLst/>
                <a:latin typeface="Roboto" panose="02000000000000000000" pitchFamily="2" charset="0"/>
              </a:rPr>
              <a:t>tonnes</a:t>
            </a:r>
            <a:r>
              <a:rPr lang="en-US" b="0" i="0" dirty="0">
                <a:solidFill>
                  <a:srgbClr val="1E1E1E"/>
                </a:solidFill>
                <a:effectLst/>
                <a:latin typeface="Roboto" panose="02000000000000000000" pitchFamily="2" charset="0"/>
              </a:rPr>
              <a:t> of food each year, which accounts for</a:t>
            </a:r>
            <a:r>
              <a:rPr lang="en-US" b="0" i="0" u="none" strike="noStrike" dirty="0">
                <a:solidFill>
                  <a:srgbClr val="00ABF1"/>
                </a:solidFill>
                <a:effectLst/>
                <a:latin typeface="Roboto" panose="02000000000000000000" pitchFamily="2" charset="0"/>
                <a:hlinkClick r:id="rId2"/>
              </a:rPr>
              <a:t> around 8-10 per cent of global greenhouse gas emissions.</a:t>
            </a:r>
            <a:r>
              <a:rPr lang="en-US" b="0" i="0" dirty="0">
                <a:solidFill>
                  <a:srgbClr val="1E1E1E"/>
                </a:solidFill>
                <a:effectLst/>
                <a:latin typeface="Roboto" panose="02000000000000000000" pitchFamily="2" charset="0"/>
              </a:rPr>
              <a:t> </a:t>
            </a:r>
          </a:p>
          <a:p>
            <a:r>
              <a:rPr lang="en-US" b="0" i="0" dirty="0">
                <a:solidFill>
                  <a:srgbClr val="1E1E1E"/>
                </a:solidFill>
                <a:effectLst/>
                <a:latin typeface="Roboto" panose="02000000000000000000" pitchFamily="2" charset="0"/>
              </a:rPr>
              <a:t>Avoid waste by only buying what you need. </a:t>
            </a:r>
          </a:p>
          <a:p>
            <a:r>
              <a:rPr lang="en-US" b="0" i="0" dirty="0">
                <a:solidFill>
                  <a:srgbClr val="1E1E1E"/>
                </a:solidFill>
                <a:effectLst/>
                <a:latin typeface="Roboto" panose="02000000000000000000" pitchFamily="2" charset="0"/>
              </a:rPr>
              <a:t>Take advantage of every edible part of the foods you purchase. </a:t>
            </a:r>
          </a:p>
          <a:p>
            <a:r>
              <a:rPr lang="en-US" b="0" i="0" dirty="0">
                <a:solidFill>
                  <a:srgbClr val="1E1E1E"/>
                </a:solidFill>
                <a:effectLst/>
                <a:latin typeface="Roboto" panose="02000000000000000000" pitchFamily="2" charset="0"/>
              </a:rPr>
              <a:t>Measure portion sizes of rice and other staples before cooking them, </a:t>
            </a:r>
          </a:p>
          <a:p>
            <a:r>
              <a:rPr lang="en-US" b="0" i="0" dirty="0">
                <a:solidFill>
                  <a:srgbClr val="1E1E1E"/>
                </a:solidFill>
                <a:effectLst/>
                <a:latin typeface="Roboto" panose="02000000000000000000" pitchFamily="2" charset="0"/>
              </a:rPr>
              <a:t>Store food correctly (use your freezer if you have one), </a:t>
            </a:r>
          </a:p>
          <a:p>
            <a:r>
              <a:rPr lang="en-US" dirty="0">
                <a:solidFill>
                  <a:srgbClr val="1E1E1E"/>
                </a:solidFill>
                <a:latin typeface="Roboto" panose="02000000000000000000" pitchFamily="2" charset="0"/>
              </a:rPr>
              <a:t>B</a:t>
            </a:r>
            <a:r>
              <a:rPr lang="en-US" b="0" i="0" dirty="0">
                <a:solidFill>
                  <a:srgbClr val="1E1E1E"/>
                </a:solidFill>
                <a:effectLst/>
                <a:latin typeface="Roboto" panose="02000000000000000000" pitchFamily="2" charset="0"/>
              </a:rPr>
              <a:t>e creative with leftovers, share extras with your friends and neighbors and contribute to a local food-sharing scheme. </a:t>
            </a:r>
          </a:p>
          <a:p>
            <a:r>
              <a:rPr lang="en-US" b="0" i="0" dirty="0">
                <a:solidFill>
                  <a:srgbClr val="1E1E1E"/>
                </a:solidFill>
                <a:effectLst/>
                <a:latin typeface="Roboto" panose="02000000000000000000" pitchFamily="2" charset="0"/>
              </a:rPr>
              <a:t>Make compost out of inedible remnants and use it to fertilize your garden.</a:t>
            </a:r>
            <a:endParaRPr lang="en-US" dirty="0"/>
          </a:p>
        </p:txBody>
      </p:sp>
      <p:sp>
        <p:nvSpPr>
          <p:cNvPr id="4" name="Slide Number Placeholder 3">
            <a:extLst>
              <a:ext uri="{FF2B5EF4-FFF2-40B4-BE49-F238E27FC236}">
                <a16:creationId xmlns:a16="http://schemas.microsoft.com/office/drawing/2014/main" id="{9C77E30B-0EC8-E85D-876D-A61FED8D88F7}"/>
              </a:ext>
            </a:extLst>
          </p:cNvPr>
          <p:cNvSpPr>
            <a:spLocks noGrp="1"/>
          </p:cNvSpPr>
          <p:nvPr>
            <p:ph type="sldNum" sz="quarter" idx="12"/>
          </p:nvPr>
        </p:nvSpPr>
        <p:spPr/>
        <p:txBody>
          <a:bodyPr/>
          <a:lstStyle/>
          <a:p>
            <a:fld id="{A5901EA4-B2CA-4716-9996-3DF62781BEF0}" type="slidenum">
              <a:rPr lang="en-US" smtClean="0"/>
              <a:t>19</a:t>
            </a:fld>
            <a:endParaRPr lang="en-US"/>
          </a:p>
        </p:txBody>
      </p:sp>
    </p:spTree>
    <p:extLst>
      <p:ext uri="{BB962C8B-B14F-4D97-AF65-F5344CB8AC3E}">
        <p14:creationId xmlns:p14="http://schemas.microsoft.com/office/powerpoint/2010/main" val="4269649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a:extLst>
              <a:ext uri="{FF2B5EF4-FFF2-40B4-BE49-F238E27FC236}">
                <a16:creationId xmlns:a16="http://schemas.microsoft.com/office/drawing/2014/main" id="{3C740D99-71A3-3668-7266-44CC834D73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6413"/>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DE43F638-461F-963A-8AEC-4B13306A7BD1}"/>
              </a:ext>
            </a:extLst>
          </p:cNvPr>
          <p:cNvSpPr>
            <a:spLocks noGrp="1"/>
          </p:cNvSpPr>
          <p:nvPr>
            <p:ph type="sldNum" sz="quarter" idx="12"/>
          </p:nvPr>
        </p:nvSpPr>
        <p:spPr/>
        <p:txBody>
          <a:bodyPr/>
          <a:lstStyle/>
          <a:p>
            <a:fld id="{A5901EA4-B2CA-4716-9996-3DF62781BEF0}" type="slidenum">
              <a:rPr lang="en-US" smtClean="0"/>
              <a:t>2</a:t>
            </a:fld>
            <a:endParaRPr lang="en-US" dirty="0"/>
          </a:p>
        </p:txBody>
      </p:sp>
    </p:spTree>
    <p:extLst>
      <p:ext uri="{BB962C8B-B14F-4D97-AF65-F5344CB8AC3E}">
        <p14:creationId xmlns:p14="http://schemas.microsoft.com/office/powerpoint/2010/main" val="42190755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2C33BD2-EF13-924C-A141-0E0E04FB0EB7}"/>
              </a:ext>
            </a:extLst>
          </p:cNvPr>
          <p:cNvSpPr>
            <a:spLocks noGrp="1"/>
          </p:cNvSpPr>
          <p:nvPr>
            <p:ph type="sldNum" sz="quarter" idx="12"/>
          </p:nvPr>
        </p:nvSpPr>
        <p:spPr/>
        <p:txBody>
          <a:bodyPr/>
          <a:lstStyle/>
          <a:p>
            <a:fld id="{A5901EA4-B2CA-4716-9996-3DF62781BEF0}" type="slidenum">
              <a:rPr lang="en-US" smtClean="0"/>
              <a:t>20</a:t>
            </a:fld>
            <a:endParaRPr lang="en-US" dirty="0"/>
          </a:p>
        </p:txBody>
      </p:sp>
      <p:pic>
        <p:nvPicPr>
          <p:cNvPr id="4098" name="Picture 2">
            <a:extLst>
              <a:ext uri="{FF2B5EF4-FFF2-40B4-BE49-F238E27FC236}">
                <a16:creationId xmlns:a16="http://schemas.microsoft.com/office/drawing/2014/main" id="{0EE93BFB-0AB1-0002-526D-DBD8976DD3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1125" y="0"/>
            <a:ext cx="688975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63011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905E7-8457-224D-0408-7EC2F156AD40}"/>
              </a:ext>
            </a:extLst>
          </p:cNvPr>
          <p:cNvSpPr>
            <a:spLocks noGrp="1"/>
          </p:cNvSpPr>
          <p:nvPr>
            <p:ph type="title"/>
          </p:nvPr>
        </p:nvSpPr>
        <p:spPr>
          <a:xfrm>
            <a:off x="838200" y="136525"/>
            <a:ext cx="10515600" cy="1325563"/>
          </a:xfrm>
        </p:spPr>
        <p:txBody>
          <a:bodyPr>
            <a:normAutofit/>
          </a:bodyPr>
          <a:lstStyle/>
          <a:p>
            <a:r>
              <a:rPr lang="en-US" sz="5400" b="1" dirty="0"/>
              <a:t>Take Action on Waste</a:t>
            </a:r>
          </a:p>
        </p:txBody>
      </p:sp>
      <p:sp>
        <p:nvSpPr>
          <p:cNvPr id="3" name="Content Placeholder 2">
            <a:extLst>
              <a:ext uri="{FF2B5EF4-FFF2-40B4-BE49-F238E27FC236}">
                <a16:creationId xmlns:a16="http://schemas.microsoft.com/office/drawing/2014/main" id="{462AD7DF-112B-0158-C2A1-CDD7826F38CE}"/>
              </a:ext>
            </a:extLst>
          </p:cNvPr>
          <p:cNvSpPr>
            <a:spLocks noGrp="1"/>
          </p:cNvSpPr>
          <p:nvPr>
            <p:ph idx="1"/>
          </p:nvPr>
        </p:nvSpPr>
        <p:spPr>
          <a:xfrm>
            <a:off x="838200" y="1825625"/>
            <a:ext cx="10515600" cy="4667250"/>
          </a:xfrm>
        </p:spPr>
        <p:txBody>
          <a:bodyPr/>
          <a:lstStyle/>
          <a:p>
            <a:r>
              <a:rPr lang="en-US" i="0" dirty="0">
                <a:effectLst/>
              </a:rPr>
              <a:t>Buy used items to reduce waste as well as the emissions created by producing new materials or disposing of them in landfills. Donate unused clothing, electronics and building materials to make sure others can reuse them too! </a:t>
            </a:r>
          </a:p>
          <a:p>
            <a:r>
              <a:rPr lang="en-US" i="0" dirty="0">
                <a:effectLst/>
              </a:rPr>
              <a:t>Buy products made with recycled content. Check labels to see if a product or its packaging is made from recycled materials. </a:t>
            </a:r>
          </a:p>
          <a:p>
            <a:r>
              <a:rPr lang="en-US" i="0" dirty="0">
                <a:effectLst/>
              </a:rPr>
              <a:t>Know before you throw. Know what items your local recycling program collects and encourage your household to recycle right and recycle more.</a:t>
            </a:r>
          </a:p>
          <a:p>
            <a:endParaRPr lang="en-US" dirty="0"/>
          </a:p>
        </p:txBody>
      </p:sp>
      <p:sp>
        <p:nvSpPr>
          <p:cNvPr id="4" name="Slide Number Placeholder 3">
            <a:extLst>
              <a:ext uri="{FF2B5EF4-FFF2-40B4-BE49-F238E27FC236}">
                <a16:creationId xmlns:a16="http://schemas.microsoft.com/office/drawing/2014/main" id="{5EFA7A21-81E0-1E04-AEC7-BC5842263BF1}"/>
              </a:ext>
            </a:extLst>
          </p:cNvPr>
          <p:cNvSpPr>
            <a:spLocks noGrp="1"/>
          </p:cNvSpPr>
          <p:nvPr>
            <p:ph type="sldNum" sz="quarter" idx="12"/>
          </p:nvPr>
        </p:nvSpPr>
        <p:spPr/>
        <p:txBody>
          <a:bodyPr/>
          <a:lstStyle/>
          <a:p>
            <a:fld id="{A5901EA4-B2CA-4716-9996-3DF62781BEF0}" type="slidenum">
              <a:rPr lang="en-US" smtClean="0"/>
              <a:t>21</a:t>
            </a:fld>
            <a:endParaRPr lang="en-US" dirty="0"/>
          </a:p>
        </p:txBody>
      </p:sp>
    </p:spTree>
    <p:extLst>
      <p:ext uri="{BB962C8B-B14F-4D97-AF65-F5344CB8AC3E}">
        <p14:creationId xmlns:p14="http://schemas.microsoft.com/office/powerpoint/2010/main" val="24192209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AA07A-ADEE-4464-727B-E54282AF8A34}"/>
              </a:ext>
            </a:extLst>
          </p:cNvPr>
          <p:cNvSpPr>
            <a:spLocks noGrp="1"/>
          </p:cNvSpPr>
          <p:nvPr>
            <p:ph type="title"/>
          </p:nvPr>
        </p:nvSpPr>
        <p:spPr>
          <a:xfrm>
            <a:off x="838200" y="18255"/>
            <a:ext cx="10515600" cy="1325563"/>
          </a:xfrm>
        </p:spPr>
        <p:txBody>
          <a:bodyPr/>
          <a:lstStyle/>
          <a:p>
            <a:r>
              <a:rPr lang="en-US" b="1" i="0" dirty="0">
                <a:solidFill>
                  <a:srgbClr val="1E1E1E"/>
                </a:solidFill>
                <a:effectLst/>
              </a:rPr>
              <a:t>Dress (Climate) Smart</a:t>
            </a:r>
            <a:endParaRPr lang="en-US" dirty="0"/>
          </a:p>
        </p:txBody>
      </p:sp>
      <p:sp>
        <p:nvSpPr>
          <p:cNvPr id="3" name="Content Placeholder 2">
            <a:extLst>
              <a:ext uri="{FF2B5EF4-FFF2-40B4-BE49-F238E27FC236}">
                <a16:creationId xmlns:a16="http://schemas.microsoft.com/office/drawing/2014/main" id="{4ECE330A-3075-6833-3C35-514187828068}"/>
              </a:ext>
            </a:extLst>
          </p:cNvPr>
          <p:cNvSpPr>
            <a:spLocks noGrp="1"/>
          </p:cNvSpPr>
          <p:nvPr>
            <p:ph idx="1"/>
          </p:nvPr>
        </p:nvSpPr>
        <p:spPr>
          <a:xfrm>
            <a:off x="838200" y="1343818"/>
            <a:ext cx="10515600" cy="4833145"/>
          </a:xfrm>
        </p:spPr>
        <p:txBody>
          <a:bodyPr/>
          <a:lstStyle/>
          <a:p>
            <a:r>
              <a:rPr lang="en-US" b="0" i="0" dirty="0">
                <a:solidFill>
                  <a:srgbClr val="1E1E1E"/>
                </a:solidFill>
                <a:effectLst/>
              </a:rPr>
              <a:t>The fashion industry accounts for</a:t>
            </a:r>
            <a:r>
              <a:rPr lang="en-US" b="0" i="0" u="none" strike="noStrike" dirty="0">
                <a:solidFill>
                  <a:srgbClr val="00ABF1"/>
                </a:solidFill>
                <a:effectLst/>
                <a:hlinkClick r:id="rId2"/>
              </a:rPr>
              <a:t> 8-10 per cent of global carbon emissions</a:t>
            </a:r>
            <a:r>
              <a:rPr lang="en-US" b="0" i="0" dirty="0">
                <a:solidFill>
                  <a:srgbClr val="1E1E1E"/>
                </a:solidFill>
                <a:effectLst/>
              </a:rPr>
              <a:t> – more than all international flights and maritime shipping combined – and ‘fast fashion’ has created a throwaway culture that sees clothes quickly end up in landfills.</a:t>
            </a:r>
          </a:p>
          <a:p>
            <a:r>
              <a:rPr lang="en-US" b="0" i="0" dirty="0">
                <a:solidFill>
                  <a:srgbClr val="1E1E1E"/>
                </a:solidFill>
                <a:effectLst/>
              </a:rPr>
              <a:t>Buy fewer new clothes and wear them longer. </a:t>
            </a:r>
          </a:p>
          <a:p>
            <a:r>
              <a:rPr lang="en-US" b="0" i="0" dirty="0">
                <a:solidFill>
                  <a:srgbClr val="1E1E1E"/>
                </a:solidFill>
                <a:effectLst/>
              </a:rPr>
              <a:t>Seek out sustainable labels and use rental services for special occasions rather than buying new items that will only be worn once. </a:t>
            </a:r>
          </a:p>
          <a:p>
            <a:r>
              <a:rPr lang="en-US" b="0" i="0" dirty="0">
                <a:solidFill>
                  <a:srgbClr val="1E1E1E"/>
                </a:solidFill>
                <a:effectLst/>
              </a:rPr>
              <a:t>Recycle pre-loved clothes and repair when necessary.</a:t>
            </a:r>
          </a:p>
          <a:p>
            <a:r>
              <a:rPr lang="en-US" dirty="0">
                <a:solidFill>
                  <a:srgbClr val="1E1E1E"/>
                </a:solidFill>
              </a:rPr>
              <a:t>Donate used clothes to charity.</a:t>
            </a:r>
            <a:r>
              <a:rPr lang="en-US" b="0" i="0" dirty="0">
                <a:solidFill>
                  <a:srgbClr val="1E1E1E"/>
                </a:solidFill>
                <a:effectLst/>
              </a:rPr>
              <a:t> </a:t>
            </a:r>
            <a:endParaRPr lang="en-US" dirty="0"/>
          </a:p>
        </p:txBody>
      </p:sp>
      <p:sp>
        <p:nvSpPr>
          <p:cNvPr id="4" name="Slide Number Placeholder 3">
            <a:extLst>
              <a:ext uri="{FF2B5EF4-FFF2-40B4-BE49-F238E27FC236}">
                <a16:creationId xmlns:a16="http://schemas.microsoft.com/office/drawing/2014/main" id="{3E561B9C-DAFA-8C98-AA14-A599CEF9588F}"/>
              </a:ext>
            </a:extLst>
          </p:cNvPr>
          <p:cNvSpPr>
            <a:spLocks noGrp="1"/>
          </p:cNvSpPr>
          <p:nvPr>
            <p:ph type="sldNum" sz="quarter" idx="12"/>
          </p:nvPr>
        </p:nvSpPr>
        <p:spPr/>
        <p:txBody>
          <a:bodyPr/>
          <a:lstStyle/>
          <a:p>
            <a:fld id="{A5901EA4-B2CA-4716-9996-3DF62781BEF0}" type="slidenum">
              <a:rPr lang="en-US" smtClean="0"/>
              <a:t>22</a:t>
            </a:fld>
            <a:endParaRPr lang="en-US"/>
          </a:p>
        </p:txBody>
      </p:sp>
    </p:spTree>
    <p:extLst>
      <p:ext uri="{BB962C8B-B14F-4D97-AF65-F5344CB8AC3E}">
        <p14:creationId xmlns:p14="http://schemas.microsoft.com/office/powerpoint/2010/main" val="26654644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F4B13-7497-87A0-7757-3C8E0E368270}"/>
              </a:ext>
            </a:extLst>
          </p:cNvPr>
          <p:cNvSpPr>
            <a:spLocks noGrp="1"/>
          </p:cNvSpPr>
          <p:nvPr>
            <p:ph type="title"/>
          </p:nvPr>
        </p:nvSpPr>
        <p:spPr/>
        <p:txBody>
          <a:bodyPr/>
          <a:lstStyle/>
          <a:p>
            <a:r>
              <a:rPr lang="en-US" b="1" dirty="0"/>
              <a:t>Take Action on Water Usage</a:t>
            </a:r>
          </a:p>
        </p:txBody>
      </p:sp>
      <p:sp>
        <p:nvSpPr>
          <p:cNvPr id="3" name="Content Placeholder 2">
            <a:extLst>
              <a:ext uri="{FF2B5EF4-FFF2-40B4-BE49-F238E27FC236}">
                <a16:creationId xmlns:a16="http://schemas.microsoft.com/office/drawing/2014/main" id="{89940B76-F28D-EACF-835B-7077D24BF770}"/>
              </a:ext>
            </a:extLst>
          </p:cNvPr>
          <p:cNvSpPr>
            <a:spLocks noGrp="1"/>
          </p:cNvSpPr>
          <p:nvPr>
            <p:ph idx="1"/>
          </p:nvPr>
        </p:nvSpPr>
        <p:spPr>
          <a:xfrm>
            <a:off x="838200" y="1510748"/>
            <a:ext cx="10515600" cy="5102087"/>
          </a:xfrm>
        </p:spPr>
        <p:txBody>
          <a:bodyPr>
            <a:normAutofit lnSpcReduction="10000"/>
          </a:bodyPr>
          <a:lstStyle/>
          <a:p>
            <a:r>
              <a:rPr lang="en-US" sz="3200" i="0" dirty="0">
                <a:effectLst/>
              </a:rPr>
              <a:t>When replacing appliances look for the WaterSense label and the ENERGY STAR label on toilets, dishwashers, and clothes washers to save water, energy, and money.</a:t>
            </a:r>
          </a:p>
          <a:p>
            <a:r>
              <a:rPr lang="en-US" sz="3200" dirty="0">
                <a:solidFill>
                  <a:srgbClr val="1B1B1B"/>
                </a:solidFill>
              </a:rPr>
              <a:t>I</a:t>
            </a:r>
            <a:r>
              <a:rPr lang="en-US" sz="3200" i="0" dirty="0">
                <a:solidFill>
                  <a:srgbClr val="1B1B1B"/>
                </a:solidFill>
                <a:effectLst/>
              </a:rPr>
              <a:t>nstall low-flow faucets and showerheads.</a:t>
            </a:r>
          </a:p>
          <a:p>
            <a:r>
              <a:rPr lang="en-US" sz="3200" i="0" dirty="0">
                <a:effectLst/>
              </a:rPr>
              <a:t>Have a water-smart landscape by designing a landscape suitable to your climate, choosing using native and drought-resistant plants, and learning when and how much to water.</a:t>
            </a:r>
          </a:p>
          <a:p>
            <a:r>
              <a:rPr lang="en-US" sz="3200" dirty="0"/>
              <a:t>Plant native trees.</a:t>
            </a:r>
            <a:endParaRPr lang="en-US" sz="3200" i="0" dirty="0">
              <a:effectLst/>
            </a:endParaRPr>
          </a:p>
          <a:p>
            <a:r>
              <a:rPr lang="en-US" sz="3200" dirty="0"/>
              <a:t>Check for leaks and use water appliances smartly.</a:t>
            </a:r>
            <a:endParaRPr lang="en-US" sz="3200" i="0" dirty="0">
              <a:effectLst/>
            </a:endParaRPr>
          </a:p>
          <a:p>
            <a:endParaRPr lang="en-US" sz="3200" i="0" dirty="0">
              <a:effectLst/>
              <a:latin typeface="Source Sans Pro Web"/>
            </a:endParaRPr>
          </a:p>
          <a:p>
            <a:endParaRPr lang="en-US" sz="3200" i="0" dirty="0">
              <a:effectLst/>
              <a:latin typeface="Source Sans Pro Web"/>
            </a:endParaRPr>
          </a:p>
          <a:p>
            <a:endParaRPr lang="en-US" sz="3200" dirty="0"/>
          </a:p>
        </p:txBody>
      </p:sp>
      <p:sp>
        <p:nvSpPr>
          <p:cNvPr id="4" name="Slide Number Placeholder 3">
            <a:extLst>
              <a:ext uri="{FF2B5EF4-FFF2-40B4-BE49-F238E27FC236}">
                <a16:creationId xmlns:a16="http://schemas.microsoft.com/office/drawing/2014/main" id="{FCD79051-DE7A-E1FF-443D-784519725899}"/>
              </a:ext>
            </a:extLst>
          </p:cNvPr>
          <p:cNvSpPr>
            <a:spLocks noGrp="1"/>
          </p:cNvSpPr>
          <p:nvPr>
            <p:ph type="sldNum" sz="quarter" idx="12"/>
          </p:nvPr>
        </p:nvSpPr>
        <p:spPr/>
        <p:txBody>
          <a:bodyPr/>
          <a:lstStyle/>
          <a:p>
            <a:fld id="{A5901EA4-B2CA-4716-9996-3DF62781BEF0}" type="slidenum">
              <a:rPr lang="en-US" smtClean="0"/>
              <a:t>23</a:t>
            </a:fld>
            <a:endParaRPr lang="en-US" dirty="0"/>
          </a:p>
        </p:txBody>
      </p:sp>
    </p:spTree>
    <p:extLst>
      <p:ext uri="{BB962C8B-B14F-4D97-AF65-F5344CB8AC3E}">
        <p14:creationId xmlns:p14="http://schemas.microsoft.com/office/powerpoint/2010/main" val="20397830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B40F6-3265-F2C0-3DCB-9C346F2D7C79}"/>
              </a:ext>
            </a:extLst>
          </p:cNvPr>
          <p:cNvSpPr>
            <a:spLocks noGrp="1"/>
          </p:cNvSpPr>
          <p:nvPr>
            <p:ph type="title"/>
          </p:nvPr>
        </p:nvSpPr>
        <p:spPr/>
        <p:txBody>
          <a:bodyPr/>
          <a:lstStyle/>
          <a:p>
            <a:r>
              <a:rPr lang="en-US" b="1" i="0" dirty="0">
                <a:solidFill>
                  <a:srgbClr val="1E1E1E"/>
                </a:solidFill>
                <a:effectLst/>
              </a:rPr>
              <a:t>Focus on planet-friendly investments</a:t>
            </a:r>
            <a:endParaRPr lang="en-US" dirty="0"/>
          </a:p>
        </p:txBody>
      </p:sp>
      <p:sp>
        <p:nvSpPr>
          <p:cNvPr id="3" name="Content Placeholder 2">
            <a:extLst>
              <a:ext uri="{FF2B5EF4-FFF2-40B4-BE49-F238E27FC236}">
                <a16:creationId xmlns:a16="http://schemas.microsoft.com/office/drawing/2014/main" id="{A9D20031-7D74-9276-6837-22846C4123C7}"/>
              </a:ext>
            </a:extLst>
          </p:cNvPr>
          <p:cNvSpPr>
            <a:spLocks noGrp="1"/>
          </p:cNvSpPr>
          <p:nvPr>
            <p:ph idx="1"/>
          </p:nvPr>
        </p:nvSpPr>
        <p:spPr/>
        <p:txBody>
          <a:bodyPr/>
          <a:lstStyle/>
          <a:p>
            <a:r>
              <a:rPr lang="en-US" dirty="0">
                <a:solidFill>
                  <a:srgbClr val="1E1E1E"/>
                </a:solidFill>
              </a:rPr>
              <a:t>C</a:t>
            </a:r>
            <a:r>
              <a:rPr lang="en-US" b="0" i="0" dirty="0">
                <a:solidFill>
                  <a:srgbClr val="1E1E1E"/>
                </a:solidFill>
                <a:effectLst/>
              </a:rPr>
              <a:t>hoosing financial institutions that do not invest in carbon-polluting industries. </a:t>
            </a:r>
          </a:p>
          <a:p>
            <a:r>
              <a:rPr lang="en-US" u="none" strike="noStrike" dirty="0"/>
              <a:t>For example:</a:t>
            </a:r>
            <a:endParaRPr lang="en-US" u="none" strike="noStrike" dirty="0">
              <a:hlinkClick r:id="rId2">
                <a:extLst>
                  <a:ext uri="{A12FA001-AC4F-418D-AE19-62706E023703}">
                    <ahyp:hlinkClr xmlns:ahyp="http://schemas.microsoft.com/office/drawing/2018/hyperlinkcolor" val="tx"/>
                  </a:ext>
                </a:extLst>
              </a:hlinkClick>
            </a:endParaRPr>
          </a:p>
          <a:p>
            <a:pPr marL="457200" lvl="1" indent="0">
              <a:buNone/>
            </a:pPr>
            <a:r>
              <a:rPr lang="en-US" b="0" i="0" u="none" strike="noStrike" dirty="0">
                <a:solidFill>
                  <a:srgbClr val="0563C1"/>
                </a:solidFill>
                <a:effectLst/>
                <a:hlinkClick r:id="rId2">
                  <a:extLst>
                    <a:ext uri="{A12FA001-AC4F-418D-AE19-62706E023703}">
                      <ahyp:hlinkClr xmlns:ahyp="http://schemas.microsoft.com/office/drawing/2018/hyperlinkcolor" val="tx"/>
                    </a:ext>
                  </a:extLst>
                </a:hlinkClick>
              </a:rPr>
              <a:t>#ActNow Speak Up</a:t>
            </a:r>
            <a:r>
              <a:rPr lang="en-US" b="0" i="0" dirty="0">
                <a:solidFill>
                  <a:srgbClr val="1E1E1E"/>
                </a:solidFill>
                <a:effectLst/>
              </a:rPr>
              <a:t> has a section on money and so does </a:t>
            </a:r>
            <a:r>
              <a:rPr lang="en-US" b="0" i="0" u="none" strike="noStrike" dirty="0">
                <a:solidFill>
                  <a:srgbClr val="00ABF1"/>
                </a:solidFill>
                <a:effectLst/>
                <a:hlinkClick r:id="rId3"/>
              </a:rPr>
              <a:t>Count Us In</a:t>
            </a:r>
            <a:r>
              <a:rPr lang="en-US" b="0" i="0" dirty="0">
                <a:solidFill>
                  <a:srgbClr val="1E1E1E"/>
                </a:solidFill>
                <a:effectLst/>
              </a:rPr>
              <a:t>.</a:t>
            </a:r>
            <a:endParaRPr lang="en-US" dirty="0"/>
          </a:p>
        </p:txBody>
      </p:sp>
      <p:sp>
        <p:nvSpPr>
          <p:cNvPr id="4" name="Slide Number Placeholder 3">
            <a:extLst>
              <a:ext uri="{FF2B5EF4-FFF2-40B4-BE49-F238E27FC236}">
                <a16:creationId xmlns:a16="http://schemas.microsoft.com/office/drawing/2014/main" id="{78CFFB1A-6635-F56B-0D4D-980CDF41A476}"/>
              </a:ext>
            </a:extLst>
          </p:cNvPr>
          <p:cNvSpPr>
            <a:spLocks noGrp="1"/>
          </p:cNvSpPr>
          <p:nvPr>
            <p:ph type="sldNum" sz="quarter" idx="12"/>
          </p:nvPr>
        </p:nvSpPr>
        <p:spPr/>
        <p:txBody>
          <a:bodyPr/>
          <a:lstStyle/>
          <a:p>
            <a:fld id="{A5901EA4-B2CA-4716-9996-3DF62781BEF0}" type="slidenum">
              <a:rPr lang="en-US" smtClean="0"/>
              <a:t>24</a:t>
            </a:fld>
            <a:endParaRPr lang="en-US"/>
          </a:p>
        </p:txBody>
      </p:sp>
    </p:spTree>
    <p:extLst>
      <p:ext uri="{BB962C8B-B14F-4D97-AF65-F5344CB8AC3E}">
        <p14:creationId xmlns:p14="http://schemas.microsoft.com/office/powerpoint/2010/main" val="31639098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399AC24-5C6E-AA47-FB68-5774CB30C054}"/>
              </a:ext>
            </a:extLst>
          </p:cNvPr>
          <p:cNvSpPr>
            <a:spLocks noGrp="1"/>
          </p:cNvSpPr>
          <p:nvPr>
            <p:ph type="sldNum" sz="quarter" idx="12"/>
          </p:nvPr>
        </p:nvSpPr>
        <p:spPr/>
        <p:txBody>
          <a:bodyPr/>
          <a:lstStyle/>
          <a:p>
            <a:fld id="{A5901EA4-B2CA-4716-9996-3DF62781BEF0}" type="slidenum">
              <a:rPr lang="en-US" smtClean="0"/>
              <a:t>25</a:t>
            </a:fld>
            <a:endParaRPr lang="en-US" dirty="0"/>
          </a:p>
        </p:txBody>
      </p:sp>
      <p:sp>
        <p:nvSpPr>
          <p:cNvPr id="7" name="Rectangle 2">
            <a:extLst>
              <a:ext uri="{FF2B5EF4-FFF2-40B4-BE49-F238E27FC236}">
                <a16:creationId xmlns:a16="http://schemas.microsoft.com/office/drawing/2014/main" id="{0B8DC0E3-5196-4D24-C1F8-FC4E7883BBEA}"/>
              </a:ext>
            </a:extLst>
          </p:cNvPr>
          <p:cNvSpPr>
            <a:spLocks noChangeArrowheads="1"/>
          </p:cNvSpPr>
          <p:nvPr/>
        </p:nvSpPr>
        <p:spPr bwMode="auto">
          <a:xfrm>
            <a:off x="4451350" y="927070"/>
            <a:ext cx="2994506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IBM Plex Sans Condensed" panose="020B0506050203000203" pitchFamily="34" charset="0"/>
              </a:rPr>
              <a:t>Source: </a:t>
            </a:r>
            <a:r>
              <a:rPr kumimoji="0" lang="en-US" altLang="en-US" sz="1000" b="0" i="0" u="sng" strike="noStrike" cap="none" normalizeH="0" baseline="0">
                <a:ln>
                  <a:noFill/>
                </a:ln>
                <a:solidFill>
                  <a:srgbClr val="000000"/>
                </a:solidFill>
                <a:effectLst/>
                <a:latin typeface="IBM Plex Sans Condensed" panose="020B0506050203000203" pitchFamily="34" charset="0"/>
                <a:hlinkClick r:id="rId2"/>
              </a:rPr>
              <a:t>Rainforest Action Network</a:t>
            </a:r>
            <a:endParaRPr kumimoji="0" lang="en-US" altLang="en-US" sz="1000" b="0" i="0" u="none" strike="noStrike" cap="none" normalizeH="0" baseline="0">
              <a:ln>
                <a:noFill/>
              </a:ln>
              <a:solidFill>
                <a:srgbClr val="000000"/>
              </a:solidFill>
              <a:effectLst/>
              <a:latin typeface="IBM Plex Sans Condensed" panose="020B0506050203000203"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IBM Plex Sans Condensed" panose="020B0506050203000203" pitchFamily="34" charset="0"/>
              </a:rPr>
              <a:t>  </a:t>
            </a:r>
            <a:r>
              <a:rPr kumimoji="0" lang="en-US" altLang="en-US" sz="600" b="0" i="0" u="none" strike="noStrike" cap="none" normalizeH="0" baseline="0">
                <a:ln>
                  <a:noFill/>
                </a:ln>
                <a:solidFill>
                  <a:srgbClr val="000000"/>
                </a:solidFill>
                <a:effectLst/>
                <a:latin typeface="IBM Plex Sans Condensed" panose="020B0506050203000203"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9" name="Picture 8">
            <a:extLst>
              <a:ext uri="{FF2B5EF4-FFF2-40B4-BE49-F238E27FC236}">
                <a16:creationId xmlns:a16="http://schemas.microsoft.com/office/drawing/2014/main" id="{FE62B502-0667-BED5-CDB6-FE4FD5F45C88}"/>
              </a:ext>
            </a:extLst>
          </p:cNvPr>
          <p:cNvPicPr>
            <a:picLocks noChangeAspect="1"/>
          </p:cNvPicPr>
          <p:nvPr/>
        </p:nvPicPr>
        <p:blipFill>
          <a:blip r:embed="rId3"/>
          <a:stretch>
            <a:fillRect/>
          </a:stretch>
        </p:blipFill>
        <p:spPr>
          <a:xfrm>
            <a:off x="0" y="-219364"/>
            <a:ext cx="12192000" cy="7296728"/>
          </a:xfrm>
          <a:prstGeom prst="rect">
            <a:avLst/>
          </a:prstGeom>
        </p:spPr>
      </p:pic>
    </p:spTree>
    <p:extLst>
      <p:ext uri="{BB962C8B-B14F-4D97-AF65-F5344CB8AC3E}">
        <p14:creationId xmlns:p14="http://schemas.microsoft.com/office/powerpoint/2010/main" val="17452600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3222B-6062-4BF7-19E6-6A6ED7EFA336}"/>
              </a:ext>
            </a:extLst>
          </p:cNvPr>
          <p:cNvSpPr>
            <a:spLocks noGrp="1"/>
          </p:cNvSpPr>
          <p:nvPr>
            <p:ph type="title"/>
          </p:nvPr>
        </p:nvSpPr>
        <p:spPr/>
        <p:txBody>
          <a:bodyPr>
            <a:normAutofit fontScale="90000"/>
          </a:bodyPr>
          <a:lstStyle/>
          <a:p>
            <a:r>
              <a:rPr lang="en-US" dirty="0"/>
              <a:t>Towards a Climate Solution (UN)</a:t>
            </a:r>
            <a:br>
              <a:rPr lang="en-US" dirty="0"/>
            </a:br>
            <a:r>
              <a:rPr lang="en-US" sz="3100" dirty="0">
                <a:hlinkClick r:id="rId2"/>
              </a:rPr>
              <a:t>https://www.unep.org/news-and-stories/story/10-ways-you-can-help-fight-climate-crisis</a:t>
            </a:r>
            <a:endParaRPr lang="en-US" dirty="0"/>
          </a:p>
        </p:txBody>
      </p:sp>
      <p:sp>
        <p:nvSpPr>
          <p:cNvPr id="3" name="Content Placeholder 2">
            <a:extLst>
              <a:ext uri="{FF2B5EF4-FFF2-40B4-BE49-F238E27FC236}">
                <a16:creationId xmlns:a16="http://schemas.microsoft.com/office/drawing/2014/main" id="{1D1F229B-5C22-86F7-8DDB-8DBADC9AF621}"/>
              </a:ext>
            </a:extLst>
          </p:cNvPr>
          <p:cNvSpPr>
            <a:spLocks noGrp="1"/>
          </p:cNvSpPr>
          <p:nvPr>
            <p:ph idx="1"/>
          </p:nvPr>
        </p:nvSpPr>
        <p:spPr/>
        <p:txBody>
          <a:bodyPr>
            <a:normAutofit/>
          </a:bodyPr>
          <a:lstStyle/>
          <a:p>
            <a:r>
              <a:rPr lang="en-US" b="0" i="0" dirty="0">
                <a:solidFill>
                  <a:srgbClr val="1E1E1E"/>
                </a:solidFill>
                <a:effectLst/>
                <a:latin typeface="Roboto" panose="02000000000000000000" pitchFamily="2" charset="0"/>
              </a:rPr>
              <a:t>Encourage your friends, family and co-workers to reduce their carbon pollution. Join a global organization like </a:t>
            </a:r>
            <a:r>
              <a:rPr lang="en-US" b="0" i="0" dirty="0">
                <a:solidFill>
                  <a:srgbClr val="1E1E1E"/>
                </a:solidFill>
                <a:effectLst/>
                <a:latin typeface="Roboto" panose="02000000000000000000" pitchFamily="2" charset="0"/>
                <a:hlinkClick r:id="rId3"/>
              </a:rPr>
              <a:t>https://www.count-us-in.org/en-gb/</a:t>
            </a:r>
            <a:r>
              <a:rPr lang="en-US" b="0" i="0" dirty="0">
                <a:solidFill>
                  <a:srgbClr val="1E1E1E"/>
                </a:solidFill>
                <a:effectLst/>
                <a:latin typeface="Roboto" panose="02000000000000000000" pitchFamily="2" charset="0"/>
              </a:rPr>
              <a:t> or</a:t>
            </a:r>
          </a:p>
          <a:p>
            <a:pPr marL="0" indent="0">
              <a:buNone/>
            </a:pPr>
            <a:r>
              <a:rPr lang="en-US" b="0" i="0" u="none" strike="noStrike" dirty="0">
                <a:solidFill>
                  <a:srgbClr val="0083B3"/>
                </a:solidFill>
                <a:effectLst/>
                <a:latin typeface="Roboto" panose="02000000000000000000" pitchFamily="2" charset="0"/>
                <a:hlinkClick r:id="rId4"/>
              </a:rPr>
              <a:t>  #ActNow campaign</a:t>
            </a:r>
            <a:r>
              <a:rPr lang="en-US" u="none" strike="noStrike" dirty="0">
                <a:solidFill>
                  <a:srgbClr val="1E1E1E"/>
                </a:solidFill>
                <a:latin typeface="Roboto" panose="02000000000000000000" pitchFamily="2" charset="0"/>
              </a:rPr>
              <a:t>   (UN sponsored)</a:t>
            </a:r>
          </a:p>
          <a:p>
            <a:r>
              <a:rPr lang="en-US" i="0" dirty="0">
                <a:solidFill>
                  <a:srgbClr val="1E1E1E"/>
                </a:solidFill>
                <a:effectLst/>
                <a:latin typeface="Roboto" panose="02000000000000000000" pitchFamily="2" charset="0"/>
              </a:rPr>
              <a:t>Keep up the political pressure</a:t>
            </a:r>
          </a:p>
          <a:p>
            <a:pPr lvl="1"/>
            <a:r>
              <a:rPr lang="en-US" b="0" i="0" dirty="0">
                <a:solidFill>
                  <a:srgbClr val="1E1E1E"/>
                </a:solidFill>
                <a:effectLst/>
                <a:latin typeface="Roboto" panose="02000000000000000000" pitchFamily="2" charset="0"/>
              </a:rPr>
              <a:t>Lobby local politicians and businesses to support efforts to cut emissions and reduce carbon pollution. </a:t>
            </a:r>
          </a:p>
          <a:p>
            <a:pPr lvl="1"/>
            <a:r>
              <a:rPr lang="en-US" b="0" i="0" u="none" strike="noStrike" dirty="0">
                <a:effectLst/>
                <a:latin typeface="Roboto" panose="02000000000000000000" pitchFamily="2" charset="0"/>
              </a:rPr>
              <a:t>#ActNow 	Speak Up</a:t>
            </a:r>
            <a:r>
              <a:rPr lang="en-US" b="0" i="0" dirty="0">
                <a:effectLst/>
                <a:latin typeface="Roboto" panose="02000000000000000000" pitchFamily="2" charset="0"/>
              </a:rPr>
              <a:t> has </a:t>
            </a:r>
            <a:r>
              <a:rPr lang="en-US" b="0" i="0" dirty="0">
                <a:solidFill>
                  <a:srgbClr val="1E1E1E"/>
                </a:solidFill>
                <a:effectLst/>
                <a:latin typeface="Roboto" panose="02000000000000000000" pitchFamily="2" charset="0"/>
              </a:rPr>
              <a:t>sections on political pressure and corporate action - and </a:t>
            </a:r>
          </a:p>
          <a:p>
            <a:pPr lvl="1"/>
            <a:r>
              <a:rPr lang="en-US" b="0" i="0" dirty="0">
                <a:solidFill>
                  <a:srgbClr val="1E1E1E"/>
                </a:solidFill>
                <a:effectLst/>
                <a:latin typeface="Roboto" panose="02000000000000000000" pitchFamily="2" charset="0"/>
              </a:rPr>
              <a:t>Count Us In also has </a:t>
            </a:r>
            <a:r>
              <a:rPr lang="en-US" b="0" i="0" u="none" strike="noStrike" dirty="0">
                <a:effectLst/>
                <a:latin typeface="Roboto" panose="02000000000000000000" pitchFamily="2" charset="0"/>
              </a:rPr>
              <a:t>some handy tips</a:t>
            </a:r>
            <a:r>
              <a:rPr lang="en-US" b="0" i="0" dirty="0">
                <a:effectLst/>
                <a:latin typeface="Roboto" panose="02000000000000000000" pitchFamily="2" charset="0"/>
              </a:rPr>
              <a:t> </a:t>
            </a:r>
            <a:r>
              <a:rPr lang="en-US" b="0" i="0" dirty="0">
                <a:solidFill>
                  <a:srgbClr val="1E1E1E"/>
                </a:solidFill>
                <a:effectLst/>
                <a:latin typeface="Roboto" panose="02000000000000000000" pitchFamily="2" charset="0"/>
              </a:rPr>
              <a:t>for how to do this. </a:t>
            </a:r>
          </a:p>
          <a:p>
            <a:endParaRPr lang="en-US" dirty="0"/>
          </a:p>
        </p:txBody>
      </p:sp>
      <p:sp>
        <p:nvSpPr>
          <p:cNvPr id="4" name="Slide Number Placeholder 3">
            <a:extLst>
              <a:ext uri="{FF2B5EF4-FFF2-40B4-BE49-F238E27FC236}">
                <a16:creationId xmlns:a16="http://schemas.microsoft.com/office/drawing/2014/main" id="{90F18B72-50C0-7F46-2F2C-6B6B6623CDBA}"/>
              </a:ext>
            </a:extLst>
          </p:cNvPr>
          <p:cNvSpPr>
            <a:spLocks noGrp="1"/>
          </p:cNvSpPr>
          <p:nvPr>
            <p:ph type="sldNum" sz="quarter" idx="12"/>
          </p:nvPr>
        </p:nvSpPr>
        <p:spPr/>
        <p:txBody>
          <a:bodyPr/>
          <a:lstStyle/>
          <a:p>
            <a:fld id="{A5901EA4-B2CA-4716-9996-3DF62781BEF0}" type="slidenum">
              <a:rPr lang="en-US" smtClean="0"/>
              <a:t>26</a:t>
            </a:fld>
            <a:endParaRPr lang="en-US"/>
          </a:p>
        </p:txBody>
      </p:sp>
    </p:spTree>
    <p:extLst>
      <p:ext uri="{BB962C8B-B14F-4D97-AF65-F5344CB8AC3E}">
        <p14:creationId xmlns:p14="http://schemas.microsoft.com/office/powerpoint/2010/main" val="17401146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B7726-7862-2FCB-E96D-40A40BCFAD15}"/>
              </a:ext>
            </a:extLst>
          </p:cNvPr>
          <p:cNvSpPr>
            <a:spLocks noGrp="1"/>
          </p:cNvSpPr>
          <p:nvPr>
            <p:ph type="title"/>
          </p:nvPr>
        </p:nvSpPr>
        <p:spPr>
          <a:xfrm>
            <a:off x="838200" y="136525"/>
            <a:ext cx="10515600" cy="1325563"/>
          </a:xfrm>
        </p:spPr>
        <p:txBody>
          <a:bodyPr>
            <a:normAutofit/>
          </a:bodyPr>
          <a:lstStyle/>
          <a:p>
            <a:r>
              <a:rPr lang="en-US" sz="5400" b="1" dirty="0"/>
              <a:t>Final Thoughts</a:t>
            </a:r>
          </a:p>
        </p:txBody>
      </p:sp>
      <p:sp>
        <p:nvSpPr>
          <p:cNvPr id="3" name="Content Placeholder 2">
            <a:extLst>
              <a:ext uri="{FF2B5EF4-FFF2-40B4-BE49-F238E27FC236}">
                <a16:creationId xmlns:a16="http://schemas.microsoft.com/office/drawing/2014/main" id="{BD002348-8511-68E7-8331-047F57494899}"/>
              </a:ext>
            </a:extLst>
          </p:cNvPr>
          <p:cNvSpPr>
            <a:spLocks noGrp="1"/>
          </p:cNvSpPr>
          <p:nvPr>
            <p:ph idx="1"/>
          </p:nvPr>
        </p:nvSpPr>
        <p:spPr>
          <a:xfrm>
            <a:off x="838200" y="1462089"/>
            <a:ext cx="10515600" cy="4894262"/>
          </a:xfrm>
        </p:spPr>
        <p:txBody>
          <a:bodyPr>
            <a:normAutofit/>
          </a:bodyPr>
          <a:lstStyle/>
          <a:p>
            <a:r>
              <a:rPr lang="en-US" sz="3200" dirty="0"/>
              <a:t>We can make a difference.</a:t>
            </a:r>
          </a:p>
          <a:p>
            <a:r>
              <a:rPr lang="en-US" sz="3200" dirty="0"/>
              <a:t>The technology is here to end reliance on fossil fuels.</a:t>
            </a:r>
          </a:p>
          <a:p>
            <a:r>
              <a:rPr lang="en-US" sz="3200" dirty="0"/>
              <a:t>Renewables have lower costs than developing using 19</a:t>
            </a:r>
            <a:r>
              <a:rPr lang="en-US" sz="3200" baseline="30000" dirty="0"/>
              <a:t>th</a:t>
            </a:r>
            <a:r>
              <a:rPr lang="en-US" sz="3200" dirty="0"/>
              <a:t> century technology.</a:t>
            </a:r>
          </a:p>
          <a:p>
            <a:r>
              <a:rPr lang="en-US" sz="3200" dirty="0"/>
              <a:t>The energy transition is well underway, we just need to keep it going and impede the dark side of the force.</a:t>
            </a:r>
          </a:p>
          <a:p>
            <a:r>
              <a:rPr lang="en-US" sz="3200" dirty="0"/>
              <a:t>We will experience a 2-3°C rise in global average temperature.</a:t>
            </a:r>
          </a:p>
          <a:p>
            <a:r>
              <a:rPr lang="en-US" sz="3200" dirty="0"/>
              <a:t>This an environmental crisis calling for adaptation.</a:t>
            </a:r>
          </a:p>
        </p:txBody>
      </p:sp>
      <p:sp>
        <p:nvSpPr>
          <p:cNvPr id="4" name="Slide Number Placeholder 3">
            <a:extLst>
              <a:ext uri="{FF2B5EF4-FFF2-40B4-BE49-F238E27FC236}">
                <a16:creationId xmlns:a16="http://schemas.microsoft.com/office/drawing/2014/main" id="{3A04F7E8-39E9-B584-DAB6-F9C15F283A33}"/>
              </a:ext>
            </a:extLst>
          </p:cNvPr>
          <p:cNvSpPr>
            <a:spLocks noGrp="1"/>
          </p:cNvSpPr>
          <p:nvPr>
            <p:ph type="sldNum" sz="quarter" idx="12"/>
          </p:nvPr>
        </p:nvSpPr>
        <p:spPr/>
        <p:txBody>
          <a:bodyPr/>
          <a:lstStyle/>
          <a:p>
            <a:fld id="{A5901EA4-B2CA-4716-9996-3DF62781BEF0}" type="slidenum">
              <a:rPr lang="en-US" smtClean="0"/>
              <a:t>27</a:t>
            </a:fld>
            <a:endParaRPr lang="en-US" dirty="0"/>
          </a:p>
        </p:txBody>
      </p:sp>
    </p:spTree>
    <p:extLst>
      <p:ext uri="{BB962C8B-B14F-4D97-AF65-F5344CB8AC3E}">
        <p14:creationId xmlns:p14="http://schemas.microsoft.com/office/powerpoint/2010/main" val="3698879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67C50-3418-B892-64E7-B5077CCBB6BF}"/>
              </a:ext>
            </a:extLst>
          </p:cNvPr>
          <p:cNvSpPr>
            <a:spLocks noGrp="1"/>
          </p:cNvSpPr>
          <p:nvPr>
            <p:ph type="title"/>
          </p:nvPr>
        </p:nvSpPr>
        <p:spPr/>
        <p:txBody>
          <a:bodyPr>
            <a:normAutofit/>
          </a:bodyPr>
          <a:lstStyle/>
          <a:p>
            <a:r>
              <a:rPr lang="en-US" sz="5400" b="1" dirty="0"/>
              <a:t>Take Action on Climate Change</a:t>
            </a:r>
          </a:p>
        </p:txBody>
      </p:sp>
      <p:sp>
        <p:nvSpPr>
          <p:cNvPr id="3" name="Content Placeholder 2">
            <a:extLst>
              <a:ext uri="{FF2B5EF4-FFF2-40B4-BE49-F238E27FC236}">
                <a16:creationId xmlns:a16="http://schemas.microsoft.com/office/drawing/2014/main" id="{6A880828-ACC1-C33C-8A6C-CF4AEAE8C419}"/>
              </a:ext>
            </a:extLst>
          </p:cNvPr>
          <p:cNvSpPr>
            <a:spLocks noGrp="1"/>
          </p:cNvSpPr>
          <p:nvPr>
            <p:ph idx="1"/>
          </p:nvPr>
        </p:nvSpPr>
        <p:spPr>
          <a:xfrm>
            <a:off x="424070" y="3145941"/>
            <a:ext cx="6308033" cy="3712059"/>
          </a:xfrm>
        </p:spPr>
        <p:txBody>
          <a:bodyPr/>
          <a:lstStyle/>
          <a:p>
            <a:pPr algn="l">
              <a:buFont typeface="Arial" panose="020B0604020202020204" pitchFamily="34" charset="0"/>
              <a:buChar char="•"/>
            </a:pPr>
            <a:r>
              <a:rPr lang="en-US" sz="3600" b="0" i="0" dirty="0">
                <a:effectLst/>
              </a:rPr>
              <a:t>Energy</a:t>
            </a:r>
          </a:p>
          <a:p>
            <a:pPr algn="l">
              <a:buFont typeface="Arial" panose="020B0604020202020204" pitchFamily="34" charset="0"/>
              <a:buChar char="•"/>
            </a:pPr>
            <a:r>
              <a:rPr lang="en-US" sz="3600" i="0" dirty="0">
                <a:effectLst/>
              </a:rPr>
              <a:t>Tran</a:t>
            </a:r>
            <a:r>
              <a:rPr lang="en-US" sz="3600" dirty="0"/>
              <a:t>sportation</a:t>
            </a:r>
            <a:endParaRPr lang="en-US" sz="3600" i="0" u="sng" dirty="0">
              <a:effectLst/>
            </a:endParaRPr>
          </a:p>
          <a:p>
            <a:r>
              <a:rPr lang="en-US" sz="3600" i="0" dirty="0">
                <a:effectLst/>
              </a:rPr>
              <a:t>Waste</a:t>
            </a:r>
          </a:p>
          <a:p>
            <a:r>
              <a:rPr lang="en-US" sz="3600" dirty="0"/>
              <a:t>Water</a:t>
            </a:r>
            <a:endParaRPr lang="en-US" sz="3600" i="0" dirty="0">
              <a:effectLst/>
            </a:endParaRPr>
          </a:p>
          <a:p>
            <a:endParaRPr lang="en-US" dirty="0"/>
          </a:p>
        </p:txBody>
      </p:sp>
      <p:sp>
        <p:nvSpPr>
          <p:cNvPr id="4" name="Rectangle 1">
            <a:extLst>
              <a:ext uri="{FF2B5EF4-FFF2-40B4-BE49-F238E27FC236}">
                <a16:creationId xmlns:a16="http://schemas.microsoft.com/office/drawing/2014/main" id="{8DAFAC58-EA92-56C9-5FFA-4D3B5A839F44}"/>
              </a:ext>
            </a:extLst>
          </p:cNvPr>
          <p:cNvSpPr>
            <a:spLocks noChangeArrowheads="1"/>
          </p:cNvSpPr>
          <p:nvPr/>
        </p:nvSpPr>
        <p:spPr bwMode="auto">
          <a:xfrm>
            <a:off x="7341703" y="4357193"/>
            <a:ext cx="2040835"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283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200" b="0" i="0" u="none" strike="noStrike" cap="none" normalizeH="0" baseline="0" dirty="0">
                <a:ln>
                  <a:noFill/>
                </a:ln>
                <a:solidFill>
                  <a:srgbClr val="1B1B1B"/>
                </a:solidFill>
                <a:effectLst/>
                <a:latin typeface="Source Sans Pro Web"/>
              </a:rPr>
            </a:br>
            <a:endParaRPr kumimoji="0" lang="en-US" altLang="en-US" sz="1200" b="0" i="0" u="none" strike="noStrike" cap="none" normalizeH="0" baseline="0" dirty="0">
              <a:ln>
                <a:noFill/>
              </a:ln>
              <a:solidFill>
                <a:srgbClr val="1B1B1B"/>
              </a:solidFill>
              <a:effectLst/>
              <a:latin typeface="Source Sans Pro Web"/>
            </a:endParaRPr>
          </a:p>
        </p:txBody>
      </p:sp>
      <p:pic>
        <p:nvPicPr>
          <p:cNvPr id="1029" name="Picture 5">
            <a:extLst>
              <a:ext uri="{FF2B5EF4-FFF2-40B4-BE49-F238E27FC236}">
                <a16:creationId xmlns:a16="http://schemas.microsoft.com/office/drawing/2014/main" id="{B26E8CAA-E3E3-7383-F2E2-D614BF9672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92650" y="1619494"/>
            <a:ext cx="6775280" cy="393288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849B530B-839B-DF87-F958-0837900217A1}"/>
              </a:ext>
            </a:extLst>
          </p:cNvPr>
          <p:cNvSpPr txBox="1"/>
          <p:nvPr/>
        </p:nvSpPr>
        <p:spPr>
          <a:xfrm>
            <a:off x="6597872" y="6292820"/>
            <a:ext cx="3564836" cy="400110"/>
          </a:xfrm>
          <a:prstGeom prst="rect">
            <a:avLst/>
          </a:prstGeom>
          <a:noFill/>
        </p:spPr>
        <p:txBody>
          <a:bodyPr wrap="square" rtlCol="0">
            <a:spAutoFit/>
          </a:bodyPr>
          <a:lstStyle/>
          <a:p>
            <a:r>
              <a:rPr lang="en-US" dirty="0"/>
              <a:t>S</a:t>
            </a:r>
            <a:r>
              <a:rPr lang="en-US" sz="2000" dirty="0">
                <a:latin typeface="Arial" panose="020B0604020202020204" pitchFamily="34" charset="0"/>
                <a:cs typeface="Arial" panose="020B0604020202020204" pitchFamily="34" charset="0"/>
              </a:rPr>
              <a:t>ource for Ideas: epa.gov</a:t>
            </a:r>
            <a:endParaRPr lang="en-US"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B4EC488E-67F9-2FA5-21F8-2B1E48F46F57}"/>
              </a:ext>
            </a:extLst>
          </p:cNvPr>
          <p:cNvSpPr>
            <a:spLocks noGrp="1"/>
          </p:cNvSpPr>
          <p:nvPr>
            <p:ph type="sldNum" sz="quarter" idx="12"/>
          </p:nvPr>
        </p:nvSpPr>
        <p:spPr/>
        <p:txBody>
          <a:bodyPr/>
          <a:lstStyle/>
          <a:p>
            <a:fld id="{A5901EA4-B2CA-4716-9996-3DF62781BEF0}" type="slidenum">
              <a:rPr lang="en-US" smtClean="0"/>
              <a:t>3</a:t>
            </a:fld>
            <a:endParaRPr lang="en-US" dirty="0"/>
          </a:p>
        </p:txBody>
      </p:sp>
    </p:spTree>
    <p:extLst>
      <p:ext uri="{BB962C8B-B14F-4D97-AF65-F5344CB8AC3E}">
        <p14:creationId xmlns:p14="http://schemas.microsoft.com/office/powerpoint/2010/main" val="418565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BB557-826C-5A4C-4C9A-8D99597B6D1D}"/>
              </a:ext>
            </a:extLst>
          </p:cNvPr>
          <p:cNvSpPr>
            <a:spLocks noGrp="1"/>
          </p:cNvSpPr>
          <p:nvPr>
            <p:ph type="title"/>
          </p:nvPr>
        </p:nvSpPr>
        <p:spPr>
          <a:xfrm>
            <a:off x="838200" y="18255"/>
            <a:ext cx="10515600" cy="1325563"/>
          </a:xfrm>
        </p:spPr>
        <p:txBody>
          <a:bodyPr/>
          <a:lstStyle/>
          <a:p>
            <a:r>
              <a:rPr lang="en-US" b="1" dirty="0"/>
              <a:t>Take Action on Energy</a:t>
            </a:r>
          </a:p>
        </p:txBody>
      </p:sp>
      <p:sp>
        <p:nvSpPr>
          <p:cNvPr id="3" name="Content Placeholder 2">
            <a:extLst>
              <a:ext uri="{FF2B5EF4-FFF2-40B4-BE49-F238E27FC236}">
                <a16:creationId xmlns:a16="http://schemas.microsoft.com/office/drawing/2014/main" id="{CF4021F1-AB2B-462D-35A5-8DFDE1C28D7C}"/>
              </a:ext>
            </a:extLst>
          </p:cNvPr>
          <p:cNvSpPr>
            <a:spLocks noGrp="1"/>
          </p:cNvSpPr>
          <p:nvPr>
            <p:ph idx="1"/>
          </p:nvPr>
        </p:nvSpPr>
        <p:spPr>
          <a:xfrm>
            <a:off x="838200" y="1219200"/>
            <a:ext cx="10515600" cy="5222807"/>
          </a:xfrm>
        </p:spPr>
        <p:txBody>
          <a:bodyPr>
            <a:normAutofit/>
          </a:bodyPr>
          <a:lstStyle/>
          <a:p>
            <a:r>
              <a:rPr lang="en-US" i="0" dirty="0">
                <a:effectLst/>
              </a:rPr>
              <a:t>Look for the ENERGY STAR certification label on energy-efficient products, including appliances, lighting, heating and cooling equipment, electronics, and office equipment</a:t>
            </a:r>
            <a:r>
              <a:rPr lang="en-US" b="0" i="0" dirty="0">
                <a:solidFill>
                  <a:srgbClr val="1B1B1B"/>
                </a:solidFill>
                <a:effectLst/>
              </a:rPr>
              <a:t>.</a:t>
            </a:r>
            <a:endParaRPr lang="en-US" i="0" dirty="0">
              <a:solidFill>
                <a:srgbClr val="1B1B1B"/>
              </a:solidFill>
              <a:effectLst/>
            </a:endParaRPr>
          </a:p>
          <a:p>
            <a:r>
              <a:rPr lang="en-US" i="0" dirty="0">
                <a:solidFill>
                  <a:srgbClr val="1B1B1B"/>
                </a:solidFill>
                <a:effectLst/>
              </a:rPr>
              <a:t>Consider</a:t>
            </a:r>
            <a:r>
              <a:rPr lang="en-US" b="0" i="0" dirty="0">
                <a:solidFill>
                  <a:srgbClr val="1B1B1B"/>
                </a:solidFill>
                <a:effectLst/>
              </a:rPr>
              <a:t> an </a:t>
            </a:r>
            <a:r>
              <a:rPr lang="en-US" b="0" i="0" dirty="0">
                <a:effectLst/>
              </a:rPr>
              <a:t>ENERGY STAR certified house or apartment</a:t>
            </a:r>
            <a:r>
              <a:rPr lang="en-US" b="0" i="0" dirty="0">
                <a:solidFill>
                  <a:srgbClr val="1B1B1B"/>
                </a:solidFill>
                <a:effectLst/>
              </a:rPr>
              <a:t>. They are designed and built to standards well above most other homes on the market today.</a:t>
            </a:r>
          </a:p>
          <a:p>
            <a:r>
              <a:rPr lang="en-US" i="0" dirty="0">
                <a:effectLst/>
              </a:rPr>
              <a:t>Heat and cool your home smartly by properly sealing and insulating your home; upgrade windows, doors, and heating and cooling systems, including certified smart thermostats; and maintaining your heating and cooling equipment. </a:t>
            </a:r>
          </a:p>
          <a:p>
            <a:r>
              <a:rPr lang="en-US" dirty="0"/>
              <a:t>C</a:t>
            </a:r>
            <a:r>
              <a:rPr lang="en-US" i="0" dirty="0">
                <a:effectLst/>
              </a:rPr>
              <a:t>onsider other improvements such as cool roofs and sustainable landscaping (shade trees and native plants).</a:t>
            </a:r>
          </a:p>
          <a:p>
            <a:endParaRPr lang="en-US" b="0" i="0" dirty="0">
              <a:solidFill>
                <a:srgbClr val="1B1B1B"/>
              </a:solidFill>
              <a:effectLst/>
              <a:latin typeface="Source Sans Pro Web"/>
            </a:endParaRPr>
          </a:p>
          <a:p>
            <a:endParaRPr lang="en-US" b="0" i="0" dirty="0">
              <a:solidFill>
                <a:srgbClr val="1B1B1B"/>
              </a:solidFill>
              <a:effectLst/>
              <a:latin typeface="Source Sans Pro Web"/>
            </a:endParaRPr>
          </a:p>
          <a:p>
            <a:endParaRPr lang="en-US" dirty="0"/>
          </a:p>
        </p:txBody>
      </p:sp>
      <p:pic>
        <p:nvPicPr>
          <p:cNvPr id="2052" name="Picture 4" descr="Energy Star logo">
            <a:extLst>
              <a:ext uri="{FF2B5EF4-FFF2-40B4-BE49-F238E27FC236}">
                <a16:creationId xmlns:a16="http://schemas.microsoft.com/office/drawing/2014/main" id="{B81D04BF-0785-4038-305C-6D3D6A6AE0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9400" y="34941"/>
            <a:ext cx="914400" cy="933450"/>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a:extLst>
              <a:ext uri="{FF2B5EF4-FFF2-40B4-BE49-F238E27FC236}">
                <a16:creationId xmlns:a16="http://schemas.microsoft.com/office/drawing/2014/main" id="{DDC66D21-2218-D872-FAF3-280E765C2648}"/>
              </a:ext>
            </a:extLst>
          </p:cNvPr>
          <p:cNvSpPr>
            <a:spLocks noGrp="1"/>
          </p:cNvSpPr>
          <p:nvPr>
            <p:ph type="sldNum" sz="quarter" idx="12"/>
          </p:nvPr>
        </p:nvSpPr>
        <p:spPr/>
        <p:txBody>
          <a:bodyPr/>
          <a:lstStyle/>
          <a:p>
            <a:fld id="{A5901EA4-B2CA-4716-9996-3DF62781BEF0}" type="slidenum">
              <a:rPr lang="en-US" smtClean="0"/>
              <a:t>4</a:t>
            </a:fld>
            <a:endParaRPr lang="en-US" dirty="0"/>
          </a:p>
        </p:txBody>
      </p:sp>
    </p:spTree>
    <p:extLst>
      <p:ext uri="{BB962C8B-B14F-4D97-AF65-F5344CB8AC3E}">
        <p14:creationId xmlns:p14="http://schemas.microsoft.com/office/powerpoint/2010/main" val="3761468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F6F28-A190-1C64-E331-9EA7A8E7E4E1}"/>
              </a:ext>
            </a:extLst>
          </p:cNvPr>
          <p:cNvSpPr>
            <a:spLocks noGrp="1"/>
          </p:cNvSpPr>
          <p:nvPr>
            <p:ph type="title"/>
          </p:nvPr>
        </p:nvSpPr>
        <p:spPr>
          <a:xfrm>
            <a:off x="838200" y="136525"/>
            <a:ext cx="10515600" cy="1325563"/>
          </a:xfrm>
        </p:spPr>
        <p:txBody>
          <a:bodyPr>
            <a:normAutofit/>
          </a:bodyPr>
          <a:lstStyle/>
          <a:p>
            <a:r>
              <a:rPr lang="en-US" sz="4800" b="1" dirty="0"/>
              <a:t>Take Action on Energy</a:t>
            </a:r>
          </a:p>
        </p:txBody>
      </p:sp>
      <p:sp>
        <p:nvSpPr>
          <p:cNvPr id="3" name="Content Placeholder 2">
            <a:extLst>
              <a:ext uri="{FF2B5EF4-FFF2-40B4-BE49-F238E27FC236}">
                <a16:creationId xmlns:a16="http://schemas.microsoft.com/office/drawing/2014/main" id="{508379C7-5C22-D7DB-96EE-AC4FFFC02FDE}"/>
              </a:ext>
            </a:extLst>
          </p:cNvPr>
          <p:cNvSpPr>
            <a:spLocks noGrp="1"/>
          </p:cNvSpPr>
          <p:nvPr>
            <p:ph idx="1"/>
          </p:nvPr>
        </p:nvSpPr>
        <p:spPr>
          <a:xfrm>
            <a:off x="841513" y="1462088"/>
            <a:ext cx="10515600" cy="4872452"/>
          </a:xfrm>
        </p:spPr>
        <p:txBody>
          <a:bodyPr/>
          <a:lstStyle/>
          <a:p>
            <a:r>
              <a:rPr lang="en-US" dirty="0"/>
              <a:t>Convert from Natural Gas to Electricity.</a:t>
            </a:r>
            <a:endParaRPr lang="en-US" i="0" dirty="0">
              <a:effectLst/>
            </a:endParaRPr>
          </a:p>
          <a:p>
            <a:r>
              <a:rPr lang="en-US" i="0" dirty="0">
                <a:effectLst/>
              </a:rPr>
              <a:t>Take advantage of no-to-low cost energy-saving tips whether you own or rent, such as adjusting thermostats and turning off lights when space is unoccupied, unplugging electronics when not in use, using LED lightbulbs, adjusting window shades to reduce heating and cooling requirements, and installing programmable thermostats</a:t>
            </a:r>
            <a:r>
              <a:rPr lang="en-US" b="0" i="0" dirty="0">
                <a:solidFill>
                  <a:srgbClr val="1B1B1B"/>
                </a:solidFill>
                <a:effectLst/>
              </a:rPr>
              <a:t>.</a:t>
            </a:r>
          </a:p>
          <a:p>
            <a:r>
              <a:rPr lang="en-US" dirty="0"/>
              <a:t>Switch to green power generated from renewable energy sources like solar, wind, and hydropower. You can also consider rooftop solar or Community Solar.</a:t>
            </a:r>
          </a:p>
          <a:p>
            <a:endParaRPr lang="en-US" dirty="0"/>
          </a:p>
        </p:txBody>
      </p:sp>
      <p:sp>
        <p:nvSpPr>
          <p:cNvPr id="4" name="Slide Number Placeholder 3">
            <a:extLst>
              <a:ext uri="{FF2B5EF4-FFF2-40B4-BE49-F238E27FC236}">
                <a16:creationId xmlns:a16="http://schemas.microsoft.com/office/drawing/2014/main" id="{E3C6E6A5-001A-B160-8969-6A1FF3E2C952}"/>
              </a:ext>
            </a:extLst>
          </p:cNvPr>
          <p:cNvSpPr>
            <a:spLocks noGrp="1"/>
          </p:cNvSpPr>
          <p:nvPr>
            <p:ph type="sldNum" sz="quarter" idx="12"/>
          </p:nvPr>
        </p:nvSpPr>
        <p:spPr/>
        <p:txBody>
          <a:bodyPr/>
          <a:lstStyle/>
          <a:p>
            <a:fld id="{A5901EA4-B2CA-4716-9996-3DF62781BEF0}" type="slidenum">
              <a:rPr lang="en-US" smtClean="0"/>
              <a:t>5</a:t>
            </a:fld>
            <a:endParaRPr lang="en-US" dirty="0"/>
          </a:p>
        </p:txBody>
      </p:sp>
    </p:spTree>
    <p:extLst>
      <p:ext uri="{BB962C8B-B14F-4D97-AF65-F5344CB8AC3E}">
        <p14:creationId xmlns:p14="http://schemas.microsoft.com/office/powerpoint/2010/main" val="2285440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BA766-BA0B-166C-56C5-CBE566641620}"/>
              </a:ext>
            </a:extLst>
          </p:cNvPr>
          <p:cNvSpPr>
            <a:spLocks noGrp="1"/>
          </p:cNvSpPr>
          <p:nvPr>
            <p:ph type="title"/>
          </p:nvPr>
        </p:nvSpPr>
        <p:spPr>
          <a:xfrm>
            <a:off x="838200" y="18255"/>
            <a:ext cx="10515600" cy="1325563"/>
          </a:xfrm>
        </p:spPr>
        <p:txBody>
          <a:bodyPr/>
          <a:lstStyle/>
          <a:p>
            <a:r>
              <a:rPr lang="en-US" b="1" dirty="0"/>
              <a:t>Buy into Green Power</a:t>
            </a:r>
          </a:p>
        </p:txBody>
      </p:sp>
      <p:sp>
        <p:nvSpPr>
          <p:cNvPr id="3" name="Content Placeholder 2">
            <a:extLst>
              <a:ext uri="{FF2B5EF4-FFF2-40B4-BE49-F238E27FC236}">
                <a16:creationId xmlns:a16="http://schemas.microsoft.com/office/drawing/2014/main" id="{DC9A3E8F-D082-438E-A927-1B0E75CCB066}"/>
              </a:ext>
            </a:extLst>
          </p:cNvPr>
          <p:cNvSpPr>
            <a:spLocks noGrp="1"/>
          </p:cNvSpPr>
          <p:nvPr>
            <p:ph idx="1"/>
          </p:nvPr>
        </p:nvSpPr>
        <p:spPr>
          <a:xfrm>
            <a:off x="838200" y="1343817"/>
            <a:ext cx="10515600" cy="5377657"/>
          </a:xfrm>
        </p:spPr>
        <p:txBody>
          <a:bodyPr>
            <a:normAutofit/>
          </a:bodyPr>
          <a:lstStyle/>
          <a:p>
            <a:r>
              <a:rPr lang="en-US" b="0" i="0" dirty="0">
                <a:solidFill>
                  <a:srgbClr val="333333"/>
                </a:solidFill>
                <a:effectLst/>
              </a:rPr>
              <a:t>For instance, if you're paying your own utilities, you often can buy clean electricity. </a:t>
            </a:r>
          </a:p>
          <a:p>
            <a:r>
              <a:rPr lang="en-US" b="0" i="0" dirty="0">
                <a:solidFill>
                  <a:srgbClr val="333333"/>
                </a:solidFill>
                <a:effectLst/>
              </a:rPr>
              <a:t>In many states, including California, Texas and most of the Northeast, you can get your power from companies that purchase wind or solar electricity and add it to the grid for you to use.</a:t>
            </a:r>
          </a:p>
          <a:p>
            <a:r>
              <a:rPr lang="en-US" b="0" i="0" dirty="0">
                <a:solidFill>
                  <a:srgbClr val="333333"/>
                </a:solidFill>
                <a:effectLst/>
              </a:rPr>
              <a:t>In many places like Illinois you can also buy a share in a solar project nearby called "community solar.”  </a:t>
            </a:r>
            <a:r>
              <a:rPr lang="en-US" b="0" i="0" dirty="0" err="1">
                <a:solidFill>
                  <a:srgbClr val="333333"/>
                </a:solidFill>
                <a:effectLst/>
              </a:rPr>
              <a:t>Nexamp</a:t>
            </a:r>
            <a:r>
              <a:rPr lang="en-US" b="0" i="0" dirty="0">
                <a:solidFill>
                  <a:srgbClr val="333333"/>
                </a:solidFill>
                <a:effectLst/>
              </a:rPr>
              <a:t>, Clearview Solar, </a:t>
            </a:r>
            <a:r>
              <a:rPr lang="en-US" b="0" i="0" dirty="0" err="1">
                <a:solidFill>
                  <a:srgbClr val="333333"/>
                </a:solidFill>
                <a:effectLst/>
              </a:rPr>
              <a:t>CleanChoice</a:t>
            </a:r>
            <a:r>
              <a:rPr lang="en-US" b="0" i="0" dirty="0">
                <a:solidFill>
                  <a:srgbClr val="333333"/>
                </a:solidFill>
                <a:effectLst/>
              </a:rPr>
              <a:t> (soon)</a:t>
            </a:r>
          </a:p>
          <a:p>
            <a:r>
              <a:rPr lang="en-US" dirty="0">
                <a:solidFill>
                  <a:srgbClr val="333333"/>
                </a:solidFill>
              </a:rPr>
              <a:t>Locally see: </a:t>
            </a:r>
            <a:r>
              <a:rPr lang="en-US" dirty="0">
                <a:solidFill>
                  <a:srgbClr val="333333"/>
                </a:solidFill>
                <a:hlinkClick r:id="rId2"/>
              </a:rPr>
              <a:t>https://www.ameren.com/illinois/residential/supply-choice/renewables/community-solar</a:t>
            </a:r>
            <a:endParaRPr lang="en-US" dirty="0">
              <a:solidFill>
                <a:srgbClr val="333333"/>
              </a:solidFill>
            </a:endParaRPr>
          </a:p>
          <a:p>
            <a:endParaRPr lang="en-US" dirty="0"/>
          </a:p>
        </p:txBody>
      </p:sp>
      <p:sp>
        <p:nvSpPr>
          <p:cNvPr id="4" name="Slide Number Placeholder 3">
            <a:extLst>
              <a:ext uri="{FF2B5EF4-FFF2-40B4-BE49-F238E27FC236}">
                <a16:creationId xmlns:a16="http://schemas.microsoft.com/office/drawing/2014/main" id="{616AD342-3F83-E5D3-FF5E-43FA8248D2A7}"/>
              </a:ext>
            </a:extLst>
          </p:cNvPr>
          <p:cNvSpPr>
            <a:spLocks noGrp="1"/>
          </p:cNvSpPr>
          <p:nvPr>
            <p:ph type="sldNum" sz="quarter" idx="12"/>
          </p:nvPr>
        </p:nvSpPr>
        <p:spPr/>
        <p:txBody>
          <a:bodyPr/>
          <a:lstStyle/>
          <a:p>
            <a:fld id="{A5901EA4-B2CA-4716-9996-3DF62781BEF0}" type="slidenum">
              <a:rPr lang="en-US" smtClean="0"/>
              <a:t>6</a:t>
            </a:fld>
            <a:endParaRPr lang="en-US"/>
          </a:p>
        </p:txBody>
      </p:sp>
    </p:spTree>
    <p:extLst>
      <p:ext uri="{BB962C8B-B14F-4D97-AF65-F5344CB8AC3E}">
        <p14:creationId xmlns:p14="http://schemas.microsoft.com/office/powerpoint/2010/main" val="2804228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19128-52DD-1E0A-0FB5-1312E16FAA2B}"/>
              </a:ext>
            </a:extLst>
          </p:cNvPr>
          <p:cNvSpPr>
            <a:spLocks noGrp="1"/>
          </p:cNvSpPr>
          <p:nvPr>
            <p:ph type="title"/>
          </p:nvPr>
        </p:nvSpPr>
        <p:spPr>
          <a:xfrm>
            <a:off x="838200" y="18255"/>
            <a:ext cx="10515600" cy="1325563"/>
          </a:xfrm>
        </p:spPr>
        <p:txBody>
          <a:bodyPr/>
          <a:lstStyle/>
          <a:p>
            <a:r>
              <a:rPr lang="en-US" b="1" dirty="0"/>
              <a:t>Take Action on Transportation</a:t>
            </a:r>
          </a:p>
        </p:txBody>
      </p:sp>
      <p:sp>
        <p:nvSpPr>
          <p:cNvPr id="3" name="Content Placeholder 2">
            <a:extLst>
              <a:ext uri="{FF2B5EF4-FFF2-40B4-BE49-F238E27FC236}">
                <a16:creationId xmlns:a16="http://schemas.microsoft.com/office/drawing/2014/main" id="{13775040-E8ED-66C8-E75A-65FDB09CC0FF}"/>
              </a:ext>
            </a:extLst>
          </p:cNvPr>
          <p:cNvSpPr>
            <a:spLocks noGrp="1"/>
          </p:cNvSpPr>
          <p:nvPr>
            <p:ph idx="1"/>
          </p:nvPr>
        </p:nvSpPr>
        <p:spPr>
          <a:xfrm>
            <a:off x="838200" y="1444487"/>
            <a:ext cx="10515600" cy="4732476"/>
          </a:xfrm>
        </p:spPr>
        <p:txBody>
          <a:bodyPr>
            <a:normAutofit/>
          </a:bodyPr>
          <a:lstStyle/>
          <a:p>
            <a:r>
              <a:rPr lang="en-US" dirty="0"/>
              <a:t>U</a:t>
            </a:r>
            <a:r>
              <a:rPr lang="en-US" i="0" dirty="0">
                <a:effectLst/>
              </a:rPr>
              <a:t>se greener transportation</a:t>
            </a:r>
            <a:r>
              <a:rPr lang="en-US" dirty="0"/>
              <a:t>:</a:t>
            </a:r>
            <a:r>
              <a:rPr lang="en-US" i="0" dirty="0">
                <a:effectLst/>
              </a:rPr>
              <a:t> Biking, walking, carpooling, and public transportation can significantly reduce greenhouse gas emissions.</a:t>
            </a:r>
          </a:p>
          <a:p>
            <a:r>
              <a:rPr lang="en-US" dirty="0"/>
              <a:t>Make fewer trips by grouping errands and teleworking, if available, can reduce both fuel use and greenhouse gas emissions.</a:t>
            </a:r>
          </a:p>
          <a:p>
            <a:r>
              <a:rPr lang="en-US" i="0" dirty="0">
                <a:effectLst/>
              </a:rPr>
              <a:t>Choose an energy-efficient vehicle by looking for models with higher miles per gallon and consider hybrids.</a:t>
            </a:r>
          </a:p>
          <a:p>
            <a:r>
              <a:rPr lang="en-US" i="0" dirty="0">
                <a:effectLst/>
              </a:rPr>
              <a:t>Switch to an electric vehicle. Plug-in electric vehicles produce less greenhouse gas emissions than an gasoline-powered vehicles and are much chea</a:t>
            </a:r>
            <a:r>
              <a:rPr lang="en-US" dirty="0"/>
              <a:t>per to operate and maintain</a:t>
            </a:r>
            <a:r>
              <a:rPr lang="en-US" i="0" dirty="0">
                <a:effectLst/>
              </a:rPr>
              <a:t>. </a:t>
            </a:r>
          </a:p>
          <a:p>
            <a:endParaRPr lang="en-US" dirty="0"/>
          </a:p>
        </p:txBody>
      </p:sp>
      <p:sp>
        <p:nvSpPr>
          <p:cNvPr id="4" name="Slide Number Placeholder 3">
            <a:extLst>
              <a:ext uri="{FF2B5EF4-FFF2-40B4-BE49-F238E27FC236}">
                <a16:creationId xmlns:a16="http://schemas.microsoft.com/office/drawing/2014/main" id="{E09B8250-D385-D04B-8983-22DFE3EA874D}"/>
              </a:ext>
            </a:extLst>
          </p:cNvPr>
          <p:cNvSpPr>
            <a:spLocks noGrp="1"/>
          </p:cNvSpPr>
          <p:nvPr>
            <p:ph type="sldNum" sz="quarter" idx="12"/>
          </p:nvPr>
        </p:nvSpPr>
        <p:spPr/>
        <p:txBody>
          <a:bodyPr/>
          <a:lstStyle/>
          <a:p>
            <a:fld id="{A5901EA4-B2CA-4716-9996-3DF62781BEF0}" type="slidenum">
              <a:rPr lang="en-US" smtClean="0"/>
              <a:t>7</a:t>
            </a:fld>
            <a:endParaRPr lang="en-US" dirty="0"/>
          </a:p>
        </p:txBody>
      </p:sp>
    </p:spTree>
    <p:extLst>
      <p:ext uri="{BB962C8B-B14F-4D97-AF65-F5344CB8AC3E}">
        <p14:creationId xmlns:p14="http://schemas.microsoft.com/office/powerpoint/2010/main" val="4034131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00CB7-AF4B-AC61-E682-FD45BA0FBA60}"/>
              </a:ext>
            </a:extLst>
          </p:cNvPr>
          <p:cNvSpPr>
            <a:spLocks noGrp="1"/>
          </p:cNvSpPr>
          <p:nvPr>
            <p:ph type="title"/>
          </p:nvPr>
        </p:nvSpPr>
        <p:spPr/>
        <p:txBody>
          <a:bodyPr/>
          <a:lstStyle/>
          <a:p>
            <a:r>
              <a:rPr lang="en-US" b="1" dirty="0"/>
              <a:t>Take Action on Transportation</a:t>
            </a:r>
          </a:p>
        </p:txBody>
      </p:sp>
      <p:sp>
        <p:nvSpPr>
          <p:cNvPr id="3" name="Content Placeholder 2">
            <a:extLst>
              <a:ext uri="{FF2B5EF4-FFF2-40B4-BE49-F238E27FC236}">
                <a16:creationId xmlns:a16="http://schemas.microsoft.com/office/drawing/2014/main" id="{30531C26-F575-1F71-B69A-21E24C7B1841}"/>
              </a:ext>
            </a:extLst>
          </p:cNvPr>
          <p:cNvSpPr>
            <a:spLocks noGrp="1"/>
          </p:cNvSpPr>
          <p:nvPr>
            <p:ph idx="1"/>
          </p:nvPr>
        </p:nvSpPr>
        <p:spPr>
          <a:xfrm>
            <a:off x="838200" y="1825625"/>
            <a:ext cx="10515600" cy="3766792"/>
          </a:xfrm>
        </p:spPr>
        <p:txBody>
          <a:bodyPr>
            <a:normAutofit/>
          </a:bodyPr>
          <a:lstStyle/>
          <a:p>
            <a:pPr marL="0" indent="0">
              <a:buNone/>
            </a:pPr>
            <a:r>
              <a:rPr lang="en-US" b="1" dirty="0">
                <a:solidFill>
                  <a:srgbClr val="202020"/>
                </a:solidFill>
                <a:effectLst/>
                <a:ea typeface="Times New Roman" panose="02020603050405020304" pitchFamily="18" charset="0"/>
              </a:rPr>
              <a:t>Electric Vehicles Use Much Less Energy Than Gas-Powered Vehicles:</a:t>
            </a:r>
            <a:r>
              <a:rPr lang="en-US" dirty="0">
                <a:solidFill>
                  <a:srgbClr val="202020"/>
                </a:solidFill>
                <a:effectLst/>
                <a:ea typeface="Times New Roman" panose="02020603050405020304" pitchFamily="18" charset="0"/>
              </a:rPr>
              <a:t> </a:t>
            </a:r>
          </a:p>
          <a:p>
            <a:r>
              <a:rPr lang="en-US" dirty="0">
                <a:solidFill>
                  <a:srgbClr val="202020"/>
                </a:solidFill>
                <a:effectLst/>
                <a:ea typeface="Times New Roman" panose="02020603050405020304" pitchFamily="18" charset="0"/>
              </a:rPr>
              <a:t>Burning fuel is an inefficient way to harness energy, and that definitely applies to vehicles with internal combustion engines, as. </a:t>
            </a:r>
          </a:p>
          <a:p>
            <a:r>
              <a:rPr lang="en-US" dirty="0">
                <a:solidFill>
                  <a:srgbClr val="202020"/>
                </a:solidFill>
                <a:ea typeface="Times New Roman" panose="02020603050405020304" pitchFamily="18" charset="0"/>
              </a:rPr>
              <a:t>A</a:t>
            </a:r>
            <a:r>
              <a:rPr lang="en-US" dirty="0">
                <a:solidFill>
                  <a:srgbClr val="202020"/>
                </a:solidFill>
                <a:effectLst/>
                <a:ea typeface="Times New Roman" panose="02020603050405020304" pitchFamily="18" charset="0"/>
              </a:rPr>
              <a:t>bout 80 percent of the original energy in gasoline gets released as waste heat. This is in contrast to an electric vehicle, which wastes only 11 percent of its energy.</a:t>
            </a:r>
            <a:endParaRPr lang="en-US" sz="4000" dirty="0"/>
          </a:p>
        </p:txBody>
      </p:sp>
      <p:sp>
        <p:nvSpPr>
          <p:cNvPr id="4" name="Slide Number Placeholder 3">
            <a:extLst>
              <a:ext uri="{FF2B5EF4-FFF2-40B4-BE49-F238E27FC236}">
                <a16:creationId xmlns:a16="http://schemas.microsoft.com/office/drawing/2014/main" id="{2F137979-B208-2670-66DB-14FF8CF40DA1}"/>
              </a:ext>
            </a:extLst>
          </p:cNvPr>
          <p:cNvSpPr>
            <a:spLocks noGrp="1"/>
          </p:cNvSpPr>
          <p:nvPr>
            <p:ph type="sldNum" sz="quarter" idx="12"/>
          </p:nvPr>
        </p:nvSpPr>
        <p:spPr/>
        <p:txBody>
          <a:bodyPr/>
          <a:lstStyle/>
          <a:p>
            <a:fld id="{A5901EA4-B2CA-4716-9996-3DF62781BEF0}" type="slidenum">
              <a:rPr lang="en-US" smtClean="0"/>
              <a:t>8</a:t>
            </a:fld>
            <a:endParaRPr lang="en-US" dirty="0"/>
          </a:p>
        </p:txBody>
      </p:sp>
      <p:sp>
        <p:nvSpPr>
          <p:cNvPr id="5" name="TextBox 4">
            <a:extLst>
              <a:ext uri="{FF2B5EF4-FFF2-40B4-BE49-F238E27FC236}">
                <a16:creationId xmlns:a16="http://schemas.microsoft.com/office/drawing/2014/main" id="{9437F0D8-F701-AE2A-F7EA-0CFA3005F45F}"/>
              </a:ext>
            </a:extLst>
          </p:cNvPr>
          <p:cNvSpPr txBox="1"/>
          <p:nvPr/>
        </p:nvSpPr>
        <p:spPr>
          <a:xfrm>
            <a:off x="4664764" y="6029739"/>
            <a:ext cx="5976731" cy="369332"/>
          </a:xfrm>
          <a:prstGeom prst="rect">
            <a:avLst/>
          </a:prstGeom>
          <a:noFill/>
        </p:spPr>
        <p:txBody>
          <a:bodyPr wrap="square" rtlCol="0">
            <a:spAutoFit/>
          </a:bodyPr>
          <a:lstStyle/>
          <a:p>
            <a:r>
              <a:rPr lang="en-US" dirty="0">
                <a:solidFill>
                  <a:srgbClr val="38BA73"/>
                </a:solidFill>
                <a:effectLst/>
                <a:ea typeface="Times New Roman" panose="02020603050405020304" pitchFamily="18" charset="0"/>
                <a:hlinkClick r:id="rId2"/>
              </a:rPr>
              <a:t>Source: Karin Kirk reports for Yale Climate Connections</a:t>
            </a:r>
            <a:endParaRPr lang="en-US" dirty="0"/>
          </a:p>
        </p:txBody>
      </p:sp>
    </p:spTree>
    <p:extLst>
      <p:ext uri="{BB962C8B-B14F-4D97-AF65-F5344CB8AC3E}">
        <p14:creationId xmlns:p14="http://schemas.microsoft.com/office/powerpoint/2010/main" val="3911606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 diagram of a gasoline powered vehicle shows that about 80% of the energy put into the vehicle is lost, with little energy left to go to the wheels. Data from fueleconomy.gov">
            <a:extLst>
              <a:ext uri="{FF2B5EF4-FFF2-40B4-BE49-F238E27FC236}">
                <a16:creationId xmlns:a16="http://schemas.microsoft.com/office/drawing/2014/main" id="{57A28B0C-C4DD-EDD8-2AE8-404C0D7700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53"/>
            <a:ext cx="12188528" cy="6859953"/>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ACD2F49D-4483-4E74-3919-2F263A9F8359}"/>
              </a:ext>
            </a:extLst>
          </p:cNvPr>
          <p:cNvSpPr>
            <a:spLocks noGrp="1"/>
          </p:cNvSpPr>
          <p:nvPr>
            <p:ph type="sldNum" sz="quarter" idx="12"/>
          </p:nvPr>
        </p:nvSpPr>
        <p:spPr/>
        <p:txBody>
          <a:bodyPr/>
          <a:lstStyle/>
          <a:p>
            <a:fld id="{A5901EA4-B2CA-4716-9996-3DF62781BEF0}" type="slidenum">
              <a:rPr lang="en-US" smtClean="0"/>
              <a:t>9</a:t>
            </a:fld>
            <a:endParaRPr lang="en-US" dirty="0"/>
          </a:p>
        </p:txBody>
      </p:sp>
    </p:spTree>
    <p:extLst>
      <p:ext uri="{BB962C8B-B14F-4D97-AF65-F5344CB8AC3E}">
        <p14:creationId xmlns:p14="http://schemas.microsoft.com/office/powerpoint/2010/main" val="35790255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1555</TotalTime>
  <Words>1902</Words>
  <Application>Microsoft Office PowerPoint</Application>
  <PresentationFormat>Widescreen</PresentationFormat>
  <Paragraphs>154</Paragraphs>
  <Slides>27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27</vt:i4>
      </vt:variant>
    </vt:vector>
  </HeadingPairs>
  <TitlesOfParts>
    <vt:vector size="37" baseType="lpstr">
      <vt:lpstr>-apple-system</vt:lpstr>
      <vt:lpstr>Arial</vt:lpstr>
      <vt:lpstr>Calibri</vt:lpstr>
      <vt:lpstr>Calibri Light</vt:lpstr>
      <vt:lpstr>IBM Plex Sans Condensed</vt:lpstr>
      <vt:lpstr>PublicoText</vt:lpstr>
      <vt:lpstr>Roboto</vt:lpstr>
      <vt:lpstr>Source Sans Pro Web</vt:lpstr>
      <vt:lpstr>Times New Roman</vt:lpstr>
      <vt:lpstr>Office Theme</vt:lpstr>
      <vt:lpstr>What Can I Do?</vt:lpstr>
      <vt:lpstr>PowerPoint Presentation</vt:lpstr>
      <vt:lpstr>Take Action on Climate Change</vt:lpstr>
      <vt:lpstr>Take Action on Energy</vt:lpstr>
      <vt:lpstr>Take Action on Energy</vt:lpstr>
      <vt:lpstr>Buy into Green Power</vt:lpstr>
      <vt:lpstr>Take Action on Transportation</vt:lpstr>
      <vt:lpstr>Take Action on Transportation</vt:lpstr>
      <vt:lpstr>PowerPoint Presentation</vt:lpstr>
      <vt:lpstr>PowerPoint Presentation</vt:lpstr>
      <vt:lpstr>Range Anxiety?</vt:lpstr>
      <vt:lpstr>Take Action on Waste</vt:lpstr>
      <vt:lpstr>Plastics and CO2</vt:lpstr>
      <vt:lpstr>How to Enhance Recycling</vt:lpstr>
      <vt:lpstr>PowerPoint Presentation</vt:lpstr>
      <vt:lpstr>Plastic Production</vt:lpstr>
      <vt:lpstr>Reducing plastic waste is crucial for the environment</vt:lpstr>
      <vt:lpstr>Shop local and buy sustainable</vt:lpstr>
      <vt:lpstr>Don’t Waste Food</vt:lpstr>
      <vt:lpstr>PowerPoint Presentation</vt:lpstr>
      <vt:lpstr>Take Action on Waste</vt:lpstr>
      <vt:lpstr>Dress (Climate) Smart</vt:lpstr>
      <vt:lpstr>Take Action on Water Usage</vt:lpstr>
      <vt:lpstr>Focus on planet-friendly investments</vt:lpstr>
      <vt:lpstr>PowerPoint Presentation</vt:lpstr>
      <vt:lpstr>Towards a Climate Solution (UN) https://www.unep.org/news-and-stories/story/10-ways-you-can-help-fight-climate-crisis</vt:lpstr>
      <vt:lpstr>Final Thoughts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Can I Do?</dc:title>
  <dc:creator>Fournier, Donald Frederick</dc:creator>
  <cp:lastModifiedBy>Fournier, Donald Frederick</cp:lastModifiedBy>
  <cp:revision>4</cp:revision>
  <dcterms:created xsi:type="dcterms:W3CDTF">2024-02-14T21:17:14Z</dcterms:created>
  <dcterms:modified xsi:type="dcterms:W3CDTF">2024-02-16T21:53:58Z</dcterms:modified>
</cp:coreProperties>
</file>