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7" r:id="rId2"/>
    <p:sldId id="490" r:id="rId3"/>
    <p:sldId id="491" r:id="rId4"/>
    <p:sldId id="478" r:id="rId5"/>
    <p:sldId id="479" r:id="rId6"/>
    <p:sldId id="502" r:id="rId7"/>
    <p:sldId id="488" r:id="rId8"/>
    <p:sldId id="485" r:id="rId9"/>
    <p:sldId id="464" r:id="rId10"/>
    <p:sldId id="471" r:id="rId11"/>
    <p:sldId id="480" r:id="rId12"/>
    <p:sldId id="481" r:id="rId13"/>
    <p:sldId id="482" r:id="rId14"/>
    <p:sldId id="483" r:id="rId15"/>
    <p:sldId id="484" r:id="rId16"/>
    <p:sldId id="486" r:id="rId17"/>
    <p:sldId id="489" r:id="rId18"/>
    <p:sldId id="487" r:id="rId19"/>
    <p:sldId id="462" r:id="rId20"/>
    <p:sldId id="461" r:id="rId21"/>
    <p:sldId id="466" r:id="rId22"/>
    <p:sldId id="463" r:id="rId23"/>
    <p:sldId id="469" r:id="rId24"/>
    <p:sldId id="468" r:id="rId25"/>
    <p:sldId id="472" r:id="rId26"/>
    <p:sldId id="384" r:id="rId27"/>
    <p:sldId id="473" r:id="rId28"/>
    <p:sldId id="476" r:id="rId29"/>
    <p:sldId id="474" r:id="rId30"/>
    <p:sldId id="475" r:id="rId31"/>
    <p:sldId id="355" r:id="rId32"/>
    <p:sldId id="356" r:id="rId33"/>
    <p:sldId id="357" r:id="rId34"/>
    <p:sldId id="358" r:id="rId35"/>
    <p:sldId id="361" r:id="rId36"/>
    <p:sldId id="492" r:id="rId37"/>
    <p:sldId id="496" r:id="rId38"/>
    <p:sldId id="499" r:id="rId39"/>
    <p:sldId id="501" r:id="rId40"/>
    <p:sldId id="500" r:id="rId41"/>
    <p:sldId id="505" r:id="rId42"/>
    <p:sldId id="504" r:id="rId43"/>
    <p:sldId id="503" r:id="rId44"/>
    <p:sldId id="506" r:id="rId45"/>
    <p:sldId id="507" r:id="rId46"/>
    <p:sldId id="495" r:id="rId47"/>
    <p:sldId id="508" r:id="rId4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4" autoAdjust="0"/>
    <p:restoredTop sz="94660"/>
  </p:normalViewPr>
  <p:slideViewPr>
    <p:cSldViewPr snapToGrid="0">
      <p:cViewPr varScale="1">
        <p:scale>
          <a:sx n="206" d="100"/>
          <a:sy n="206" d="100"/>
        </p:scale>
        <p:origin x="296" y="184"/>
      </p:cViewPr>
      <p:guideLst/>
    </p:cSldViewPr>
  </p:slideViewPr>
  <p:notesTextViewPr>
    <p:cViewPr>
      <p:scale>
        <a:sx n="1" d="1"/>
        <a:sy n="1" d="1"/>
      </p:scale>
      <p:origin x="0" y="0"/>
    </p:cViewPr>
  </p:notesTextViewPr>
  <p:sorterViewPr>
    <p:cViewPr>
      <p:scale>
        <a:sx n="100" d="100"/>
        <a:sy n="100" d="100"/>
      </p:scale>
      <p:origin x="0" y="-16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A88E770-A80A-45BE-B520-93DE53366222}" type="datetimeFigureOut">
              <a:rPr lang="en-US" smtClean="0"/>
              <a:t>2/2/24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74249E0-A973-41A6-B965-AD1BC5F49013}" type="slidenum">
              <a:rPr lang="en-US" smtClean="0"/>
              <a:t>‹#›</a:t>
            </a:fld>
            <a:endParaRPr lang="en-US"/>
          </a:p>
        </p:txBody>
      </p:sp>
    </p:spTree>
    <p:extLst>
      <p:ext uri="{BB962C8B-B14F-4D97-AF65-F5344CB8AC3E}">
        <p14:creationId xmlns:p14="http://schemas.microsoft.com/office/powerpoint/2010/main" val="64675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2B4A-0996-B4D3-8DA3-57892E50F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184CA-EFFC-4DCE-AE5A-7C6B91798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5F4613-400E-50F5-317C-07CBE7E721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4381AC-010A-FD55-BADD-E7781E320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1D126-628A-7744-7298-C97A4A6804C7}"/>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164309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CD69-948D-BCE9-B1A6-00E4AE17C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D17702-E180-8E74-6B9C-209DC93BA6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6B8D0-2B02-98E2-02E1-DD1EA7D892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9DCD7F-07EA-34AC-4989-79A29B36E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C8258-94DF-2684-F9C0-AF227055394D}"/>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312431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09130-5EFB-FE2C-812E-858747F0E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F4F3DE-ABB1-C246-7209-EE24561C4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C15C4-2E6E-708F-9AA0-39442B39E5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B417CDF-6810-5919-3BD1-9E7727BF7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23610-3078-E92E-8263-95E71E1465D8}"/>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248507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609600" y="1192324"/>
            <a:ext cx="10972801" cy="416307"/>
          </a:xfrm>
          <a:prstGeom prst="rect">
            <a:avLst/>
          </a:prstGeom>
        </p:spPr>
        <p:txBody>
          <a:bodyPr/>
          <a:lstStyle>
            <a:lvl1pPr marL="0" indent="0" algn="ctr" defTabSz="412750">
              <a:lnSpc>
                <a:spcPct val="100000"/>
              </a:lnSpc>
              <a:spcBef>
                <a:spcPts val="0"/>
              </a:spcBef>
              <a:buSzTx/>
              <a:buNone/>
              <a:defRPr spc="-22">
                <a:latin typeface="Graphik-SemiboldItalic"/>
                <a:ea typeface="Graphik-SemiboldItalic"/>
                <a:cs typeface="Graphik-SemiboldItalic"/>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921047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F85F-BA2D-2E01-683C-D00E9CE683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F38331-67AE-8EA4-0212-50D44D9BF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5D22C-7D68-8920-7622-8B58D39BA4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B63A5C-ABE0-472A-D7D2-55C51B09A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3687C-0C98-53F0-463D-C05E77A30B93}"/>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339712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8DC2-C083-ADB4-03CB-ECADD72E5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95590F-AE71-A18A-447C-F4561A97A0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5CF935-CEB8-BB09-B161-5CF47F58C8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132B79-D34B-B2F7-AD53-1CF68EC34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D880A-B6A3-98FE-8700-5E42464E126D}"/>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339326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727C-2DD9-EAB3-B32D-D03D308AC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6DCCE-3EAE-425C-1E28-D708C31C8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41EACA-C9FC-B4E2-7FA6-FD8D830D44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65AAB-85A0-0ABB-E4F0-646339CEC98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1D3D79D-1CFC-038D-C092-F72CF4657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A9DCC-6BA2-9E59-B490-B2AF1D0E01C0}"/>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423268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CBABC-4CEE-B448-B691-132EF848CA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14B48D-B66A-51AD-04C7-E6EA10EB9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560B7-AE8B-7E0C-7CEE-20E990BDE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FDFA6-8D5F-E669-C900-42CE46C999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B5E7E-17B1-CC72-D1D2-C4A44C63F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5331D-F8B3-C18F-24C0-94BDF179D0E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FE6E988-E765-6597-8DA8-727A6815F5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CA2D3-CA78-289D-DAF4-B8EAFEF54241}"/>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283628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6A3E-A820-B5E2-3CE9-074D92727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8DBF2-0C69-4CBC-2AF4-73EFDC418EE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B3271F-8864-F2BA-491A-CB600221FE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358258-AE7B-4E30-E3DC-3C08EF79110E}"/>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153037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95904-8DB3-3841-5CF8-F985AA31C46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766C060-B3E1-32F7-A9E7-7582DD026A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F8373-3D07-9AD2-7DA9-3E80F403C770}"/>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57998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D605-144D-866F-CB77-F2A410545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9E8AF9-9C07-3422-5EF3-00644544C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43240-A723-AD42-CF81-94AA1162D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6EC53-6BF9-AE83-4B69-B75F9DB9370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5C40C03-F2C8-E2EF-4766-618172114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B00D2-438B-D702-2DCF-24D2B4DD6398}"/>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151889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779-1258-6204-A915-D8CE93B88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CA9162-AD27-BECD-ADCE-9D7168C2D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54D6B1-DE7A-C68A-E18D-256C34843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D0C78-2E22-E27E-3101-ECC994FF8B7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80FAD94-96F1-E716-52B0-FFE308042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CF69E-E65C-ADEA-72E2-7BB6EA2ABF70}"/>
              </a:ext>
            </a:extLst>
          </p:cNvPr>
          <p:cNvSpPr>
            <a:spLocks noGrp="1"/>
          </p:cNvSpPr>
          <p:nvPr>
            <p:ph type="sldNum" sz="quarter" idx="12"/>
          </p:nvPr>
        </p:nvSpPr>
        <p:spPr/>
        <p:txBody>
          <a:bodyPr/>
          <a:lstStyle/>
          <a:p>
            <a:fld id="{B814D85E-C39A-4997-B180-36D8B5BB3CDA}" type="slidenum">
              <a:rPr lang="en-US" smtClean="0"/>
              <a:t>‹#›</a:t>
            </a:fld>
            <a:endParaRPr lang="en-US"/>
          </a:p>
        </p:txBody>
      </p:sp>
    </p:spTree>
    <p:extLst>
      <p:ext uri="{BB962C8B-B14F-4D97-AF65-F5344CB8AC3E}">
        <p14:creationId xmlns:p14="http://schemas.microsoft.com/office/powerpoint/2010/main" val="9645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D2612-7D93-E65E-64D9-9A355B8CD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EE89D1-4E14-D4A0-9907-E9FE9679B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E933A-D5B0-3CAD-02FE-2ACFD73DD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6257CF7-7092-377F-57D0-5C9AAEF20F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687B65-07F0-ED3F-8BB1-045519525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4D85E-C39A-4997-B180-36D8B5BB3CDA}" type="slidenum">
              <a:rPr lang="en-US" smtClean="0"/>
              <a:t>‹#›</a:t>
            </a:fld>
            <a:endParaRPr lang="en-US"/>
          </a:p>
        </p:txBody>
      </p:sp>
    </p:spTree>
    <p:extLst>
      <p:ext uri="{BB962C8B-B14F-4D97-AF65-F5344CB8AC3E}">
        <p14:creationId xmlns:p14="http://schemas.microsoft.com/office/powerpoint/2010/main" val="32095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n.wikipedia.org/wiki/Climate_change_adaptation#cite_note-:7-1"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pcc.ch/report/ar6/wg2/downloads/report/IPCC_AR6_WGII_SummaryForPolicymakers.pdf" TargetMode="External"/><Relationship Id="rId2" Type="http://schemas.openxmlformats.org/officeDocument/2006/relationships/hyperlink" Target="https://en.wikipedia.org/wiki/Climate_change_adaptation#cite_note-:3-7"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en.wikipedia.org/wiki/List_of_climate_change_controversies"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EAFA-80A2-009B-BEB9-1CCBE549C420}"/>
              </a:ext>
            </a:extLst>
          </p:cNvPr>
          <p:cNvSpPr>
            <a:spLocks noGrp="1"/>
          </p:cNvSpPr>
          <p:nvPr>
            <p:ph type="ctrTitle"/>
          </p:nvPr>
        </p:nvSpPr>
        <p:spPr>
          <a:xfrm>
            <a:off x="715617" y="1319038"/>
            <a:ext cx="10628244" cy="1905758"/>
          </a:xfrm>
        </p:spPr>
        <p:txBody>
          <a:bodyPr/>
          <a:lstStyle/>
          <a:p>
            <a:r>
              <a:rPr lang="en-US" b="1" dirty="0"/>
              <a:t>Mitigation and Adaptation to Climate Change</a:t>
            </a:r>
          </a:p>
        </p:txBody>
      </p:sp>
      <p:sp>
        <p:nvSpPr>
          <p:cNvPr id="3" name="Subtitle 2">
            <a:extLst>
              <a:ext uri="{FF2B5EF4-FFF2-40B4-BE49-F238E27FC236}">
                <a16:creationId xmlns:a16="http://schemas.microsoft.com/office/drawing/2014/main" id="{20429C4B-7CBA-15F4-5515-8281196E3A57}"/>
              </a:ext>
            </a:extLst>
          </p:cNvPr>
          <p:cNvSpPr>
            <a:spLocks noGrp="1"/>
          </p:cNvSpPr>
          <p:nvPr>
            <p:ph type="subTitle" idx="1"/>
          </p:nvPr>
        </p:nvSpPr>
        <p:spPr>
          <a:xfrm>
            <a:off x="622852" y="3829879"/>
            <a:ext cx="10721009" cy="1537252"/>
          </a:xfrm>
          <a:solidFill>
            <a:schemeClr val="bg2"/>
          </a:solidFill>
        </p:spPr>
        <p:txBody>
          <a:bodyPr>
            <a:normAutofit fontScale="92500" lnSpcReduction="20000"/>
          </a:bodyPr>
          <a:lstStyle/>
          <a:p>
            <a:endParaRPr lang="en-US" sz="3600" b="0" i="0" dirty="0">
              <a:solidFill>
                <a:srgbClr val="111111"/>
              </a:solidFill>
              <a:effectLst/>
              <a:latin typeface="Arial" panose="020B0604020202020204" pitchFamily="34" charset="0"/>
            </a:endParaRPr>
          </a:p>
          <a:p>
            <a:r>
              <a:rPr lang="en-US" sz="3600" b="0" i="0" dirty="0">
                <a:solidFill>
                  <a:srgbClr val="111111"/>
                </a:solidFill>
                <a:effectLst/>
                <a:latin typeface="Arial" panose="020B0604020202020204" pitchFamily="34" charset="0"/>
              </a:rPr>
              <a:t>Be willing to change because the climate</a:t>
            </a:r>
          </a:p>
          <a:p>
            <a:r>
              <a:rPr lang="en-US" sz="3600" b="0" i="0" dirty="0">
                <a:solidFill>
                  <a:srgbClr val="111111"/>
                </a:solidFill>
                <a:effectLst/>
                <a:latin typeface="Arial" panose="020B0604020202020204" pitchFamily="34" charset="0"/>
              </a:rPr>
              <a:t> won’t stay the same.</a:t>
            </a:r>
            <a:endParaRPr lang="en-US" sz="4400" dirty="0"/>
          </a:p>
        </p:txBody>
      </p:sp>
      <p:sp>
        <p:nvSpPr>
          <p:cNvPr id="4" name="TextBox 3">
            <a:extLst>
              <a:ext uri="{FF2B5EF4-FFF2-40B4-BE49-F238E27FC236}">
                <a16:creationId xmlns:a16="http://schemas.microsoft.com/office/drawing/2014/main" id="{93CE1469-5D54-7CE0-7392-495D995034EA}"/>
              </a:ext>
            </a:extLst>
          </p:cNvPr>
          <p:cNvSpPr txBox="1"/>
          <p:nvPr/>
        </p:nvSpPr>
        <p:spPr>
          <a:xfrm>
            <a:off x="357809" y="362566"/>
            <a:ext cx="866692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Climate Change – A Hot Topic  </a:t>
            </a:r>
            <a:r>
              <a:rPr lang="en-US" sz="3600">
                <a:latin typeface="Arial" panose="020B0604020202020204" pitchFamily="34" charset="0"/>
                <a:cs typeface="Arial" panose="020B0604020202020204" pitchFamily="34" charset="0"/>
              </a:rPr>
              <a:t>Session 4</a:t>
            </a:r>
            <a:endParaRPr lang="en-US"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B45798-241D-6455-3E1D-9DFDD197CA50}"/>
              </a:ext>
            </a:extLst>
          </p:cNvPr>
          <p:cNvSpPr txBox="1"/>
          <p:nvPr/>
        </p:nvSpPr>
        <p:spPr>
          <a:xfrm>
            <a:off x="1205947" y="5972214"/>
            <a:ext cx="1000539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Roy Campbell and Don Fournier                 February 5, 2024</a:t>
            </a:r>
          </a:p>
        </p:txBody>
      </p:sp>
    </p:spTree>
    <p:extLst>
      <p:ext uri="{BB962C8B-B14F-4D97-AF65-F5344CB8AC3E}">
        <p14:creationId xmlns:p14="http://schemas.microsoft.com/office/powerpoint/2010/main" val="213079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96D4-F2D7-7D65-4683-A6A13AC4C042}"/>
              </a:ext>
            </a:extLst>
          </p:cNvPr>
          <p:cNvSpPr>
            <a:spLocks noGrp="1"/>
          </p:cNvSpPr>
          <p:nvPr>
            <p:ph type="title"/>
          </p:nvPr>
        </p:nvSpPr>
        <p:spPr>
          <a:xfrm>
            <a:off x="410818" y="0"/>
            <a:ext cx="11574130" cy="1916406"/>
          </a:xfrm>
        </p:spPr>
        <p:txBody>
          <a:bodyPr>
            <a:noAutofit/>
          </a:bodyPr>
          <a:lstStyle/>
          <a:p>
            <a:r>
              <a:rPr lang="en-US" sz="3600" dirty="0">
                <a:latin typeface="Arial" panose="020B0604020202020204" pitchFamily="34" charset="0"/>
                <a:cs typeface="Arial" panose="020B0604020202020204" pitchFamily="34" charset="0"/>
              </a:rPr>
              <a:t>THE U.S. NATIONAL BLUEPRINT FOR TRANSPORTATION DECARBONIZATION (energy.gov) circa 2021</a:t>
            </a:r>
          </a:p>
        </p:txBody>
      </p:sp>
      <p:sp>
        <p:nvSpPr>
          <p:cNvPr id="5" name="Slide Number Placeholder 4">
            <a:extLst>
              <a:ext uri="{FF2B5EF4-FFF2-40B4-BE49-F238E27FC236}">
                <a16:creationId xmlns:a16="http://schemas.microsoft.com/office/drawing/2014/main" id="{FCB5708E-75D8-57B8-E521-2FD2E79FB0C2}"/>
              </a:ext>
            </a:extLst>
          </p:cNvPr>
          <p:cNvSpPr>
            <a:spLocks noGrp="1"/>
          </p:cNvSpPr>
          <p:nvPr>
            <p:ph type="sldNum" sz="quarter" idx="2"/>
          </p:nvPr>
        </p:nvSpPr>
        <p:spPr/>
        <p:txBody>
          <a:bodyPr/>
          <a:lstStyle/>
          <a:p>
            <a:fld id="{86CB4B4D-7CA3-9044-876B-883B54F8677D}" type="slidenum">
              <a:rPr lang="en-US" smtClean="0"/>
              <a:t>10</a:t>
            </a:fld>
            <a:endParaRPr lang="en-US" dirty="0"/>
          </a:p>
        </p:txBody>
      </p:sp>
      <p:pic>
        <p:nvPicPr>
          <p:cNvPr id="7" name="Picture 6" descr="A chart of energy sources&#10;&#10;Description automatically generated with medium confidence">
            <a:extLst>
              <a:ext uri="{FF2B5EF4-FFF2-40B4-BE49-F238E27FC236}">
                <a16:creationId xmlns:a16="http://schemas.microsoft.com/office/drawing/2014/main" id="{46FA29AF-943A-1F26-1F18-258946C66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901" y="1281600"/>
            <a:ext cx="7154008" cy="5576400"/>
          </a:xfrm>
          <a:prstGeom prst="rect">
            <a:avLst/>
          </a:prstGeom>
        </p:spPr>
      </p:pic>
      <p:sp>
        <p:nvSpPr>
          <p:cNvPr id="9" name="TextBox 8">
            <a:extLst>
              <a:ext uri="{FF2B5EF4-FFF2-40B4-BE49-F238E27FC236}">
                <a16:creationId xmlns:a16="http://schemas.microsoft.com/office/drawing/2014/main" id="{2FA0C8A6-4CB5-4484-325D-303EA97EA324}"/>
              </a:ext>
            </a:extLst>
          </p:cNvPr>
          <p:cNvSpPr txBox="1"/>
          <p:nvPr/>
        </p:nvSpPr>
        <p:spPr>
          <a:xfrm>
            <a:off x="208519" y="1916406"/>
            <a:ext cx="3674368" cy="44012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Net 0 or 80-100% reduction in transportation emissions by 2050,</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Bipartisan Infrastructure Law (BIL) and Inflation Reduction Act (IRA).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2069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637E454-CD72-9F14-3A97-74CEE4C903DA}"/>
              </a:ext>
            </a:extLst>
          </p:cNvPr>
          <p:cNvSpPr>
            <a:spLocks noGrp="1"/>
          </p:cNvSpPr>
          <p:nvPr>
            <p:ph type="sldNum" sz="quarter" idx="2"/>
          </p:nvPr>
        </p:nvSpPr>
        <p:spPr/>
        <p:txBody>
          <a:bodyPr/>
          <a:lstStyle/>
          <a:p>
            <a:fld id="{86CB4B4D-7CA3-9044-876B-883B54F8677D}" type="slidenum">
              <a:rPr lang="en-US" smtClean="0"/>
              <a:t>11</a:t>
            </a:fld>
            <a:endParaRPr lang="en-US" dirty="0"/>
          </a:p>
        </p:txBody>
      </p:sp>
      <p:pic>
        <p:nvPicPr>
          <p:cNvPr id="7" name="Picture 6" descr="A graph of energy consumption&#10;&#10;Description automatically generated">
            <a:extLst>
              <a:ext uri="{FF2B5EF4-FFF2-40B4-BE49-F238E27FC236}">
                <a16:creationId xmlns:a16="http://schemas.microsoft.com/office/drawing/2014/main" id="{DD39B55C-5E68-5A6E-E574-7BA5158C8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61" y="0"/>
            <a:ext cx="7924800" cy="6858000"/>
          </a:xfrm>
          <a:prstGeom prst="rect">
            <a:avLst/>
          </a:prstGeom>
        </p:spPr>
      </p:pic>
    </p:spTree>
    <p:extLst>
      <p:ext uri="{BB962C8B-B14F-4D97-AF65-F5344CB8AC3E}">
        <p14:creationId xmlns:p14="http://schemas.microsoft.com/office/powerpoint/2010/main" val="34248449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hart&#10;&#10;Description automatically generated">
            <a:extLst>
              <a:ext uri="{FF2B5EF4-FFF2-40B4-BE49-F238E27FC236}">
                <a16:creationId xmlns:a16="http://schemas.microsoft.com/office/drawing/2014/main" id="{82F134DA-86A1-FCCD-96BB-629CF175AEE7}"/>
              </a:ext>
            </a:extLst>
          </p:cNvPr>
          <p:cNvPicPr>
            <a:picLocks noChangeAspect="1"/>
          </p:cNvPicPr>
          <p:nvPr/>
        </p:nvPicPr>
        <p:blipFill rotWithShape="1">
          <a:blip r:embed="rId2">
            <a:extLst>
              <a:ext uri="{28A0092B-C50C-407E-A947-70E740481C1C}">
                <a14:useLocalDpi xmlns:a14="http://schemas.microsoft.com/office/drawing/2010/main" val="0"/>
              </a:ext>
            </a:extLst>
          </a:blip>
          <a:srcRect b="44567"/>
          <a:stretch/>
        </p:blipFill>
        <p:spPr>
          <a:xfrm>
            <a:off x="742123" y="0"/>
            <a:ext cx="10349948" cy="6858000"/>
          </a:xfrm>
          <a:prstGeom prst="rect">
            <a:avLst/>
          </a:prstGeom>
        </p:spPr>
      </p:pic>
      <p:sp>
        <p:nvSpPr>
          <p:cNvPr id="5" name="Slide Number Placeholder 4">
            <a:extLst>
              <a:ext uri="{FF2B5EF4-FFF2-40B4-BE49-F238E27FC236}">
                <a16:creationId xmlns:a16="http://schemas.microsoft.com/office/drawing/2014/main" id="{DCC4208D-E655-3305-0CA8-32804347404E}"/>
              </a:ext>
            </a:extLst>
          </p:cNvPr>
          <p:cNvSpPr>
            <a:spLocks noGrp="1"/>
          </p:cNvSpPr>
          <p:nvPr>
            <p:ph type="sldNum" sz="quarter" idx="2"/>
          </p:nvPr>
        </p:nvSpPr>
        <p:spPr/>
        <p:txBody>
          <a:bodyPr/>
          <a:lstStyle/>
          <a:p>
            <a:fld id="{86CB4B4D-7CA3-9044-876B-883B54F8677D}" type="slidenum">
              <a:rPr lang="en-US" smtClean="0"/>
              <a:t>12</a:t>
            </a:fld>
            <a:endParaRPr lang="en-US" dirty="0"/>
          </a:p>
        </p:txBody>
      </p:sp>
    </p:spTree>
    <p:extLst>
      <p:ext uri="{BB962C8B-B14F-4D97-AF65-F5344CB8AC3E}">
        <p14:creationId xmlns:p14="http://schemas.microsoft.com/office/powerpoint/2010/main" val="15370275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C608-CE75-62B7-6D8A-1E4EED182EA8}"/>
            </a:ext>
          </a:extLst>
        </p:cNvPr>
        <p:cNvGrpSpPr/>
        <p:nvPr/>
      </p:nvGrpSpPr>
      <p:grpSpPr>
        <a:xfrm>
          <a:off x="0" y="0"/>
          <a:ext cx="0" cy="0"/>
          <a:chOff x="0" y="0"/>
          <a:chExt cx="0" cy="0"/>
        </a:xfrm>
      </p:grpSpPr>
      <p:pic>
        <p:nvPicPr>
          <p:cNvPr id="7" name="Picture 6" descr="A screenshot of a chart&#10;&#10;Description automatically generated">
            <a:extLst>
              <a:ext uri="{FF2B5EF4-FFF2-40B4-BE49-F238E27FC236}">
                <a16:creationId xmlns:a16="http://schemas.microsoft.com/office/drawing/2014/main" id="{91DE95DE-C934-35E2-12BF-969E0ABE01A3}"/>
              </a:ext>
            </a:extLst>
          </p:cNvPr>
          <p:cNvPicPr>
            <a:picLocks noChangeAspect="1"/>
          </p:cNvPicPr>
          <p:nvPr/>
        </p:nvPicPr>
        <p:blipFill rotWithShape="1">
          <a:blip r:embed="rId2">
            <a:extLst>
              <a:ext uri="{28A0092B-C50C-407E-A947-70E740481C1C}">
                <a14:useLocalDpi xmlns:a14="http://schemas.microsoft.com/office/drawing/2010/main" val="0"/>
              </a:ext>
            </a:extLst>
          </a:blip>
          <a:srcRect t="55328"/>
          <a:stretch/>
        </p:blipFill>
        <p:spPr>
          <a:xfrm>
            <a:off x="477079" y="118689"/>
            <a:ext cx="11335514" cy="6602786"/>
          </a:xfrm>
          <a:prstGeom prst="rect">
            <a:avLst/>
          </a:prstGeom>
        </p:spPr>
      </p:pic>
      <p:sp>
        <p:nvSpPr>
          <p:cNvPr id="5" name="Slide Number Placeholder 4">
            <a:extLst>
              <a:ext uri="{FF2B5EF4-FFF2-40B4-BE49-F238E27FC236}">
                <a16:creationId xmlns:a16="http://schemas.microsoft.com/office/drawing/2014/main" id="{8A4799D4-A40F-E768-2AD1-FBEF9F2D73BC}"/>
              </a:ext>
            </a:extLst>
          </p:cNvPr>
          <p:cNvSpPr>
            <a:spLocks noGrp="1"/>
          </p:cNvSpPr>
          <p:nvPr>
            <p:ph type="sldNum" sz="quarter" idx="2"/>
          </p:nvPr>
        </p:nvSpPr>
        <p:spPr/>
        <p:txBody>
          <a:bodyPr/>
          <a:lstStyle/>
          <a:p>
            <a:fld id="{86CB4B4D-7CA3-9044-876B-883B54F8677D}" type="slidenum">
              <a:rPr lang="en-US" smtClean="0"/>
              <a:t>13</a:t>
            </a:fld>
            <a:endParaRPr lang="en-US" dirty="0"/>
          </a:p>
        </p:txBody>
      </p:sp>
    </p:spTree>
    <p:extLst>
      <p:ext uri="{BB962C8B-B14F-4D97-AF65-F5344CB8AC3E}">
        <p14:creationId xmlns:p14="http://schemas.microsoft.com/office/powerpoint/2010/main" val="40897702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32731D-B53E-29A3-19E9-0EDEAE073FCF}"/>
              </a:ext>
            </a:extLst>
          </p:cNvPr>
          <p:cNvSpPr>
            <a:spLocks noGrp="1"/>
          </p:cNvSpPr>
          <p:nvPr>
            <p:ph type="sldNum" sz="quarter" idx="12"/>
          </p:nvPr>
        </p:nvSpPr>
        <p:spPr/>
        <p:txBody>
          <a:bodyPr/>
          <a:lstStyle/>
          <a:p>
            <a:fld id="{86CB4B4D-7CA3-9044-876B-883B54F8677D}" type="slidenum">
              <a:rPr lang="en-US" smtClean="0"/>
              <a:t>14</a:t>
            </a:fld>
            <a:endParaRPr lang="en-US" dirty="0"/>
          </a:p>
        </p:txBody>
      </p:sp>
      <p:pic>
        <p:nvPicPr>
          <p:cNvPr id="7" name="Picture 6" descr="A graph of transportation and passenger travel&#10;&#10;Description automatically generated with medium confidence">
            <a:extLst>
              <a:ext uri="{FF2B5EF4-FFF2-40B4-BE49-F238E27FC236}">
                <a16:creationId xmlns:a16="http://schemas.microsoft.com/office/drawing/2014/main" id="{DC3D5870-6303-8112-7789-E0724EFAD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2040"/>
            <a:ext cx="12191999" cy="5584310"/>
          </a:xfrm>
          <a:prstGeom prst="rect">
            <a:avLst/>
          </a:prstGeom>
        </p:spPr>
      </p:pic>
    </p:spTree>
    <p:extLst>
      <p:ext uri="{BB962C8B-B14F-4D97-AF65-F5344CB8AC3E}">
        <p14:creationId xmlns:p14="http://schemas.microsoft.com/office/powerpoint/2010/main" val="50654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E6C3-8972-A86C-F410-54466FC228C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9EB1F1-01FC-7BEA-031D-4DF502A4D873}"/>
              </a:ext>
            </a:extLst>
          </p:cNvPr>
          <p:cNvSpPr>
            <a:spLocks noGrp="1"/>
          </p:cNvSpPr>
          <p:nvPr>
            <p:ph type="sldNum" sz="quarter" idx="12"/>
          </p:nvPr>
        </p:nvSpPr>
        <p:spPr/>
        <p:txBody>
          <a:bodyPr/>
          <a:lstStyle/>
          <a:p>
            <a:fld id="{86CB4B4D-7CA3-9044-876B-883B54F8677D}" type="slidenum">
              <a:rPr lang="en-US" smtClean="0"/>
              <a:t>15</a:t>
            </a:fld>
            <a:endParaRPr lang="en-US" dirty="0"/>
          </a:p>
        </p:txBody>
      </p:sp>
      <p:pic>
        <p:nvPicPr>
          <p:cNvPr id="3" name="Picture 2" descr="A pie chart with numbers and text&#10;&#10;Description automatically generated">
            <a:extLst>
              <a:ext uri="{FF2B5EF4-FFF2-40B4-BE49-F238E27FC236}">
                <a16:creationId xmlns:a16="http://schemas.microsoft.com/office/drawing/2014/main" id="{3C03FB94-76EF-3550-C827-686582F42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077" y="0"/>
            <a:ext cx="7271845" cy="6858000"/>
          </a:xfrm>
          <a:prstGeom prst="rect">
            <a:avLst/>
          </a:prstGeom>
        </p:spPr>
      </p:pic>
    </p:spTree>
    <p:extLst>
      <p:ext uri="{BB962C8B-B14F-4D97-AF65-F5344CB8AC3E}">
        <p14:creationId xmlns:p14="http://schemas.microsoft.com/office/powerpoint/2010/main" val="414262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AD425-A36A-AD3F-7F85-3D6D6822CFAF}"/>
            </a:ext>
          </a:extLst>
        </p:cNvPr>
        <p:cNvGrpSpPr/>
        <p:nvPr/>
      </p:nvGrpSpPr>
      <p:grpSpPr>
        <a:xfrm>
          <a:off x="0" y="0"/>
          <a:ext cx="0" cy="0"/>
          <a:chOff x="0" y="0"/>
          <a:chExt cx="0" cy="0"/>
        </a:xfrm>
      </p:grpSpPr>
      <p:pic>
        <p:nvPicPr>
          <p:cNvPr id="3" name="Picture 2" descr="A chart of cars and gasoline prices&#10;&#10;Description automatically generated with medium confidence">
            <a:extLst>
              <a:ext uri="{FF2B5EF4-FFF2-40B4-BE49-F238E27FC236}">
                <a16:creationId xmlns:a16="http://schemas.microsoft.com/office/drawing/2014/main" id="{9842EB1B-FCEF-4082-03E2-891B932D6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44" y="503583"/>
            <a:ext cx="12052752" cy="6217892"/>
          </a:xfrm>
          <a:prstGeom prst="rect">
            <a:avLst/>
          </a:prstGeom>
        </p:spPr>
      </p:pic>
      <p:sp>
        <p:nvSpPr>
          <p:cNvPr id="5" name="Slide Number Placeholder 4">
            <a:extLst>
              <a:ext uri="{FF2B5EF4-FFF2-40B4-BE49-F238E27FC236}">
                <a16:creationId xmlns:a16="http://schemas.microsoft.com/office/drawing/2014/main" id="{5C08D7FA-8ABB-B774-1FDC-051603EDE3C0}"/>
              </a:ext>
            </a:extLst>
          </p:cNvPr>
          <p:cNvSpPr>
            <a:spLocks noGrp="1"/>
          </p:cNvSpPr>
          <p:nvPr>
            <p:ph type="sldNum" sz="quarter" idx="12"/>
          </p:nvPr>
        </p:nvSpPr>
        <p:spPr/>
        <p:txBody>
          <a:bodyPr/>
          <a:lstStyle/>
          <a:p>
            <a:fld id="{86CB4B4D-7CA3-9044-876B-883B54F8677D}" type="slidenum">
              <a:rPr lang="en-US" smtClean="0"/>
              <a:t>16</a:t>
            </a:fld>
            <a:endParaRPr lang="en-US" dirty="0"/>
          </a:p>
        </p:txBody>
      </p:sp>
      <p:sp>
        <p:nvSpPr>
          <p:cNvPr id="6" name="TextBox 5">
            <a:extLst>
              <a:ext uri="{FF2B5EF4-FFF2-40B4-BE49-F238E27FC236}">
                <a16:creationId xmlns:a16="http://schemas.microsoft.com/office/drawing/2014/main" id="{8F6C09A3-9F93-211A-04A1-6A4A542E5D65}"/>
              </a:ext>
            </a:extLst>
          </p:cNvPr>
          <p:cNvSpPr txBox="1"/>
          <p:nvPr/>
        </p:nvSpPr>
        <p:spPr>
          <a:xfrm>
            <a:off x="824452" y="0"/>
            <a:ext cx="2552302"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2021 Data</a:t>
            </a:r>
          </a:p>
        </p:txBody>
      </p:sp>
    </p:spTree>
    <p:extLst>
      <p:ext uri="{BB962C8B-B14F-4D97-AF65-F5344CB8AC3E}">
        <p14:creationId xmlns:p14="http://schemas.microsoft.com/office/powerpoint/2010/main" val="180499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D6CA8A-B250-0932-103E-49DE26461A8D}"/>
              </a:ext>
            </a:extLst>
          </p:cNvPr>
          <p:cNvSpPr>
            <a:spLocks noGrp="1"/>
          </p:cNvSpPr>
          <p:nvPr>
            <p:ph type="sldNum" sz="quarter" idx="12"/>
          </p:nvPr>
        </p:nvSpPr>
        <p:spPr/>
        <p:txBody>
          <a:bodyPr/>
          <a:lstStyle/>
          <a:p>
            <a:fld id="{B814D85E-C39A-4997-B180-36D8B5BB3CDA}" type="slidenum">
              <a:rPr lang="en-US" smtClean="0"/>
              <a:t>17</a:t>
            </a:fld>
            <a:endParaRPr lang="en-US"/>
          </a:p>
        </p:txBody>
      </p:sp>
      <p:pic>
        <p:nvPicPr>
          <p:cNvPr id="4" name="Picture 3" descr="A graph showing the cost of a battery&#10;&#10;Description automatically generated">
            <a:extLst>
              <a:ext uri="{FF2B5EF4-FFF2-40B4-BE49-F238E27FC236}">
                <a16:creationId xmlns:a16="http://schemas.microsoft.com/office/drawing/2014/main" id="{8A829630-AF32-FF49-0FFB-A3D6461F6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50" y="51937"/>
            <a:ext cx="9502650" cy="6797316"/>
          </a:xfrm>
          <a:prstGeom prst="rect">
            <a:avLst/>
          </a:prstGeom>
        </p:spPr>
      </p:pic>
    </p:spTree>
    <p:extLst>
      <p:ext uri="{BB962C8B-B14F-4D97-AF65-F5344CB8AC3E}">
        <p14:creationId xmlns:p14="http://schemas.microsoft.com/office/powerpoint/2010/main" val="413105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fuel prices&#10;&#10;Description automatically generated with medium confidence">
            <a:extLst>
              <a:ext uri="{FF2B5EF4-FFF2-40B4-BE49-F238E27FC236}">
                <a16:creationId xmlns:a16="http://schemas.microsoft.com/office/drawing/2014/main" id="{EB4706CC-46DA-B0B2-2126-E86C72E87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61" y="0"/>
            <a:ext cx="11171582" cy="6721475"/>
          </a:xfrm>
          <a:prstGeom prst="rect">
            <a:avLst/>
          </a:prstGeom>
        </p:spPr>
      </p:pic>
      <p:sp>
        <p:nvSpPr>
          <p:cNvPr id="2" name="Slide Number Placeholder 1">
            <a:extLst>
              <a:ext uri="{FF2B5EF4-FFF2-40B4-BE49-F238E27FC236}">
                <a16:creationId xmlns:a16="http://schemas.microsoft.com/office/drawing/2014/main" id="{DB24FF5A-AF87-7F30-792C-CBDE263D36B8}"/>
              </a:ext>
            </a:extLst>
          </p:cNvPr>
          <p:cNvSpPr>
            <a:spLocks noGrp="1"/>
          </p:cNvSpPr>
          <p:nvPr>
            <p:ph type="sldNum" sz="quarter" idx="12"/>
          </p:nvPr>
        </p:nvSpPr>
        <p:spPr/>
        <p:txBody>
          <a:bodyPr/>
          <a:lstStyle/>
          <a:p>
            <a:fld id="{B814D85E-C39A-4997-B180-36D8B5BB3CDA}" type="slidenum">
              <a:rPr lang="en-US" smtClean="0"/>
              <a:t>18</a:t>
            </a:fld>
            <a:endParaRPr lang="en-US"/>
          </a:p>
        </p:txBody>
      </p:sp>
    </p:spTree>
    <p:extLst>
      <p:ext uri="{BB962C8B-B14F-4D97-AF65-F5344CB8AC3E}">
        <p14:creationId xmlns:p14="http://schemas.microsoft.com/office/powerpoint/2010/main" val="2728164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5043-782B-72BE-5FC7-21A545B283EC}"/>
              </a:ext>
            </a:extLst>
          </p:cNvPr>
          <p:cNvSpPr>
            <a:spLocks noGrp="1"/>
          </p:cNvSpPr>
          <p:nvPr>
            <p:ph type="title"/>
          </p:nvPr>
        </p:nvSpPr>
        <p:spPr>
          <a:xfrm>
            <a:off x="838200" y="122901"/>
            <a:ext cx="10515600" cy="827199"/>
          </a:xfrm>
        </p:spPr>
        <p:txBody>
          <a:bodyPr/>
          <a:lstStyle/>
          <a:p>
            <a:r>
              <a:rPr lang="en-US" dirty="0">
                <a:latin typeface="Arial" panose="020B0604020202020204" pitchFamily="34" charset="0"/>
                <a:cs typeface="Arial" panose="020B0604020202020204" pitchFamily="34" charset="0"/>
              </a:rPr>
              <a:t>Remediation – The Built Environment</a:t>
            </a:r>
          </a:p>
        </p:txBody>
      </p:sp>
      <p:sp>
        <p:nvSpPr>
          <p:cNvPr id="4" name="Text Placeholder 3">
            <a:extLst>
              <a:ext uri="{FF2B5EF4-FFF2-40B4-BE49-F238E27FC236}">
                <a16:creationId xmlns:a16="http://schemas.microsoft.com/office/drawing/2014/main" id="{38A7B610-79FB-761F-2586-42A67E3E20D0}"/>
              </a:ext>
            </a:extLst>
          </p:cNvPr>
          <p:cNvSpPr>
            <a:spLocks noGrp="1"/>
          </p:cNvSpPr>
          <p:nvPr>
            <p:ph type="body" sz="quarter" idx="21"/>
          </p:nvPr>
        </p:nvSpPr>
        <p:spPr>
          <a:xfrm>
            <a:off x="172278" y="768822"/>
            <a:ext cx="10972801" cy="715989"/>
          </a:xfrm>
        </p:spPr>
        <p:txBody>
          <a:bodyPr>
            <a:normAutofit/>
          </a:bodyPr>
          <a:lstStyle/>
          <a:p>
            <a:r>
              <a:rPr lang="en-US" sz="4000" b="1" dirty="0"/>
              <a:t>Industrial Sector  -  35% of Emissions</a:t>
            </a:r>
          </a:p>
        </p:txBody>
      </p:sp>
      <p:sp>
        <p:nvSpPr>
          <p:cNvPr id="5" name="Slide Number Placeholder 4">
            <a:extLst>
              <a:ext uri="{FF2B5EF4-FFF2-40B4-BE49-F238E27FC236}">
                <a16:creationId xmlns:a16="http://schemas.microsoft.com/office/drawing/2014/main" id="{A14B0A2F-4516-2763-0473-E9140473FCEE}"/>
              </a:ext>
            </a:extLst>
          </p:cNvPr>
          <p:cNvSpPr>
            <a:spLocks noGrp="1"/>
          </p:cNvSpPr>
          <p:nvPr>
            <p:ph type="sldNum" sz="quarter" idx="2"/>
          </p:nvPr>
        </p:nvSpPr>
        <p:spPr/>
        <p:txBody>
          <a:bodyPr/>
          <a:lstStyle/>
          <a:p>
            <a:fld id="{86CB4B4D-7CA3-9044-876B-883B54F8677D}" type="slidenum">
              <a:rPr lang="en-US" smtClean="0"/>
              <a:t>19</a:t>
            </a:fld>
            <a:endParaRPr lang="en-US" dirty="0"/>
          </a:p>
        </p:txBody>
      </p:sp>
      <p:sp>
        <p:nvSpPr>
          <p:cNvPr id="3" name="TextBox 2">
            <a:extLst>
              <a:ext uri="{FF2B5EF4-FFF2-40B4-BE49-F238E27FC236}">
                <a16:creationId xmlns:a16="http://schemas.microsoft.com/office/drawing/2014/main" id="{D0F359C3-5547-CA6C-85BB-810DDDC5ED83}"/>
              </a:ext>
            </a:extLst>
          </p:cNvPr>
          <p:cNvSpPr txBox="1"/>
          <p:nvPr/>
        </p:nvSpPr>
        <p:spPr>
          <a:xfrm>
            <a:off x="477078" y="1524567"/>
            <a:ext cx="10972800" cy="5124480"/>
          </a:xfrm>
          <a:prstGeom prst="rect">
            <a:avLst/>
          </a:prstGeom>
          <a:noFill/>
        </p:spPr>
        <p:txBody>
          <a:bodyPr wrap="square" rtlCol="0">
            <a:spAutoFit/>
          </a:bodyPr>
          <a:lstStyle/>
          <a:p>
            <a:pPr marL="365760" indent="-365760">
              <a:spcAft>
                <a:spcPts val="600"/>
              </a:spcAft>
              <a:buFont typeface="Arial" panose="020B0604020202020204" pitchFamily="34" charset="0"/>
              <a:buChar char="•"/>
            </a:pPr>
            <a:r>
              <a:rPr lang="en-US" sz="2600" b="0" i="0" dirty="0">
                <a:solidFill>
                  <a:srgbClr val="292929"/>
                </a:solidFill>
                <a:effectLst/>
                <a:latin typeface="Arial" panose="020B0604020202020204" pitchFamily="34" charset="0"/>
                <a:cs typeface="Arial" panose="020B0604020202020204" pitchFamily="34" charset="0"/>
              </a:rPr>
              <a:t>Energy efficiency is a foundational, crosscutting decarbonization strategy and is the most cost-effective option for greenhouse gas emission reductions in the near term. </a:t>
            </a:r>
          </a:p>
          <a:p>
            <a:pPr marL="365760" indent="-365760">
              <a:spcAft>
                <a:spcPts val="600"/>
              </a:spcAft>
              <a:buFont typeface="Arial" panose="020B0604020202020204" pitchFamily="34" charset="0"/>
              <a:buChar char="•"/>
            </a:pPr>
            <a:r>
              <a:rPr lang="en-US" sz="2600" b="0" i="0" dirty="0">
                <a:solidFill>
                  <a:srgbClr val="292929"/>
                </a:solidFill>
                <a:effectLst/>
                <a:latin typeface="Arial" panose="020B0604020202020204" pitchFamily="34" charset="0"/>
                <a:cs typeface="Arial" panose="020B0604020202020204" pitchFamily="34" charset="0"/>
              </a:rPr>
              <a:t>Leveraging advancements in low-carbon electricity from both grid and onsite renewable generation sources will be critical to decarbonization efforts.</a:t>
            </a:r>
            <a:endParaRPr lang="en-US" sz="2600" dirty="0">
              <a:solidFill>
                <a:srgbClr val="292929"/>
              </a:solidFill>
              <a:latin typeface="Arial" panose="020B0604020202020204" pitchFamily="34" charset="0"/>
              <a:cs typeface="Arial" panose="020B0604020202020204" pitchFamily="34" charset="0"/>
            </a:endParaRPr>
          </a:p>
          <a:p>
            <a:pPr marL="365760" indent="-365760">
              <a:spcAft>
                <a:spcPts val="600"/>
              </a:spcAft>
              <a:buFont typeface="Arial" panose="020B0604020202020204" pitchFamily="34" charset="0"/>
              <a:buChar char="•"/>
            </a:pPr>
            <a:r>
              <a:rPr lang="en-US" sz="2600" b="0" i="0" dirty="0">
                <a:solidFill>
                  <a:srgbClr val="292929"/>
                </a:solidFill>
                <a:effectLst/>
                <a:latin typeface="Arial" panose="020B0604020202020204" pitchFamily="34" charset="0"/>
                <a:cs typeface="Arial" panose="020B0604020202020204" pitchFamily="34" charset="0"/>
              </a:rPr>
              <a:t>Substituting low-and no-carbon fuel and feedstocks reduces combustion associated emissions for industrial processes.</a:t>
            </a:r>
          </a:p>
          <a:p>
            <a:pPr marL="365760" indent="-365760">
              <a:spcAft>
                <a:spcPts val="600"/>
              </a:spcAft>
              <a:buFont typeface="Arial" panose="020B0604020202020204" pitchFamily="34" charset="0"/>
              <a:buChar char="•"/>
            </a:pPr>
            <a:r>
              <a:rPr lang="en-US" sz="2600" b="0" i="0" dirty="0">
                <a:solidFill>
                  <a:srgbClr val="292929"/>
                </a:solidFill>
                <a:effectLst/>
                <a:latin typeface="Arial" panose="020B0604020202020204" pitchFamily="34" charset="0"/>
                <a:cs typeface="Arial" panose="020B0604020202020204" pitchFamily="34" charset="0"/>
              </a:rPr>
              <a:t>Carbon capture, utilization, and storage refers to the multicomponent strategy of capturing generated CO</a:t>
            </a:r>
            <a:r>
              <a:rPr lang="en-US" sz="2600" b="0" i="0" baseline="-25000" dirty="0">
                <a:solidFill>
                  <a:srgbClr val="292929"/>
                </a:solidFill>
                <a:effectLst/>
                <a:latin typeface="Arial" panose="020B0604020202020204" pitchFamily="34" charset="0"/>
                <a:cs typeface="Arial" panose="020B0604020202020204" pitchFamily="34" charset="0"/>
              </a:rPr>
              <a:t>2</a:t>
            </a:r>
            <a:r>
              <a:rPr lang="en-US" sz="2600" b="0" i="0" dirty="0">
                <a:solidFill>
                  <a:srgbClr val="292929"/>
                </a:solidFill>
                <a:effectLst/>
                <a:latin typeface="Arial" panose="020B0604020202020204" pitchFamily="34" charset="0"/>
                <a:cs typeface="Arial" panose="020B0604020202020204" pitchFamily="34" charset="0"/>
              </a:rPr>
              <a:t> from a point source and utilizing the captured CO</a:t>
            </a:r>
            <a:r>
              <a:rPr lang="en-US" sz="2600" b="0" i="0" baseline="-25000" dirty="0">
                <a:solidFill>
                  <a:srgbClr val="292929"/>
                </a:solidFill>
                <a:effectLst/>
                <a:latin typeface="Arial" panose="020B0604020202020204" pitchFamily="34" charset="0"/>
                <a:cs typeface="Arial" panose="020B0604020202020204" pitchFamily="34" charset="0"/>
              </a:rPr>
              <a:t>2</a:t>
            </a:r>
            <a:r>
              <a:rPr lang="en-US" sz="2600" b="0" i="0" dirty="0">
                <a:solidFill>
                  <a:srgbClr val="292929"/>
                </a:solidFill>
                <a:effectLst/>
                <a:latin typeface="Arial" panose="020B0604020202020204" pitchFamily="34" charset="0"/>
                <a:cs typeface="Arial" panose="020B0604020202020204" pitchFamily="34" charset="0"/>
              </a:rPr>
              <a:t> to make value added products or storing it long-term to avoid release.</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07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0B62-A258-5B0B-592D-A933F4857FB8}"/>
              </a:ext>
            </a:extLst>
          </p:cNvPr>
          <p:cNvSpPr>
            <a:spLocks noGrp="1"/>
          </p:cNvSpPr>
          <p:nvPr>
            <p:ph type="title"/>
          </p:nvPr>
        </p:nvSpPr>
        <p:spPr>
          <a:xfrm>
            <a:off x="838200" y="365125"/>
            <a:ext cx="10515600" cy="687061"/>
          </a:xfrm>
        </p:spPr>
        <p:txBody>
          <a:bodyPr>
            <a:normAutofit fontScale="90000"/>
          </a:bodyPr>
          <a:lstStyle/>
          <a:p>
            <a:pPr algn="ctr"/>
            <a:r>
              <a:rPr lang="en-US" dirty="0"/>
              <a:t>Overview Week 4</a:t>
            </a:r>
          </a:p>
        </p:txBody>
      </p:sp>
      <p:sp>
        <p:nvSpPr>
          <p:cNvPr id="4" name="Slide Number Placeholder 3">
            <a:extLst>
              <a:ext uri="{FF2B5EF4-FFF2-40B4-BE49-F238E27FC236}">
                <a16:creationId xmlns:a16="http://schemas.microsoft.com/office/drawing/2014/main" id="{69B13B74-27BA-5A4E-49C4-A09F4948CE1F}"/>
              </a:ext>
            </a:extLst>
          </p:cNvPr>
          <p:cNvSpPr>
            <a:spLocks noGrp="1"/>
          </p:cNvSpPr>
          <p:nvPr>
            <p:ph type="sldNum" sz="quarter" idx="12"/>
          </p:nvPr>
        </p:nvSpPr>
        <p:spPr/>
        <p:txBody>
          <a:bodyPr/>
          <a:lstStyle/>
          <a:p>
            <a:fld id="{B814D85E-C39A-4997-B180-36D8B5BB3CDA}" type="slidenum">
              <a:rPr lang="en-US" smtClean="0"/>
              <a:t>2</a:t>
            </a:fld>
            <a:endParaRPr lang="en-US"/>
          </a:p>
        </p:txBody>
      </p:sp>
      <p:sp>
        <p:nvSpPr>
          <p:cNvPr id="5" name="Text Placeholder 2">
            <a:extLst>
              <a:ext uri="{FF2B5EF4-FFF2-40B4-BE49-F238E27FC236}">
                <a16:creationId xmlns:a16="http://schemas.microsoft.com/office/drawing/2014/main" id="{C0FEF475-8DD4-F9C3-2187-4F9DCE8A46CB}"/>
              </a:ext>
            </a:extLst>
          </p:cNvPr>
          <p:cNvSpPr txBox="1">
            <a:spLocks/>
          </p:cNvSpPr>
          <p:nvPr/>
        </p:nvSpPr>
        <p:spPr>
          <a:xfrm>
            <a:off x="508667" y="1566862"/>
            <a:ext cx="5481637" cy="3141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21000"/>
            </a:pPr>
            <a:r>
              <a:rPr lang="en-US" dirty="0">
                <a:latin typeface="Arial" panose="020B0604020202020204" pitchFamily="34" charset="0"/>
                <a:cs typeface="Arial" panose="020B0604020202020204" pitchFamily="34" charset="0"/>
              </a:rPr>
              <a:t>The Transportation Sector</a:t>
            </a:r>
          </a:p>
          <a:p>
            <a:pPr lvl="1">
              <a:buSzPct val="121000"/>
            </a:pPr>
            <a:r>
              <a:rPr lang="en-US" dirty="0">
                <a:latin typeface="Arial" panose="020B0604020202020204" pitchFamily="34" charset="0"/>
                <a:cs typeface="Arial" panose="020B0604020202020204" pitchFamily="34" charset="0"/>
              </a:rPr>
              <a:t> Automobiles</a:t>
            </a:r>
          </a:p>
          <a:p>
            <a:pPr lvl="1">
              <a:buSzPct val="121000"/>
            </a:pPr>
            <a:r>
              <a:rPr lang="en-US" dirty="0">
                <a:latin typeface="Arial" panose="020B0604020202020204" pitchFamily="34" charset="0"/>
                <a:cs typeface="Arial" panose="020B0604020202020204" pitchFamily="34" charset="0"/>
              </a:rPr>
              <a:t> Trucks</a:t>
            </a:r>
          </a:p>
          <a:p>
            <a:pPr lvl="1">
              <a:buSzPct val="121000"/>
            </a:pPr>
            <a:r>
              <a:rPr lang="en-US" dirty="0">
                <a:latin typeface="Arial" panose="020B0604020202020204" pitchFamily="34" charset="0"/>
                <a:cs typeface="Arial" panose="020B0604020202020204" pitchFamily="34" charset="0"/>
              </a:rPr>
              <a:t> Aviation</a:t>
            </a:r>
          </a:p>
          <a:p>
            <a:pPr lvl="1">
              <a:buSzPct val="121000"/>
            </a:pPr>
            <a:r>
              <a:rPr lang="en-US" dirty="0">
                <a:latin typeface="Arial" panose="020B0604020202020204" pitchFamily="34" charset="0"/>
                <a:cs typeface="Arial" panose="020B0604020202020204" pitchFamily="34" charset="0"/>
              </a:rPr>
              <a:t> Rail System</a:t>
            </a:r>
          </a:p>
          <a:p>
            <a:pPr lvl="1">
              <a:buSzPct val="121000"/>
            </a:pPr>
            <a:r>
              <a:rPr lang="en-US" dirty="0">
                <a:latin typeface="Arial" panose="020B0604020202020204" pitchFamily="34" charset="0"/>
                <a:cs typeface="Arial" panose="020B0604020202020204" pitchFamily="34" charset="0"/>
              </a:rPr>
              <a:t> Ships</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925188-F032-454F-7775-BF4807388E6C}"/>
              </a:ext>
            </a:extLst>
          </p:cNvPr>
          <p:cNvSpPr txBox="1"/>
          <p:nvPr/>
        </p:nvSpPr>
        <p:spPr>
          <a:xfrm>
            <a:off x="6096000" y="1759222"/>
            <a:ext cx="6096000" cy="22057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428625" indent="-428625">
              <a:buSzPct val="121000"/>
              <a:buFont typeface="Arial" panose="020B0604020202020204" pitchFamily="34" charset="0"/>
              <a:buChar char="•"/>
            </a:pPr>
            <a:r>
              <a:rPr lang="en-US" sz="2800" dirty="0">
                <a:latin typeface="Arial" panose="020B0604020202020204" pitchFamily="34" charset="0"/>
                <a:cs typeface="Arial" panose="020B0604020202020204" pitchFamily="34" charset="0"/>
              </a:rPr>
              <a:t>The Built Environment</a:t>
            </a:r>
          </a:p>
          <a:p>
            <a:pPr marL="885825" lvl="8" indent="-428625">
              <a:buSzPct val="121000"/>
              <a:buFont typeface="Arial" panose="020B0604020202020204" pitchFamily="34" charset="0"/>
              <a:buChar char="•"/>
            </a:pPr>
            <a:r>
              <a:rPr lang="en-US" sz="2800" dirty="0">
                <a:latin typeface="Arial" panose="020B0604020202020204" pitchFamily="34" charset="0"/>
                <a:cs typeface="Arial" panose="020B0604020202020204" pitchFamily="34" charset="0"/>
              </a:rPr>
              <a:t> Industry</a:t>
            </a:r>
          </a:p>
          <a:p>
            <a:pPr marL="885825" lvl="8" indent="-428625">
              <a:buSzPct val="121000"/>
              <a:buFont typeface="Arial" panose="020B0604020202020204" pitchFamily="34" charset="0"/>
              <a:buChar char="•"/>
            </a:pPr>
            <a:r>
              <a:rPr lang="en-US" sz="2800" dirty="0">
                <a:latin typeface="Arial" panose="020B0604020202020204" pitchFamily="34" charset="0"/>
                <a:cs typeface="Arial" panose="020B0604020202020204" pitchFamily="34" charset="0"/>
              </a:rPr>
              <a:t> Commercial &amp; Residential</a:t>
            </a:r>
          </a:p>
          <a:p>
            <a:pPr marL="428625" lvl="3" indent="-428625">
              <a:buSzPct val="121000"/>
              <a:buFont typeface="Arial" panose="020B0604020202020204" pitchFamily="34" charset="0"/>
              <a:buChar char="•"/>
            </a:pPr>
            <a:r>
              <a:rPr lang="en-US" sz="2800" dirty="0">
                <a:latin typeface="Arial" panose="020B0604020202020204" pitchFamily="34" charset="0"/>
                <a:cs typeface="Arial" panose="020B0604020202020204" pitchFamily="34" charset="0"/>
              </a:rPr>
              <a:t>Agriculture </a:t>
            </a:r>
          </a:p>
          <a:p>
            <a:pPr marL="428625" lvl="3" indent="-428625">
              <a:buSzPct val="121000"/>
              <a:buFont typeface="Arial" panose="020B0604020202020204" pitchFamily="34" charset="0"/>
              <a:buChar char="•"/>
            </a:pPr>
            <a:r>
              <a:rPr lang="en-US" sz="2800" dirty="0">
                <a:latin typeface="Arial" panose="020B0604020202020204" pitchFamily="34" charset="0"/>
                <a:cs typeface="Arial" panose="020B0604020202020204" pitchFamily="34" charset="0"/>
              </a:rPr>
              <a:t>Land Use and Forestry</a:t>
            </a:r>
            <a:endParaRPr lang="en-US" sz="700" dirty="0">
              <a:latin typeface="Arial" panose="020B0604020202020204" pitchFamily="34" charset="0"/>
              <a:cs typeface="Arial" panose="020B0604020202020204" pitchFamily="34" charset="0"/>
            </a:endParaRPr>
          </a:p>
        </p:txBody>
      </p:sp>
      <p:sp>
        <p:nvSpPr>
          <p:cNvPr id="7" name="Slide Number Placeholder 4">
            <a:extLst>
              <a:ext uri="{FF2B5EF4-FFF2-40B4-BE49-F238E27FC236}">
                <a16:creationId xmlns:a16="http://schemas.microsoft.com/office/drawing/2014/main" id="{73C4F297-D897-56FA-95CC-74F460DE5D1D}"/>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a:t>
            </a:fld>
            <a:endParaRPr lang="en-US" dirty="0"/>
          </a:p>
        </p:txBody>
      </p:sp>
      <p:sp>
        <p:nvSpPr>
          <p:cNvPr id="8" name="TextBox 7">
            <a:extLst>
              <a:ext uri="{FF2B5EF4-FFF2-40B4-BE49-F238E27FC236}">
                <a16:creationId xmlns:a16="http://schemas.microsoft.com/office/drawing/2014/main" id="{A7A7ADA2-8B03-F20E-0EA1-C71EA3B8DABD}"/>
              </a:ext>
            </a:extLst>
          </p:cNvPr>
          <p:cNvSpPr txBox="1"/>
          <p:nvPr/>
        </p:nvSpPr>
        <p:spPr>
          <a:xfrm>
            <a:off x="402971" y="4059070"/>
            <a:ext cx="5323561" cy="1892826"/>
          </a:xfrm>
          <a:prstGeom prst="rect">
            <a:avLst/>
          </a:prstGeom>
          <a:noFill/>
        </p:spPr>
        <p:txBody>
          <a:bodyPr wrap="square" rtlCol="0">
            <a:spAutoFit/>
          </a:bodyPr>
          <a:lstStyle/>
          <a:p>
            <a:r>
              <a:rPr lang="en-US" sz="3300" dirty="0">
                <a:latin typeface="Arial" panose="020B0604020202020204" pitchFamily="34" charset="0"/>
                <a:cs typeface="Arial" panose="020B0604020202020204" pitchFamily="34" charset="0"/>
              </a:rPr>
              <a:t>Adaptation</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Definition</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Disaster risks, response and preparedness</a:t>
            </a:r>
          </a:p>
        </p:txBody>
      </p:sp>
      <p:sp>
        <p:nvSpPr>
          <p:cNvPr id="10" name="TextBox 9">
            <a:extLst>
              <a:ext uri="{FF2B5EF4-FFF2-40B4-BE49-F238E27FC236}">
                <a16:creationId xmlns:a16="http://schemas.microsoft.com/office/drawing/2014/main" id="{CD98FA55-6817-82C0-4B61-AFF3835A1138}"/>
              </a:ext>
            </a:extLst>
          </p:cNvPr>
          <p:cNvSpPr txBox="1"/>
          <p:nvPr/>
        </p:nvSpPr>
        <p:spPr>
          <a:xfrm>
            <a:off x="402971" y="966698"/>
            <a:ext cx="1997663" cy="600164"/>
          </a:xfrm>
          <a:prstGeom prst="rect">
            <a:avLst/>
          </a:prstGeom>
          <a:noFill/>
        </p:spPr>
        <p:txBody>
          <a:bodyPr wrap="none" rtlCol="0">
            <a:spAutoFit/>
          </a:bodyPr>
          <a:lstStyle/>
          <a:p>
            <a:r>
              <a:rPr lang="en-US" sz="3300" dirty="0">
                <a:latin typeface="Arial" panose="020B0604020202020204" pitchFamily="34" charset="0"/>
                <a:cs typeface="Arial" panose="020B0604020202020204" pitchFamily="34" charset="0"/>
              </a:rPr>
              <a:t>Mitigation</a:t>
            </a:r>
          </a:p>
        </p:txBody>
      </p:sp>
      <p:sp>
        <p:nvSpPr>
          <p:cNvPr id="11" name="TextBox 10">
            <a:extLst>
              <a:ext uri="{FF2B5EF4-FFF2-40B4-BE49-F238E27FC236}">
                <a16:creationId xmlns:a16="http://schemas.microsoft.com/office/drawing/2014/main" id="{E3F7339B-6405-575C-6EEE-60020C7BE288}"/>
              </a:ext>
            </a:extLst>
          </p:cNvPr>
          <p:cNvSpPr txBox="1"/>
          <p:nvPr/>
        </p:nvSpPr>
        <p:spPr>
          <a:xfrm>
            <a:off x="5990304" y="4615672"/>
            <a:ext cx="5323561"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Vulnerabilities, Exposure, Capacity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Case Studies of Extremes</a:t>
            </a:r>
          </a:p>
        </p:txBody>
      </p:sp>
    </p:spTree>
    <p:extLst>
      <p:ext uri="{BB962C8B-B14F-4D97-AF65-F5344CB8AC3E}">
        <p14:creationId xmlns:p14="http://schemas.microsoft.com/office/powerpoint/2010/main" val="804883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407C3F-C629-6DB9-3BE3-5C1914349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7" y="45761"/>
            <a:ext cx="11466444" cy="6858000"/>
          </a:xfrm>
          <a:prstGeom prst="rect">
            <a:avLst/>
          </a:prstGeom>
        </p:spPr>
      </p:pic>
      <p:sp>
        <p:nvSpPr>
          <p:cNvPr id="5" name="Slide Number Placeholder 4">
            <a:extLst>
              <a:ext uri="{FF2B5EF4-FFF2-40B4-BE49-F238E27FC236}">
                <a16:creationId xmlns:a16="http://schemas.microsoft.com/office/drawing/2014/main" id="{CAE496F2-64D1-CF87-65F1-179390104EE1}"/>
              </a:ext>
            </a:extLst>
          </p:cNvPr>
          <p:cNvSpPr>
            <a:spLocks noGrp="1"/>
          </p:cNvSpPr>
          <p:nvPr>
            <p:ph type="sldNum" sz="quarter" idx="2"/>
          </p:nvPr>
        </p:nvSpPr>
        <p:spPr/>
        <p:txBody>
          <a:bodyPr/>
          <a:lstStyle/>
          <a:p>
            <a:fld id="{86CB4B4D-7CA3-9044-876B-883B54F8677D}" type="slidenum">
              <a:rPr lang="en-US" smtClean="0"/>
              <a:t>20</a:t>
            </a:fld>
            <a:endParaRPr lang="en-US" dirty="0"/>
          </a:p>
        </p:txBody>
      </p:sp>
    </p:spTree>
    <p:extLst>
      <p:ext uri="{BB962C8B-B14F-4D97-AF65-F5344CB8AC3E}">
        <p14:creationId xmlns:p14="http://schemas.microsoft.com/office/powerpoint/2010/main" val="36786235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illustration showing strategies for decarbonization, including carbon capture, low carbon fuels, energy efficiency industry and electrification">
            <a:extLst>
              <a:ext uri="{FF2B5EF4-FFF2-40B4-BE49-F238E27FC236}">
                <a16:creationId xmlns:a16="http://schemas.microsoft.com/office/drawing/2014/main" id="{58E357A3-A908-BE80-11C1-725B02BD1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7" y="1192322"/>
            <a:ext cx="12043042" cy="5529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BF5043-782B-72BE-5FC7-21A545B283EC}"/>
              </a:ext>
            </a:extLst>
          </p:cNvPr>
          <p:cNvSpPr>
            <a:spLocks noGrp="1"/>
          </p:cNvSpPr>
          <p:nvPr>
            <p:ph type="title"/>
          </p:nvPr>
        </p:nvSpPr>
        <p:spPr>
          <a:xfrm>
            <a:off x="838200" y="365125"/>
            <a:ext cx="10515600" cy="827199"/>
          </a:xfrm>
        </p:spPr>
        <p:txBody>
          <a:bodyPr/>
          <a:lstStyle/>
          <a:p>
            <a:r>
              <a:rPr lang="en-US" dirty="0">
                <a:latin typeface="Arial" panose="020B0604020202020204" pitchFamily="34" charset="0"/>
                <a:cs typeface="Arial" panose="020B0604020202020204" pitchFamily="34" charset="0"/>
              </a:rPr>
              <a:t>Remediation – The Built Environment</a:t>
            </a:r>
          </a:p>
        </p:txBody>
      </p:sp>
      <p:sp>
        <p:nvSpPr>
          <p:cNvPr id="4" name="Text Placeholder 3">
            <a:extLst>
              <a:ext uri="{FF2B5EF4-FFF2-40B4-BE49-F238E27FC236}">
                <a16:creationId xmlns:a16="http://schemas.microsoft.com/office/drawing/2014/main" id="{38A7B610-79FB-761F-2586-42A67E3E20D0}"/>
              </a:ext>
            </a:extLst>
          </p:cNvPr>
          <p:cNvSpPr>
            <a:spLocks noGrp="1"/>
          </p:cNvSpPr>
          <p:nvPr>
            <p:ph type="body" sz="quarter" idx="21"/>
          </p:nvPr>
        </p:nvSpPr>
        <p:spPr>
          <a:xfrm>
            <a:off x="265043" y="1192324"/>
            <a:ext cx="10972801" cy="633301"/>
          </a:xfrm>
        </p:spPr>
        <p:txBody>
          <a:bodyPr>
            <a:normAutofit lnSpcReduction="10000"/>
          </a:bodyPr>
          <a:lstStyle/>
          <a:p>
            <a:r>
              <a:rPr lang="en-US" sz="3600" b="1" dirty="0"/>
              <a:t>Industry</a:t>
            </a:r>
          </a:p>
        </p:txBody>
      </p:sp>
      <p:sp>
        <p:nvSpPr>
          <p:cNvPr id="5" name="Slide Number Placeholder 4">
            <a:extLst>
              <a:ext uri="{FF2B5EF4-FFF2-40B4-BE49-F238E27FC236}">
                <a16:creationId xmlns:a16="http://schemas.microsoft.com/office/drawing/2014/main" id="{A14B0A2F-4516-2763-0473-E9140473FCEE}"/>
              </a:ext>
            </a:extLst>
          </p:cNvPr>
          <p:cNvSpPr>
            <a:spLocks noGrp="1"/>
          </p:cNvSpPr>
          <p:nvPr>
            <p:ph type="sldNum" sz="quarter" idx="2"/>
          </p:nvPr>
        </p:nvSpPr>
        <p:spPr/>
        <p:txBody>
          <a:bodyPr/>
          <a:lstStyle/>
          <a:p>
            <a:fld id="{86CB4B4D-7CA3-9044-876B-883B54F8677D}" type="slidenum">
              <a:rPr lang="en-US" smtClean="0"/>
              <a:t>21</a:t>
            </a:fld>
            <a:endParaRPr lang="en-US" dirty="0"/>
          </a:p>
        </p:txBody>
      </p:sp>
    </p:spTree>
    <p:extLst>
      <p:ext uri="{BB962C8B-B14F-4D97-AF65-F5344CB8AC3E}">
        <p14:creationId xmlns:p14="http://schemas.microsoft.com/office/powerpoint/2010/main" val="241237105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13C0-6BF2-9DD9-3CCF-DBFFAB0A0C75}"/>
              </a:ext>
            </a:extLst>
          </p:cNvPr>
          <p:cNvSpPr>
            <a:spLocks noGrp="1"/>
          </p:cNvSpPr>
          <p:nvPr>
            <p:ph type="title"/>
          </p:nvPr>
        </p:nvSpPr>
        <p:spPr>
          <a:xfrm>
            <a:off x="609600" y="146926"/>
            <a:ext cx="10515600" cy="827199"/>
          </a:xfrm>
        </p:spPr>
        <p:txBody>
          <a:bodyPr/>
          <a:lstStyle/>
          <a:p>
            <a:r>
              <a:rPr lang="en-US" dirty="0">
                <a:latin typeface="Arial" panose="020B0604020202020204" pitchFamily="34" charset="0"/>
                <a:cs typeface="Arial" panose="020B0604020202020204" pitchFamily="34" charset="0"/>
              </a:rPr>
              <a:t>Remediation – The Built Environment</a:t>
            </a:r>
            <a:endParaRPr lang="en-US" dirty="0"/>
          </a:p>
        </p:txBody>
      </p:sp>
      <p:sp>
        <p:nvSpPr>
          <p:cNvPr id="3" name="Text Placeholder 2">
            <a:extLst>
              <a:ext uri="{FF2B5EF4-FFF2-40B4-BE49-F238E27FC236}">
                <a16:creationId xmlns:a16="http://schemas.microsoft.com/office/drawing/2014/main" id="{1194BB10-010E-FB4C-6C03-8F3543EA4380}"/>
              </a:ext>
            </a:extLst>
          </p:cNvPr>
          <p:cNvSpPr>
            <a:spLocks noGrp="1"/>
          </p:cNvSpPr>
          <p:nvPr>
            <p:ph type="body" idx="1"/>
          </p:nvPr>
        </p:nvSpPr>
        <p:spPr>
          <a:xfrm>
            <a:off x="609600" y="1911026"/>
            <a:ext cx="10515600" cy="4690346"/>
          </a:xfrm>
        </p:spPr>
        <p:txBody>
          <a:bodyPr>
            <a:normAutofit lnSpcReduction="10000"/>
          </a:bodyPr>
          <a:lstStyle/>
          <a:p>
            <a:pPr algn="l" rtl="0">
              <a:buFont typeface="Arial" panose="020B0604020202020204" pitchFamily="34" charset="0"/>
              <a:buChar char="•"/>
            </a:pPr>
            <a:r>
              <a:rPr lang="en-US" sz="3200" i="0" dirty="0">
                <a:effectLst/>
                <a:latin typeface="Arial" panose="020B0604020202020204" pitchFamily="34" charset="0"/>
                <a:cs typeface="Arial" panose="020B0604020202020204" pitchFamily="34" charset="0"/>
              </a:rPr>
              <a:t>Building decarbonization encompasses a building’s life cycle, including building design, construction, operation, occupancy, and end of life. </a:t>
            </a:r>
          </a:p>
          <a:p>
            <a:pPr algn="l" rtl="0">
              <a:buFont typeface="Arial" panose="020B0604020202020204" pitchFamily="34" charset="0"/>
              <a:buChar char="•"/>
            </a:pPr>
            <a:r>
              <a:rPr lang="en-US" sz="3200" i="0" dirty="0">
                <a:effectLst/>
                <a:latin typeface="Arial" panose="020B0604020202020204" pitchFamily="34" charset="0"/>
                <a:cs typeface="Arial" panose="020B0604020202020204" pitchFamily="34" charset="0"/>
              </a:rPr>
              <a:t>Building construction, energy use, methane, and refrigerants are the primary sources of GHG emissions. </a:t>
            </a:r>
          </a:p>
          <a:p>
            <a:pPr algn="l" rtl="0">
              <a:buFont typeface="Arial" panose="020B0604020202020204" pitchFamily="34" charset="0"/>
              <a:buChar char="•"/>
            </a:pPr>
            <a:r>
              <a:rPr lang="en-US" sz="3200" i="0" dirty="0">
                <a:effectLst/>
                <a:latin typeface="Arial" panose="020B0604020202020204" pitchFamily="34" charset="0"/>
                <a:cs typeface="Arial" panose="020B0604020202020204" pitchFamily="34" charset="0"/>
              </a:rPr>
              <a:t>Building life-cycle assessment involves consideration of operational and embodied emissions.</a:t>
            </a:r>
          </a:p>
          <a:p>
            <a:r>
              <a:rPr lang="en-US" sz="3200" dirty="0">
                <a:latin typeface="Arial" panose="020B0604020202020204" pitchFamily="34" charset="0"/>
                <a:cs typeface="Arial" panose="020B0604020202020204" pitchFamily="34" charset="0"/>
              </a:rPr>
              <a:t>Some s</a:t>
            </a:r>
            <a:r>
              <a:rPr lang="en-US" sz="3200" b="0" i="0" dirty="0">
                <a:effectLst/>
                <a:latin typeface="Arial" panose="020B0604020202020204" pitchFamily="34" charset="0"/>
                <a:cs typeface="Arial" panose="020B0604020202020204" pitchFamily="34" charset="0"/>
              </a:rPr>
              <a:t>tate and local government have adopted policies that address building specific operational fuel types and related emissions in the United States.</a:t>
            </a:r>
          </a:p>
          <a:p>
            <a:pPr algn="l" rtl="0">
              <a:buFont typeface="Arial" panose="020B0604020202020204" pitchFamily="34" charset="0"/>
              <a:buChar char="•"/>
            </a:pPr>
            <a:endParaRPr lang="en-US" sz="3200" i="0" dirty="0">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9A46FC4-40E3-C718-0CC5-07AB23E4B9A1}"/>
              </a:ext>
            </a:extLst>
          </p:cNvPr>
          <p:cNvSpPr>
            <a:spLocks noGrp="1"/>
          </p:cNvSpPr>
          <p:nvPr>
            <p:ph type="body" sz="quarter" idx="21"/>
          </p:nvPr>
        </p:nvSpPr>
        <p:spPr>
          <a:xfrm>
            <a:off x="380999" y="974125"/>
            <a:ext cx="10972801" cy="662980"/>
          </a:xfrm>
        </p:spPr>
        <p:txBody>
          <a:bodyPr>
            <a:normAutofit fontScale="92500"/>
          </a:bodyPr>
          <a:lstStyle/>
          <a:p>
            <a:r>
              <a:rPr lang="en-US" sz="3600" b="1" dirty="0"/>
              <a:t>Commercial &amp; Residential Buildings – 34% Emissions </a:t>
            </a:r>
          </a:p>
          <a:p>
            <a:endParaRPr lang="en-US" sz="3200" dirty="0"/>
          </a:p>
        </p:txBody>
      </p:sp>
      <p:sp>
        <p:nvSpPr>
          <p:cNvPr id="5" name="Slide Number Placeholder 4">
            <a:extLst>
              <a:ext uri="{FF2B5EF4-FFF2-40B4-BE49-F238E27FC236}">
                <a16:creationId xmlns:a16="http://schemas.microsoft.com/office/drawing/2014/main" id="{C011C6DD-3CCC-E088-9432-C904B48522CB}"/>
              </a:ext>
            </a:extLst>
          </p:cNvPr>
          <p:cNvSpPr>
            <a:spLocks noGrp="1"/>
          </p:cNvSpPr>
          <p:nvPr>
            <p:ph type="sldNum" sz="quarter" idx="2"/>
          </p:nvPr>
        </p:nvSpPr>
        <p:spPr/>
        <p:txBody>
          <a:bodyPr/>
          <a:lstStyle/>
          <a:p>
            <a:fld id="{86CB4B4D-7CA3-9044-876B-883B54F8677D}" type="slidenum">
              <a:rPr lang="en-US" smtClean="0"/>
              <a:t>22</a:t>
            </a:fld>
            <a:endParaRPr lang="en-US" dirty="0"/>
          </a:p>
        </p:txBody>
      </p:sp>
    </p:spTree>
    <p:extLst>
      <p:ext uri="{BB962C8B-B14F-4D97-AF65-F5344CB8AC3E}">
        <p14:creationId xmlns:p14="http://schemas.microsoft.com/office/powerpoint/2010/main" val="8970767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BD79-E387-3790-1299-54152208522B}"/>
              </a:ext>
            </a:extLst>
          </p:cNvPr>
          <p:cNvSpPr>
            <a:spLocks noGrp="1"/>
          </p:cNvSpPr>
          <p:nvPr>
            <p:ph type="title"/>
          </p:nvPr>
        </p:nvSpPr>
        <p:spPr>
          <a:xfrm>
            <a:off x="838200" y="136525"/>
            <a:ext cx="10515600" cy="823013"/>
          </a:xfrm>
        </p:spPr>
        <p:txBody>
          <a:bodyPr/>
          <a:lstStyle/>
          <a:p>
            <a:r>
              <a:rPr lang="en-US" dirty="0">
                <a:latin typeface="Arial" panose="020B0604020202020204" pitchFamily="34" charset="0"/>
                <a:cs typeface="Arial" panose="020B0604020202020204" pitchFamily="34" charset="0"/>
              </a:rPr>
              <a:t>Remediation – The Built Environment</a:t>
            </a:r>
            <a:endParaRPr lang="en-US" dirty="0"/>
          </a:p>
        </p:txBody>
      </p:sp>
      <p:sp>
        <p:nvSpPr>
          <p:cNvPr id="3" name="Text Placeholder 2">
            <a:extLst>
              <a:ext uri="{FF2B5EF4-FFF2-40B4-BE49-F238E27FC236}">
                <a16:creationId xmlns:a16="http://schemas.microsoft.com/office/drawing/2014/main" id="{AFB894F6-1AC2-FCD2-12CE-AF6B5E327DB0}"/>
              </a:ext>
            </a:extLst>
          </p:cNvPr>
          <p:cNvSpPr>
            <a:spLocks noGrp="1"/>
          </p:cNvSpPr>
          <p:nvPr>
            <p:ph type="body" idx="1"/>
          </p:nvPr>
        </p:nvSpPr>
        <p:spPr>
          <a:xfrm>
            <a:off x="380999" y="1749287"/>
            <a:ext cx="11174897" cy="4799702"/>
          </a:xfrm>
        </p:spPr>
        <p:txBody>
          <a:bodyPr>
            <a:normAutofit fontScale="92500" lnSpcReduction="10000"/>
          </a:bodyPr>
          <a:lstStyle/>
          <a:p>
            <a:pPr algn="l"/>
            <a:r>
              <a:rPr lang="en-US" sz="3200" i="0" dirty="0">
                <a:effectLst/>
                <a:latin typeface="Arial" panose="020B0604020202020204" pitchFamily="34" charset="0"/>
                <a:cs typeface="Arial" panose="020B0604020202020204" pitchFamily="34" charset="0"/>
              </a:rPr>
              <a:t>The primary means for reducing GHG emissions are the following: </a:t>
            </a:r>
          </a:p>
          <a:p>
            <a:pPr lvl="1"/>
            <a:r>
              <a:rPr lang="en-US" sz="3200" i="0" dirty="0">
                <a:effectLst/>
                <a:latin typeface="Arial" panose="020B0604020202020204" pitchFamily="34" charset="0"/>
                <a:cs typeface="Arial" panose="020B0604020202020204" pitchFamily="34" charset="0"/>
              </a:rPr>
              <a:t>Efficiency measures and building electrification</a:t>
            </a:r>
          </a:p>
          <a:p>
            <a:pPr lvl="1"/>
            <a:r>
              <a:rPr lang="en-US" sz="3200" dirty="0">
                <a:latin typeface="Arial" panose="020B0604020202020204" pitchFamily="34" charset="0"/>
                <a:cs typeface="Arial" panose="020B0604020202020204" pitchFamily="34" charset="0"/>
              </a:rPr>
              <a:t>Decarbonized electrical grid -- </a:t>
            </a:r>
            <a:r>
              <a:rPr lang="en-US" sz="3200" dirty="0">
                <a:solidFill>
                  <a:srgbClr val="C00000"/>
                </a:solidFill>
                <a:latin typeface="Arial" panose="020B0604020202020204" pitchFamily="34" charset="0"/>
                <a:cs typeface="Arial" panose="020B0604020202020204" pitchFamily="34" charset="0"/>
              </a:rPr>
              <a:t>Ameren 67% fossil-fired.</a:t>
            </a:r>
          </a:p>
          <a:p>
            <a:pPr lvl="1"/>
            <a:r>
              <a:rPr lang="en-US" sz="3200" i="0" dirty="0">
                <a:effectLst/>
                <a:latin typeface="Arial" panose="020B0604020202020204" pitchFamily="34" charset="0"/>
                <a:cs typeface="Arial" panose="020B0604020202020204" pitchFamily="34" charset="0"/>
              </a:rPr>
              <a:t>Operations and maintenance.</a:t>
            </a:r>
          </a:p>
          <a:p>
            <a:pPr lvl="1"/>
            <a:r>
              <a:rPr lang="en-US" sz="3200" i="0" dirty="0">
                <a:effectLst/>
                <a:latin typeface="Arial" panose="020B0604020202020204" pitchFamily="34" charset="0"/>
                <a:cs typeface="Arial" panose="020B0604020202020204" pitchFamily="34" charset="0"/>
              </a:rPr>
              <a:t>Refrigerants: Low-GWP, minimizing volume, and improving management.</a:t>
            </a:r>
          </a:p>
          <a:p>
            <a:pPr lvl="1"/>
            <a:r>
              <a:rPr lang="en-US" sz="3200" i="0" dirty="0">
                <a:effectLst/>
                <a:latin typeface="Arial" panose="020B0604020202020204" pitchFamily="34" charset="0"/>
                <a:cs typeface="Arial" panose="020B0604020202020204" pitchFamily="34" charset="0"/>
              </a:rPr>
              <a:t>Renewable energy sources (on and off site) and energy storage.</a:t>
            </a:r>
          </a:p>
          <a:p>
            <a:pPr lvl="1"/>
            <a:r>
              <a:rPr lang="en-US" sz="3200" i="0" dirty="0">
                <a:effectLst/>
                <a:latin typeface="Arial" panose="020B0604020202020204" pitchFamily="34" charset="0"/>
                <a:cs typeface="Arial" panose="020B0604020202020204" pitchFamily="34" charset="0"/>
              </a:rPr>
              <a:t>Building-grid integration and real-time carbon signals.</a:t>
            </a:r>
          </a:p>
          <a:p>
            <a:pPr lvl="1"/>
            <a:r>
              <a:rPr lang="en-US" sz="3200" i="0" dirty="0">
                <a:effectLst/>
                <a:latin typeface="Arial" panose="020B0604020202020204" pitchFamily="34" charset="0"/>
                <a:cs typeface="Arial" panose="020B0604020202020204" pitchFamily="34" charset="0"/>
              </a:rPr>
              <a:t>Embodied carbon.</a:t>
            </a:r>
          </a:p>
          <a:p>
            <a:endParaRPr lang="en-US" dirty="0"/>
          </a:p>
        </p:txBody>
      </p:sp>
      <p:sp>
        <p:nvSpPr>
          <p:cNvPr id="4" name="Text Placeholder 3">
            <a:extLst>
              <a:ext uri="{FF2B5EF4-FFF2-40B4-BE49-F238E27FC236}">
                <a16:creationId xmlns:a16="http://schemas.microsoft.com/office/drawing/2014/main" id="{6DBC5311-E6C4-4A43-F5C8-E423A19B8D88}"/>
              </a:ext>
            </a:extLst>
          </p:cNvPr>
          <p:cNvSpPr>
            <a:spLocks noGrp="1"/>
          </p:cNvSpPr>
          <p:nvPr>
            <p:ph type="body" sz="quarter" idx="21"/>
          </p:nvPr>
        </p:nvSpPr>
        <p:spPr>
          <a:xfrm>
            <a:off x="380999" y="959538"/>
            <a:ext cx="10972801" cy="677244"/>
          </a:xfrm>
        </p:spPr>
        <p:txBody>
          <a:bodyPr>
            <a:normAutofit/>
          </a:bodyPr>
          <a:lstStyle/>
          <a:p>
            <a:r>
              <a:rPr lang="en-US" sz="3200" b="1" dirty="0">
                <a:latin typeface="Arial" panose="020B0604020202020204" pitchFamily="34" charset="0"/>
                <a:cs typeface="Arial" panose="020B0604020202020204" pitchFamily="34" charset="0"/>
              </a:rPr>
              <a:t>Commercial &amp; Residential Buildings -- 37% of Emissions</a:t>
            </a:r>
          </a:p>
        </p:txBody>
      </p:sp>
      <p:sp>
        <p:nvSpPr>
          <p:cNvPr id="5" name="Slide Number Placeholder 4">
            <a:extLst>
              <a:ext uri="{FF2B5EF4-FFF2-40B4-BE49-F238E27FC236}">
                <a16:creationId xmlns:a16="http://schemas.microsoft.com/office/drawing/2014/main" id="{A26F7AF3-8CD0-DB80-FE5B-8CBDFF998E88}"/>
              </a:ext>
            </a:extLst>
          </p:cNvPr>
          <p:cNvSpPr>
            <a:spLocks noGrp="1"/>
          </p:cNvSpPr>
          <p:nvPr>
            <p:ph type="sldNum" sz="quarter" idx="2"/>
          </p:nvPr>
        </p:nvSpPr>
        <p:spPr/>
        <p:txBody>
          <a:bodyPr/>
          <a:lstStyle/>
          <a:p>
            <a:fld id="{86CB4B4D-7CA3-9044-876B-883B54F8677D}" type="slidenum">
              <a:rPr lang="en-US" smtClean="0"/>
              <a:t>23</a:t>
            </a:fld>
            <a:endParaRPr lang="en-US" dirty="0"/>
          </a:p>
        </p:txBody>
      </p:sp>
    </p:spTree>
    <p:extLst>
      <p:ext uri="{BB962C8B-B14F-4D97-AF65-F5344CB8AC3E}">
        <p14:creationId xmlns:p14="http://schemas.microsoft.com/office/powerpoint/2010/main" val="375960347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E4BD-1E93-1BED-468A-CA8EE6A7C2D9}"/>
              </a:ext>
            </a:extLst>
          </p:cNvPr>
          <p:cNvSpPr>
            <a:spLocks noGrp="1"/>
          </p:cNvSpPr>
          <p:nvPr>
            <p:ph type="title"/>
          </p:nvPr>
        </p:nvSpPr>
        <p:spPr>
          <a:xfrm>
            <a:off x="838200" y="0"/>
            <a:ext cx="10515600" cy="827199"/>
          </a:xfrm>
        </p:spPr>
        <p:txBody>
          <a:bodyPr/>
          <a:lstStyle/>
          <a:p>
            <a:r>
              <a:rPr lang="en-US" dirty="0">
                <a:latin typeface="Arial" panose="020B0604020202020204" pitchFamily="34" charset="0"/>
                <a:cs typeface="Arial" panose="020B0604020202020204" pitchFamily="34" charset="0"/>
              </a:rPr>
              <a:t>Remediation – The Built Environment</a:t>
            </a:r>
            <a:endParaRPr lang="en-US" dirty="0"/>
          </a:p>
        </p:txBody>
      </p:sp>
      <p:sp>
        <p:nvSpPr>
          <p:cNvPr id="3" name="Text Placeholder 2">
            <a:extLst>
              <a:ext uri="{FF2B5EF4-FFF2-40B4-BE49-F238E27FC236}">
                <a16:creationId xmlns:a16="http://schemas.microsoft.com/office/drawing/2014/main" id="{2F06F3A0-15D6-CAF2-61C2-46BE16D02FAD}"/>
              </a:ext>
            </a:extLst>
          </p:cNvPr>
          <p:cNvSpPr>
            <a:spLocks noGrp="1"/>
          </p:cNvSpPr>
          <p:nvPr>
            <p:ph type="body" idx="1"/>
          </p:nvPr>
        </p:nvSpPr>
        <p:spPr>
          <a:xfrm>
            <a:off x="77211" y="1552592"/>
            <a:ext cx="4176737" cy="5035059"/>
          </a:xfrm>
        </p:spPr>
        <p:txBody>
          <a:bodyPr>
            <a:normAutofit/>
          </a:bodyPr>
          <a:lstStyle/>
          <a:p>
            <a:r>
              <a:rPr lang="en-US" sz="3000" dirty="0">
                <a:latin typeface="Arial" panose="020B0604020202020204" pitchFamily="34" charset="0"/>
                <a:cs typeface="Arial" panose="020B0604020202020204" pitchFamily="34" charset="0"/>
              </a:rPr>
              <a:t>Building Codes have had a great impact on building energy performance over the past 45 years.</a:t>
            </a:r>
          </a:p>
          <a:p>
            <a:r>
              <a:rPr lang="en-US" sz="3000" dirty="0">
                <a:latin typeface="Arial" panose="020B0604020202020204" pitchFamily="34" charset="0"/>
                <a:cs typeface="Arial" panose="020B0604020202020204" pitchFamily="34" charset="0"/>
              </a:rPr>
              <a:t>States that accepted energy money during the Great Recession had to agree to keep their building codes current.</a:t>
            </a:r>
          </a:p>
          <a:p>
            <a:endParaRPr lang="en-US" dirty="0"/>
          </a:p>
        </p:txBody>
      </p:sp>
      <p:sp>
        <p:nvSpPr>
          <p:cNvPr id="4" name="Text Placeholder 3">
            <a:extLst>
              <a:ext uri="{FF2B5EF4-FFF2-40B4-BE49-F238E27FC236}">
                <a16:creationId xmlns:a16="http://schemas.microsoft.com/office/drawing/2014/main" id="{401F65D5-FF91-6A43-5D0B-23F07048DDB4}"/>
              </a:ext>
            </a:extLst>
          </p:cNvPr>
          <p:cNvSpPr>
            <a:spLocks noGrp="1"/>
          </p:cNvSpPr>
          <p:nvPr>
            <p:ph type="body" sz="quarter" idx="21"/>
          </p:nvPr>
        </p:nvSpPr>
        <p:spPr>
          <a:xfrm>
            <a:off x="609599" y="737325"/>
            <a:ext cx="10972801" cy="617675"/>
          </a:xfrm>
        </p:spPr>
        <p:txBody>
          <a:bodyPr>
            <a:normAutofit/>
          </a:bodyPr>
          <a:lstStyle/>
          <a:p>
            <a:r>
              <a:rPr lang="en-US" sz="3200" b="1" dirty="0">
                <a:latin typeface="Arial" panose="020B0604020202020204" pitchFamily="34" charset="0"/>
                <a:cs typeface="Arial" panose="020B0604020202020204" pitchFamily="34" charset="0"/>
              </a:rPr>
              <a:t>Commercial &amp; Residential Buildings</a:t>
            </a:r>
          </a:p>
        </p:txBody>
      </p:sp>
      <p:sp>
        <p:nvSpPr>
          <p:cNvPr id="5" name="Slide Number Placeholder 4">
            <a:extLst>
              <a:ext uri="{FF2B5EF4-FFF2-40B4-BE49-F238E27FC236}">
                <a16:creationId xmlns:a16="http://schemas.microsoft.com/office/drawing/2014/main" id="{C5A6A1E4-5425-040F-AF94-7EEE2F7E3BB1}"/>
              </a:ext>
            </a:extLst>
          </p:cNvPr>
          <p:cNvSpPr>
            <a:spLocks noGrp="1"/>
          </p:cNvSpPr>
          <p:nvPr>
            <p:ph type="sldNum" sz="quarter" idx="2"/>
          </p:nvPr>
        </p:nvSpPr>
        <p:spPr/>
        <p:txBody>
          <a:bodyPr/>
          <a:lstStyle/>
          <a:p>
            <a:fld id="{86CB4B4D-7CA3-9044-876B-883B54F8677D}" type="slidenum">
              <a:rPr lang="en-US" smtClean="0"/>
              <a:t>24</a:t>
            </a:fld>
            <a:endParaRPr lang="en-US" dirty="0"/>
          </a:p>
        </p:txBody>
      </p:sp>
      <p:pic>
        <p:nvPicPr>
          <p:cNvPr id="1026" name="Picture 2">
            <a:extLst>
              <a:ext uri="{FF2B5EF4-FFF2-40B4-BE49-F238E27FC236}">
                <a16:creationId xmlns:a16="http://schemas.microsoft.com/office/drawing/2014/main" id="{948AE249-DD2D-6AAB-90DA-80AC58848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417" y="1608957"/>
            <a:ext cx="8046372" cy="497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45346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Code Improvement (75-21)">
            <a:extLst>
              <a:ext uri="{FF2B5EF4-FFF2-40B4-BE49-F238E27FC236}">
                <a16:creationId xmlns:a16="http://schemas.microsoft.com/office/drawing/2014/main" id="{B1FBA72D-362D-4F9C-8624-2915D869D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
            <a:ext cx="12192000" cy="6850743"/>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73754-B7D3-0371-3ED9-03FEF2A350DF}"/>
              </a:ext>
            </a:extLst>
          </p:cNvPr>
          <p:cNvSpPr>
            <a:spLocks noGrp="1"/>
          </p:cNvSpPr>
          <p:nvPr>
            <p:ph type="sldNum" sz="quarter" idx="2"/>
          </p:nvPr>
        </p:nvSpPr>
        <p:spPr/>
        <p:txBody>
          <a:bodyPr/>
          <a:lstStyle/>
          <a:p>
            <a:fld id="{86CB4B4D-7CA3-9044-876B-883B54F8677D}" type="slidenum">
              <a:rPr lang="en-US" smtClean="0"/>
              <a:t>26</a:t>
            </a:fld>
            <a:endParaRPr lang="en-US" dirty="0"/>
          </a:p>
        </p:txBody>
      </p:sp>
      <p:pic>
        <p:nvPicPr>
          <p:cNvPr id="1028" name="Picture 4" descr="Primary Sources of Methane Release | GRID-Arendal">
            <a:extLst>
              <a:ext uri="{FF2B5EF4-FFF2-40B4-BE49-F238E27FC236}">
                <a16:creationId xmlns:a16="http://schemas.microsoft.com/office/drawing/2014/main" id="{10538D4D-E434-A083-63CC-0294A818C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9"/>
            <a:ext cx="12192000" cy="672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8259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0420-75F8-861B-8D1F-9FDDE75984FF}"/>
              </a:ext>
            </a:extLst>
          </p:cNvPr>
          <p:cNvSpPr>
            <a:spLocks noGrp="1"/>
          </p:cNvSpPr>
          <p:nvPr>
            <p:ph type="title"/>
          </p:nvPr>
        </p:nvSpPr>
        <p:spPr>
          <a:xfrm>
            <a:off x="463827" y="18255"/>
            <a:ext cx="11502886" cy="1041919"/>
          </a:xfrm>
        </p:spPr>
        <p:txBody>
          <a:bodyPr>
            <a:noAutofit/>
          </a:bodyPr>
          <a:lstStyle/>
          <a:p>
            <a:r>
              <a:rPr lang="en-US" sz="4000" dirty="0">
                <a:latin typeface="Arial" panose="020B0604020202020204" pitchFamily="34" charset="0"/>
                <a:cs typeface="Arial" panose="020B0604020202020204" pitchFamily="34" charset="0"/>
              </a:rPr>
              <a:t>Remediation – Agriculture, Land Use, &amp; Forestry</a:t>
            </a:r>
            <a:endParaRPr lang="en-US" sz="4000" dirty="0"/>
          </a:p>
        </p:txBody>
      </p:sp>
      <p:sp>
        <p:nvSpPr>
          <p:cNvPr id="3" name="Content Placeholder 2">
            <a:extLst>
              <a:ext uri="{FF2B5EF4-FFF2-40B4-BE49-F238E27FC236}">
                <a16:creationId xmlns:a16="http://schemas.microsoft.com/office/drawing/2014/main" id="{76616AAA-6581-5F3E-1868-6F0DE227C4F7}"/>
              </a:ext>
            </a:extLst>
          </p:cNvPr>
          <p:cNvSpPr>
            <a:spLocks noGrp="1"/>
          </p:cNvSpPr>
          <p:nvPr>
            <p:ph idx="1"/>
          </p:nvPr>
        </p:nvSpPr>
        <p:spPr>
          <a:xfrm>
            <a:off x="773595" y="1889384"/>
            <a:ext cx="10515600" cy="4649528"/>
          </a:xfrm>
        </p:spPr>
        <p:txBody>
          <a:bodyPr/>
          <a:lstStyle/>
          <a:p>
            <a:r>
              <a:rPr lang="en-US" sz="3200" dirty="0">
                <a:latin typeface="Arial" panose="020B0604020202020204" pitchFamily="34" charset="0"/>
                <a:cs typeface="Arial" panose="020B0604020202020204" pitchFamily="34" charset="0"/>
              </a:rPr>
              <a:t>Agriculture is a complicated:  climate goals versus biodiversity, nutritional needs, food security, and profits.</a:t>
            </a:r>
          </a:p>
          <a:p>
            <a:r>
              <a:rPr lang="en-US" sz="3200" b="0" i="0" dirty="0">
                <a:effectLst/>
                <a:latin typeface="Arial" panose="020B0604020202020204" pitchFamily="34" charset="0"/>
                <a:cs typeface="Arial" panose="020B0604020202020204" pitchFamily="34" charset="0"/>
              </a:rPr>
              <a:t>By 2030, U.S. farms and ranches can cut agricultural emissions by 23</a:t>
            </a:r>
          </a:p>
          <a:p>
            <a:r>
              <a:rPr lang="en-US" sz="3200" i="0" dirty="0">
                <a:effectLst/>
                <a:latin typeface="Arial" panose="020B0604020202020204" pitchFamily="34" charset="0"/>
                <a:cs typeface="Arial" panose="020B0604020202020204" pitchFamily="34" charset="0"/>
              </a:rPr>
              <a:t>Cut nitrous oxide emissions </a:t>
            </a:r>
            <a:r>
              <a:rPr lang="en-US" sz="3200" b="0" i="0" dirty="0">
                <a:effectLst/>
                <a:latin typeface="Arial" panose="020B0604020202020204" pitchFamily="34" charset="0"/>
                <a:cs typeface="Arial" panose="020B0604020202020204" pitchFamily="34" charset="0"/>
              </a:rPr>
              <a:t>by optimizing fertilizer use.</a:t>
            </a:r>
          </a:p>
          <a:p>
            <a:r>
              <a:rPr lang="en-US" sz="3200" dirty="0">
                <a:latin typeface="Arial" panose="020B0604020202020204" pitchFamily="34" charset="0"/>
                <a:cs typeface="Arial" panose="020B0604020202020204" pitchFamily="34" charset="0"/>
              </a:rPr>
              <a:t>Reduce on-farm emissions by shifting from traditional fossil-fuel equipment and machinery—such as tractors, harvesters, and dryers—to their zero-emission counterparts.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7B49217-AAAE-50FB-EF93-CACB69AC044F}"/>
              </a:ext>
            </a:extLst>
          </p:cNvPr>
          <p:cNvSpPr>
            <a:spLocks noGrp="1"/>
          </p:cNvSpPr>
          <p:nvPr>
            <p:ph type="sldNum" sz="quarter" idx="12"/>
          </p:nvPr>
        </p:nvSpPr>
        <p:spPr/>
        <p:txBody>
          <a:bodyPr/>
          <a:lstStyle/>
          <a:p>
            <a:fld id="{B814D85E-C39A-4997-B180-36D8B5BB3CDA}" type="slidenum">
              <a:rPr lang="en-US" smtClean="0"/>
              <a:t>27</a:t>
            </a:fld>
            <a:endParaRPr lang="en-US"/>
          </a:p>
        </p:txBody>
      </p:sp>
      <p:sp>
        <p:nvSpPr>
          <p:cNvPr id="5" name="TextBox 4">
            <a:extLst>
              <a:ext uri="{FF2B5EF4-FFF2-40B4-BE49-F238E27FC236}">
                <a16:creationId xmlns:a16="http://schemas.microsoft.com/office/drawing/2014/main" id="{EC576622-9479-2E6D-70BA-4F2E590A7E56}"/>
              </a:ext>
            </a:extLst>
          </p:cNvPr>
          <p:cNvSpPr txBox="1"/>
          <p:nvPr/>
        </p:nvSpPr>
        <p:spPr>
          <a:xfrm>
            <a:off x="599660" y="966054"/>
            <a:ext cx="1086347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Reducing Agricultural Emissions – 11% of Emissions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13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A093-1849-1E3E-D838-45DA8AC4C019}"/>
              </a:ext>
            </a:extLst>
          </p:cNvPr>
          <p:cNvSpPr>
            <a:spLocks noGrp="1"/>
          </p:cNvSpPr>
          <p:nvPr>
            <p:ph type="title"/>
          </p:nvPr>
        </p:nvSpPr>
        <p:spPr>
          <a:xfrm>
            <a:off x="331304" y="1"/>
            <a:ext cx="11489635" cy="1099930"/>
          </a:xfrm>
        </p:spPr>
        <p:txBody>
          <a:bodyPr>
            <a:normAutofit/>
          </a:bodyPr>
          <a:lstStyle/>
          <a:p>
            <a:r>
              <a:rPr lang="en-US" sz="4000" dirty="0">
                <a:latin typeface="Arial" panose="020B0604020202020204" pitchFamily="34" charset="0"/>
                <a:cs typeface="Arial" panose="020B0604020202020204" pitchFamily="34" charset="0"/>
              </a:rPr>
              <a:t>Remediation – Agriculture, Land Use, &amp; Forestry</a:t>
            </a:r>
            <a:endParaRPr lang="en-US" sz="4000" dirty="0"/>
          </a:p>
        </p:txBody>
      </p:sp>
      <p:sp>
        <p:nvSpPr>
          <p:cNvPr id="3" name="Content Placeholder 2">
            <a:extLst>
              <a:ext uri="{FF2B5EF4-FFF2-40B4-BE49-F238E27FC236}">
                <a16:creationId xmlns:a16="http://schemas.microsoft.com/office/drawing/2014/main" id="{3901B227-6D40-DC22-8743-85B28A122094}"/>
              </a:ext>
            </a:extLst>
          </p:cNvPr>
          <p:cNvSpPr>
            <a:spLocks noGrp="1"/>
          </p:cNvSpPr>
          <p:nvPr>
            <p:ph idx="1"/>
          </p:nvPr>
        </p:nvSpPr>
        <p:spPr>
          <a:xfrm>
            <a:off x="601317" y="1855687"/>
            <a:ext cx="10989366" cy="4865788"/>
          </a:xfrm>
        </p:spPr>
        <p:txBody>
          <a:bodyPr>
            <a:normAutofit fontScale="92500" lnSpcReduction="10000"/>
          </a:bodyPr>
          <a:lstStyle/>
          <a:p>
            <a:r>
              <a:rPr lang="en-US" sz="3200" dirty="0">
                <a:latin typeface="Arial" panose="020B0604020202020204" pitchFamily="34" charset="0"/>
                <a:cs typeface="Arial" panose="020B0604020202020204" pitchFamily="34" charset="0"/>
              </a:rPr>
              <a:t>Genetic selection and breeding programs focused on ruminant animals’ enteric fermentation. About 20 percent of a ruminant’s methane emissions rate stems from genetics alone.</a:t>
            </a:r>
          </a:p>
          <a:p>
            <a:r>
              <a:rPr lang="en-US" sz="3200" dirty="0">
                <a:latin typeface="Arial" panose="020B0604020202020204" pitchFamily="34" charset="0"/>
                <a:cs typeface="Arial" panose="020B0604020202020204" pitchFamily="34" charset="0"/>
              </a:rPr>
              <a:t>Use anaerobic digesters for dairy cow and hog manure. Biogas can be used to generate electricity for the farm or sold back to the grid (electricity).</a:t>
            </a:r>
          </a:p>
          <a:p>
            <a:r>
              <a:rPr lang="en-US" sz="3200" dirty="0">
                <a:latin typeface="Arial" panose="020B0604020202020204" pitchFamily="34" charset="0"/>
                <a:cs typeface="Arial" panose="020B0604020202020204" pitchFamily="34" charset="0"/>
              </a:rPr>
              <a:t>Combine deep placement of nitrogen with low- and no-tillage practices — such as shallow plowing, fewer tillage passes, chisel coulter drilling, and zone tillage — to reduce fuel usage and denitrification.</a:t>
            </a:r>
          </a:p>
          <a:p>
            <a:r>
              <a:rPr lang="en-US" sz="3200" dirty="0">
                <a:latin typeface="Arial" panose="020B0604020202020204" pitchFamily="34" charset="0"/>
                <a:cs typeface="Arial" panose="020B0604020202020204" pitchFamily="34" charset="0"/>
              </a:rPr>
              <a:t>Use cover crops to absorb carbon and improve production.</a:t>
            </a:r>
            <a:endParaRPr lang="en-US" sz="3200" b="0" i="0" dirty="0">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97B30DE-14CF-CAED-B6C1-79BA1A86E34A}"/>
              </a:ext>
            </a:extLst>
          </p:cNvPr>
          <p:cNvSpPr>
            <a:spLocks noGrp="1"/>
          </p:cNvSpPr>
          <p:nvPr>
            <p:ph type="sldNum" sz="quarter" idx="12"/>
          </p:nvPr>
        </p:nvSpPr>
        <p:spPr/>
        <p:txBody>
          <a:bodyPr/>
          <a:lstStyle/>
          <a:p>
            <a:fld id="{B814D85E-C39A-4997-B180-36D8B5BB3CDA}" type="slidenum">
              <a:rPr lang="en-US" smtClean="0"/>
              <a:t>28</a:t>
            </a:fld>
            <a:endParaRPr lang="en-US"/>
          </a:p>
        </p:txBody>
      </p:sp>
      <p:sp>
        <p:nvSpPr>
          <p:cNvPr id="5" name="TextBox 4">
            <a:extLst>
              <a:ext uri="{FF2B5EF4-FFF2-40B4-BE49-F238E27FC236}">
                <a16:creationId xmlns:a16="http://schemas.microsoft.com/office/drawing/2014/main" id="{796C580A-1B1B-034A-D48A-69E2F8670FE7}"/>
              </a:ext>
            </a:extLst>
          </p:cNvPr>
          <p:cNvSpPr txBox="1"/>
          <p:nvPr/>
        </p:nvSpPr>
        <p:spPr>
          <a:xfrm>
            <a:off x="858079" y="993913"/>
            <a:ext cx="10475842" cy="861774"/>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Reducing Agricultural Emissions – 11% of Emissions</a:t>
            </a:r>
            <a:endParaRPr lang="en-US" sz="16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85248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40F8-81D0-BEC3-736D-73826A3E7120}"/>
              </a:ext>
            </a:extLst>
          </p:cNvPr>
          <p:cNvSpPr>
            <a:spLocks noGrp="1"/>
          </p:cNvSpPr>
          <p:nvPr>
            <p:ph type="title"/>
          </p:nvPr>
        </p:nvSpPr>
        <p:spPr>
          <a:xfrm>
            <a:off x="596347" y="139560"/>
            <a:ext cx="11224591" cy="708301"/>
          </a:xfrm>
        </p:spPr>
        <p:txBody>
          <a:bodyPr>
            <a:normAutofit/>
          </a:bodyPr>
          <a:lstStyle/>
          <a:p>
            <a:r>
              <a:rPr lang="en-US" sz="4000" dirty="0">
                <a:latin typeface="Arial" panose="020B0604020202020204" pitchFamily="34" charset="0"/>
                <a:cs typeface="Arial" panose="020B0604020202020204" pitchFamily="34" charset="0"/>
              </a:rPr>
              <a:t>Remediation – Agriculture, Land Use, &amp; Forestry</a:t>
            </a:r>
            <a:endParaRPr lang="en-US" sz="4000" dirty="0"/>
          </a:p>
        </p:txBody>
      </p:sp>
      <p:sp>
        <p:nvSpPr>
          <p:cNvPr id="3" name="Content Placeholder 2">
            <a:extLst>
              <a:ext uri="{FF2B5EF4-FFF2-40B4-BE49-F238E27FC236}">
                <a16:creationId xmlns:a16="http://schemas.microsoft.com/office/drawing/2014/main" id="{CB9930A0-7CB9-79A6-5E8C-1917117B11ED}"/>
              </a:ext>
            </a:extLst>
          </p:cNvPr>
          <p:cNvSpPr>
            <a:spLocks noGrp="1"/>
          </p:cNvSpPr>
          <p:nvPr>
            <p:ph idx="1"/>
          </p:nvPr>
        </p:nvSpPr>
        <p:spPr>
          <a:xfrm>
            <a:off x="838200" y="1473370"/>
            <a:ext cx="10515600" cy="5364752"/>
          </a:xfrm>
        </p:spPr>
        <p:txBody>
          <a:bodyPr>
            <a:normAutofit lnSpcReduction="10000"/>
          </a:bodyPr>
          <a:lstStyle/>
          <a:p>
            <a:r>
              <a:rPr lang="en-US" sz="3000" dirty="0">
                <a:latin typeface="Arial" panose="020B0604020202020204" pitchFamily="34" charset="0"/>
                <a:cs typeface="Arial" panose="020B0604020202020204" pitchFamily="34" charset="0"/>
              </a:rPr>
              <a:t>Plants, forests, and soil absorb carbon dioxide, making management of forests and land paramount to achieving climate goals. Deforestation is rapidly reducing the planet’s potential to absorb carbon dioxide and mitigate its warming effects. </a:t>
            </a:r>
            <a:endParaRPr lang="en-US" sz="3000" dirty="0">
              <a:solidFill>
                <a:srgbClr val="494A50"/>
              </a:solidFill>
              <a:latin typeface="Arial" panose="020B0604020202020204" pitchFamily="34" charset="0"/>
              <a:cs typeface="Arial" panose="020B0604020202020204" pitchFamily="34" charset="0"/>
            </a:endParaRPr>
          </a:p>
          <a:p>
            <a:r>
              <a:rPr lang="en-US" sz="3000" b="0" i="0" dirty="0">
                <a:effectLst/>
                <a:latin typeface="Arial" panose="020B0604020202020204" pitchFamily="34" charset="0"/>
                <a:cs typeface="Arial" panose="020B0604020202020204" pitchFamily="34" charset="0"/>
              </a:rPr>
              <a:t>Keeping all existing forests, wetlands and grasslands intact rather than clearing them for new cropland or urban development.</a:t>
            </a:r>
          </a:p>
          <a:p>
            <a:r>
              <a:rPr lang="en-US" sz="3000" i="0" dirty="0">
                <a:effectLst/>
                <a:latin typeface="Arial" panose="020B0604020202020204" pitchFamily="34" charset="0"/>
                <a:cs typeface="Arial" panose="020B0604020202020204" pitchFamily="34" charset="0"/>
              </a:rPr>
              <a:t>Increase carbon storage in forests </a:t>
            </a:r>
            <a:r>
              <a:rPr lang="en-US" sz="3000" b="0" i="0" dirty="0">
                <a:effectLst/>
                <a:latin typeface="Arial" panose="020B0604020202020204" pitchFamily="34" charset="0"/>
                <a:cs typeface="Arial" panose="020B0604020202020204" pitchFamily="34" charset="0"/>
              </a:rPr>
              <a:t>by natural reforesting and afforesting land, improve management of existing forests, and adopt agroforestry practices that integrate trees and shrubs into crop- and pastureland.</a:t>
            </a:r>
          </a:p>
          <a:p>
            <a:r>
              <a:rPr lang="en-US" dirty="0">
                <a:latin typeface="Arial" panose="020B0604020202020204" pitchFamily="34" charset="0"/>
                <a:cs typeface="Arial" panose="020B0604020202020204" pitchFamily="34" charset="0"/>
              </a:rPr>
              <a:t>U.S. forests can boost carbon storage by 43% by 2030.</a:t>
            </a:r>
          </a:p>
          <a:p>
            <a:endParaRPr lang="en-US" dirty="0"/>
          </a:p>
        </p:txBody>
      </p:sp>
      <p:sp>
        <p:nvSpPr>
          <p:cNvPr id="4" name="Slide Number Placeholder 3">
            <a:extLst>
              <a:ext uri="{FF2B5EF4-FFF2-40B4-BE49-F238E27FC236}">
                <a16:creationId xmlns:a16="http://schemas.microsoft.com/office/drawing/2014/main" id="{212B1A95-277F-A67D-0025-9E25D3DD971D}"/>
              </a:ext>
            </a:extLst>
          </p:cNvPr>
          <p:cNvSpPr>
            <a:spLocks noGrp="1"/>
          </p:cNvSpPr>
          <p:nvPr>
            <p:ph type="sldNum" sz="quarter" idx="12"/>
          </p:nvPr>
        </p:nvSpPr>
        <p:spPr/>
        <p:txBody>
          <a:bodyPr/>
          <a:lstStyle/>
          <a:p>
            <a:fld id="{B814D85E-C39A-4997-B180-36D8B5BB3CDA}" type="slidenum">
              <a:rPr lang="en-US" smtClean="0"/>
              <a:t>29</a:t>
            </a:fld>
            <a:endParaRPr lang="en-US"/>
          </a:p>
        </p:txBody>
      </p:sp>
      <p:sp>
        <p:nvSpPr>
          <p:cNvPr id="5" name="TextBox 4">
            <a:extLst>
              <a:ext uri="{FF2B5EF4-FFF2-40B4-BE49-F238E27FC236}">
                <a16:creationId xmlns:a16="http://schemas.microsoft.com/office/drawing/2014/main" id="{1FDFAB44-A13B-B943-A754-2A73023DBCFA}"/>
              </a:ext>
            </a:extLst>
          </p:cNvPr>
          <p:cNvSpPr txBox="1"/>
          <p:nvPr/>
        </p:nvSpPr>
        <p:spPr>
          <a:xfrm>
            <a:off x="1789043" y="765068"/>
            <a:ext cx="8322366" cy="861774"/>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Land Use &amp; Forestry – 6% of Emissions</a:t>
            </a:r>
          </a:p>
          <a:p>
            <a:endParaRPr lang="en-US" dirty="0"/>
          </a:p>
        </p:txBody>
      </p:sp>
    </p:spTree>
    <p:extLst>
      <p:ext uri="{BB962C8B-B14F-4D97-AF65-F5344CB8AC3E}">
        <p14:creationId xmlns:p14="http://schemas.microsoft.com/office/powerpoint/2010/main" val="315814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D65D-4542-07FA-1CBA-EEBEDD1BF61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CB1348-1C2B-5721-9B79-851F91C8B158}"/>
              </a:ext>
            </a:extLst>
          </p:cNvPr>
          <p:cNvSpPr>
            <a:spLocks noGrp="1"/>
          </p:cNvSpPr>
          <p:nvPr>
            <p:ph type="sldNum" sz="quarter" idx="12"/>
          </p:nvPr>
        </p:nvSpPr>
        <p:spPr/>
        <p:txBody>
          <a:bodyPr/>
          <a:lstStyle/>
          <a:p>
            <a:fld id="{B814D85E-C39A-4997-B180-36D8B5BB3CDA}" type="slidenum">
              <a:rPr lang="en-US" smtClean="0"/>
              <a:t>3</a:t>
            </a:fld>
            <a:endParaRPr lang="en-US"/>
          </a:p>
        </p:txBody>
      </p:sp>
      <p:pic>
        <p:nvPicPr>
          <p:cNvPr id="2050" name="Picture 2">
            <a:extLst>
              <a:ext uri="{FF2B5EF4-FFF2-40B4-BE49-F238E27FC236}">
                <a16:creationId xmlns:a16="http://schemas.microsoft.com/office/drawing/2014/main" id="{009A8AEA-6B6B-DF1E-1A23-77510314C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12" y="182217"/>
            <a:ext cx="10359887" cy="659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25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E5535A-D68B-747E-AAB5-5A2F872FA327}"/>
              </a:ext>
            </a:extLst>
          </p:cNvPr>
          <p:cNvSpPr>
            <a:spLocks noGrp="1"/>
          </p:cNvSpPr>
          <p:nvPr>
            <p:ph type="sldNum" sz="quarter" idx="12"/>
          </p:nvPr>
        </p:nvSpPr>
        <p:spPr/>
        <p:txBody>
          <a:bodyPr/>
          <a:lstStyle/>
          <a:p>
            <a:fld id="{B814D85E-C39A-4997-B180-36D8B5BB3CDA}" type="slidenum">
              <a:rPr lang="en-US" smtClean="0"/>
              <a:t>30</a:t>
            </a:fld>
            <a:endParaRPr lang="en-US"/>
          </a:p>
        </p:txBody>
      </p:sp>
      <p:pic>
        <p:nvPicPr>
          <p:cNvPr id="2050" name="Picture 2">
            <a:extLst>
              <a:ext uri="{FF2B5EF4-FFF2-40B4-BE49-F238E27FC236}">
                <a16:creationId xmlns:a16="http://schemas.microsoft.com/office/drawing/2014/main" id="{BFBBAD6D-589E-BBB1-9413-F371623AA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12" y="182217"/>
            <a:ext cx="10359887" cy="659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76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8DA9-2038-975B-A712-48D3983174BF}"/>
              </a:ext>
            </a:extLst>
          </p:cNvPr>
          <p:cNvSpPr>
            <a:spLocks noGrp="1"/>
          </p:cNvSpPr>
          <p:nvPr>
            <p:ph type="title"/>
          </p:nvPr>
        </p:nvSpPr>
        <p:spPr>
          <a:xfrm>
            <a:off x="516090" y="136525"/>
            <a:ext cx="11024321" cy="1074046"/>
          </a:xfrm>
        </p:spPr>
        <p:txBody>
          <a:bodyPr>
            <a:normAutofit/>
          </a:bodyPr>
          <a:lstStyle/>
          <a:p>
            <a:pPr>
              <a:lnSpc>
                <a:spcPct val="100000"/>
              </a:lnSpc>
            </a:pPr>
            <a:r>
              <a:rPr lang="en-US" sz="5400" b="1" dirty="0">
                <a:latin typeface="Arial" panose="020B0604020202020204" pitchFamily="34" charset="0"/>
                <a:cs typeface="Arial" panose="020B0604020202020204" pitchFamily="34" charset="0"/>
              </a:rPr>
              <a:t>Adapting to Climate Change</a:t>
            </a:r>
          </a:p>
        </p:txBody>
      </p:sp>
      <p:sp>
        <p:nvSpPr>
          <p:cNvPr id="3" name="Text Placeholder 2">
            <a:extLst>
              <a:ext uri="{FF2B5EF4-FFF2-40B4-BE49-F238E27FC236}">
                <a16:creationId xmlns:a16="http://schemas.microsoft.com/office/drawing/2014/main" id="{1F373C67-1A4B-7B47-AC71-088A21087420}"/>
              </a:ext>
            </a:extLst>
          </p:cNvPr>
          <p:cNvSpPr>
            <a:spLocks noGrp="1"/>
          </p:cNvSpPr>
          <p:nvPr>
            <p:ph type="body" idx="1"/>
          </p:nvPr>
        </p:nvSpPr>
        <p:spPr>
          <a:xfrm>
            <a:off x="443949" y="2027583"/>
            <a:ext cx="11136963" cy="4691270"/>
          </a:xfrm>
        </p:spPr>
        <p:txBody>
          <a:bodyPr>
            <a:normAutofit/>
          </a:bodyPr>
          <a:lstStyle/>
          <a:p>
            <a:pPr lvl="1">
              <a:buSzPct val="121000"/>
            </a:pPr>
            <a:r>
              <a:rPr lang="en-US" sz="3600" b="1" i="0" dirty="0">
                <a:solidFill>
                  <a:srgbClr val="202122"/>
                </a:solidFill>
                <a:effectLst/>
                <a:latin typeface="Arial" panose="020B0604020202020204" pitchFamily="34" charset="0"/>
              </a:rPr>
              <a:t>Climate change adaptation</a:t>
            </a:r>
            <a:r>
              <a:rPr lang="en-US" sz="3600" b="0" i="0" dirty="0">
                <a:solidFill>
                  <a:srgbClr val="202122"/>
                </a:solidFill>
                <a:effectLst/>
                <a:latin typeface="Arial" panose="020B0604020202020204" pitchFamily="34" charset="0"/>
              </a:rPr>
              <a:t> is the process of adjusting to the </a:t>
            </a:r>
            <a:r>
              <a:rPr lang="en-US" sz="3600" b="1" i="0" u="none" strike="noStrike" dirty="0">
                <a:effectLst/>
                <a:latin typeface="Arial" panose="020B0604020202020204" pitchFamily="34" charset="0"/>
              </a:rPr>
              <a:t>effects</a:t>
            </a:r>
            <a:r>
              <a:rPr lang="en-US" sz="3600" b="0" i="0" u="none" strike="noStrike" dirty="0">
                <a:effectLst/>
                <a:latin typeface="Arial" panose="020B0604020202020204" pitchFamily="34" charset="0"/>
              </a:rPr>
              <a:t> of climate change</a:t>
            </a:r>
            <a:r>
              <a:rPr lang="en-US" sz="3600" b="0" i="0" dirty="0">
                <a:solidFill>
                  <a:srgbClr val="202122"/>
                </a:solidFill>
                <a:effectLst/>
                <a:latin typeface="Arial" panose="020B0604020202020204" pitchFamily="34" charset="0"/>
              </a:rPr>
              <a:t>. </a:t>
            </a:r>
          </a:p>
          <a:p>
            <a:pPr lvl="1">
              <a:buSzPct val="121000"/>
            </a:pPr>
            <a:r>
              <a:rPr lang="en-US" sz="3600" b="0" i="0" dirty="0">
                <a:solidFill>
                  <a:srgbClr val="202122"/>
                </a:solidFill>
                <a:effectLst/>
                <a:latin typeface="Arial" panose="020B0604020202020204" pitchFamily="34" charset="0"/>
              </a:rPr>
              <a:t>These can be both current or expected impacts.</a:t>
            </a:r>
            <a:r>
              <a:rPr lang="en-US" sz="3600" b="0" i="0" u="none" strike="noStrike" baseline="30000" dirty="0">
                <a:solidFill>
                  <a:srgbClr val="3366CC"/>
                </a:solidFill>
                <a:effectLst/>
                <a:latin typeface="Arial" panose="020B0604020202020204" pitchFamily="34" charset="0"/>
                <a:hlinkClick r:id="rId2"/>
              </a:rPr>
              <a:t>[1]</a:t>
            </a:r>
            <a:r>
              <a:rPr lang="en-US" sz="3600" b="0" i="0" dirty="0">
                <a:solidFill>
                  <a:srgbClr val="202122"/>
                </a:solidFill>
                <a:effectLst/>
                <a:latin typeface="Arial" panose="020B0604020202020204" pitchFamily="34" charset="0"/>
              </a:rPr>
              <a:t> </a:t>
            </a:r>
          </a:p>
          <a:p>
            <a:pPr lvl="1">
              <a:buSzPct val="121000"/>
            </a:pPr>
            <a:r>
              <a:rPr lang="en-US" sz="3600" b="0" i="0" dirty="0">
                <a:solidFill>
                  <a:srgbClr val="202122"/>
                </a:solidFill>
                <a:effectLst/>
                <a:latin typeface="Arial" panose="020B0604020202020204" pitchFamily="34" charset="0"/>
              </a:rPr>
              <a:t>Adaptation aims to moderate or avoid harm for people. </a:t>
            </a:r>
          </a:p>
          <a:p>
            <a:pPr lvl="1">
              <a:buSzPct val="121000"/>
            </a:pPr>
            <a:r>
              <a:rPr lang="en-US" sz="3600" b="0" i="0" dirty="0">
                <a:solidFill>
                  <a:srgbClr val="202122"/>
                </a:solidFill>
                <a:effectLst/>
                <a:latin typeface="Arial" panose="020B0604020202020204" pitchFamily="34" charset="0"/>
              </a:rPr>
              <a:t>It also aims to exploit opportunities. </a:t>
            </a:r>
          </a:p>
          <a:p>
            <a:pPr lvl="1">
              <a:buSzPct val="121000"/>
            </a:pPr>
            <a:r>
              <a:rPr lang="en-US" sz="3600" b="0" i="0" dirty="0">
                <a:solidFill>
                  <a:srgbClr val="202122"/>
                </a:solidFill>
                <a:effectLst/>
                <a:latin typeface="Arial" panose="020B0604020202020204" pitchFamily="34" charset="0"/>
              </a:rPr>
              <a:t>Humans may also intervene to help adjustment for natural systems.</a:t>
            </a:r>
            <a:endParaRPr lang="en-US" sz="4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14FCD53-B4CA-C6E3-CAB0-FCDE084E7377}"/>
              </a:ext>
            </a:extLst>
          </p:cNvPr>
          <p:cNvSpPr>
            <a:spLocks noGrp="1"/>
          </p:cNvSpPr>
          <p:nvPr>
            <p:ph type="sldNum" sz="quarter" idx="2"/>
          </p:nvPr>
        </p:nvSpPr>
        <p:spPr/>
        <p:txBody>
          <a:bodyPr/>
          <a:lstStyle/>
          <a:p>
            <a:fld id="{86CB4B4D-7CA3-9044-876B-883B54F8677D}" type="slidenum">
              <a:rPr lang="en-US" smtClean="0"/>
              <a:t>31</a:t>
            </a:fld>
            <a:endParaRPr lang="en-US" dirty="0"/>
          </a:p>
        </p:txBody>
      </p:sp>
      <p:sp>
        <p:nvSpPr>
          <p:cNvPr id="8" name="TextBox 7">
            <a:extLst>
              <a:ext uri="{FF2B5EF4-FFF2-40B4-BE49-F238E27FC236}">
                <a16:creationId xmlns:a16="http://schemas.microsoft.com/office/drawing/2014/main" id="{A639270F-77A7-4BCF-B84A-ACCEDDB49BDF}"/>
              </a:ext>
            </a:extLst>
          </p:cNvPr>
          <p:cNvSpPr txBox="1"/>
          <p:nvPr/>
        </p:nvSpPr>
        <p:spPr>
          <a:xfrm>
            <a:off x="5255932" y="6342797"/>
            <a:ext cx="5653920"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Climate_change_adaptation</a:t>
            </a:r>
            <a:endParaRPr lang="en-US" dirty="0"/>
          </a:p>
        </p:txBody>
      </p:sp>
      <p:sp>
        <p:nvSpPr>
          <p:cNvPr id="4" name="TextBox 3">
            <a:extLst>
              <a:ext uri="{FF2B5EF4-FFF2-40B4-BE49-F238E27FC236}">
                <a16:creationId xmlns:a16="http://schemas.microsoft.com/office/drawing/2014/main" id="{0A075A25-EEB1-8747-C5B3-2161F7AA1411}"/>
              </a:ext>
            </a:extLst>
          </p:cNvPr>
          <p:cNvSpPr txBox="1"/>
          <p:nvPr/>
        </p:nvSpPr>
        <p:spPr>
          <a:xfrm>
            <a:off x="2769705" y="1210571"/>
            <a:ext cx="5552661"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Adaptation -- Strategies</a:t>
            </a:r>
            <a:endParaRPr lang="en-US" sz="3200" dirty="0"/>
          </a:p>
        </p:txBody>
      </p:sp>
    </p:spTree>
    <p:extLst>
      <p:ext uri="{BB962C8B-B14F-4D97-AF65-F5344CB8AC3E}">
        <p14:creationId xmlns:p14="http://schemas.microsoft.com/office/powerpoint/2010/main" val="333487284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ABBB-9F33-9AAB-04CA-0C20A0D805A9}"/>
              </a:ext>
            </a:extLst>
          </p:cNvPr>
          <p:cNvSpPr>
            <a:spLocks noGrp="1"/>
          </p:cNvSpPr>
          <p:nvPr>
            <p:ph type="title"/>
          </p:nvPr>
        </p:nvSpPr>
        <p:spPr>
          <a:xfrm>
            <a:off x="838200" y="365126"/>
            <a:ext cx="10515600" cy="776080"/>
          </a:xfrm>
        </p:spPr>
        <p:txBody>
          <a:bodyPr>
            <a:normAutofit/>
          </a:bodyPr>
          <a:lstStyle/>
          <a:p>
            <a:r>
              <a:rPr lang="en-US" sz="4800" b="1" dirty="0">
                <a:latin typeface="Arial" panose="020B0604020202020204" pitchFamily="34" charset="0"/>
                <a:cs typeface="Arial" panose="020B0604020202020204" pitchFamily="34" charset="0"/>
              </a:rPr>
              <a:t>Adapting to Climate Change</a:t>
            </a:r>
            <a:endParaRPr lang="en-US" sz="4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1CAE340-285A-64EA-63CA-6ED2B42A97F1}"/>
              </a:ext>
            </a:extLst>
          </p:cNvPr>
          <p:cNvSpPr>
            <a:spLocks noGrp="1"/>
          </p:cNvSpPr>
          <p:nvPr>
            <p:ph type="body" idx="1"/>
          </p:nvPr>
        </p:nvSpPr>
        <p:spPr>
          <a:xfrm>
            <a:off x="743778" y="2239618"/>
            <a:ext cx="10704443" cy="3988904"/>
          </a:xfrm>
        </p:spPr>
        <p:txBody>
          <a:bodyPr>
            <a:normAutofit lnSpcReduction="10000"/>
          </a:bodyPr>
          <a:lstStyle/>
          <a:p>
            <a:pPr marL="0" indent="0">
              <a:buNone/>
            </a:pPr>
            <a:r>
              <a:rPr lang="en-US" sz="3600" b="0" i="0" dirty="0">
                <a:solidFill>
                  <a:srgbClr val="202122"/>
                </a:solidFill>
                <a:effectLst/>
                <a:latin typeface="Arial" panose="020B0604020202020204" pitchFamily="34" charset="0"/>
              </a:rPr>
              <a:t>Help manage impacts and risks to people and nature. </a:t>
            </a:r>
          </a:p>
          <a:p>
            <a:pPr marL="0" indent="0">
              <a:buNone/>
            </a:pPr>
            <a:r>
              <a:rPr lang="en-US" sz="3600" b="0" i="0" dirty="0">
                <a:solidFill>
                  <a:srgbClr val="202122"/>
                </a:solidFill>
                <a:effectLst/>
                <a:latin typeface="Arial" panose="020B0604020202020204" pitchFamily="34" charset="0"/>
              </a:rPr>
              <a:t>Adaptation actions can be classified in four ways: </a:t>
            </a:r>
          </a:p>
          <a:p>
            <a:pPr marL="514350" indent="-514350">
              <a:buFont typeface="+mj-lt"/>
              <a:buAutoNum type="arabicPeriod"/>
            </a:pPr>
            <a:r>
              <a:rPr lang="en-US" sz="3600" dirty="0">
                <a:solidFill>
                  <a:srgbClr val="202122"/>
                </a:solidFill>
                <a:latin typeface="Arial" panose="020B0604020202020204" pitchFamily="34" charset="0"/>
              </a:rPr>
              <a:t>I</a:t>
            </a:r>
            <a:r>
              <a:rPr lang="en-US" sz="3600" b="0" i="0" dirty="0">
                <a:solidFill>
                  <a:srgbClr val="202122"/>
                </a:solidFill>
                <a:effectLst/>
                <a:latin typeface="Arial" panose="020B0604020202020204" pitchFamily="34" charset="0"/>
              </a:rPr>
              <a:t>nfrastructural and technological; </a:t>
            </a:r>
          </a:p>
          <a:p>
            <a:pPr marL="514350" indent="-514350">
              <a:buFont typeface="+mj-lt"/>
              <a:buAutoNum type="arabicPeriod"/>
            </a:pPr>
            <a:r>
              <a:rPr lang="en-US" sz="3600" dirty="0">
                <a:solidFill>
                  <a:srgbClr val="202122"/>
                </a:solidFill>
                <a:latin typeface="Arial" panose="020B0604020202020204" pitchFamily="34" charset="0"/>
              </a:rPr>
              <a:t>I</a:t>
            </a:r>
            <a:r>
              <a:rPr lang="en-US" sz="3600" b="0" i="0" dirty="0">
                <a:solidFill>
                  <a:srgbClr val="202122"/>
                </a:solidFill>
                <a:effectLst/>
                <a:latin typeface="Arial" panose="020B0604020202020204" pitchFamily="34" charset="0"/>
              </a:rPr>
              <a:t>nstitutional; </a:t>
            </a:r>
          </a:p>
          <a:p>
            <a:pPr marL="514350" indent="-514350">
              <a:buFont typeface="+mj-lt"/>
              <a:buAutoNum type="arabicPeriod"/>
            </a:pPr>
            <a:r>
              <a:rPr lang="en-US" sz="3600" dirty="0">
                <a:solidFill>
                  <a:srgbClr val="202122"/>
                </a:solidFill>
                <a:latin typeface="Arial" panose="020B0604020202020204" pitchFamily="34" charset="0"/>
              </a:rPr>
              <a:t>B</a:t>
            </a:r>
            <a:r>
              <a:rPr lang="en-US" sz="3600" b="0" i="0" dirty="0">
                <a:solidFill>
                  <a:srgbClr val="202122"/>
                </a:solidFill>
                <a:effectLst/>
                <a:latin typeface="Arial" panose="020B0604020202020204" pitchFamily="34" charset="0"/>
              </a:rPr>
              <a:t>ehavioral and cultural; and </a:t>
            </a:r>
          </a:p>
          <a:p>
            <a:pPr marL="514350" indent="-514350">
              <a:buFont typeface="+mj-lt"/>
              <a:buAutoNum type="arabicPeriod"/>
            </a:pPr>
            <a:r>
              <a:rPr lang="en-US" sz="3600" dirty="0">
                <a:solidFill>
                  <a:srgbClr val="202122"/>
                </a:solidFill>
                <a:latin typeface="Arial" panose="020B0604020202020204" pitchFamily="34" charset="0"/>
              </a:rPr>
              <a:t>N</a:t>
            </a:r>
            <a:r>
              <a:rPr lang="en-US" sz="3600" b="0" i="0" dirty="0">
                <a:solidFill>
                  <a:srgbClr val="202122"/>
                </a:solidFill>
                <a:effectLst/>
                <a:latin typeface="Arial" panose="020B0604020202020204" pitchFamily="34" charset="0"/>
              </a:rPr>
              <a:t>ature-based options.</a:t>
            </a:r>
            <a:endParaRPr lang="en-US" sz="3200" dirty="0"/>
          </a:p>
        </p:txBody>
      </p:sp>
      <p:sp>
        <p:nvSpPr>
          <p:cNvPr id="5" name="Slide Number Placeholder 4">
            <a:extLst>
              <a:ext uri="{FF2B5EF4-FFF2-40B4-BE49-F238E27FC236}">
                <a16:creationId xmlns:a16="http://schemas.microsoft.com/office/drawing/2014/main" id="{372851B5-5E54-C52B-1504-B55D0C1EBF3C}"/>
              </a:ext>
            </a:extLst>
          </p:cNvPr>
          <p:cNvSpPr>
            <a:spLocks noGrp="1"/>
          </p:cNvSpPr>
          <p:nvPr>
            <p:ph type="sldNum" sz="quarter" idx="2"/>
          </p:nvPr>
        </p:nvSpPr>
        <p:spPr/>
        <p:txBody>
          <a:bodyPr/>
          <a:lstStyle/>
          <a:p>
            <a:fld id="{86CB4B4D-7CA3-9044-876B-883B54F8677D}" type="slidenum">
              <a:rPr lang="en-US" smtClean="0"/>
              <a:t>32</a:t>
            </a:fld>
            <a:endParaRPr lang="en-US" dirty="0"/>
          </a:p>
        </p:txBody>
      </p:sp>
      <p:sp>
        <p:nvSpPr>
          <p:cNvPr id="4" name="TextBox 3">
            <a:extLst>
              <a:ext uri="{FF2B5EF4-FFF2-40B4-BE49-F238E27FC236}">
                <a16:creationId xmlns:a16="http://schemas.microsoft.com/office/drawing/2014/main" id="{D5AD0860-DD35-2D9B-0B2C-1AAE3DC23E24}"/>
              </a:ext>
            </a:extLst>
          </p:cNvPr>
          <p:cNvSpPr txBox="1"/>
          <p:nvPr/>
        </p:nvSpPr>
        <p:spPr>
          <a:xfrm>
            <a:off x="2703443" y="1269035"/>
            <a:ext cx="632128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Adaptation -- Classification</a:t>
            </a:r>
            <a:endParaRPr lang="en-US" sz="3600" dirty="0"/>
          </a:p>
        </p:txBody>
      </p:sp>
    </p:spTree>
    <p:extLst>
      <p:ext uri="{BB962C8B-B14F-4D97-AF65-F5344CB8AC3E}">
        <p14:creationId xmlns:p14="http://schemas.microsoft.com/office/powerpoint/2010/main" val="101464497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73CA-8D8F-BDF6-C061-D9AB0289E646}"/>
              </a:ext>
            </a:extLst>
          </p:cNvPr>
          <p:cNvSpPr>
            <a:spLocks noGrp="1"/>
          </p:cNvSpPr>
          <p:nvPr>
            <p:ph type="title"/>
          </p:nvPr>
        </p:nvSpPr>
        <p:spPr>
          <a:xfrm>
            <a:off x="838200" y="365125"/>
            <a:ext cx="10515600" cy="1039605"/>
          </a:xfrm>
        </p:spPr>
        <p:txBody>
          <a:bodyPr/>
          <a:lstStyle/>
          <a:p>
            <a:r>
              <a:rPr lang="en-US" sz="4400" b="1" dirty="0">
                <a:latin typeface="Arial" panose="020B0604020202020204" pitchFamily="34" charset="0"/>
                <a:cs typeface="Arial" panose="020B0604020202020204" pitchFamily="34" charset="0"/>
              </a:rPr>
              <a:t>Adapting to Climate Change</a:t>
            </a:r>
            <a:endParaRPr lang="en-US" dirty="0"/>
          </a:p>
        </p:txBody>
      </p:sp>
      <p:sp>
        <p:nvSpPr>
          <p:cNvPr id="3" name="Text Placeholder 2">
            <a:extLst>
              <a:ext uri="{FF2B5EF4-FFF2-40B4-BE49-F238E27FC236}">
                <a16:creationId xmlns:a16="http://schemas.microsoft.com/office/drawing/2014/main" id="{321FC890-3B43-8421-FE12-219490223F4B}"/>
              </a:ext>
            </a:extLst>
          </p:cNvPr>
          <p:cNvSpPr>
            <a:spLocks noGrp="1"/>
          </p:cNvSpPr>
          <p:nvPr>
            <p:ph type="body" idx="1"/>
          </p:nvPr>
        </p:nvSpPr>
        <p:spPr>
          <a:xfrm>
            <a:off x="838200" y="2557669"/>
            <a:ext cx="10515600" cy="3619293"/>
          </a:xfrm>
        </p:spPr>
        <p:txBody>
          <a:bodyPr>
            <a:normAutofit/>
          </a:bodyPr>
          <a:lstStyle/>
          <a:p>
            <a:pPr algn="l">
              <a:buFont typeface="Arial" panose="020B0604020202020204" pitchFamily="34" charset="0"/>
              <a:buChar char="•"/>
            </a:pPr>
            <a:r>
              <a:rPr lang="en-US" b="0" i="0" dirty="0">
                <a:solidFill>
                  <a:srgbClr val="202122"/>
                </a:solidFill>
                <a:effectLst/>
                <a:latin typeface="Arial" panose="020B0604020202020204" pitchFamily="34" charset="0"/>
              </a:rPr>
              <a:t>"In human systems, as the process of adjustment to actual or expected climate and its effects in order to moderate harm or take advantage of beneficial opportunities."</a:t>
            </a:r>
            <a:r>
              <a:rPr lang="en-US" b="0" i="0" u="none" strike="noStrike" baseline="30000" dirty="0">
                <a:solidFill>
                  <a:srgbClr val="3366CC"/>
                </a:solidFill>
                <a:effectLst/>
                <a:latin typeface="Arial" panose="020B0604020202020204" pitchFamily="34" charset="0"/>
                <a:hlinkClick r:id="rId2"/>
              </a:rPr>
              <a:t>[7]</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"In natural systems, adaptation is the process of adjustment to actual climate and its effects; human intervention may facilitate this."</a:t>
            </a:r>
            <a:r>
              <a:rPr lang="en-US" b="0" i="0" u="none" strike="noStrike" baseline="30000" dirty="0">
                <a:solidFill>
                  <a:srgbClr val="3366CC"/>
                </a:solidFill>
                <a:effectLst/>
                <a:latin typeface="Arial" panose="020B0604020202020204" pitchFamily="34" charset="0"/>
                <a:hlinkClick r:id="rId2"/>
              </a:rPr>
              <a:t>[7]</a:t>
            </a:r>
            <a:endParaRPr lang="en-US" b="0" i="0" baseline="30000" dirty="0">
              <a:solidFill>
                <a:srgbClr val="202122"/>
              </a:solidFill>
              <a:effectLst/>
              <a:latin typeface="Arial" panose="020B0604020202020204" pitchFamily="34" charset="0"/>
            </a:endParaRPr>
          </a:p>
          <a:p>
            <a:pPr algn="l">
              <a:buFont typeface="Arial" panose="020B0604020202020204" pitchFamily="34" charset="0"/>
              <a:buChar char="•"/>
            </a:pPr>
            <a:endParaRPr lang="en-US" baseline="30000" dirty="0">
              <a:solidFill>
                <a:srgbClr val="202122"/>
              </a:solidFill>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IPCC, 2022: </a:t>
            </a:r>
            <a:r>
              <a:rPr lang="en-US" b="0" i="0" u="none" strike="noStrike" dirty="0">
                <a:solidFill>
                  <a:srgbClr val="3366CC"/>
                </a:solidFill>
                <a:effectLst/>
                <a:latin typeface="Arial" panose="020B0604020202020204" pitchFamily="34" charset="0"/>
                <a:hlinkClick r:id="rId3"/>
              </a:rPr>
              <a:t>Summary for Policymakers</a:t>
            </a:r>
            <a:r>
              <a:rPr lang="en-US" b="0" i="0" dirty="0">
                <a:solidFill>
                  <a:srgbClr val="202122"/>
                </a:solidFill>
                <a:effectLst/>
                <a:latin typeface="Arial" panose="020B0604020202020204" pitchFamily="34" charset="0"/>
              </a:rPr>
              <a:t> pp. 3–33,</a:t>
            </a:r>
          </a:p>
        </p:txBody>
      </p:sp>
      <p:sp>
        <p:nvSpPr>
          <p:cNvPr id="5" name="Slide Number Placeholder 4">
            <a:extLst>
              <a:ext uri="{FF2B5EF4-FFF2-40B4-BE49-F238E27FC236}">
                <a16:creationId xmlns:a16="http://schemas.microsoft.com/office/drawing/2014/main" id="{0AD5238B-F529-1B94-80A5-356F35295D7A}"/>
              </a:ext>
            </a:extLst>
          </p:cNvPr>
          <p:cNvSpPr>
            <a:spLocks noGrp="1"/>
          </p:cNvSpPr>
          <p:nvPr>
            <p:ph type="sldNum" sz="quarter" idx="2"/>
          </p:nvPr>
        </p:nvSpPr>
        <p:spPr/>
        <p:txBody>
          <a:bodyPr/>
          <a:lstStyle/>
          <a:p>
            <a:fld id="{86CB4B4D-7CA3-9044-876B-883B54F8677D}" type="slidenum">
              <a:rPr lang="en-US" smtClean="0"/>
              <a:t>33</a:t>
            </a:fld>
            <a:endParaRPr lang="en-US" dirty="0"/>
          </a:p>
        </p:txBody>
      </p:sp>
      <p:sp>
        <p:nvSpPr>
          <p:cNvPr id="4" name="TextBox 3">
            <a:extLst>
              <a:ext uri="{FF2B5EF4-FFF2-40B4-BE49-F238E27FC236}">
                <a16:creationId xmlns:a16="http://schemas.microsoft.com/office/drawing/2014/main" id="{3BA2F481-624B-4E69-6632-AC574DDE71AA}"/>
              </a:ext>
            </a:extLst>
          </p:cNvPr>
          <p:cNvSpPr txBox="1"/>
          <p:nvPr/>
        </p:nvSpPr>
        <p:spPr>
          <a:xfrm>
            <a:off x="2594113" y="1584118"/>
            <a:ext cx="601648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Adaptation -- Definition</a:t>
            </a:r>
          </a:p>
        </p:txBody>
      </p:sp>
    </p:spTree>
    <p:extLst>
      <p:ext uri="{BB962C8B-B14F-4D97-AF65-F5344CB8AC3E}">
        <p14:creationId xmlns:p14="http://schemas.microsoft.com/office/powerpoint/2010/main" val="139118461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1576C-3A61-8A1F-1EBE-D9BE1CA44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B10A3-7B2B-D9AA-5C95-B0EC81AE86D0}"/>
              </a:ext>
            </a:extLst>
          </p:cNvPr>
          <p:cNvSpPr>
            <a:spLocks noGrp="1"/>
          </p:cNvSpPr>
          <p:nvPr>
            <p:ph type="title"/>
          </p:nvPr>
        </p:nvSpPr>
        <p:spPr>
          <a:xfrm>
            <a:off x="838200" y="365126"/>
            <a:ext cx="10515600" cy="1052858"/>
          </a:xfrm>
        </p:spPr>
        <p:txBody>
          <a:bodyPr/>
          <a:lstStyle/>
          <a:p>
            <a:pPr algn="l"/>
            <a:r>
              <a:rPr lang="en-US" sz="4400" b="1" dirty="0">
                <a:latin typeface="Arial" panose="020B0604020202020204" pitchFamily="34" charset="0"/>
                <a:cs typeface="Arial" panose="020B0604020202020204" pitchFamily="34" charset="0"/>
              </a:rPr>
              <a:t>Adapting to Climate Change</a:t>
            </a:r>
            <a:endParaRPr lang="en-US" b="1"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20CE2E47-2E67-D8EC-146B-7B63251DC445}"/>
              </a:ext>
            </a:extLst>
          </p:cNvPr>
          <p:cNvSpPr>
            <a:spLocks noGrp="1"/>
          </p:cNvSpPr>
          <p:nvPr>
            <p:ph type="body" idx="1"/>
          </p:nvPr>
        </p:nvSpPr>
        <p:spPr>
          <a:xfrm>
            <a:off x="838200" y="2414034"/>
            <a:ext cx="10515600" cy="4148069"/>
          </a:xfrm>
        </p:spPr>
        <p:txBody>
          <a:bodyPr>
            <a:normAutofit lnSpcReduction="10000"/>
          </a:bodyPr>
          <a:lstStyle/>
          <a:p>
            <a:pPr algn="l">
              <a:buFont typeface="Arial" panose="020B0604020202020204" pitchFamily="34" charset="0"/>
              <a:buChar char="•"/>
            </a:pPr>
            <a:r>
              <a:rPr lang="en-US" sz="3200" b="0" i="0" dirty="0">
                <a:solidFill>
                  <a:srgbClr val="202122"/>
                </a:solidFill>
                <a:effectLst/>
                <a:latin typeface="Arial" panose="020B0604020202020204" pitchFamily="34" charset="0"/>
              </a:rPr>
              <a:t>Climate change contributes to disaster risk. So experts sometimes see climate change adaptation as one of many processes within </a:t>
            </a:r>
            <a:r>
              <a:rPr lang="en-US" sz="3200" b="0" i="0" u="none" strike="noStrike" dirty="0">
                <a:solidFill>
                  <a:srgbClr val="3366CC"/>
                </a:solidFill>
                <a:effectLst/>
                <a:latin typeface="Arial" panose="020B0604020202020204" pitchFamily="34" charset="0"/>
              </a:rPr>
              <a:t>disaster risk reduction</a:t>
            </a:r>
            <a:r>
              <a:rPr lang="en-US" sz="3200" b="0" i="0" dirty="0">
                <a:solidFill>
                  <a:srgbClr val="202122"/>
                </a:solidFill>
                <a:effectLst/>
                <a:latin typeface="Arial" panose="020B0604020202020204" pitchFamily="34" charset="0"/>
              </a:rPr>
              <a:t>. In turn, disaster risk reduction is part of the broader consideration of </a:t>
            </a:r>
            <a:r>
              <a:rPr lang="en-US" sz="3200" b="0" i="0" u="none" strike="noStrike" dirty="0">
                <a:solidFill>
                  <a:srgbClr val="3366CC"/>
                </a:solidFill>
                <a:effectLst/>
                <a:latin typeface="Arial" panose="020B0604020202020204" pitchFamily="34" charset="0"/>
              </a:rPr>
              <a:t>sustainable development</a:t>
            </a:r>
            <a:r>
              <a:rPr lang="en-US" sz="3200" b="0" i="0" dirty="0">
                <a:solidFill>
                  <a:srgbClr val="202122"/>
                </a:solidFill>
                <a:effectLst/>
                <a:latin typeface="Arial" panose="020B0604020202020204" pitchFamily="34" charset="0"/>
              </a:rPr>
              <a:t>. Climate change adaptation and disaster risk reduction have similar goals (to reduce potential impacts of hazards and increase the resilience of people at risk). They use similar concepts and are informed by similar sources and studies.</a:t>
            </a:r>
            <a:endParaRPr lang="en-US" sz="3200" b="0" i="0" dirty="0">
              <a:solidFill>
                <a:srgbClr val="1B1B1B"/>
              </a:solidFill>
              <a:effectLst/>
              <a:latin typeface="Source Sans Pro Web" panose="020B0503030403020204" pitchFamily="34" charset="77"/>
            </a:endParaRPr>
          </a:p>
        </p:txBody>
      </p:sp>
      <p:sp>
        <p:nvSpPr>
          <p:cNvPr id="5" name="Slide Number Placeholder 4">
            <a:extLst>
              <a:ext uri="{FF2B5EF4-FFF2-40B4-BE49-F238E27FC236}">
                <a16:creationId xmlns:a16="http://schemas.microsoft.com/office/drawing/2014/main" id="{4DABAB69-3D48-195D-B8CF-8DBDEEBCA42D}"/>
              </a:ext>
            </a:extLst>
          </p:cNvPr>
          <p:cNvSpPr>
            <a:spLocks noGrp="1"/>
          </p:cNvSpPr>
          <p:nvPr>
            <p:ph type="sldNum" sz="quarter" idx="2"/>
          </p:nvPr>
        </p:nvSpPr>
        <p:spPr/>
        <p:txBody>
          <a:bodyPr/>
          <a:lstStyle/>
          <a:p>
            <a:fld id="{86CB4B4D-7CA3-9044-876B-883B54F8677D}" type="slidenum">
              <a:rPr lang="en-US" smtClean="0"/>
              <a:t>34</a:t>
            </a:fld>
            <a:endParaRPr lang="en-US" dirty="0"/>
          </a:p>
        </p:txBody>
      </p:sp>
      <p:sp>
        <p:nvSpPr>
          <p:cNvPr id="8" name="Text Placeholder 7">
            <a:extLst>
              <a:ext uri="{FF2B5EF4-FFF2-40B4-BE49-F238E27FC236}">
                <a16:creationId xmlns:a16="http://schemas.microsoft.com/office/drawing/2014/main" id="{A7ED453A-63A2-AA89-F5EC-66043D7ADA49}"/>
              </a:ext>
            </a:extLst>
          </p:cNvPr>
          <p:cNvSpPr>
            <a:spLocks noGrp="1"/>
          </p:cNvSpPr>
          <p:nvPr>
            <p:ph type="body" sz="quarter" idx="21"/>
          </p:nvPr>
        </p:nvSpPr>
        <p:spPr>
          <a:xfrm>
            <a:off x="530088" y="1577261"/>
            <a:ext cx="11264348" cy="836773"/>
          </a:xfrm>
        </p:spPr>
        <p:txBody>
          <a:bodyPr>
            <a:normAutofit/>
          </a:bodyPr>
          <a:lstStyle/>
          <a:p>
            <a:r>
              <a:rPr lang="en-US" b="1" i="0" dirty="0">
                <a:solidFill>
                  <a:srgbClr val="000000"/>
                </a:solidFill>
                <a:effectLst/>
                <a:latin typeface="Arial" panose="020B0604020202020204" pitchFamily="34" charset="0"/>
              </a:rPr>
              <a:t>Adaptation --</a:t>
            </a:r>
            <a:r>
              <a:rPr lang="en-US" b="1" dirty="0">
                <a:solidFill>
                  <a:srgbClr val="000000"/>
                </a:solidFill>
                <a:latin typeface="Arial" panose="020B0604020202020204" pitchFamily="34" charset="0"/>
              </a:rPr>
              <a:t> </a:t>
            </a:r>
            <a:r>
              <a:rPr lang="en-US" b="1" i="0" dirty="0">
                <a:solidFill>
                  <a:srgbClr val="000000"/>
                </a:solidFill>
                <a:effectLst/>
                <a:latin typeface="Arial" panose="020B0604020202020204" pitchFamily="34" charset="0"/>
              </a:rPr>
              <a:t>Disaster Risks, Response, and </a:t>
            </a:r>
            <a:r>
              <a:rPr lang="en-US" b="1" dirty="0">
                <a:solidFill>
                  <a:srgbClr val="000000"/>
                </a:solidFill>
                <a:latin typeface="Arial" panose="020B0604020202020204" pitchFamily="34" charset="0"/>
              </a:rPr>
              <a:t>Pr</a:t>
            </a:r>
            <a:r>
              <a:rPr lang="en-US" b="1" i="0" dirty="0">
                <a:solidFill>
                  <a:srgbClr val="000000"/>
                </a:solidFill>
                <a:effectLst/>
                <a:latin typeface="Arial" panose="020B0604020202020204" pitchFamily="34" charset="0"/>
              </a:rPr>
              <a:t>eparedness</a:t>
            </a:r>
            <a:endParaRPr lang="en-US" dirty="0"/>
          </a:p>
        </p:txBody>
      </p:sp>
    </p:spTree>
    <p:extLst>
      <p:ext uri="{BB962C8B-B14F-4D97-AF65-F5344CB8AC3E}">
        <p14:creationId xmlns:p14="http://schemas.microsoft.com/office/powerpoint/2010/main" val="205650859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9029-4F2E-0E7C-5F41-59C9D0AF820A}"/>
              </a:ext>
            </a:extLst>
          </p:cNvPr>
          <p:cNvSpPr>
            <a:spLocks noGrp="1"/>
          </p:cNvSpPr>
          <p:nvPr>
            <p:ph type="title"/>
          </p:nvPr>
        </p:nvSpPr>
        <p:spPr>
          <a:xfrm>
            <a:off x="838200" y="1"/>
            <a:ext cx="10515600" cy="1219200"/>
          </a:xfrm>
        </p:spPr>
        <p:txBody>
          <a:bodyPr>
            <a:normAutofit/>
          </a:bodyPr>
          <a:lstStyle/>
          <a:p>
            <a:r>
              <a:rPr lang="en-US" sz="4800" b="1" dirty="0">
                <a:latin typeface="Arial" panose="020B0604020202020204" pitchFamily="34" charset="0"/>
                <a:cs typeface="Arial" panose="020B0604020202020204" pitchFamily="34" charset="0"/>
              </a:rPr>
              <a:t>Adapting to Climate Change</a:t>
            </a:r>
            <a:endParaRPr lang="en-US" sz="4800" dirty="0"/>
          </a:p>
        </p:txBody>
      </p:sp>
      <p:sp>
        <p:nvSpPr>
          <p:cNvPr id="3" name="Text Placeholder 2">
            <a:extLst>
              <a:ext uri="{FF2B5EF4-FFF2-40B4-BE49-F238E27FC236}">
                <a16:creationId xmlns:a16="http://schemas.microsoft.com/office/drawing/2014/main" id="{4115C679-C417-6CD0-B428-F469451DE81E}"/>
              </a:ext>
            </a:extLst>
          </p:cNvPr>
          <p:cNvSpPr>
            <a:spLocks noGrp="1"/>
          </p:cNvSpPr>
          <p:nvPr>
            <p:ph type="body" idx="1"/>
          </p:nvPr>
        </p:nvSpPr>
        <p:spPr>
          <a:xfrm>
            <a:off x="649357" y="1630017"/>
            <a:ext cx="10704443" cy="5091458"/>
          </a:xfrm>
        </p:spPr>
        <p:txBody>
          <a:bodyPr>
            <a:normAutofit fontScale="77500" lnSpcReduction="20000"/>
          </a:bodyPr>
          <a:lstStyle/>
          <a:p>
            <a:pPr marL="0" indent="0">
              <a:buNone/>
            </a:pPr>
            <a:r>
              <a:rPr lang="en-US" sz="3300" b="0" i="0" dirty="0">
                <a:effectLst/>
                <a:latin typeface="Arial" panose="020B0604020202020204" pitchFamily="34" charset="0"/>
              </a:rPr>
              <a:t>Adaptive capacity in the context of climate change covers human, natural, or managed systems. It looks at how they respond to both climate </a:t>
            </a:r>
            <a:r>
              <a:rPr lang="en-US" sz="3300" b="0" i="0" u="none" strike="noStrike" dirty="0">
                <a:effectLst/>
                <a:latin typeface="Arial" panose="020B0604020202020204" pitchFamily="34" charset="0"/>
              </a:rPr>
              <a:t>variability</a:t>
            </a:r>
            <a:r>
              <a:rPr lang="en-US" sz="3300" b="0" i="0" dirty="0">
                <a:effectLst/>
                <a:latin typeface="Arial" panose="020B0604020202020204" pitchFamily="34" charset="0"/>
              </a:rPr>
              <a:t> and extremes.</a:t>
            </a:r>
            <a:endParaRPr lang="en-US" sz="3300" dirty="0">
              <a:latin typeface="Arial" panose="020B0604020202020204" pitchFamily="34" charset="0"/>
            </a:endParaRPr>
          </a:p>
          <a:p>
            <a:pPr algn="l">
              <a:buFont typeface="Arial" panose="020B0604020202020204" pitchFamily="34" charset="0"/>
              <a:buChar char="•"/>
            </a:pPr>
            <a:r>
              <a:rPr lang="en-US" sz="3300" b="0" i="0" dirty="0">
                <a:effectLst/>
                <a:latin typeface="Arial" panose="020B0604020202020204" pitchFamily="34" charset="0"/>
              </a:rPr>
              <a:t>Economic resources: Wealthier nations are better able to bear the costs of adaptation to climate change than poorer ones.</a:t>
            </a:r>
          </a:p>
          <a:p>
            <a:pPr algn="l">
              <a:buFont typeface="Arial" panose="020B0604020202020204" pitchFamily="34" charset="0"/>
              <a:buChar char="•"/>
            </a:pPr>
            <a:r>
              <a:rPr lang="en-US" sz="3300" b="0" i="0" dirty="0">
                <a:effectLst/>
                <a:latin typeface="Arial" panose="020B0604020202020204" pitchFamily="34" charset="0"/>
              </a:rPr>
              <a:t>Technology: Lack of technology can impede adaptation.</a:t>
            </a:r>
          </a:p>
          <a:p>
            <a:pPr algn="l">
              <a:buFont typeface="Arial" panose="020B0604020202020204" pitchFamily="34" charset="0"/>
              <a:buChar char="•"/>
            </a:pPr>
            <a:r>
              <a:rPr lang="en-US" sz="3300" b="0" i="0" dirty="0">
                <a:effectLst/>
                <a:latin typeface="Arial" panose="020B0604020202020204" pitchFamily="34" charset="0"/>
              </a:rPr>
              <a:t>Information and skills: Information and trained personnel are necessary to assess and implement successful adaptation options.</a:t>
            </a:r>
          </a:p>
          <a:p>
            <a:pPr algn="l">
              <a:buFont typeface="Arial" panose="020B0604020202020204" pitchFamily="34" charset="0"/>
              <a:buChar char="•"/>
            </a:pPr>
            <a:r>
              <a:rPr lang="en-US" sz="3300" b="0" i="0" dirty="0">
                <a:effectLst/>
                <a:latin typeface="Arial" panose="020B0604020202020204" pitchFamily="34" charset="0"/>
              </a:rPr>
              <a:t>Social infrastructure:</a:t>
            </a:r>
          </a:p>
          <a:p>
            <a:pPr lvl="1"/>
            <a:r>
              <a:rPr lang="en-US" sz="3000" b="0" i="0" dirty="0">
                <a:effectLst/>
                <a:latin typeface="Arial" panose="020B0604020202020204" pitchFamily="34" charset="0"/>
              </a:rPr>
              <a:t>Institutions: Nations with well-developed social institutions are likely to have greater adaptive capacity than those with less effective institutions. These are typically developing nations and economies in transition.</a:t>
            </a:r>
          </a:p>
          <a:p>
            <a:pPr lvl="1"/>
            <a:r>
              <a:rPr lang="en-US" sz="3000" b="0" i="0" dirty="0">
                <a:effectLst/>
                <a:latin typeface="Arial" panose="020B0604020202020204" pitchFamily="34" charset="0"/>
              </a:rPr>
              <a:t>Equity: Some believe that adaptive capacity is greater where there are government institutions and arrangements in place that allow equitable access to resources</a:t>
            </a:r>
          </a:p>
        </p:txBody>
      </p:sp>
      <p:sp>
        <p:nvSpPr>
          <p:cNvPr id="5" name="Slide Number Placeholder 4">
            <a:extLst>
              <a:ext uri="{FF2B5EF4-FFF2-40B4-BE49-F238E27FC236}">
                <a16:creationId xmlns:a16="http://schemas.microsoft.com/office/drawing/2014/main" id="{478ED512-0C39-72B2-FD87-B0D38D89C06E}"/>
              </a:ext>
            </a:extLst>
          </p:cNvPr>
          <p:cNvSpPr>
            <a:spLocks noGrp="1"/>
          </p:cNvSpPr>
          <p:nvPr>
            <p:ph type="sldNum" sz="quarter" idx="2"/>
          </p:nvPr>
        </p:nvSpPr>
        <p:spPr/>
        <p:txBody>
          <a:bodyPr/>
          <a:lstStyle/>
          <a:p>
            <a:fld id="{86CB4B4D-7CA3-9044-876B-883B54F8677D}" type="slidenum">
              <a:rPr lang="en-US" smtClean="0"/>
              <a:t>35</a:t>
            </a:fld>
            <a:endParaRPr lang="en-US" dirty="0"/>
          </a:p>
        </p:txBody>
      </p:sp>
      <p:sp>
        <p:nvSpPr>
          <p:cNvPr id="4" name="TextBox 3">
            <a:extLst>
              <a:ext uri="{FF2B5EF4-FFF2-40B4-BE49-F238E27FC236}">
                <a16:creationId xmlns:a16="http://schemas.microsoft.com/office/drawing/2014/main" id="{5589BD42-47F3-37C7-CDCC-EC104ECE1F72}"/>
              </a:ext>
            </a:extLst>
          </p:cNvPr>
          <p:cNvSpPr txBox="1"/>
          <p:nvPr/>
        </p:nvSpPr>
        <p:spPr>
          <a:xfrm>
            <a:off x="3478695" y="937637"/>
            <a:ext cx="5234609" cy="584775"/>
          </a:xfrm>
          <a:prstGeom prst="rect">
            <a:avLst/>
          </a:prstGeom>
          <a:noFill/>
        </p:spPr>
        <p:txBody>
          <a:bodyPr wrap="square" rtlCol="0">
            <a:spAutoFit/>
          </a:bodyPr>
          <a:lstStyle/>
          <a:p>
            <a:r>
              <a:rPr lang="en-US" sz="3200" b="1" dirty="0">
                <a:solidFill>
                  <a:srgbClr val="202122"/>
                </a:solidFill>
                <a:latin typeface="Arial" panose="020B0604020202020204" pitchFamily="34" charset="0"/>
              </a:rPr>
              <a:t>A</a:t>
            </a:r>
            <a:r>
              <a:rPr lang="en-US" sz="3200" b="1" i="0" dirty="0">
                <a:solidFill>
                  <a:srgbClr val="202122"/>
                </a:solidFill>
                <a:effectLst/>
                <a:latin typeface="Arial" panose="020B0604020202020204" pitchFamily="34" charset="0"/>
              </a:rPr>
              <a:t>daptive </a:t>
            </a:r>
            <a:r>
              <a:rPr lang="en-US" sz="3200" b="1" dirty="0">
                <a:solidFill>
                  <a:srgbClr val="202122"/>
                </a:solidFill>
                <a:latin typeface="Arial" panose="020B0604020202020204" pitchFamily="34" charset="0"/>
              </a:rPr>
              <a:t>C</a:t>
            </a:r>
            <a:r>
              <a:rPr lang="en-US" sz="3200" b="1" i="0" dirty="0">
                <a:solidFill>
                  <a:srgbClr val="202122"/>
                </a:solidFill>
                <a:effectLst/>
                <a:latin typeface="Arial" panose="020B0604020202020204" pitchFamily="34" charset="0"/>
              </a:rPr>
              <a:t>apacity </a:t>
            </a:r>
            <a:endParaRPr lang="en-US" sz="3200" b="1" dirty="0"/>
          </a:p>
        </p:txBody>
      </p:sp>
    </p:spTree>
    <p:extLst>
      <p:ext uri="{BB962C8B-B14F-4D97-AF65-F5344CB8AC3E}">
        <p14:creationId xmlns:p14="http://schemas.microsoft.com/office/powerpoint/2010/main" val="78078121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34FF-2F73-BE28-2CC2-D5BFB5FF4B2C}"/>
              </a:ext>
            </a:extLst>
          </p:cNvPr>
          <p:cNvSpPr>
            <a:spLocks noGrp="1"/>
          </p:cNvSpPr>
          <p:nvPr>
            <p:ph type="title"/>
          </p:nvPr>
        </p:nvSpPr>
        <p:spPr>
          <a:xfrm>
            <a:off x="838200" y="213782"/>
            <a:ext cx="10515600" cy="1325563"/>
          </a:xfrm>
        </p:spPr>
        <p:txBody>
          <a:bodyPr>
            <a:normAutofit fontScale="90000"/>
          </a:bodyPr>
          <a:lstStyle/>
          <a:p>
            <a:r>
              <a:rPr lang="en-US" dirty="0">
                <a:latin typeface="Arial" panose="020B0604020202020204" pitchFamily="34" charset="0"/>
                <a:cs typeface="Arial" panose="020B0604020202020204" pitchFamily="34" charset="0"/>
              </a:rPr>
              <a:t>Example North America Risks from Climate Change Requiring Adaptation (IPCC)</a:t>
            </a:r>
          </a:p>
        </p:txBody>
      </p:sp>
      <p:sp>
        <p:nvSpPr>
          <p:cNvPr id="3" name="Text Placeholder 2">
            <a:extLst>
              <a:ext uri="{FF2B5EF4-FFF2-40B4-BE49-F238E27FC236}">
                <a16:creationId xmlns:a16="http://schemas.microsoft.com/office/drawing/2014/main" id="{80B381C4-E355-8C9E-0C81-7A3AD75C5B11}"/>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8B1E4530-7BD0-3FFA-F10C-FC8772BC060E}"/>
              </a:ext>
            </a:extLst>
          </p:cNvPr>
          <p:cNvSpPr>
            <a:spLocks noGrp="1"/>
          </p:cNvSpPr>
          <p:nvPr>
            <p:ph type="sldNum" sz="quarter" idx="2"/>
          </p:nvPr>
        </p:nvSpPr>
        <p:spPr/>
        <p:txBody>
          <a:bodyPr/>
          <a:lstStyle/>
          <a:p>
            <a:fld id="{86CB4B4D-7CA3-9044-876B-883B54F8677D}" type="slidenum">
              <a:rPr lang="en-US" smtClean="0"/>
              <a:t>36</a:t>
            </a:fld>
            <a:endParaRPr lang="en-US" dirty="0"/>
          </a:p>
        </p:txBody>
      </p:sp>
      <p:pic>
        <p:nvPicPr>
          <p:cNvPr id="7" name="Picture 6" descr="A white text on a white background&#10;&#10;Description automatically generated">
            <a:extLst>
              <a:ext uri="{FF2B5EF4-FFF2-40B4-BE49-F238E27FC236}">
                <a16:creationId xmlns:a16="http://schemas.microsoft.com/office/drawing/2014/main" id="{01520AF3-35E7-C08B-BB34-73D93DB8887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7544" r="2479"/>
          <a:stretch/>
        </p:blipFill>
        <p:spPr>
          <a:xfrm>
            <a:off x="683942" y="1575927"/>
            <a:ext cx="11158236" cy="4954382"/>
          </a:xfrm>
          <a:prstGeom prst="rect">
            <a:avLst/>
          </a:prstGeom>
        </p:spPr>
      </p:pic>
    </p:spTree>
    <p:extLst>
      <p:ext uri="{BB962C8B-B14F-4D97-AF65-F5344CB8AC3E}">
        <p14:creationId xmlns:p14="http://schemas.microsoft.com/office/powerpoint/2010/main" val="355048908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B2FEBC-1221-1948-F0B2-FA014E593A38}"/>
              </a:ext>
            </a:extLst>
          </p:cNvPr>
          <p:cNvSpPr>
            <a:spLocks noGrp="1"/>
          </p:cNvSpPr>
          <p:nvPr>
            <p:ph type="sldNum" sz="quarter" idx="12"/>
          </p:nvPr>
        </p:nvSpPr>
        <p:spPr/>
        <p:txBody>
          <a:bodyPr/>
          <a:lstStyle/>
          <a:p>
            <a:fld id="{B814D85E-C39A-4997-B180-36D8B5BB3CDA}" type="slidenum">
              <a:rPr lang="en-US" smtClean="0"/>
              <a:t>37</a:t>
            </a:fld>
            <a:endParaRPr lang="en-US"/>
          </a:p>
        </p:txBody>
      </p:sp>
      <p:sp>
        <p:nvSpPr>
          <p:cNvPr id="3" name="TextBox 2">
            <a:extLst>
              <a:ext uri="{FF2B5EF4-FFF2-40B4-BE49-F238E27FC236}">
                <a16:creationId xmlns:a16="http://schemas.microsoft.com/office/drawing/2014/main" id="{B8167CC8-5844-1C01-4CBE-790D14D1A0A3}"/>
              </a:ext>
            </a:extLst>
          </p:cNvPr>
          <p:cNvSpPr txBox="1"/>
          <p:nvPr/>
        </p:nvSpPr>
        <p:spPr>
          <a:xfrm>
            <a:off x="530087" y="1458496"/>
            <a:ext cx="11131826" cy="5262979"/>
          </a:xfrm>
          <a:prstGeom prst="rect">
            <a:avLst/>
          </a:prstGeom>
          <a:noFill/>
        </p:spPr>
        <p:txBody>
          <a:bodyPr wrap="square" numCol="2" rtlCol="0">
            <a:spAutoFit/>
          </a:bodyPr>
          <a:lstStyle/>
          <a:p>
            <a:r>
              <a:rPr lang="en-US" sz="2400" b="1" dirty="0">
                <a:latin typeface="Arial" panose="020B0604020202020204" pitchFamily="34" charset="0"/>
                <a:cs typeface="Arial" panose="020B0604020202020204" pitchFamily="34" charset="0"/>
              </a:rPr>
              <a:t>Air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Indoor Air Quality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Outdoor Air Quality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Temperature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Precipitation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Wind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Wildfires</a:t>
            </a:r>
          </a:p>
          <a:p>
            <a:r>
              <a:rPr lang="en-US" sz="2400" b="1" dirty="0">
                <a:latin typeface="Arial" panose="020B0604020202020204" pitchFamily="34" charset="0"/>
                <a:cs typeface="Arial" panose="020B0604020202020204" pitchFamily="34" charset="0"/>
              </a:rPr>
              <a:t>Water</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Drought</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Saltwater Intrusion</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Sea Level Rise</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Flooding</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General Utility Preparedness</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Stormwater Runoff</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Erosion and Sedimentation</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Algal Blooms</a:t>
            </a:r>
          </a:p>
          <a:p>
            <a:pPr algn="l"/>
            <a:r>
              <a:rPr lang="en-US" sz="2400" b="1" dirty="0">
                <a:latin typeface="Arial" panose="020B0604020202020204" pitchFamily="34" charset="0"/>
                <a:cs typeface="Arial" panose="020B0604020202020204" pitchFamily="34" charset="0"/>
              </a:rPr>
              <a:t>Waste</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Waste Facility Protection adaptation strategies</a:t>
            </a:r>
          </a:p>
          <a:p>
            <a:pPr marL="285750" indent="-28575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Waste Management</a:t>
            </a:r>
          </a:p>
          <a:p>
            <a:r>
              <a:rPr lang="en-US" sz="2400" b="1" i="0" dirty="0">
                <a:solidFill>
                  <a:srgbClr val="1B1B1B"/>
                </a:solidFill>
                <a:effectLst/>
                <a:latin typeface="Arial" panose="020B0604020202020204" pitchFamily="34" charset="0"/>
                <a:cs typeface="Arial" panose="020B0604020202020204" pitchFamily="34" charset="0"/>
              </a:rPr>
              <a:t>Public Health</a:t>
            </a:r>
          </a:p>
          <a:p>
            <a:pPr marL="285750" indent="-285750">
              <a:buFont typeface="Arial" panose="020B0604020202020204" pitchFamily="34" charset="0"/>
              <a:buChar char="•"/>
            </a:pPr>
            <a:r>
              <a:rPr lang="en-US" sz="2400" dirty="0">
                <a:solidFill>
                  <a:srgbClr val="1B1B1B"/>
                </a:solidFill>
                <a:latin typeface="Arial" panose="020B0604020202020204" pitchFamily="34" charset="0"/>
                <a:cs typeface="Arial" panose="020B0604020202020204" pitchFamily="34" charset="0"/>
              </a:rPr>
              <a:t>Viruses</a:t>
            </a:r>
          </a:p>
          <a:p>
            <a:pPr marL="285750" indent="-285750">
              <a:buFont typeface="Arial" panose="020B0604020202020204" pitchFamily="34" charset="0"/>
              <a:buChar char="•"/>
            </a:pPr>
            <a:r>
              <a:rPr lang="en-US" sz="2400" dirty="0">
                <a:solidFill>
                  <a:srgbClr val="1B1B1B"/>
                </a:solidFill>
                <a:latin typeface="Arial" panose="020B0604020202020204" pitchFamily="34" charset="0"/>
                <a:cs typeface="Arial" panose="020B0604020202020204" pitchFamily="34" charset="0"/>
              </a:rPr>
              <a:t>Air, Water and Insect born diseases</a:t>
            </a:r>
          </a:p>
          <a:p>
            <a:pPr marL="285750" indent="-285750">
              <a:buFont typeface="Arial" panose="020B0604020202020204" pitchFamily="34" charset="0"/>
              <a:buChar char="•"/>
            </a:pPr>
            <a:r>
              <a:rPr lang="en-US" sz="2400" i="0" dirty="0">
                <a:solidFill>
                  <a:srgbClr val="1B1B1B"/>
                </a:solidFill>
                <a:effectLst/>
                <a:latin typeface="Arial" panose="020B0604020202020204" pitchFamily="34" charset="0"/>
                <a:cs typeface="Arial" panose="020B0604020202020204" pitchFamily="34" charset="0"/>
              </a:rPr>
              <a:t>Heat stroke</a:t>
            </a:r>
          </a:p>
          <a:p>
            <a:pPr marL="285750" indent="-285750">
              <a:buFont typeface="Arial" panose="020B0604020202020204" pitchFamily="34" charset="0"/>
              <a:buChar char="•"/>
            </a:pPr>
            <a:r>
              <a:rPr lang="en-US" sz="2400" dirty="0">
                <a:solidFill>
                  <a:srgbClr val="1B1B1B"/>
                </a:solidFill>
                <a:latin typeface="Arial" panose="020B0604020202020204" pitchFamily="34" charset="0"/>
                <a:cs typeface="Arial" panose="020B0604020202020204" pitchFamily="34" charset="0"/>
              </a:rPr>
              <a:t>Dehydration</a:t>
            </a:r>
          </a:p>
          <a:p>
            <a:pPr marL="285750" indent="-285750">
              <a:buFont typeface="Arial" panose="020B0604020202020204" pitchFamily="34" charset="0"/>
              <a:buChar char="•"/>
            </a:pPr>
            <a:r>
              <a:rPr lang="en-US" sz="2400" i="0" dirty="0">
                <a:solidFill>
                  <a:srgbClr val="1B1B1B"/>
                </a:solidFill>
                <a:effectLst/>
                <a:latin typeface="Arial" panose="020B0604020202020204" pitchFamily="34" charset="0"/>
                <a:cs typeface="Arial" panose="020B0604020202020204" pitchFamily="34" charset="0"/>
              </a:rPr>
              <a:t>Hypothermia</a:t>
            </a: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FE464CE-6AD1-BAF0-8907-42604CFEFBC2}"/>
              </a:ext>
            </a:extLst>
          </p:cNvPr>
          <p:cNvSpPr txBox="1"/>
          <p:nvPr/>
        </p:nvSpPr>
        <p:spPr>
          <a:xfrm>
            <a:off x="622852" y="291548"/>
            <a:ext cx="9236765"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Adapting to Climate Change</a:t>
            </a:r>
            <a:endParaRPr lang="en-US" sz="4400" dirty="0"/>
          </a:p>
        </p:txBody>
      </p:sp>
    </p:spTree>
    <p:extLst>
      <p:ext uri="{BB962C8B-B14F-4D97-AF65-F5344CB8AC3E}">
        <p14:creationId xmlns:p14="http://schemas.microsoft.com/office/powerpoint/2010/main" val="553699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1C7B-D842-61E4-0609-9FC3760BDA3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67EB318-9DCB-EECF-09B0-85B0865C80E2}"/>
              </a:ext>
            </a:extLst>
          </p:cNvPr>
          <p:cNvSpPr>
            <a:spLocks noGrp="1"/>
          </p:cNvSpPr>
          <p:nvPr>
            <p:ph type="sldNum" sz="quarter" idx="12"/>
          </p:nvPr>
        </p:nvSpPr>
        <p:spPr/>
        <p:txBody>
          <a:bodyPr/>
          <a:lstStyle/>
          <a:p>
            <a:fld id="{B814D85E-C39A-4997-B180-36D8B5BB3CDA}" type="slidenum">
              <a:rPr lang="en-US" smtClean="0"/>
              <a:t>38</a:t>
            </a:fld>
            <a:endParaRPr lang="en-US"/>
          </a:p>
        </p:txBody>
      </p:sp>
      <p:sp>
        <p:nvSpPr>
          <p:cNvPr id="8" name="Content Placeholder 7">
            <a:extLst>
              <a:ext uri="{FF2B5EF4-FFF2-40B4-BE49-F238E27FC236}">
                <a16:creationId xmlns:a16="http://schemas.microsoft.com/office/drawing/2014/main" id="{7CC6E50F-F446-69D7-D223-136FED54A55C}"/>
              </a:ext>
            </a:extLst>
          </p:cNvPr>
          <p:cNvSpPr>
            <a:spLocks noGrp="1"/>
          </p:cNvSpPr>
          <p:nvPr>
            <p:ph idx="1"/>
          </p:nvPr>
        </p:nvSpPr>
        <p:spPr/>
        <p:txBody>
          <a:bodyPr/>
          <a:lstStyle/>
          <a:p>
            <a:endParaRPr lang="en-US"/>
          </a:p>
        </p:txBody>
      </p:sp>
      <p:pic>
        <p:nvPicPr>
          <p:cNvPr id="12" name="Picture 11">
            <a:extLst>
              <a:ext uri="{FF2B5EF4-FFF2-40B4-BE49-F238E27FC236}">
                <a16:creationId xmlns:a16="http://schemas.microsoft.com/office/drawing/2014/main" id="{49108D3C-B543-A19C-4D2F-922F3AF78D1C}"/>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045800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3882-112D-433E-9FBB-649590878B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265961-B5CF-B95F-06D4-63E69001C6A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29403A7-AB67-F807-59BA-3A5A8E9023FA}"/>
              </a:ext>
            </a:extLst>
          </p:cNvPr>
          <p:cNvSpPr>
            <a:spLocks noGrp="1"/>
          </p:cNvSpPr>
          <p:nvPr>
            <p:ph type="sldNum" sz="quarter" idx="12"/>
          </p:nvPr>
        </p:nvSpPr>
        <p:spPr/>
        <p:txBody>
          <a:bodyPr/>
          <a:lstStyle/>
          <a:p>
            <a:fld id="{B814D85E-C39A-4997-B180-36D8B5BB3CDA}" type="slidenum">
              <a:rPr lang="en-US" smtClean="0"/>
              <a:t>39</a:t>
            </a:fld>
            <a:endParaRPr lang="en-US"/>
          </a:p>
        </p:txBody>
      </p:sp>
      <p:pic>
        <p:nvPicPr>
          <p:cNvPr id="2050" name="Picture 2" descr="Global Mean Sea Level - Graph | NOAA Climate.gov">
            <a:extLst>
              <a:ext uri="{FF2B5EF4-FFF2-40B4-BE49-F238E27FC236}">
                <a16:creationId xmlns:a16="http://schemas.microsoft.com/office/drawing/2014/main" id="{FE0BCC9B-3DB2-0838-AC57-06C748A68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7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5865-D06D-5CB8-474D-509BDCDA0299}"/>
              </a:ext>
            </a:extLst>
          </p:cNvPr>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The Transportation Sector creates 29% total US greenhouse emissions 2021</a:t>
            </a:r>
            <a:endParaRPr lang="en-US" dirty="0"/>
          </a:p>
        </p:txBody>
      </p:sp>
      <p:sp>
        <p:nvSpPr>
          <p:cNvPr id="5" name="Slide Number Placeholder 4">
            <a:extLst>
              <a:ext uri="{FF2B5EF4-FFF2-40B4-BE49-F238E27FC236}">
                <a16:creationId xmlns:a16="http://schemas.microsoft.com/office/drawing/2014/main" id="{F11B975E-0987-331C-25D9-5053544A1A21}"/>
              </a:ext>
            </a:extLst>
          </p:cNvPr>
          <p:cNvSpPr>
            <a:spLocks noGrp="1"/>
          </p:cNvSpPr>
          <p:nvPr>
            <p:ph type="sldNum" sz="quarter" idx="2"/>
          </p:nvPr>
        </p:nvSpPr>
        <p:spPr/>
        <p:txBody>
          <a:bodyPr/>
          <a:lstStyle/>
          <a:p>
            <a:fld id="{86CB4B4D-7CA3-9044-876B-883B54F8677D}" type="slidenum">
              <a:rPr lang="en-US" smtClean="0"/>
              <a:t>4</a:t>
            </a:fld>
            <a:endParaRPr lang="en-US" dirty="0"/>
          </a:p>
        </p:txBody>
      </p:sp>
      <p:graphicFrame>
        <p:nvGraphicFramePr>
          <p:cNvPr id="6" name="Table 5">
            <a:extLst>
              <a:ext uri="{FF2B5EF4-FFF2-40B4-BE49-F238E27FC236}">
                <a16:creationId xmlns:a16="http://schemas.microsoft.com/office/drawing/2014/main" id="{B22D02E3-8170-AC07-36BD-56D3FA584572}"/>
              </a:ext>
            </a:extLst>
          </p:cNvPr>
          <p:cNvGraphicFramePr>
            <a:graphicFrameLocks noGrp="1"/>
          </p:cNvGraphicFramePr>
          <p:nvPr/>
        </p:nvGraphicFramePr>
        <p:xfrm>
          <a:off x="576000" y="1879200"/>
          <a:ext cx="11045600" cy="3383280"/>
        </p:xfrm>
        <a:graphic>
          <a:graphicData uri="http://schemas.openxmlformats.org/drawingml/2006/table">
            <a:tbl>
              <a:tblPr firstRow="1" bandRow="1">
                <a:tableStyleId>{5C22544A-7EE6-4342-B048-85BDC9FD1C3A}</a:tableStyleId>
              </a:tblPr>
              <a:tblGrid>
                <a:gridCol w="2761400">
                  <a:extLst>
                    <a:ext uri="{9D8B030D-6E8A-4147-A177-3AD203B41FA5}">
                      <a16:colId xmlns:a16="http://schemas.microsoft.com/office/drawing/2014/main" val="2336076576"/>
                    </a:ext>
                  </a:extLst>
                </a:gridCol>
                <a:gridCol w="2761400">
                  <a:extLst>
                    <a:ext uri="{9D8B030D-6E8A-4147-A177-3AD203B41FA5}">
                      <a16:colId xmlns:a16="http://schemas.microsoft.com/office/drawing/2014/main" val="586714827"/>
                    </a:ext>
                  </a:extLst>
                </a:gridCol>
                <a:gridCol w="2761400">
                  <a:extLst>
                    <a:ext uri="{9D8B030D-6E8A-4147-A177-3AD203B41FA5}">
                      <a16:colId xmlns:a16="http://schemas.microsoft.com/office/drawing/2014/main" val="21706371"/>
                    </a:ext>
                  </a:extLst>
                </a:gridCol>
                <a:gridCol w="2761400">
                  <a:extLst>
                    <a:ext uri="{9D8B030D-6E8A-4147-A177-3AD203B41FA5}">
                      <a16:colId xmlns:a16="http://schemas.microsoft.com/office/drawing/2014/main" val="4165058236"/>
                    </a:ext>
                  </a:extLst>
                </a:gridCol>
              </a:tblGrid>
              <a:tr h="460800">
                <a:tc>
                  <a:txBody>
                    <a:bodyPr/>
                    <a:lstStyle/>
                    <a:p>
                      <a:r>
                        <a:rPr lang="en-US" sz="3200" dirty="0"/>
                        <a:t>Road Transportation</a:t>
                      </a:r>
                    </a:p>
                  </a:txBody>
                  <a:tcPr/>
                </a:tc>
                <a:tc>
                  <a:txBody>
                    <a:bodyPr/>
                    <a:lstStyle/>
                    <a:p>
                      <a:r>
                        <a:rPr lang="en-US" sz="3200" dirty="0"/>
                        <a:t>Truck Transportation</a:t>
                      </a:r>
                    </a:p>
                  </a:txBody>
                  <a:tcPr/>
                </a:tc>
                <a:tc>
                  <a:txBody>
                    <a:bodyPr/>
                    <a:lstStyle/>
                    <a:p>
                      <a:r>
                        <a:rPr lang="en-US" sz="3200" dirty="0"/>
                        <a:t>Marine and  Rail Transport</a:t>
                      </a:r>
                    </a:p>
                  </a:txBody>
                  <a:tcPr/>
                </a:tc>
                <a:tc>
                  <a:txBody>
                    <a:bodyPr/>
                    <a:lstStyle/>
                    <a:p>
                      <a:r>
                        <a:rPr lang="en-US" sz="3200" dirty="0"/>
                        <a:t>Aviation</a:t>
                      </a:r>
                    </a:p>
                  </a:txBody>
                  <a:tcPr/>
                </a:tc>
                <a:extLst>
                  <a:ext uri="{0D108BD9-81ED-4DB2-BD59-A6C34878D82A}">
                    <a16:rowId xmlns:a16="http://schemas.microsoft.com/office/drawing/2014/main" val="3850259393"/>
                  </a:ext>
                </a:extLst>
              </a:tr>
              <a:tr h="500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45.1%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29.4%</a:t>
                      </a:r>
                    </a:p>
                  </a:txBody>
                  <a:tcPr/>
                </a:tc>
                <a:tc>
                  <a:txBody>
                    <a:bodyPr/>
                    <a:lstStyle/>
                    <a:p>
                      <a:r>
                        <a:rPr lang="en-US" sz="3200" dirty="0"/>
                        <a:t>12.4%</a:t>
                      </a:r>
                    </a:p>
                  </a:txBody>
                  <a:tcPr/>
                </a:tc>
                <a:tc>
                  <a:txBody>
                    <a:bodyPr/>
                    <a:lstStyle/>
                    <a:p>
                      <a:r>
                        <a:rPr lang="en-US" sz="3200" dirty="0"/>
                        <a:t>11.6%</a:t>
                      </a:r>
                    </a:p>
                  </a:txBody>
                  <a:tcPr/>
                </a:tc>
                <a:extLst>
                  <a:ext uri="{0D108BD9-81ED-4DB2-BD59-A6C34878D82A}">
                    <a16:rowId xmlns:a16="http://schemas.microsoft.com/office/drawing/2014/main" val="1301391486"/>
                  </a:ext>
                </a:extLst>
              </a:tr>
              <a:tr h="500317">
                <a:tc>
                  <a:txBody>
                    <a:bodyPr/>
                    <a:lstStyle/>
                    <a:p>
                      <a:r>
                        <a:rPr lang="en-US" sz="3200" dirty="0"/>
                        <a:t>Buses</a:t>
                      </a:r>
                    </a:p>
                  </a:txBody>
                  <a:tcPr/>
                </a:tc>
                <a:tc>
                  <a:txBody>
                    <a:bodyPr/>
                    <a:lstStyle/>
                    <a:p>
                      <a:r>
                        <a:rPr lang="en-US" sz="3200" dirty="0"/>
                        <a:t>Freight</a:t>
                      </a:r>
                    </a:p>
                  </a:txBody>
                  <a:tcPr/>
                </a:tc>
                <a:tc>
                  <a:txBody>
                    <a:bodyPr/>
                    <a:lstStyle/>
                    <a:p>
                      <a:r>
                        <a:rPr lang="en-US" sz="3200" dirty="0"/>
                        <a:t>Ships</a:t>
                      </a:r>
                    </a:p>
                  </a:txBody>
                  <a:tcPr/>
                </a:tc>
                <a:tc>
                  <a:txBody>
                    <a:bodyPr/>
                    <a:lstStyle/>
                    <a:p>
                      <a:endParaRPr lang="en-US" sz="3200" dirty="0"/>
                    </a:p>
                  </a:txBody>
                  <a:tcPr/>
                </a:tc>
                <a:extLst>
                  <a:ext uri="{0D108BD9-81ED-4DB2-BD59-A6C34878D82A}">
                    <a16:rowId xmlns:a16="http://schemas.microsoft.com/office/drawing/2014/main" val="1395110909"/>
                  </a:ext>
                </a:extLst>
              </a:tr>
              <a:tr h="500317">
                <a:tc>
                  <a:txBody>
                    <a:bodyPr/>
                    <a:lstStyle/>
                    <a:p>
                      <a:r>
                        <a:rPr lang="en-US" sz="3200" dirty="0"/>
                        <a:t>Cars</a:t>
                      </a:r>
                    </a:p>
                  </a:txBody>
                  <a:tcPr/>
                </a:tc>
                <a:tc>
                  <a:txBody>
                    <a:bodyPr/>
                    <a:lstStyle/>
                    <a:p>
                      <a:endParaRPr lang="en-US" sz="3200"/>
                    </a:p>
                  </a:txBody>
                  <a:tcPr/>
                </a:tc>
                <a:tc>
                  <a:txBody>
                    <a:bodyPr/>
                    <a:lstStyle/>
                    <a:p>
                      <a:r>
                        <a:rPr lang="en-US" sz="3200" dirty="0"/>
                        <a:t>Boats</a:t>
                      </a:r>
                    </a:p>
                  </a:txBody>
                  <a:tcPr/>
                </a:tc>
                <a:tc>
                  <a:txBody>
                    <a:bodyPr/>
                    <a:lstStyle/>
                    <a:p>
                      <a:endParaRPr lang="en-US" sz="3200" dirty="0"/>
                    </a:p>
                  </a:txBody>
                  <a:tcPr/>
                </a:tc>
                <a:extLst>
                  <a:ext uri="{0D108BD9-81ED-4DB2-BD59-A6C34878D82A}">
                    <a16:rowId xmlns:a16="http://schemas.microsoft.com/office/drawing/2014/main" val="2903389253"/>
                  </a:ext>
                </a:extLst>
              </a:tr>
              <a:tr h="500317">
                <a:tc>
                  <a:txBody>
                    <a:bodyPr/>
                    <a:lstStyle/>
                    <a:p>
                      <a:endParaRPr lang="en-US" sz="3200" dirty="0"/>
                    </a:p>
                  </a:txBody>
                  <a:tcPr/>
                </a:tc>
                <a:tc>
                  <a:txBody>
                    <a:bodyPr/>
                    <a:lstStyle/>
                    <a:p>
                      <a:endParaRPr lang="en-US" sz="3200"/>
                    </a:p>
                  </a:txBody>
                  <a:tcPr/>
                </a:tc>
                <a:tc>
                  <a:txBody>
                    <a:bodyPr/>
                    <a:lstStyle/>
                    <a:p>
                      <a:r>
                        <a:rPr lang="en-US" sz="3200" dirty="0"/>
                        <a:t>Rail</a:t>
                      </a:r>
                    </a:p>
                  </a:txBody>
                  <a:tcPr/>
                </a:tc>
                <a:tc>
                  <a:txBody>
                    <a:bodyPr/>
                    <a:lstStyle/>
                    <a:p>
                      <a:endParaRPr lang="en-US" sz="3200" dirty="0"/>
                    </a:p>
                  </a:txBody>
                  <a:tcPr/>
                </a:tc>
                <a:extLst>
                  <a:ext uri="{0D108BD9-81ED-4DB2-BD59-A6C34878D82A}">
                    <a16:rowId xmlns:a16="http://schemas.microsoft.com/office/drawing/2014/main" val="1803828284"/>
                  </a:ext>
                </a:extLst>
              </a:tr>
            </a:tbl>
          </a:graphicData>
        </a:graphic>
      </p:graphicFrame>
    </p:spTree>
    <p:extLst>
      <p:ext uri="{BB962C8B-B14F-4D97-AF65-F5344CB8AC3E}">
        <p14:creationId xmlns:p14="http://schemas.microsoft.com/office/powerpoint/2010/main" val="162686163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589463-FD7F-6F0E-2B5F-D3F4C90723BA}"/>
              </a:ext>
            </a:extLst>
          </p:cNvPr>
          <p:cNvSpPr>
            <a:spLocks noGrp="1"/>
          </p:cNvSpPr>
          <p:nvPr>
            <p:ph type="sldNum" sz="quarter" idx="12"/>
          </p:nvPr>
        </p:nvSpPr>
        <p:spPr/>
        <p:txBody>
          <a:bodyPr/>
          <a:lstStyle/>
          <a:p>
            <a:fld id="{B814D85E-C39A-4997-B180-36D8B5BB3CDA}" type="slidenum">
              <a:rPr lang="en-US" smtClean="0"/>
              <a:t>40</a:t>
            </a:fld>
            <a:endParaRPr lang="en-US"/>
          </a:p>
        </p:txBody>
      </p:sp>
      <p:pic>
        <p:nvPicPr>
          <p:cNvPr id="1026" name="Picture 2" descr="Chart2 Some Mid Atlantic states are developing more in high risk flood zones">
            <a:extLst>
              <a:ext uri="{FF2B5EF4-FFF2-40B4-BE49-F238E27FC236}">
                <a16:creationId xmlns:a16="http://schemas.microsoft.com/office/drawing/2014/main" id="{CEBD29A1-CFEA-7397-57FC-4BFE41C27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0"/>
            <a:ext cx="982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95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23E3-4A7D-5AEC-F1B5-35B56E29B280}"/>
              </a:ext>
            </a:extLst>
          </p:cNvPr>
          <p:cNvSpPr>
            <a:spLocks noGrp="1"/>
          </p:cNvSpPr>
          <p:nvPr>
            <p:ph type="title"/>
          </p:nvPr>
        </p:nvSpPr>
        <p:spPr>
          <a:xfrm>
            <a:off x="838200" y="314589"/>
            <a:ext cx="10515600" cy="642040"/>
          </a:xfrm>
        </p:spPr>
        <p:txBody>
          <a:bodyPr>
            <a:normAutofit/>
          </a:bodyPr>
          <a:lstStyle/>
          <a:p>
            <a:r>
              <a:rPr lang="en-US" sz="2400" b="1" kern="0" dirty="0">
                <a:solidFill>
                  <a:srgbClr val="000000"/>
                </a:solidFill>
                <a:effectLst/>
                <a:latin typeface="Arial" panose="020B0604020202020204" pitchFamily="34" charset="0"/>
                <a:ea typeface="Times New Roman" panose="02020603050405020304" pitchFamily="18" charset="0"/>
              </a:rPr>
              <a:t>Sea Level Rise: 2040-2060</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Percentage of property below high tide</a:t>
            </a:r>
            <a:endParaRPr lang="en-US" sz="5400" b="1" dirty="0"/>
          </a:p>
        </p:txBody>
      </p:sp>
      <p:sp>
        <p:nvSpPr>
          <p:cNvPr id="4" name="Slide Number Placeholder 3">
            <a:extLst>
              <a:ext uri="{FF2B5EF4-FFF2-40B4-BE49-F238E27FC236}">
                <a16:creationId xmlns:a16="http://schemas.microsoft.com/office/drawing/2014/main" id="{D89579C0-8FC4-C31B-C5AB-6862190B5E12}"/>
              </a:ext>
            </a:extLst>
          </p:cNvPr>
          <p:cNvSpPr>
            <a:spLocks noGrp="1"/>
          </p:cNvSpPr>
          <p:nvPr>
            <p:ph type="sldNum" sz="quarter" idx="12"/>
          </p:nvPr>
        </p:nvSpPr>
        <p:spPr/>
        <p:txBody>
          <a:bodyPr/>
          <a:lstStyle/>
          <a:p>
            <a:fld id="{B814D85E-C39A-4997-B180-36D8B5BB3CDA}" type="slidenum">
              <a:rPr lang="en-US" smtClean="0"/>
              <a:t>41</a:t>
            </a:fld>
            <a:endParaRPr lang="en-US"/>
          </a:p>
        </p:txBody>
      </p:sp>
      <p:pic>
        <p:nvPicPr>
          <p:cNvPr id="5" name="Picture 4">
            <a:extLst>
              <a:ext uri="{FF2B5EF4-FFF2-40B4-BE49-F238E27FC236}">
                <a16:creationId xmlns:a16="http://schemas.microsoft.com/office/drawing/2014/main" id="{9BF042E2-8208-55B6-E35A-A790190AEB40}"/>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7362" y="1159414"/>
            <a:ext cx="9321699" cy="5698586"/>
          </a:xfrm>
          <a:prstGeom prst="rect">
            <a:avLst/>
          </a:prstGeom>
          <a:noFill/>
          <a:ln>
            <a:noFill/>
          </a:ln>
        </p:spPr>
      </p:pic>
      <p:sp>
        <p:nvSpPr>
          <p:cNvPr id="7" name="TextBox 6">
            <a:extLst>
              <a:ext uri="{FF2B5EF4-FFF2-40B4-BE49-F238E27FC236}">
                <a16:creationId xmlns:a16="http://schemas.microsoft.com/office/drawing/2014/main" id="{85E940FC-36F6-8925-4916-0F146255AC26}"/>
              </a:ext>
            </a:extLst>
          </p:cNvPr>
          <p:cNvSpPr txBox="1"/>
          <p:nvPr/>
        </p:nvSpPr>
        <p:spPr>
          <a:xfrm>
            <a:off x="687006" y="2047117"/>
            <a:ext cx="715617" cy="1855573"/>
          </a:xfrm>
          <a:prstGeom prst="rect">
            <a:avLst/>
          </a:prstGeom>
          <a:noFill/>
        </p:spPr>
        <p:txBody>
          <a:bodyPr wrap="square">
            <a:spAutoFit/>
          </a:bodyPr>
          <a:lstStyle/>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0.05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2</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10</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25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3B58732-D230-72EB-4A17-AE19B8A1AAFF}"/>
              </a:ext>
            </a:extLst>
          </p:cNvPr>
          <p:cNvSpPr txBox="1"/>
          <p:nvPr/>
        </p:nvSpPr>
        <p:spPr>
          <a:xfrm>
            <a:off x="559471" y="6171684"/>
            <a:ext cx="6096000" cy="369332"/>
          </a:xfrm>
          <a:prstGeom prst="rect">
            <a:avLst/>
          </a:prstGeom>
          <a:noFill/>
        </p:spPr>
        <p:txBody>
          <a:bodyPr wrap="square">
            <a:spAutoFit/>
          </a:bodyPr>
          <a:lstStyle/>
          <a:p>
            <a:r>
              <a:rPr lang="en-US" dirty="0"/>
              <a:t>Source: </a:t>
            </a:r>
            <a:r>
              <a:rPr lang="en-US" sz="1800" i="1" kern="0" dirty="0">
                <a:effectLst/>
                <a:latin typeface="Arial" panose="020B0604020202020204" pitchFamily="34" charset="0"/>
                <a:ea typeface="Times New Roman" panose="02020603050405020304" pitchFamily="18" charset="0"/>
              </a:rPr>
              <a:t>ProPublica, September 15, 2020</a:t>
            </a:r>
            <a:endParaRPr lang="en-US" dirty="0"/>
          </a:p>
        </p:txBody>
      </p:sp>
    </p:spTree>
    <p:extLst>
      <p:ext uri="{BB962C8B-B14F-4D97-AF65-F5344CB8AC3E}">
        <p14:creationId xmlns:p14="http://schemas.microsoft.com/office/powerpoint/2010/main" val="1389950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42CCEF-1B86-6BA9-B55F-B900AD2108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925" y="1061162"/>
            <a:ext cx="9259093" cy="5660313"/>
          </a:xfrm>
          <a:prstGeom prst="rect">
            <a:avLst/>
          </a:prstGeom>
          <a:noFill/>
          <a:ln>
            <a:noFill/>
          </a:ln>
        </p:spPr>
      </p:pic>
      <p:sp>
        <p:nvSpPr>
          <p:cNvPr id="2" name="Title 1">
            <a:extLst>
              <a:ext uri="{FF2B5EF4-FFF2-40B4-BE49-F238E27FC236}">
                <a16:creationId xmlns:a16="http://schemas.microsoft.com/office/drawing/2014/main" id="{6CECAADF-CFD7-B403-5D14-2AF92E964A6E}"/>
              </a:ext>
            </a:extLst>
          </p:cNvPr>
          <p:cNvSpPr>
            <a:spLocks noGrp="1"/>
          </p:cNvSpPr>
          <p:nvPr>
            <p:ph type="title"/>
          </p:nvPr>
        </p:nvSpPr>
        <p:spPr>
          <a:xfrm>
            <a:off x="1155819" y="149066"/>
            <a:ext cx="10515600" cy="696037"/>
          </a:xfrm>
        </p:spPr>
        <p:txBody>
          <a:bodyPr>
            <a:normAutofit/>
          </a:bodyPr>
          <a:lstStyle/>
          <a:p>
            <a:r>
              <a:rPr lang="en-US" sz="3200" kern="0" dirty="0">
                <a:effectLst/>
                <a:latin typeface="Arial" panose="020B0604020202020204" pitchFamily="34" charset="0"/>
                <a:ea typeface="Times New Roman" panose="02020603050405020304" pitchFamily="18" charset="0"/>
                <a:cs typeface="Arial" panose="020B0604020202020204" pitchFamily="34" charset="0"/>
              </a:rPr>
              <a:t>2040-2060  Weeks per year above 95 degrees F</a:t>
            </a: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A7E85E0-5D85-0A93-33C6-1DC31E7FF35E}"/>
              </a:ext>
            </a:extLst>
          </p:cNvPr>
          <p:cNvSpPr>
            <a:spLocks noGrp="1"/>
          </p:cNvSpPr>
          <p:nvPr>
            <p:ph type="sldNum" sz="quarter" idx="12"/>
          </p:nvPr>
        </p:nvSpPr>
        <p:spPr/>
        <p:txBody>
          <a:bodyPr/>
          <a:lstStyle/>
          <a:p>
            <a:fld id="{B814D85E-C39A-4997-B180-36D8B5BB3CDA}" type="slidenum">
              <a:rPr lang="en-US" smtClean="0"/>
              <a:t>42</a:t>
            </a:fld>
            <a:endParaRPr lang="en-US"/>
          </a:p>
        </p:txBody>
      </p:sp>
      <p:sp>
        <p:nvSpPr>
          <p:cNvPr id="9" name="TextBox 8">
            <a:extLst>
              <a:ext uri="{FF2B5EF4-FFF2-40B4-BE49-F238E27FC236}">
                <a16:creationId xmlns:a16="http://schemas.microsoft.com/office/drawing/2014/main" id="{DE5EDE2B-6931-E1DA-87B2-3526989E44FF}"/>
              </a:ext>
            </a:extLst>
          </p:cNvPr>
          <p:cNvSpPr txBox="1"/>
          <p:nvPr/>
        </p:nvSpPr>
        <p:spPr>
          <a:xfrm>
            <a:off x="559471" y="6171684"/>
            <a:ext cx="6096000" cy="369332"/>
          </a:xfrm>
          <a:prstGeom prst="rect">
            <a:avLst/>
          </a:prstGeom>
          <a:noFill/>
        </p:spPr>
        <p:txBody>
          <a:bodyPr wrap="square">
            <a:spAutoFit/>
          </a:bodyPr>
          <a:lstStyle/>
          <a:p>
            <a:r>
              <a:rPr lang="en-US" dirty="0"/>
              <a:t>Source: </a:t>
            </a:r>
            <a:r>
              <a:rPr lang="en-US" sz="1800" i="1" kern="0" dirty="0">
                <a:effectLst/>
                <a:latin typeface="Arial" panose="020B0604020202020204" pitchFamily="34" charset="0"/>
                <a:ea typeface="Times New Roman" panose="02020603050405020304" pitchFamily="18" charset="0"/>
              </a:rPr>
              <a:t>ProPublica, September 15, 2020</a:t>
            </a:r>
            <a:endParaRPr lang="en-US" dirty="0"/>
          </a:p>
        </p:txBody>
      </p:sp>
      <p:sp>
        <p:nvSpPr>
          <p:cNvPr id="11" name="TextBox 10">
            <a:extLst>
              <a:ext uri="{FF2B5EF4-FFF2-40B4-BE49-F238E27FC236}">
                <a16:creationId xmlns:a16="http://schemas.microsoft.com/office/drawing/2014/main" id="{E3717DBD-D025-65C2-6C74-2F26D7AC6F30}"/>
              </a:ext>
            </a:extLst>
          </p:cNvPr>
          <p:cNvSpPr txBox="1"/>
          <p:nvPr/>
        </p:nvSpPr>
        <p:spPr>
          <a:xfrm>
            <a:off x="559471" y="1698134"/>
            <a:ext cx="596348" cy="2767489"/>
          </a:xfrm>
          <a:prstGeom prst="rect">
            <a:avLst/>
          </a:prstGeom>
          <a:noFill/>
        </p:spPr>
        <p:txBody>
          <a:bodyPr wrap="square">
            <a:spAutoFit/>
          </a:bodyPr>
          <a:lstStyle/>
          <a:p>
            <a:pPr marL="0" marR="0" algn="r" fontAlgn="base">
              <a:lnSpc>
                <a:spcPct val="107000"/>
              </a:lnSpc>
              <a:spcBef>
                <a:spcPts val="75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75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2</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75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75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8</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75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75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75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26</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067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229DA3-81B9-9F04-3C7D-07229B819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8149" y="661825"/>
            <a:ext cx="10135651" cy="6196175"/>
          </a:xfrm>
          <a:prstGeom prst="rect">
            <a:avLst/>
          </a:prstGeom>
          <a:noFill/>
          <a:ln>
            <a:noFill/>
          </a:ln>
        </p:spPr>
      </p:pic>
      <p:sp>
        <p:nvSpPr>
          <p:cNvPr id="2" name="Title 1">
            <a:extLst>
              <a:ext uri="{FF2B5EF4-FFF2-40B4-BE49-F238E27FC236}">
                <a16:creationId xmlns:a16="http://schemas.microsoft.com/office/drawing/2014/main" id="{5D3DBF3B-8663-C833-C052-E13A5DBC1546}"/>
              </a:ext>
            </a:extLst>
          </p:cNvPr>
          <p:cNvSpPr>
            <a:spLocks noGrp="1"/>
          </p:cNvSpPr>
          <p:nvPr>
            <p:ph type="title"/>
          </p:nvPr>
        </p:nvSpPr>
        <p:spPr>
          <a:xfrm>
            <a:off x="838200" y="184771"/>
            <a:ext cx="10515600" cy="496266"/>
          </a:xfrm>
        </p:spPr>
        <p:txBody>
          <a:bodyPr>
            <a:normAutofit fontScale="90000"/>
          </a:bodyPr>
          <a:lstStyle/>
          <a:p>
            <a:r>
              <a:rPr lang="en-US" sz="2400" b="1" kern="0" dirty="0">
                <a:solidFill>
                  <a:srgbClr val="000000"/>
                </a:solidFill>
                <a:effectLst/>
                <a:latin typeface="Arial" panose="020B0604020202020204" pitchFamily="34" charset="0"/>
                <a:ea typeface="Times New Roman" panose="02020603050405020304" pitchFamily="18" charset="0"/>
              </a:rPr>
              <a:t>Large Wildfires: 2040-2071    </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Average number of very large fires per year</a:t>
            </a:r>
            <a:endParaRPr lang="en-US" b="1" dirty="0"/>
          </a:p>
        </p:txBody>
      </p:sp>
      <p:sp>
        <p:nvSpPr>
          <p:cNvPr id="4" name="Slide Number Placeholder 3">
            <a:extLst>
              <a:ext uri="{FF2B5EF4-FFF2-40B4-BE49-F238E27FC236}">
                <a16:creationId xmlns:a16="http://schemas.microsoft.com/office/drawing/2014/main" id="{E1965CE6-AD54-17F1-DB15-1ACED16824FE}"/>
              </a:ext>
            </a:extLst>
          </p:cNvPr>
          <p:cNvSpPr>
            <a:spLocks noGrp="1"/>
          </p:cNvSpPr>
          <p:nvPr>
            <p:ph type="sldNum" sz="quarter" idx="12"/>
          </p:nvPr>
        </p:nvSpPr>
        <p:spPr/>
        <p:txBody>
          <a:bodyPr/>
          <a:lstStyle/>
          <a:p>
            <a:fld id="{B814D85E-C39A-4997-B180-36D8B5BB3CDA}" type="slidenum">
              <a:rPr lang="en-US" smtClean="0"/>
              <a:t>43</a:t>
            </a:fld>
            <a:endParaRPr lang="en-US"/>
          </a:p>
        </p:txBody>
      </p:sp>
      <p:sp>
        <p:nvSpPr>
          <p:cNvPr id="10" name="TextBox 9">
            <a:extLst>
              <a:ext uri="{FF2B5EF4-FFF2-40B4-BE49-F238E27FC236}">
                <a16:creationId xmlns:a16="http://schemas.microsoft.com/office/drawing/2014/main" id="{E3BE8DE3-3331-2BC2-12AB-D106694E0ACE}"/>
              </a:ext>
            </a:extLst>
          </p:cNvPr>
          <p:cNvSpPr txBox="1"/>
          <p:nvPr/>
        </p:nvSpPr>
        <p:spPr>
          <a:xfrm>
            <a:off x="172278" y="6303897"/>
            <a:ext cx="4452730" cy="369332"/>
          </a:xfrm>
          <a:prstGeom prst="rect">
            <a:avLst/>
          </a:prstGeom>
          <a:noFill/>
        </p:spPr>
        <p:txBody>
          <a:bodyPr wrap="square" rtlCol="0">
            <a:spAutoFit/>
          </a:bodyPr>
          <a:lstStyle/>
          <a:p>
            <a:r>
              <a:rPr lang="en-US" dirty="0"/>
              <a:t>Source: </a:t>
            </a:r>
            <a:r>
              <a:rPr lang="en-US" sz="1800" i="1" kern="0" dirty="0">
                <a:effectLst/>
                <a:latin typeface="Arial" panose="020B0604020202020204" pitchFamily="34" charset="0"/>
                <a:ea typeface="Times New Roman" panose="02020603050405020304" pitchFamily="18" charset="0"/>
              </a:rPr>
              <a:t>ProPublica, September 15, 2020</a:t>
            </a:r>
            <a:endParaRPr lang="en-US" dirty="0"/>
          </a:p>
        </p:txBody>
      </p:sp>
      <p:sp>
        <p:nvSpPr>
          <p:cNvPr id="12" name="TextBox 11">
            <a:extLst>
              <a:ext uri="{FF2B5EF4-FFF2-40B4-BE49-F238E27FC236}">
                <a16:creationId xmlns:a16="http://schemas.microsoft.com/office/drawing/2014/main" id="{C51216B0-DEB1-22A9-8271-337AE4B65CD3}"/>
              </a:ext>
            </a:extLst>
          </p:cNvPr>
          <p:cNvSpPr txBox="1"/>
          <p:nvPr/>
        </p:nvSpPr>
        <p:spPr>
          <a:xfrm>
            <a:off x="172278" y="1693140"/>
            <a:ext cx="887896" cy="3041025"/>
          </a:xfrm>
          <a:prstGeom prst="rect">
            <a:avLst/>
          </a:prstGeom>
          <a:noFill/>
        </p:spPr>
        <p:txBody>
          <a:bodyPr wrap="square">
            <a:spAutoFit/>
          </a:bodyPr>
          <a:lstStyle/>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0.01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0.03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0.04</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0.05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0.2</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0.33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2.45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489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673D-2FED-A334-1991-104D12723CEB}"/>
              </a:ext>
            </a:extLst>
          </p:cNvPr>
          <p:cNvSpPr>
            <a:spLocks noGrp="1"/>
          </p:cNvSpPr>
          <p:nvPr>
            <p:ph type="title"/>
          </p:nvPr>
        </p:nvSpPr>
        <p:spPr>
          <a:xfrm>
            <a:off x="440635" y="128450"/>
            <a:ext cx="10515600" cy="774562"/>
          </a:xfrm>
        </p:spPr>
        <p:txBody>
          <a:bodyPr>
            <a:normAutofit fontScale="90000"/>
          </a:bodyPr>
          <a:lstStyle/>
          <a:p>
            <a:r>
              <a:rPr lang="en-US" sz="3600" kern="0" dirty="0">
                <a:solidFill>
                  <a:srgbClr val="000000"/>
                </a:solidFill>
                <a:effectLst/>
                <a:latin typeface="Arial" panose="020B0604020202020204" pitchFamily="34" charset="0"/>
                <a:ea typeface="Times New Roman" panose="02020603050405020304" pitchFamily="18" charset="0"/>
              </a:rPr>
              <a:t>Farm Crop Yields: 2040-2060</a:t>
            </a:r>
            <a:r>
              <a:rPr lang="en-US" sz="73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0" dirty="0">
                <a:effectLst/>
                <a:latin typeface="Arial" panose="020B0604020202020204" pitchFamily="34" charset="0"/>
                <a:ea typeface="Times New Roman" panose="02020603050405020304" pitchFamily="18" charset="0"/>
                <a:cs typeface="Times New Roman" panose="02020603050405020304" pitchFamily="18" charset="0"/>
              </a:rPr>
              <a:t>Percent decline in yields</a:t>
            </a:r>
            <a:endParaRPr lang="en-US" sz="3600" dirty="0"/>
          </a:p>
        </p:txBody>
      </p:sp>
      <p:sp>
        <p:nvSpPr>
          <p:cNvPr id="4" name="Slide Number Placeholder 3">
            <a:extLst>
              <a:ext uri="{FF2B5EF4-FFF2-40B4-BE49-F238E27FC236}">
                <a16:creationId xmlns:a16="http://schemas.microsoft.com/office/drawing/2014/main" id="{32FE82A0-7EE8-906A-2E40-169CB83CA22B}"/>
              </a:ext>
            </a:extLst>
          </p:cNvPr>
          <p:cNvSpPr>
            <a:spLocks noGrp="1"/>
          </p:cNvSpPr>
          <p:nvPr>
            <p:ph type="sldNum" sz="quarter" idx="12"/>
          </p:nvPr>
        </p:nvSpPr>
        <p:spPr/>
        <p:txBody>
          <a:bodyPr/>
          <a:lstStyle/>
          <a:p>
            <a:fld id="{B814D85E-C39A-4997-B180-36D8B5BB3CDA}" type="slidenum">
              <a:rPr lang="en-US" smtClean="0"/>
              <a:t>44</a:t>
            </a:fld>
            <a:endParaRPr lang="en-US"/>
          </a:p>
        </p:txBody>
      </p:sp>
      <p:sp>
        <p:nvSpPr>
          <p:cNvPr id="6" name="TextBox 5">
            <a:extLst>
              <a:ext uri="{FF2B5EF4-FFF2-40B4-BE49-F238E27FC236}">
                <a16:creationId xmlns:a16="http://schemas.microsoft.com/office/drawing/2014/main" id="{4B6504DA-F782-EFFB-76C8-85CB7240A7EC}"/>
              </a:ext>
            </a:extLst>
          </p:cNvPr>
          <p:cNvSpPr txBox="1"/>
          <p:nvPr/>
        </p:nvSpPr>
        <p:spPr>
          <a:xfrm>
            <a:off x="198783" y="1959994"/>
            <a:ext cx="768626" cy="3792898"/>
          </a:xfrm>
          <a:prstGeom prst="rect">
            <a:avLst/>
          </a:prstGeom>
          <a:noFill/>
        </p:spPr>
        <p:txBody>
          <a:bodyPr wrap="square">
            <a:spAutoFit/>
          </a:bodyPr>
          <a:lstStyle/>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-20.5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-15.8</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-6.5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6.5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44</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67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92</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BB16018-49D9-52C3-FF36-CC3CBBE852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6569" y="1031468"/>
            <a:ext cx="9438861" cy="5770210"/>
          </a:xfrm>
          <a:prstGeom prst="rect">
            <a:avLst/>
          </a:prstGeom>
          <a:noFill/>
          <a:ln>
            <a:noFill/>
          </a:ln>
        </p:spPr>
      </p:pic>
      <p:sp>
        <p:nvSpPr>
          <p:cNvPr id="11" name="TextBox 10">
            <a:extLst>
              <a:ext uri="{FF2B5EF4-FFF2-40B4-BE49-F238E27FC236}">
                <a16:creationId xmlns:a16="http://schemas.microsoft.com/office/drawing/2014/main" id="{54B70123-C9EB-1096-B3AE-127472C99537}"/>
              </a:ext>
            </a:extLst>
          </p:cNvPr>
          <p:cNvSpPr txBox="1"/>
          <p:nvPr/>
        </p:nvSpPr>
        <p:spPr>
          <a:xfrm>
            <a:off x="440635" y="6171684"/>
            <a:ext cx="6096000" cy="369332"/>
          </a:xfrm>
          <a:prstGeom prst="rect">
            <a:avLst/>
          </a:prstGeom>
          <a:noFill/>
        </p:spPr>
        <p:txBody>
          <a:bodyPr wrap="square">
            <a:spAutoFit/>
          </a:bodyPr>
          <a:lstStyle/>
          <a:p>
            <a:r>
              <a:rPr lang="en-US" dirty="0"/>
              <a:t>Source: </a:t>
            </a:r>
            <a:r>
              <a:rPr lang="en-US" sz="1800" i="1" kern="0" dirty="0">
                <a:effectLst/>
                <a:latin typeface="Arial" panose="020B0604020202020204" pitchFamily="34" charset="0"/>
                <a:ea typeface="Times New Roman" panose="02020603050405020304" pitchFamily="18" charset="0"/>
              </a:rPr>
              <a:t>ProPublica, September 15, 2020</a:t>
            </a:r>
            <a:endParaRPr lang="en-US" dirty="0"/>
          </a:p>
        </p:txBody>
      </p:sp>
    </p:spTree>
    <p:extLst>
      <p:ext uri="{BB962C8B-B14F-4D97-AF65-F5344CB8AC3E}">
        <p14:creationId xmlns:p14="http://schemas.microsoft.com/office/powerpoint/2010/main" val="495174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DDCADD-647E-4C0C-DC3C-CBA9895F4B20}"/>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62540" y="928450"/>
            <a:ext cx="9405730" cy="5749955"/>
          </a:xfrm>
          <a:prstGeom prst="rect">
            <a:avLst/>
          </a:prstGeom>
          <a:noFill/>
          <a:ln>
            <a:noFill/>
          </a:ln>
        </p:spPr>
      </p:pic>
      <p:sp>
        <p:nvSpPr>
          <p:cNvPr id="2" name="Title 1">
            <a:extLst>
              <a:ext uri="{FF2B5EF4-FFF2-40B4-BE49-F238E27FC236}">
                <a16:creationId xmlns:a16="http://schemas.microsoft.com/office/drawing/2014/main" id="{B4FB5B24-8835-E4CA-2F99-3837DE68A45B}"/>
              </a:ext>
            </a:extLst>
          </p:cNvPr>
          <p:cNvSpPr>
            <a:spLocks noGrp="1"/>
          </p:cNvSpPr>
          <p:nvPr>
            <p:ph type="title"/>
          </p:nvPr>
        </p:nvSpPr>
        <p:spPr>
          <a:xfrm>
            <a:off x="185529" y="183410"/>
            <a:ext cx="11569149" cy="575779"/>
          </a:xfrm>
        </p:spPr>
        <p:txBody>
          <a:bodyPr>
            <a:normAutofit fontScale="90000"/>
          </a:bodyPr>
          <a:lstStyle/>
          <a:p>
            <a:r>
              <a:rPr lang="en-US" sz="2400" b="1" kern="0" dirty="0">
                <a:solidFill>
                  <a:srgbClr val="000000"/>
                </a:solidFill>
                <a:effectLst/>
                <a:latin typeface="Arial" panose="020B0604020202020204" pitchFamily="34" charset="0"/>
                <a:ea typeface="Times New Roman" panose="02020603050405020304" pitchFamily="18" charset="0"/>
              </a:rPr>
              <a:t>Economic Damages From Climate: 2040-2060 </a:t>
            </a:r>
            <a:r>
              <a:rPr lang="en-US" sz="2400" b="1" kern="0" dirty="0">
                <a:effectLst/>
                <a:latin typeface="Arial" panose="020B0604020202020204" pitchFamily="34" charset="0"/>
                <a:ea typeface="Times New Roman" panose="02020603050405020304" pitchFamily="18" charset="0"/>
              </a:rPr>
              <a:t>Climate damage as a percent of GDP</a:t>
            </a:r>
            <a:endParaRPr lang="en-US" sz="5400" b="1" dirty="0"/>
          </a:p>
        </p:txBody>
      </p:sp>
      <p:sp>
        <p:nvSpPr>
          <p:cNvPr id="4" name="Slide Number Placeholder 3">
            <a:extLst>
              <a:ext uri="{FF2B5EF4-FFF2-40B4-BE49-F238E27FC236}">
                <a16:creationId xmlns:a16="http://schemas.microsoft.com/office/drawing/2014/main" id="{8E0FDBE7-2DA9-B2B0-5630-E0845C1FA14B}"/>
              </a:ext>
            </a:extLst>
          </p:cNvPr>
          <p:cNvSpPr>
            <a:spLocks noGrp="1"/>
          </p:cNvSpPr>
          <p:nvPr>
            <p:ph type="sldNum" sz="quarter" idx="12"/>
          </p:nvPr>
        </p:nvSpPr>
        <p:spPr/>
        <p:txBody>
          <a:bodyPr/>
          <a:lstStyle/>
          <a:p>
            <a:fld id="{B814D85E-C39A-4997-B180-36D8B5BB3CDA}" type="slidenum">
              <a:rPr lang="en-US" smtClean="0"/>
              <a:t>45</a:t>
            </a:fld>
            <a:endParaRPr lang="en-US"/>
          </a:p>
        </p:txBody>
      </p:sp>
      <p:sp>
        <p:nvSpPr>
          <p:cNvPr id="6" name="TextBox 5">
            <a:extLst>
              <a:ext uri="{FF2B5EF4-FFF2-40B4-BE49-F238E27FC236}">
                <a16:creationId xmlns:a16="http://schemas.microsoft.com/office/drawing/2014/main" id="{CFC0036C-07D6-056A-2A26-0DD96831CC76}"/>
              </a:ext>
            </a:extLst>
          </p:cNvPr>
          <p:cNvSpPr txBox="1"/>
          <p:nvPr/>
        </p:nvSpPr>
        <p:spPr>
          <a:xfrm>
            <a:off x="291547" y="1419062"/>
            <a:ext cx="675861" cy="3337388"/>
          </a:xfrm>
          <a:prstGeom prst="rect">
            <a:avLst/>
          </a:prstGeom>
          <a:noFill/>
        </p:spPr>
        <p:txBody>
          <a:bodyPr wrap="square">
            <a:spAutoFit/>
          </a:bodyPr>
          <a:lstStyle/>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-0.4</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0.4</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0.5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10</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59</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3FFD404-7931-1009-5236-1CA6F1ABD12E}"/>
              </a:ext>
            </a:extLst>
          </p:cNvPr>
          <p:cNvSpPr txBox="1"/>
          <p:nvPr/>
        </p:nvSpPr>
        <p:spPr>
          <a:xfrm>
            <a:off x="533401" y="6076196"/>
            <a:ext cx="6096000" cy="369332"/>
          </a:xfrm>
          <a:prstGeom prst="rect">
            <a:avLst/>
          </a:prstGeom>
          <a:noFill/>
        </p:spPr>
        <p:txBody>
          <a:bodyPr wrap="square">
            <a:spAutoFit/>
          </a:bodyPr>
          <a:lstStyle/>
          <a:p>
            <a:r>
              <a:rPr lang="en-US" dirty="0"/>
              <a:t>Source: </a:t>
            </a:r>
            <a:r>
              <a:rPr lang="en-US" sz="1800" i="1" kern="0" dirty="0">
                <a:effectLst/>
                <a:latin typeface="Arial" panose="020B0604020202020204" pitchFamily="34" charset="0"/>
                <a:ea typeface="Times New Roman" panose="02020603050405020304" pitchFamily="18" charset="0"/>
              </a:rPr>
              <a:t>ProPublica, September 15, 2020</a:t>
            </a:r>
            <a:endParaRPr lang="en-US" dirty="0"/>
          </a:p>
        </p:txBody>
      </p:sp>
    </p:spTree>
    <p:extLst>
      <p:ext uri="{BB962C8B-B14F-4D97-AF65-F5344CB8AC3E}">
        <p14:creationId xmlns:p14="http://schemas.microsoft.com/office/powerpoint/2010/main" val="1212248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B64BE-9CA3-A391-FA1C-2701BAB4BB2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8DF7F0-5A98-39D9-AA94-AAC6C517DACC}"/>
              </a:ext>
            </a:extLst>
          </p:cNvPr>
          <p:cNvSpPr>
            <a:spLocks noGrp="1"/>
          </p:cNvSpPr>
          <p:nvPr>
            <p:ph type="sldNum" sz="quarter" idx="12"/>
          </p:nvPr>
        </p:nvSpPr>
        <p:spPr/>
        <p:txBody>
          <a:bodyPr/>
          <a:lstStyle/>
          <a:p>
            <a:fld id="{86CB4B4D-7CA3-9044-876B-883B54F8677D}" type="slidenum">
              <a:rPr lang="en-US" smtClean="0"/>
              <a:t>46</a:t>
            </a:fld>
            <a:endParaRPr lang="en-US" dirty="0"/>
          </a:p>
        </p:txBody>
      </p:sp>
      <p:pic>
        <p:nvPicPr>
          <p:cNvPr id="7" name="Picture 6" descr="A screenshot of a graph&#10;&#10;Description automatically generated">
            <a:extLst>
              <a:ext uri="{FF2B5EF4-FFF2-40B4-BE49-F238E27FC236}">
                <a16:creationId xmlns:a16="http://schemas.microsoft.com/office/drawing/2014/main" id="{974485C8-812A-37B8-8D20-0220D2FFFC8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223" t="71653" r="4908"/>
          <a:stretch/>
        </p:blipFill>
        <p:spPr>
          <a:xfrm>
            <a:off x="27817" y="1561173"/>
            <a:ext cx="12164183" cy="4486506"/>
          </a:xfrm>
          <a:prstGeom prst="rect">
            <a:avLst/>
          </a:prstGeom>
        </p:spPr>
      </p:pic>
      <p:sp>
        <p:nvSpPr>
          <p:cNvPr id="2" name="TextBox 1">
            <a:extLst>
              <a:ext uri="{FF2B5EF4-FFF2-40B4-BE49-F238E27FC236}">
                <a16:creationId xmlns:a16="http://schemas.microsoft.com/office/drawing/2014/main" id="{0F2CC79A-635C-97D5-B0D0-58024C9BF028}"/>
              </a:ext>
            </a:extLst>
          </p:cNvPr>
          <p:cNvSpPr txBox="1"/>
          <p:nvPr/>
        </p:nvSpPr>
        <p:spPr>
          <a:xfrm>
            <a:off x="5181601" y="302489"/>
            <a:ext cx="2254143" cy="1015663"/>
          </a:xfrm>
          <a:prstGeom prst="rect">
            <a:avLst/>
          </a:prstGeom>
          <a:noFill/>
        </p:spPr>
        <p:txBody>
          <a:bodyPr wrap="none" rtlCol="0">
            <a:spAutoFit/>
          </a:bodyPr>
          <a:lstStyle/>
          <a:p>
            <a:r>
              <a:rPr lang="en-US" sz="6000" dirty="0"/>
              <a:t>Health</a:t>
            </a:r>
          </a:p>
        </p:txBody>
      </p:sp>
    </p:spTree>
    <p:extLst>
      <p:ext uri="{BB962C8B-B14F-4D97-AF65-F5344CB8AC3E}">
        <p14:creationId xmlns:p14="http://schemas.microsoft.com/office/powerpoint/2010/main" val="3081570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CF65D1-5363-0401-1221-B330C42C2823}"/>
              </a:ext>
            </a:extLst>
          </p:cNvPr>
          <p:cNvSpPr>
            <a:spLocks noGrp="1"/>
          </p:cNvSpPr>
          <p:nvPr>
            <p:ph type="title"/>
          </p:nvPr>
        </p:nvSpPr>
        <p:spPr/>
        <p:txBody>
          <a:bodyPr/>
          <a:lstStyle/>
          <a:p>
            <a:r>
              <a:rPr lang="en-US" b="1" dirty="0"/>
              <a:t>Next Week – Politics versus Science</a:t>
            </a:r>
          </a:p>
        </p:txBody>
      </p:sp>
      <p:sp>
        <p:nvSpPr>
          <p:cNvPr id="5" name="Content Placeholder 4">
            <a:extLst>
              <a:ext uri="{FF2B5EF4-FFF2-40B4-BE49-F238E27FC236}">
                <a16:creationId xmlns:a16="http://schemas.microsoft.com/office/drawing/2014/main" id="{83C0A1CD-66E6-7E0D-4E85-5CEF9104CD48}"/>
              </a:ext>
            </a:extLst>
          </p:cNvPr>
          <p:cNvSpPr>
            <a:spLocks noGrp="1"/>
          </p:cNvSpPr>
          <p:nvPr>
            <p:ph idx="1"/>
          </p:nvPr>
        </p:nvSpPr>
        <p:spPr>
          <a:xfrm>
            <a:off x="838200" y="1825625"/>
            <a:ext cx="11353800" cy="4351338"/>
          </a:xfrm>
        </p:spPr>
        <p:txBody>
          <a:bodyPr>
            <a:normAutofit lnSpcReduction="10000"/>
          </a:bodyPr>
          <a:lstStyle/>
          <a:p>
            <a:r>
              <a:rPr lang="en-US" dirty="0"/>
              <a:t>Politics, Science and Controversy</a:t>
            </a:r>
          </a:p>
          <a:p>
            <a:pPr marL="0" indent="0">
              <a:buNone/>
            </a:pPr>
            <a:r>
              <a:rPr lang="en-US" dirty="0"/>
              <a:t>	Methane</a:t>
            </a:r>
          </a:p>
          <a:p>
            <a:pPr marL="0" indent="0">
              <a:buNone/>
            </a:pPr>
            <a:r>
              <a:rPr lang="en-US" dirty="0"/>
              <a:t>	Sea Level Rise</a:t>
            </a:r>
          </a:p>
          <a:p>
            <a:pPr marL="0" indent="0">
              <a:buNone/>
            </a:pPr>
            <a:r>
              <a:rPr lang="en-US" dirty="0"/>
              <a:t>	Home Insurance</a:t>
            </a:r>
          </a:p>
          <a:p>
            <a:pPr marL="0" indent="0">
              <a:buNone/>
            </a:pPr>
            <a:endParaRPr lang="en-US" dirty="0"/>
          </a:p>
          <a:p>
            <a:pPr marL="0" indent="0">
              <a:buNone/>
            </a:pPr>
            <a:r>
              <a:rPr lang="en-US" dirty="0"/>
              <a:t>	</a:t>
            </a:r>
          </a:p>
          <a:p>
            <a:pPr marL="0" indent="0">
              <a:buNone/>
            </a:pPr>
            <a:r>
              <a:rPr lang="en-US" dirty="0"/>
              <a:t>	Oil and Fossil Fuels - Follow the money!</a:t>
            </a:r>
          </a:p>
          <a:p>
            <a:pPr marL="0" indent="0">
              <a:buNone/>
            </a:pPr>
            <a:r>
              <a:rPr lang="en-US" dirty="0"/>
              <a:t>	Storage – Not near me!</a:t>
            </a:r>
          </a:p>
          <a:p>
            <a:pPr marL="0" indent="0">
              <a:buNone/>
            </a:pPr>
            <a:r>
              <a:rPr lang="en-US" dirty="0"/>
              <a:t>	Power Grid – Not where I can see it!</a:t>
            </a:r>
          </a:p>
        </p:txBody>
      </p:sp>
      <p:sp>
        <p:nvSpPr>
          <p:cNvPr id="2" name="Slide Number Placeholder 1">
            <a:extLst>
              <a:ext uri="{FF2B5EF4-FFF2-40B4-BE49-F238E27FC236}">
                <a16:creationId xmlns:a16="http://schemas.microsoft.com/office/drawing/2014/main" id="{76DF98FB-0F1A-B610-9646-D409A0CD3C8B}"/>
              </a:ext>
            </a:extLst>
          </p:cNvPr>
          <p:cNvSpPr>
            <a:spLocks noGrp="1"/>
          </p:cNvSpPr>
          <p:nvPr>
            <p:ph type="sldNum" sz="quarter" idx="12"/>
          </p:nvPr>
        </p:nvSpPr>
        <p:spPr/>
        <p:txBody>
          <a:bodyPr/>
          <a:lstStyle/>
          <a:p>
            <a:fld id="{B814D85E-C39A-4997-B180-36D8B5BB3CDA}" type="slidenum">
              <a:rPr lang="en-US" smtClean="0"/>
              <a:t>47</a:t>
            </a:fld>
            <a:endParaRPr lang="en-US"/>
          </a:p>
        </p:txBody>
      </p:sp>
      <p:pic>
        <p:nvPicPr>
          <p:cNvPr id="6" name="Picture 5" descr="A map of the united states&#10;&#10;Description automatically generated">
            <a:extLst>
              <a:ext uri="{FF2B5EF4-FFF2-40B4-BE49-F238E27FC236}">
                <a16:creationId xmlns:a16="http://schemas.microsoft.com/office/drawing/2014/main" id="{E33FA947-868B-B69F-FF38-9F5AC895E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283" y="3216141"/>
            <a:ext cx="1766795" cy="1435369"/>
          </a:xfrm>
          <a:prstGeom prst="rect">
            <a:avLst/>
          </a:prstGeom>
        </p:spPr>
      </p:pic>
      <p:pic>
        <p:nvPicPr>
          <p:cNvPr id="7" name="Picture 2" descr="A model of the United States showing which areas might be affected by sea-level rise.">
            <a:extLst>
              <a:ext uri="{FF2B5EF4-FFF2-40B4-BE49-F238E27FC236}">
                <a16:creationId xmlns:a16="http://schemas.microsoft.com/office/drawing/2014/main" id="{C60BF92E-C132-0714-3B16-051FFFC18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163" y="2585136"/>
            <a:ext cx="1766794" cy="993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defined">
            <a:extLst>
              <a:ext uri="{FF2B5EF4-FFF2-40B4-BE49-F238E27FC236}">
                <a16:creationId xmlns:a16="http://schemas.microsoft.com/office/drawing/2014/main" id="{4FF2E45C-E9E6-BB4E-0F19-B9E39036B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4405" y="2608278"/>
            <a:ext cx="2267639" cy="12755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ruise ship in the ocean&#10;&#10;Description automatically generated">
            <a:extLst>
              <a:ext uri="{FF2B5EF4-FFF2-40B4-BE49-F238E27FC236}">
                <a16:creationId xmlns:a16="http://schemas.microsoft.com/office/drawing/2014/main" id="{5102B68C-5C99-E782-B8F0-71715CDEA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1555" y="1320955"/>
            <a:ext cx="2582108" cy="1264181"/>
          </a:xfrm>
          <a:prstGeom prst="rect">
            <a:avLst/>
          </a:prstGeom>
        </p:spPr>
      </p:pic>
      <p:sp>
        <p:nvSpPr>
          <p:cNvPr id="11" name="TextBox 10">
            <a:extLst>
              <a:ext uri="{FF2B5EF4-FFF2-40B4-BE49-F238E27FC236}">
                <a16:creationId xmlns:a16="http://schemas.microsoft.com/office/drawing/2014/main" id="{54C4C569-7B48-4459-0E6E-883F5D741162}"/>
              </a:ext>
            </a:extLst>
          </p:cNvPr>
          <p:cNvSpPr txBox="1"/>
          <p:nvPr/>
        </p:nvSpPr>
        <p:spPr>
          <a:xfrm>
            <a:off x="649995" y="6176963"/>
            <a:ext cx="8119432" cy="646331"/>
          </a:xfrm>
          <a:prstGeom prst="rect">
            <a:avLst/>
          </a:prstGeom>
          <a:noFill/>
        </p:spPr>
        <p:txBody>
          <a:bodyPr wrap="square" rtlCol="0">
            <a:spAutoFit/>
          </a:bodyPr>
          <a:lstStyle/>
          <a:p>
            <a:r>
              <a:rPr lang="en-US" dirty="0"/>
              <a:t>Introduction: </a:t>
            </a:r>
            <a:r>
              <a:rPr lang="en-US" dirty="0">
                <a:hlinkClick r:id="rId6"/>
              </a:rPr>
              <a:t>https://en.wikipedia.org/wiki/List_of_climate_change_controversies</a:t>
            </a:r>
            <a:endParaRPr lang="en-US" dirty="0"/>
          </a:p>
          <a:p>
            <a:endParaRPr lang="en-US" dirty="0"/>
          </a:p>
        </p:txBody>
      </p:sp>
    </p:spTree>
    <p:extLst>
      <p:ext uri="{BB962C8B-B14F-4D97-AF65-F5344CB8AC3E}">
        <p14:creationId xmlns:p14="http://schemas.microsoft.com/office/powerpoint/2010/main" val="204484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122B-67DF-8559-EF61-64E309726062}"/>
              </a:ext>
            </a:extLst>
          </p:cNvPr>
          <p:cNvSpPr>
            <a:spLocks noGrp="1"/>
          </p:cNvSpPr>
          <p:nvPr>
            <p:ph type="title"/>
          </p:nvPr>
        </p:nvSpPr>
        <p:spPr/>
        <p:txBody>
          <a:bodyPr/>
          <a:lstStyle/>
          <a:p>
            <a:pPr algn="ctr"/>
            <a:r>
              <a:rPr lang="en-US" dirty="0"/>
              <a:t>World Wide Freight Moved 2023</a:t>
            </a:r>
          </a:p>
        </p:txBody>
      </p:sp>
      <p:sp>
        <p:nvSpPr>
          <p:cNvPr id="3" name="Text Placeholder 2">
            <a:extLst>
              <a:ext uri="{FF2B5EF4-FFF2-40B4-BE49-F238E27FC236}">
                <a16:creationId xmlns:a16="http://schemas.microsoft.com/office/drawing/2014/main" id="{A568C67C-1DAA-181E-B112-D38DAB0B5CF7}"/>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2BADD8C-3018-B539-39BF-8682B138CA9D}"/>
              </a:ext>
            </a:extLst>
          </p:cNvPr>
          <p:cNvSpPr>
            <a:spLocks noGrp="1"/>
          </p:cNvSpPr>
          <p:nvPr>
            <p:ph type="sldNum" sz="quarter" idx="2"/>
          </p:nvPr>
        </p:nvSpPr>
        <p:spPr/>
        <p:txBody>
          <a:bodyPr/>
          <a:lstStyle/>
          <a:p>
            <a:fld id="{86CB4B4D-7CA3-9044-876B-883B54F8677D}" type="slidenum">
              <a:rPr lang="en-US" smtClean="0"/>
              <a:t>5</a:t>
            </a:fld>
            <a:endParaRPr lang="en-US" dirty="0"/>
          </a:p>
        </p:txBody>
      </p:sp>
      <p:graphicFrame>
        <p:nvGraphicFramePr>
          <p:cNvPr id="7" name="Table 6">
            <a:extLst>
              <a:ext uri="{FF2B5EF4-FFF2-40B4-BE49-F238E27FC236}">
                <a16:creationId xmlns:a16="http://schemas.microsoft.com/office/drawing/2014/main" id="{87C0FA3D-4698-FC44-AD5B-A556DCF26F79}"/>
              </a:ext>
            </a:extLst>
          </p:cNvPr>
          <p:cNvGraphicFramePr>
            <a:graphicFrameLocks noGrp="1"/>
          </p:cNvGraphicFramePr>
          <p:nvPr/>
        </p:nvGraphicFramePr>
        <p:xfrm>
          <a:off x="626400" y="1358601"/>
          <a:ext cx="10929600" cy="5394960"/>
        </p:xfrm>
        <a:graphic>
          <a:graphicData uri="http://schemas.openxmlformats.org/drawingml/2006/table">
            <a:tbl>
              <a:tblPr firstRow="1" bandRow="1">
                <a:tableStyleId>{5C22544A-7EE6-4342-B048-85BDC9FD1C3A}</a:tableStyleId>
              </a:tblPr>
              <a:tblGrid>
                <a:gridCol w="3794400">
                  <a:extLst>
                    <a:ext uri="{9D8B030D-6E8A-4147-A177-3AD203B41FA5}">
                      <a16:colId xmlns:a16="http://schemas.microsoft.com/office/drawing/2014/main" val="1425789143"/>
                    </a:ext>
                  </a:extLst>
                </a:gridCol>
                <a:gridCol w="3844800">
                  <a:extLst>
                    <a:ext uri="{9D8B030D-6E8A-4147-A177-3AD203B41FA5}">
                      <a16:colId xmlns:a16="http://schemas.microsoft.com/office/drawing/2014/main" val="788511265"/>
                    </a:ext>
                  </a:extLst>
                </a:gridCol>
                <a:gridCol w="3290400">
                  <a:extLst>
                    <a:ext uri="{9D8B030D-6E8A-4147-A177-3AD203B41FA5}">
                      <a16:colId xmlns:a16="http://schemas.microsoft.com/office/drawing/2014/main" val="2004618736"/>
                    </a:ext>
                  </a:extLst>
                </a:gridCol>
              </a:tblGrid>
              <a:tr h="1549663">
                <a:tc>
                  <a:txBody>
                    <a:bodyPr/>
                    <a:lstStyle/>
                    <a:p>
                      <a:r>
                        <a:rPr lang="en-US" sz="3200" b="1" i="0" kern="1200" dirty="0">
                          <a:solidFill>
                            <a:schemeClr val="lt1"/>
                          </a:solidFill>
                          <a:effectLst/>
                          <a:latin typeface="+mn-lt"/>
                          <a:ea typeface="+mn-ea"/>
                          <a:cs typeface="+mn-cs"/>
                        </a:rPr>
                        <a:t>Type of freight transport</a:t>
                      </a:r>
                      <a:endParaRPr lang="en-US" sz="3200" dirty="0"/>
                    </a:p>
                  </a:txBody>
                  <a:tcPr/>
                </a:tc>
                <a:tc>
                  <a:txBody>
                    <a:bodyPr/>
                    <a:lstStyle/>
                    <a:p>
                      <a:r>
                        <a:rPr lang="en-US" sz="3200" b="1" i="0" kern="1200" dirty="0">
                          <a:solidFill>
                            <a:schemeClr val="lt1"/>
                          </a:solidFill>
                          <a:effectLst/>
                          <a:latin typeface="+mn-lt"/>
                          <a:ea typeface="+mn-ea"/>
                          <a:cs typeface="+mn-cs"/>
                        </a:rPr>
                        <a:t>Amount of freight moved (billions of </a:t>
                      </a:r>
                      <a:r>
                        <a:rPr lang="en-US" sz="3200" b="1" i="0" kern="1200" dirty="0" err="1">
                          <a:solidFill>
                            <a:schemeClr val="lt1"/>
                          </a:solidFill>
                          <a:effectLst/>
                          <a:latin typeface="+mn-lt"/>
                          <a:ea typeface="+mn-ea"/>
                          <a:cs typeface="+mn-cs"/>
                        </a:rPr>
                        <a:t>tonne</a:t>
                      </a:r>
                      <a:r>
                        <a:rPr lang="en-US" sz="3200" b="1" i="0" kern="1200" dirty="0">
                          <a:solidFill>
                            <a:schemeClr val="lt1"/>
                          </a:solidFill>
                          <a:effectLst/>
                          <a:latin typeface="+mn-lt"/>
                          <a:ea typeface="+mn-ea"/>
                          <a:cs typeface="+mn-cs"/>
                        </a:rPr>
                        <a:t>-kilometers)</a:t>
                      </a:r>
                      <a:endParaRPr lang="en-US" sz="3200" dirty="0"/>
                    </a:p>
                  </a:txBody>
                  <a:tcPr/>
                </a:tc>
                <a:tc>
                  <a:txBody>
                    <a:bodyPr/>
                    <a:lstStyle/>
                    <a:p>
                      <a:r>
                        <a:rPr lang="en-US" sz="3200" b="1" i="0" kern="1200" dirty="0">
                          <a:solidFill>
                            <a:schemeClr val="lt1"/>
                          </a:solidFill>
                          <a:effectLst/>
                          <a:latin typeface="+mn-lt"/>
                          <a:ea typeface="+mn-ea"/>
                          <a:cs typeface="+mn-cs"/>
                        </a:rPr>
                        <a:t>CO</a:t>
                      </a:r>
                      <a:r>
                        <a:rPr lang="en-US" sz="3200" b="1" i="0" kern="1200" baseline="-25000" dirty="0">
                          <a:solidFill>
                            <a:schemeClr val="lt1"/>
                          </a:solidFill>
                          <a:effectLst/>
                          <a:latin typeface="+mn-lt"/>
                          <a:ea typeface="+mn-ea"/>
                          <a:cs typeface="+mn-cs"/>
                        </a:rPr>
                        <a:t>2</a:t>
                      </a:r>
                      <a:r>
                        <a:rPr lang="en-US" sz="3200" b="1" i="0" kern="1200" dirty="0">
                          <a:solidFill>
                            <a:schemeClr val="lt1"/>
                          </a:solidFill>
                          <a:effectLst/>
                          <a:latin typeface="+mn-lt"/>
                          <a:ea typeface="+mn-ea"/>
                          <a:cs typeface="+mn-cs"/>
                        </a:rPr>
                        <a:t> emissions (millions of </a:t>
                      </a:r>
                      <a:r>
                        <a:rPr lang="en-US" sz="3200" b="1" i="0" kern="1200" dirty="0" err="1">
                          <a:solidFill>
                            <a:schemeClr val="lt1"/>
                          </a:solidFill>
                          <a:effectLst/>
                          <a:latin typeface="+mn-lt"/>
                          <a:ea typeface="+mn-ea"/>
                          <a:cs typeface="+mn-cs"/>
                        </a:rPr>
                        <a:t>tonnes</a:t>
                      </a:r>
                      <a:r>
                        <a:rPr lang="en-US" sz="3200" b="1" i="0" kern="1200" dirty="0">
                          <a:solidFill>
                            <a:schemeClr val="lt1"/>
                          </a:solidFill>
                          <a:effectLst/>
                          <a:latin typeface="+mn-lt"/>
                          <a:ea typeface="+mn-ea"/>
                          <a:cs typeface="+mn-cs"/>
                        </a:rPr>
                        <a:t>)</a:t>
                      </a:r>
                      <a:endParaRPr lang="en-US" sz="3200" dirty="0"/>
                    </a:p>
                  </a:txBody>
                  <a:tcPr/>
                </a:tc>
                <a:extLst>
                  <a:ext uri="{0D108BD9-81ED-4DB2-BD59-A6C34878D82A}">
                    <a16:rowId xmlns:a16="http://schemas.microsoft.com/office/drawing/2014/main" val="1745106968"/>
                  </a:ext>
                </a:extLst>
              </a:tr>
              <a:tr h="683781">
                <a:tc>
                  <a:txBody>
                    <a:bodyPr/>
                    <a:lstStyle/>
                    <a:p>
                      <a:r>
                        <a:rPr lang="en-US" sz="3200">
                          <a:effectLst/>
                        </a:rPr>
                        <a:t>Air</a:t>
                      </a:r>
                    </a:p>
                  </a:txBody>
                  <a:tcPr marL="66675" marR="66675" marT="114300" marB="114300" anchor="ctr"/>
                </a:tc>
                <a:tc>
                  <a:txBody>
                    <a:bodyPr/>
                    <a:lstStyle/>
                    <a:p>
                      <a:r>
                        <a:rPr lang="en-US" sz="3200">
                          <a:effectLst/>
                        </a:rPr>
                        <a:t>303</a:t>
                      </a:r>
                    </a:p>
                  </a:txBody>
                  <a:tcPr marL="66675" marR="66675" marT="114300" marB="114300" anchor="ctr"/>
                </a:tc>
                <a:tc>
                  <a:txBody>
                    <a:bodyPr/>
                    <a:lstStyle/>
                    <a:p>
                      <a:r>
                        <a:rPr lang="en-US" sz="3200">
                          <a:effectLst/>
                        </a:rPr>
                        <a:t>155</a:t>
                      </a:r>
                    </a:p>
                  </a:txBody>
                  <a:tcPr marL="66675" marR="66675" marT="114300" marB="114300" anchor="ctr"/>
                </a:tc>
                <a:extLst>
                  <a:ext uri="{0D108BD9-81ED-4DB2-BD59-A6C34878D82A}">
                    <a16:rowId xmlns:a16="http://schemas.microsoft.com/office/drawing/2014/main" val="3148182003"/>
                  </a:ext>
                </a:extLst>
              </a:tr>
              <a:tr h="683781">
                <a:tc>
                  <a:txBody>
                    <a:bodyPr/>
                    <a:lstStyle/>
                    <a:p>
                      <a:r>
                        <a:rPr lang="en-US" sz="3200">
                          <a:effectLst/>
                        </a:rPr>
                        <a:t>Rail</a:t>
                      </a:r>
                    </a:p>
                  </a:txBody>
                  <a:tcPr marL="66675" marR="66675" marT="114300" marB="114300" anchor="ctr"/>
                </a:tc>
                <a:tc>
                  <a:txBody>
                    <a:bodyPr/>
                    <a:lstStyle/>
                    <a:p>
                      <a:r>
                        <a:rPr lang="en-US" sz="3200">
                          <a:effectLst/>
                        </a:rPr>
                        <a:t>10,842</a:t>
                      </a:r>
                    </a:p>
                  </a:txBody>
                  <a:tcPr marL="66675" marR="66675" marT="114300" marB="114300" anchor="ctr"/>
                </a:tc>
                <a:tc>
                  <a:txBody>
                    <a:bodyPr/>
                    <a:lstStyle/>
                    <a:p>
                      <a:r>
                        <a:rPr lang="en-US" sz="3200">
                          <a:effectLst/>
                        </a:rPr>
                        <a:t>170</a:t>
                      </a:r>
                    </a:p>
                  </a:txBody>
                  <a:tcPr marL="66675" marR="66675" marT="114300" marB="114300" anchor="ctr"/>
                </a:tc>
                <a:extLst>
                  <a:ext uri="{0D108BD9-81ED-4DB2-BD59-A6C34878D82A}">
                    <a16:rowId xmlns:a16="http://schemas.microsoft.com/office/drawing/2014/main" val="97953734"/>
                  </a:ext>
                </a:extLst>
              </a:tr>
              <a:tr h="1056754">
                <a:tc>
                  <a:txBody>
                    <a:bodyPr/>
                    <a:lstStyle/>
                    <a:p>
                      <a:r>
                        <a:rPr lang="en-US" sz="3200">
                          <a:effectLst/>
                        </a:rPr>
                        <a:t>Road (mainly trucking and urban deliveries)</a:t>
                      </a:r>
                    </a:p>
                  </a:txBody>
                  <a:tcPr marL="66675" marR="66675" marT="114300" marB="114300" anchor="ctr"/>
                </a:tc>
                <a:tc>
                  <a:txBody>
                    <a:bodyPr/>
                    <a:lstStyle/>
                    <a:p>
                      <a:r>
                        <a:rPr lang="en-US" sz="3200">
                          <a:effectLst/>
                        </a:rPr>
                        <a:t>26,807</a:t>
                      </a:r>
                    </a:p>
                  </a:txBody>
                  <a:tcPr marL="66675" marR="66675" marT="114300" marB="114300" anchor="ctr"/>
                </a:tc>
                <a:tc>
                  <a:txBody>
                    <a:bodyPr/>
                    <a:lstStyle/>
                    <a:p>
                      <a:r>
                        <a:rPr lang="en-US" sz="3200">
                          <a:effectLst/>
                        </a:rPr>
                        <a:t>2,230</a:t>
                      </a:r>
                    </a:p>
                  </a:txBody>
                  <a:tcPr marL="66675" marR="66675" marT="114300" marB="114300" anchor="ctr"/>
                </a:tc>
                <a:extLst>
                  <a:ext uri="{0D108BD9-81ED-4DB2-BD59-A6C34878D82A}">
                    <a16:rowId xmlns:a16="http://schemas.microsoft.com/office/drawing/2014/main" val="2480563524"/>
                  </a:ext>
                </a:extLst>
              </a:tr>
              <a:tr h="683781">
                <a:tc>
                  <a:txBody>
                    <a:bodyPr/>
                    <a:lstStyle/>
                    <a:p>
                      <a:r>
                        <a:rPr lang="en-US" sz="3200">
                          <a:effectLst/>
                        </a:rPr>
                        <a:t>Sea and inland waterways</a:t>
                      </a:r>
                    </a:p>
                  </a:txBody>
                  <a:tcPr marL="66675" marR="66675" marT="114300" marB="114300" anchor="ctr"/>
                </a:tc>
                <a:tc>
                  <a:txBody>
                    <a:bodyPr/>
                    <a:lstStyle/>
                    <a:p>
                      <a:r>
                        <a:rPr lang="en-US" sz="3200" dirty="0">
                          <a:effectLst/>
                        </a:rPr>
                        <a:t>101,486</a:t>
                      </a:r>
                    </a:p>
                  </a:txBody>
                  <a:tcPr marL="66675" marR="66675" marT="114300" marB="114300" anchor="ctr"/>
                </a:tc>
                <a:tc>
                  <a:txBody>
                    <a:bodyPr/>
                    <a:lstStyle/>
                    <a:p>
                      <a:r>
                        <a:rPr lang="en-US" sz="3200" dirty="0">
                          <a:effectLst/>
                        </a:rPr>
                        <a:t>657</a:t>
                      </a:r>
                    </a:p>
                  </a:txBody>
                  <a:tcPr marL="66675" marR="66675" marT="114300" marB="114300" anchor="ctr"/>
                </a:tc>
                <a:extLst>
                  <a:ext uri="{0D108BD9-81ED-4DB2-BD59-A6C34878D82A}">
                    <a16:rowId xmlns:a16="http://schemas.microsoft.com/office/drawing/2014/main" val="4126532826"/>
                  </a:ext>
                </a:extLst>
              </a:tr>
            </a:tbl>
          </a:graphicData>
        </a:graphic>
      </p:graphicFrame>
    </p:spTree>
    <p:extLst>
      <p:ext uri="{BB962C8B-B14F-4D97-AF65-F5344CB8AC3E}">
        <p14:creationId xmlns:p14="http://schemas.microsoft.com/office/powerpoint/2010/main" val="1331026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BD82-76F3-B3BC-1D2F-FC13E7E24FF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F7449E1-226D-41CD-245D-033BA4AC1995}"/>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E6A90F37-548B-C4C6-8EFF-D1AB8F3AD62C}"/>
              </a:ext>
            </a:extLst>
          </p:cNvPr>
          <p:cNvSpPr>
            <a:spLocks noGrp="1"/>
          </p:cNvSpPr>
          <p:nvPr>
            <p:ph type="body" sz="quarter" idx="21"/>
          </p:nvPr>
        </p:nvSpPr>
        <p:spPr/>
        <p:txBody>
          <a:bodyPr>
            <a:normAutofit fontScale="92500" lnSpcReduction="20000"/>
          </a:bodyPr>
          <a:lstStyle/>
          <a:p>
            <a:endParaRPr lang="en-US"/>
          </a:p>
        </p:txBody>
      </p:sp>
      <p:sp>
        <p:nvSpPr>
          <p:cNvPr id="5" name="Slide Number Placeholder 4">
            <a:extLst>
              <a:ext uri="{FF2B5EF4-FFF2-40B4-BE49-F238E27FC236}">
                <a16:creationId xmlns:a16="http://schemas.microsoft.com/office/drawing/2014/main" id="{8D829CDA-8B3C-4D62-3710-78BA652E9692}"/>
              </a:ext>
            </a:extLst>
          </p:cNvPr>
          <p:cNvSpPr>
            <a:spLocks noGrp="1"/>
          </p:cNvSpPr>
          <p:nvPr>
            <p:ph type="sldNum" sz="quarter" idx="2"/>
          </p:nvPr>
        </p:nvSpPr>
        <p:spPr/>
        <p:txBody>
          <a:bodyPr/>
          <a:lstStyle/>
          <a:p>
            <a:fld id="{86CB4B4D-7CA3-9044-876B-883B54F8677D}" type="slidenum">
              <a:rPr lang="en-US" smtClean="0"/>
              <a:t>6</a:t>
            </a:fld>
            <a:endParaRPr lang="en-US" dirty="0"/>
          </a:p>
        </p:txBody>
      </p:sp>
      <p:pic>
        <p:nvPicPr>
          <p:cNvPr id="6" name="Picture 5" descr="Global shipping projection through 2100 in megatonnes in three categories of freight by Michael Barnard, Chief Strategist, TFIE Strategy Inc">
            <a:extLst>
              <a:ext uri="{FF2B5EF4-FFF2-40B4-BE49-F238E27FC236}">
                <a16:creationId xmlns:a16="http://schemas.microsoft.com/office/drawing/2014/main" id="{D0E6C53B-B929-925B-326D-9E0DBDA3C2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168"/>
            <a:ext cx="12192000" cy="6822831"/>
          </a:xfrm>
          <a:prstGeom prst="rect">
            <a:avLst/>
          </a:prstGeom>
          <a:noFill/>
          <a:ln>
            <a:noFill/>
          </a:ln>
        </p:spPr>
      </p:pic>
      <p:sp>
        <p:nvSpPr>
          <p:cNvPr id="7" name="TextBox 6">
            <a:extLst>
              <a:ext uri="{FF2B5EF4-FFF2-40B4-BE49-F238E27FC236}">
                <a16:creationId xmlns:a16="http://schemas.microsoft.com/office/drawing/2014/main" id="{29A895D8-63B8-C24B-2CB3-42973D62998E}"/>
              </a:ext>
            </a:extLst>
          </p:cNvPr>
          <p:cNvSpPr txBox="1"/>
          <p:nvPr/>
        </p:nvSpPr>
        <p:spPr>
          <a:xfrm>
            <a:off x="5327374" y="5665676"/>
            <a:ext cx="6583017" cy="367216"/>
          </a:xfrm>
          <a:prstGeom prst="rect">
            <a:avLst/>
          </a:prstGeom>
          <a:noFill/>
        </p:spPr>
        <p:txBody>
          <a:bodyPr wrap="square" rtlCol="0">
            <a:spAutoFit/>
          </a:bodyPr>
          <a:lstStyle/>
          <a:p>
            <a:pPr marL="0" marR="0">
              <a:lnSpc>
                <a:spcPct val="107000"/>
              </a:lnSpc>
              <a:spcBef>
                <a:spcPts val="0"/>
              </a:spcBef>
              <a:spcAft>
                <a:spcPts val="0"/>
              </a:spcAft>
            </a:pPr>
            <a:r>
              <a:rPr lang="en-US" dirty="0">
                <a:latin typeface="Arial" panose="020B0604020202020204" pitchFamily="34" charset="0"/>
                <a:cs typeface="Arial" panose="020B0604020202020204" pitchFamily="34" charset="0"/>
              </a:rPr>
              <a:t>Source: </a:t>
            </a:r>
            <a:r>
              <a:rPr lang="en-US" sz="1800" kern="0" dirty="0">
                <a:effectLst/>
                <a:latin typeface="Arial" panose="020B0604020202020204" pitchFamily="34" charset="0"/>
                <a:ea typeface="Times New Roman" panose="02020603050405020304" pitchFamily="18" charset="0"/>
                <a:cs typeface="Arial" panose="020B0604020202020204" pitchFamily="34" charset="0"/>
              </a:rPr>
              <a:t>Michael Barnard, Chief Strategist, TFIE Strategy Inc</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76959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4DB639-41D3-3BB9-5A0D-C4EAD5D897F8}"/>
              </a:ext>
            </a:extLst>
          </p:cNvPr>
          <p:cNvSpPr>
            <a:spLocks noGrp="1"/>
          </p:cNvSpPr>
          <p:nvPr>
            <p:ph type="sldNum" sz="quarter" idx="2"/>
          </p:nvPr>
        </p:nvSpPr>
        <p:spPr/>
        <p:txBody>
          <a:bodyPr/>
          <a:lstStyle/>
          <a:p>
            <a:fld id="{86CB4B4D-7CA3-9044-876B-883B54F8677D}" type="slidenum">
              <a:rPr lang="en-US" smtClean="0"/>
              <a:t>7</a:t>
            </a:fld>
            <a:endParaRPr lang="en-US" dirty="0"/>
          </a:p>
        </p:txBody>
      </p:sp>
      <p:pic>
        <p:nvPicPr>
          <p:cNvPr id="3074" name="Picture 2" descr="model of the green ship">
            <a:extLst>
              <a:ext uri="{FF2B5EF4-FFF2-40B4-BE49-F238E27FC236}">
                <a16:creationId xmlns:a16="http://schemas.microsoft.com/office/drawing/2014/main" id="{0CF6E686-5D81-8595-0B58-2F148EEAC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0"/>
            <a:ext cx="9755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575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2CAC-14EF-C40D-08EF-A8A7AFCB1D2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1122B4-13AA-2DCA-219B-CEF19F379836}"/>
              </a:ext>
            </a:extLst>
          </p:cNvPr>
          <p:cNvSpPr>
            <a:spLocks noGrp="1"/>
          </p:cNvSpPr>
          <p:nvPr>
            <p:ph type="sldNum" sz="quarter" idx="12"/>
          </p:nvPr>
        </p:nvSpPr>
        <p:spPr/>
        <p:txBody>
          <a:bodyPr/>
          <a:lstStyle/>
          <a:p>
            <a:fld id="{86CB4B4D-7CA3-9044-876B-883B54F8677D}" type="slidenum">
              <a:rPr lang="en-US" smtClean="0"/>
              <a:t>8</a:t>
            </a:fld>
            <a:endParaRPr lang="en-US" dirty="0"/>
          </a:p>
        </p:txBody>
      </p:sp>
      <p:pic>
        <p:nvPicPr>
          <p:cNvPr id="4" name="Picture 3" descr="A chart of transportation status&#10;&#10;Description automatically generated with medium confidence">
            <a:extLst>
              <a:ext uri="{FF2B5EF4-FFF2-40B4-BE49-F238E27FC236}">
                <a16:creationId xmlns:a16="http://schemas.microsoft.com/office/drawing/2014/main" id="{E41B4D56-7C82-D89C-6D8F-725BA1D00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345" y="0"/>
            <a:ext cx="4408109" cy="6858000"/>
          </a:xfrm>
          <a:prstGeom prst="rect">
            <a:avLst/>
          </a:prstGeom>
        </p:spPr>
      </p:pic>
      <p:pic>
        <p:nvPicPr>
          <p:cNvPr id="7" name="Picture 6" descr="A close-up of a message&#10;&#10;Description automatically generated">
            <a:extLst>
              <a:ext uri="{FF2B5EF4-FFF2-40B4-BE49-F238E27FC236}">
                <a16:creationId xmlns:a16="http://schemas.microsoft.com/office/drawing/2014/main" id="{F9EED13C-E09B-A107-CC10-16C634D29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0" y="1455200"/>
            <a:ext cx="6819900" cy="2997200"/>
          </a:xfrm>
          <a:prstGeom prst="rect">
            <a:avLst/>
          </a:prstGeom>
        </p:spPr>
      </p:pic>
    </p:spTree>
    <p:extLst>
      <p:ext uri="{BB962C8B-B14F-4D97-AF65-F5344CB8AC3E}">
        <p14:creationId xmlns:p14="http://schemas.microsoft.com/office/powerpoint/2010/main" val="296073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FC74F-A988-6D53-B027-40A06579225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8FBFAD-3517-7489-8237-A30B73FC45F4}"/>
              </a:ext>
            </a:extLst>
          </p:cNvPr>
          <p:cNvSpPr>
            <a:spLocks noGrp="1"/>
          </p:cNvSpPr>
          <p:nvPr>
            <p:ph type="sldNum" sz="quarter" idx="2"/>
          </p:nvPr>
        </p:nvSpPr>
        <p:spPr/>
        <p:txBody>
          <a:bodyPr/>
          <a:lstStyle/>
          <a:p>
            <a:fld id="{86CB4B4D-7CA3-9044-876B-883B54F8677D}" type="slidenum">
              <a:rPr lang="en-US" smtClean="0"/>
              <a:t>9</a:t>
            </a:fld>
            <a:endParaRPr lang="en-US" dirty="0"/>
          </a:p>
        </p:txBody>
      </p:sp>
      <p:pic>
        <p:nvPicPr>
          <p:cNvPr id="1026" name="Picture 2" descr="CDN media">
            <a:extLst>
              <a:ext uri="{FF2B5EF4-FFF2-40B4-BE49-F238E27FC236}">
                <a16:creationId xmlns:a16="http://schemas.microsoft.com/office/drawing/2014/main" id="{8B4F0C9F-9DD9-659C-B99E-E29CB1757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650" y="-17399"/>
            <a:ext cx="6875399" cy="68753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2C5AE6-18C4-C127-4761-CE115C5AFE34}"/>
              </a:ext>
            </a:extLst>
          </p:cNvPr>
          <p:cNvSpPr txBox="1"/>
          <p:nvPr/>
        </p:nvSpPr>
        <p:spPr>
          <a:xfrm>
            <a:off x="304800" y="193936"/>
            <a:ext cx="3148853" cy="1200329"/>
          </a:xfrm>
          <a:prstGeom prst="rect">
            <a:avLst/>
          </a:prstGeom>
          <a:noFill/>
        </p:spPr>
        <p:txBody>
          <a:bodyPr wrap="square" rtlCol="0">
            <a:spAutoFit/>
          </a:bodyPr>
          <a:lstStyle/>
          <a:p>
            <a:r>
              <a:rPr lang="en-US" dirty="0" err="1"/>
              <a:t>https:ourworldindata.org</a:t>
            </a:r>
            <a:endParaRPr lang="en-US" dirty="0"/>
          </a:p>
          <a:p>
            <a:r>
              <a:rPr lang="en-US" dirty="0"/>
              <a:t>https://</a:t>
            </a:r>
            <a:r>
              <a:rPr lang="en-US" dirty="0" err="1"/>
              <a:t>www.bikeradar.com</a:t>
            </a:r>
            <a:r>
              <a:rPr lang="en-US" dirty="0"/>
              <a:t>/features/long-reads/cycling-environmental-impact</a:t>
            </a:r>
          </a:p>
        </p:txBody>
      </p:sp>
      <p:sp>
        <p:nvSpPr>
          <p:cNvPr id="8" name="TextBox 7">
            <a:extLst>
              <a:ext uri="{FF2B5EF4-FFF2-40B4-BE49-F238E27FC236}">
                <a16:creationId xmlns:a16="http://schemas.microsoft.com/office/drawing/2014/main" id="{49F48401-27EB-1D60-CF42-C205CC8BCAA8}"/>
              </a:ext>
            </a:extLst>
          </p:cNvPr>
          <p:cNvSpPr txBox="1"/>
          <p:nvPr/>
        </p:nvSpPr>
        <p:spPr>
          <a:xfrm>
            <a:off x="304800" y="1605600"/>
            <a:ext cx="4598504" cy="5293757"/>
          </a:xfrm>
          <a:prstGeom prst="rect">
            <a:avLst/>
          </a:prstGeom>
          <a:noFill/>
        </p:spPr>
        <p:txBody>
          <a:bodyPr wrap="square" rtlCol="0">
            <a:spAutoFit/>
          </a:bodyPr>
          <a:lstStyle/>
          <a:p>
            <a:pPr marL="285750" indent="-285750" algn="l" fontAlgn="base">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Cycling has a carbon footprint of about 21g of CO2 per kilometer. </a:t>
            </a:r>
          </a:p>
          <a:p>
            <a:pPr marL="285750" indent="-285750" algn="l" fontAlgn="base">
              <a:buFont typeface="Arial" panose="020B0604020202020204" pitchFamily="34" charset="0"/>
              <a:buChar char="•"/>
            </a:pPr>
            <a:endParaRPr lang="en-US" sz="2000" b="0" i="0" dirty="0">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About three-quarters of cycling’s greenhouse gas emissions occur when producing the extra food required to “fuel” cycling, while the rest comes from manufacturing the bicycle.</a:t>
            </a:r>
          </a:p>
          <a:p>
            <a:pPr algn="l" fontAlgn="base"/>
            <a:endParaRPr lang="en-US" sz="2000" b="0" i="0" dirty="0">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Electric bikes have an even lower carbon footprint than conventional bikes because fewer calories are burned per kilometer, despite the emissions from battery manufacturing and electricity use.</a:t>
            </a:r>
          </a:p>
          <a:p>
            <a:endParaRPr lang="en-US" dirty="0"/>
          </a:p>
        </p:txBody>
      </p:sp>
    </p:spTree>
    <p:extLst>
      <p:ext uri="{BB962C8B-B14F-4D97-AF65-F5344CB8AC3E}">
        <p14:creationId xmlns:p14="http://schemas.microsoft.com/office/powerpoint/2010/main" val="146341791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6682</TotalTime>
  <Words>1719</Words>
  <Application>Microsoft Macintosh PowerPoint</Application>
  <PresentationFormat>Widescreen</PresentationFormat>
  <Paragraphs>288</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Graphik-SemiboldItalic</vt:lpstr>
      <vt:lpstr>Source Sans Pro Web</vt:lpstr>
      <vt:lpstr>Office Theme</vt:lpstr>
      <vt:lpstr>Mitigation and Adaptation to Climate Change</vt:lpstr>
      <vt:lpstr>Overview Week 4</vt:lpstr>
      <vt:lpstr>PowerPoint Presentation</vt:lpstr>
      <vt:lpstr>The Transportation Sector creates 29% total US greenhouse emissions 2021</vt:lpstr>
      <vt:lpstr>World Wide Freight Moved 2023</vt:lpstr>
      <vt:lpstr>PowerPoint Presentation</vt:lpstr>
      <vt:lpstr>PowerPoint Presentation</vt:lpstr>
      <vt:lpstr>PowerPoint Presentation</vt:lpstr>
      <vt:lpstr>PowerPoint Presentation</vt:lpstr>
      <vt:lpstr>THE U.S. NATIONAL BLUEPRINT FOR TRANSPORTATION DECARBONIZATION (energy.gov) circa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Remediation – The Built Environment</vt:lpstr>
      <vt:lpstr>PowerPoint Presentation</vt:lpstr>
      <vt:lpstr>Remediation – The Built Environment</vt:lpstr>
      <vt:lpstr>Remediation – The Built Environment</vt:lpstr>
      <vt:lpstr>Remediation – The Built Environment</vt:lpstr>
      <vt:lpstr>Remediation – The Built Environment</vt:lpstr>
      <vt:lpstr>PowerPoint Presentation</vt:lpstr>
      <vt:lpstr>PowerPoint Presentation</vt:lpstr>
      <vt:lpstr>Remediation – Agriculture, Land Use, &amp; Forestry</vt:lpstr>
      <vt:lpstr>Remediation – Agriculture, Land Use, &amp; Forestry</vt:lpstr>
      <vt:lpstr>Remediation – Agriculture, Land Use, &amp; Forestry</vt:lpstr>
      <vt:lpstr>PowerPoint Presentation</vt:lpstr>
      <vt:lpstr>Adapting to Climate Change</vt:lpstr>
      <vt:lpstr>Adapting to Climate Change</vt:lpstr>
      <vt:lpstr>Adapting to Climate Change</vt:lpstr>
      <vt:lpstr>Adapting to Climate Change</vt:lpstr>
      <vt:lpstr>Adapting to Climate Change</vt:lpstr>
      <vt:lpstr>Example North America Risks from Climate Change Requiring Adaptation (IPCC)</vt:lpstr>
      <vt:lpstr>PowerPoint Presentation</vt:lpstr>
      <vt:lpstr>PowerPoint Presentation</vt:lpstr>
      <vt:lpstr>PowerPoint Presentation</vt:lpstr>
      <vt:lpstr>PowerPoint Presentation</vt:lpstr>
      <vt:lpstr>Sea Level Rise: 2040-2060   Percentage of property below high tide</vt:lpstr>
      <vt:lpstr>2040-2060  Weeks per year above 95 degrees F</vt:lpstr>
      <vt:lpstr>Large Wildfires: 2040-2071    Average number of very large fires per year</vt:lpstr>
      <vt:lpstr>Farm Crop Yields: 2040-2060  Percent decline in yields</vt:lpstr>
      <vt:lpstr>Economic Damages From Climate: 2040-2060 Climate damage as a percent of GDP</vt:lpstr>
      <vt:lpstr>PowerPoint Presentation</vt:lpstr>
      <vt:lpstr>Next Week – Politics versus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Mitigation of Climate Change</dc:title>
  <dc:creator>Fournier, Donald Frederick</dc:creator>
  <cp:lastModifiedBy>Campbell, R H</cp:lastModifiedBy>
  <cp:revision>21</cp:revision>
  <cp:lastPrinted>2024-01-17T20:38:22Z</cp:lastPrinted>
  <dcterms:created xsi:type="dcterms:W3CDTF">2024-01-17T19:48:06Z</dcterms:created>
  <dcterms:modified xsi:type="dcterms:W3CDTF">2024-02-02T17:17:38Z</dcterms:modified>
</cp:coreProperties>
</file>