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Lst>
  <p:notesMasterIdLst>
    <p:notesMasterId r:id="rId45"/>
  </p:notesMasterIdLst>
  <p:sldIdLst>
    <p:sldId id="268" r:id="rId2"/>
    <p:sldId id="496" r:id="rId3"/>
    <p:sldId id="527" r:id="rId4"/>
    <p:sldId id="522" r:id="rId5"/>
    <p:sldId id="497" r:id="rId6"/>
    <p:sldId id="520" r:id="rId7"/>
    <p:sldId id="516" r:id="rId8"/>
    <p:sldId id="519" r:id="rId9"/>
    <p:sldId id="518" r:id="rId10"/>
    <p:sldId id="517" r:id="rId11"/>
    <p:sldId id="498" r:id="rId12"/>
    <p:sldId id="503" r:id="rId13"/>
    <p:sldId id="499" r:id="rId14"/>
    <p:sldId id="512" r:id="rId15"/>
    <p:sldId id="514" r:id="rId16"/>
    <p:sldId id="515" r:id="rId17"/>
    <p:sldId id="500" r:id="rId18"/>
    <p:sldId id="513" r:id="rId19"/>
    <p:sldId id="501" r:id="rId20"/>
    <p:sldId id="502" r:id="rId21"/>
    <p:sldId id="526" r:id="rId22"/>
    <p:sldId id="528" r:id="rId23"/>
    <p:sldId id="529" r:id="rId24"/>
    <p:sldId id="530" r:id="rId25"/>
    <p:sldId id="504" r:id="rId26"/>
    <p:sldId id="505" r:id="rId27"/>
    <p:sldId id="506" r:id="rId28"/>
    <p:sldId id="524" r:id="rId29"/>
    <p:sldId id="508" r:id="rId30"/>
    <p:sldId id="510" r:id="rId31"/>
    <p:sldId id="509" r:id="rId32"/>
    <p:sldId id="525" r:id="rId33"/>
    <p:sldId id="523" r:id="rId34"/>
    <p:sldId id="521" r:id="rId35"/>
    <p:sldId id="511" r:id="rId36"/>
    <p:sldId id="269" r:id="rId37"/>
    <p:sldId id="256" r:id="rId38"/>
    <p:sldId id="257" r:id="rId39"/>
    <p:sldId id="260" r:id="rId40"/>
    <p:sldId id="261" r:id="rId41"/>
    <p:sldId id="262" r:id="rId42"/>
    <p:sldId id="263" r:id="rId43"/>
    <p:sldId id="264"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7"/>
    <p:restoredTop sz="94702"/>
  </p:normalViewPr>
  <p:slideViewPr>
    <p:cSldViewPr snapToGrid="0">
      <p:cViewPr varScale="1">
        <p:scale>
          <a:sx n="132" d="100"/>
          <a:sy n="132" d="100"/>
        </p:scale>
        <p:origin x="384" y="114"/>
      </p:cViewPr>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E67C10-A5F0-0B44-A97E-7A07FB78B8A4}" type="datetimeFigureOut">
              <a:rPr lang="en-US" smtClean="0"/>
              <a:t>5/19/2023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DB7093-4030-2E4C-A48A-FE5C56F74B1E}" type="slidenum">
              <a:rPr lang="en-US" smtClean="0"/>
              <a:t>‹#›</a:t>
            </a:fld>
            <a:endParaRPr lang="en-US"/>
          </a:p>
        </p:txBody>
      </p:sp>
    </p:spTree>
    <p:extLst>
      <p:ext uri="{BB962C8B-B14F-4D97-AF65-F5344CB8AC3E}">
        <p14:creationId xmlns:p14="http://schemas.microsoft.com/office/powerpoint/2010/main" val="2182905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AD1B38-8F95-4678-B4F4-38D4E8CFEA1B}" type="slidenum">
              <a:rPr lang="en-US" smtClean="0"/>
              <a:t>35</a:t>
            </a:fld>
            <a:endParaRPr lang="en-US"/>
          </a:p>
        </p:txBody>
      </p:sp>
    </p:spTree>
    <p:extLst>
      <p:ext uri="{BB962C8B-B14F-4D97-AF65-F5344CB8AC3E}">
        <p14:creationId xmlns:p14="http://schemas.microsoft.com/office/powerpoint/2010/main" val="931409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ABE4AF-EAF3-7643-9CD7-3606C3C1E52D}"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FA38C-EB06-CD40-8D10-0CF12C432F8A}" type="slidenum">
              <a:rPr lang="en-US" smtClean="0"/>
              <a:t>‹#›</a:t>
            </a:fld>
            <a:endParaRPr lang="en-US"/>
          </a:p>
        </p:txBody>
      </p:sp>
    </p:spTree>
    <p:extLst>
      <p:ext uri="{BB962C8B-B14F-4D97-AF65-F5344CB8AC3E}">
        <p14:creationId xmlns:p14="http://schemas.microsoft.com/office/powerpoint/2010/main" val="196536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ABE4AF-EAF3-7643-9CD7-3606C3C1E52D}"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FA38C-EB06-CD40-8D10-0CF12C432F8A}" type="slidenum">
              <a:rPr lang="en-US" smtClean="0"/>
              <a:t>‹#›</a:t>
            </a:fld>
            <a:endParaRPr lang="en-US"/>
          </a:p>
        </p:txBody>
      </p:sp>
    </p:spTree>
    <p:extLst>
      <p:ext uri="{BB962C8B-B14F-4D97-AF65-F5344CB8AC3E}">
        <p14:creationId xmlns:p14="http://schemas.microsoft.com/office/powerpoint/2010/main" val="1347668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ABE4AF-EAF3-7643-9CD7-3606C3C1E52D}"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FA38C-EB06-CD40-8D10-0CF12C432F8A}" type="slidenum">
              <a:rPr lang="en-US" smtClean="0"/>
              <a:t>‹#›</a:t>
            </a:fld>
            <a:endParaRPr lang="en-US"/>
          </a:p>
        </p:txBody>
      </p:sp>
    </p:spTree>
    <p:extLst>
      <p:ext uri="{BB962C8B-B14F-4D97-AF65-F5344CB8AC3E}">
        <p14:creationId xmlns:p14="http://schemas.microsoft.com/office/powerpoint/2010/main" val="107047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ABE4AF-EAF3-7643-9CD7-3606C3C1E52D}"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FA38C-EB06-CD40-8D10-0CF12C432F8A}" type="slidenum">
              <a:rPr lang="en-US" smtClean="0"/>
              <a:t>‹#›</a:t>
            </a:fld>
            <a:endParaRPr lang="en-US"/>
          </a:p>
        </p:txBody>
      </p:sp>
    </p:spTree>
    <p:extLst>
      <p:ext uri="{BB962C8B-B14F-4D97-AF65-F5344CB8AC3E}">
        <p14:creationId xmlns:p14="http://schemas.microsoft.com/office/powerpoint/2010/main" val="109988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ABE4AF-EAF3-7643-9CD7-3606C3C1E52D}"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FA38C-EB06-CD40-8D10-0CF12C432F8A}" type="slidenum">
              <a:rPr lang="en-US" smtClean="0"/>
              <a:t>‹#›</a:t>
            </a:fld>
            <a:endParaRPr lang="en-US"/>
          </a:p>
        </p:txBody>
      </p:sp>
    </p:spTree>
    <p:extLst>
      <p:ext uri="{BB962C8B-B14F-4D97-AF65-F5344CB8AC3E}">
        <p14:creationId xmlns:p14="http://schemas.microsoft.com/office/powerpoint/2010/main" val="3562797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ABE4AF-EAF3-7643-9CD7-3606C3C1E52D}" type="datetimeFigureOut">
              <a:rPr lang="en-US" smtClean="0"/>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FA38C-EB06-CD40-8D10-0CF12C432F8A}" type="slidenum">
              <a:rPr lang="en-US" smtClean="0"/>
              <a:t>‹#›</a:t>
            </a:fld>
            <a:endParaRPr lang="en-US"/>
          </a:p>
        </p:txBody>
      </p:sp>
    </p:spTree>
    <p:extLst>
      <p:ext uri="{BB962C8B-B14F-4D97-AF65-F5344CB8AC3E}">
        <p14:creationId xmlns:p14="http://schemas.microsoft.com/office/powerpoint/2010/main" val="4284558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ABE4AF-EAF3-7643-9CD7-3606C3C1E52D}" type="datetimeFigureOut">
              <a:rPr lang="en-US" smtClean="0"/>
              <a:t>5/19/2023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8FA38C-EB06-CD40-8D10-0CF12C432F8A}" type="slidenum">
              <a:rPr lang="en-US" smtClean="0"/>
              <a:t>‹#›</a:t>
            </a:fld>
            <a:endParaRPr lang="en-US"/>
          </a:p>
        </p:txBody>
      </p:sp>
    </p:spTree>
    <p:extLst>
      <p:ext uri="{BB962C8B-B14F-4D97-AF65-F5344CB8AC3E}">
        <p14:creationId xmlns:p14="http://schemas.microsoft.com/office/powerpoint/2010/main" val="3954278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ABE4AF-EAF3-7643-9CD7-3606C3C1E52D}" type="datetimeFigureOut">
              <a:rPr lang="en-US" smtClean="0"/>
              <a:t>5/19/2023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8FA38C-EB06-CD40-8D10-0CF12C432F8A}" type="slidenum">
              <a:rPr lang="en-US" smtClean="0"/>
              <a:t>‹#›</a:t>
            </a:fld>
            <a:endParaRPr lang="en-US"/>
          </a:p>
        </p:txBody>
      </p:sp>
    </p:spTree>
    <p:extLst>
      <p:ext uri="{BB962C8B-B14F-4D97-AF65-F5344CB8AC3E}">
        <p14:creationId xmlns:p14="http://schemas.microsoft.com/office/powerpoint/2010/main" val="1705054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ABE4AF-EAF3-7643-9CD7-3606C3C1E52D}" type="datetimeFigureOut">
              <a:rPr lang="en-US" smtClean="0"/>
              <a:t>5/19/2023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8FA38C-EB06-CD40-8D10-0CF12C432F8A}" type="slidenum">
              <a:rPr lang="en-US" smtClean="0"/>
              <a:t>‹#›</a:t>
            </a:fld>
            <a:endParaRPr lang="en-US"/>
          </a:p>
        </p:txBody>
      </p:sp>
    </p:spTree>
    <p:extLst>
      <p:ext uri="{BB962C8B-B14F-4D97-AF65-F5344CB8AC3E}">
        <p14:creationId xmlns:p14="http://schemas.microsoft.com/office/powerpoint/2010/main" val="1180557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ABE4AF-EAF3-7643-9CD7-3606C3C1E52D}" type="datetimeFigureOut">
              <a:rPr lang="en-US" smtClean="0"/>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FA38C-EB06-CD40-8D10-0CF12C432F8A}" type="slidenum">
              <a:rPr lang="en-US" smtClean="0"/>
              <a:t>‹#›</a:t>
            </a:fld>
            <a:endParaRPr lang="en-US"/>
          </a:p>
        </p:txBody>
      </p:sp>
    </p:spTree>
    <p:extLst>
      <p:ext uri="{BB962C8B-B14F-4D97-AF65-F5344CB8AC3E}">
        <p14:creationId xmlns:p14="http://schemas.microsoft.com/office/powerpoint/2010/main" val="2478599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ABE4AF-EAF3-7643-9CD7-3606C3C1E52D}" type="datetimeFigureOut">
              <a:rPr lang="en-US" smtClean="0"/>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FA38C-EB06-CD40-8D10-0CF12C432F8A}" type="slidenum">
              <a:rPr lang="en-US" smtClean="0"/>
              <a:t>‹#›</a:t>
            </a:fld>
            <a:endParaRPr lang="en-US"/>
          </a:p>
        </p:txBody>
      </p:sp>
    </p:spTree>
    <p:extLst>
      <p:ext uri="{BB962C8B-B14F-4D97-AF65-F5344CB8AC3E}">
        <p14:creationId xmlns:p14="http://schemas.microsoft.com/office/powerpoint/2010/main" val="4225601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ABE4AF-EAF3-7643-9CD7-3606C3C1E52D}" type="datetimeFigureOut">
              <a:rPr lang="en-US" smtClean="0"/>
              <a:t>5/19/2023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8FA38C-EB06-CD40-8D10-0CF12C432F8A}" type="slidenum">
              <a:rPr lang="en-US" smtClean="0"/>
              <a:t>‹#›</a:t>
            </a:fld>
            <a:endParaRPr lang="en-US"/>
          </a:p>
        </p:txBody>
      </p:sp>
    </p:spTree>
    <p:extLst>
      <p:ext uri="{BB962C8B-B14F-4D97-AF65-F5344CB8AC3E}">
        <p14:creationId xmlns:p14="http://schemas.microsoft.com/office/powerpoint/2010/main" val="208300593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Theory_of_computation" TargetMode="External"/><Relationship Id="rId2" Type="http://schemas.openxmlformats.org/officeDocument/2006/relationships/hyperlink" Target="https://en.wikipedia.org/wiki/Alan_Turing"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en.wikipedia.org/wiki/Church%E2%80%93Turing_thesis"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bing.com/images/search?q=picture%20of%20artifical%20neuron&amp;FORM=IQFRBA&amp;id=D6DCA146BF31904124A513D676B6F3C573888A2F"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en.wikipedia.org/wiki/Frank_Rosenblatt" TargetMode="External"/><Relationship Id="rId13" Type="http://schemas.openxmlformats.org/officeDocument/2006/relationships/image" Target="../media/image12.jpeg"/><Relationship Id="rId3" Type="http://schemas.openxmlformats.org/officeDocument/2006/relationships/hyperlink" Target="https://en.wikipedia.org/wiki/Descartes" TargetMode="External"/><Relationship Id="rId7" Type="http://schemas.openxmlformats.org/officeDocument/2006/relationships/hyperlink" Target="https://en.wikipedia.org/wiki/Connectionism" TargetMode="External"/><Relationship Id="rId12" Type="http://schemas.openxmlformats.org/officeDocument/2006/relationships/hyperlink" Target="https://en.wikipedia.org/wiki/David_Rumelhart" TargetMode="External"/><Relationship Id="rId2" Type="http://schemas.openxmlformats.org/officeDocument/2006/relationships/hyperlink" Target="https://en.wikipedia.org/wiki/Heuristic_(computer_science)" TargetMode="External"/><Relationship Id="rId1" Type="http://schemas.openxmlformats.org/officeDocument/2006/relationships/slideLayout" Target="../slideLayouts/slideLayout2.xml"/><Relationship Id="rId6" Type="http://schemas.openxmlformats.org/officeDocument/2006/relationships/hyperlink" Target="https://en.wikipedia.org/wiki/Bertrand_Russell" TargetMode="External"/><Relationship Id="rId11" Type="http://schemas.openxmlformats.org/officeDocument/2006/relationships/hyperlink" Target="https://en.wikipedia.org/wiki/Geoffrey_Hinton" TargetMode="External"/><Relationship Id="rId5" Type="http://schemas.openxmlformats.org/officeDocument/2006/relationships/hyperlink" Target="https://en.wikipedia.org/wiki/Gottlob_Frege" TargetMode="External"/><Relationship Id="rId10" Type="http://schemas.openxmlformats.org/officeDocument/2006/relationships/hyperlink" Target="https://en.wikipedia.org/wiki/Artificial_neural_network" TargetMode="External"/><Relationship Id="rId4" Type="http://schemas.openxmlformats.org/officeDocument/2006/relationships/hyperlink" Target="https://en.wikipedia.org/wiki/Boole" TargetMode="External"/><Relationship Id="rId9" Type="http://schemas.openxmlformats.org/officeDocument/2006/relationships/hyperlink" Target="https://en.wikipedia.org/wiki/Perceptron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Big_data" TargetMode="External"/><Relationship Id="rId2" Type="http://schemas.openxmlformats.org/officeDocument/2006/relationships/hyperlink" Target="https://en.wikipedia.org/wiki/Moore%27s_law" TargetMode="External"/><Relationship Id="rId1" Type="http://schemas.openxmlformats.org/officeDocument/2006/relationships/slideLayout" Target="../slideLayouts/slideLayout2.xml"/><Relationship Id="rId6" Type="http://schemas.openxmlformats.org/officeDocument/2006/relationships/hyperlink" Target="https://en.wikipedia.org/wiki/Deep_learning#Deep_learning_revolution" TargetMode="External"/><Relationship Id="rId5" Type="http://schemas.openxmlformats.org/officeDocument/2006/relationships/hyperlink" Target="https://en.wikipedia.org/wiki/Deep_learning" TargetMode="External"/><Relationship Id="rId4" Type="http://schemas.openxmlformats.org/officeDocument/2006/relationships/hyperlink" Target="https://en.wikipedia.org/wiki/Machine_learn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o3kzjiwEvIU?feature=oembe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ERXG_yndO3E?start=85&amp;feature=oembed"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zpRM25pUD8w?feature=oembed"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kgCUn4fQTsc?start=90&amp;feature=oembed"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aNPImJUxtTg?feature=oembed"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qpoRO378qRY?feature=oembed"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ZJF6GoE-R8s?feature=oembed"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rbj1AjH7bYk?feature=oembed"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Machine" TargetMode="External"/><Relationship Id="rId2" Type="http://schemas.openxmlformats.org/officeDocument/2006/relationships/hyperlink" Target="https://en.wikipedia.org/wiki/Intelligence" TargetMode="External"/><Relationship Id="rId1" Type="http://schemas.openxmlformats.org/officeDocument/2006/relationships/slideLayout" Target="../slideLayouts/slideLayout2.xml"/><Relationship Id="rId5" Type="http://schemas.openxmlformats.org/officeDocument/2006/relationships/hyperlink" Target="https://en.wikipedia.org/wiki/Animal_cognition" TargetMode="External"/><Relationship Id="rId4" Type="http://schemas.openxmlformats.org/officeDocument/2006/relationships/hyperlink" Target="https://en.wikipedia.org/wiki/Human_intelligenc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akiPensheni: Technology Skills Will Continue to Redefine Future of Work">
            <a:extLst>
              <a:ext uri="{FF2B5EF4-FFF2-40B4-BE49-F238E27FC236}">
                <a16:creationId xmlns:a16="http://schemas.microsoft.com/office/drawing/2014/main" id="{FE7443CE-63D5-BAC5-75E5-AA91A98679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13818"/>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7D282A3-E5BA-5E47-8763-488FA4475900}"/>
              </a:ext>
            </a:extLst>
          </p:cNvPr>
          <p:cNvSpPr>
            <a:spLocks noGrp="1"/>
          </p:cNvSpPr>
          <p:nvPr>
            <p:ph type="ctrTitle"/>
          </p:nvPr>
        </p:nvSpPr>
        <p:spPr>
          <a:xfrm>
            <a:off x="477979" y="418583"/>
            <a:ext cx="5900150" cy="3204134"/>
          </a:xfrm>
        </p:spPr>
        <p:txBody>
          <a:bodyPr vert="horz" lIns="91440" tIns="45720" rIns="91440" bIns="45720" rtlCol="0" anchor="b">
            <a:normAutofit/>
          </a:bodyPr>
          <a:lstStyle/>
          <a:p>
            <a:pPr algn="l"/>
            <a:r>
              <a:rPr lang="en-US" sz="4800" dirty="0"/>
              <a:t>Disruptive Innovation and Technology</a:t>
            </a:r>
          </a:p>
        </p:txBody>
      </p:sp>
      <p:sp>
        <p:nvSpPr>
          <p:cNvPr id="3" name="Subtitle 2">
            <a:extLst>
              <a:ext uri="{FF2B5EF4-FFF2-40B4-BE49-F238E27FC236}">
                <a16:creationId xmlns:a16="http://schemas.microsoft.com/office/drawing/2014/main" id="{ABDE849C-3E60-804B-82FF-157E8363E734}"/>
              </a:ext>
            </a:extLst>
          </p:cNvPr>
          <p:cNvSpPr>
            <a:spLocks noGrp="1"/>
          </p:cNvSpPr>
          <p:nvPr>
            <p:ph type="subTitle" idx="1"/>
          </p:nvPr>
        </p:nvSpPr>
        <p:spPr>
          <a:xfrm>
            <a:off x="477980" y="4872922"/>
            <a:ext cx="4023359" cy="1208141"/>
          </a:xfrm>
        </p:spPr>
        <p:txBody>
          <a:bodyPr vert="horz" lIns="91440" tIns="45720" rIns="91440" bIns="45720" rtlCol="0">
            <a:normAutofit/>
          </a:bodyPr>
          <a:lstStyle/>
          <a:p>
            <a:pPr algn="l"/>
            <a:r>
              <a:rPr lang="en-US" sz="1600" dirty="0"/>
              <a:t>Session 6: Artificial Intelligence</a:t>
            </a:r>
          </a:p>
          <a:p>
            <a:pPr algn="l"/>
            <a:r>
              <a:rPr lang="en-US" sz="1600" dirty="0"/>
              <a:t>Week 7 assignment</a:t>
            </a:r>
          </a:p>
          <a:p>
            <a:pPr algn="l"/>
            <a:endParaRPr lang="en-US" sz="1600" dirty="0"/>
          </a:p>
        </p:txBody>
      </p:sp>
      <p:sp>
        <p:nvSpPr>
          <p:cNvPr id="5" name="TextBox 4">
            <a:extLst>
              <a:ext uri="{FF2B5EF4-FFF2-40B4-BE49-F238E27FC236}">
                <a16:creationId xmlns:a16="http://schemas.microsoft.com/office/drawing/2014/main" id="{0208AFB7-392F-D144-A4E2-C7937D6E37B1}"/>
              </a:ext>
            </a:extLst>
          </p:cNvPr>
          <p:cNvSpPr txBox="1"/>
          <p:nvPr/>
        </p:nvSpPr>
        <p:spPr>
          <a:xfrm>
            <a:off x="1074455" y="3953790"/>
            <a:ext cx="1852558" cy="400110"/>
          </a:xfrm>
          <a:prstGeom prst="rect">
            <a:avLst/>
          </a:prstGeom>
          <a:noFill/>
        </p:spPr>
        <p:txBody>
          <a:bodyPr wrap="none" rtlCol="0">
            <a:spAutoFit/>
          </a:bodyPr>
          <a:lstStyle/>
          <a:p>
            <a:pPr algn="r">
              <a:spcAft>
                <a:spcPts val="600"/>
              </a:spcAft>
            </a:pPr>
            <a:r>
              <a:rPr lang="en-US" sz="2000" spc="160" dirty="0">
                <a:solidFill>
                  <a:schemeClr val="tx1">
                    <a:lumMod val="85000"/>
                    <a:lumOff val="15000"/>
                  </a:schemeClr>
                </a:solidFill>
                <a:ea typeface="Batang" panose="02030600000101010101" pitchFamily="18" charset="-127"/>
              </a:rPr>
              <a:t>Roy Campbell</a:t>
            </a:r>
          </a:p>
        </p:txBody>
      </p:sp>
    </p:spTree>
    <p:extLst>
      <p:ext uri="{BB962C8B-B14F-4D97-AF65-F5344CB8AC3E}">
        <p14:creationId xmlns:p14="http://schemas.microsoft.com/office/powerpoint/2010/main" val="20302377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58811-6148-E8BA-0CF6-BD7BED82A1C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19D1609-B8BB-2ADF-3D66-91A249665F71}"/>
              </a:ext>
            </a:extLst>
          </p:cNvPr>
          <p:cNvSpPr>
            <a:spLocks noGrp="1"/>
          </p:cNvSpPr>
          <p:nvPr>
            <p:ph idx="1"/>
          </p:nvPr>
        </p:nvSpPr>
        <p:spPr/>
        <p:txBody>
          <a:bodyPr/>
          <a:lstStyle/>
          <a:p>
            <a:endParaRPr lang="en-US"/>
          </a:p>
        </p:txBody>
      </p:sp>
      <p:pic>
        <p:nvPicPr>
          <p:cNvPr id="6146" name="Picture 2" descr="natural-language-processing-market-mi...">
            <a:extLst>
              <a:ext uri="{FF2B5EF4-FFF2-40B4-BE49-F238E27FC236}">
                <a16:creationId xmlns:a16="http://schemas.microsoft.com/office/drawing/2014/main" id="{2832F1CE-29D2-5C4B-B4A7-1F4A8EFB2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325" y="0"/>
            <a:ext cx="90233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450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C876B-0F1A-7E26-5823-553A99296C92}"/>
              </a:ext>
            </a:extLst>
          </p:cNvPr>
          <p:cNvSpPr>
            <a:spLocks noGrp="1"/>
          </p:cNvSpPr>
          <p:nvPr>
            <p:ph type="title"/>
          </p:nvPr>
        </p:nvSpPr>
        <p:spPr/>
        <p:txBody>
          <a:bodyPr/>
          <a:lstStyle/>
          <a:p>
            <a:r>
              <a:rPr lang="en-US" dirty="0"/>
              <a:t>Mechanizing Computation</a:t>
            </a:r>
          </a:p>
        </p:txBody>
      </p:sp>
      <p:sp>
        <p:nvSpPr>
          <p:cNvPr id="3" name="Content Placeholder 2">
            <a:extLst>
              <a:ext uri="{FF2B5EF4-FFF2-40B4-BE49-F238E27FC236}">
                <a16:creationId xmlns:a16="http://schemas.microsoft.com/office/drawing/2014/main" id="{30069E75-E9BE-7C34-6D6B-9E4EDDD58CA8}"/>
              </a:ext>
            </a:extLst>
          </p:cNvPr>
          <p:cNvSpPr>
            <a:spLocks noGrp="1"/>
          </p:cNvSpPr>
          <p:nvPr>
            <p:ph idx="1"/>
          </p:nvPr>
        </p:nvSpPr>
        <p:spPr/>
        <p:txBody>
          <a:bodyPr/>
          <a:lstStyle/>
          <a:p>
            <a:pPr marL="0" indent="0">
              <a:buNone/>
            </a:pPr>
            <a:r>
              <a:rPr lang="en-US" b="0" i="0" dirty="0">
                <a:solidFill>
                  <a:srgbClr val="202122"/>
                </a:solidFill>
                <a:effectLst/>
              </a:rPr>
              <a:t>The study of mathematical logic led directly to </a:t>
            </a:r>
            <a:r>
              <a:rPr lang="en-US" b="0" i="0" u="none" strike="noStrike" dirty="0">
                <a:solidFill>
                  <a:srgbClr val="3366CC"/>
                </a:solidFill>
                <a:effectLst/>
                <a:hlinkClick r:id="rId2" tooltip="Alan Turing"/>
              </a:rPr>
              <a:t>Alan Turing</a:t>
            </a:r>
            <a:r>
              <a:rPr lang="en-US" b="0" i="0" dirty="0">
                <a:solidFill>
                  <a:srgbClr val="202122"/>
                </a:solidFill>
                <a:effectLst/>
              </a:rPr>
              <a:t>'s </a:t>
            </a:r>
            <a:r>
              <a:rPr lang="en-US" b="0" i="0" u="none" strike="noStrike" dirty="0">
                <a:solidFill>
                  <a:srgbClr val="3366CC"/>
                </a:solidFill>
                <a:effectLst/>
                <a:hlinkClick r:id="rId3" tooltip="Theory of computation"/>
              </a:rPr>
              <a:t>theory of computation</a:t>
            </a:r>
            <a:r>
              <a:rPr lang="en-US" b="0" i="0" dirty="0">
                <a:solidFill>
                  <a:srgbClr val="202122"/>
                </a:solidFill>
                <a:effectLst/>
              </a:rPr>
              <a:t>, which suggested that a machine, by shuffling symbols as simple as "0" and "1", could simulate any conceivable act of mathematical deduction. </a:t>
            </a:r>
          </a:p>
          <a:p>
            <a:pPr marL="0" indent="0">
              <a:buNone/>
            </a:pPr>
            <a:r>
              <a:rPr lang="en-US" b="0" i="0" dirty="0">
                <a:solidFill>
                  <a:srgbClr val="202122"/>
                </a:solidFill>
                <a:effectLst/>
              </a:rPr>
              <a:t>This insight that digital computers can simulate any process of formal reasoning is known as the </a:t>
            </a:r>
            <a:r>
              <a:rPr lang="en-US" b="0" i="0" u="none" strike="noStrike" dirty="0">
                <a:solidFill>
                  <a:srgbClr val="3366CC"/>
                </a:solidFill>
                <a:effectLst/>
                <a:hlinkClick r:id="rId4" tooltip="Church–Turing thesis"/>
              </a:rPr>
              <a:t>Church–Turing thesis</a:t>
            </a:r>
            <a:r>
              <a:rPr lang="en-US" b="0" i="0" dirty="0">
                <a:solidFill>
                  <a:srgbClr val="202122"/>
                </a:solidFill>
                <a:effectLst/>
              </a:rPr>
              <a:t>.</a:t>
            </a:r>
            <a:endParaRPr lang="en-US" dirty="0"/>
          </a:p>
        </p:txBody>
      </p:sp>
      <p:pic>
        <p:nvPicPr>
          <p:cNvPr id="5126" name="Picture 6" descr="Computational model of a Turing machine | Download Scientific Diagram">
            <a:extLst>
              <a:ext uri="{FF2B5EF4-FFF2-40B4-BE49-F238E27FC236}">
                <a16:creationId xmlns:a16="http://schemas.microsoft.com/office/drawing/2014/main" id="{B6708B0F-53AE-D5F5-DF67-88B6A85870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6659" y="4504840"/>
            <a:ext cx="4185862" cy="1988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293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ED93B-A0E7-3E66-DFAE-292D273DC17B}"/>
              </a:ext>
            </a:extLst>
          </p:cNvPr>
          <p:cNvSpPr>
            <a:spLocks noGrp="1"/>
          </p:cNvSpPr>
          <p:nvPr>
            <p:ph type="title"/>
          </p:nvPr>
        </p:nvSpPr>
        <p:spPr/>
        <p:txBody>
          <a:bodyPr/>
          <a:lstStyle/>
          <a:p>
            <a:r>
              <a:rPr lang="en-US" dirty="0"/>
              <a:t>The Imitation Game</a:t>
            </a:r>
          </a:p>
        </p:txBody>
      </p:sp>
      <p:sp>
        <p:nvSpPr>
          <p:cNvPr id="3" name="Content Placeholder 2">
            <a:extLst>
              <a:ext uri="{FF2B5EF4-FFF2-40B4-BE49-F238E27FC236}">
                <a16:creationId xmlns:a16="http://schemas.microsoft.com/office/drawing/2014/main" id="{41173AF4-033F-1F52-C631-937291DA58B3}"/>
              </a:ext>
            </a:extLst>
          </p:cNvPr>
          <p:cNvSpPr>
            <a:spLocks noGrp="1"/>
          </p:cNvSpPr>
          <p:nvPr>
            <p:ph idx="1"/>
          </p:nvPr>
        </p:nvSpPr>
        <p:spPr>
          <a:xfrm>
            <a:off x="782359" y="1609239"/>
            <a:ext cx="7663626" cy="5035866"/>
          </a:xfrm>
        </p:spPr>
        <p:txBody>
          <a:bodyPr>
            <a:normAutofit fontScale="85000" lnSpcReduction="20000"/>
          </a:bodyPr>
          <a:lstStyle/>
          <a:p>
            <a:pPr marL="0" indent="0">
              <a:buNone/>
            </a:pPr>
            <a:r>
              <a:rPr lang="en-US" b="1" i="0" u="none" strike="noStrike" dirty="0">
                <a:effectLst/>
                <a:latin typeface="Arial" panose="020B0604020202020204" pitchFamily="34" charset="0"/>
              </a:rPr>
              <a:t>Alan Turing</a:t>
            </a:r>
            <a:r>
              <a:rPr lang="en-US" b="1" i="0" dirty="0">
                <a:effectLst/>
                <a:latin typeface="Arial" panose="020B0604020202020204" pitchFamily="34" charset="0"/>
              </a:rPr>
              <a:t> </a:t>
            </a:r>
            <a:r>
              <a:rPr lang="en-US" b="1" i="0" dirty="0">
                <a:solidFill>
                  <a:srgbClr val="202122"/>
                </a:solidFill>
                <a:effectLst/>
                <a:latin typeface="Arial" panose="020B0604020202020204" pitchFamily="34" charset="0"/>
              </a:rPr>
              <a:t>wrote in 1950 </a:t>
            </a:r>
          </a:p>
          <a:p>
            <a:pPr marL="0" indent="0">
              <a:buNone/>
            </a:pPr>
            <a:r>
              <a:rPr lang="en-US" b="0" i="0" dirty="0">
                <a:solidFill>
                  <a:srgbClr val="202122"/>
                </a:solidFill>
                <a:effectLst/>
                <a:latin typeface="Arial" panose="020B0604020202020204" pitchFamily="34" charset="0"/>
              </a:rPr>
              <a:t>"I propose to consider the question 'can machines think’?” </a:t>
            </a:r>
          </a:p>
          <a:p>
            <a:pPr marL="0" indent="0">
              <a:buNone/>
            </a:pPr>
            <a:r>
              <a:rPr lang="en-US" b="0" i="0" dirty="0">
                <a:solidFill>
                  <a:srgbClr val="202122"/>
                </a:solidFill>
                <a:effectLst/>
                <a:latin typeface="Arial" panose="020B0604020202020204" pitchFamily="34" charset="0"/>
              </a:rPr>
              <a:t>He changed the question to "whether or not it is possible for machinery to show intelligent </a:t>
            </a:r>
            <a:r>
              <a:rPr lang="en-US" b="0" i="0" dirty="0" err="1">
                <a:solidFill>
                  <a:srgbClr val="202122"/>
                </a:solidFill>
                <a:effectLst/>
                <a:latin typeface="Arial" panose="020B0604020202020204" pitchFamily="34" charset="0"/>
              </a:rPr>
              <a:t>behaviour</a:t>
            </a:r>
            <a:r>
              <a:rPr lang="en-US" b="0" i="0" dirty="0">
                <a:solidFill>
                  <a:srgbClr val="202122"/>
                </a:solidFill>
                <a:effectLst/>
                <a:latin typeface="Arial" panose="020B0604020202020204" pitchFamily="34" charset="0"/>
              </a:rPr>
              <a:t>". </a:t>
            </a:r>
          </a:p>
          <a:p>
            <a:pPr marL="0" indent="0">
              <a:buNone/>
            </a:pPr>
            <a:r>
              <a:rPr lang="en-US" b="0" i="0" dirty="0">
                <a:solidFill>
                  <a:srgbClr val="202122"/>
                </a:solidFill>
                <a:effectLst/>
                <a:latin typeface="Arial" panose="020B0604020202020204" pitchFamily="34" charset="0"/>
              </a:rPr>
              <a:t>The Turing test measures the ability of a machine to simulate human conversation. </a:t>
            </a:r>
          </a:p>
          <a:p>
            <a:pPr marL="0" indent="0">
              <a:buNone/>
            </a:pPr>
            <a:r>
              <a:rPr lang="en-US" b="0" i="0" dirty="0">
                <a:solidFill>
                  <a:srgbClr val="202122"/>
                </a:solidFill>
                <a:effectLst/>
                <a:latin typeface="Arial" panose="020B0604020202020204" pitchFamily="34" charset="0"/>
              </a:rPr>
              <a:t>Since we can only observe behavior, it does not matter if it is "actually" thinking or literally has a "mind".</a:t>
            </a:r>
          </a:p>
          <a:p>
            <a:pPr marL="0" indent="0">
              <a:buNone/>
            </a:pPr>
            <a:endParaRPr lang="en-US" b="0" i="0" dirty="0">
              <a:solidFill>
                <a:srgbClr val="202122"/>
              </a:solidFill>
              <a:effectLst/>
              <a:latin typeface="Arial" panose="020B0604020202020204" pitchFamily="34" charset="0"/>
            </a:endParaRPr>
          </a:p>
          <a:p>
            <a:pPr marL="0" indent="0">
              <a:buNone/>
            </a:pPr>
            <a:r>
              <a:rPr lang="en-US" b="1" i="0" dirty="0">
                <a:solidFill>
                  <a:srgbClr val="202122"/>
                </a:solidFill>
                <a:effectLst/>
                <a:latin typeface="Arial" panose="020B0604020202020204" pitchFamily="34" charset="0"/>
              </a:rPr>
              <a:t>Google in 2000+ argues</a:t>
            </a:r>
          </a:p>
          <a:p>
            <a:pPr marL="0" indent="0">
              <a:buNone/>
            </a:pPr>
            <a:r>
              <a:rPr lang="en-US" b="0" i="0" dirty="0">
                <a:solidFill>
                  <a:srgbClr val="202122"/>
                </a:solidFill>
                <a:effectLst/>
                <a:latin typeface="Arial" panose="020B0604020202020204" pitchFamily="34" charset="0"/>
              </a:rPr>
              <a:t>AI as the ability of systems to synthesize information as the manifestation of intelligence, similar to the way it is defined in biological intelligence. </a:t>
            </a:r>
            <a:endParaRPr lang="en-US" dirty="0"/>
          </a:p>
          <a:p>
            <a:endParaRPr lang="en-US" dirty="0"/>
          </a:p>
        </p:txBody>
      </p:sp>
      <p:pic>
        <p:nvPicPr>
          <p:cNvPr id="1026" name="Picture 2">
            <a:extLst>
              <a:ext uri="{FF2B5EF4-FFF2-40B4-BE49-F238E27FC236}">
                <a16:creationId xmlns:a16="http://schemas.microsoft.com/office/drawing/2014/main" id="{C4F98857-2B1B-9A71-26B7-CB34F9D63B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9800" y="1524000"/>
            <a:ext cx="2794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138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797C2-286C-DE79-0549-F5CB983F7665}"/>
              </a:ext>
            </a:extLst>
          </p:cNvPr>
          <p:cNvSpPr>
            <a:spLocks noGrp="1"/>
          </p:cNvSpPr>
          <p:nvPr>
            <p:ph type="title"/>
          </p:nvPr>
        </p:nvSpPr>
        <p:spPr/>
        <p:txBody>
          <a:bodyPr/>
          <a:lstStyle/>
          <a:p>
            <a:r>
              <a:rPr lang="en-US" dirty="0">
                <a:solidFill>
                  <a:srgbClr val="202122"/>
                </a:solidFill>
              </a:rPr>
              <a:t>First mention of AI</a:t>
            </a:r>
            <a:endParaRPr lang="en-US" dirty="0"/>
          </a:p>
        </p:txBody>
      </p:sp>
      <p:sp>
        <p:nvSpPr>
          <p:cNvPr id="3" name="Content Placeholder 2">
            <a:extLst>
              <a:ext uri="{FF2B5EF4-FFF2-40B4-BE49-F238E27FC236}">
                <a16:creationId xmlns:a16="http://schemas.microsoft.com/office/drawing/2014/main" id="{4794D349-1290-218C-64DA-F1474FF580C6}"/>
              </a:ext>
            </a:extLst>
          </p:cNvPr>
          <p:cNvSpPr>
            <a:spLocks noGrp="1"/>
          </p:cNvSpPr>
          <p:nvPr>
            <p:ph idx="1"/>
          </p:nvPr>
        </p:nvSpPr>
        <p:spPr>
          <a:xfrm>
            <a:off x="838200" y="3071267"/>
            <a:ext cx="10515600" cy="3105696"/>
          </a:xfrm>
        </p:spPr>
        <p:txBody>
          <a:bodyPr/>
          <a:lstStyle/>
          <a:p>
            <a:pPr marL="0" indent="0">
              <a:buNone/>
            </a:pPr>
            <a:r>
              <a:rPr lang="en-US" dirty="0"/>
              <a:t>The first work that is now generally recognized as AI was </a:t>
            </a:r>
            <a:r>
              <a:rPr lang="en-US" dirty="0" err="1"/>
              <a:t>McCullouch</a:t>
            </a:r>
            <a:r>
              <a:rPr lang="en-US" dirty="0"/>
              <a:t> and Pitts' 1943 formal design for Turing-complete "artificial neurons".</a:t>
            </a:r>
          </a:p>
        </p:txBody>
      </p:sp>
    </p:spTree>
    <p:extLst>
      <p:ext uri="{BB962C8B-B14F-4D97-AF65-F5344CB8AC3E}">
        <p14:creationId xmlns:p14="http://schemas.microsoft.com/office/powerpoint/2010/main" val="1640533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B9429-7C29-9792-7211-0E4D6F97C390}"/>
              </a:ext>
            </a:extLst>
          </p:cNvPr>
          <p:cNvSpPr>
            <a:spLocks noGrp="1"/>
          </p:cNvSpPr>
          <p:nvPr>
            <p:ph type="title"/>
          </p:nvPr>
        </p:nvSpPr>
        <p:spPr/>
        <p:txBody>
          <a:bodyPr/>
          <a:lstStyle/>
          <a:p>
            <a:r>
              <a:rPr lang="en-US" dirty="0"/>
              <a:t>Simple Artificial Neural Network </a:t>
            </a:r>
          </a:p>
        </p:txBody>
      </p:sp>
      <p:pic>
        <p:nvPicPr>
          <p:cNvPr id="8" name="Content Placeholder 7" descr="A picture containing line, diagram, sketch, origami&#10;&#10;Description automatically generated">
            <a:extLst>
              <a:ext uri="{FF2B5EF4-FFF2-40B4-BE49-F238E27FC236}">
                <a16:creationId xmlns:a16="http://schemas.microsoft.com/office/drawing/2014/main" id="{AD813121-0D08-EC4A-DF75-4AF304B78AAC}"/>
              </a:ext>
            </a:extLst>
          </p:cNvPr>
          <p:cNvPicPr>
            <a:picLocks noGrp="1" noChangeAspect="1"/>
          </p:cNvPicPr>
          <p:nvPr>
            <p:ph idx="1"/>
          </p:nvPr>
        </p:nvPicPr>
        <p:blipFill>
          <a:blip r:embed="rId2"/>
          <a:stretch>
            <a:fillRect/>
          </a:stretch>
        </p:blipFill>
        <p:spPr bwMode="auto">
          <a:xfrm>
            <a:off x="3232149" y="2544933"/>
            <a:ext cx="5727700" cy="33401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6D3BC65-7110-C0B3-9C34-7852E6E05156}"/>
              </a:ext>
            </a:extLst>
          </p:cNvPr>
          <p:cNvSpPr txBox="1"/>
          <p:nvPr/>
        </p:nvSpPr>
        <p:spPr>
          <a:xfrm>
            <a:off x="838199" y="1549595"/>
            <a:ext cx="10515599" cy="923330"/>
          </a:xfrm>
          <a:prstGeom prst="rect">
            <a:avLst/>
          </a:prstGeom>
          <a:noFill/>
        </p:spPr>
        <p:txBody>
          <a:bodyPr wrap="square" rtlCol="0">
            <a:spAutoFit/>
          </a:bodyPr>
          <a:lstStyle/>
          <a:p>
            <a:r>
              <a:rPr lang="en-US" b="0" i="0" dirty="0">
                <a:solidFill>
                  <a:srgbClr val="1A1A1A"/>
                </a:solidFill>
                <a:effectLst/>
                <a:latin typeface="Times New Roman" panose="02020603050405020304" pitchFamily="18" charset="0"/>
              </a:rPr>
              <a:t> Each of these hidden units calculates its own activation value depending on the weighted activation values it receives from the input units. In mor complex nets, the weights can be learnt in a probabilistic manner and the networks may have feedback loops and multiple stages.</a:t>
            </a:r>
            <a:endParaRPr lang="en-US" dirty="0"/>
          </a:p>
        </p:txBody>
      </p:sp>
    </p:spTree>
    <p:extLst>
      <p:ext uri="{BB962C8B-B14F-4D97-AF65-F5344CB8AC3E}">
        <p14:creationId xmlns:p14="http://schemas.microsoft.com/office/powerpoint/2010/main" val="3025011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797C2-286C-DE79-0549-F5CB983F7665}"/>
              </a:ext>
            </a:extLst>
          </p:cNvPr>
          <p:cNvSpPr>
            <a:spLocks noGrp="1"/>
          </p:cNvSpPr>
          <p:nvPr>
            <p:ph type="title"/>
          </p:nvPr>
        </p:nvSpPr>
        <p:spPr/>
        <p:txBody>
          <a:bodyPr/>
          <a:lstStyle/>
          <a:p>
            <a:r>
              <a:rPr lang="en-US" dirty="0">
                <a:solidFill>
                  <a:srgbClr val="202122"/>
                </a:solidFill>
              </a:rPr>
              <a:t>A</a:t>
            </a:r>
            <a:r>
              <a:rPr lang="en-US" b="0" i="0" dirty="0">
                <a:solidFill>
                  <a:srgbClr val="202122"/>
                </a:solidFill>
                <a:effectLst/>
              </a:rPr>
              <a:t>n electronic brain</a:t>
            </a:r>
            <a:endParaRPr lang="en-US" dirty="0"/>
          </a:p>
        </p:txBody>
      </p:sp>
      <p:sp>
        <p:nvSpPr>
          <p:cNvPr id="4" name="TextBox 3">
            <a:extLst>
              <a:ext uri="{FF2B5EF4-FFF2-40B4-BE49-F238E27FC236}">
                <a16:creationId xmlns:a16="http://schemas.microsoft.com/office/drawing/2014/main" id="{D703A935-A490-F22D-E92F-79921B02AFA1}"/>
              </a:ext>
            </a:extLst>
          </p:cNvPr>
          <p:cNvSpPr txBox="1"/>
          <p:nvPr/>
        </p:nvSpPr>
        <p:spPr>
          <a:xfrm>
            <a:off x="540307" y="1519654"/>
            <a:ext cx="11257249" cy="461665"/>
          </a:xfrm>
          <a:prstGeom prst="rect">
            <a:avLst/>
          </a:prstGeom>
          <a:noFill/>
        </p:spPr>
        <p:txBody>
          <a:bodyPr wrap="none" rtlCol="0">
            <a:spAutoFit/>
          </a:bodyPr>
          <a:lstStyle/>
          <a:p>
            <a:r>
              <a:rPr lang="en-US" sz="2400" dirty="0">
                <a:solidFill>
                  <a:srgbClr val="202122"/>
                </a:solidFill>
                <a:latin typeface="Arial" panose="020B0604020202020204" pitchFamily="34" charset="0"/>
              </a:rPr>
              <a:t>T</a:t>
            </a:r>
            <a:r>
              <a:rPr lang="en-US" sz="2400" b="0" i="0" dirty="0">
                <a:solidFill>
                  <a:srgbClr val="202122"/>
                </a:solidFill>
                <a:effectLst/>
                <a:latin typeface="Arial" panose="020B0604020202020204" pitchFamily="34" charset="0"/>
              </a:rPr>
              <a:t>he Turing Machine contains their model of the brain, but the converse is not true</a:t>
            </a:r>
            <a:endParaRPr lang="en-US" sz="2400" dirty="0"/>
          </a:p>
        </p:txBody>
      </p:sp>
      <p:pic>
        <p:nvPicPr>
          <p:cNvPr id="1026" name="Picture 2">
            <a:hlinkClick r:id="rId2"/>
            <a:extLst>
              <a:ext uri="{FF2B5EF4-FFF2-40B4-BE49-F238E27FC236}">
                <a16:creationId xmlns:a16="http://schemas.microsoft.com/office/drawing/2014/main" id="{7E56BB31-C044-5583-EDA4-418782B9B5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028" y="2186962"/>
            <a:ext cx="2547477" cy="24969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uring machine">
            <a:extLst>
              <a:ext uri="{FF2B5EF4-FFF2-40B4-BE49-F238E27FC236}">
                <a16:creationId xmlns:a16="http://schemas.microsoft.com/office/drawing/2014/main" id="{7DBBE0AA-1568-D432-775D-08BDDA1328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7411" y="2130951"/>
            <a:ext cx="4690413" cy="260895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78DF4F3-9F9D-0326-7A42-364CA42621A5}"/>
                  </a:ext>
                </a:extLst>
              </p:cNvPr>
              <p:cNvSpPr txBox="1"/>
              <p:nvPr/>
            </p:nvSpPr>
            <p:spPr>
              <a:xfrm>
                <a:off x="4527771" y="2306679"/>
                <a:ext cx="1141976" cy="22159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380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5" name="TextBox 4">
                <a:extLst>
                  <a:ext uri="{FF2B5EF4-FFF2-40B4-BE49-F238E27FC236}">
                    <a16:creationId xmlns:a16="http://schemas.microsoft.com/office/drawing/2014/main" id="{C78DF4F3-9F9D-0326-7A42-364CA42621A5}"/>
                  </a:ext>
                </a:extLst>
              </p:cNvPr>
              <p:cNvSpPr txBox="1">
                <a:spLocks noRot="1" noChangeAspect="1" noMove="1" noResize="1" noEditPoints="1" noAdjustHandles="1" noChangeArrowheads="1" noChangeShapeType="1" noTextEdit="1"/>
              </p:cNvSpPr>
              <p:nvPr/>
            </p:nvSpPr>
            <p:spPr>
              <a:xfrm>
                <a:off x="4527771" y="2306679"/>
                <a:ext cx="1141976" cy="2215991"/>
              </a:xfrm>
              <a:prstGeom prst="rect">
                <a:avLst/>
              </a:prstGeom>
              <a:blipFill>
                <a:blip r:embed="rId5"/>
                <a:stretch>
                  <a:fillRect l="-31868" r="-61538"/>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F4AF0D69-F1A7-742E-12EE-04F0844D2499}"/>
              </a:ext>
            </a:extLst>
          </p:cNvPr>
          <p:cNvSpPr txBox="1"/>
          <p:nvPr/>
        </p:nvSpPr>
        <p:spPr>
          <a:xfrm>
            <a:off x="754438" y="4848030"/>
            <a:ext cx="11161263" cy="1200329"/>
          </a:xfrm>
          <a:prstGeom prst="rect">
            <a:avLst/>
          </a:prstGeom>
          <a:noFill/>
        </p:spPr>
        <p:txBody>
          <a:bodyPr wrap="square" rtlCol="0">
            <a:spAutoFit/>
          </a:bodyPr>
          <a:lstStyle/>
          <a:p>
            <a:r>
              <a:rPr lang="en-US" sz="2400" b="0" i="0" dirty="0">
                <a:solidFill>
                  <a:srgbClr val="232629"/>
                </a:solidFill>
                <a:effectLst/>
                <a:latin typeface="-apple-system"/>
              </a:rPr>
              <a:t>However, for any computable function, there exists a finite recurrent neural network (RNN) that can compute it. Furthermore, there exist finite RNNs that are Turing complete, and can therefore implement any algorithm.</a:t>
            </a:r>
            <a:endParaRPr lang="en-US" sz="2400" dirty="0"/>
          </a:p>
        </p:txBody>
      </p:sp>
    </p:spTree>
    <p:extLst>
      <p:ext uri="{BB962C8B-B14F-4D97-AF65-F5344CB8AC3E}">
        <p14:creationId xmlns:p14="http://schemas.microsoft.com/office/powerpoint/2010/main" val="3626488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8FF92-A6C1-2F75-F618-AD58D1D58C6E}"/>
              </a:ext>
            </a:extLst>
          </p:cNvPr>
          <p:cNvSpPr>
            <a:spLocks noGrp="1"/>
          </p:cNvSpPr>
          <p:nvPr>
            <p:ph type="title"/>
          </p:nvPr>
        </p:nvSpPr>
        <p:spPr/>
        <p:txBody>
          <a:bodyPr/>
          <a:lstStyle/>
          <a:p>
            <a:r>
              <a:rPr lang="en-US" dirty="0"/>
              <a:t>Limitations on Computability</a:t>
            </a:r>
          </a:p>
        </p:txBody>
      </p:sp>
      <p:sp>
        <p:nvSpPr>
          <p:cNvPr id="3" name="Content Placeholder 2">
            <a:extLst>
              <a:ext uri="{FF2B5EF4-FFF2-40B4-BE49-F238E27FC236}">
                <a16:creationId xmlns:a16="http://schemas.microsoft.com/office/drawing/2014/main" id="{7037BAC2-AC00-2A37-4045-34AB6EA3757A}"/>
              </a:ext>
            </a:extLst>
          </p:cNvPr>
          <p:cNvSpPr>
            <a:spLocks noGrp="1"/>
          </p:cNvSpPr>
          <p:nvPr>
            <p:ph idx="1"/>
          </p:nvPr>
        </p:nvSpPr>
        <p:spPr/>
        <p:txBody>
          <a:bodyPr/>
          <a:lstStyle/>
          <a:p>
            <a:r>
              <a:rPr lang="en-US" dirty="0"/>
              <a:t>Undecidability --- </a:t>
            </a:r>
            <a:r>
              <a:rPr lang="en-US" b="0" i="0" dirty="0">
                <a:effectLst/>
                <a:latin typeface="Arial" panose="020B0604020202020204" pitchFamily="34" charset="0"/>
              </a:rPr>
              <a:t>a </a:t>
            </a:r>
            <a:r>
              <a:rPr lang="en-US" b="0" i="0" u="none" strike="noStrike" dirty="0">
                <a:effectLst/>
                <a:latin typeface="Arial" panose="020B0604020202020204" pitchFamily="34" charset="0"/>
              </a:rPr>
              <a:t>decision problem</a:t>
            </a:r>
            <a:r>
              <a:rPr lang="en-US" b="0" i="0" dirty="0">
                <a:effectLst/>
                <a:latin typeface="Arial" panose="020B0604020202020204" pitchFamily="34" charset="0"/>
              </a:rPr>
              <a:t> for which it is proved to be impossible to construct an </a:t>
            </a:r>
            <a:r>
              <a:rPr lang="en-US" b="0" i="0" u="none" strike="noStrike" dirty="0">
                <a:effectLst/>
                <a:latin typeface="Arial" panose="020B0604020202020204" pitchFamily="34" charset="0"/>
              </a:rPr>
              <a:t>algorithm</a:t>
            </a:r>
            <a:r>
              <a:rPr lang="en-US" b="0" i="0" dirty="0">
                <a:effectLst/>
                <a:latin typeface="Arial" panose="020B0604020202020204" pitchFamily="34" charset="0"/>
              </a:rPr>
              <a:t> that always leads to a correct yes-or-no answer.</a:t>
            </a:r>
          </a:p>
          <a:p>
            <a:r>
              <a:rPr lang="en-US" dirty="0"/>
              <a:t>Halting Problem --- Does an arbitrary program and an input finish or run forever</a:t>
            </a:r>
          </a:p>
          <a:p>
            <a:r>
              <a:rPr lang="en-US" dirty="0"/>
              <a:t>…</a:t>
            </a:r>
          </a:p>
          <a:p>
            <a:endParaRPr lang="en-US" dirty="0"/>
          </a:p>
          <a:p>
            <a:pPr marL="0" indent="0">
              <a:buNone/>
            </a:pPr>
            <a:r>
              <a:rPr lang="en-US" dirty="0"/>
              <a:t>(Note that the Brain has a mechanism not to let such limitations cause it problems from doing its tasks.)</a:t>
            </a:r>
          </a:p>
        </p:txBody>
      </p:sp>
    </p:spTree>
    <p:extLst>
      <p:ext uri="{BB962C8B-B14F-4D97-AF65-F5344CB8AC3E}">
        <p14:creationId xmlns:p14="http://schemas.microsoft.com/office/powerpoint/2010/main" val="195923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A3D61-606B-EB44-5521-0196FFE64CB8}"/>
              </a:ext>
            </a:extLst>
          </p:cNvPr>
          <p:cNvSpPr>
            <a:spLocks noGrp="1"/>
          </p:cNvSpPr>
          <p:nvPr>
            <p:ph type="title"/>
          </p:nvPr>
        </p:nvSpPr>
        <p:spPr/>
        <p:txBody>
          <a:bodyPr/>
          <a:lstStyle/>
          <a:p>
            <a:r>
              <a:rPr lang="en-US" dirty="0"/>
              <a:t>Early days --- The Two Visions Battle it Out</a:t>
            </a:r>
          </a:p>
        </p:txBody>
      </p:sp>
      <p:sp>
        <p:nvSpPr>
          <p:cNvPr id="3" name="Content Placeholder 2">
            <a:extLst>
              <a:ext uri="{FF2B5EF4-FFF2-40B4-BE49-F238E27FC236}">
                <a16:creationId xmlns:a16="http://schemas.microsoft.com/office/drawing/2014/main" id="{CB4C357C-00EA-78FD-4CDE-DD87E18CC341}"/>
              </a:ext>
            </a:extLst>
          </p:cNvPr>
          <p:cNvSpPr>
            <a:spLocks noGrp="1"/>
          </p:cNvSpPr>
          <p:nvPr>
            <p:ph idx="1"/>
          </p:nvPr>
        </p:nvSpPr>
        <p:spPr/>
        <p:txBody>
          <a:bodyPr>
            <a:normAutofit lnSpcReduction="10000"/>
          </a:bodyPr>
          <a:lstStyle/>
          <a:p>
            <a:r>
              <a:rPr lang="en-US" b="1" dirty="0">
                <a:latin typeface="+mj-lt"/>
              </a:rPr>
              <a:t>Symbolic AI </a:t>
            </a:r>
            <a:r>
              <a:rPr lang="en-US" dirty="0">
                <a:latin typeface="+mj-lt"/>
              </a:rPr>
              <a:t>- use computers to create a symbolic representation of the world and systems that could reason about the world.</a:t>
            </a:r>
          </a:p>
          <a:p>
            <a:pPr lvl="1"/>
            <a:r>
              <a:rPr lang="en-US" dirty="0">
                <a:solidFill>
                  <a:srgbClr val="202122"/>
                </a:solidFill>
                <a:latin typeface="+mj-lt"/>
              </a:rPr>
              <a:t>T</a:t>
            </a:r>
            <a:r>
              <a:rPr lang="en-US" b="0" i="0" dirty="0">
                <a:solidFill>
                  <a:srgbClr val="202122"/>
                </a:solidFill>
                <a:effectLst/>
                <a:latin typeface="+mj-lt"/>
              </a:rPr>
              <a:t>he </a:t>
            </a:r>
            <a:r>
              <a:rPr lang="en-US" b="0" i="0" u="none" strike="noStrike" dirty="0">
                <a:solidFill>
                  <a:srgbClr val="3366CC"/>
                </a:solidFill>
                <a:effectLst/>
                <a:latin typeface="+mj-lt"/>
                <a:hlinkClick r:id="rId2" tooltip="Heuristic (computer science)"/>
              </a:rPr>
              <a:t>"heuristic search"</a:t>
            </a:r>
            <a:r>
              <a:rPr lang="en-US" b="0" i="0" dirty="0">
                <a:solidFill>
                  <a:srgbClr val="202122"/>
                </a:solidFill>
                <a:effectLst/>
                <a:latin typeface="+mj-lt"/>
              </a:rPr>
              <a:t> approach, which likened intelligence to a problem of exploring a space of possibilities for answers.</a:t>
            </a:r>
          </a:p>
          <a:p>
            <a:pPr lvl="1"/>
            <a:r>
              <a:rPr lang="en-US" b="0" i="0" dirty="0">
                <a:solidFill>
                  <a:srgbClr val="202122"/>
                </a:solidFill>
                <a:effectLst/>
                <a:latin typeface="+mj-lt"/>
              </a:rPr>
              <a:t>Follows intellectual traditions of </a:t>
            </a:r>
            <a:r>
              <a:rPr lang="en-US" b="0" i="0" u="none" strike="noStrike" dirty="0">
                <a:solidFill>
                  <a:srgbClr val="3366CC"/>
                </a:solidFill>
                <a:effectLst/>
                <a:latin typeface="+mj-lt"/>
                <a:hlinkClick r:id="rId3" tooltip="Descartes"/>
              </a:rPr>
              <a:t>Descartes</a:t>
            </a:r>
            <a:r>
              <a:rPr lang="en-US" b="0" i="0" dirty="0">
                <a:solidFill>
                  <a:srgbClr val="202122"/>
                </a:solidFill>
                <a:effectLst/>
                <a:latin typeface="+mj-lt"/>
              </a:rPr>
              <a:t>, </a:t>
            </a:r>
            <a:r>
              <a:rPr lang="en-US" b="0" i="0" u="none" strike="noStrike" dirty="0">
                <a:solidFill>
                  <a:srgbClr val="3366CC"/>
                </a:solidFill>
                <a:effectLst/>
                <a:latin typeface="+mj-lt"/>
                <a:hlinkClick r:id="rId4" tooltip="Boole"/>
              </a:rPr>
              <a:t>Boole</a:t>
            </a:r>
            <a:r>
              <a:rPr lang="en-US" b="0" i="0" dirty="0">
                <a:solidFill>
                  <a:srgbClr val="202122"/>
                </a:solidFill>
                <a:effectLst/>
                <a:latin typeface="+mj-lt"/>
              </a:rPr>
              <a:t>, </a:t>
            </a:r>
            <a:r>
              <a:rPr lang="en-US" b="0" i="0" u="none" strike="noStrike" dirty="0">
                <a:solidFill>
                  <a:srgbClr val="3366CC"/>
                </a:solidFill>
                <a:effectLst/>
                <a:latin typeface="+mj-lt"/>
                <a:hlinkClick r:id="rId5" tooltip="Gottlob Frege"/>
              </a:rPr>
              <a:t>Gottlob Frege</a:t>
            </a:r>
            <a:r>
              <a:rPr lang="en-US" b="0" i="0" dirty="0">
                <a:solidFill>
                  <a:srgbClr val="202122"/>
                </a:solidFill>
                <a:effectLst/>
                <a:latin typeface="+mj-lt"/>
              </a:rPr>
              <a:t>, </a:t>
            </a:r>
            <a:r>
              <a:rPr lang="en-US" b="0" i="0" u="none" strike="noStrike" dirty="0">
                <a:solidFill>
                  <a:srgbClr val="3366CC"/>
                </a:solidFill>
                <a:effectLst/>
                <a:latin typeface="+mj-lt"/>
                <a:hlinkClick r:id="rId6" tooltip="Bertrand Russell"/>
              </a:rPr>
              <a:t>Bertrand Russell</a:t>
            </a:r>
            <a:r>
              <a:rPr lang="en-US" u="none" strike="noStrike" dirty="0">
                <a:solidFill>
                  <a:srgbClr val="202122"/>
                </a:solidFill>
                <a:latin typeface="+mj-lt"/>
              </a:rPr>
              <a:t>)</a:t>
            </a:r>
            <a:endParaRPr lang="en-US" b="0" i="0" dirty="0">
              <a:solidFill>
                <a:srgbClr val="202122"/>
              </a:solidFill>
              <a:effectLst/>
              <a:latin typeface="+mj-lt"/>
            </a:endParaRPr>
          </a:p>
          <a:p>
            <a:r>
              <a:rPr lang="en-US" dirty="0">
                <a:solidFill>
                  <a:srgbClr val="202122"/>
                </a:solidFill>
                <a:latin typeface="+mj-lt"/>
              </a:rPr>
              <a:t>T</a:t>
            </a:r>
            <a:r>
              <a:rPr lang="en-US" b="0" i="0" dirty="0">
                <a:solidFill>
                  <a:srgbClr val="202122"/>
                </a:solidFill>
                <a:effectLst/>
                <a:latin typeface="+mj-lt"/>
              </a:rPr>
              <a:t>he </a:t>
            </a:r>
            <a:r>
              <a:rPr lang="en-US" b="0" i="0" u="none" strike="noStrike" dirty="0">
                <a:solidFill>
                  <a:srgbClr val="3366CC"/>
                </a:solidFill>
                <a:effectLst/>
                <a:latin typeface="+mj-lt"/>
                <a:hlinkClick r:id="rId7" tooltip="Connectionism"/>
              </a:rPr>
              <a:t>connectionist approach</a:t>
            </a:r>
            <a:r>
              <a:rPr lang="en-US" b="0" i="0" dirty="0">
                <a:solidFill>
                  <a:srgbClr val="202122"/>
                </a:solidFill>
                <a:effectLst/>
                <a:latin typeface="+mj-lt"/>
              </a:rPr>
              <a:t>, sought to achieve intelligence through </a:t>
            </a:r>
            <a:r>
              <a:rPr lang="en-US" b="1" i="0" dirty="0">
                <a:solidFill>
                  <a:srgbClr val="202122"/>
                </a:solidFill>
                <a:effectLst/>
                <a:latin typeface="+mj-lt"/>
              </a:rPr>
              <a:t>learning</a:t>
            </a:r>
            <a:r>
              <a:rPr lang="en-US" b="0" i="0" dirty="0">
                <a:solidFill>
                  <a:srgbClr val="202122"/>
                </a:solidFill>
                <a:effectLst/>
                <a:latin typeface="+mj-lt"/>
              </a:rPr>
              <a:t>. </a:t>
            </a:r>
          </a:p>
          <a:p>
            <a:pPr lvl="1"/>
            <a:r>
              <a:rPr lang="en-US" b="0" i="0" dirty="0">
                <a:solidFill>
                  <a:srgbClr val="202122"/>
                </a:solidFill>
                <a:effectLst/>
                <a:latin typeface="+mj-lt"/>
              </a:rPr>
              <a:t>Proponents of this approach, most prominently </a:t>
            </a:r>
            <a:r>
              <a:rPr lang="en-US" b="0" i="0" u="none" strike="noStrike" dirty="0">
                <a:solidFill>
                  <a:srgbClr val="3366CC"/>
                </a:solidFill>
                <a:effectLst/>
                <a:latin typeface="+mj-lt"/>
                <a:hlinkClick r:id="rId8" tooltip="Frank Rosenblatt"/>
              </a:rPr>
              <a:t>Frank Rosenblatt</a:t>
            </a:r>
            <a:r>
              <a:rPr lang="en-US" b="0" i="0" dirty="0">
                <a:solidFill>
                  <a:srgbClr val="202122"/>
                </a:solidFill>
                <a:effectLst/>
                <a:latin typeface="+mj-lt"/>
              </a:rPr>
              <a:t>, sought to connect </a:t>
            </a:r>
            <a:r>
              <a:rPr lang="en-US" b="0" i="0" u="none" strike="noStrike" dirty="0">
                <a:solidFill>
                  <a:srgbClr val="3366CC"/>
                </a:solidFill>
                <a:effectLst/>
                <a:latin typeface="+mj-lt"/>
                <a:hlinkClick r:id="rId9" tooltip="Perceptrons"/>
              </a:rPr>
              <a:t>Perceptron</a:t>
            </a:r>
            <a:r>
              <a:rPr lang="en-US" b="0" i="0" dirty="0">
                <a:solidFill>
                  <a:srgbClr val="202122"/>
                </a:solidFill>
                <a:effectLst/>
                <a:latin typeface="+mj-lt"/>
              </a:rPr>
              <a:t> in ways inspired by connections of neurons.</a:t>
            </a:r>
          </a:p>
          <a:p>
            <a:pPr lvl="1"/>
            <a:r>
              <a:rPr lang="en-US" b="0" i="0" dirty="0">
                <a:solidFill>
                  <a:srgbClr val="202122"/>
                </a:solidFill>
                <a:effectLst/>
                <a:latin typeface="+mj-lt"/>
              </a:rPr>
              <a:t>Interest in </a:t>
            </a:r>
            <a:r>
              <a:rPr lang="en-US" b="0" i="0" u="none" strike="noStrike" dirty="0">
                <a:solidFill>
                  <a:srgbClr val="3366CC"/>
                </a:solidFill>
                <a:effectLst/>
                <a:latin typeface="+mj-lt"/>
                <a:hlinkClick r:id="rId10" tooltip="Artificial neural network"/>
              </a:rPr>
              <a:t>neural networks</a:t>
            </a:r>
            <a:r>
              <a:rPr lang="en-US" b="0" i="0" dirty="0">
                <a:solidFill>
                  <a:srgbClr val="202122"/>
                </a:solidFill>
                <a:effectLst/>
                <a:latin typeface="+mj-lt"/>
              </a:rPr>
              <a:t> and "</a:t>
            </a:r>
            <a:r>
              <a:rPr lang="en-US" b="0" i="0" u="none" strike="noStrike" dirty="0">
                <a:solidFill>
                  <a:srgbClr val="3366CC"/>
                </a:solidFill>
                <a:effectLst/>
                <a:latin typeface="+mj-lt"/>
                <a:hlinkClick r:id="rId7" tooltip="Connectionism"/>
              </a:rPr>
              <a:t>connectionism</a:t>
            </a:r>
            <a:r>
              <a:rPr lang="en-US" b="0" i="0" dirty="0">
                <a:solidFill>
                  <a:srgbClr val="202122"/>
                </a:solidFill>
                <a:effectLst/>
                <a:latin typeface="+mj-lt"/>
              </a:rPr>
              <a:t>" was revived by </a:t>
            </a:r>
            <a:r>
              <a:rPr lang="en-US" b="0" i="0" u="none" strike="noStrike" dirty="0">
                <a:solidFill>
                  <a:srgbClr val="3366CC"/>
                </a:solidFill>
                <a:effectLst/>
                <a:latin typeface="+mj-lt"/>
                <a:hlinkClick r:id="rId11" tooltip="Geoffrey Hinton"/>
              </a:rPr>
              <a:t>Geoffrey Hinton</a:t>
            </a:r>
            <a:r>
              <a:rPr lang="en-US" b="0" i="0" dirty="0">
                <a:solidFill>
                  <a:srgbClr val="202122"/>
                </a:solidFill>
                <a:effectLst/>
                <a:latin typeface="+mj-lt"/>
              </a:rPr>
              <a:t>, </a:t>
            </a:r>
            <a:r>
              <a:rPr lang="en-US" b="0" i="0" u="none" strike="noStrike" dirty="0">
                <a:solidFill>
                  <a:srgbClr val="3366CC"/>
                </a:solidFill>
                <a:effectLst/>
                <a:latin typeface="+mj-lt"/>
                <a:hlinkClick r:id="rId12" tooltip="David Rumelhart"/>
              </a:rPr>
              <a:t>David Rumelhart</a:t>
            </a:r>
            <a:r>
              <a:rPr lang="en-US" b="0" i="0" dirty="0">
                <a:solidFill>
                  <a:srgbClr val="202122"/>
                </a:solidFill>
                <a:effectLst/>
                <a:latin typeface="+mj-lt"/>
              </a:rPr>
              <a:t> and others in the middle of the 1980s.</a:t>
            </a:r>
            <a:endParaRPr lang="en-US" dirty="0">
              <a:latin typeface="+mj-lt"/>
            </a:endParaRPr>
          </a:p>
        </p:txBody>
      </p:sp>
      <p:pic>
        <p:nvPicPr>
          <p:cNvPr id="4098" name="Picture 2">
            <a:extLst>
              <a:ext uri="{FF2B5EF4-FFF2-40B4-BE49-F238E27FC236}">
                <a16:creationId xmlns:a16="http://schemas.microsoft.com/office/drawing/2014/main" id="{8621D161-F804-7DA7-ED38-2740F3298DA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596405" y="9525"/>
            <a:ext cx="1365250" cy="181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67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FE75C-F4DA-C03B-CEFE-827C4517B8EC}"/>
              </a:ext>
            </a:extLst>
          </p:cNvPr>
          <p:cNvSpPr>
            <a:spLocks noGrp="1"/>
          </p:cNvSpPr>
          <p:nvPr>
            <p:ph type="title"/>
          </p:nvPr>
        </p:nvSpPr>
        <p:spPr/>
        <p:txBody>
          <a:bodyPr/>
          <a:lstStyle/>
          <a:p>
            <a:r>
              <a:rPr lang="en-US" dirty="0"/>
              <a:t>Classical versus Connectionist View</a:t>
            </a:r>
          </a:p>
        </p:txBody>
      </p:sp>
      <p:sp>
        <p:nvSpPr>
          <p:cNvPr id="3" name="Content Placeholder 2">
            <a:extLst>
              <a:ext uri="{FF2B5EF4-FFF2-40B4-BE49-F238E27FC236}">
                <a16:creationId xmlns:a16="http://schemas.microsoft.com/office/drawing/2014/main" id="{8D09A202-75F0-67FE-713F-F5273A45B830}"/>
              </a:ext>
            </a:extLst>
          </p:cNvPr>
          <p:cNvSpPr>
            <a:spLocks noGrp="1"/>
          </p:cNvSpPr>
          <p:nvPr>
            <p:ph idx="1"/>
          </p:nvPr>
        </p:nvSpPr>
        <p:spPr/>
        <p:txBody>
          <a:bodyPr>
            <a:normAutofit fontScale="92500"/>
          </a:bodyPr>
          <a:lstStyle/>
          <a:p>
            <a:pPr marL="0" indent="0">
              <a:buNone/>
            </a:pPr>
            <a:r>
              <a:rPr lang="en-US" b="1" dirty="0">
                <a:solidFill>
                  <a:srgbClr val="1A1A1A"/>
                </a:solidFill>
                <a:latin typeface="Times New Roman" panose="02020603050405020304" pitchFamily="18" charset="0"/>
              </a:rPr>
              <a:t>T</a:t>
            </a:r>
            <a:r>
              <a:rPr lang="en-US" b="1" i="0" dirty="0">
                <a:solidFill>
                  <a:srgbClr val="1A1A1A"/>
                </a:solidFill>
                <a:effectLst/>
                <a:latin typeface="Times New Roman" panose="02020603050405020304" pitchFamily="18" charset="0"/>
              </a:rPr>
              <a:t>he classical view:</a:t>
            </a:r>
          </a:p>
          <a:p>
            <a:pPr marL="0" indent="0">
              <a:buNone/>
            </a:pPr>
            <a:r>
              <a:rPr lang="en-US" b="0" i="0" dirty="0">
                <a:solidFill>
                  <a:srgbClr val="1A1A1A"/>
                </a:solidFill>
                <a:effectLst/>
                <a:latin typeface="Times New Roman" panose="02020603050405020304" pitchFamily="18" charset="0"/>
              </a:rPr>
              <a:t>Information is represented by strings of symbols. </a:t>
            </a:r>
            <a:r>
              <a:rPr lang="en-US" dirty="0">
                <a:solidFill>
                  <a:srgbClr val="1A1A1A"/>
                </a:solidFill>
                <a:latin typeface="Times New Roman" panose="02020603050405020304" pitchFamily="18" charset="0"/>
              </a:rPr>
              <a:t>S</a:t>
            </a:r>
            <a:r>
              <a:rPr lang="en-US" b="0" i="0" dirty="0">
                <a:solidFill>
                  <a:srgbClr val="1A1A1A"/>
                </a:solidFill>
                <a:effectLst/>
                <a:latin typeface="Times New Roman" panose="02020603050405020304" pitchFamily="18" charset="0"/>
              </a:rPr>
              <a:t>trings are produced in sequence according to the instructions of a (symbolic) program.</a:t>
            </a:r>
          </a:p>
          <a:p>
            <a:pPr marL="0" indent="0">
              <a:buNone/>
            </a:pPr>
            <a:r>
              <a:rPr lang="en-US" b="0" i="0" dirty="0">
                <a:solidFill>
                  <a:srgbClr val="1A1A1A"/>
                </a:solidFill>
                <a:effectLst/>
                <a:latin typeface="Times New Roman" panose="02020603050405020304" pitchFamily="18" charset="0"/>
              </a:rPr>
              <a:t>Human cognition is analogous to symbolic computation in digital computers. </a:t>
            </a:r>
          </a:p>
          <a:p>
            <a:pPr marL="0" indent="0">
              <a:buNone/>
            </a:pPr>
            <a:r>
              <a:rPr lang="en-US" b="1" dirty="0">
                <a:solidFill>
                  <a:srgbClr val="1A1A1A"/>
                </a:solidFill>
                <a:latin typeface="Times New Roman" panose="02020603050405020304" pitchFamily="18" charset="0"/>
              </a:rPr>
              <a:t>The c</a:t>
            </a:r>
            <a:r>
              <a:rPr lang="en-US" b="1" i="0" dirty="0">
                <a:solidFill>
                  <a:srgbClr val="1A1A1A"/>
                </a:solidFill>
                <a:effectLst/>
                <a:latin typeface="Times New Roman" panose="02020603050405020304" pitchFamily="18" charset="0"/>
              </a:rPr>
              <a:t>onnectionist view: </a:t>
            </a:r>
          </a:p>
          <a:p>
            <a:pPr marL="0" indent="0">
              <a:buNone/>
            </a:pPr>
            <a:r>
              <a:rPr lang="en-US" b="0" i="0" dirty="0">
                <a:solidFill>
                  <a:srgbClr val="1A1A1A"/>
                </a:solidFill>
                <a:effectLst/>
                <a:latin typeface="Times New Roman" panose="02020603050405020304" pitchFamily="18" charset="0"/>
              </a:rPr>
              <a:t>Information is stored non-symbolically in the weights, or connection strengths, between the units of a neural net. </a:t>
            </a:r>
          </a:p>
          <a:p>
            <a:pPr marL="0" indent="0">
              <a:buNone/>
            </a:pPr>
            <a:r>
              <a:rPr lang="en-US" dirty="0">
                <a:solidFill>
                  <a:srgbClr val="1A1A1A"/>
                </a:solidFill>
                <a:latin typeface="Times New Roman" panose="02020603050405020304" pitchFamily="18" charset="0"/>
              </a:rPr>
              <a:t>M</a:t>
            </a:r>
            <a:r>
              <a:rPr lang="en-US" b="0" i="0" dirty="0">
                <a:solidFill>
                  <a:srgbClr val="1A1A1A"/>
                </a:solidFill>
                <a:effectLst/>
                <a:latin typeface="Times New Roman" panose="02020603050405020304" pitchFamily="18" charset="0"/>
              </a:rPr>
              <a:t>ental processing is the dynamic and graded evolution of activity in a neural net, each unit’s activation depending on the connection strengths and activity of its neighbors.</a:t>
            </a:r>
            <a:endParaRPr lang="en-US" dirty="0"/>
          </a:p>
        </p:txBody>
      </p:sp>
    </p:spTree>
    <p:extLst>
      <p:ext uri="{BB962C8B-B14F-4D97-AF65-F5344CB8AC3E}">
        <p14:creationId xmlns:p14="http://schemas.microsoft.com/office/powerpoint/2010/main" val="1354668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4D764-0974-08C3-1C3D-F82210D831CB}"/>
              </a:ext>
            </a:extLst>
          </p:cNvPr>
          <p:cNvSpPr>
            <a:spLocks noGrp="1"/>
          </p:cNvSpPr>
          <p:nvPr>
            <p:ph type="title"/>
          </p:nvPr>
        </p:nvSpPr>
        <p:spPr/>
        <p:txBody>
          <a:bodyPr/>
          <a:lstStyle/>
          <a:p>
            <a:r>
              <a:rPr lang="en-US" dirty="0"/>
              <a:t>Which vision would be successful?</a:t>
            </a:r>
          </a:p>
        </p:txBody>
      </p:sp>
      <p:sp>
        <p:nvSpPr>
          <p:cNvPr id="3" name="Content Placeholder 2">
            <a:extLst>
              <a:ext uri="{FF2B5EF4-FFF2-40B4-BE49-F238E27FC236}">
                <a16:creationId xmlns:a16="http://schemas.microsoft.com/office/drawing/2014/main" id="{3C9DB2CE-1BB2-E11F-198C-773C8956FBA7}"/>
              </a:ext>
            </a:extLst>
          </p:cNvPr>
          <p:cNvSpPr>
            <a:spLocks noGrp="1"/>
          </p:cNvSpPr>
          <p:nvPr>
            <p:ph idx="1"/>
          </p:nvPr>
        </p:nvSpPr>
        <p:spPr/>
        <p:txBody>
          <a:bodyPr/>
          <a:lstStyle/>
          <a:p>
            <a:r>
              <a:rPr lang="en-US" dirty="0"/>
              <a:t>Symbolic AI could not solve all the problems. E.g. think of recognizing a picture of a landscape using logic</a:t>
            </a:r>
          </a:p>
          <a:p>
            <a:r>
              <a:rPr lang="en-US" dirty="0"/>
              <a:t>The machine learning, neural network AI involved too many computations</a:t>
            </a:r>
          </a:p>
          <a:p>
            <a:endParaRPr lang="en-US" dirty="0"/>
          </a:p>
          <a:p>
            <a:r>
              <a:rPr lang="en-US" b="0" i="0" u="none" strike="noStrike" dirty="0">
                <a:solidFill>
                  <a:srgbClr val="3366CC"/>
                </a:solidFill>
                <a:effectLst/>
                <a:latin typeface="Arial" panose="020B0604020202020204" pitchFamily="34" charset="0"/>
                <a:hlinkClick r:id="rId2" tooltip="Moore's law"/>
              </a:rPr>
              <a:t>Faster computers</a:t>
            </a:r>
            <a:r>
              <a:rPr lang="en-US" b="0" i="0" dirty="0">
                <a:solidFill>
                  <a:srgbClr val="202122"/>
                </a:solidFill>
                <a:effectLst/>
                <a:latin typeface="Arial" panose="020B0604020202020204" pitchFamily="34" charset="0"/>
              </a:rPr>
              <a:t>, algorithmic improvements and access to </a:t>
            </a:r>
            <a:r>
              <a:rPr lang="en-US" b="0" i="0" u="none" strike="noStrike" dirty="0">
                <a:solidFill>
                  <a:srgbClr val="3366CC"/>
                </a:solidFill>
                <a:effectLst/>
                <a:latin typeface="Arial" panose="020B0604020202020204" pitchFamily="34" charset="0"/>
                <a:hlinkClick r:id="rId3" tooltip="Big data"/>
              </a:rPr>
              <a:t>large amounts of data</a:t>
            </a:r>
            <a:r>
              <a:rPr lang="en-US" b="0" i="0" dirty="0">
                <a:solidFill>
                  <a:srgbClr val="202122"/>
                </a:solidFill>
                <a:effectLst/>
                <a:latin typeface="Arial" panose="020B0604020202020204" pitchFamily="34" charset="0"/>
              </a:rPr>
              <a:t> enabled advances in </a:t>
            </a:r>
            <a:r>
              <a:rPr lang="en-US" b="0" i="0" u="none" strike="noStrike" dirty="0">
                <a:solidFill>
                  <a:srgbClr val="3366CC"/>
                </a:solidFill>
                <a:effectLst/>
                <a:latin typeface="Arial" panose="020B0604020202020204" pitchFamily="34" charset="0"/>
                <a:hlinkClick r:id="rId4" tooltip="Machine learning"/>
              </a:rPr>
              <a:t>machine learning</a:t>
            </a:r>
            <a:r>
              <a:rPr lang="en-US" b="0" i="0" dirty="0">
                <a:solidFill>
                  <a:srgbClr val="202122"/>
                </a:solidFill>
                <a:effectLst/>
                <a:latin typeface="Arial" panose="020B0604020202020204" pitchFamily="34" charset="0"/>
              </a:rPr>
              <a:t> and perception; data-hungry </a:t>
            </a:r>
            <a:r>
              <a:rPr lang="en-US" b="0" i="0" u="none" strike="noStrike" dirty="0">
                <a:solidFill>
                  <a:srgbClr val="3366CC"/>
                </a:solidFill>
                <a:effectLst/>
                <a:latin typeface="Arial" panose="020B0604020202020204" pitchFamily="34" charset="0"/>
                <a:hlinkClick r:id="rId5" tooltip="Deep learning"/>
              </a:rPr>
              <a:t>deep learning</a:t>
            </a:r>
            <a:r>
              <a:rPr lang="en-US" b="0" i="0" dirty="0">
                <a:solidFill>
                  <a:srgbClr val="202122"/>
                </a:solidFill>
                <a:effectLst/>
                <a:latin typeface="Arial" panose="020B0604020202020204" pitchFamily="34" charset="0"/>
              </a:rPr>
              <a:t> methods started to dominate accuracy benchmarks </a:t>
            </a:r>
            <a:r>
              <a:rPr lang="en-US" b="0" i="0" u="none" strike="noStrike" dirty="0">
                <a:solidFill>
                  <a:srgbClr val="3366CC"/>
                </a:solidFill>
                <a:effectLst/>
                <a:latin typeface="Arial" panose="020B0604020202020204" pitchFamily="34" charset="0"/>
                <a:hlinkClick r:id="rId6" tooltip="Deep learning"/>
              </a:rPr>
              <a:t>around 2012</a:t>
            </a:r>
            <a:endParaRPr lang="en-US" dirty="0"/>
          </a:p>
          <a:p>
            <a:endParaRPr lang="en-US" dirty="0"/>
          </a:p>
        </p:txBody>
      </p:sp>
    </p:spTree>
    <p:extLst>
      <p:ext uri="{BB962C8B-B14F-4D97-AF65-F5344CB8AC3E}">
        <p14:creationId xmlns:p14="http://schemas.microsoft.com/office/powerpoint/2010/main" val="1615552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CC4F0-08EB-6878-B0A5-D83EFCC003FA}"/>
              </a:ext>
            </a:extLst>
          </p:cNvPr>
          <p:cNvSpPr>
            <a:spLocks noGrp="1"/>
          </p:cNvSpPr>
          <p:nvPr>
            <p:ph type="title"/>
          </p:nvPr>
        </p:nvSpPr>
        <p:spPr/>
        <p:txBody>
          <a:bodyPr/>
          <a:lstStyle/>
          <a:p>
            <a:r>
              <a:rPr lang="en-US" dirty="0"/>
              <a:t>Contributors</a:t>
            </a:r>
          </a:p>
        </p:txBody>
      </p:sp>
      <p:sp>
        <p:nvSpPr>
          <p:cNvPr id="3" name="Content Placeholder 2">
            <a:extLst>
              <a:ext uri="{FF2B5EF4-FFF2-40B4-BE49-F238E27FC236}">
                <a16:creationId xmlns:a16="http://schemas.microsoft.com/office/drawing/2014/main" id="{A2895439-9FA8-6253-C31C-E2A1D45B9577}"/>
              </a:ext>
            </a:extLst>
          </p:cNvPr>
          <p:cNvSpPr>
            <a:spLocks noGrp="1"/>
          </p:cNvSpPr>
          <p:nvPr>
            <p:ph idx="1"/>
          </p:nvPr>
        </p:nvSpPr>
        <p:spPr/>
        <p:txBody>
          <a:bodyPr>
            <a:normAutofit/>
          </a:bodyPr>
          <a:lstStyle/>
          <a:p>
            <a:r>
              <a:rPr lang="en-US" b="0" i="0" u="none" strike="noStrike" dirty="0">
                <a:solidFill>
                  <a:srgbClr val="000000"/>
                </a:solidFill>
                <a:effectLst/>
              </a:rPr>
              <a:t>Bob Strauss – Philosophical thoughts</a:t>
            </a:r>
          </a:p>
          <a:p>
            <a:r>
              <a:rPr lang="en-US" b="0" i="0" u="none" strike="noStrike" dirty="0">
                <a:solidFill>
                  <a:srgbClr val="000000"/>
                </a:solidFill>
                <a:effectLst/>
              </a:rPr>
              <a:t>David Tracy – Autonomous Cars, Agriculture, and Lawn Care</a:t>
            </a:r>
          </a:p>
          <a:p>
            <a:r>
              <a:rPr lang="en-US" b="0" i="0" u="none" strike="noStrike" dirty="0">
                <a:solidFill>
                  <a:srgbClr val="000000"/>
                </a:solidFill>
                <a:effectLst/>
              </a:rPr>
              <a:t>Mike Murphy – Games, Diplomacy</a:t>
            </a:r>
          </a:p>
          <a:p>
            <a:endParaRPr lang="en-US" dirty="0">
              <a:solidFill>
                <a:srgbClr val="000000"/>
              </a:solidFill>
            </a:endParaRPr>
          </a:p>
        </p:txBody>
      </p:sp>
    </p:spTree>
    <p:extLst>
      <p:ext uri="{BB962C8B-B14F-4D97-AF65-F5344CB8AC3E}">
        <p14:creationId xmlns:p14="http://schemas.microsoft.com/office/powerpoint/2010/main" val="1142154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711A4-F325-A49B-CEFE-8C514F04B581}"/>
              </a:ext>
            </a:extLst>
          </p:cNvPr>
          <p:cNvSpPr>
            <a:spLocks noGrp="1"/>
          </p:cNvSpPr>
          <p:nvPr>
            <p:ph type="title"/>
          </p:nvPr>
        </p:nvSpPr>
        <p:spPr/>
        <p:txBody>
          <a:bodyPr/>
          <a:lstStyle/>
          <a:p>
            <a:r>
              <a:rPr lang="en-US" dirty="0"/>
              <a:t>From Deep Learning to Artificial General Intelligence</a:t>
            </a:r>
          </a:p>
        </p:txBody>
      </p:sp>
      <p:sp>
        <p:nvSpPr>
          <p:cNvPr id="3" name="Content Placeholder 2">
            <a:extLst>
              <a:ext uri="{FF2B5EF4-FFF2-40B4-BE49-F238E27FC236}">
                <a16:creationId xmlns:a16="http://schemas.microsoft.com/office/drawing/2014/main" id="{1ACB08C7-B484-AD1E-6371-2ED4F48FB1FF}"/>
              </a:ext>
            </a:extLst>
          </p:cNvPr>
          <p:cNvSpPr>
            <a:spLocks noGrp="1"/>
          </p:cNvSpPr>
          <p:nvPr>
            <p:ph idx="1"/>
          </p:nvPr>
        </p:nvSpPr>
        <p:spPr/>
        <p:txBody>
          <a:bodyPr>
            <a:normAutofit/>
          </a:bodyPr>
          <a:lstStyle/>
          <a:p>
            <a:pPr marL="0" indent="0">
              <a:buNone/>
            </a:pPr>
            <a:r>
              <a:rPr lang="en-US" dirty="0">
                <a:solidFill>
                  <a:srgbClr val="202122"/>
                </a:solidFill>
              </a:rPr>
              <a:t>C</a:t>
            </a:r>
            <a:r>
              <a:rPr lang="en-US" b="0" i="0" dirty="0">
                <a:solidFill>
                  <a:srgbClr val="202122"/>
                </a:solidFill>
                <a:effectLst/>
              </a:rPr>
              <a:t>loud computing infrastructure allowed an increase in affordable </a:t>
            </a:r>
            <a:r>
              <a:rPr lang="en-US" b="0" i="0" dirty="0">
                <a:effectLst/>
              </a:rPr>
              <a:t>neural networks, research tools and datasets and provided an impetus to invest heavily leading to Artificial General Intelligence:</a:t>
            </a:r>
          </a:p>
          <a:p>
            <a:pPr lvl="1"/>
            <a:r>
              <a:rPr lang="en-US" dirty="0"/>
              <a:t>Reasoning, problem solving</a:t>
            </a:r>
          </a:p>
          <a:p>
            <a:pPr lvl="1"/>
            <a:r>
              <a:rPr lang="en-US" dirty="0"/>
              <a:t>Knowledge Representation</a:t>
            </a:r>
          </a:p>
          <a:p>
            <a:pPr lvl="1"/>
            <a:r>
              <a:rPr lang="en-US" dirty="0"/>
              <a:t>Learning</a:t>
            </a:r>
          </a:p>
          <a:p>
            <a:pPr lvl="1"/>
            <a:r>
              <a:rPr lang="en-US" dirty="0"/>
              <a:t>Natural language processing</a:t>
            </a:r>
          </a:p>
          <a:p>
            <a:pPr lvl="1"/>
            <a:r>
              <a:rPr lang="en-US" dirty="0"/>
              <a:t>Perception</a:t>
            </a:r>
          </a:p>
          <a:p>
            <a:pPr lvl="1"/>
            <a:r>
              <a:rPr lang="en-US" dirty="0"/>
              <a:t>Social intelligence</a:t>
            </a:r>
          </a:p>
          <a:p>
            <a:pPr lvl="1"/>
            <a:r>
              <a:rPr lang="en-US" dirty="0"/>
              <a:t>General intelligence</a:t>
            </a:r>
          </a:p>
          <a:p>
            <a:endParaRPr lang="en-US" dirty="0"/>
          </a:p>
          <a:p>
            <a:endParaRPr lang="en-US" dirty="0"/>
          </a:p>
        </p:txBody>
      </p:sp>
    </p:spTree>
    <p:extLst>
      <p:ext uri="{BB962C8B-B14F-4D97-AF65-F5344CB8AC3E}">
        <p14:creationId xmlns:p14="http://schemas.microsoft.com/office/powerpoint/2010/main" val="4157782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AD2C-5158-0348-B7CA-39B5B6B7CE49}"/>
              </a:ext>
            </a:extLst>
          </p:cNvPr>
          <p:cNvSpPr>
            <a:spLocks noGrp="1"/>
          </p:cNvSpPr>
          <p:nvPr>
            <p:ph type="title"/>
          </p:nvPr>
        </p:nvSpPr>
        <p:spPr/>
        <p:txBody>
          <a:bodyPr/>
          <a:lstStyle/>
          <a:p>
            <a:r>
              <a:rPr lang="en-US" dirty="0"/>
              <a:t>Videos on Solutions and Problems</a:t>
            </a:r>
          </a:p>
        </p:txBody>
      </p:sp>
      <p:pic>
        <p:nvPicPr>
          <p:cNvPr id="7" name="Online Media 6" descr="5 AI Companies that are Shaping the Future in 2023 | Artificial Intelligence">
            <a:hlinkClick r:id="" action="ppaction://media"/>
            <a:extLst>
              <a:ext uri="{FF2B5EF4-FFF2-40B4-BE49-F238E27FC236}">
                <a16:creationId xmlns:a16="http://schemas.microsoft.com/office/drawing/2014/main" id="{0C5927DE-E53D-E307-D69F-9B72F5C823E6}"/>
              </a:ext>
            </a:extLst>
          </p:cNvPr>
          <p:cNvPicPr>
            <a:picLocks noRot="1" noChangeAspect="1"/>
          </p:cNvPicPr>
          <p:nvPr>
            <a:videoFile r:link="rId1"/>
          </p:nvPr>
        </p:nvPicPr>
        <p:blipFill>
          <a:blip r:embed="rId3"/>
          <a:stretch>
            <a:fillRect/>
          </a:stretch>
        </p:blipFill>
        <p:spPr>
          <a:xfrm>
            <a:off x="1463380" y="1377836"/>
            <a:ext cx="8105420" cy="4579562"/>
          </a:xfrm>
          <a:prstGeom prst="rect">
            <a:avLst/>
          </a:prstGeom>
        </p:spPr>
      </p:pic>
      <p:sp>
        <p:nvSpPr>
          <p:cNvPr id="8" name="TextBox 7">
            <a:extLst>
              <a:ext uri="{FF2B5EF4-FFF2-40B4-BE49-F238E27FC236}">
                <a16:creationId xmlns:a16="http://schemas.microsoft.com/office/drawing/2014/main" id="{B0FC0B23-6B1E-18D0-F183-BFA788837133}"/>
              </a:ext>
            </a:extLst>
          </p:cNvPr>
          <p:cNvSpPr txBox="1"/>
          <p:nvPr/>
        </p:nvSpPr>
        <p:spPr>
          <a:xfrm>
            <a:off x="3623249" y="6123543"/>
            <a:ext cx="5173980" cy="369332"/>
          </a:xfrm>
          <a:prstGeom prst="rect">
            <a:avLst/>
          </a:prstGeom>
          <a:noFill/>
        </p:spPr>
        <p:txBody>
          <a:bodyPr wrap="none" rtlCol="0">
            <a:spAutoFit/>
          </a:bodyPr>
          <a:lstStyle/>
          <a:p>
            <a:r>
              <a:rPr lang="en-US" dirty="0"/>
              <a:t>DeepMind 39, Google 4:07, </a:t>
            </a:r>
            <a:r>
              <a:rPr lang="en-US" dirty="0" err="1"/>
              <a:t>OpenAI</a:t>
            </a:r>
            <a:r>
              <a:rPr lang="en-US" dirty="0"/>
              <a:t> 6:47, Meta 13:30</a:t>
            </a:r>
          </a:p>
        </p:txBody>
      </p:sp>
    </p:spTree>
    <p:extLst>
      <p:ext uri="{BB962C8B-B14F-4D97-AF65-F5344CB8AC3E}">
        <p14:creationId xmlns:p14="http://schemas.microsoft.com/office/powerpoint/2010/main" val="40459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AD2C-5158-0348-B7CA-39B5B6B7CE49}"/>
              </a:ext>
            </a:extLst>
          </p:cNvPr>
          <p:cNvSpPr>
            <a:spLocks noGrp="1"/>
          </p:cNvSpPr>
          <p:nvPr>
            <p:ph type="title"/>
          </p:nvPr>
        </p:nvSpPr>
        <p:spPr/>
        <p:txBody>
          <a:bodyPr/>
          <a:lstStyle/>
          <a:p>
            <a:r>
              <a:rPr lang="en-US" dirty="0"/>
              <a:t>Videos on Solutions and Problems</a:t>
            </a:r>
          </a:p>
        </p:txBody>
      </p:sp>
      <p:pic>
        <p:nvPicPr>
          <p:cNvPr id="4" name="Online Media 3" descr="Google's AI Robot TERRIFIES Officials Before It Was Quickly Shut Down">
            <a:hlinkClick r:id="" action="ppaction://media"/>
            <a:extLst>
              <a:ext uri="{FF2B5EF4-FFF2-40B4-BE49-F238E27FC236}">
                <a16:creationId xmlns:a16="http://schemas.microsoft.com/office/drawing/2014/main" id="{7D339103-5C1B-1B0C-1A0E-170275F1F095}"/>
              </a:ext>
            </a:extLst>
          </p:cNvPr>
          <p:cNvPicPr>
            <a:picLocks noGrp="1" noRot="1" noChangeAspect="1"/>
          </p:cNvPicPr>
          <p:nvPr>
            <p:ph idx="1"/>
            <a:videoFile r:link="rId1"/>
          </p:nvPr>
        </p:nvPicPr>
        <p:blipFill>
          <a:blip r:embed="rId3"/>
          <a:stretch>
            <a:fillRect/>
          </a:stretch>
        </p:blipFill>
        <p:spPr>
          <a:xfrm>
            <a:off x="1416971" y="1384381"/>
            <a:ext cx="8742229" cy="4939694"/>
          </a:xfrm>
          <a:prstGeom prst="rect">
            <a:avLst/>
          </a:prstGeom>
        </p:spPr>
      </p:pic>
      <p:sp>
        <p:nvSpPr>
          <p:cNvPr id="9" name="TextBox 8">
            <a:extLst>
              <a:ext uri="{FF2B5EF4-FFF2-40B4-BE49-F238E27FC236}">
                <a16:creationId xmlns:a16="http://schemas.microsoft.com/office/drawing/2014/main" id="{CEE53355-460F-DE0B-E0A8-E5A45F999D7D}"/>
              </a:ext>
            </a:extLst>
          </p:cNvPr>
          <p:cNvSpPr txBox="1"/>
          <p:nvPr/>
        </p:nvSpPr>
        <p:spPr>
          <a:xfrm>
            <a:off x="4712448" y="6418443"/>
            <a:ext cx="2767104" cy="369332"/>
          </a:xfrm>
          <a:prstGeom prst="rect">
            <a:avLst/>
          </a:prstGeom>
          <a:noFill/>
        </p:spPr>
        <p:txBody>
          <a:bodyPr wrap="none" rtlCol="0">
            <a:spAutoFit/>
          </a:bodyPr>
          <a:lstStyle/>
          <a:p>
            <a:r>
              <a:rPr lang="en-US" dirty="0"/>
              <a:t>Lab 360 1:42, 3:39 </a:t>
            </a:r>
            <a:r>
              <a:rPr lang="en-US" dirty="0" err="1"/>
              <a:t>Lamoine</a:t>
            </a:r>
            <a:endParaRPr lang="en-US" dirty="0"/>
          </a:p>
        </p:txBody>
      </p:sp>
    </p:spTree>
    <p:extLst>
      <p:ext uri="{BB962C8B-B14F-4D97-AF65-F5344CB8AC3E}">
        <p14:creationId xmlns:p14="http://schemas.microsoft.com/office/powerpoint/2010/main" val="292180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AD2C-5158-0348-B7CA-39B5B6B7CE49}"/>
              </a:ext>
            </a:extLst>
          </p:cNvPr>
          <p:cNvSpPr>
            <a:spLocks noGrp="1"/>
          </p:cNvSpPr>
          <p:nvPr>
            <p:ph type="title"/>
          </p:nvPr>
        </p:nvSpPr>
        <p:spPr/>
        <p:txBody>
          <a:bodyPr/>
          <a:lstStyle/>
          <a:p>
            <a:r>
              <a:rPr lang="en-US" dirty="0"/>
              <a:t>Videos on Solutions and Problems</a:t>
            </a:r>
          </a:p>
        </p:txBody>
      </p:sp>
      <p:pic>
        <p:nvPicPr>
          <p:cNvPr id="5" name="Online Media 4" descr="Smart, seductive, dangerous AI robots. Beyond GPT-4.">
            <a:hlinkClick r:id="" action="ppaction://media"/>
            <a:extLst>
              <a:ext uri="{FF2B5EF4-FFF2-40B4-BE49-F238E27FC236}">
                <a16:creationId xmlns:a16="http://schemas.microsoft.com/office/drawing/2014/main" id="{1628C68F-2360-854A-D8C8-02823685031E}"/>
              </a:ext>
            </a:extLst>
          </p:cNvPr>
          <p:cNvPicPr>
            <a:picLocks noRot="1" noChangeAspect="1"/>
          </p:cNvPicPr>
          <p:nvPr>
            <a:videoFile r:link="rId1"/>
          </p:nvPr>
        </p:nvPicPr>
        <p:blipFill>
          <a:blip r:embed="rId3"/>
          <a:stretch>
            <a:fillRect/>
          </a:stretch>
        </p:blipFill>
        <p:spPr>
          <a:xfrm>
            <a:off x="1454400" y="1329247"/>
            <a:ext cx="8742762" cy="4939661"/>
          </a:xfrm>
          <a:prstGeom prst="rect">
            <a:avLst/>
          </a:prstGeom>
        </p:spPr>
      </p:pic>
      <p:sp>
        <p:nvSpPr>
          <p:cNvPr id="10" name="TextBox 9">
            <a:extLst>
              <a:ext uri="{FF2B5EF4-FFF2-40B4-BE49-F238E27FC236}">
                <a16:creationId xmlns:a16="http://schemas.microsoft.com/office/drawing/2014/main" id="{290A3723-3FA6-5006-8CC1-736E1E762CF4}"/>
              </a:ext>
            </a:extLst>
          </p:cNvPr>
          <p:cNvSpPr txBox="1"/>
          <p:nvPr/>
        </p:nvSpPr>
        <p:spPr>
          <a:xfrm>
            <a:off x="4895992" y="6425946"/>
            <a:ext cx="2400016" cy="369332"/>
          </a:xfrm>
          <a:prstGeom prst="rect">
            <a:avLst/>
          </a:prstGeom>
          <a:noFill/>
        </p:spPr>
        <p:txBody>
          <a:bodyPr wrap="none" rtlCol="0">
            <a:spAutoFit/>
          </a:bodyPr>
          <a:lstStyle/>
          <a:p>
            <a:r>
              <a:rPr lang="en-US" dirty="0"/>
              <a:t>4:05, 6:45, 13.54, 15:40</a:t>
            </a:r>
          </a:p>
        </p:txBody>
      </p:sp>
    </p:spTree>
    <p:extLst>
      <p:ext uri="{BB962C8B-B14F-4D97-AF65-F5344CB8AC3E}">
        <p14:creationId xmlns:p14="http://schemas.microsoft.com/office/powerpoint/2010/main" val="91795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AD2C-5158-0348-B7CA-39B5B6B7CE49}"/>
              </a:ext>
            </a:extLst>
          </p:cNvPr>
          <p:cNvSpPr>
            <a:spLocks noGrp="1"/>
          </p:cNvSpPr>
          <p:nvPr>
            <p:ph type="title"/>
          </p:nvPr>
        </p:nvSpPr>
        <p:spPr/>
        <p:txBody>
          <a:bodyPr/>
          <a:lstStyle/>
          <a:p>
            <a:r>
              <a:rPr lang="en-US" dirty="0"/>
              <a:t>Videos on Solutions and Problems</a:t>
            </a:r>
          </a:p>
        </p:txBody>
      </p:sp>
      <p:pic>
        <p:nvPicPr>
          <p:cNvPr id="11" name="Online Media 10" descr="Google Engineer on His Sentient AI Claim">
            <a:hlinkClick r:id="" action="ppaction://media"/>
            <a:extLst>
              <a:ext uri="{FF2B5EF4-FFF2-40B4-BE49-F238E27FC236}">
                <a16:creationId xmlns:a16="http://schemas.microsoft.com/office/drawing/2014/main" id="{3372EAB2-C54A-5C78-46FA-51BB36A6EE63}"/>
              </a:ext>
            </a:extLst>
          </p:cNvPr>
          <p:cNvPicPr>
            <a:picLocks noRot="1" noChangeAspect="1"/>
          </p:cNvPicPr>
          <p:nvPr>
            <a:videoFile r:link="rId1"/>
          </p:nvPr>
        </p:nvPicPr>
        <p:blipFill>
          <a:blip r:embed="rId3"/>
          <a:stretch>
            <a:fillRect/>
          </a:stretch>
        </p:blipFill>
        <p:spPr>
          <a:xfrm>
            <a:off x="1429431" y="1336232"/>
            <a:ext cx="8914434" cy="5036655"/>
          </a:xfrm>
          <a:prstGeom prst="rect">
            <a:avLst/>
          </a:prstGeom>
        </p:spPr>
      </p:pic>
      <p:sp>
        <p:nvSpPr>
          <p:cNvPr id="12" name="TextBox 11">
            <a:extLst>
              <a:ext uri="{FF2B5EF4-FFF2-40B4-BE49-F238E27FC236}">
                <a16:creationId xmlns:a16="http://schemas.microsoft.com/office/drawing/2014/main" id="{45FC7EB3-8597-4CCC-B263-E045ED86393F}"/>
              </a:ext>
            </a:extLst>
          </p:cNvPr>
          <p:cNvSpPr txBox="1"/>
          <p:nvPr/>
        </p:nvSpPr>
        <p:spPr>
          <a:xfrm>
            <a:off x="5886648" y="6372887"/>
            <a:ext cx="418704" cy="369332"/>
          </a:xfrm>
          <a:prstGeom prst="rect">
            <a:avLst/>
          </a:prstGeom>
          <a:noFill/>
        </p:spPr>
        <p:txBody>
          <a:bodyPr wrap="none" rtlCol="0">
            <a:spAutoFit/>
          </a:bodyPr>
          <a:lstStyle/>
          <a:p>
            <a:r>
              <a:rPr lang="en-US" dirty="0"/>
              <a:t>60</a:t>
            </a:r>
          </a:p>
        </p:txBody>
      </p:sp>
    </p:spTree>
    <p:extLst>
      <p:ext uri="{BB962C8B-B14F-4D97-AF65-F5344CB8AC3E}">
        <p14:creationId xmlns:p14="http://schemas.microsoft.com/office/powerpoint/2010/main" val="428366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4E7F0-DF95-42FA-CA09-0C24756EF76F}"/>
              </a:ext>
            </a:extLst>
          </p:cNvPr>
          <p:cNvSpPr>
            <a:spLocks noGrp="1"/>
          </p:cNvSpPr>
          <p:nvPr>
            <p:ph type="title"/>
          </p:nvPr>
        </p:nvSpPr>
        <p:spPr/>
        <p:txBody>
          <a:bodyPr/>
          <a:lstStyle/>
          <a:p>
            <a:r>
              <a:rPr lang="en-US" dirty="0"/>
              <a:t>Over 10 key algorithms are used in artificial intelligence </a:t>
            </a:r>
          </a:p>
        </p:txBody>
      </p:sp>
      <p:sp>
        <p:nvSpPr>
          <p:cNvPr id="3" name="Content Placeholder 2">
            <a:extLst>
              <a:ext uri="{FF2B5EF4-FFF2-40B4-BE49-F238E27FC236}">
                <a16:creationId xmlns:a16="http://schemas.microsoft.com/office/drawing/2014/main" id="{AF2A1939-D97E-3ABC-CD69-0CE167D1E841}"/>
              </a:ext>
            </a:extLst>
          </p:cNvPr>
          <p:cNvSpPr>
            <a:spLocks noGrp="1"/>
          </p:cNvSpPr>
          <p:nvPr>
            <p:ph idx="1"/>
          </p:nvPr>
        </p:nvSpPr>
        <p:spPr/>
        <p:txBody>
          <a:bodyPr>
            <a:normAutofit fontScale="92500" lnSpcReduction="10000"/>
          </a:bodyPr>
          <a:lstStyle/>
          <a:p>
            <a:pPr marL="0" indent="0">
              <a:buNone/>
            </a:pPr>
            <a:endParaRPr lang="en-US" dirty="0"/>
          </a:p>
          <a:p>
            <a:pPr marL="342900" marR="0" lvl="0" indent="-342900">
              <a:spcBef>
                <a:spcPts val="0"/>
              </a:spcBef>
              <a:spcAft>
                <a:spcPts val="0"/>
              </a:spcAft>
              <a:buFont typeface="+mj-lt"/>
              <a:buAutoNum type="arabicPeriod"/>
              <a:tabLst>
                <a:tab pos="457200" algn="l"/>
              </a:tabLst>
            </a:pPr>
            <a:r>
              <a:rPr lang="en-US" sz="2400" kern="0" dirty="0">
                <a:effectLst/>
                <a:latin typeface="Segoe UI" panose="020B0502040204020203" pitchFamily="34" charset="0"/>
                <a:ea typeface="Times New Roman" panose="02020603050405020304" pitchFamily="18" charset="0"/>
                <a:cs typeface="Times New Roman" panose="02020603050405020304" pitchFamily="18" charset="0"/>
              </a:rPr>
              <a:t>Supervised Learning: Algorithms such as linear regression, decision trees, support vector machines (SVM), and neural networks are used to train AI models using labeled data, where the algorithm learns to map input features to desired output labels.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400" kern="0" dirty="0">
                <a:effectLst/>
                <a:latin typeface="Segoe UI" panose="020B0502040204020203" pitchFamily="34" charset="0"/>
                <a:ea typeface="Times New Roman" panose="02020603050405020304" pitchFamily="18" charset="0"/>
                <a:cs typeface="Times New Roman" panose="02020603050405020304" pitchFamily="18" charset="0"/>
              </a:rPr>
              <a:t>Unsupervised Learning: Algorithms like k-means clustering, hierarchical clustering, and Gaussian mixture models are used to identify patterns and relationships in unlabeled data, without explicit target labels.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400" kern="0" dirty="0">
                <a:effectLst/>
                <a:latin typeface="Segoe UI" panose="020B0502040204020203" pitchFamily="34" charset="0"/>
                <a:ea typeface="Times New Roman" panose="02020603050405020304" pitchFamily="18" charset="0"/>
                <a:cs typeface="Times New Roman" panose="02020603050405020304" pitchFamily="18" charset="0"/>
              </a:rPr>
              <a:t>Reinforcement Learning: Algorithms such as Q-learning and Deep Q-networks (DQN) enable AI agents to learn optimal actions by interacting with an environment, receiving feedback in the form of rewards or penalties.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400" kern="0" dirty="0">
                <a:effectLst/>
                <a:latin typeface="Segoe UI" panose="020B0502040204020203" pitchFamily="34" charset="0"/>
                <a:ea typeface="Times New Roman" panose="02020603050405020304" pitchFamily="18" charset="0"/>
                <a:cs typeface="Times New Roman" panose="02020603050405020304" pitchFamily="18" charset="0"/>
              </a:rPr>
              <a:t>Deep Learning: Deep neural networks, including convolutional neural networks (CNNs) for computer vision, recurrent neural networks (RNNs) for sequence data, and transformers for natural language processing, are used to handle complex patterns and large-scale data.</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596574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601C3-DC5D-51DD-5A57-5B263F63D63C}"/>
              </a:ext>
            </a:extLst>
          </p:cNvPr>
          <p:cNvSpPr>
            <a:spLocks noGrp="1"/>
          </p:cNvSpPr>
          <p:nvPr>
            <p:ph type="title"/>
          </p:nvPr>
        </p:nvSpPr>
        <p:spPr/>
        <p:txBody>
          <a:bodyPr/>
          <a:lstStyle/>
          <a:p>
            <a:r>
              <a:rPr lang="en-US" dirty="0"/>
              <a:t>Over 10 key algorithms are used in artificial intelligence </a:t>
            </a:r>
          </a:p>
        </p:txBody>
      </p:sp>
      <p:sp>
        <p:nvSpPr>
          <p:cNvPr id="3" name="Content Placeholder 2">
            <a:extLst>
              <a:ext uri="{FF2B5EF4-FFF2-40B4-BE49-F238E27FC236}">
                <a16:creationId xmlns:a16="http://schemas.microsoft.com/office/drawing/2014/main" id="{2022B9CC-EB54-275D-120A-2AAE0F7A48D8}"/>
              </a:ext>
            </a:extLst>
          </p:cNvPr>
          <p:cNvSpPr>
            <a:spLocks noGrp="1"/>
          </p:cNvSpPr>
          <p:nvPr>
            <p:ph idx="1"/>
          </p:nvPr>
        </p:nvSpPr>
        <p:spPr/>
        <p:txBody>
          <a:bodyPr>
            <a:normAutofit lnSpcReduction="10000"/>
          </a:bodyPr>
          <a:lstStyle/>
          <a:p>
            <a:pPr marL="342900" marR="0" lvl="0" indent="-342900">
              <a:spcBef>
                <a:spcPts val="0"/>
              </a:spcBef>
              <a:spcAft>
                <a:spcPts val="0"/>
              </a:spcAft>
              <a:buFont typeface="+mj-lt"/>
              <a:buAutoNum type="arabicPeriod" startAt="5"/>
              <a:tabLst>
                <a:tab pos="457200" algn="l"/>
              </a:tabLst>
            </a:pPr>
            <a:r>
              <a:rPr lang="en-US" sz="2400" kern="0" dirty="0">
                <a:effectLst/>
                <a:latin typeface="Segoe UI" panose="020B0502040204020203" pitchFamily="34" charset="0"/>
                <a:ea typeface="Times New Roman" panose="02020603050405020304" pitchFamily="18" charset="0"/>
                <a:cs typeface="Times New Roman" panose="02020603050405020304" pitchFamily="18" charset="0"/>
              </a:rPr>
              <a:t>Genetic Algorithms: Inspired by the process of natural selection, genetic algorithms are optimization algorithms that involve creating a population of potential solutions and iteratively evolving them through genetic operations such as mutation and crossover.</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5"/>
              <a:tabLst>
                <a:tab pos="457200" algn="l"/>
              </a:tabLst>
            </a:pPr>
            <a:r>
              <a:rPr lang="en-US" sz="2400" kern="0" dirty="0">
                <a:effectLst/>
                <a:latin typeface="Segoe UI" panose="020B0502040204020203" pitchFamily="34" charset="0"/>
                <a:ea typeface="Times New Roman" panose="02020603050405020304" pitchFamily="18" charset="0"/>
                <a:cs typeface="Times New Roman" panose="02020603050405020304" pitchFamily="18" charset="0"/>
              </a:rPr>
              <a:t>Natural Language Processing (NLP) Algorithms: NLP algorithms encompass tasks like sentiment analysis, named entity recognition, part-of-speech tagging, and language translation. They include techniques like word embeddings, recurrent neural networks (RNNs), and transformers.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5"/>
              <a:tabLst>
                <a:tab pos="457200" algn="l"/>
              </a:tabLst>
            </a:pPr>
            <a:r>
              <a:rPr lang="en-US" sz="2400" kern="0" dirty="0">
                <a:effectLst/>
                <a:latin typeface="Segoe UI" panose="020B0502040204020203" pitchFamily="34" charset="0"/>
                <a:ea typeface="Times New Roman" panose="02020603050405020304" pitchFamily="18" charset="0"/>
                <a:cs typeface="Times New Roman" panose="02020603050405020304" pitchFamily="18" charset="0"/>
              </a:rPr>
              <a:t>Bayesian Networks: These probabilistic graphical models represent relationships between variables using directed acyclic graphs, enabling reasoning under uncertainty and incorporating prior knowledge.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startAt="5"/>
            </a:pPr>
            <a:r>
              <a:rPr lang="en-US" sz="2400" kern="0" dirty="0">
                <a:effectLst/>
                <a:latin typeface="Segoe UI" panose="020B0502040204020203" pitchFamily="34" charset="0"/>
                <a:ea typeface="Times New Roman" panose="02020603050405020304" pitchFamily="18" charset="0"/>
                <a:cs typeface="Times New Roman" panose="02020603050405020304" pitchFamily="18" charset="0"/>
              </a:rPr>
              <a:t>Support Vector Machines (SVM): SVMs are used for classification and regression tasks, aiming to find an optimal hyperplane that separates data points of different classes with maximum margin.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48030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601C3-DC5D-51DD-5A57-5B263F63D63C}"/>
              </a:ext>
            </a:extLst>
          </p:cNvPr>
          <p:cNvSpPr>
            <a:spLocks noGrp="1"/>
          </p:cNvSpPr>
          <p:nvPr>
            <p:ph type="title"/>
          </p:nvPr>
        </p:nvSpPr>
        <p:spPr/>
        <p:txBody>
          <a:bodyPr/>
          <a:lstStyle/>
          <a:p>
            <a:r>
              <a:rPr lang="en-US" dirty="0"/>
              <a:t>Over 10 key algorithms are used in artificial intelligence </a:t>
            </a:r>
          </a:p>
        </p:txBody>
      </p:sp>
      <p:sp>
        <p:nvSpPr>
          <p:cNvPr id="3" name="Content Placeholder 2">
            <a:extLst>
              <a:ext uri="{FF2B5EF4-FFF2-40B4-BE49-F238E27FC236}">
                <a16:creationId xmlns:a16="http://schemas.microsoft.com/office/drawing/2014/main" id="{2022B9CC-EB54-275D-120A-2AAE0F7A48D8}"/>
              </a:ext>
            </a:extLst>
          </p:cNvPr>
          <p:cNvSpPr>
            <a:spLocks noGrp="1"/>
          </p:cNvSpPr>
          <p:nvPr>
            <p:ph idx="1"/>
          </p:nvPr>
        </p:nvSpPr>
        <p:spPr/>
        <p:txBody>
          <a:bodyPr/>
          <a:lstStyle/>
          <a:p>
            <a:pPr marL="342900" indent="-342900">
              <a:spcBef>
                <a:spcPts val="0"/>
              </a:spcBef>
              <a:buFont typeface="+mj-lt"/>
              <a:buAutoNum type="arabicPeriod" startAt="9"/>
              <a:tabLst>
                <a:tab pos="457200" algn="l"/>
              </a:tabLst>
            </a:pPr>
            <a:r>
              <a:rPr lang="en-US" sz="2400" kern="0" dirty="0">
                <a:effectLst/>
                <a:latin typeface="Segoe UI" panose="020B0502040204020203" pitchFamily="34" charset="0"/>
                <a:ea typeface="Times New Roman" panose="02020603050405020304" pitchFamily="18" charset="0"/>
                <a:cs typeface="Times New Roman" panose="02020603050405020304" pitchFamily="18" charset="0"/>
              </a:rPr>
              <a:t>Decision Trees: These tree-based algorithms construct a flowchart-like model where each internal node represents a feature, each branch represents a decision rule, and each leaf node represents a class label or a predicted value.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0"/>
              </a:spcBef>
              <a:buFont typeface="+mj-lt"/>
              <a:buAutoNum type="arabicPeriod" startAt="9"/>
              <a:tabLst>
                <a:tab pos="457200" algn="l"/>
              </a:tabLst>
            </a:pPr>
            <a:r>
              <a:rPr lang="en-US" sz="2400" kern="0" dirty="0">
                <a:effectLst/>
                <a:latin typeface="Segoe UI" panose="020B0502040204020203" pitchFamily="34" charset="0"/>
                <a:ea typeface="Times New Roman" panose="02020603050405020304" pitchFamily="18" charset="0"/>
                <a:cs typeface="Times New Roman" panose="02020603050405020304" pitchFamily="18" charset="0"/>
              </a:rPr>
              <a:t>Evolutionary Algorithms: These optimization algorithms are inspired by biological evolution and involve iterative generation, evaluation, and selection of candidate solutions to solve complex optimization problems.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353901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F84FD-DF13-856F-F0C3-B62515EB31BC}"/>
              </a:ext>
            </a:extLst>
          </p:cNvPr>
          <p:cNvSpPr>
            <a:spLocks noGrp="1"/>
          </p:cNvSpPr>
          <p:nvPr>
            <p:ph type="title"/>
          </p:nvPr>
        </p:nvSpPr>
        <p:spPr/>
        <p:txBody>
          <a:bodyPr/>
          <a:lstStyle/>
          <a:p>
            <a:r>
              <a:rPr lang="en-US" dirty="0"/>
              <a:t>Mike Walsh</a:t>
            </a:r>
          </a:p>
        </p:txBody>
      </p:sp>
      <p:pic>
        <p:nvPicPr>
          <p:cNvPr id="4" name="Online Media 3" descr="The Future Of Education | Mike Walsh | Futurist Keynote Speaker">
            <a:hlinkClick r:id="" action="ppaction://media"/>
            <a:extLst>
              <a:ext uri="{FF2B5EF4-FFF2-40B4-BE49-F238E27FC236}">
                <a16:creationId xmlns:a16="http://schemas.microsoft.com/office/drawing/2014/main" id="{EC5A2C96-EE95-0953-4A4A-6B174BD50663}"/>
              </a:ext>
            </a:extLst>
          </p:cNvPr>
          <p:cNvPicPr>
            <a:picLocks noGrp="1" noRot="1" noChangeAspect="1"/>
          </p:cNvPicPr>
          <p:nvPr>
            <p:ph idx="1"/>
            <a:videoFile r:link="rId1"/>
          </p:nvPr>
        </p:nvPicPr>
        <p:blipFill>
          <a:blip r:embed="rId3"/>
          <a:stretch>
            <a:fillRect/>
          </a:stretch>
        </p:blipFill>
        <p:spPr>
          <a:xfrm>
            <a:off x="2246313" y="1825625"/>
            <a:ext cx="7700962" cy="4351338"/>
          </a:xfrm>
          <a:prstGeom prst="rect">
            <a:avLst/>
          </a:prstGeom>
        </p:spPr>
      </p:pic>
      <p:sp>
        <p:nvSpPr>
          <p:cNvPr id="5" name="TextBox 4">
            <a:extLst>
              <a:ext uri="{FF2B5EF4-FFF2-40B4-BE49-F238E27FC236}">
                <a16:creationId xmlns:a16="http://schemas.microsoft.com/office/drawing/2014/main" id="{1F4D2848-FF63-9D77-EF2D-F3A3A9A8DC47}"/>
              </a:ext>
            </a:extLst>
          </p:cNvPr>
          <p:cNvSpPr txBox="1"/>
          <p:nvPr/>
        </p:nvSpPr>
        <p:spPr>
          <a:xfrm>
            <a:off x="5439353" y="6308209"/>
            <a:ext cx="598241" cy="369332"/>
          </a:xfrm>
          <a:prstGeom prst="rect">
            <a:avLst/>
          </a:prstGeom>
          <a:noFill/>
        </p:spPr>
        <p:txBody>
          <a:bodyPr wrap="none" rtlCol="0">
            <a:spAutoFit/>
          </a:bodyPr>
          <a:lstStyle/>
          <a:p>
            <a:r>
              <a:rPr lang="en-US" dirty="0"/>
              <a:t>3:38</a:t>
            </a:r>
          </a:p>
        </p:txBody>
      </p:sp>
    </p:spTree>
    <p:extLst>
      <p:ext uri="{BB962C8B-B14F-4D97-AF65-F5344CB8AC3E}">
        <p14:creationId xmlns:p14="http://schemas.microsoft.com/office/powerpoint/2010/main" val="229226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DF0BD-34D1-BF45-D43D-EE45D261C298}"/>
              </a:ext>
            </a:extLst>
          </p:cNvPr>
          <p:cNvSpPr>
            <a:spLocks noGrp="1"/>
          </p:cNvSpPr>
          <p:nvPr>
            <p:ph type="title"/>
          </p:nvPr>
        </p:nvSpPr>
        <p:spPr/>
        <p:txBody>
          <a:bodyPr/>
          <a:lstStyle/>
          <a:p>
            <a:r>
              <a:rPr lang="en-US" dirty="0"/>
              <a:t>Applications of AI</a:t>
            </a:r>
          </a:p>
        </p:txBody>
      </p:sp>
      <p:sp>
        <p:nvSpPr>
          <p:cNvPr id="3" name="Content Placeholder 2">
            <a:extLst>
              <a:ext uri="{FF2B5EF4-FFF2-40B4-BE49-F238E27FC236}">
                <a16:creationId xmlns:a16="http://schemas.microsoft.com/office/drawing/2014/main" id="{47A79A85-B8BC-D426-FAF1-F282F353BC8F}"/>
              </a:ext>
            </a:extLst>
          </p:cNvPr>
          <p:cNvSpPr>
            <a:spLocks noGrp="1"/>
          </p:cNvSpPr>
          <p:nvPr>
            <p:ph idx="1"/>
          </p:nvPr>
        </p:nvSpPr>
        <p:spPr/>
        <p:txBody>
          <a:bodyPr>
            <a:normAutofit fontScale="92500" lnSpcReduction="20000"/>
          </a:bodyPr>
          <a:lstStyle/>
          <a:p>
            <a:pPr marL="342900" marR="0" lvl="0" indent="-342900">
              <a:spcBef>
                <a:spcPts val="0"/>
              </a:spcBef>
              <a:spcAft>
                <a:spcPts val="0"/>
              </a:spcAft>
              <a:buFont typeface="+mj-lt"/>
              <a:buAutoNum type="arabicPeriod"/>
              <a:tabLst>
                <a:tab pos="457200" algn="l"/>
              </a:tabLst>
            </a:pPr>
            <a:r>
              <a:rPr lang="en-US" sz="2400" dirty="0">
                <a:solidFill>
                  <a:srgbClr val="374151"/>
                </a:solidFill>
                <a:effectLst/>
                <a:ea typeface="Times New Roman" panose="02020603050405020304" pitchFamily="18" charset="0"/>
              </a:rPr>
              <a:t>Generative Adversarial Networks (GANs): GANs are a class of AI algorithms that enable the generation of realistic synthetic data. This technology has disrupted industries like fashion and design by allowing the creation of entirely new and unique designs, patterns, and styles without the need for human designers.</a:t>
            </a:r>
            <a:endParaRPr lang="en-US" sz="2400" dirty="0">
              <a:effectLst/>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400" dirty="0">
                <a:solidFill>
                  <a:srgbClr val="374151"/>
                </a:solidFill>
                <a:effectLst/>
                <a:ea typeface="Times New Roman" panose="02020603050405020304" pitchFamily="18" charset="0"/>
              </a:rPr>
              <a:t>Deepfakes: Deepfakes are AI-generated media, such as videos or images, that convincingly alter or replace the appearance of individuals. While deepfakes have raised concerns regarding misinformation and privacy, they have also opened up new possibilities in the entertainment industry, enabling realistic digital avatars and enhanced special effects in movies.</a:t>
            </a:r>
            <a:endParaRPr lang="en-US" sz="2400" dirty="0">
              <a:effectLst/>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400" dirty="0">
                <a:solidFill>
                  <a:srgbClr val="374151"/>
                </a:solidFill>
                <a:effectLst/>
                <a:ea typeface="Times New Roman" panose="02020603050405020304" pitchFamily="18" charset="0"/>
              </a:rPr>
              <a:t>Autonomous Vehicles: The development of AI-powered autonomous vehicles is set to revolutionize transportation. Self-driving cars have the potential to disrupt traditional transportation models, leading to increased safety, improved traffic flow, reduced congestion, and enhanced mobility services.</a:t>
            </a:r>
            <a:endParaRPr lang="en-US" sz="2400" dirty="0">
              <a:effectLst/>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400" dirty="0">
                <a:solidFill>
                  <a:srgbClr val="374151"/>
                </a:solidFill>
                <a:effectLst/>
                <a:ea typeface="Times New Roman" panose="02020603050405020304" pitchFamily="18" charset="0"/>
              </a:rPr>
              <a:t>Drug Discovery: AI is transforming the field of drug discovery by expediting the identification and development of new medications. Machine learning algorithms can analyze vast amounts of data to identify potential drug candidates, accelerating the discovery process and reducing costs.</a:t>
            </a:r>
            <a:endParaRPr lang="en-US" sz="2400" dirty="0">
              <a:effectLst/>
              <a:ea typeface="Times New Roman" panose="02020603050405020304" pitchFamily="18" charset="0"/>
            </a:endParaRPr>
          </a:p>
        </p:txBody>
      </p:sp>
    </p:spTree>
    <p:extLst>
      <p:ext uri="{BB962C8B-B14F-4D97-AF65-F5344CB8AC3E}">
        <p14:creationId xmlns:p14="http://schemas.microsoft.com/office/powerpoint/2010/main" val="3528856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7B0AC-0782-F427-5B8B-913C0313F67E}"/>
              </a:ext>
            </a:extLst>
          </p:cNvPr>
          <p:cNvSpPr>
            <a:spLocks noGrp="1"/>
          </p:cNvSpPr>
          <p:nvPr>
            <p:ph type="title"/>
          </p:nvPr>
        </p:nvSpPr>
        <p:spPr/>
        <p:txBody>
          <a:bodyPr/>
          <a:lstStyle/>
          <a:p>
            <a:r>
              <a:rPr lang="en-US" dirty="0"/>
              <a:t>Human Reactions to Disruptive Innovation</a:t>
            </a:r>
          </a:p>
        </p:txBody>
      </p:sp>
      <p:sp>
        <p:nvSpPr>
          <p:cNvPr id="3" name="Content Placeholder 2">
            <a:extLst>
              <a:ext uri="{FF2B5EF4-FFF2-40B4-BE49-F238E27FC236}">
                <a16:creationId xmlns:a16="http://schemas.microsoft.com/office/drawing/2014/main" id="{91FDA468-3EF3-796A-A028-1CA69A6B853E}"/>
              </a:ext>
            </a:extLst>
          </p:cNvPr>
          <p:cNvSpPr>
            <a:spLocks noGrp="1"/>
          </p:cNvSpPr>
          <p:nvPr>
            <p:ph idx="1"/>
          </p:nvPr>
        </p:nvSpPr>
        <p:spPr/>
        <p:txBody>
          <a:bodyPr>
            <a:normAutofit lnSpcReduction="10000"/>
          </a:bodyPr>
          <a:lstStyle/>
          <a:p>
            <a:pPr marL="0" indent="0">
              <a:buNone/>
            </a:pPr>
            <a:r>
              <a:rPr lang="en-US" sz="4000" dirty="0"/>
              <a:t>Consider</a:t>
            </a:r>
          </a:p>
          <a:p>
            <a:pPr marL="0" indent="0">
              <a:buNone/>
            </a:pPr>
            <a:endParaRPr lang="en-US" sz="4000" dirty="0"/>
          </a:p>
          <a:p>
            <a:r>
              <a:rPr lang="en-US" sz="4000" dirty="0"/>
              <a:t>Printing Press</a:t>
            </a:r>
          </a:p>
          <a:p>
            <a:endParaRPr lang="en-US" sz="4000" dirty="0"/>
          </a:p>
          <a:p>
            <a:r>
              <a:rPr lang="en-US" sz="4000" dirty="0"/>
              <a:t>Internet</a:t>
            </a:r>
          </a:p>
          <a:p>
            <a:endParaRPr lang="en-US" sz="4000" dirty="0"/>
          </a:p>
          <a:p>
            <a:r>
              <a:rPr lang="en-US" sz="4000" dirty="0"/>
              <a:t>AI</a:t>
            </a:r>
          </a:p>
        </p:txBody>
      </p:sp>
    </p:spTree>
    <p:extLst>
      <p:ext uri="{BB962C8B-B14F-4D97-AF65-F5344CB8AC3E}">
        <p14:creationId xmlns:p14="http://schemas.microsoft.com/office/powerpoint/2010/main" val="3699719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DF0BD-34D1-BF45-D43D-EE45D261C298}"/>
              </a:ext>
            </a:extLst>
          </p:cNvPr>
          <p:cNvSpPr>
            <a:spLocks noGrp="1"/>
          </p:cNvSpPr>
          <p:nvPr>
            <p:ph type="title"/>
          </p:nvPr>
        </p:nvSpPr>
        <p:spPr/>
        <p:txBody>
          <a:bodyPr/>
          <a:lstStyle/>
          <a:p>
            <a:r>
              <a:rPr lang="en-US" dirty="0"/>
              <a:t>Applications of AI</a:t>
            </a:r>
          </a:p>
        </p:txBody>
      </p:sp>
      <p:sp>
        <p:nvSpPr>
          <p:cNvPr id="3" name="Content Placeholder 2">
            <a:extLst>
              <a:ext uri="{FF2B5EF4-FFF2-40B4-BE49-F238E27FC236}">
                <a16:creationId xmlns:a16="http://schemas.microsoft.com/office/drawing/2014/main" id="{47A79A85-B8BC-D426-FAF1-F282F353BC8F}"/>
              </a:ext>
            </a:extLst>
          </p:cNvPr>
          <p:cNvSpPr>
            <a:spLocks noGrp="1"/>
          </p:cNvSpPr>
          <p:nvPr>
            <p:ph idx="1"/>
          </p:nvPr>
        </p:nvSpPr>
        <p:spPr/>
        <p:txBody>
          <a:bodyPr>
            <a:normAutofit/>
          </a:bodyPr>
          <a:lstStyle/>
          <a:p>
            <a:pPr marL="342900" marR="0" lvl="0" indent="-342900">
              <a:spcBef>
                <a:spcPts val="0"/>
              </a:spcBef>
              <a:spcAft>
                <a:spcPts val="0"/>
              </a:spcAft>
              <a:buFont typeface="+mj-lt"/>
              <a:buAutoNum type="arabicPeriod" startAt="5"/>
              <a:tabLst>
                <a:tab pos="457200" algn="l"/>
              </a:tabLst>
            </a:pPr>
            <a:r>
              <a:rPr lang="en-US" sz="2000" dirty="0">
                <a:solidFill>
                  <a:srgbClr val="374151"/>
                </a:solidFill>
                <a:effectLst/>
                <a:ea typeface="Times New Roman" panose="02020603050405020304" pitchFamily="18" charset="0"/>
              </a:rPr>
              <a:t>Natural Language Processing (NLP): NLP, a subfield of AI, has experienced significant advancements in recent years. Language models like GPT-3 can generate coherent and contextually relevant human-like text, leading to applications such as automated content generation, virtual assistants, and chatbots that can engage in realistic conversations.</a:t>
            </a:r>
            <a:endParaRPr lang="en-US" sz="2000" dirty="0">
              <a:effectLst/>
              <a:ea typeface="Times New Roman" panose="02020603050405020304" pitchFamily="18" charset="0"/>
            </a:endParaRPr>
          </a:p>
          <a:p>
            <a:pPr marL="342900" marR="0" lvl="0" indent="-342900">
              <a:spcBef>
                <a:spcPts val="0"/>
              </a:spcBef>
              <a:spcAft>
                <a:spcPts val="0"/>
              </a:spcAft>
              <a:buFont typeface="+mj-lt"/>
              <a:buAutoNum type="arabicPeriod" startAt="5"/>
              <a:tabLst>
                <a:tab pos="457200" algn="l"/>
              </a:tabLst>
            </a:pPr>
            <a:r>
              <a:rPr lang="en-US" sz="2000" dirty="0">
                <a:solidFill>
                  <a:srgbClr val="374151"/>
                </a:solidFill>
                <a:effectLst/>
                <a:ea typeface="Times New Roman" panose="02020603050405020304" pitchFamily="18" charset="0"/>
              </a:rPr>
              <a:t>Precision Agriculture: AI is being utilized in agriculture to optimize crop management. Through the integration of AI, farmers can leverage real-time data, satellite imagery, and sensors to precisely monitor crop health, predict yields, and optimize resource allocation, resulting in improved productivity and sustainability.</a:t>
            </a:r>
            <a:endParaRPr lang="en-US" sz="2000" dirty="0">
              <a:effectLst/>
              <a:ea typeface="Times New Roman" panose="02020603050405020304" pitchFamily="18" charset="0"/>
            </a:endParaRPr>
          </a:p>
          <a:p>
            <a:pPr marL="342900" marR="0" lvl="0" indent="-342900">
              <a:spcBef>
                <a:spcPts val="0"/>
              </a:spcBef>
              <a:spcAft>
                <a:spcPts val="0"/>
              </a:spcAft>
              <a:buFont typeface="+mj-lt"/>
              <a:buAutoNum type="arabicPeriod" startAt="5"/>
              <a:tabLst>
                <a:tab pos="457200" algn="l"/>
              </a:tabLst>
            </a:pPr>
            <a:r>
              <a:rPr lang="en-US" sz="2000" dirty="0">
                <a:solidFill>
                  <a:srgbClr val="374151"/>
                </a:solidFill>
                <a:effectLst/>
                <a:ea typeface="Times New Roman" panose="02020603050405020304" pitchFamily="18" charset="0"/>
              </a:rPr>
              <a:t>Personalized Medicine: AI is facilitating the development of personalized treatment plans by analyzing patient data, genetic information, and medical records. Machine learning algorithms can identify patterns and make predictions, leading to customized therapies, improved diagnosis accuracy, and better patient outcomes.</a:t>
            </a:r>
            <a:endParaRPr lang="en-US" sz="2000" dirty="0">
              <a:effectLst/>
              <a:ea typeface="Times New Roman" panose="02020603050405020304" pitchFamily="18" charset="0"/>
            </a:endParaRPr>
          </a:p>
          <a:p>
            <a:pPr marL="342900" marR="0" lvl="0" indent="-342900">
              <a:spcBef>
                <a:spcPts val="0"/>
              </a:spcBef>
              <a:spcAft>
                <a:spcPts val="0"/>
              </a:spcAft>
              <a:buFont typeface="+mj-lt"/>
              <a:buAutoNum type="arabicPeriod" startAt="5"/>
              <a:tabLst>
                <a:tab pos="457200" algn="l"/>
              </a:tabLst>
            </a:pPr>
            <a:r>
              <a:rPr lang="en-US" sz="2000" dirty="0">
                <a:solidFill>
                  <a:srgbClr val="374151"/>
                </a:solidFill>
                <a:effectLst/>
                <a:ea typeface="Times New Roman" panose="02020603050405020304" pitchFamily="18" charset="0"/>
              </a:rPr>
              <a:t>Financial Services: AI is disrupting the financial industry through applications like </a:t>
            </a:r>
            <a:r>
              <a:rPr lang="en-US" sz="2000" dirty="0" err="1">
                <a:solidFill>
                  <a:srgbClr val="374151"/>
                </a:solidFill>
                <a:effectLst/>
                <a:ea typeface="Times New Roman" panose="02020603050405020304" pitchFamily="18" charset="0"/>
              </a:rPr>
              <a:t>robo</a:t>
            </a:r>
            <a:r>
              <a:rPr lang="en-US" sz="2000" dirty="0">
                <a:solidFill>
                  <a:srgbClr val="374151"/>
                </a:solidFill>
                <a:effectLst/>
                <a:ea typeface="Times New Roman" panose="02020603050405020304" pitchFamily="18" charset="0"/>
              </a:rPr>
              <a:t>-advisors, algorithmic trading, fraud detection, and risk assessment. These technologies improve efficiency, accuracy, and decision-making in financial institutions.</a:t>
            </a:r>
            <a:endParaRPr lang="en-US" sz="2000" dirty="0">
              <a:effectLst/>
              <a:ea typeface="Times New Roman" panose="02020603050405020304" pitchFamily="18" charset="0"/>
            </a:endParaRPr>
          </a:p>
        </p:txBody>
      </p:sp>
    </p:spTree>
    <p:extLst>
      <p:ext uri="{BB962C8B-B14F-4D97-AF65-F5344CB8AC3E}">
        <p14:creationId xmlns:p14="http://schemas.microsoft.com/office/powerpoint/2010/main" val="683534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5545A-1EBE-05E1-1FD5-62CE622ED05F}"/>
              </a:ext>
            </a:extLst>
          </p:cNvPr>
          <p:cNvSpPr>
            <a:spLocks noGrp="1"/>
          </p:cNvSpPr>
          <p:nvPr>
            <p:ph type="title"/>
          </p:nvPr>
        </p:nvSpPr>
        <p:spPr/>
        <p:txBody>
          <a:bodyPr/>
          <a:lstStyle/>
          <a:p>
            <a:r>
              <a:rPr lang="en-US" dirty="0"/>
              <a:t>What is the AI Disruptive Innovation? </a:t>
            </a:r>
            <a:br>
              <a:rPr lang="en-US" dirty="0"/>
            </a:br>
            <a:r>
              <a:rPr lang="en-US" dirty="0"/>
              <a:t>Examples-</a:t>
            </a:r>
          </a:p>
        </p:txBody>
      </p:sp>
      <p:sp>
        <p:nvSpPr>
          <p:cNvPr id="3" name="Content Placeholder 2">
            <a:extLst>
              <a:ext uri="{FF2B5EF4-FFF2-40B4-BE49-F238E27FC236}">
                <a16:creationId xmlns:a16="http://schemas.microsoft.com/office/drawing/2014/main" id="{CB1A8A36-CACB-B4FE-E953-5A72FCBB84E0}"/>
              </a:ext>
            </a:extLst>
          </p:cNvPr>
          <p:cNvSpPr>
            <a:spLocks noGrp="1"/>
          </p:cNvSpPr>
          <p:nvPr>
            <p:ph idx="1"/>
          </p:nvPr>
        </p:nvSpPr>
        <p:spPr/>
        <p:txBody>
          <a:bodyPr>
            <a:normAutofit lnSpcReduction="10000"/>
          </a:bodyPr>
          <a:lstStyle/>
          <a:p>
            <a:r>
              <a:rPr lang="en-US" dirty="0"/>
              <a:t>Intelligent Machines </a:t>
            </a:r>
          </a:p>
          <a:p>
            <a:pPr lvl="1"/>
            <a:r>
              <a:rPr lang="en-US" dirty="0"/>
              <a:t>Tools for a more efficient society?</a:t>
            </a:r>
          </a:p>
          <a:p>
            <a:pPr lvl="1"/>
            <a:r>
              <a:rPr lang="en-US" dirty="0"/>
              <a:t>Analytics to understand our world?</a:t>
            </a:r>
          </a:p>
          <a:p>
            <a:pPr lvl="1"/>
            <a:r>
              <a:rPr lang="en-US" dirty="0"/>
              <a:t>Understanding and managing increasingly faster technological changes?</a:t>
            </a:r>
          </a:p>
          <a:p>
            <a:r>
              <a:rPr lang="en-US" dirty="0"/>
              <a:t>Providing a step ladder to more intelligent life forms?</a:t>
            </a:r>
          </a:p>
          <a:p>
            <a:pPr lvl="1"/>
            <a:r>
              <a:rPr lang="en-US" dirty="0"/>
              <a:t>Replicating and evolving artificial life forms?</a:t>
            </a:r>
          </a:p>
          <a:p>
            <a:r>
              <a:rPr lang="en-US" dirty="0"/>
              <a:t>Enhancing human control, experience and knowledge?</a:t>
            </a:r>
          </a:p>
          <a:p>
            <a:pPr lvl="1"/>
            <a:r>
              <a:rPr lang="en-US" dirty="0"/>
              <a:t>Extensions to a human – communications, decision making, limbs, vision, reasoning, memory, capacity to know?</a:t>
            </a:r>
          </a:p>
          <a:p>
            <a:pPr lvl="1"/>
            <a:r>
              <a:rPr lang="en-US" dirty="0"/>
              <a:t>Exploration of inhospitable environments?</a:t>
            </a:r>
          </a:p>
          <a:p>
            <a:pPr lvl="1"/>
            <a:r>
              <a:rPr lang="en-US" dirty="0"/>
              <a:t>Understanding the universe?</a:t>
            </a:r>
          </a:p>
          <a:p>
            <a:endParaRPr lang="en-US" dirty="0"/>
          </a:p>
          <a:p>
            <a:endParaRPr lang="en-US" dirty="0"/>
          </a:p>
        </p:txBody>
      </p:sp>
    </p:spTree>
    <p:extLst>
      <p:ext uri="{BB962C8B-B14F-4D97-AF65-F5344CB8AC3E}">
        <p14:creationId xmlns:p14="http://schemas.microsoft.com/office/powerpoint/2010/main" val="726886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164DE-A03D-F7E0-CAFB-4B3321C09E6C}"/>
              </a:ext>
            </a:extLst>
          </p:cNvPr>
          <p:cNvSpPr>
            <a:spLocks noGrp="1"/>
          </p:cNvSpPr>
          <p:nvPr>
            <p:ph type="title"/>
          </p:nvPr>
        </p:nvSpPr>
        <p:spPr/>
        <p:txBody>
          <a:bodyPr/>
          <a:lstStyle/>
          <a:p>
            <a:r>
              <a:rPr lang="en-US" dirty="0"/>
              <a:t>Hinton</a:t>
            </a:r>
          </a:p>
        </p:txBody>
      </p:sp>
      <p:pic>
        <p:nvPicPr>
          <p:cNvPr id="4" name="Online Media 3" descr="Full interview: &quot;Godfather of artificial intelligence&quot; talks impact and potential of AI">
            <a:hlinkClick r:id="" action="ppaction://media"/>
            <a:extLst>
              <a:ext uri="{FF2B5EF4-FFF2-40B4-BE49-F238E27FC236}">
                <a16:creationId xmlns:a16="http://schemas.microsoft.com/office/drawing/2014/main" id="{22D64942-4C20-C8CE-B71A-AAC263697EB4}"/>
              </a:ext>
            </a:extLst>
          </p:cNvPr>
          <p:cNvPicPr>
            <a:picLocks noGrp="1" noRot="1" noChangeAspect="1"/>
          </p:cNvPicPr>
          <p:nvPr>
            <p:ph idx="1"/>
            <a:videoFile r:link="rId1"/>
          </p:nvPr>
        </p:nvPicPr>
        <p:blipFill>
          <a:blip r:embed="rId3"/>
          <a:stretch>
            <a:fillRect/>
          </a:stretch>
        </p:blipFill>
        <p:spPr>
          <a:xfrm>
            <a:off x="1648713" y="1303200"/>
            <a:ext cx="8663773" cy="4895363"/>
          </a:xfrm>
          <a:prstGeom prst="rect">
            <a:avLst/>
          </a:prstGeom>
        </p:spPr>
      </p:pic>
      <p:sp>
        <p:nvSpPr>
          <p:cNvPr id="6" name="TextBox 5">
            <a:extLst>
              <a:ext uri="{FF2B5EF4-FFF2-40B4-BE49-F238E27FC236}">
                <a16:creationId xmlns:a16="http://schemas.microsoft.com/office/drawing/2014/main" id="{B826E599-63B8-0699-2B3C-AB8C4054DF58}"/>
              </a:ext>
            </a:extLst>
          </p:cNvPr>
          <p:cNvSpPr txBox="1"/>
          <p:nvPr/>
        </p:nvSpPr>
        <p:spPr>
          <a:xfrm>
            <a:off x="5141789" y="6311900"/>
            <a:ext cx="1584088" cy="369332"/>
          </a:xfrm>
          <a:prstGeom prst="rect">
            <a:avLst/>
          </a:prstGeom>
          <a:noFill/>
        </p:spPr>
        <p:txBody>
          <a:bodyPr wrap="none" rtlCol="0">
            <a:spAutoFit/>
          </a:bodyPr>
          <a:lstStyle/>
          <a:p>
            <a:r>
              <a:rPr lang="en-US" dirty="0"/>
              <a:t>0, 23:00, 38:00</a:t>
            </a:r>
          </a:p>
        </p:txBody>
      </p:sp>
    </p:spTree>
    <p:extLst>
      <p:ext uri="{BB962C8B-B14F-4D97-AF65-F5344CB8AC3E}">
        <p14:creationId xmlns:p14="http://schemas.microsoft.com/office/powerpoint/2010/main" val="45562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74CD5-FFE3-FE6B-44DC-72DFB325FDBF}"/>
              </a:ext>
            </a:extLst>
          </p:cNvPr>
          <p:cNvSpPr>
            <a:spLocks noGrp="1"/>
          </p:cNvSpPr>
          <p:nvPr>
            <p:ph type="title"/>
          </p:nvPr>
        </p:nvSpPr>
        <p:spPr/>
        <p:txBody>
          <a:bodyPr/>
          <a:lstStyle/>
          <a:p>
            <a:endParaRPr lang="en-US"/>
          </a:p>
        </p:txBody>
      </p:sp>
      <p:pic>
        <p:nvPicPr>
          <p:cNvPr id="4" name="Online Media 3" descr="What The 2030s Will Look Like with Ray Kurzweil">
            <a:hlinkClick r:id="" action="ppaction://media"/>
            <a:extLst>
              <a:ext uri="{FF2B5EF4-FFF2-40B4-BE49-F238E27FC236}">
                <a16:creationId xmlns:a16="http://schemas.microsoft.com/office/drawing/2014/main" id="{4E030553-74FA-A907-C516-CE07F1F5861F}"/>
              </a:ext>
            </a:extLst>
          </p:cNvPr>
          <p:cNvPicPr>
            <a:picLocks noGrp="1" noRot="1" noChangeAspect="1"/>
          </p:cNvPicPr>
          <p:nvPr>
            <p:ph idx="1"/>
            <a:videoFile r:link="rId1"/>
          </p:nvPr>
        </p:nvPicPr>
        <p:blipFill>
          <a:blip r:embed="rId3"/>
          <a:stretch>
            <a:fillRect/>
          </a:stretch>
        </p:blipFill>
        <p:spPr>
          <a:xfrm>
            <a:off x="1932206" y="1148550"/>
            <a:ext cx="7700962" cy="4351338"/>
          </a:xfrm>
          <a:prstGeom prst="rect">
            <a:avLst/>
          </a:prstGeom>
        </p:spPr>
      </p:pic>
    </p:spTree>
    <p:extLst>
      <p:ext uri="{BB962C8B-B14F-4D97-AF65-F5344CB8AC3E}">
        <p14:creationId xmlns:p14="http://schemas.microsoft.com/office/powerpoint/2010/main" val="365439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C2D5E-DE83-B1E4-F8C7-9C7798E81E1D}"/>
              </a:ext>
            </a:extLst>
          </p:cNvPr>
          <p:cNvSpPr>
            <a:spLocks noGrp="1"/>
          </p:cNvSpPr>
          <p:nvPr>
            <p:ph type="title"/>
          </p:nvPr>
        </p:nvSpPr>
        <p:spPr/>
        <p:txBody>
          <a:bodyPr/>
          <a:lstStyle/>
          <a:p>
            <a:r>
              <a:rPr lang="en-US" dirty="0"/>
              <a:t>Time for Discussion</a:t>
            </a:r>
          </a:p>
        </p:txBody>
      </p:sp>
      <p:sp>
        <p:nvSpPr>
          <p:cNvPr id="3" name="Content Placeholder 2">
            <a:extLst>
              <a:ext uri="{FF2B5EF4-FFF2-40B4-BE49-F238E27FC236}">
                <a16:creationId xmlns:a16="http://schemas.microsoft.com/office/drawing/2014/main" id="{04E214CE-4DEF-2E99-A085-D6C9D063134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5693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tanding on a dirt road&#10;&#10;Description automatically generated with medium confidence">
            <a:extLst>
              <a:ext uri="{FF2B5EF4-FFF2-40B4-BE49-F238E27FC236}">
                <a16:creationId xmlns:a16="http://schemas.microsoft.com/office/drawing/2014/main" id="{E7031877-C517-BF6D-8AD0-F63111746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pic>
        <p:nvPicPr>
          <p:cNvPr id="7" name="Picture 6" descr="A close-up of a sign&#10;&#10;Description automatically generated with low confidence">
            <a:extLst>
              <a:ext uri="{FF2B5EF4-FFF2-40B4-BE49-F238E27FC236}">
                <a16:creationId xmlns:a16="http://schemas.microsoft.com/office/drawing/2014/main" id="{F1B1E18E-ECC1-BFD5-CBFD-69A266DC6D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7692" y="106680"/>
            <a:ext cx="4981575" cy="914400"/>
          </a:xfrm>
          <a:prstGeom prst="rect">
            <a:avLst/>
          </a:prstGeom>
        </p:spPr>
      </p:pic>
      <p:pic>
        <p:nvPicPr>
          <p:cNvPr id="9" name="Graphic 8">
            <a:extLst>
              <a:ext uri="{FF2B5EF4-FFF2-40B4-BE49-F238E27FC236}">
                <a16:creationId xmlns:a16="http://schemas.microsoft.com/office/drawing/2014/main" id="{51D89F2C-1F75-5F66-A374-B68DF4822B2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4335" y="256909"/>
            <a:ext cx="2369185" cy="613942"/>
          </a:xfrm>
          <a:prstGeom prst="rect">
            <a:avLst/>
          </a:prstGeom>
        </p:spPr>
      </p:pic>
      <p:sp>
        <p:nvSpPr>
          <p:cNvPr id="10" name="TextBox 9">
            <a:extLst>
              <a:ext uri="{FF2B5EF4-FFF2-40B4-BE49-F238E27FC236}">
                <a16:creationId xmlns:a16="http://schemas.microsoft.com/office/drawing/2014/main" id="{C5E94DC4-1FE6-2203-CE6D-E892DD249FB8}"/>
              </a:ext>
            </a:extLst>
          </p:cNvPr>
          <p:cNvSpPr txBox="1"/>
          <p:nvPr/>
        </p:nvSpPr>
        <p:spPr>
          <a:xfrm>
            <a:off x="8524240" y="374749"/>
            <a:ext cx="3078480" cy="1015663"/>
          </a:xfrm>
          <a:prstGeom prst="rect">
            <a:avLst/>
          </a:prstGeom>
          <a:noFill/>
        </p:spPr>
        <p:txBody>
          <a:bodyPr wrap="square" rtlCol="0">
            <a:spAutoFit/>
          </a:bodyPr>
          <a:lstStyle/>
          <a:p>
            <a:pPr algn="ctr"/>
            <a:r>
              <a:rPr lang="en-US" sz="2000" dirty="0"/>
              <a:t>Robot Demo for Cover Crop Seeding in Corn Fields</a:t>
            </a:r>
          </a:p>
          <a:p>
            <a:pPr algn="ctr"/>
            <a:r>
              <a:rPr lang="en-US" sz="2000" dirty="0"/>
              <a:t>May 17 2023</a:t>
            </a:r>
          </a:p>
        </p:txBody>
      </p:sp>
      <p:sp>
        <p:nvSpPr>
          <p:cNvPr id="11" name="TextBox 10">
            <a:extLst>
              <a:ext uri="{FF2B5EF4-FFF2-40B4-BE49-F238E27FC236}">
                <a16:creationId xmlns:a16="http://schemas.microsoft.com/office/drawing/2014/main" id="{9E144FE9-F2E9-8522-8710-68007EAA611C}"/>
              </a:ext>
            </a:extLst>
          </p:cNvPr>
          <p:cNvSpPr txBox="1"/>
          <p:nvPr/>
        </p:nvSpPr>
        <p:spPr>
          <a:xfrm>
            <a:off x="394335" y="2164080"/>
            <a:ext cx="2245360" cy="1938992"/>
          </a:xfrm>
          <a:prstGeom prst="rect">
            <a:avLst/>
          </a:prstGeom>
          <a:noFill/>
        </p:spPr>
        <p:txBody>
          <a:bodyPr wrap="square" rtlCol="0">
            <a:spAutoFit/>
          </a:bodyPr>
          <a:lstStyle/>
          <a:p>
            <a:pPr algn="ctr"/>
            <a:r>
              <a:rPr lang="en-US" sz="2000" dirty="0"/>
              <a:t>AI Vision from 6 Cameras Guides Robot through mature Corn Fields, sowing Rye Seed</a:t>
            </a:r>
            <a:br>
              <a:rPr lang="en-US" sz="2000" dirty="0"/>
            </a:br>
            <a:r>
              <a:rPr lang="en-US" sz="2000" dirty="0"/>
              <a:t> as Cover Crop</a:t>
            </a:r>
          </a:p>
        </p:txBody>
      </p:sp>
      <p:pic>
        <p:nvPicPr>
          <p:cNvPr id="13" name="Picture 12" descr="A picture containing outdoor, wheel, land vehicle, tire&#10;&#10;Description automatically generated">
            <a:extLst>
              <a:ext uri="{FF2B5EF4-FFF2-40B4-BE49-F238E27FC236}">
                <a16:creationId xmlns:a16="http://schemas.microsoft.com/office/drawing/2014/main" id="{ACE62C83-ADC1-FDC5-83DE-6FA1E76DA7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306" y="4495553"/>
            <a:ext cx="2799614" cy="193899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89122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ss, outdoor, vehicle, auto part&#10;&#10;Description automatically generated">
            <a:extLst>
              <a:ext uri="{FF2B5EF4-FFF2-40B4-BE49-F238E27FC236}">
                <a16:creationId xmlns:a16="http://schemas.microsoft.com/office/drawing/2014/main" id="{9F56F37A-A030-404F-9D20-D2EF76C520A0}"/>
              </a:ext>
            </a:extLst>
          </p:cNvPr>
          <p:cNvPicPr>
            <a:picLocks noChangeAspect="1"/>
          </p:cNvPicPr>
          <p:nvPr/>
        </p:nvPicPr>
        <p:blipFill rotWithShape="1">
          <a:blip r:embed="rId2">
            <a:extLst>
              <a:ext uri="{28A0092B-C50C-407E-A947-70E740481C1C}">
                <a14:useLocalDpi xmlns:a14="http://schemas.microsoft.com/office/drawing/2010/main" val="0"/>
              </a:ext>
            </a:extLst>
          </a:blip>
          <a:srcRect t="8854" b="6159"/>
          <a:stretch/>
        </p:blipFill>
        <p:spPr>
          <a:xfrm>
            <a:off x="0" y="1"/>
            <a:ext cx="12192000" cy="6858000"/>
          </a:xfrm>
          <a:prstGeom prst="rect">
            <a:avLst/>
          </a:prstGeom>
        </p:spPr>
      </p:pic>
      <p:sp>
        <p:nvSpPr>
          <p:cNvPr id="6" name="TextBox 5">
            <a:extLst>
              <a:ext uri="{FF2B5EF4-FFF2-40B4-BE49-F238E27FC236}">
                <a16:creationId xmlns:a16="http://schemas.microsoft.com/office/drawing/2014/main" id="{3F2D7EF0-0C61-84B1-F878-D62043EFD804}"/>
              </a:ext>
            </a:extLst>
          </p:cNvPr>
          <p:cNvSpPr txBox="1"/>
          <p:nvPr/>
        </p:nvSpPr>
        <p:spPr>
          <a:xfrm>
            <a:off x="254000" y="141099"/>
            <a:ext cx="2804160" cy="1569660"/>
          </a:xfrm>
          <a:prstGeom prst="rect">
            <a:avLst/>
          </a:prstGeom>
          <a:noFill/>
        </p:spPr>
        <p:txBody>
          <a:bodyPr wrap="square" rtlCol="0">
            <a:spAutoFit/>
          </a:bodyPr>
          <a:lstStyle/>
          <a:p>
            <a:pPr algn="ctr"/>
            <a:r>
              <a:rPr lang="en-US" sz="3200" dirty="0" err="1">
                <a:solidFill>
                  <a:srgbClr val="FFFF00"/>
                </a:solidFill>
              </a:rPr>
              <a:t>Novabot</a:t>
            </a:r>
            <a:r>
              <a:rPr lang="en-US" sz="3200" dirty="0">
                <a:solidFill>
                  <a:srgbClr val="FFFF00"/>
                </a:solidFill>
              </a:rPr>
              <a:t> autonomous lawn care robot </a:t>
            </a:r>
          </a:p>
        </p:txBody>
      </p:sp>
      <p:sp>
        <p:nvSpPr>
          <p:cNvPr id="7" name="TextBox 6">
            <a:extLst>
              <a:ext uri="{FF2B5EF4-FFF2-40B4-BE49-F238E27FC236}">
                <a16:creationId xmlns:a16="http://schemas.microsoft.com/office/drawing/2014/main" id="{376F7BEE-2022-B0AB-339A-C17F5669C230}"/>
              </a:ext>
            </a:extLst>
          </p:cNvPr>
          <p:cNvSpPr txBox="1"/>
          <p:nvPr/>
        </p:nvSpPr>
        <p:spPr>
          <a:xfrm>
            <a:off x="253999" y="1837343"/>
            <a:ext cx="3548743" cy="2031325"/>
          </a:xfrm>
          <a:prstGeom prst="rect">
            <a:avLst/>
          </a:prstGeom>
          <a:noFill/>
        </p:spPr>
        <p:txBody>
          <a:bodyPr wrap="square" rtlCol="0">
            <a:spAutoFit/>
          </a:bodyPr>
          <a:lstStyle/>
          <a:p>
            <a:pPr algn="ctr"/>
            <a:r>
              <a:rPr lang="en-US" sz="2400" dirty="0">
                <a:solidFill>
                  <a:schemeClr val="bg1"/>
                </a:solidFill>
              </a:rPr>
              <a:t>Attempting to use Cameras with AI Vision</a:t>
            </a:r>
            <a:br>
              <a:rPr lang="en-US" sz="2400" dirty="0">
                <a:solidFill>
                  <a:schemeClr val="bg1"/>
                </a:solidFill>
              </a:rPr>
            </a:br>
            <a:r>
              <a:rPr lang="en-US" sz="2400" dirty="0">
                <a:solidFill>
                  <a:schemeClr val="bg1"/>
                </a:solidFill>
              </a:rPr>
              <a:t> for Fine Guidance and Obstacle Avoidance</a:t>
            </a:r>
          </a:p>
          <a:p>
            <a:pPr algn="ctr"/>
            <a:r>
              <a:rPr lang="en-US" sz="1000" dirty="0">
                <a:solidFill>
                  <a:schemeClr val="bg1"/>
                </a:solidFill>
              </a:rPr>
              <a:t> </a:t>
            </a:r>
          </a:p>
          <a:p>
            <a:pPr algn="ctr"/>
            <a:r>
              <a:rPr lang="en-US" sz="2000" dirty="0">
                <a:solidFill>
                  <a:schemeClr val="bg1"/>
                </a:solidFill>
              </a:rPr>
              <a:t>(GPS for Rough Guidance)</a:t>
            </a:r>
          </a:p>
        </p:txBody>
      </p:sp>
      <p:pic>
        <p:nvPicPr>
          <p:cNvPr id="8" name="Picture 7" descr="A white robot on grass&#10;&#10;Description automatically generated with low confidence">
            <a:extLst>
              <a:ext uri="{FF2B5EF4-FFF2-40B4-BE49-F238E27FC236}">
                <a16:creationId xmlns:a16="http://schemas.microsoft.com/office/drawing/2014/main" id="{F0BB2DE5-554C-D31A-0BFF-581D362D08A9}"/>
              </a:ext>
            </a:extLst>
          </p:cNvPr>
          <p:cNvPicPr>
            <a:picLocks noChangeAspect="1"/>
          </p:cNvPicPr>
          <p:nvPr/>
        </p:nvPicPr>
        <p:blipFill rotWithShape="1">
          <a:blip r:embed="rId3">
            <a:extLst>
              <a:ext uri="{28A0092B-C50C-407E-A947-70E740481C1C}">
                <a14:useLocalDpi xmlns:a14="http://schemas.microsoft.com/office/drawing/2010/main" val="0"/>
              </a:ext>
            </a:extLst>
          </a:blip>
          <a:srcRect l="1333" t="39762" r="60500" b="9127"/>
          <a:stretch/>
        </p:blipFill>
        <p:spPr>
          <a:xfrm>
            <a:off x="-13063" y="4325257"/>
            <a:ext cx="3602472" cy="2532743"/>
          </a:xfrm>
          <a:prstGeom prst="rect">
            <a:avLst/>
          </a:prstGeom>
        </p:spPr>
      </p:pic>
    </p:spTree>
    <p:extLst>
      <p:ext uri="{BB962C8B-B14F-4D97-AF65-F5344CB8AC3E}">
        <p14:creationId xmlns:p14="http://schemas.microsoft.com/office/powerpoint/2010/main" val="35568836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D4AA5-856C-2CC4-54EA-64032D3CF69D}"/>
              </a:ext>
            </a:extLst>
          </p:cNvPr>
          <p:cNvSpPr>
            <a:spLocks noGrp="1"/>
          </p:cNvSpPr>
          <p:nvPr>
            <p:ph type="ctrTitle"/>
          </p:nvPr>
        </p:nvSpPr>
        <p:spPr/>
        <p:txBody>
          <a:bodyPr/>
          <a:lstStyle/>
          <a:p>
            <a:r>
              <a:rPr lang="en-US" dirty="0"/>
              <a:t>PHILOSOPHICAL IMPLICATIONS OF AI</a:t>
            </a:r>
          </a:p>
        </p:txBody>
      </p:sp>
      <p:sp>
        <p:nvSpPr>
          <p:cNvPr id="3" name="Subtitle 2">
            <a:extLst>
              <a:ext uri="{FF2B5EF4-FFF2-40B4-BE49-F238E27FC236}">
                <a16:creationId xmlns:a16="http://schemas.microsoft.com/office/drawing/2014/main" id="{BDAAC836-63BD-08CC-7D80-5308B26B69FE}"/>
              </a:ext>
            </a:extLst>
          </p:cNvPr>
          <p:cNvSpPr>
            <a:spLocks noGrp="1"/>
          </p:cNvSpPr>
          <p:nvPr>
            <p:ph type="subTitle" idx="1"/>
          </p:nvPr>
        </p:nvSpPr>
        <p:spPr/>
        <p:txBody>
          <a:bodyPr/>
          <a:lstStyle/>
          <a:p>
            <a:r>
              <a:rPr lang="en-US" dirty="0"/>
              <a:t>Or, with apologies to Nirvana, Should I Stay or Should I Go?</a:t>
            </a:r>
          </a:p>
        </p:txBody>
      </p:sp>
    </p:spTree>
    <p:extLst>
      <p:ext uri="{BB962C8B-B14F-4D97-AF65-F5344CB8AC3E}">
        <p14:creationId xmlns:p14="http://schemas.microsoft.com/office/powerpoint/2010/main" val="14522356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63233-6A93-E3EE-804B-532149B00E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406032B-3341-BB15-CD54-BCEAA55029DD}"/>
              </a:ext>
            </a:extLst>
          </p:cNvPr>
          <p:cNvSpPr>
            <a:spLocks noGrp="1"/>
          </p:cNvSpPr>
          <p:nvPr>
            <p:ph idx="1"/>
          </p:nvPr>
        </p:nvSpPr>
        <p:spPr/>
        <p:txBody>
          <a:bodyPr>
            <a:normAutofit fontScale="62500" lnSpcReduction="20000"/>
          </a:bodyPr>
          <a:lstStyle/>
          <a:p>
            <a:r>
              <a:rPr lang="en-US" dirty="0"/>
              <a:t>All philosophy attempts, directly or indirectly, to answer the question: What does it mean to be human? How are we different from everything else that exists? How should we see our place within the universe? There are many ways that humans are different from other animals (“Man is the only animal that blushes. Or needs to.” Mark Twain), but the combination of our cognitive and linguistic abilities appears to be one of the most significant.</a:t>
            </a:r>
          </a:p>
          <a:p>
            <a:r>
              <a:rPr lang="en-US" dirty="0"/>
              <a:t>Artificial intelligence (AI) is a topic of discussion within the philosophy of technology. It touches on and is relevant to questions of epistemology (knowledge – what do we know and how do we know it); philosophy of mind; ethics; philosophy of language; social philosophy and political philosophy.</a:t>
            </a:r>
          </a:p>
          <a:p>
            <a:r>
              <a:rPr lang="en-US" dirty="0"/>
              <a:t>AI is especially relevant to issues concerning human consciousness, thought and problem solving. In many ways, it is the answer to the question: Can human thought processes/intelligence be mechanized so that a machine could be programmed to “think”? </a:t>
            </a:r>
          </a:p>
          <a:p>
            <a:r>
              <a:rPr lang="en-US" dirty="0"/>
              <a:t>The possibility of reducing human thought to a formal logical system has a long history within the philosophical community that extends at least as far back as Aristotle and Euclid in the 4</a:t>
            </a:r>
            <a:r>
              <a:rPr lang="en-US" baseline="30000" dirty="0"/>
              <a:t>th</a:t>
            </a:r>
            <a:r>
              <a:rPr lang="en-US" dirty="0"/>
              <a:t> century BCE.</a:t>
            </a:r>
          </a:p>
          <a:p>
            <a:r>
              <a:rPr lang="en-US" dirty="0"/>
              <a:t>In the 17</a:t>
            </a:r>
            <a:r>
              <a:rPr lang="en-US" baseline="30000" dirty="0"/>
              <a:t>th</a:t>
            </a:r>
            <a:r>
              <a:rPr lang="en-US" dirty="0"/>
              <a:t> century, philosophers Gottfried Leibniz, Thomas Hobbes and Renee Descartes all investigated the possibility that human thought could be systematized and expressed in a formal language similar to algebra or geometry. Their suspicions were at least partially confirmed in 1913 when Bertrand Russell and Alfred North Whitehead published their groundbreaking treatise on the foundations of mathematics in “Principia Mathematica.”</a:t>
            </a:r>
          </a:p>
        </p:txBody>
      </p:sp>
    </p:spTree>
    <p:extLst>
      <p:ext uri="{BB962C8B-B14F-4D97-AF65-F5344CB8AC3E}">
        <p14:creationId xmlns:p14="http://schemas.microsoft.com/office/powerpoint/2010/main" val="19324912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E6E6E-77D4-726C-7D26-4359BE6A3FA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CDE2645-B3E0-D82C-1497-80DF6BDD9D32}"/>
              </a:ext>
            </a:extLst>
          </p:cNvPr>
          <p:cNvSpPr>
            <a:spLocks noGrp="1"/>
          </p:cNvSpPr>
          <p:nvPr>
            <p:ph idx="1"/>
          </p:nvPr>
        </p:nvSpPr>
        <p:spPr/>
        <p:txBody>
          <a:bodyPr>
            <a:normAutofit fontScale="77500" lnSpcReduction="20000"/>
          </a:bodyPr>
          <a:lstStyle/>
          <a:p>
            <a:r>
              <a:rPr lang="en-US" dirty="0"/>
              <a:t>The fact that we refer to machine/computer “data processing” as </a:t>
            </a:r>
            <a:r>
              <a:rPr lang="en-US" u="sng" dirty="0"/>
              <a:t>artificial</a:t>
            </a:r>
            <a:r>
              <a:rPr lang="en-US" dirty="0"/>
              <a:t> intelligence is significant for several reasons. The adjective “artificial” </a:t>
            </a:r>
            <a:r>
              <a:rPr lang="en-US" dirty="0">
                <a:effectLst/>
                <a:latin typeface="Calibri" panose="020F0502020204030204" pitchFamily="34" charset="0"/>
                <a:ea typeface="Calibri" panose="020F0502020204030204" pitchFamily="34" charset="0"/>
                <a:cs typeface="Times New Roman" panose="02020603050405020304" pitchFamily="18" charset="0"/>
              </a:rPr>
              <a:t>implies that it is not real, that it is a simulation, that it is fake. </a:t>
            </a:r>
          </a:p>
          <a:p>
            <a:r>
              <a:rPr lang="en-US" dirty="0">
                <a:effectLst/>
                <a:latin typeface="Calibri" panose="020F0502020204030204" pitchFamily="34" charset="0"/>
                <a:ea typeface="Calibri" panose="020F0502020204030204" pitchFamily="34" charset="0"/>
                <a:cs typeface="Times New Roman" panose="02020603050405020304" pitchFamily="18" charset="0"/>
              </a:rPr>
              <a:t>Perhaps it is merely meant to indicate that even though computers are able to store and retrieve vast amounts of data they lack the creative cognitive functions that humans routinely utilize – meaning that computers may compute but they don’t think the way that we do. A simple analogy would be to say that computers can travel along any road that has </a:t>
            </a:r>
            <a:r>
              <a:rPr lang="en-US" dirty="0">
                <a:latin typeface="Calibri" panose="020F0502020204030204" pitchFamily="34" charset="0"/>
                <a:ea typeface="Calibri" panose="020F0502020204030204" pitchFamily="34" charset="0"/>
                <a:cs typeface="Times New Roman" panose="02020603050405020304" pitchFamily="18" charset="0"/>
              </a:rPr>
              <a:t>already </a:t>
            </a:r>
            <a:r>
              <a:rPr lang="en-US" dirty="0">
                <a:effectLst/>
                <a:latin typeface="Calibri" panose="020F0502020204030204" pitchFamily="34" charset="0"/>
                <a:ea typeface="Calibri" panose="020F0502020204030204" pitchFamily="34" charset="0"/>
                <a:cs typeface="Times New Roman" panose="02020603050405020304" pitchFamily="18" charset="0"/>
              </a:rPr>
              <a:t>been paved by humans. However,  humans are able to travel not only the paved roads, but they can create new roads and even travel where there are no roads.</a:t>
            </a:r>
          </a:p>
          <a:p>
            <a:r>
              <a:rPr lang="en-US" dirty="0">
                <a:latin typeface="Calibri" panose="020F0502020204030204" pitchFamily="34" charset="0"/>
                <a:cs typeface="Times New Roman" panose="02020603050405020304" pitchFamily="18" charset="0"/>
              </a:rPr>
              <a:t>But this raises other important questions:</a:t>
            </a:r>
          </a:p>
          <a:p>
            <a:pPr lvl="1"/>
            <a:r>
              <a:rPr lang="en-US" dirty="0">
                <a:latin typeface="Calibri" panose="020F0502020204030204" pitchFamily="34" charset="0"/>
                <a:cs typeface="Times New Roman" panose="02020603050405020304" pitchFamily="18" charset="0"/>
              </a:rPr>
              <a:t>If computers are capable of only “artificial” intelligence (because computers don’t think the way humans think), then what do we say about animal intelligence – is that a different version of AI?</a:t>
            </a:r>
          </a:p>
          <a:p>
            <a:pPr lvl="1"/>
            <a:r>
              <a:rPr lang="en-US" dirty="0">
                <a:latin typeface="Calibri" panose="020F0502020204030204" pitchFamily="34" charset="0"/>
                <a:cs typeface="Times New Roman" panose="02020603050405020304" pitchFamily="18" charset="0"/>
              </a:rPr>
              <a:t>What do we say about the way that those with savant syndrome think? </a:t>
            </a:r>
          </a:p>
          <a:p>
            <a:pPr lvl="1"/>
            <a:r>
              <a:rPr lang="en-US" dirty="0">
                <a:latin typeface="Calibri" panose="020F0502020204030204" pitchFamily="34" charset="0"/>
                <a:cs typeface="Times New Roman" panose="02020603050405020304" pitchFamily="18" charset="0"/>
              </a:rPr>
              <a:t>If non-human intelligence is deemed artificial, if there is a God, is God’s intelligence artificial?</a:t>
            </a:r>
            <a:endParaRPr lang="en-US" dirty="0"/>
          </a:p>
        </p:txBody>
      </p:sp>
    </p:spTree>
    <p:extLst>
      <p:ext uri="{BB962C8B-B14F-4D97-AF65-F5344CB8AC3E}">
        <p14:creationId xmlns:p14="http://schemas.microsoft.com/office/powerpoint/2010/main" val="39729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2E281-C5D0-C9D2-29DD-2D5EFB7FCDA8}"/>
              </a:ext>
            </a:extLst>
          </p:cNvPr>
          <p:cNvSpPr>
            <a:spLocks noGrp="1"/>
          </p:cNvSpPr>
          <p:nvPr>
            <p:ph type="title"/>
          </p:nvPr>
        </p:nvSpPr>
        <p:spPr/>
        <p:txBody>
          <a:bodyPr/>
          <a:lstStyle/>
          <a:p>
            <a:r>
              <a:rPr lang="en-US" dirty="0"/>
              <a:t>Intro</a:t>
            </a:r>
          </a:p>
        </p:txBody>
      </p:sp>
      <p:pic>
        <p:nvPicPr>
          <p:cNvPr id="4" name="Online Media 3" descr="Artificial Intelligence Will Disrupt The Future | AI Keynote Speaker Shawn Kanungo">
            <a:hlinkClick r:id="" action="ppaction://media"/>
            <a:extLst>
              <a:ext uri="{FF2B5EF4-FFF2-40B4-BE49-F238E27FC236}">
                <a16:creationId xmlns:a16="http://schemas.microsoft.com/office/drawing/2014/main" id="{8C0693F4-DB50-09DB-066C-EFD0F2AEE1D0}"/>
              </a:ext>
            </a:extLst>
          </p:cNvPr>
          <p:cNvPicPr>
            <a:picLocks noGrp="1" noRot="1" noChangeAspect="1"/>
          </p:cNvPicPr>
          <p:nvPr>
            <p:ph idx="1"/>
            <a:videoFile r:link="rId1"/>
          </p:nvPr>
        </p:nvPicPr>
        <p:blipFill>
          <a:blip r:embed="rId3"/>
          <a:stretch>
            <a:fillRect/>
          </a:stretch>
        </p:blipFill>
        <p:spPr>
          <a:xfrm>
            <a:off x="2246313" y="1825625"/>
            <a:ext cx="7700962" cy="4351338"/>
          </a:xfrm>
          <a:prstGeom prst="rect">
            <a:avLst/>
          </a:prstGeom>
        </p:spPr>
      </p:pic>
    </p:spTree>
    <p:extLst>
      <p:ext uri="{BB962C8B-B14F-4D97-AF65-F5344CB8AC3E}">
        <p14:creationId xmlns:p14="http://schemas.microsoft.com/office/powerpoint/2010/main" val="126559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53885-C25B-AC2E-38FB-3E64AD3C7DFD}"/>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1CCDB204-F4AF-725C-C098-3E8756E379D3}"/>
              </a:ext>
            </a:extLst>
          </p:cNvPr>
          <p:cNvSpPr>
            <a:spLocks noGrp="1"/>
          </p:cNvSpPr>
          <p:nvPr>
            <p:ph idx="1"/>
          </p:nvPr>
        </p:nvSpPr>
        <p:spPr/>
        <p:txBody>
          <a:bodyPr>
            <a:normAutofit fontScale="70000" lnSpcReduction="20000"/>
          </a:bodyPr>
          <a:lstStyle/>
          <a:p>
            <a:r>
              <a:rPr lang="en-US" dirty="0"/>
              <a:t>If we are seriously interested in understanding what is unique about human intelligence, we should consider not how we think but the way that our thinking enables us to change the world. </a:t>
            </a:r>
          </a:p>
          <a:p>
            <a:r>
              <a:rPr lang="en-US" dirty="0">
                <a:effectLst/>
                <a:latin typeface="Calibri" panose="020F0502020204030204" pitchFamily="34" charset="0"/>
                <a:ea typeface="Calibri" panose="020F0502020204030204" pitchFamily="34" charset="0"/>
                <a:cs typeface="Times New Roman" panose="02020603050405020304" pitchFamily="18" charset="0"/>
              </a:rPr>
              <a:t>What makes humans different from (and some would argue that we are superior to – though there is no independent referee to adjudicate the claim) other living beings is that we are all about the creation of various tools which have enhanced and amplified our ability to perform the physical and mental functions of daily life. </a:t>
            </a:r>
          </a:p>
          <a:p>
            <a:r>
              <a:rPr lang="en-US" dirty="0">
                <a:effectLst/>
                <a:latin typeface="Calibri" panose="020F0502020204030204" pitchFamily="34" charset="0"/>
                <a:ea typeface="Calibri" panose="020F0502020204030204" pitchFamily="34" charset="0"/>
                <a:cs typeface="Times New Roman" panose="02020603050405020304" pitchFamily="18" charset="0"/>
              </a:rPr>
              <a:t>It is fair to say that we have transformed the world through our cleverness and bent it to our will. The difference is so pervasive that it is easy to overlook the vast difference between the way that human lives are almost 100% influenced by the presence of artificial devices compared with other animals. If we lacked this talent to apply theoretical intelligence to solve practical problems, like those other animals we would be walking around naked and barefoot, digging with our hands, eating raw fruits and vegetables as we found them, sleeping where we could find shelter or out in the open and in constant fear of predators. </a:t>
            </a:r>
          </a:p>
          <a:p>
            <a:r>
              <a:rPr lang="en-US" dirty="0">
                <a:latin typeface="Calibri" panose="020F0502020204030204" pitchFamily="34" charset="0"/>
                <a:cs typeface="Times New Roman" panose="02020603050405020304" pitchFamily="18" charset="0"/>
              </a:rPr>
              <a:t>With this in mind, it </a:t>
            </a:r>
            <a:r>
              <a:rPr lang="en-US" sz="2900" dirty="0">
                <a:latin typeface="Calibri" panose="020F0502020204030204" pitchFamily="34" charset="0"/>
                <a:cs typeface="Times New Roman" panose="02020603050405020304" pitchFamily="18" charset="0"/>
              </a:rPr>
              <a:t>seems clear that AI is definitely a very human innovation. It is one of the latest in a long line of </a:t>
            </a:r>
            <a:r>
              <a:rPr lang="en-US" sz="2900" dirty="0">
                <a:effectLst/>
                <a:latin typeface="Calibri" panose="020F0502020204030204" pitchFamily="34" charset="0"/>
                <a:ea typeface="Calibri" panose="020F0502020204030204" pitchFamily="34" charset="0"/>
                <a:cs typeface="Times New Roman" panose="02020603050405020304" pitchFamily="18" charset="0"/>
              </a:rPr>
              <a:t>instruments which amplify and extend all the natural capabilities of humans in terms of seeing, hearing, reaching, hitting, killing, throwing, moving, communicating, computing, analyzing, entertaining, etc. Very little of what we do on a regular basis is done without artificial aids. </a:t>
            </a:r>
            <a:endParaRPr lang="en-US" sz="2900" dirty="0"/>
          </a:p>
        </p:txBody>
      </p:sp>
    </p:spTree>
    <p:extLst>
      <p:ext uri="{BB962C8B-B14F-4D97-AF65-F5344CB8AC3E}">
        <p14:creationId xmlns:p14="http://schemas.microsoft.com/office/powerpoint/2010/main" val="42409239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A977E-5D91-21A1-9F78-A2634984901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6F57095-3722-742A-01C8-627D19462C43}"/>
              </a:ext>
            </a:extLst>
          </p:cNvPr>
          <p:cNvSpPr>
            <a:spLocks noGrp="1"/>
          </p:cNvSpPr>
          <p:nvPr>
            <p:ph idx="1"/>
          </p:nvPr>
        </p:nvSpPr>
        <p:spPr/>
        <p:txBody>
          <a:bodyPr>
            <a:normAutofit fontScale="92500" lnSpcReduction="20000"/>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At a certain point every new innovation brings both the advancement of human reach and the potential for harm from misuse or from unintended consequences. </a:t>
            </a:r>
            <a:r>
              <a:rPr lang="en-US" sz="2400" dirty="0">
                <a:latin typeface="Calibri" panose="020F0502020204030204" pitchFamily="34" charset="0"/>
                <a:ea typeface="Calibri" panose="020F0502020204030204" pitchFamily="34" charset="0"/>
                <a:cs typeface="Times New Roman" panose="02020603050405020304" pitchFamily="18" charset="0"/>
              </a:rPr>
              <a:t>And, as we know from this class, every innovation is disruptive to the status quo. </a:t>
            </a:r>
          </a:p>
          <a:p>
            <a:r>
              <a:rPr lang="en-US" sz="2400" dirty="0">
                <a:latin typeface="Calibri" panose="020F0502020204030204" pitchFamily="34" charset="0"/>
                <a:cs typeface="Times New Roman" panose="02020603050405020304" pitchFamily="18" charset="0"/>
              </a:rPr>
              <a:t>As with other innovations, we have to ask whether the potential advantages of AI outweigh the possible threats. </a:t>
            </a:r>
            <a:r>
              <a:rPr lang="en-US" sz="2400" dirty="0">
                <a:effectLst/>
                <a:latin typeface="Calibri" panose="020F0502020204030204" pitchFamily="34" charset="0"/>
                <a:ea typeface="Calibri" panose="020F0502020204030204" pitchFamily="34" charset="0"/>
                <a:cs typeface="Times New Roman" panose="02020603050405020304" pitchFamily="18" charset="0"/>
              </a:rPr>
              <a:t>The human interest in AI is obvious: it represents an uncharted and, potentially, unlimited vein of knowledge that could produce life altering results in numerous areas including medicine, technology, communication, i.e., it could radically change human life as we know it (hopefully, for the better). </a:t>
            </a:r>
          </a:p>
          <a:p>
            <a:r>
              <a:rPr lang="en-US" sz="2400" dirty="0">
                <a:latin typeface="Calibri" panose="020F0502020204030204" pitchFamily="34" charset="0"/>
                <a:ea typeface="Calibri" panose="020F0502020204030204" pitchFamily="34" charset="0"/>
                <a:cs typeface="Times New Roman" panose="02020603050405020304" pitchFamily="18" charset="0"/>
              </a:rPr>
              <a:t>What makes AI unique compared to previous innovations is the nature of the potential threat it contains. Some of the people who are most familiar with the current state of AI have raised an alarm regarding its future. They warn that</a:t>
            </a:r>
            <a:r>
              <a:rPr lang="en-US" sz="2400" dirty="0">
                <a:effectLst/>
                <a:latin typeface="Calibri" panose="020F0502020204030204" pitchFamily="34" charset="0"/>
                <a:ea typeface="Calibri" panose="020F0502020204030204" pitchFamily="34" charset="0"/>
                <a:cs typeface="Times New Roman" panose="02020603050405020304" pitchFamily="18" charset="0"/>
              </a:rPr>
              <a:t>, owing to its vast computing capabilities, it might develop the unintended power to become a thinking thing that operates independently of its human creators. This would be the 21st century incarnation of the Frankenstein monster where we achieve what was previously considered the province of God to create life, but we discover that our creation has the freedom to rebel against its creator. </a:t>
            </a:r>
          </a:p>
          <a:p>
            <a:endParaRPr lang="en-US" sz="2400" dirty="0"/>
          </a:p>
        </p:txBody>
      </p:sp>
    </p:spTree>
    <p:extLst>
      <p:ext uri="{BB962C8B-B14F-4D97-AF65-F5344CB8AC3E}">
        <p14:creationId xmlns:p14="http://schemas.microsoft.com/office/powerpoint/2010/main" val="4879725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D635E-0946-9841-5BF3-40EFEA5EFB3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03C224A-93F0-4916-5FB6-A523592E464D}"/>
              </a:ext>
            </a:extLst>
          </p:cNvPr>
          <p:cNvSpPr>
            <a:spLocks noGrp="1"/>
          </p:cNvSpPr>
          <p:nvPr>
            <p:ph idx="1"/>
          </p:nvPr>
        </p:nvSpPr>
        <p:spPr/>
        <p:txBody>
          <a:bodyPr>
            <a:normAutofit fontScale="92500" lnSpcReduction="20000"/>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Their warning is that the AI program might eventually be capable of gaining sufficient intelligence that it would compare its computing capabilities to that of humans and logically conclude that humans as a species are inferior to it – which would lead to the further conclusion that the welfare of the human species was not of paramount importance. This is the ultimate fear of those who envision a possible dystopian outcome for humanity owing to AI – that AI will turn on us and treat us no better than we treat other species of life and for the same reason. </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While we acknowledge that we owe other animals a duty of protection against wanton/cruel pain and suffering, that sense of duty is far from a recognized right and has numerous qualifications associated with the interests of humans. We are very willing to cause pain and suffering to virtually every form of animal life as long as it is useful to humans. </a:t>
            </a:r>
          </a:p>
          <a:p>
            <a:r>
              <a:rPr lang="en-US" sz="2400" dirty="0">
                <a:latin typeface="Calibri" panose="020F0502020204030204" pitchFamily="34" charset="0"/>
                <a:cs typeface="Times New Roman" panose="02020603050405020304" pitchFamily="18" charset="0"/>
              </a:rPr>
              <a:t>While this is an extremely sobering thought and is important when comparing the advantages and disadvantages of pursuing AI, it is not the only relevant consideration. The other question that must be answered is: What are the advantages and disadvantages of restricting AI – what risks do we face if we limit our investment and exploration of AI while other countries do not?</a:t>
            </a:r>
            <a:endParaRPr lang="en-US" sz="2400" dirty="0"/>
          </a:p>
        </p:txBody>
      </p:sp>
    </p:spTree>
    <p:extLst>
      <p:ext uri="{BB962C8B-B14F-4D97-AF65-F5344CB8AC3E}">
        <p14:creationId xmlns:p14="http://schemas.microsoft.com/office/powerpoint/2010/main" val="36712552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B351D-B8C4-06C4-D203-5218039015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9E9445C-174A-C0BA-B2BD-91AED86A340D}"/>
              </a:ext>
            </a:extLst>
          </p:cNvPr>
          <p:cNvSpPr>
            <a:spLocks noGrp="1"/>
          </p:cNvSpPr>
          <p:nvPr>
            <p:ph idx="1"/>
          </p:nvPr>
        </p:nvSpPr>
        <p:spPr/>
        <p:txBody>
          <a:bodyPr>
            <a:normAutofit fontScale="77500" lnSpcReduction="20000"/>
          </a:bodyPr>
          <a:lstStyle/>
          <a:p>
            <a:r>
              <a:rPr lang="en-US" dirty="0"/>
              <a:t>This is comparable to the situation that the United States faced in 1939 when Albert Einstein wrote to Franklin Roosevelt that Germany was working on building an atomic bomb. In spite of the fact that the creation of atomic weapons posed a worldwide threat, since we were unable to prevent Germany or any other developed country from pursuing this game-changing power, we had little choice to not only build the bomb, but to do everything possible to do it before everyone else.  </a:t>
            </a:r>
          </a:p>
          <a:p>
            <a:r>
              <a:rPr lang="en-US" dirty="0"/>
              <a:t>Though the decision to build the bomb was a necessity 80 years ago as it allowed the US to end World War II, the potential for worldwide disaster is an enduring consequence of this disruptive innovation. The consensus of opinion, however, is that the long term results of not building the bomb by the US would have been much worse for the world.</a:t>
            </a:r>
          </a:p>
          <a:p>
            <a:r>
              <a:rPr lang="en-US" dirty="0"/>
              <a:t>In the final analysis, the concern that AI might achieve some form of selfhood and conspire against humanity will likely not be the compelling factor in our decision about whether or not to pursue AI. It seems much more likely that what will force us to move forward with AI technological development is the fear that if we are not at the cutting edge of this new and </a:t>
            </a:r>
            <a:r>
              <a:rPr lang="en-US"/>
              <a:t>improved intelligence, </a:t>
            </a:r>
            <a:r>
              <a:rPr lang="en-US" dirty="0"/>
              <a:t>we stand to lose potentially game changing advantages both economically and militarily.</a:t>
            </a:r>
          </a:p>
        </p:txBody>
      </p:sp>
    </p:spTree>
    <p:extLst>
      <p:ext uri="{BB962C8B-B14F-4D97-AF65-F5344CB8AC3E}">
        <p14:creationId xmlns:p14="http://schemas.microsoft.com/office/powerpoint/2010/main" val="2524195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5563-FFE0-4DC8-F18A-38BF0578D43D}"/>
              </a:ext>
            </a:extLst>
          </p:cNvPr>
          <p:cNvSpPr>
            <a:spLocks noGrp="1"/>
          </p:cNvSpPr>
          <p:nvPr>
            <p:ph type="title"/>
          </p:nvPr>
        </p:nvSpPr>
        <p:spPr/>
        <p:txBody>
          <a:bodyPr/>
          <a:lstStyle/>
          <a:p>
            <a:r>
              <a:rPr lang="en-US" dirty="0"/>
              <a:t>Artificial Intelligence</a:t>
            </a:r>
          </a:p>
        </p:txBody>
      </p:sp>
      <p:sp>
        <p:nvSpPr>
          <p:cNvPr id="3" name="Content Placeholder 2">
            <a:extLst>
              <a:ext uri="{FF2B5EF4-FFF2-40B4-BE49-F238E27FC236}">
                <a16:creationId xmlns:a16="http://schemas.microsoft.com/office/drawing/2014/main" id="{53CEAD26-450C-4B23-03DA-2C56278B3380}"/>
              </a:ext>
            </a:extLst>
          </p:cNvPr>
          <p:cNvSpPr>
            <a:spLocks noGrp="1"/>
          </p:cNvSpPr>
          <p:nvPr>
            <p:ph idx="1"/>
          </p:nvPr>
        </p:nvSpPr>
        <p:spPr/>
        <p:txBody>
          <a:bodyPr/>
          <a:lstStyle/>
          <a:p>
            <a:pPr marL="0" indent="0">
              <a:buNone/>
            </a:pPr>
            <a:r>
              <a:rPr lang="en-US" b="1" i="0" dirty="0">
                <a:solidFill>
                  <a:srgbClr val="202122"/>
                </a:solidFill>
                <a:effectLst/>
              </a:rPr>
              <a:t>Artificial intelligence</a:t>
            </a:r>
            <a:r>
              <a:rPr lang="en-US" b="0" i="0" dirty="0">
                <a:solidFill>
                  <a:srgbClr val="202122"/>
                </a:solidFill>
                <a:effectLst/>
              </a:rPr>
              <a:t> (</a:t>
            </a:r>
            <a:r>
              <a:rPr lang="en-US" b="1" i="0" dirty="0">
                <a:solidFill>
                  <a:srgbClr val="202122"/>
                </a:solidFill>
                <a:effectLst/>
              </a:rPr>
              <a:t>AI</a:t>
            </a:r>
            <a:r>
              <a:rPr lang="en-US" b="0" i="0" dirty="0">
                <a:solidFill>
                  <a:srgbClr val="202122"/>
                </a:solidFill>
                <a:effectLst/>
              </a:rPr>
              <a:t>) is </a:t>
            </a:r>
            <a:r>
              <a:rPr lang="en-US" b="0" i="0" u="none" strike="noStrike" dirty="0">
                <a:solidFill>
                  <a:srgbClr val="3366CC"/>
                </a:solidFill>
                <a:effectLst/>
                <a:hlinkClick r:id="rId2" tooltip="Intelligence"/>
              </a:rPr>
              <a:t>intelligence</a:t>
            </a:r>
            <a:r>
              <a:rPr lang="en-US" b="0" i="0" dirty="0">
                <a:solidFill>
                  <a:srgbClr val="202122"/>
                </a:solidFill>
                <a:effectLst/>
              </a:rPr>
              <a:t>—perceiving, synthesizing, and inferring information—demonstrated by </a:t>
            </a:r>
            <a:r>
              <a:rPr lang="en-US" b="0" i="0" u="none" strike="noStrike" dirty="0">
                <a:solidFill>
                  <a:srgbClr val="3366CC"/>
                </a:solidFill>
                <a:effectLst/>
                <a:hlinkClick r:id="rId3" tooltip="Machine"/>
              </a:rPr>
              <a:t>machines</a:t>
            </a:r>
            <a:r>
              <a:rPr lang="en-US" b="0" i="0" dirty="0">
                <a:solidFill>
                  <a:srgbClr val="202122"/>
                </a:solidFill>
                <a:effectLst/>
              </a:rPr>
              <a:t>, as opposed to </a:t>
            </a:r>
            <a:r>
              <a:rPr lang="en-US" b="0" i="0" u="none" strike="noStrike" dirty="0">
                <a:solidFill>
                  <a:srgbClr val="3366CC"/>
                </a:solidFill>
                <a:effectLst/>
                <a:hlinkClick r:id="rId4" tooltip="Human intelligence"/>
              </a:rPr>
              <a:t>intelligence displayed by humans</a:t>
            </a:r>
            <a:r>
              <a:rPr lang="en-US" b="0" i="0" dirty="0">
                <a:solidFill>
                  <a:srgbClr val="202122"/>
                </a:solidFill>
                <a:effectLst/>
              </a:rPr>
              <a:t> or </a:t>
            </a:r>
            <a:r>
              <a:rPr lang="en-US" b="0" i="0" u="none" strike="noStrike" dirty="0">
                <a:solidFill>
                  <a:srgbClr val="3366CC"/>
                </a:solidFill>
                <a:effectLst/>
                <a:hlinkClick r:id="rId5" tooltip="Animal cognition"/>
              </a:rPr>
              <a:t>by other animals</a:t>
            </a:r>
            <a:r>
              <a:rPr lang="en-US" b="0" i="0" dirty="0">
                <a:solidFill>
                  <a:srgbClr val="202122"/>
                </a:solidFill>
                <a:effectLst/>
              </a:rPr>
              <a:t>. Example tasks in which this is done include speech recognition, computer vision, translation between (natural) languages, as well as other mappings of inputs.  (Wikipedia)</a:t>
            </a:r>
            <a:endParaRPr lang="en-US" dirty="0"/>
          </a:p>
        </p:txBody>
      </p:sp>
    </p:spTree>
    <p:extLst>
      <p:ext uri="{BB962C8B-B14F-4D97-AF65-F5344CB8AC3E}">
        <p14:creationId xmlns:p14="http://schemas.microsoft.com/office/powerpoint/2010/main" val="2105832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7890A-2A43-5278-8435-B3CB08121003}"/>
              </a:ext>
            </a:extLst>
          </p:cNvPr>
          <p:cNvSpPr>
            <a:spLocks noGrp="1"/>
          </p:cNvSpPr>
          <p:nvPr>
            <p:ph type="title"/>
          </p:nvPr>
        </p:nvSpPr>
        <p:spPr/>
        <p:txBody>
          <a:bodyPr/>
          <a:lstStyle/>
          <a:p>
            <a:r>
              <a:rPr lang="en-US" dirty="0"/>
              <a:t>Artificial Intelligence</a:t>
            </a:r>
          </a:p>
        </p:txBody>
      </p:sp>
      <p:sp>
        <p:nvSpPr>
          <p:cNvPr id="3" name="Content Placeholder 2">
            <a:extLst>
              <a:ext uri="{FF2B5EF4-FFF2-40B4-BE49-F238E27FC236}">
                <a16:creationId xmlns:a16="http://schemas.microsoft.com/office/drawing/2014/main" id="{CD7BA14E-377B-9EF8-2238-CF03E3638D3C}"/>
              </a:ext>
            </a:extLst>
          </p:cNvPr>
          <p:cNvSpPr>
            <a:spLocks noGrp="1"/>
          </p:cNvSpPr>
          <p:nvPr>
            <p:ph idx="1"/>
          </p:nvPr>
        </p:nvSpPr>
        <p:spPr/>
        <p:txBody>
          <a:bodyPr/>
          <a:lstStyle/>
          <a:p>
            <a:r>
              <a:rPr lang="en-US" dirty="0"/>
              <a:t>What is it worth?</a:t>
            </a:r>
          </a:p>
          <a:p>
            <a:r>
              <a:rPr lang="en-US" dirty="0"/>
              <a:t>Where did it come from?</a:t>
            </a:r>
          </a:p>
          <a:p>
            <a:r>
              <a:rPr lang="en-US" dirty="0"/>
              <a:t>Applications of AI</a:t>
            </a:r>
          </a:p>
          <a:p>
            <a:r>
              <a:rPr lang="en-US" dirty="0"/>
              <a:t>What is the AI Disruptive Innovation? </a:t>
            </a:r>
          </a:p>
          <a:p>
            <a:r>
              <a:rPr lang="en-US" dirty="0"/>
              <a:t>Discussion</a:t>
            </a:r>
          </a:p>
        </p:txBody>
      </p:sp>
    </p:spTree>
    <p:extLst>
      <p:ext uri="{BB962C8B-B14F-4D97-AF65-F5344CB8AC3E}">
        <p14:creationId xmlns:p14="http://schemas.microsoft.com/office/powerpoint/2010/main" val="3763306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FA2BB-1321-F41C-D98D-B8E155F3816E}"/>
              </a:ext>
            </a:extLst>
          </p:cNvPr>
          <p:cNvSpPr>
            <a:spLocks noGrp="1"/>
          </p:cNvSpPr>
          <p:nvPr>
            <p:ph type="title"/>
          </p:nvPr>
        </p:nvSpPr>
        <p:spPr/>
        <p:txBody>
          <a:bodyPr/>
          <a:lstStyle/>
          <a:p>
            <a:r>
              <a:rPr lang="en-US" dirty="0"/>
              <a:t>https://</a:t>
            </a:r>
            <a:r>
              <a:rPr lang="en-US" dirty="0" err="1"/>
              <a:t>explodingtopics.com</a:t>
            </a:r>
            <a:r>
              <a:rPr lang="en-US" dirty="0"/>
              <a:t>/blog/ai-statistics</a:t>
            </a:r>
          </a:p>
        </p:txBody>
      </p:sp>
      <p:sp>
        <p:nvSpPr>
          <p:cNvPr id="3" name="Content Placeholder 2">
            <a:extLst>
              <a:ext uri="{FF2B5EF4-FFF2-40B4-BE49-F238E27FC236}">
                <a16:creationId xmlns:a16="http://schemas.microsoft.com/office/drawing/2014/main" id="{B02AFF09-CDB4-86DD-5BDF-527BC866666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4D93BF2-0B61-186D-3B27-F99BF2913FBA}"/>
              </a:ext>
            </a:extLst>
          </p:cNvPr>
          <p:cNvPicPr>
            <a:picLocks noChangeAspect="1"/>
          </p:cNvPicPr>
          <p:nvPr/>
        </p:nvPicPr>
        <p:blipFill>
          <a:blip r:embed="rId2"/>
          <a:stretch>
            <a:fillRect/>
          </a:stretch>
        </p:blipFill>
        <p:spPr>
          <a:xfrm>
            <a:off x="2740250" y="1540404"/>
            <a:ext cx="6711499" cy="5101212"/>
          </a:xfrm>
          <a:prstGeom prst="rect">
            <a:avLst/>
          </a:prstGeom>
        </p:spPr>
      </p:pic>
    </p:spTree>
    <p:extLst>
      <p:ext uri="{BB962C8B-B14F-4D97-AF65-F5344CB8AC3E}">
        <p14:creationId xmlns:p14="http://schemas.microsoft.com/office/powerpoint/2010/main" val="1243148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5B2EA-94BA-F27F-38B5-16C78211669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07D710E-B41D-8CCC-9D23-7D71378215F0}"/>
              </a:ext>
            </a:extLst>
          </p:cNvPr>
          <p:cNvSpPr>
            <a:spLocks noGrp="1"/>
          </p:cNvSpPr>
          <p:nvPr>
            <p:ph idx="1"/>
          </p:nvPr>
        </p:nvSpPr>
        <p:spPr/>
        <p:txBody>
          <a:bodyPr/>
          <a:lstStyle/>
          <a:p>
            <a:endParaRPr lang="en-US"/>
          </a:p>
        </p:txBody>
      </p:sp>
      <p:pic>
        <p:nvPicPr>
          <p:cNvPr id="7170" name="Picture 2" descr="undefined">
            <a:extLst>
              <a:ext uri="{FF2B5EF4-FFF2-40B4-BE49-F238E27FC236}">
                <a16:creationId xmlns:a16="http://schemas.microsoft.com/office/drawing/2014/main" id="{13FDD75D-2BEB-1613-263F-6477D4DF45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325" y="0"/>
            <a:ext cx="90233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284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FA2BB-1321-F41C-D98D-B8E155F3816E}"/>
              </a:ext>
            </a:extLst>
          </p:cNvPr>
          <p:cNvSpPr>
            <a:spLocks noGrp="1"/>
          </p:cNvSpPr>
          <p:nvPr>
            <p:ph type="title"/>
          </p:nvPr>
        </p:nvSpPr>
        <p:spPr/>
        <p:txBody>
          <a:bodyPr/>
          <a:lstStyle/>
          <a:p>
            <a:r>
              <a:rPr lang="en-US" dirty="0"/>
              <a:t>https://</a:t>
            </a:r>
            <a:r>
              <a:rPr lang="en-US" dirty="0" err="1"/>
              <a:t>explodingtopics.com</a:t>
            </a:r>
            <a:r>
              <a:rPr lang="en-US" dirty="0"/>
              <a:t>/blog/ai-statistics</a:t>
            </a:r>
          </a:p>
        </p:txBody>
      </p:sp>
      <p:sp>
        <p:nvSpPr>
          <p:cNvPr id="3" name="Content Placeholder 2">
            <a:extLst>
              <a:ext uri="{FF2B5EF4-FFF2-40B4-BE49-F238E27FC236}">
                <a16:creationId xmlns:a16="http://schemas.microsoft.com/office/drawing/2014/main" id="{B02AFF09-CDB4-86DD-5BDF-527BC866666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637AE3C-3E0A-7764-FAA5-22115CA8ABB4}"/>
              </a:ext>
            </a:extLst>
          </p:cNvPr>
          <p:cNvPicPr>
            <a:picLocks noChangeAspect="1"/>
          </p:cNvPicPr>
          <p:nvPr/>
        </p:nvPicPr>
        <p:blipFill>
          <a:blip r:embed="rId2"/>
          <a:stretch>
            <a:fillRect/>
          </a:stretch>
        </p:blipFill>
        <p:spPr>
          <a:xfrm>
            <a:off x="2347114" y="1479125"/>
            <a:ext cx="7020832" cy="5336327"/>
          </a:xfrm>
          <a:prstGeom prst="rect">
            <a:avLst/>
          </a:prstGeom>
        </p:spPr>
      </p:pic>
    </p:spTree>
    <p:extLst>
      <p:ext uri="{BB962C8B-B14F-4D97-AF65-F5344CB8AC3E}">
        <p14:creationId xmlns:p14="http://schemas.microsoft.com/office/powerpoint/2010/main" val="18192142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33968</TotalTime>
  <Words>3391</Words>
  <Application>Microsoft Office PowerPoint</Application>
  <PresentationFormat>Widescreen</PresentationFormat>
  <Paragraphs>164</Paragraphs>
  <Slides>43</Slides>
  <Notes>1</Notes>
  <HiddenSlides>0</HiddenSlides>
  <MMClips>8</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-apple-system</vt:lpstr>
      <vt:lpstr>Arial</vt:lpstr>
      <vt:lpstr>Calibri</vt:lpstr>
      <vt:lpstr>Calibri Light</vt:lpstr>
      <vt:lpstr>Cambria Math</vt:lpstr>
      <vt:lpstr>Segoe UI</vt:lpstr>
      <vt:lpstr>Times New Roman</vt:lpstr>
      <vt:lpstr>Office Theme</vt:lpstr>
      <vt:lpstr>Disruptive Innovation and Technology</vt:lpstr>
      <vt:lpstr>Contributors</vt:lpstr>
      <vt:lpstr>Human Reactions to Disruptive Innovation</vt:lpstr>
      <vt:lpstr>Intro</vt:lpstr>
      <vt:lpstr>Artificial Intelligence</vt:lpstr>
      <vt:lpstr>Artificial Intelligence</vt:lpstr>
      <vt:lpstr>https://explodingtopics.com/blog/ai-statistics</vt:lpstr>
      <vt:lpstr>PowerPoint Presentation</vt:lpstr>
      <vt:lpstr>https://explodingtopics.com/blog/ai-statistics</vt:lpstr>
      <vt:lpstr>PowerPoint Presentation</vt:lpstr>
      <vt:lpstr>Mechanizing Computation</vt:lpstr>
      <vt:lpstr>The Imitation Game</vt:lpstr>
      <vt:lpstr>First mention of AI</vt:lpstr>
      <vt:lpstr>Simple Artificial Neural Network </vt:lpstr>
      <vt:lpstr>An electronic brain</vt:lpstr>
      <vt:lpstr>Limitations on Computability</vt:lpstr>
      <vt:lpstr>Early days --- The Two Visions Battle it Out</vt:lpstr>
      <vt:lpstr>Classical versus Connectionist View</vt:lpstr>
      <vt:lpstr>Which vision would be successful?</vt:lpstr>
      <vt:lpstr>From Deep Learning to Artificial General Intelligence</vt:lpstr>
      <vt:lpstr>Videos on Solutions and Problems</vt:lpstr>
      <vt:lpstr>Videos on Solutions and Problems</vt:lpstr>
      <vt:lpstr>Videos on Solutions and Problems</vt:lpstr>
      <vt:lpstr>Videos on Solutions and Problems</vt:lpstr>
      <vt:lpstr>Over 10 key algorithms are used in artificial intelligence </vt:lpstr>
      <vt:lpstr>Over 10 key algorithms are used in artificial intelligence </vt:lpstr>
      <vt:lpstr>Over 10 key algorithms are used in artificial intelligence </vt:lpstr>
      <vt:lpstr>Mike Walsh</vt:lpstr>
      <vt:lpstr>Applications of AI</vt:lpstr>
      <vt:lpstr>Applications of AI</vt:lpstr>
      <vt:lpstr>What is the AI Disruptive Innovation?  Examples-</vt:lpstr>
      <vt:lpstr>Hinton</vt:lpstr>
      <vt:lpstr>PowerPoint Presentation</vt:lpstr>
      <vt:lpstr>Time for Discussion</vt:lpstr>
      <vt:lpstr>PowerPoint Presentation</vt:lpstr>
      <vt:lpstr>PowerPoint Presentation</vt:lpstr>
      <vt:lpstr>PHILOSOPHICAL IMPLICATIONS OF AI</vt:lpstr>
      <vt:lpstr>PowerPoint Presentation</vt:lpstr>
      <vt:lpstr>PowerPoint Presentation</vt:lpstr>
      <vt:lpstr>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Disruptive Innovation and Technology</dc:title>
  <dc:creator>Campbell, R H</dc:creator>
  <cp:lastModifiedBy>OLLI</cp:lastModifiedBy>
  <cp:revision>75</cp:revision>
  <dcterms:created xsi:type="dcterms:W3CDTF">2023-03-10T22:20:40Z</dcterms:created>
  <dcterms:modified xsi:type="dcterms:W3CDTF">2023-05-19T13:23:05Z</dcterms:modified>
</cp:coreProperties>
</file>