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Lst>
  <p:notesMasterIdLst>
    <p:notesMasterId r:id="rId36"/>
  </p:notesMasterIdLst>
  <p:sldIdLst>
    <p:sldId id="268" r:id="rId2"/>
    <p:sldId id="526" r:id="rId3"/>
    <p:sldId id="527" r:id="rId4"/>
    <p:sldId id="497" r:id="rId5"/>
    <p:sldId id="520" r:id="rId6"/>
    <p:sldId id="514" r:id="rId7"/>
    <p:sldId id="498" r:id="rId8"/>
    <p:sldId id="505" r:id="rId9"/>
    <p:sldId id="499" r:id="rId10"/>
    <p:sldId id="515" r:id="rId11"/>
    <p:sldId id="516" r:id="rId12"/>
    <p:sldId id="517" r:id="rId13"/>
    <p:sldId id="507" r:id="rId14"/>
    <p:sldId id="521" r:id="rId15"/>
    <p:sldId id="506" r:id="rId16"/>
    <p:sldId id="508" r:id="rId17"/>
    <p:sldId id="510" r:id="rId18"/>
    <p:sldId id="509" r:id="rId19"/>
    <p:sldId id="511" r:id="rId20"/>
    <p:sldId id="512" r:id="rId21"/>
    <p:sldId id="513" r:id="rId22"/>
    <p:sldId id="518" r:id="rId23"/>
    <p:sldId id="504" r:id="rId24"/>
    <p:sldId id="503" r:id="rId25"/>
    <p:sldId id="502" r:id="rId26"/>
    <p:sldId id="501" r:id="rId27"/>
    <p:sldId id="500" r:id="rId28"/>
    <p:sldId id="519" r:id="rId29"/>
    <p:sldId id="522" r:id="rId30"/>
    <p:sldId id="523" r:id="rId31"/>
    <p:sldId id="524" r:id="rId32"/>
    <p:sldId id="525" r:id="rId33"/>
    <p:sldId id="528" r:id="rId34"/>
    <p:sldId id="495"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66"/>
    <p:restoredTop sz="94706"/>
  </p:normalViewPr>
  <p:slideViewPr>
    <p:cSldViewPr snapToGrid="0">
      <p:cViewPr varScale="1">
        <p:scale>
          <a:sx n="133" d="100"/>
          <a:sy n="133" d="100"/>
        </p:scale>
        <p:origin x="132" y="174"/>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E67C10-A5F0-0B44-A97E-7A07FB78B8A4}" type="datetimeFigureOut">
              <a:rPr lang="en-US" smtClean="0"/>
              <a:t>5/19/2023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B7093-4030-2E4C-A48A-FE5C56F74B1E}" type="slidenum">
              <a:rPr lang="en-US" smtClean="0"/>
              <a:t>‹#›</a:t>
            </a:fld>
            <a:endParaRPr lang="en-US"/>
          </a:p>
        </p:txBody>
      </p:sp>
    </p:spTree>
    <p:extLst>
      <p:ext uri="{BB962C8B-B14F-4D97-AF65-F5344CB8AC3E}">
        <p14:creationId xmlns:p14="http://schemas.microsoft.com/office/powerpoint/2010/main" val="2182905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tarwars.com/video/help-me-obi-wan-kenobi"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hlinkClick r:id="rId3"/>
              </a:rPr>
              <a:t>https://www.starwars.com/video/help-me-obi-wan-kenobi</a:t>
            </a:r>
            <a:endParaRPr lang="en-US" sz="2000" dirty="0"/>
          </a:p>
          <a:p>
            <a:endParaRPr lang="en-US" dirty="0"/>
          </a:p>
        </p:txBody>
      </p:sp>
      <p:sp>
        <p:nvSpPr>
          <p:cNvPr id="4" name="Slide Number Placeholder 3"/>
          <p:cNvSpPr>
            <a:spLocks noGrp="1"/>
          </p:cNvSpPr>
          <p:nvPr>
            <p:ph type="sldNum" sz="quarter" idx="5"/>
          </p:nvPr>
        </p:nvSpPr>
        <p:spPr/>
        <p:txBody>
          <a:bodyPr/>
          <a:lstStyle/>
          <a:p>
            <a:fld id="{86DB7093-4030-2E4C-A48A-FE5C56F74B1E}" type="slidenum">
              <a:rPr lang="en-US" smtClean="0"/>
              <a:t>2</a:t>
            </a:fld>
            <a:endParaRPr lang="en-US"/>
          </a:p>
        </p:txBody>
      </p:sp>
    </p:spTree>
    <p:extLst>
      <p:ext uri="{BB962C8B-B14F-4D97-AF65-F5344CB8AC3E}">
        <p14:creationId xmlns:p14="http://schemas.microsoft.com/office/powerpoint/2010/main" val="1990046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ABE4AF-EAF3-7643-9CD7-3606C3C1E52D}"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FA38C-EB06-CD40-8D10-0CF12C432F8A}" type="slidenum">
              <a:rPr lang="en-US" smtClean="0"/>
              <a:t>‹#›</a:t>
            </a:fld>
            <a:endParaRPr lang="en-US"/>
          </a:p>
        </p:txBody>
      </p:sp>
    </p:spTree>
    <p:extLst>
      <p:ext uri="{BB962C8B-B14F-4D97-AF65-F5344CB8AC3E}">
        <p14:creationId xmlns:p14="http://schemas.microsoft.com/office/powerpoint/2010/main" val="19653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ABE4AF-EAF3-7643-9CD7-3606C3C1E52D}"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FA38C-EB06-CD40-8D10-0CF12C432F8A}" type="slidenum">
              <a:rPr lang="en-US" smtClean="0"/>
              <a:t>‹#›</a:t>
            </a:fld>
            <a:endParaRPr lang="en-US"/>
          </a:p>
        </p:txBody>
      </p:sp>
    </p:spTree>
    <p:extLst>
      <p:ext uri="{BB962C8B-B14F-4D97-AF65-F5344CB8AC3E}">
        <p14:creationId xmlns:p14="http://schemas.microsoft.com/office/powerpoint/2010/main" val="1347668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ABE4AF-EAF3-7643-9CD7-3606C3C1E52D}"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FA38C-EB06-CD40-8D10-0CF12C432F8A}" type="slidenum">
              <a:rPr lang="en-US" smtClean="0"/>
              <a:t>‹#›</a:t>
            </a:fld>
            <a:endParaRPr lang="en-US"/>
          </a:p>
        </p:txBody>
      </p:sp>
    </p:spTree>
    <p:extLst>
      <p:ext uri="{BB962C8B-B14F-4D97-AF65-F5344CB8AC3E}">
        <p14:creationId xmlns:p14="http://schemas.microsoft.com/office/powerpoint/2010/main" val="107047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ABE4AF-EAF3-7643-9CD7-3606C3C1E52D}"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FA38C-EB06-CD40-8D10-0CF12C432F8A}" type="slidenum">
              <a:rPr lang="en-US" smtClean="0"/>
              <a:t>‹#›</a:t>
            </a:fld>
            <a:endParaRPr lang="en-US"/>
          </a:p>
        </p:txBody>
      </p:sp>
    </p:spTree>
    <p:extLst>
      <p:ext uri="{BB962C8B-B14F-4D97-AF65-F5344CB8AC3E}">
        <p14:creationId xmlns:p14="http://schemas.microsoft.com/office/powerpoint/2010/main" val="109988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ABE4AF-EAF3-7643-9CD7-3606C3C1E52D}"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FA38C-EB06-CD40-8D10-0CF12C432F8A}" type="slidenum">
              <a:rPr lang="en-US" smtClean="0"/>
              <a:t>‹#›</a:t>
            </a:fld>
            <a:endParaRPr lang="en-US"/>
          </a:p>
        </p:txBody>
      </p:sp>
    </p:spTree>
    <p:extLst>
      <p:ext uri="{BB962C8B-B14F-4D97-AF65-F5344CB8AC3E}">
        <p14:creationId xmlns:p14="http://schemas.microsoft.com/office/powerpoint/2010/main" val="3562797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ABE4AF-EAF3-7643-9CD7-3606C3C1E52D}" type="datetimeFigureOut">
              <a:rPr lang="en-US" smtClean="0"/>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FA38C-EB06-CD40-8D10-0CF12C432F8A}" type="slidenum">
              <a:rPr lang="en-US" smtClean="0"/>
              <a:t>‹#›</a:t>
            </a:fld>
            <a:endParaRPr lang="en-US"/>
          </a:p>
        </p:txBody>
      </p:sp>
    </p:spTree>
    <p:extLst>
      <p:ext uri="{BB962C8B-B14F-4D97-AF65-F5344CB8AC3E}">
        <p14:creationId xmlns:p14="http://schemas.microsoft.com/office/powerpoint/2010/main" val="4284558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ABE4AF-EAF3-7643-9CD7-3606C3C1E52D}" type="datetimeFigureOut">
              <a:rPr lang="en-US" smtClean="0"/>
              <a:t>5/19/2023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8FA38C-EB06-CD40-8D10-0CF12C432F8A}" type="slidenum">
              <a:rPr lang="en-US" smtClean="0"/>
              <a:t>‹#›</a:t>
            </a:fld>
            <a:endParaRPr lang="en-US"/>
          </a:p>
        </p:txBody>
      </p:sp>
    </p:spTree>
    <p:extLst>
      <p:ext uri="{BB962C8B-B14F-4D97-AF65-F5344CB8AC3E}">
        <p14:creationId xmlns:p14="http://schemas.microsoft.com/office/powerpoint/2010/main" val="3954278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ABE4AF-EAF3-7643-9CD7-3606C3C1E52D}" type="datetimeFigureOut">
              <a:rPr lang="en-US" smtClean="0"/>
              <a:t>5/19/2023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8FA38C-EB06-CD40-8D10-0CF12C432F8A}" type="slidenum">
              <a:rPr lang="en-US" smtClean="0"/>
              <a:t>‹#›</a:t>
            </a:fld>
            <a:endParaRPr lang="en-US"/>
          </a:p>
        </p:txBody>
      </p:sp>
    </p:spTree>
    <p:extLst>
      <p:ext uri="{BB962C8B-B14F-4D97-AF65-F5344CB8AC3E}">
        <p14:creationId xmlns:p14="http://schemas.microsoft.com/office/powerpoint/2010/main" val="1705054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ABE4AF-EAF3-7643-9CD7-3606C3C1E52D}" type="datetimeFigureOut">
              <a:rPr lang="en-US" smtClean="0"/>
              <a:t>5/19/2023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8FA38C-EB06-CD40-8D10-0CF12C432F8A}" type="slidenum">
              <a:rPr lang="en-US" smtClean="0"/>
              <a:t>‹#›</a:t>
            </a:fld>
            <a:endParaRPr lang="en-US"/>
          </a:p>
        </p:txBody>
      </p:sp>
    </p:spTree>
    <p:extLst>
      <p:ext uri="{BB962C8B-B14F-4D97-AF65-F5344CB8AC3E}">
        <p14:creationId xmlns:p14="http://schemas.microsoft.com/office/powerpoint/2010/main" val="1180557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ABE4AF-EAF3-7643-9CD7-3606C3C1E52D}" type="datetimeFigureOut">
              <a:rPr lang="en-US" smtClean="0"/>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FA38C-EB06-CD40-8D10-0CF12C432F8A}" type="slidenum">
              <a:rPr lang="en-US" smtClean="0"/>
              <a:t>‹#›</a:t>
            </a:fld>
            <a:endParaRPr lang="en-US"/>
          </a:p>
        </p:txBody>
      </p:sp>
    </p:spTree>
    <p:extLst>
      <p:ext uri="{BB962C8B-B14F-4D97-AF65-F5344CB8AC3E}">
        <p14:creationId xmlns:p14="http://schemas.microsoft.com/office/powerpoint/2010/main" val="2478599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ABE4AF-EAF3-7643-9CD7-3606C3C1E52D}" type="datetimeFigureOut">
              <a:rPr lang="en-US" smtClean="0"/>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FA38C-EB06-CD40-8D10-0CF12C432F8A}" type="slidenum">
              <a:rPr lang="en-US" smtClean="0"/>
              <a:t>‹#›</a:t>
            </a:fld>
            <a:endParaRPr lang="en-US"/>
          </a:p>
        </p:txBody>
      </p:sp>
    </p:spTree>
    <p:extLst>
      <p:ext uri="{BB962C8B-B14F-4D97-AF65-F5344CB8AC3E}">
        <p14:creationId xmlns:p14="http://schemas.microsoft.com/office/powerpoint/2010/main" val="4225601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ABE4AF-EAF3-7643-9CD7-3606C3C1E52D}" type="datetimeFigureOut">
              <a:rPr lang="en-US" smtClean="0"/>
              <a:t>5/19/2023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8FA38C-EB06-CD40-8D10-0CF12C432F8A}" type="slidenum">
              <a:rPr lang="en-US" smtClean="0"/>
              <a:t>‹#›</a:t>
            </a:fld>
            <a:endParaRPr lang="en-US"/>
          </a:p>
        </p:txBody>
      </p:sp>
    </p:spTree>
    <p:extLst>
      <p:ext uri="{BB962C8B-B14F-4D97-AF65-F5344CB8AC3E}">
        <p14:creationId xmlns:p14="http://schemas.microsoft.com/office/powerpoint/2010/main" val="208300593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Network_nodes" TargetMode="External"/><Relationship Id="rId2" Type="http://schemas.openxmlformats.org/officeDocument/2006/relationships/hyperlink" Target="https://en.wikipedia.org/wiki/Telecommunications_network" TargetMode="External"/><Relationship Id="rId1" Type="http://schemas.openxmlformats.org/officeDocument/2006/relationships/slideLayout" Target="../slideLayouts/slideLayout2.xml"/><Relationship Id="rId6" Type="http://schemas.openxmlformats.org/officeDocument/2006/relationships/hyperlink" Target="https://en.wikipedia.org/wiki/Communication_session" TargetMode="External"/><Relationship Id="rId5" Type="http://schemas.openxmlformats.org/officeDocument/2006/relationships/hyperlink" Target="https://en.wikipedia.org/wiki/Telecommunication_circuit" TargetMode="External"/><Relationship Id="rId4" Type="http://schemas.openxmlformats.org/officeDocument/2006/relationships/hyperlink" Target="https://en.wikipedia.org/wiki/Communications_channel"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Fault-tolerant" TargetMode="External"/><Relationship Id="rId3" Type="http://schemas.openxmlformats.org/officeDocument/2006/relationships/hyperlink" Target="https://en.wikipedia.org/wiki/Network_packet" TargetMode="External"/><Relationship Id="rId7" Type="http://schemas.openxmlformats.org/officeDocument/2006/relationships/hyperlink" Target="https://en.wikipedia.org/wiki/Paul_Baran" TargetMode="External"/><Relationship Id="rId2" Type="http://schemas.openxmlformats.org/officeDocument/2006/relationships/hyperlink" Target="https://en.wikipedia.org/wiki/Data_(computing)" TargetMode="External"/><Relationship Id="rId1" Type="http://schemas.openxmlformats.org/officeDocument/2006/relationships/slideLayout" Target="../slideLayouts/slideLayout2.xml"/><Relationship Id="rId6" Type="http://schemas.openxmlformats.org/officeDocument/2006/relationships/hyperlink" Target="https://en.wikipedia.org/wiki/Payload_(computing)" TargetMode="External"/><Relationship Id="rId11" Type="http://schemas.openxmlformats.org/officeDocument/2006/relationships/hyperlink" Target="https://en.wikipedia.org/wiki/National_Physical_Laboratory_(United_Kingdom)" TargetMode="External"/><Relationship Id="rId5" Type="http://schemas.openxmlformats.org/officeDocument/2006/relationships/hyperlink" Target="https://en.wikipedia.org/wiki/Header_(computing)" TargetMode="External"/><Relationship Id="rId10" Type="http://schemas.openxmlformats.org/officeDocument/2006/relationships/hyperlink" Target="https://en.wikipedia.org/wiki/Donald_Davies" TargetMode="External"/><Relationship Id="rId4" Type="http://schemas.openxmlformats.org/officeDocument/2006/relationships/hyperlink" Target="https://en.wikipedia.org/wiki/Telecommunications_network" TargetMode="External"/><Relationship Id="rId9" Type="http://schemas.openxmlformats.org/officeDocument/2006/relationships/hyperlink" Target="https://en.wikipedia.org/wiki/RAND_Corporatio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Karl_Arnold_(painter)"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facebook.com/techinsider/videos/82619952424507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Eric_Tigerstedt" TargetMode="External"/><Relationship Id="rId2" Type="http://schemas.openxmlformats.org/officeDocument/2006/relationships/hyperlink" Target="https://en.wikipedia.org/wiki/Public_switched_telephone_network" TargetMode="External"/><Relationship Id="rId1" Type="http://schemas.openxmlformats.org/officeDocument/2006/relationships/slideLayout" Target="../slideLayouts/slideLayout2.xml"/><Relationship Id="rId4" Type="http://schemas.openxmlformats.org/officeDocument/2006/relationships/hyperlink" Target="https://en.wikipedia.org/wiki/Zossen"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en.wikipedia.org/wiki/Leonid_Kupriyanovich" TargetMode="External"/><Relationship Id="rId3" Type="http://schemas.openxmlformats.org/officeDocument/2006/relationships/hyperlink" Target="https://en.wikipedia.org/wiki/American_Telephone_%26_Telegraph" TargetMode="External"/><Relationship Id="rId7" Type="http://schemas.openxmlformats.org/officeDocument/2006/relationships/hyperlink" Target="https://en.wikipedia.org/wiki/Cellular_network" TargetMode="External"/><Relationship Id="rId2" Type="http://schemas.openxmlformats.org/officeDocument/2006/relationships/hyperlink" Target="https://en.wikipedia.org/wiki/Walkie-talkie" TargetMode="External"/><Relationship Id="rId1" Type="http://schemas.openxmlformats.org/officeDocument/2006/relationships/slideLayout" Target="../slideLayouts/slideLayout2.xml"/><Relationship Id="rId6" Type="http://schemas.openxmlformats.org/officeDocument/2006/relationships/hyperlink" Target="https://en.wikipedia.org/wiki/Bell_Labs" TargetMode="External"/><Relationship Id="rId5" Type="http://schemas.openxmlformats.org/officeDocument/2006/relationships/hyperlink" Target="https://en.wikipedia.org/wiki/W._Rae_Young" TargetMode="External"/><Relationship Id="rId4" Type="http://schemas.openxmlformats.org/officeDocument/2006/relationships/hyperlink" Target="https://en.wikipedia.org/wiki/Douglas_H._Ring"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en.wikipedia.org/wiki/IBM_Simon" TargetMode="External"/><Relationship Id="rId3" Type="http://schemas.openxmlformats.org/officeDocument/2006/relationships/hyperlink" Target="https://en.wikipedia.org/wiki/Motorola" TargetMode="External"/><Relationship Id="rId7" Type="http://schemas.openxmlformats.org/officeDocument/2006/relationships/hyperlink" Target="https://en.wikipedia.org/wiki/Code-division_multiple_access" TargetMode="External"/><Relationship Id="rId2" Type="http://schemas.openxmlformats.org/officeDocument/2006/relationships/hyperlink" Target="https://en.wikipedia.org/wiki/Martin_Cooper_(inventor)" TargetMode="External"/><Relationship Id="rId1" Type="http://schemas.openxmlformats.org/officeDocument/2006/relationships/slideLayout" Target="../slideLayouts/slideLayout2.xml"/><Relationship Id="rId6" Type="http://schemas.openxmlformats.org/officeDocument/2006/relationships/hyperlink" Target="https://en.wikipedia.org/wiki/Global_System_for_Mobile_Communications" TargetMode="External"/><Relationship Id="rId5" Type="http://schemas.openxmlformats.org/officeDocument/2006/relationships/hyperlink" Target="https://en.wikipedia.org/wiki/Bell_Labs" TargetMode="External"/><Relationship Id="rId4" Type="http://schemas.openxmlformats.org/officeDocument/2006/relationships/hyperlink" Target="https://en.wikipedia.org/wiki/Joel_S._Engel"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en.wikipedia.org/wiki/5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starwars.com/video/help-me-obi-wan-kenobi"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en.wikipedia.org/wiki/Circuit_switching" TargetMode="External"/><Relationship Id="rId3" Type="http://schemas.openxmlformats.org/officeDocument/2006/relationships/hyperlink" Target="https://en.wikipedia.org/wiki/SIM_card" TargetMode="External"/><Relationship Id="rId7" Type="http://schemas.openxmlformats.org/officeDocument/2006/relationships/hyperlink" Target="https://en.wikipedia.org/wiki/TeliaSonera" TargetMode="External"/><Relationship Id="rId2" Type="http://schemas.openxmlformats.org/officeDocument/2006/relationships/hyperlink" Target="https://en.wikipedia.org/wiki/Wi-Fi" TargetMode="External"/><Relationship Id="rId1" Type="http://schemas.openxmlformats.org/officeDocument/2006/relationships/slideLayout" Target="../slideLayouts/slideLayout2.xml"/><Relationship Id="rId6" Type="http://schemas.openxmlformats.org/officeDocument/2006/relationships/hyperlink" Target="https://en.wikipedia.org/wiki/LTE_(telecommunication)" TargetMode="External"/><Relationship Id="rId5" Type="http://schemas.openxmlformats.org/officeDocument/2006/relationships/hyperlink" Target="https://en.wikipedia.org/wiki/Sprint_Corporation" TargetMode="External"/><Relationship Id="rId4" Type="http://schemas.openxmlformats.org/officeDocument/2006/relationships/hyperlink" Target="https://en.wikipedia.org/wiki/WiMAX"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Geostationary_orbit" TargetMode="External"/><Relationship Id="rId2" Type="http://schemas.openxmlformats.org/officeDocument/2006/relationships/hyperlink" Target="https://en.wikipedia.org/wiki/Inmarsat" TargetMode="External"/><Relationship Id="rId1" Type="http://schemas.openxmlformats.org/officeDocument/2006/relationships/slideLayout" Target="../slideLayouts/slideLayout2.xml"/><Relationship Id="rId6" Type="http://schemas.openxmlformats.org/officeDocument/2006/relationships/hyperlink" Target="https://en.wikipedia.org/wiki/Globalstar" TargetMode="External"/><Relationship Id="rId5" Type="http://schemas.openxmlformats.org/officeDocument/2006/relationships/hyperlink" Target="https://en.wikipedia.org/wiki/Iridium_Communications" TargetMode="External"/><Relationship Id="rId4" Type="http://schemas.openxmlformats.org/officeDocument/2006/relationships/hyperlink" Target="https://en.wikipedia.org/wiki/Low_Earth_orbi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youtu.be/5qTTRkLJtL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hyperlink" Target="https://youtu.be/GCp-Z1kJl5o"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youtu.be/JzaJj4sUOD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hbr.org/2021/07/quantum-computing-is-coming-what-can-it-do?utm_source=pocket_reader" TargetMode="External"/><Relationship Id="rId2" Type="http://schemas.openxmlformats.org/officeDocument/2006/relationships/hyperlink" Target="https://www.gao.gov/products/gao-22-104422?utm_source=pocket_save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youtu.be/ZhEf7e4kop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Drum_(communication)" TargetMode="External"/><Relationship Id="rId2" Type="http://schemas.openxmlformats.org/officeDocument/2006/relationships/hyperlink" Target="https://en.wikipedia.org/wiki/Smoke_signal" TargetMode="External"/><Relationship Id="rId1" Type="http://schemas.openxmlformats.org/officeDocument/2006/relationships/slideLayout" Target="../slideLayouts/slideLayout2.xml"/><Relationship Id="rId5" Type="http://schemas.openxmlformats.org/officeDocument/2006/relationships/hyperlink" Target="https://en.wikipedia.org/wiki/Hydraulic_telegraph#Greek_hydraulic_semaphore_system" TargetMode="External"/><Relationship Id="rId4" Type="http://schemas.openxmlformats.org/officeDocument/2006/relationships/hyperlink" Target="https://en.wikipedia.org/wiki/Greece"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Gaul" TargetMode="External"/><Relationship Id="rId13" Type="http://schemas.openxmlformats.org/officeDocument/2006/relationships/hyperlink" Target="https://en.wikipedia.org/wiki/Brussels" TargetMode="External"/><Relationship Id="rId18" Type="http://schemas.openxmlformats.org/officeDocument/2006/relationships/hyperlink" Target="https://en.wikipedia.org/wiki/Telegraphy" TargetMode="External"/><Relationship Id="rId3" Type="http://schemas.openxmlformats.org/officeDocument/2006/relationships/hyperlink" Target="https://en.wikipedia.org/wiki/Persia" TargetMode="External"/><Relationship Id="rId7" Type="http://schemas.openxmlformats.org/officeDocument/2006/relationships/hyperlink" Target="https://en.wikipedia.org/wiki/Julius_Caesar" TargetMode="External"/><Relationship Id="rId12" Type="http://schemas.openxmlformats.org/officeDocument/2006/relationships/hyperlink" Target="https://en.wikipedia.org/wiki/Aachen" TargetMode="External"/><Relationship Id="rId17" Type="http://schemas.openxmlformats.org/officeDocument/2006/relationships/hyperlink" Target="https://en.wikipedia.org/wiki/Claude_Chappe" TargetMode="External"/><Relationship Id="rId2" Type="http://schemas.openxmlformats.org/officeDocument/2006/relationships/hyperlink" Target="https://en.wikipedia.org/wiki/Pigeon_post" TargetMode="External"/><Relationship Id="rId16" Type="http://schemas.openxmlformats.org/officeDocument/2006/relationships/hyperlink" Target="https://en.wikipedia.org/wiki/London" TargetMode="External"/><Relationship Id="rId20" Type="http://schemas.openxmlformats.org/officeDocument/2006/relationships/hyperlink" Target="https://en.wikipedia.org/wiki/Lille" TargetMode="External"/><Relationship Id="rId1" Type="http://schemas.openxmlformats.org/officeDocument/2006/relationships/slideLayout" Target="../slideLayouts/slideLayout7.xml"/><Relationship Id="rId6" Type="http://schemas.openxmlformats.org/officeDocument/2006/relationships/hyperlink" Target="https://en.wikipedia.org/wiki/Frontinus" TargetMode="External"/><Relationship Id="rId11" Type="http://schemas.openxmlformats.org/officeDocument/2006/relationships/hyperlink" Target="https://en.wikipedia.org/wiki/Paul_Julius_Reuter" TargetMode="External"/><Relationship Id="rId5" Type="http://schemas.openxmlformats.org/officeDocument/2006/relationships/hyperlink" Target="https://en.wikipedia.org/wiki/Ancient_Olympic_Games" TargetMode="External"/><Relationship Id="rId15" Type="http://schemas.openxmlformats.org/officeDocument/2006/relationships/hyperlink" Target="https://en.wikipedia.org/wiki/Plymouth" TargetMode="External"/><Relationship Id="rId10" Type="http://schemas.openxmlformats.org/officeDocument/2006/relationships/hyperlink" Target="https://en.wikipedia.org/wiki/Sumatra" TargetMode="External"/><Relationship Id="rId19" Type="http://schemas.openxmlformats.org/officeDocument/2006/relationships/hyperlink" Target="https://en.wikipedia.org/wiki/Semaphore_line" TargetMode="External"/><Relationship Id="rId4" Type="http://schemas.openxmlformats.org/officeDocument/2006/relationships/hyperlink" Target="https://en.wikipedia.org/wiki/Greeks" TargetMode="External"/><Relationship Id="rId9" Type="http://schemas.openxmlformats.org/officeDocument/2006/relationships/hyperlink" Target="https://en.wikipedia.org/wiki/Java_(island)" TargetMode="External"/><Relationship Id="rId14" Type="http://schemas.openxmlformats.org/officeDocument/2006/relationships/hyperlink" Target="https://en.wikipedia.org/wiki/Spanish_Armada"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William_Fothergill_Cooke" TargetMode="External"/><Relationship Id="rId7" Type="http://schemas.openxmlformats.org/officeDocument/2006/relationships/hyperlink" Target="https://en.wikipedia.org/wiki/Alexander_Graham_Bell" TargetMode="External"/><Relationship Id="rId2" Type="http://schemas.openxmlformats.org/officeDocument/2006/relationships/hyperlink" Target="https://en.wikipedia.org/wiki/Electrical_telegraph" TargetMode="External"/><Relationship Id="rId1" Type="http://schemas.openxmlformats.org/officeDocument/2006/relationships/slideLayout" Target="../slideLayouts/slideLayout7.xml"/><Relationship Id="rId6" Type="http://schemas.openxmlformats.org/officeDocument/2006/relationships/hyperlink" Target="https://en.wikipedia.org/wiki/Transatlantic_telegraph_cable" TargetMode="External"/><Relationship Id="rId5" Type="http://schemas.openxmlformats.org/officeDocument/2006/relationships/hyperlink" Target="https://en.wikipedia.org/wiki/Samuel_Morse" TargetMode="External"/><Relationship Id="rId4" Type="http://schemas.openxmlformats.org/officeDocument/2006/relationships/hyperlink" Target="https://en.wikipedia.org/wiki/Charles_Wheatstone"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Walkie-talkie" TargetMode="External"/><Relationship Id="rId13" Type="http://schemas.openxmlformats.org/officeDocument/2006/relationships/hyperlink" Target="https://en.wikipedia.org/wiki/LED" TargetMode="External"/><Relationship Id="rId18" Type="http://schemas.openxmlformats.org/officeDocument/2006/relationships/hyperlink" Target="https://en.wikipedia.org/wiki/Computer_network" TargetMode="External"/><Relationship Id="rId3" Type="http://schemas.openxmlformats.org/officeDocument/2006/relationships/hyperlink" Target="https://en.wikipedia.org/wiki/Rectifier" TargetMode="External"/><Relationship Id="rId21" Type="http://schemas.openxmlformats.org/officeDocument/2006/relationships/hyperlink" Target="https://en.wikipedia.org/wiki/Request_for_Comments" TargetMode="External"/><Relationship Id="rId7" Type="http://schemas.openxmlformats.org/officeDocument/2006/relationships/hyperlink" Target="https://en.wikipedia.org/wiki/Cassette_tape_recorder" TargetMode="External"/><Relationship Id="rId12" Type="http://schemas.openxmlformats.org/officeDocument/2006/relationships/hyperlink" Target="https://en.wikipedia.org/wiki/Microprocessor" TargetMode="External"/><Relationship Id="rId17" Type="http://schemas.openxmlformats.org/officeDocument/2006/relationships/hyperlink" Target="https://en.wikipedia.org/wiki/Node_(networking)" TargetMode="External"/><Relationship Id="rId25" Type="http://schemas.openxmlformats.org/officeDocument/2006/relationships/hyperlink" Target="https://en.wikipedia.org/wiki/Token_Ring" TargetMode="External"/><Relationship Id="rId2" Type="http://schemas.openxmlformats.org/officeDocument/2006/relationships/hyperlink" Target="https://en.wikipedia.org/wiki/Amplifier" TargetMode="External"/><Relationship Id="rId16" Type="http://schemas.openxmlformats.org/officeDocument/2006/relationships/hyperlink" Target="https://en.wikipedia.org/wiki/Semiconductor_laser" TargetMode="External"/><Relationship Id="rId20" Type="http://schemas.openxmlformats.org/officeDocument/2006/relationships/hyperlink" Target="https://en.wikipedia.org/wiki/Internet_Engineering_Task_Force" TargetMode="External"/><Relationship Id="rId1" Type="http://schemas.openxmlformats.org/officeDocument/2006/relationships/slideLayout" Target="../slideLayouts/slideLayout7.xml"/><Relationship Id="rId6" Type="http://schemas.openxmlformats.org/officeDocument/2006/relationships/hyperlink" Target="https://en.wikipedia.org/wiki/Transistor_radio" TargetMode="External"/><Relationship Id="rId11" Type="http://schemas.openxmlformats.org/officeDocument/2006/relationships/hyperlink" Target="https://en.wikipedia.org/wiki/Mobile_phone" TargetMode="External"/><Relationship Id="rId24" Type="http://schemas.openxmlformats.org/officeDocument/2006/relationships/hyperlink" Target="https://en.wikipedia.org/wiki/Ethernet" TargetMode="External"/><Relationship Id="rId5" Type="http://schemas.openxmlformats.org/officeDocument/2006/relationships/hyperlink" Target="https://en.wikipedia.org/wiki/Semiconductor_devices" TargetMode="External"/><Relationship Id="rId15" Type="http://schemas.openxmlformats.org/officeDocument/2006/relationships/hyperlink" Target="https://en.wikipedia.org/wiki/CCD_sensor" TargetMode="External"/><Relationship Id="rId23" Type="http://schemas.openxmlformats.org/officeDocument/2006/relationships/hyperlink" Target="https://en.wikipedia.org/wiki/Local_area_network" TargetMode="External"/><Relationship Id="rId10" Type="http://schemas.openxmlformats.org/officeDocument/2006/relationships/hyperlink" Target="https://en.wikipedia.org/wiki/Computer" TargetMode="External"/><Relationship Id="rId19" Type="http://schemas.openxmlformats.org/officeDocument/2006/relationships/hyperlink" Target="https://en.wikipedia.org/wiki/ARPANET" TargetMode="External"/><Relationship Id="rId4" Type="http://schemas.openxmlformats.org/officeDocument/2006/relationships/hyperlink" Target="https://en.wikipedia.org/wiki/John_Ambrose_Fleming" TargetMode="External"/><Relationship Id="rId9" Type="http://schemas.openxmlformats.org/officeDocument/2006/relationships/hyperlink" Target="https://en.wikipedia.org/wiki/Quartz_watch" TargetMode="External"/><Relationship Id="rId14" Type="http://schemas.openxmlformats.org/officeDocument/2006/relationships/hyperlink" Target="https://en.wikipedia.org/wiki/Solar_cell" TargetMode="External"/><Relationship Id="rId22" Type="http://schemas.openxmlformats.org/officeDocument/2006/relationships/hyperlink" Target="https://en.wikipedia.org/wiki/Industrial_laborato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akiPensheni: Technology Skills Will Continue to Redefine Future of Work">
            <a:extLst>
              <a:ext uri="{FF2B5EF4-FFF2-40B4-BE49-F238E27FC236}">
                <a16:creationId xmlns:a16="http://schemas.microsoft.com/office/drawing/2014/main" id="{FE7443CE-63D5-BAC5-75E5-AA91A98679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13818"/>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7D282A3-E5BA-5E47-8763-488FA4475900}"/>
              </a:ext>
            </a:extLst>
          </p:cNvPr>
          <p:cNvSpPr>
            <a:spLocks noGrp="1"/>
          </p:cNvSpPr>
          <p:nvPr>
            <p:ph type="ctrTitle"/>
          </p:nvPr>
        </p:nvSpPr>
        <p:spPr>
          <a:xfrm>
            <a:off x="477979" y="418583"/>
            <a:ext cx="5900150" cy="3204134"/>
          </a:xfrm>
        </p:spPr>
        <p:txBody>
          <a:bodyPr vert="horz" lIns="91440" tIns="45720" rIns="91440" bIns="45720" rtlCol="0" anchor="b">
            <a:normAutofit/>
          </a:bodyPr>
          <a:lstStyle/>
          <a:p>
            <a:pPr algn="l"/>
            <a:r>
              <a:rPr lang="en-US" sz="4800" dirty="0"/>
              <a:t>Disruptive Innovation and Technology</a:t>
            </a:r>
          </a:p>
        </p:txBody>
      </p:sp>
      <p:sp>
        <p:nvSpPr>
          <p:cNvPr id="3" name="Subtitle 2">
            <a:extLst>
              <a:ext uri="{FF2B5EF4-FFF2-40B4-BE49-F238E27FC236}">
                <a16:creationId xmlns:a16="http://schemas.microsoft.com/office/drawing/2014/main" id="{ABDE849C-3E60-804B-82FF-157E8363E734}"/>
              </a:ext>
            </a:extLst>
          </p:cNvPr>
          <p:cNvSpPr>
            <a:spLocks noGrp="1"/>
          </p:cNvSpPr>
          <p:nvPr>
            <p:ph type="subTitle" idx="1"/>
          </p:nvPr>
        </p:nvSpPr>
        <p:spPr>
          <a:xfrm>
            <a:off x="477980" y="4872922"/>
            <a:ext cx="4023359" cy="1208141"/>
          </a:xfrm>
        </p:spPr>
        <p:txBody>
          <a:bodyPr vert="horz" lIns="91440" tIns="45720" rIns="91440" bIns="45720" rtlCol="0">
            <a:normAutofit/>
          </a:bodyPr>
          <a:lstStyle/>
          <a:p>
            <a:pPr algn="l"/>
            <a:r>
              <a:rPr lang="en-US" sz="1600" dirty="0"/>
              <a:t>Session 5: Telecommunications</a:t>
            </a:r>
          </a:p>
          <a:p>
            <a:pPr algn="l"/>
            <a:r>
              <a:rPr lang="en-US" sz="1600" dirty="0"/>
              <a:t>Week 6 assignment</a:t>
            </a:r>
          </a:p>
          <a:p>
            <a:pPr algn="l"/>
            <a:endParaRPr lang="en-US" sz="1600" dirty="0"/>
          </a:p>
        </p:txBody>
      </p:sp>
      <p:sp>
        <p:nvSpPr>
          <p:cNvPr id="5" name="TextBox 4">
            <a:extLst>
              <a:ext uri="{FF2B5EF4-FFF2-40B4-BE49-F238E27FC236}">
                <a16:creationId xmlns:a16="http://schemas.microsoft.com/office/drawing/2014/main" id="{0208AFB7-392F-D144-A4E2-C7937D6E37B1}"/>
              </a:ext>
            </a:extLst>
          </p:cNvPr>
          <p:cNvSpPr txBox="1"/>
          <p:nvPr/>
        </p:nvSpPr>
        <p:spPr>
          <a:xfrm>
            <a:off x="1074455" y="3953790"/>
            <a:ext cx="1852558" cy="400110"/>
          </a:xfrm>
          <a:prstGeom prst="rect">
            <a:avLst/>
          </a:prstGeom>
          <a:noFill/>
        </p:spPr>
        <p:txBody>
          <a:bodyPr wrap="none" rtlCol="0">
            <a:spAutoFit/>
          </a:bodyPr>
          <a:lstStyle/>
          <a:p>
            <a:pPr algn="r">
              <a:spcAft>
                <a:spcPts val="600"/>
              </a:spcAft>
            </a:pPr>
            <a:r>
              <a:rPr lang="en-US" sz="2000" spc="160" dirty="0">
                <a:solidFill>
                  <a:schemeClr val="tx1">
                    <a:lumMod val="85000"/>
                    <a:lumOff val="15000"/>
                  </a:schemeClr>
                </a:solidFill>
                <a:ea typeface="Batang" panose="02030600000101010101" pitchFamily="18" charset="-127"/>
              </a:rPr>
              <a:t>Roy Campbell</a:t>
            </a:r>
          </a:p>
        </p:txBody>
      </p:sp>
    </p:spTree>
    <p:extLst>
      <p:ext uri="{BB962C8B-B14F-4D97-AF65-F5344CB8AC3E}">
        <p14:creationId xmlns:p14="http://schemas.microsoft.com/office/powerpoint/2010/main" val="20302377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1E2BA-3F70-E849-FB7A-748318571FE0}"/>
              </a:ext>
            </a:extLst>
          </p:cNvPr>
          <p:cNvSpPr>
            <a:spLocks noGrp="1"/>
          </p:cNvSpPr>
          <p:nvPr>
            <p:ph type="title"/>
          </p:nvPr>
        </p:nvSpPr>
        <p:spPr/>
        <p:txBody>
          <a:bodyPr>
            <a:normAutofit/>
          </a:bodyPr>
          <a:lstStyle/>
          <a:p>
            <a:r>
              <a:rPr lang="en-US" b="0" i="0" dirty="0">
                <a:solidFill>
                  <a:srgbClr val="000000"/>
                </a:solidFill>
                <a:effectLst/>
                <a:latin typeface="Linux Libertine"/>
              </a:rPr>
              <a:t>Circuit switching</a:t>
            </a:r>
            <a:endParaRPr lang="en-US" dirty="0"/>
          </a:p>
        </p:txBody>
      </p:sp>
      <p:sp>
        <p:nvSpPr>
          <p:cNvPr id="3" name="Content Placeholder 2">
            <a:extLst>
              <a:ext uri="{FF2B5EF4-FFF2-40B4-BE49-F238E27FC236}">
                <a16:creationId xmlns:a16="http://schemas.microsoft.com/office/drawing/2014/main" id="{EC7162CE-891C-F990-2756-05FEB2726782}"/>
              </a:ext>
            </a:extLst>
          </p:cNvPr>
          <p:cNvSpPr>
            <a:spLocks noGrp="1"/>
          </p:cNvSpPr>
          <p:nvPr>
            <p:ph idx="1"/>
          </p:nvPr>
        </p:nvSpPr>
        <p:spPr/>
        <p:txBody>
          <a:bodyPr/>
          <a:lstStyle/>
          <a:p>
            <a:r>
              <a:rPr lang="en-US" b="1" i="0" dirty="0">
                <a:solidFill>
                  <a:srgbClr val="202122"/>
                </a:solidFill>
                <a:effectLst/>
                <a:latin typeface="Arial" panose="020B0604020202020204" pitchFamily="34" charset="0"/>
              </a:rPr>
              <a:t>Circuit switching</a:t>
            </a:r>
            <a:r>
              <a:rPr lang="en-US" b="0" i="0" dirty="0">
                <a:solidFill>
                  <a:srgbClr val="202122"/>
                </a:solidFill>
                <a:effectLst/>
                <a:latin typeface="Arial" panose="020B0604020202020204" pitchFamily="34" charset="0"/>
              </a:rPr>
              <a:t> is a method of implementing a </a:t>
            </a:r>
            <a:r>
              <a:rPr lang="en-US" b="0" i="0" u="none" strike="noStrike" dirty="0">
                <a:solidFill>
                  <a:srgbClr val="3366CC"/>
                </a:solidFill>
                <a:effectLst/>
                <a:latin typeface="Arial" panose="020B0604020202020204" pitchFamily="34" charset="0"/>
                <a:hlinkClick r:id="rId2" tooltip="Telecommunications network"/>
              </a:rPr>
              <a:t>telecommunications network</a:t>
            </a:r>
            <a:r>
              <a:rPr lang="en-US" b="0" i="0" dirty="0">
                <a:solidFill>
                  <a:srgbClr val="202122"/>
                </a:solidFill>
                <a:effectLst/>
                <a:latin typeface="Arial" panose="020B0604020202020204" pitchFamily="34" charset="0"/>
              </a:rPr>
              <a:t> in which two </a:t>
            </a:r>
            <a:r>
              <a:rPr lang="en-US" b="0" i="0" u="none" strike="noStrike" dirty="0">
                <a:solidFill>
                  <a:srgbClr val="3366CC"/>
                </a:solidFill>
                <a:effectLst/>
                <a:latin typeface="Arial" panose="020B0604020202020204" pitchFamily="34" charset="0"/>
                <a:hlinkClick r:id="rId3" tooltip="Network nodes"/>
              </a:rPr>
              <a:t>network nodes</a:t>
            </a:r>
            <a:r>
              <a:rPr lang="en-US" b="0" i="0" dirty="0">
                <a:solidFill>
                  <a:srgbClr val="202122"/>
                </a:solidFill>
                <a:effectLst/>
                <a:latin typeface="Arial" panose="020B0604020202020204" pitchFamily="34" charset="0"/>
              </a:rPr>
              <a:t> establish a dedicated </a:t>
            </a:r>
            <a:r>
              <a:rPr lang="en-US" b="0" i="0" u="none" strike="noStrike" dirty="0">
                <a:solidFill>
                  <a:srgbClr val="3366CC"/>
                </a:solidFill>
                <a:effectLst/>
                <a:latin typeface="Arial" panose="020B0604020202020204" pitchFamily="34" charset="0"/>
                <a:hlinkClick r:id="rId4" tooltip="Communications channel"/>
              </a:rPr>
              <a:t>communications channel</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5" tooltip="Telecommunication circuit"/>
              </a:rPr>
              <a:t>circuit</a:t>
            </a:r>
            <a:r>
              <a:rPr lang="en-US" b="0" i="0" dirty="0">
                <a:solidFill>
                  <a:srgbClr val="202122"/>
                </a:solidFill>
                <a:effectLst/>
                <a:latin typeface="Arial" panose="020B0604020202020204" pitchFamily="34" charset="0"/>
              </a:rPr>
              <a:t>) through the network before the nodes may communicate. The circuit guarantees the full bandwidth of the channel and remains connected for the duration of the </a:t>
            </a:r>
            <a:r>
              <a:rPr lang="en-US" b="0" i="0" u="none" strike="noStrike" dirty="0">
                <a:solidFill>
                  <a:srgbClr val="3366CC"/>
                </a:solidFill>
                <a:effectLst/>
                <a:latin typeface="Arial" panose="020B0604020202020204" pitchFamily="34" charset="0"/>
                <a:hlinkClick r:id="rId6" tooltip="Communication session"/>
              </a:rPr>
              <a:t>communication session</a:t>
            </a:r>
            <a:r>
              <a:rPr lang="en-US" b="0" i="0" dirty="0">
                <a:solidFill>
                  <a:srgbClr val="202122"/>
                </a:solidFill>
                <a:effectLst/>
                <a:latin typeface="Arial" panose="020B0604020202020204" pitchFamily="34" charset="0"/>
              </a:rPr>
              <a:t>.</a:t>
            </a:r>
            <a:endParaRPr lang="en-US" dirty="0"/>
          </a:p>
        </p:txBody>
      </p:sp>
    </p:spTree>
    <p:extLst>
      <p:ext uri="{BB962C8B-B14F-4D97-AF65-F5344CB8AC3E}">
        <p14:creationId xmlns:p14="http://schemas.microsoft.com/office/powerpoint/2010/main" val="3648154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96567-F35B-631B-9AD1-4D6EDF179A07}"/>
              </a:ext>
            </a:extLst>
          </p:cNvPr>
          <p:cNvSpPr>
            <a:spLocks noGrp="1"/>
          </p:cNvSpPr>
          <p:nvPr>
            <p:ph type="title"/>
          </p:nvPr>
        </p:nvSpPr>
        <p:spPr/>
        <p:txBody>
          <a:bodyPr/>
          <a:lstStyle/>
          <a:p>
            <a:r>
              <a:rPr lang="en-US" dirty="0"/>
              <a:t>Packet Switching</a:t>
            </a:r>
          </a:p>
        </p:txBody>
      </p:sp>
      <p:sp>
        <p:nvSpPr>
          <p:cNvPr id="3" name="Content Placeholder 2">
            <a:extLst>
              <a:ext uri="{FF2B5EF4-FFF2-40B4-BE49-F238E27FC236}">
                <a16:creationId xmlns:a16="http://schemas.microsoft.com/office/drawing/2014/main" id="{0ED465E2-E918-208B-6733-CF9DAB5EEB0E}"/>
              </a:ext>
            </a:extLst>
          </p:cNvPr>
          <p:cNvSpPr>
            <a:spLocks noGrp="1"/>
          </p:cNvSpPr>
          <p:nvPr>
            <p:ph idx="1"/>
          </p:nvPr>
        </p:nvSpPr>
        <p:spPr/>
        <p:txBody>
          <a:bodyPr/>
          <a:lstStyle/>
          <a:p>
            <a:r>
              <a:rPr lang="en-US" b="1" i="0" dirty="0">
                <a:solidFill>
                  <a:srgbClr val="202122"/>
                </a:solidFill>
                <a:effectLst/>
                <a:latin typeface="Arial" panose="020B0604020202020204" pitchFamily="34" charset="0"/>
              </a:rPr>
              <a:t>packet switching</a:t>
            </a:r>
            <a:r>
              <a:rPr lang="en-US" b="0" i="0" dirty="0">
                <a:solidFill>
                  <a:srgbClr val="202122"/>
                </a:solidFill>
                <a:effectLst/>
                <a:latin typeface="Arial" panose="020B0604020202020204" pitchFamily="34" charset="0"/>
              </a:rPr>
              <a:t> is a method of grouping </a:t>
            </a:r>
            <a:r>
              <a:rPr lang="en-US" b="0" i="0" u="none" strike="noStrike" dirty="0">
                <a:solidFill>
                  <a:srgbClr val="3366CC"/>
                </a:solidFill>
                <a:effectLst/>
                <a:latin typeface="Arial" panose="020B0604020202020204" pitchFamily="34" charset="0"/>
                <a:hlinkClick r:id="rId2" tooltip="Data (computing)"/>
              </a:rPr>
              <a:t>data</a:t>
            </a:r>
            <a:r>
              <a:rPr lang="en-US" b="0" i="0" dirty="0">
                <a:solidFill>
                  <a:srgbClr val="202122"/>
                </a:solidFill>
                <a:effectLst/>
                <a:latin typeface="Arial" panose="020B0604020202020204" pitchFamily="34" charset="0"/>
              </a:rPr>
              <a:t> into </a:t>
            </a:r>
            <a:r>
              <a:rPr lang="en-US" b="0" i="1" u="none" strike="noStrike" dirty="0">
                <a:solidFill>
                  <a:srgbClr val="3366CC"/>
                </a:solidFill>
                <a:effectLst/>
                <a:latin typeface="Arial" panose="020B0604020202020204" pitchFamily="34" charset="0"/>
                <a:hlinkClick r:id="rId3" tooltip="Network packet"/>
              </a:rPr>
              <a:t>packets</a:t>
            </a:r>
            <a:r>
              <a:rPr lang="en-US" b="0" i="0" dirty="0">
                <a:solidFill>
                  <a:srgbClr val="202122"/>
                </a:solidFill>
                <a:effectLst/>
                <a:latin typeface="Arial" panose="020B0604020202020204" pitchFamily="34" charset="0"/>
              </a:rPr>
              <a:t> that are transmitted over a digital </a:t>
            </a:r>
            <a:r>
              <a:rPr lang="en-US" b="0" i="0" u="none" strike="noStrike" dirty="0">
                <a:solidFill>
                  <a:srgbClr val="3366CC"/>
                </a:solidFill>
                <a:effectLst/>
                <a:latin typeface="Arial" panose="020B0604020202020204" pitchFamily="34" charset="0"/>
                <a:hlinkClick r:id="rId4" tooltip="Telecommunications network"/>
              </a:rPr>
              <a:t>network</a:t>
            </a:r>
            <a:r>
              <a:rPr lang="en-US" b="0" i="0" dirty="0">
                <a:solidFill>
                  <a:srgbClr val="202122"/>
                </a:solidFill>
                <a:effectLst/>
                <a:latin typeface="Arial" panose="020B0604020202020204" pitchFamily="34" charset="0"/>
              </a:rPr>
              <a:t>. Packets are made of a </a:t>
            </a:r>
            <a:r>
              <a:rPr lang="en-US" b="0" i="0" u="none" strike="noStrike" dirty="0">
                <a:solidFill>
                  <a:srgbClr val="3366CC"/>
                </a:solidFill>
                <a:effectLst/>
                <a:latin typeface="Arial" panose="020B0604020202020204" pitchFamily="34" charset="0"/>
                <a:hlinkClick r:id="rId5" tooltip="Header (computing)"/>
              </a:rPr>
              <a:t>header</a:t>
            </a:r>
            <a:r>
              <a:rPr lang="en-US" b="0" i="0" dirty="0">
                <a:solidFill>
                  <a:srgbClr val="202122"/>
                </a:solidFill>
                <a:effectLst/>
                <a:latin typeface="Arial" panose="020B0604020202020204" pitchFamily="34" charset="0"/>
              </a:rPr>
              <a:t> and a </a:t>
            </a:r>
            <a:r>
              <a:rPr lang="en-US" b="0" i="0" u="none" strike="noStrike" dirty="0">
                <a:solidFill>
                  <a:srgbClr val="3366CC"/>
                </a:solidFill>
                <a:effectLst/>
                <a:latin typeface="Arial" panose="020B0604020202020204" pitchFamily="34" charset="0"/>
                <a:hlinkClick r:id="rId6" tooltip="Payload (computing)"/>
              </a:rPr>
              <a:t>payload</a:t>
            </a:r>
            <a:r>
              <a:rPr lang="en-US" b="0" i="0" dirty="0">
                <a:solidFill>
                  <a:srgbClr val="202122"/>
                </a:solidFill>
                <a:effectLst/>
                <a:latin typeface="Arial" panose="020B0604020202020204" pitchFamily="34" charset="0"/>
              </a:rPr>
              <a:t>.</a:t>
            </a:r>
          </a:p>
          <a:p>
            <a:r>
              <a:rPr lang="en-US" b="0" i="0" dirty="0">
                <a:solidFill>
                  <a:srgbClr val="202122"/>
                </a:solidFill>
                <a:effectLst/>
                <a:latin typeface="Arial" panose="020B0604020202020204" pitchFamily="34" charset="0"/>
              </a:rPr>
              <a:t>1960s, Polish-American engineer </a:t>
            </a:r>
            <a:r>
              <a:rPr lang="en-US" b="0" i="0" u="none" strike="noStrike" dirty="0">
                <a:solidFill>
                  <a:srgbClr val="3366CC"/>
                </a:solidFill>
                <a:effectLst/>
                <a:latin typeface="Arial" panose="020B0604020202020204" pitchFamily="34" charset="0"/>
                <a:hlinkClick r:id="rId7" tooltip="Paul Baran"/>
              </a:rPr>
              <a:t>Paul Baran</a:t>
            </a:r>
            <a:r>
              <a:rPr lang="en-US" b="0" i="0" dirty="0">
                <a:solidFill>
                  <a:srgbClr val="202122"/>
                </a:solidFill>
                <a:effectLst/>
                <a:latin typeface="Arial" panose="020B0604020202020204" pitchFamily="34" charset="0"/>
              </a:rPr>
              <a:t> distributed adaptive message block switching, </a:t>
            </a:r>
            <a:r>
              <a:rPr lang="en-US" b="0" i="0" u="none" strike="noStrike" dirty="0">
                <a:solidFill>
                  <a:srgbClr val="3366CC"/>
                </a:solidFill>
                <a:effectLst/>
                <a:latin typeface="Arial" panose="020B0604020202020204" pitchFamily="34" charset="0"/>
                <a:hlinkClick r:id="rId8" tooltip="Fault-tolerant"/>
              </a:rPr>
              <a:t>fault-tolerant</a:t>
            </a:r>
            <a:r>
              <a:rPr lang="en-US" b="0" i="0" dirty="0">
                <a:solidFill>
                  <a:srgbClr val="202122"/>
                </a:solidFill>
                <a:effectLst/>
                <a:latin typeface="Arial" panose="020B0604020202020204" pitchFamily="34" charset="0"/>
              </a:rPr>
              <a:t>, efficient routing method for telecommunication messages </a:t>
            </a:r>
            <a:r>
              <a:rPr lang="en-US" b="0" i="0" u="none" strike="noStrike" dirty="0">
                <a:solidFill>
                  <a:srgbClr val="3366CC"/>
                </a:solidFill>
                <a:effectLst/>
                <a:latin typeface="Arial" panose="020B0604020202020204" pitchFamily="34" charset="0"/>
                <a:hlinkClick r:id="rId9" tooltip="RAND Corporation"/>
              </a:rPr>
              <a:t>RAND Corporation</a:t>
            </a:r>
            <a:endParaRPr lang="en-US" b="0" i="0" u="none" strike="noStrike" dirty="0">
              <a:solidFill>
                <a:srgbClr val="3366CC"/>
              </a:solidFill>
              <a:effectLst/>
              <a:latin typeface="Arial" panose="020B0604020202020204" pitchFamily="34" charset="0"/>
            </a:endParaRPr>
          </a:p>
          <a:p>
            <a:r>
              <a:rPr lang="en-US" b="0" i="0" dirty="0">
                <a:solidFill>
                  <a:srgbClr val="202122"/>
                </a:solidFill>
                <a:effectLst/>
                <a:latin typeface="Arial" panose="020B0604020202020204" pitchFamily="34" charset="0"/>
              </a:rPr>
              <a:t>1965 </a:t>
            </a:r>
            <a:r>
              <a:rPr lang="en-US" b="0" i="0" u="none" strike="noStrike" dirty="0">
                <a:solidFill>
                  <a:srgbClr val="3366CC"/>
                </a:solidFill>
                <a:effectLst/>
                <a:latin typeface="Arial" panose="020B0604020202020204" pitchFamily="34" charset="0"/>
                <a:hlinkClick r:id="rId10" tooltip="Donald Davies"/>
              </a:rPr>
              <a:t>Donald Davies</a:t>
            </a:r>
            <a:r>
              <a:rPr lang="en-US" b="0" i="0" dirty="0">
                <a:solidFill>
                  <a:srgbClr val="202122"/>
                </a:solidFill>
                <a:effectLst/>
                <a:latin typeface="Arial" panose="020B0604020202020204" pitchFamily="34" charset="0"/>
              </a:rPr>
              <a:t> at the </a:t>
            </a:r>
            <a:r>
              <a:rPr lang="en-US" b="0" i="0" u="none" strike="noStrike" dirty="0">
                <a:solidFill>
                  <a:srgbClr val="3366CC"/>
                </a:solidFill>
                <a:effectLst/>
                <a:latin typeface="Arial" panose="020B0604020202020204" pitchFamily="34" charset="0"/>
                <a:hlinkClick r:id="rId11" tooltip="National Physical Laboratory (United Kingdom)"/>
              </a:rPr>
              <a:t>National Physical Laboratory</a:t>
            </a:r>
            <a:r>
              <a:rPr lang="en-US" b="0" i="0" dirty="0">
                <a:solidFill>
                  <a:srgbClr val="202122"/>
                </a:solidFill>
                <a:effectLst/>
                <a:latin typeface="Arial" panose="020B0604020202020204" pitchFamily="34" charset="0"/>
              </a:rPr>
              <a:t> coined the modern term </a:t>
            </a:r>
            <a:r>
              <a:rPr lang="en-US" b="0" i="1" dirty="0">
                <a:solidFill>
                  <a:srgbClr val="202122"/>
                </a:solidFill>
                <a:effectLst/>
                <a:latin typeface="Arial" panose="020B0604020202020204" pitchFamily="34" charset="0"/>
              </a:rPr>
              <a:t>packet switching</a:t>
            </a:r>
            <a:r>
              <a:rPr lang="en-US" b="0" i="0" dirty="0">
                <a:solidFill>
                  <a:srgbClr val="202122"/>
                </a:solidFill>
                <a:effectLst/>
                <a:latin typeface="Arial" panose="020B0604020202020204" pitchFamily="34" charset="0"/>
              </a:rPr>
              <a:t> and inspired numerous packet switching networks in the decade following</a:t>
            </a:r>
            <a:endParaRPr lang="en-US" dirty="0"/>
          </a:p>
        </p:txBody>
      </p:sp>
    </p:spTree>
    <p:extLst>
      <p:ext uri="{BB962C8B-B14F-4D97-AF65-F5344CB8AC3E}">
        <p14:creationId xmlns:p14="http://schemas.microsoft.com/office/powerpoint/2010/main" val="347947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74A75-FEB6-076E-CABE-F65A2D27ECA8}"/>
              </a:ext>
            </a:extLst>
          </p:cNvPr>
          <p:cNvSpPr>
            <a:spLocks noGrp="1"/>
          </p:cNvSpPr>
          <p:nvPr>
            <p:ph type="title"/>
          </p:nvPr>
        </p:nvSpPr>
        <p:spPr/>
        <p:txBody>
          <a:bodyPr/>
          <a:lstStyle/>
          <a:p>
            <a:r>
              <a:rPr lang="en-US" b="0" i="0" dirty="0">
                <a:solidFill>
                  <a:srgbClr val="000000"/>
                </a:solidFill>
                <a:effectLst/>
                <a:latin typeface="Linux Libertine"/>
              </a:rPr>
              <a:t>Connectionless and connection-oriented </a:t>
            </a:r>
            <a:endParaRPr lang="en-US" dirty="0"/>
          </a:p>
        </p:txBody>
      </p:sp>
      <p:sp>
        <p:nvSpPr>
          <p:cNvPr id="3" name="Content Placeholder 2">
            <a:extLst>
              <a:ext uri="{FF2B5EF4-FFF2-40B4-BE49-F238E27FC236}">
                <a16:creationId xmlns:a16="http://schemas.microsoft.com/office/drawing/2014/main" id="{C255C1F0-5E71-C2B5-E50C-0C5B44B5BC49}"/>
              </a:ext>
            </a:extLst>
          </p:cNvPr>
          <p:cNvSpPr>
            <a:spLocks noGrp="1"/>
          </p:cNvSpPr>
          <p:nvPr>
            <p:ph idx="1"/>
          </p:nvPr>
        </p:nvSpPr>
        <p:spPr/>
        <p:txBody>
          <a:bodyPr/>
          <a:lstStyle/>
          <a:p>
            <a:r>
              <a:rPr lang="en-US" b="0" i="0" dirty="0">
                <a:solidFill>
                  <a:srgbClr val="202122"/>
                </a:solidFill>
                <a:effectLst/>
                <a:latin typeface="Arial" panose="020B0604020202020204" pitchFamily="34" charset="0"/>
              </a:rPr>
              <a:t>Packet switching </a:t>
            </a:r>
          </a:p>
          <a:p>
            <a:pPr lvl="1"/>
            <a:r>
              <a:rPr lang="en-US" dirty="0">
                <a:solidFill>
                  <a:srgbClr val="202122"/>
                </a:solidFill>
                <a:latin typeface="Arial" panose="020B0604020202020204" pitchFamily="34" charset="0"/>
              </a:rPr>
              <a:t>Connectionless  IP protocol  (typically a fixed length packet size)</a:t>
            </a:r>
          </a:p>
          <a:p>
            <a:pPr lvl="1"/>
            <a:r>
              <a:rPr lang="en-US" dirty="0">
                <a:solidFill>
                  <a:srgbClr val="202122"/>
                </a:solidFill>
                <a:latin typeface="Arial" panose="020B0604020202020204" pitchFamily="34" charset="0"/>
              </a:rPr>
              <a:t>Connection-oriented TCP protocol (arbitrary size message)</a:t>
            </a:r>
          </a:p>
          <a:p>
            <a:r>
              <a:rPr lang="en-US" dirty="0"/>
              <a:t>However TCP can be implemented on top of IP leading to TCP/IP using </a:t>
            </a:r>
          </a:p>
          <a:p>
            <a:r>
              <a:rPr lang="en-US" dirty="0"/>
              <a:t>packet disassembly and reassembly, </a:t>
            </a:r>
          </a:p>
          <a:p>
            <a:r>
              <a:rPr lang="en-US" dirty="0"/>
              <a:t>a connection destination address and source address</a:t>
            </a:r>
          </a:p>
          <a:p>
            <a:r>
              <a:rPr lang="en-US" dirty="0"/>
              <a:t>routing tables</a:t>
            </a:r>
          </a:p>
          <a:p>
            <a:r>
              <a:rPr lang="en-US" dirty="0"/>
              <a:t>packet count</a:t>
            </a:r>
          </a:p>
          <a:p>
            <a:r>
              <a:rPr lang="en-US" dirty="0"/>
              <a:t>sequence number</a:t>
            </a:r>
          </a:p>
        </p:txBody>
      </p:sp>
    </p:spTree>
    <p:extLst>
      <p:ext uri="{BB962C8B-B14F-4D97-AF65-F5344CB8AC3E}">
        <p14:creationId xmlns:p14="http://schemas.microsoft.com/office/powerpoint/2010/main" val="2534494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C9D3852-CE8F-7181-25E6-F3FBB22F80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118"/>
            <a:ext cx="931333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744619-1D28-1098-1C14-461948F15B73}"/>
              </a:ext>
            </a:extLst>
          </p:cNvPr>
          <p:cNvSpPr txBox="1"/>
          <p:nvPr/>
        </p:nvSpPr>
        <p:spPr>
          <a:xfrm>
            <a:off x="9760945" y="1509311"/>
            <a:ext cx="2199827" cy="1754326"/>
          </a:xfrm>
          <a:prstGeom prst="rect">
            <a:avLst/>
          </a:prstGeom>
          <a:noFill/>
        </p:spPr>
        <p:txBody>
          <a:bodyPr wrap="square" rtlCol="0">
            <a:spAutoFit/>
          </a:bodyPr>
          <a:lstStyle/>
          <a:p>
            <a:r>
              <a:rPr lang="en-US" b="0" i="0" dirty="0">
                <a:solidFill>
                  <a:srgbClr val="202122"/>
                </a:solidFill>
                <a:effectLst/>
                <a:latin typeface="Arial" panose="020B0604020202020204" pitchFamily="34" charset="0"/>
              </a:rPr>
              <a:t>1926 the artist </a:t>
            </a:r>
            <a:r>
              <a:rPr lang="en-US" b="0" i="0" u="none" strike="noStrike" dirty="0">
                <a:solidFill>
                  <a:srgbClr val="3366CC"/>
                </a:solidFill>
                <a:effectLst/>
                <a:latin typeface="Arial" panose="020B0604020202020204" pitchFamily="34" charset="0"/>
                <a:hlinkClick r:id="rId3" tooltip="Karl Arnold (painter)"/>
              </a:rPr>
              <a:t>Karl Arnold</a:t>
            </a:r>
            <a:r>
              <a:rPr lang="en-US" b="0" i="0" dirty="0">
                <a:solidFill>
                  <a:srgbClr val="202122"/>
                </a:solidFill>
                <a:effectLst/>
                <a:latin typeface="Arial" panose="020B0604020202020204" pitchFamily="34" charset="0"/>
              </a:rPr>
              <a:t> drew a visionary cartoon about the use of mobile phones in the street</a:t>
            </a:r>
            <a:endParaRPr lang="en-US" dirty="0"/>
          </a:p>
        </p:txBody>
      </p:sp>
    </p:spTree>
    <p:extLst>
      <p:ext uri="{BB962C8B-B14F-4D97-AF65-F5344CB8AC3E}">
        <p14:creationId xmlns:p14="http://schemas.microsoft.com/office/powerpoint/2010/main" val="1969638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D82AD-7997-FB57-3C11-F6E3325AB698}"/>
              </a:ext>
            </a:extLst>
          </p:cNvPr>
          <p:cNvSpPr>
            <a:spLocks noGrp="1"/>
          </p:cNvSpPr>
          <p:nvPr>
            <p:ph type="title"/>
          </p:nvPr>
        </p:nvSpPr>
        <p:spPr/>
        <p:txBody>
          <a:bodyPr/>
          <a:lstStyle/>
          <a:p>
            <a:r>
              <a:rPr lang="en-US" dirty="0"/>
              <a:t>The Evolution of Mobile Phones</a:t>
            </a:r>
          </a:p>
        </p:txBody>
      </p:sp>
      <p:sp>
        <p:nvSpPr>
          <p:cNvPr id="3" name="Content Placeholder 2">
            <a:extLst>
              <a:ext uri="{FF2B5EF4-FFF2-40B4-BE49-F238E27FC236}">
                <a16:creationId xmlns:a16="http://schemas.microsoft.com/office/drawing/2014/main" id="{293536CD-FB49-45B5-51A2-3F48E9BE229A}"/>
              </a:ext>
            </a:extLst>
          </p:cNvPr>
          <p:cNvSpPr>
            <a:spLocks noGrp="1"/>
          </p:cNvSpPr>
          <p:nvPr>
            <p:ph idx="1"/>
          </p:nvPr>
        </p:nvSpPr>
        <p:spPr/>
        <p:txBody>
          <a:bodyPr/>
          <a:lstStyle/>
          <a:p>
            <a:pPr marL="0" indent="0">
              <a:buNone/>
            </a:pPr>
            <a:r>
              <a:rPr lang="en-US" dirty="0">
                <a:hlinkClick r:id="rId2"/>
              </a:rPr>
              <a:t>https://www.facebook.com/techinsider/videos/826199524245072/</a:t>
            </a:r>
            <a:endParaRPr lang="en-US" dirty="0"/>
          </a:p>
          <a:p>
            <a:pPr marL="0" indent="0">
              <a:buNone/>
            </a:pPr>
            <a:endParaRPr lang="en-US" dirty="0"/>
          </a:p>
          <a:p>
            <a:pPr marL="0" indent="0">
              <a:buNone/>
            </a:pPr>
            <a:r>
              <a:rPr lang="en-US" dirty="0"/>
              <a:t>This video traces the evolution of mobile phones from the first handheld device in the 1980s to modern smartphones, highlighting how mobile communication technology disrupted traditional communication methods. (4:07)</a:t>
            </a:r>
          </a:p>
          <a:p>
            <a:pPr marL="0" indent="0">
              <a:buNone/>
            </a:pPr>
            <a:endParaRPr lang="en-US" dirty="0"/>
          </a:p>
          <a:p>
            <a:endParaRPr lang="en-US" dirty="0"/>
          </a:p>
          <a:p>
            <a:pPr marL="0" indent="0">
              <a:buNone/>
            </a:pP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944670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E3B53-486A-9931-B340-4F0D4C663AD6}"/>
              </a:ext>
            </a:extLst>
          </p:cNvPr>
          <p:cNvSpPr>
            <a:spLocks noGrp="1"/>
          </p:cNvSpPr>
          <p:nvPr>
            <p:ph type="title"/>
          </p:nvPr>
        </p:nvSpPr>
        <p:spPr/>
        <p:txBody>
          <a:bodyPr/>
          <a:lstStyle/>
          <a:p>
            <a:r>
              <a:rPr lang="en-US" dirty="0"/>
              <a:t>Cell Phone History</a:t>
            </a:r>
          </a:p>
        </p:txBody>
      </p:sp>
      <p:sp>
        <p:nvSpPr>
          <p:cNvPr id="3" name="Content Placeholder 2">
            <a:extLst>
              <a:ext uri="{FF2B5EF4-FFF2-40B4-BE49-F238E27FC236}">
                <a16:creationId xmlns:a16="http://schemas.microsoft.com/office/drawing/2014/main" id="{9CA146E8-A594-F9F0-F1CC-428606C4267B}"/>
              </a:ext>
            </a:extLst>
          </p:cNvPr>
          <p:cNvSpPr>
            <a:spLocks noGrp="1"/>
          </p:cNvSpPr>
          <p:nvPr>
            <p:ph idx="1"/>
          </p:nvPr>
        </p:nvSpPr>
        <p:spPr/>
        <p:txBody>
          <a:bodyPr/>
          <a:lstStyle/>
          <a:p>
            <a:pPr marL="0" indent="0">
              <a:buNone/>
            </a:pPr>
            <a:r>
              <a:rPr lang="en-US" dirty="0">
                <a:solidFill>
                  <a:srgbClr val="202122"/>
                </a:solidFill>
                <a:latin typeface="Arial" panose="020B0604020202020204" pitchFamily="34" charset="0"/>
              </a:rPr>
              <a:t>M</a:t>
            </a:r>
            <a:r>
              <a:rPr lang="en-US" b="0" i="0" dirty="0">
                <a:solidFill>
                  <a:srgbClr val="202122"/>
                </a:solidFill>
                <a:effectLst/>
                <a:latin typeface="Arial" panose="020B0604020202020204" pitchFamily="34" charset="0"/>
              </a:rPr>
              <a:t>obile communication devices that connect wirelessly to the </a:t>
            </a:r>
            <a:r>
              <a:rPr lang="en-US" b="0" i="0" u="none" strike="noStrike" dirty="0">
                <a:solidFill>
                  <a:srgbClr val="3366CC"/>
                </a:solidFill>
                <a:effectLst/>
                <a:latin typeface="Arial" panose="020B0604020202020204" pitchFamily="34" charset="0"/>
                <a:hlinkClick r:id="rId2" tooltip="Public switched telephone network"/>
              </a:rPr>
              <a:t>public switched telephone network</a:t>
            </a:r>
            <a:r>
              <a:rPr lang="en-US" b="0" i="0" dirty="0">
                <a:solidFill>
                  <a:srgbClr val="202122"/>
                </a:solidFill>
                <a:effectLst/>
                <a:latin typeface="Arial" panose="020B0604020202020204" pitchFamily="34" charset="0"/>
              </a:rPr>
              <a:t>.</a:t>
            </a:r>
          </a:p>
          <a:p>
            <a:r>
              <a:rPr lang="en-US" b="0" i="0" dirty="0">
                <a:solidFill>
                  <a:srgbClr val="202122"/>
                </a:solidFill>
                <a:effectLst/>
                <a:latin typeface="Arial" panose="020B0604020202020204" pitchFamily="34" charset="0"/>
              </a:rPr>
              <a:t>1908, Professor Albert Jahn and the Oakland Transcontinental Aerial Telephone and Power Company claimed to have developed a w</a:t>
            </a:r>
          </a:p>
          <a:p>
            <a:r>
              <a:rPr lang="en-US" b="0" i="0" dirty="0">
                <a:solidFill>
                  <a:srgbClr val="202122"/>
                </a:solidFill>
                <a:effectLst/>
                <a:latin typeface="Arial" panose="020B0604020202020204" pitchFamily="34" charset="0"/>
              </a:rPr>
              <a:t>1917 the Finnish inventor </a:t>
            </a:r>
            <a:r>
              <a:rPr lang="en-US" b="0" i="0" u="none" strike="noStrike" dirty="0">
                <a:solidFill>
                  <a:srgbClr val="3366CC"/>
                </a:solidFill>
                <a:effectLst/>
                <a:latin typeface="Arial" panose="020B0604020202020204" pitchFamily="34" charset="0"/>
                <a:hlinkClick r:id="rId3" tooltip="Eric Tigerstedt"/>
              </a:rPr>
              <a:t>Eric Tigerstedt</a:t>
            </a:r>
            <a:r>
              <a:rPr lang="en-US" b="0" i="0" dirty="0">
                <a:solidFill>
                  <a:srgbClr val="202122"/>
                </a:solidFill>
                <a:effectLst/>
                <a:latin typeface="Arial" panose="020B0604020202020204" pitchFamily="34" charset="0"/>
              </a:rPr>
              <a:t> successfully filed a patent for a "pocket-size folding telephone with a very thin carbon </a:t>
            </a:r>
            <a:r>
              <a:rPr lang="en-US" b="0" i="0" dirty="0" err="1">
                <a:solidFill>
                  <a:srgbClr val="202122"/>
                </a:solidFill>
                <a:effectLst/>
                <a:latin typeface="Arial" panose="020B0604020202020204" pitchFamily="34" charset="0"/>
              </a:rPr>
              <a:t>microphone".ireless</a:t>
            </a:r>
            <a:r>
              <a:rPr lang="en-US" b="0" i="0" dirty="0">
                <a:solidFill>
                  <a:srgbClr val="202122"/>
                </a:solidFill>
                <a:effectLst/>
                <a:latin typeface="Arial" panose="020B0604020202020204" pitchFamily="34" charset="0"/>
              </a:rPr>
              <a:t> telephone. </a:t>
            </a:r>
          </a:p>
          <a:p>
            <a:r>
              <a:rPr lang="en-US" b="0" i="0" dirty="0">
                <a:solidFill>
                  <a:srgbClr val="202122"/>
                </a:solidFill>
                <a:effectLst/>
                <a:latin typeface="Arial" panose="020B0604020202020204" pitchFamily="34" charset="0"/>
              </a:rPr>
              <a:t>1918, the German railroad system tested wireless telephony on military trains between Berlin and </a:t>
            </a:r>
            <a:r>
              <a:rPr lang="en-US" b="0" i="0" u="none" strike="noStrike" dirty="0">
                <a:solidFill>
                  <a:srgbClr val="3366CC"/>
                </a:solidFill>
                <a:effectLst/>
                <a:latin typeface="Arial" panose="020B0604020202020204" pitchFamily="34" charset="0"/>
                <a:hlinkClick r:id="rId4" tooltip="Zossen"/>
              </a:rPr>
              <a:t>Zossen</a:t>
            </a:r>
            <a:endParaRPr lang="en-US" dirty="0"/>
          </a:p>
        </p:txBody>
      </p:sp>
    </p:spTree>
    <p:extLst>
      <p:ext uri="{BB962C8B-B14F-4D97-AF65-F5344CB8AC3E}">
        <p14:creationId xmlns:p14="http://schemas.microsoft.com/office/powerpoint/2010/main" val="4016691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E3B53-486A-9931-B340-4F0D4C663AD6}"/>
              </a:ext>
            </a:extLst>
          </p:cNvPr>
          <p:cNvSpPr>
            <a:spLocks noGrp="1"/>
          </p:cNvSpPr>
          <p:nvPr>
            <p:ph type="title"/>
          </p:nvPr>
        </p:nvSpPr>
        <p:spPr/>
        <p:txBody>
          <a:bodyPr/>
          <a:lstStyle/>
          <a:p>
            <a:r>
              <a:rPr lang="en-US" dirty="0"/>
              <a:t>More Cell Phone History</a:t>
            </a:r>
          </a:p>
        </p:txBody>
      </p:sp>
      <p:sp>
        <p:nvSpPr>
          <p:cNvPr id="3" name="Content Placeholder 2">
            <a:extLst>
              <a:ext uri="{FF2B5EF4-FFF2-40B4-BE49-F238E27FC236}">
                <a16:creationId xmlns:a16="http://schemas.microsoft.com/office/drawing/2014/main" id="{9CA146E8-A594-F9F0-F1CC-428606C4267B}"/>
              </a:ext>
            </a:extLst>
          </p:cNvPr>
          <p:cNvSpPr>
            <a:spLocks noGrp="1"/>
          </p:cNvSpPr>
          <p:nvPr>
            <p:ph idx="1"/>
          </p:nvPr>
        </p:nvSpPr>
        <p:spPr/>
        <p:txBody>
          <a:bodyPr>
            <a:normAutofit fontScale="92500" lnSpcReduction="10000"/>
          </a:bodyPr>
          <a:lstStyle/>
          <a:p>
            <a:r>
              <a:rPr lang="en-US" b="0" i="0" u="none" strike="noStrike" dirty="0">
                <a:solidFill>
                  <a:srgbClr val="3366CC"/>
                </a:solidFill>
                <a:effectLst/>
                <a:latin typeface="Arial" panose="020B0604020202020204" pitchFamily="34" charset="0"/>
                <a:hlinkClick r:id="rId2" tooltip="Walkie-talkie"/>
              </a:rPr>
              <a:t>Hand-held radio transceivers</a:t>
            </a:r>
            <a:r>
              <a:rPr lang="en-US" b="0" i="0" dirty="0">
                <a:solidFill>
                  <a:srgbClr val="202122"/>
                </a:solidFill>
                <a:effectLst/>
                <a:latin typeface="Arial" panose="020B0604020202020204" pitchFamily="34" charset="0"/>
              </a:rPr>
              <a:t> have been available since the 1940s (2</a:t>
            </a:r>
            <a:r>
              <a:rPr lang="en-US" b="0" i="0" baseline="30000" dirty="0">
                <a:solidFill>
                  <a:srgbClr val="202122"/>
                </a:solidFill>
                <a:effectLst/>
                <a:latin typeface="Arial" panose="020B0604020202020204" pitchFamily="34" charset="0"/>
              </a:rPr>
              <a:t>nd</a:t>
            </a:r>
            <a:r>
              <a:rPr lang="en-US" b="0" i="0" dirty="0">
                <a:solidFill>
                  <a:srgbClr val="202122"/>
                </a:solidFill>
                <a:effectLst/>
                <a:latin typeface="Arial" panose="020B0604020202020204" pitchFamily="34" charset="0"/>
              </a:rPr>
              <a:t> World War)</a:t>
            </a:r>
          </a:p>
          <a:p>
            <a:r>
              <a:rPr lang="en-US" b="0" i="0" dirty="0">
                <a:solidFill>
                  <a:srgbClr val="202122"/>
                </a:solidFill>
                <a:effectLst/>
                <a:latin typeface="Arial" panose="020B0604020202020204" pitchFamily="34" charset="0"/>
              </a:rPr>
              <a:t>1946 Bell Labs inauguration of mobile service in St. Louis, Missouri.</a:t>
            </a:r>
          </a:p>
          <a:p>
            <a:r>
              <a:rPr lang="en-US" b="0" i="0" u="sng" dirty="0">
                <a:solidFill>
                  <a:srgbClr val="3366CC"/>
                </a:solidFill>
                <a:effectLst/>
                <a:latin typeface="Arial" panose="020B0604020202020204" pitchFamily="34" charset="0"/>
                <a:hlinkClick r:id="rId3"/>
              </a:rPr>
              <a:t>Almost at same time AT&amp;T</a:t>
            </a:r>
            <a:r>
              <a:rPr lang="en-US" b="0" i="0" dirty="0">
                <a:solidFill>
                  <a:srgbClr val="202122"/>
                </a:solidFill>
                <a:effectLst/>
                <a:latin typeface="Arial" panose="020B0604020202020204" pitchFamily="34" charset="0"/>
              </a:rPr>
              <a:t> offered </a:t>
            </a:r>
            <a:r>
              <a:rPr lang="en-US" b="0" i="1" dirty="0">
                <a:solidFill>
                  <a:srgbClr val="202122"/>
                </a:solidFill>
                <a:effectLst/>
                <a:latin typeface="Arial" panose="020B0604020202020204" pitchFamily="34" charset="0"/>
              </a:rPr>
              <a:t>Mobile Telephone Service (MTS)</a:t>
            </a:r>
            <a:r>
              <a:rPr lang="en-US" b="0" i="0" dirty="0">
                <a:solidFill>
                  <a:srgbClr val="202122"/>
                </a:solidFill>
                <a:effectLst/>
                <a:latin typeface="Arial" panose="020B0604020202020204" pitchFamily="34" charset="0"/>
              </a:rPr>
              <a:t>.</a:t>
            </a:r>
          </a:p>
          <a:p>
            <a:r>
              <a:rPr lang="en-US" b="0" i="0" dirty="0">
                <a:solidFill>
                  <a:srgbClr val="202122"/>
                </a:solidFill>
                <a:effectLst/>
                <a:latin typeface="Arial" panose="020B0604020202020204" pitchFamily="34" charset="0"/>
              </a:rPr>
              <a:t>December 1947, </a:t>
            </a:r>
            <a:r>
              <a:rPr lang="en-US" b="0" i="0" u="none" strike="noStrike" dirty="0">
                <a:solidFill>
                  <a:srgbClr val="3366CC"/>
                </a:solidFill>
                <a:effectLst/>
                <a:latin typeface="Arial" panose="020B0604020202020204" pitchFamily="34" charset="0"/>
                <a:hlinkClick r:id="rId4" tooltip="Douglas H. Ring"/>
              </a:rPr>
              <a:t>Douglas H. Ring</a:t>
            </a:r>
            <a:r>
              <a:rPr lang="en-US" b="0" i="0" dirty="0">
                <a:solidFill>
                  <a:srgbClr val="202122"/>
                </a:solidFill>
                <a:effectLst/>
                <a:latin typeface="Arial" panose="020B0604020202020204" pitchFamily="34" charset="0"/>
              </a:rPr>
              <a:t> and </a:t>
            </a:r>
            <a:r>
              <a:rPr lang="en-US" b="0" i="0" u="none" strike="noStrike" dirty="0">
                <a:solidFill>
                  <a:srgbClr val="3366CC"/>
                </a:solidFill>
                <a:effectLst/>
                <a:latin typeface="Arial" panose="020B0604020202020204" pitchFamily="34" charset="0"/>
                <a:hlinkClick r:id="rId5" tooltip="W. Rae Young"/>
              </a:rPr>
              <a:t>W. Rae Young</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6" tooltip="Bell Labs"/>
              </a:rPr>
              <a:t>Bell Labs</a:t>
            </a:r>
            <a:r>
              <a:rPr lang="en-US" b="0" i="0" dirty="0">
                <a:solidFill>
                  <a:srgbClr val="202122"/>
                </a:solidFill>
                <a:effectLst/>
                <a:latin typeface="Arial" panose="020B0604020202020204" pitchFamily="34" charset="0"/>
              </a:rPr>
              <a:t> engineers, proposed </a:t>
            </a:r>
            <a:r>
              <a:rPr lang="en-US" b="0" i="0" u="none" strike="noStrike" dirty="0">
                <a:solidFill>
                  <a:srgbClr val="3366CC"/>
                </a:solidFill>
                <a:effectLst/>
                <a:latin typeface="Arial" panose="020B0604020202020204" pitchFamily="34" charset="0"/>
                <a:hlinkClick r:id="rId7" tooltip="Cellular network"/>
              </a:rPr>
              <a:t>hexagonal cells</a:t>
            </a:r>
            <a:r>
              <a:rPr lang="en-US" b="0" i="0" dirty="0">
                <a:solidFill>
                  <a:srgbClr val="202122"/>
                </a:solidFill>
                <a:effectLst/>
                <a:latin typeface="Arial" panose="020B0604020202020204" pitchFamily="34" charset="0"/>
              </a:rPr>
              <a:t> for mobile phones in vehicles.</a:t>
            </a:r>
          </a:p>
          <a:p>
            <a:r>
              <a:rPr lang="en-US" b="0" i="0" dirty="0">
                <a:solidFill>
                  <a:srgbClr val="202122"/>
                </a:solidFill>
                <a:effectLst/>
                <a:latin typeface="Arial" panose="020B0604020202020204" pitchFamily="34" charset="0"/>
              </a:rPr>
              <a:t>1957–1961  </a:t>
            </a:r>
            <a:r>
              <a:rPr lang="en-US" b="0" i="0" u="none" strike="noStrike" dirty="0">
                <a:solidFill>
                  <a:srgbClr val="3366CC"/>
                </a:solidFill>
                <a:effectLst/>
                <a:latin typeface="Arial" panose="020B0604020202020204" pitchFamily="34" charset="0"/>
                <a:hlinkClick r:id="rId8" tooltip="Leonid Kupriyanovich"/>
              </a:rPr>
              <a:t>Leonid Kupriyanovich</a:t>
            </a:r>
            <a:r>
              <a:rPr lang="en-US" b="0" i="0" dirty="0">
                <a:solidFill>
                  <a:srgbClr val="202122"/>
                </a:solidFill>
                <a:effectLst/>
                <a:latin typeface="Arial" panose="020B0604020202020204" pitchFamily="34" charset="0"/>
              </a:rPr>
              <a:t>, an engineer from Moscow, developed and presented a number of experimental pocket-sized communications radios </a:t>
            </a:r>
          </a:p>
          <a:p>
            <a:r>
              <a:rPr lang="en-US" b="0" i="0" dirty="0">
                <a:solidFill>
                  <a:srgbClr val="202122"/>
                </a:solidFill>
                <a:effectLst/>
                <a:latin typeface="Arial" panose="020B0604020202020204" pitchFamily="34" charset="0"/>
              </a:rPr>
              <a:t>1979 Japan introduced </a:t>
            </a:r>
            <a:r>
              <a:rPr lang="en-US" b="0" i="0" u="none" strike="noStrike" dirty="0">
                <a:solidFill>
                  <a:srgbClr val="3366CC"/>
                </a:solidFill>
                <a:effectLst/>
                <a:latin typeface="Arial" panose="020B0604020202020204" pitchFamily="34" charset="0"/>
                <a:hlinkClick r:id="rId7" tooltip="Cellular network"/>
              </a:rPr>
              <a:t>cellular</a:t>
            </a:r>
            <a:r>
              <a:rPr lang="en-US" b="0" i="0" dirty="0">
                <a:solidFill>
                  <a:srgbClr val="202122"/>
                </a:solidFill>
                <a:effectLst/>
                <a:latin typeface="Arial" panose="020B0604020202020204" pitchFamily="34" charset="0"/>
              </a:rPr>
              <a:t> technology</a:t>
            </a:r>
            <a:endParaRPr lang="en-US" dirty="0"/>
          </a:p>
        </p:txBody>
      </p:sp>
    </p:spTree>
    <p:extLst>
      <p:ext uri="{BB962C8B-B14F-4D97-AF65-F5344CB8AC3E}">
        <p14:creationId xmlns:p14="http://schemas.microsoft.com/office/powerpoint/2010/main" val="1663620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7CD87-FFDB-BEA0-076A-02DB22119603}"/>
              </a:ext>
            </a:extLst>
          </p:cNvPr>
          <p:cNvSpPr>
            <a:spLocks noGrp="1"/>
          </p:cNvSpPr>
          <p:nvPr>
            <p:ph type="title"/>
          </p:nvPr>
        </p:nvSpPr>
        <p:spPr/>
        <p:txBody>
          <a:bodyPr/>
          <a:lstStyle/>
          <a:p>
            <a:r>
              <a:rPr lang="en-US" dirty="0"/>
              <a:t>Mobile Phone History</a:t>
            </a:r>
          </a:p>
        </p:txBody>
      </p:sp>
      <p:sp>
        <p:nvSpPr>
          <p:cNvPr id="3" name="Content Placeholder 2">
            <a:extLst>
              <a:ext uri="{FF2B5EF4-FFF2-40B4-BE49-F238E27FC236}">
                <a16:creationId xmlns:a16="http://schemas.microsoft.com/office/drawing/2014/main" id="{911A0EA7-D8A3-86DC-8A17-65DEF159E7A1}"/>
              </a:ext>
            </a:extLst>
          </p:cNvPr>
          <p:cNvSpPr>
            <a:spLocks noGrp="1"/>
          </p:cNvSpPr>
          <p:nvPr>
            <p:ph idx="1"/>
          </p:nvPr>
        </p:nvSpPr>
        <p:spPr/>
        <p:txBody>
          <a:bodyPr>
            <a:normAutofit lnSpcReduction="10000"/>
          </a:bodyPr>
          <a:lstStyle/>
          <a:p>
            <a:r>
              <a:rPr lang="en-US" b="0" i="0" dirty="0">
                <a:solidFill>
                  <a:srgbClr val="202122"/>
                </a:solidFill>
                <a:effectLst/>
                <a:latin typeface="Arial" panose="020B0604020202020204" pitchFamily="34" charset="0"/>
              </a:rPr>
              <a:t>On 3 April 1973, </a:t>
            </a:r>
            <a:r>
              <a:rPr lang="en-US" b="0" i="0" u="none" strike="noStrike" dirty="0">
                <a:solidFill>
                  <a:srgbClr val="3366CC"/>
                </a:solidFill>
                <a:effectLst/>
                <a:latin typeface="Arial" panose="020B0604020202020204" pitchFamily="34" charset="0"/>
                <a:hlinkClick r:id="rId2" tooltip="Martin Cooper (inventor)"/>
              </a:rPr>
              <a:t>Martin Cooper</a:t>
            </a:r>
            <a:r>
              <a:rPr lang="en-US" b="0" i="0" dirty="0">
                <a:solidFill>
                  <a:srgbClr val="202122"/>
                </a:solidFill>
                <a:effectLst/>
                <a:latin typeface="Arial" panose="020B0604020202020204" pitchFamily="34" charset="0"/>
              </a:rPr>
              <a:t>, a </a:t>
            </a:r>
            <a:r>
              <a:rPr lang="en-US" b="0" i="0" u="none" strike="noStrike" dirty="0">
                <a:solidFill>
                  <a:srgbClr val="3366CC"/>
                </a:solidFill>
                <a:effectLst/>
                <a:latin typeface="Arial" panose="020B0604020202020204" pitchFamily="34" charset="0"/>
                <a:hlinkClick r:id="rId3" tooltip="Motorola"/>
              </a:rPr>
              <a:t>Motorola</a:t>
            </a:r>
            <a:r>
              <a:rPr lang="en-US" b="0" i="0" dirty="0">
                <a:solidFill>
                  <a:srgbClr val="202122"/>
                </a:solidFill>
                <a:effectLst/>
                <a:latin typeface="Arial" panose="020B0604020202020204" pitchFamily="34" charset="0"/>
              </a:rPr>
              <a:t> researcher and executive, made the first mobile telephone call from handheld subscriber equipment, placing a call to Dr. </a:t>
            </a:r>
            <a:r>
              <a:rPr lang="en-US" b="0" i="0" u="none" strike="noStrike" dirty="0">
                <a:solidFill>
                  <a:srgbClr val="3366CC"/>
                </a:solidFill>
                <a:effectLst/>
                <a:latin typeface="Arial" panose="020B0604020202020204" pitchFamily="34" charset="0"/>
                <a:hlinkClick r:id="rId4" tooltip="Joel S. Engel"/>
              </a:rPr>
              <a:t>Joel S. Engel</a:t>
            </a:r>
            <a:r>
              <a:rPr lang="en-US" b="0" i="0" dirty="0">
                <a:solidFill>
                  <a:srgbClr val="202122"/>
                </a:solidFill>
                <a:effectLst/>
                <a:latin typeface="Arial" panose="020B0604020202020204" pitchFamily="34" charset="0"/>
              </a:rPr>
              <a:t> of </a:t>
            </a:r>
            <a:r>
              <a:rPr lang="en-US" b="0" i="0" u="none" strike="noStrike" dirty="0">
                <a:solidFill>
                  <a:srgbClr val="3366CC"/>
                </a:solidFill>
                <a:effectLst/>
                <a:latin typeface="Arial" panose="020B0604020202020204" pitchFamily="34" charset="0"/>
                <a:hlinkClick r:id="rId5" tooltip="Bell Labs"/>
              </a:rPr>
              <a:t>Bell Labs</a:t>
            </a:r>
            <a:r>
              <a:rPr lang="en-US" b="0" i="0" dirty="0">
                <a:solidFill>
                  <a:srgbClr val="202122"/>
                </a:solidFill>
                <a:effectLst/>
                <a:latin typeface="Arial" panose="020B0604020202020204" pitchFamily="34" charset="0"/>
              </a:rPr>
              <a:t>, his rival.</a:t>
            </a:r>
          </a:p>
          <a:p>
            <a:r>
              <a:rPr lang="en-US" dirty="0">
                <a:solidFill>
                  <a:srgbClr val="202122"/>
                </a:solidFill>
                <a:latin typeface="Arial" panose="020B0604020202020204" pitchFamily="34" charset="0"/>
              </a:rPr>
              <a:t>1990 </a:t>
            </a:r>
            <a:r>
              <a:rPr lang="en-US" b="0" i="0" dirty="0">
                <a:solidFill>
                  <a:srgbClr val="202122"/>
                </a:solidFill>
                <a:effectLst/>
                <a:latin typeface="Arial" panose="020B0604020202020204" pitchFamily="34" charset="0"/>
              </a:rPr>
              <a:t>European developed </a:t>
            </a:r>
            <a:r>
              <a:rPr lang="en-US" b="0" i="0" u="none" strike="noStrike" dirty="0">
                <a:solidFill>
                  <a:srgbClr val="3366CC"/>
                </a:solidFill>
                <a:effectLst/>
                <a:latin typeface="Arial" panose="020B0604020202020204" pitchFamily="34" charset="0"/>
                <a:hlinkClick r:id="rId6" tooltip="Global System for Mobile Communications"/>
              </a:rPr>
              <a:t>GSM</a:t>
            </a:r>
            <a:r>
              <a:rPr lang="en-US" b="0" i="0" dirty="0">
                <a:solidFill>
                  <a:srgbClr val="202122"/>
                </a:solidFill>
                <a:effectLst/>
                <a:latin typeface="Arial" panose="020B0604020202020204" pitchFamily="34" charset="0"/>
              </a:rPr>
              <a:t> standard and the U.S. developed </a:t>
            </a:r>
            <a:r>
              <a:rPr lang="en-US" b="0" i="0" u="none" strike="noStrike" dirty="0">
                <a:solidFill>
                  <a:srgbClr val="3366CC"/>
                </a:solidFill>
                <a:effectLst/>
                <a:latin typeface="Arial" panose="020B0604020202020204" pitchFamily="34" charset="0"/>
                <a:hlinkClick r:id="rId7" tooltip="Code-division multiple access"/>
              </a:rPr>
              <a:t>CDMA</a:t>
            </a:r>
            <a:r>
              <a:rPr lang="en-US" b="0" i="0" dirty="0">
                <a:solidFill>
                  <a:srgbClr val="202122"/>
                </a:solidFill>
                <a:effectLst/>
                <a:latin typeface="Arial" panose="020B0604020202020204" pitchFamily="34" charset="0"/>
              </a:rPr>
              <a:t> standard. Both used digital transmission.</a:t>
            </a:r>
          </a:p>
          <a:p>
            <a:r>
              <a:rPr lang="en-US" b="0" i="0" dirty="0">
                <a:solidFill>
                  <a:srgbClr val="202122"/>
                </a:solidFill>
                <a:effectLst/>
                <a:latin typeface="Arial" panose="020B0604020202020204" pitchFamily="34" charset="0"/>
              </a:rPr>
              <a:t>In 1993, </a:t>
            </a:r>
            <a:r>
              <a:rPr lang="en-US" b="0" i="0" u="none" strike="noStrike" dirty="0">
                <a:solidFill>
                  <a:srgbClr val="3366CC"/>
                </a:solidFill>
                <a:effectLst/>
                <a:latin typeface="Arial" panose="020B0604020202020204" pitchFamily="34" charset="0"/>
                <a:hlinkClick r:id="rId8" tooltip="IBM Simon"/>
              </a:rPr>
              <a:t>IBM Simon</a:t>
            </a:r>
            <a:r>
              <a:rPr lang="en-US" b="0" i="0" dirty="0">
                <a:solidFill>
                  <a:srgbClr val="202122"/>
                </a:solidFill>
                <a:effectLst/>
                <a:latin typeface="Arial" panose="020B0604020202020204" pitchFamily="34" charset="0"/>
              </a:rPr>
              <a:t> was introduced. This was possibly the world's first smartphone.</a:t>
            </a:r>
          </a:p>
          <a:p>
            <a:r>
              <a:rPr lang="en-US" b="0" i="0" dirty="0">
                <a:solidFill>
                  <a:srgbClr val="202122"/>
                </a:solidFill>
                <a:effectLst/>
                <a:latin typeface="Arial" panose="020B0604020202020204" pitchFamily="34" charset="0"/>
              </a:rPr>
              <a:t>The first machine-generated SMS message was sent in the UK on 3 December 1992 followed in 1993 by the first person-to-person SMS sent in Finland.</a:t>
            </a:r>
            <a:endParaRPr lang="en-US" dirty="0"/>
          </a:p>
        </p:txBody>
      </p:sp>
    </p:spTree>
    <p:extLst>
      <p:ext uri="{BB962C8B-B14F-4D97-AF65-F5344CB8AC3E}">
        <p14:creationId xmlns:p14="http://schemas.microsoft.com/office/powerpoint/2010/main" val="1789509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3F001-3D6C-99A4-ED25-07981FB94828}"/>
              </a:ext>
            </a:extLst>
          </p:cNvPr>
          <p:cNvSpPr>
            <a:spLocks noGrp="1"/>
          </p:cNvSpPr>
          <p:nvPr>
            <p:ph type="title"/>
          </p:nvPr>
        </p:nvSpPr>
        <p:spPr/>
        <p:txBody>
          <a:bodyPr/>
          <a:lstStyle/>
          <a:p>
            <a:r>
              <a:rPr lang="en-US" dirty="0"/>
              <a:t>Even More Cell Phone History</a:t>
            </a:r>
          </a:p>
        </p:txBody>
      </p:sp>
      <p:sp>
        <p:nvSpPr>
          <p:cNvPr id="3" name="Content Placeholder 2">
            <a:extLst>
              <a:ext uri="{FF2B5EF4-FFF2-40B4-BE49-F238E27FC236}">
                <a16:creationId xmlns:a16="http://schemas.microsoft.com/office/drawing/2014/main" id="{B09301D7-92A8-F1A4-C8F6-D878EF9C1667}"/>
              </a:ext>
            </a:extLst>
          </p:cNvPr>
          <p:cNvSpPr>
            <a:spLocks noGrp="1"/>
          </p:cNvSpPr>
          <p:nvPr>
            <p:ph idx="1"/>
          </p:nvPr>
        </p:nvSpPr>
        <p:spPr/>
        <p:txBody>
          <a:bodyPr/>
          <a:lstStyle/>
          <a:p>
            <a:pPr marL="0" indent="0">
              <a:buNone/>
            </a:pPr>
            <a:r>
              <a:rPr lang="en-US" b="0" i="0" dirty="0">
                <a:solidFill>
                  <a:srgbClr val="202122"/>
                </a:solidFill>
                <a:effectLst/>
                <a:latin typeface="Arial" panose="020B0604020202020204" pitchFamily="34" charset="0"/>
              </a:rPr>
              <a:t>Successive </a:t>
            </a:r>
            <a:r>
              <a:rPr lang="en-US" b="0" i="1" dirty="0">
                <a:solidFill>
                  <a:srgbClr val="202122"/>
                </a:solidFill>
                <a:effectLst/>
                <a:latin typeface="Arial" panose="020B0604020202020204" pitchFamily="34" charset="0"/>
              </a:rPr>
              <a:t>generations</a:t>
            </a:r>
            <a:r>
              <a:rPr lang="en-US" b="0" i="0" dirty="0">
                <a:solidFill>
                  <a:srgbClr val="202122"/>
                </a:solidFill>
                <a:effectLst/>
                <a:latin typeface="Arial" panose="020B0604020202020204" pitchFamily="34" charset="0"/>
              </a:rPr>
              <a:t> </a:t>
            </a:r>
          </a:p>
          <a:p>
            <a:pPr marL="514350" indent="-514350">
              <a:buFont typeface="+mj-lt"/>
              <a:buAutoNum type="arabicPeriod"/>
            </a:pPr>
            <a:r>
              <a:rPr lang="en-US" b="0" i="0" dirty="0">
                <a:solidFill>
                  <a:srgbClr val="202122"/>
                </a:solidFill>
                <a:effectLst/>
                <a:latin typeface="Arial" panose="020B0604020202020204" pitchFamily="34" charset="0"/>
              </a:rPr>
              <a:t>MTS and its successor Improved Mobile Telephone Service, to first-generation (1G) analog cellular networks (1979–), </a:t>
            </a:r>
          </a:p>
          <a:p>
            <a:pPr marL="514350" indent="-514350">
              <a:buFont typeface="+mj-lt"/>
              <a:buAutoNum type="arabicPeriod"/>
            </a:pPr>
            <a:r>
              <a:rPr lang="en-US" b="0" i="0" dirty="0">
                <a:solidFill>
                  <a:srgbClr val="202122"/>
                </a:solidFill>
                <a:effectLst/>
                <a:latin typeface="Arial" panose="020B0604020202020204" pitchFamily="34" charset="0"/>
              </a:rPr>
              <a:t>second-generation (2G) digital cellular networks (1991–), </a:t>
            </a:r>
          </a:p>
          <a:p>
            <a:pPr marL="514350" indent="-514350">
              <a:buFont typeface="+mj-lt"/>
              <a:buAutoNum type="arabicPeriod"/>
            </a:pPr>
            <a:r>
              <a:rPr lang="en-US" b="0" i="0" dirty="0">
                <a:solidFill>
                  <a:srgbClr val="202122"/>
                </a:solidFill>
                <a:effectLst/>
                <a:latin typeface="Arial" panose="020B0604020202020204" pitchFamily="34" charset="0"/>
              </a:rPr>
              <a:t>third-generation (3G) broadband data services (launched commercially in 2001) </a:t>
            </a:r>
          </a:p>
          <a:p>
            <a:pPr marL="514350" indent="-514350">
              <a:buFont typeface="+mj-lt"/>
              <a:buAutoNum type="arabicPeriod"/>
            </a:pPr>
            <a:r>
              <a:rPr lang="en-US" b="0" i="0" dirty="0">
                <a:solidFill>
                  <a:srgbClr val="202122"/>
                </a:solidFill>
                <a:effectLst/>
                <a:latin typeface="Arial" panose="020B0604020202020204" pitchFamily="34" charset="0"/>
              </a:rPr>
              <a:t>fourth-generation (4G) native-IP networks (launched in 2006 in South Korea). </a:t>
            </a:r>
          </a:p>
          <a:p>
            <a:pPr marL="514350" indent="-514350">
              <a:buFont typeface="+mj-lt"/>
              <a:buAutoNum type="arabicPeriod"/>
            </a:pPr>
            <a:r>
              <a:rPr lang="en-US" b="0" i="0" u="none" strike="noStrike" dirty="0">
                <a:solidFill>
                  <a:srgbClr val="3366CC"/>
                </a:solidFill>
                <a:effectLst/>
                <a:latin typeface="Arial" panose="020B0604020202020204" pitchFamily="34" charset="0"/>
                <a:hlinkClick r:id="rId2" tooltip="5G"/>
              </a:rPr>
              <a:t>5G</a:t>
            </a:r>
            <a:r>
              <a:rPr lang="en-US" b="0" i="0" dirty="0">
                <a:solidFill>
                  <a:srgbClr val="202122"/>
                </a:solidFill>
                <a:effectLst/>
                <a:latin typeface="Arial" panose="020B0604020202020204" pitchFamily="34" charset="0"/>
              </a:rPr>
              <a:t> began deployment in 2019.</a:t>
            </a:r>
            <a:endParaRPr lang="en-US" dirty="0"/>
          </a:p>
        </p:txBody>
      </p:sp>
    </p:spTree>
    <p:extLst>
      <p:ext uri="{BB962C8B-B14F-4D97-AF65-F5344CB8AC3E}">
        <p14:creationId xmlns:p14="http://schemas.microsoft.com/office/powerpoint/2010/main" val="638910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8E56B-B8F7-7A0E-B59E-69463EF9AFB1}"/>
              </a:ext>
            </a:extLst>
          </p:cNvPr>
          <p:cNvSpPr>
            <a:spLocks noGrp="1"/>
          </p:cNvSpPr>
          <p:nvPr>
            <p:ph type="title"/>
          </p:nvPr>
        </p:nvSpPr>
        <p:spPr/>
        <p:txBody>
          <a:bodyPr/>
          <a:lstStyle/>
          <a:p>
            <a:r>
              <a:rPr lang="en-US" dirty="0"/>
              <a:t>First ring tone sold</a:t>
            </a:r>
          </a:p>
        </p:txBody>
      </p:sp>
      <p:sp>
        <p:nvSpPr>
          <p:cNvPr id="3" name="Content Placeholder 2">
            <a:extLst>
              <a:ext uri="{FF2B5EF4-FFF2-40B4-BE49-F238E27FC236}">
                <a16:creationId xmlns:a16="http://schemas.microsoft.com/office/drawing/2014/main" id="{BEF96EA1-2ACF-81F4-AA76-F9CA7986F265}"/>
              </a:ext>
            </a:extLst>
          </p:cNvPr>
          <p:cNvSpPr>
            <a:spLocks noGrp="1"/>
          </p:cNvSpPr>
          <p:nvPr>
            <p:ph idx="1"/>
          </p:nvPr>
        </p:nvSpPr>
        <p:spPr/>
        <p:txBody>
          <a:bodyPr/>
          <a:lstStyle/>
          <a:p>
            <a:r>
              <a:rPr lang="en-US" b="0" i="0" dirty="0">
                <a:solidFill>
                  <a:srgbClr val="202122"/>
                </a:solidFill>
                <a:effectLst/>
                <a:latin typeface="Arial" panose="020B0604020202020204" pitchFamily="34" charset="0"/>
              </a:rPr>
              <a:t>1998 the first downloadable content sold to mobile phones was the ring tone, launched by Finland's </a:t>
            </a:r>
            <a:r>
              <a:rPr lang="en-US" b="0" i="0" dirty="0" err="1">
                <a:solidFill>
                  <a:srgbClr val="202122"/>
                </a:solidFill>
                <a:effectLst/>
                <a:latin typeface="Arial" panose="020B0604020202020204" pitchFamily="34" charset="0"/>
              </a:rPr>
              <a:t>Radiolinja</a:t>
            </a:r>
            <a:r>
              <a:rPr lang="en-US" b="0" i="0" dirty="0">
                <a:solidFill>
                  <a:srgbClr val="202122"/>
                </a:solidFill>
                <a:effectLst/>
                <a:latin typeface="Arial" panose="020B0604020202020204" pitchFamily="34" charset="0"/>
              </a:rPr>
              <a:t> (now Elisa)</a:t>
            </a:r>
          </a:p>
          <a:p>
            <a:r>
              <a:rPr lang="en-US" b="0" i="0" dirty="0">
                <a:solidFill>
                  <a:srgbClr val="202122"/>
                </a:solidFill>
                <a:effectLst/>
                <a:latin typeface="Arial" panose="020B0604020202020204" pitchFamily="34" charset="0"/>
              </a:rPr>
              <a:t>Advertising on the mobile phone first appeared in Finland when a free daily SMS news headline service was launched in 2000</a:t>
            </a:r>
          </a:p>
          <a:p>
            <a:r>
              <a:rPr lang="en-US" b="0" i="0" dirty="0">
                <a:solidFill>
                  <a:srgbClr val="202122"/>
                </a:solidFill>
                <a:effectLst/>
                <a:latin typeface="Arial" panose="020B0604020202020204" pitchFamily="34" charset="0"/>
              </a:rPr>
              <a:t>Mobile payments were trialed in 1998 in Finland and Sweden</a:t>
            </a:r>
          </a:p>
          <a:p>
            <a:r>
              <a:rPr lang="en-US" b="0" i="0" dirty="0">
                <a:solidFill>
                  <a:srgbClr val="202122"/>
                </a:solidFill>
                <a:effectLst/>
                <a:latin typeface="Arial" panose="020B0604020202020204" pitchFamily="34" charset="0"/>
              </a:rPr>
              <a:t>The first full internet service on mobile phones was introduced by NTT DoCoMo in Japan in 1999.</a:t>
            </a:r>
            <a:endParaRPr lang="en-US" dirty="0"/>
          </a:p>
        </p:txBody>
      </p:sp>
    </p:spTree>
    <p:extLst>
      <p:ext uri="{BB962C8B-B14F-4D97-AF65-F5344CB8AC3E}">
        <p14:creationId xmlns:p14="http://schemas.microsoft.com/office/powerpoint/2010/main" val="2783251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F9F6D-6882-DE04-7D0F-A6835FC06E9B}"/>
              </a:ext>
            </a:extLst>
          </p:cNvPr>
          <p:cNvSpPr>
            <a:spLocks noGrp="1"/>
          </p:cNvSpPr>
          <p:nvPr>
            <p:ph type="title"/>
          </p:nvPr>
        </p:nvSpPr>
        <p:spPr/>
        <p:txBody>
          <a:bodyPr/>
          <a:lstStyle/>
          <a:p>
            <a:r>
              <a:rPr lang="en-US" dirty="0"/>
              <a:t>The Genesis of Telecom: “In the beginning”</a:t>
            </a:r>
          </a:p>
        </p:txBody>
      </p:sp>
      <p:sp>
        <p:nvSpPr>
          <p:cNvPr id="3" name="Content Placeholder 2">
            <a:extLst>
              <a:ext uri="{FF2B5EF4-FFF2-40B4-BE49-F238E27FC236}">
                <a16:creationId xmlns:a16="http://schemas.microsoft.com/office/drawing/2014/main" id="{FE052B71-B3EA-C2AA-E891-037412D53BE4}"/>
              </a:ext>
            </a:extLst>
          </p:cNvPr>
          <p:cNvSpPr>
            <a:spLocks noGrp="1"/>
          </p:cNvSpPr>
          <p:nvPr>
            <p:ph idx="1"/>
          </p:nvPr>
        </p:nvSpPr>
        <p:spPr>
          <a:xfrm>
            <a:off x="2371212" y="3429000"/>
            <a:ext cx="9344558" cy="544500"/>
          </a:xfrm>
        </p:spPr>
        <p:txBody>
          <a:bodyPr/>
          <a:lstStyle/>
          <a:p>
            <a:r>
              <a:rPr lang="en-US" dirty="0">
                <a:hlinkClick r:id="rId3"/>
              </a:rPr>
              <a:t>Can you help me with this message?</a:t>
            </a:r>
            <a:endParaRPr lang="en-US" dirty="0"/>
          </a:p>
        </p:txBody>
      </p:sp>
    </p:spTree>
    <p:extLst>
      <p:ext uri="{BB962C8B-B14F-4D97-AF65-F5344CB8AC3E}">
        <p14:creationId xmlns:p14="http://schemas.microsoft.com/office/powerpoint/2010/main" val="57093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F9D03-0540-2F8F-5C42-A382E4D8A73D}"/>
              </a:ext>
            </a:extLst>
          </p:cNvPr>
          <p:cNvSpPr>
            <a:spLocks noGrp="1"/>
          </p:cNvSpPr>
          <p:nvPr>
            <p:ph type="title"/>
          </p:nvPr>
        </p:nvSpPr>
        <p:spPr/>
        <p:txBody>
          <a:bodyPr/>
          <a:lstStyle/>
          <a:p>
            <a:r>
              <a:rPr lang="en-US" dirty="0"/>
              <a:t>And so to the Internet Cell Phone</a:t>
            </a:r>
          </a:p>
        </p:txBody>
      </p:sp>
      <p:sp>
        <p:nvSpPr>
          <p:cNvPr id="3" name="Content Placeholder 2">
            <a:extLst>
              <a:ext uri="{FF2B5EF4-FFF2-40B4-BE49-F238E27FC236}">
                <a16:creationId xmlns:a16="http://schemas.microsoft.com/office/drawing/2014/main" id="{72669B1E-A87F-CAA7-E4EA-3C7B13D644B6}"/>
              </a:ext>
            </a:extLst>
          </p:cNvPr>
          <p:cNvSpPr>
            <a:spLocks noGrp="1"/>
          </p:cNvSpPr>
          <p:nvPr>
            <p:ph idx="1"/>
          </p:nvPr>
        </p:nvSpPr>
        <p:spPr/>
        <p:txBody>
          <a:bodyPr>
            <a:normAutofit fontScale="92500" lnSpcReduction="10000"/>
          </a:bodyPr>
          <a:lstStyle/>
          <a:p>
            <a:r>
              <a:rPr lang="en-US" b="0" i="0" dirty="0">
                <a:solidFill>
                  <a:srgbClr val="202122"/>
                </a:solidFill>
                <a:effectLst/>
                <a:latin typeface="Arial" panose="020B0604020202020204" pitchFamily="34" charset="0"/>
              </a:rPr>
              <a:t>2007, there were 295 million subscribers on 3G networks worldwide</a:t>
            </a:r>
          </a:p>
          <a:p>
            <a:r>
              <a:rPr lang="en-US" b="0" i="0" dirty="0">
                <a:solidFill>
                  <a:srgbClr val="202122"/>
                </a:solidFill>
                <a:effectLst/>
                <a:latin typeface="Arial" panose="020B0604020202020204" pitchFamily="34" charset="0"/>
              </a:rPr>
              <a:t>3G Internet connectivity available to multiple computers simultaneously over </a:t>
            </a:r>
            <a:r>
              <a:rPr lang="en-US" b="0" i="0" u="none" strike="noStrike" dirty="0">
                <a:solidFill>
                  <a:srgbClr val="3366CC"/>
                </a:solidFill>
                <a:effectLst/>
                <a:latin typeface="Arial" panose="020B0604020202020204" pitchFamily="34" charset="0"/>
                <a:hlinkClick r:id="rId2" tooltip="Wi-Fi"/>
              </a:rPr>
              <a:t>Wi-Fi</a:t>
            </a:r>
            <a:endParaRPr lang="en-US" b="0" i="0" u="none" strike="noStrike" dirty="0">
              <a:solidFill>
                <a:srgbClr val="3366CC"/>
              </a:solidFill>
              <a:effectLst/>
              <a:latin typeface="Arial" panose="020B0604020202020204" pitchFamily="34" charset="0"/>
            </a:endParaRPr>
          </a:p>
          <a:p>
            <a:r>
              <a:rPr lang="en-US" b="0" i="0" u="none" strike="noStrike" dirty="0">
                <a:solidFill>
                  <a:srgbClr val="3366CC"/>
                </a:solidFill>
                <a:effectLst/>
                <a:latin typeface="Arial" panose="020B0604020202020204" pitchFamily="34" charset="0"/>
                <a:hlinkClick r:id="rId3" tooltip="SIM card"/>
              </a:rPr>
              <a:t>SIM card</a:t>
            </a:r>
            <a:r>
              <a:rPr lang="en-US" b="0" i="0" dirty="0">
                <a:solidFill>
                  <a:srgbClr val="202122"/>
                </a:solidFill>
                <a:effectLst/>
                <a:latin typeface="Arial" panose="020B0604020202020204" pitchFamily="34" charset="0"/>
              </a:rPr>
              <a:t> could be inserted directly into the device itself to access the mobile data services  </a:t>
            </a:r>
          </a:p>
          <a:p>
            <a:r>
              <a:rPr lang="en-US" b="0" i="0" dirty="0">
                <a:solidFill>
                  <a:srgbClr val="202122"/>
                </a:solidFill>
                <a:effectLst/>
                <a:latin typeface="Arial" panose="020B0604020202020204" pitchFamily="34" charset="0"/>
              </a:rPr>
              <a:t>4th-generation technologies billed as 4G were the </a:t>
            </a:r>
            <a:r>
              <a:rPr lang="en-US" b="0" i="0" u="none" strike="noStrike" dirty="0">
                <a:solidFill>
                  <a:srgbClr val="3366CC"/>
                </a:solidFill>
                <a:effectLst/>
                <a:latin typeface="Arial" panose="020B0604020202020204" pitchFamily="34" charset="0"/>
                <a:hlinkClick r:id="rId4" tooltip="WiMAX"/>
              </a:rPr>
              <a:t>WiMAX</a:t>
            </a:r>
            <a:r>
              <a:rPr lang="en-US" b="0" i="0" dirty="0">
                <a:solidFill>
                  <a:srgbClr val="202122"/>
                </a:solidFill>
                <a:effectLst/>
                <a:latin typeface="Arial" panose="020B0604020202020204" pitchFamily="34" charset="0"/>
              </a:rPr>
              <a:t> standard (offered in the U.S. by </a:t>
            </a:r>
            <a:r>
              <a:rPr lang="en-US" b="0" i="0" u="none" strike="noStrike" dirty="0">
                <a:solidFill>
                  <a:srgbClr val="3366CC"/>
                </a:solidFill>
                <a:effectLst/>
                <a:latin typeface="Arial" panose="020B0604020202020204" pitchFamily="34" charset="0"/>
                <a:hlinkClick r:id="rId5" tooltip="Sprint Corporation"/>
              </a:rPr>
              <a:t>Sprint</a:t>
            </a:r>
            <a:r>
              <a:rPr lang="en-US" b="0" i="0" dirty="0">
                <a:solidFill>
                  <a:srgbClr val="202122"/>
                </a:solidFill>
                <a:effectLst/>
                <a:latin typeface="Arial" panose="020B0604020202020204" pitchFamily="34" charset="0"/>
              </a:rPr>
              <a:t>) and the </a:t>
            </a:r>
            <a:r>
              <a:rPr lang="en-US" b="0" i="0" u="none" strike="noStrike" dirty="0">
                <a:solidFill>
                  <a:srgbClr val="3366CC"/>
                </a:solidFill>
                <a:effectLst/>
                <a:latin typeface="Arial" panose="020B0604020202020204" pitchFamily="34" charset="0"/>
                <a:hlinkClick r:id="rId6" tooltip="LTE (telecommunication)"/>
              </a:rPr>
              <a:t>LTE</a:t>
            </a:r>
            <a:r>
              <a:rPr lang="en-US" b="0" i="0" dirty="0">
                <a:solidFill>
                  <a:srgbClr val="202122"/>
                </a:solidFill>
                <a:effectLst/>
                <a:latin typeface="Arial" panose="020B0604020202020204" pitchFamily="34" charset="0"/>
              </a:rPr>
              <a:t> standard, first offered in Scandinavia by </a:t>
            </a:r>
            <a:r>
              <a:rPr lang="en-US" b="0" i="0" u="none" strike="noStrike" dirty="0">
                <a:solidFill>
                  <a:srgbClr val="3366CC"/>
                </a:solidFill>
                <a:effectLst/>
                <a:latin typeface="Arial" panose="020B0604020202020204" pitchFamily="34" charset="0"/>
                <a:hlinkClick r:id="rId7" tooltip="TeliaSonera"/>
              </a:rPr>
              <a:t>TeliaSonera</a:t>
            </a:r>
            <a:r>
              <a:rPr lang="en-US" b="0" i="0" dirty="0">
                <a:solidFill>
                  <a:srgbClr val="202122"/>
                </a:solidFill>
                <a:effectLst/>
                <a:latin typeface="Arial" panose="020B0604020202020204" pitchFamily="34" charset="0"/>
              </a:rPr>
              <a:t>.</a:t>
            </a:r>
          </a:p>
          <a:p>
            <a:r>
              <a:rPr lang="en-US" dirty="0">
                <a:solidFill>
                  <a:srgbClr val="202122"/>
                </a:solidFill>
                <a:latin typeface="Arial" panose="020B0604020202020204" pitchFamily="34" charset="0"/>
              </a:rPr>
              <a:t>E</a:t>
            </a:r>
            <a:r>
              <a:rPr lang="en-US" b="0" i="0" dirty="0">
                <a:solidFill>
                  <a:srgbClr val="202122"/>
                </a:solidFill>
                <a:effectLst/>
                <a:latin typeface="Arial" panose="020B0604020202020204" pitchFamily="34" charset="0"/>
              </a:rPr>
              <a:t>limination of </a:t>
            </a:r>
            <a:r>
              <a:rPr lang="en-US" b="0" i="0" u="none" strike="noStrike" dirty="0">
                <a:solidFill>
                  <a:srgbClr val="3366CC"/>
                </a:solidFill>
                <a:effectLst/>
                <a:latin typeface="Arial" panose="020B0604020202020204" pitchFamily="34" charset="0"/>
                <a:hlinkClick r:id="rId8" tooltip="Circuit switching"/>
              </a:rPr>
              <a:t>circuit switching</a:t>
            </a:r>
            <a:r>
              <a:rPr lang="en-US" b="0" i="0" dirty="0">
                <a:solidFill>
                  <a:srgbClr val="202122"/>
                </a:solidFill>
                <a:effectLst/>
                <a:latin typeface="Arial" panose="020B0604020202020204" pitchFamily="34" charset="0"/>
              </a:rPr>
              <a:t>, instead employing an all-IP network</a:t>
            </a:r>
          </a:p>
          <a:p>
            <a:pPr marL="0" indent="0">
              <a:buNone/>
            </a:pPr>
            <a:r>
              <a:rPr lang="en-US" b="0" i="0" dirty="0">
                <a:solidFill>
                  <a:srgbClr val="202122"/>
                </a:solidFill>
                <a:effectLst/>
                <a:latin typeface="Arial" panose="020B0604020202020204" pitchFamily="34" charset="0"/>
              </a:rPr>
              <a:t>The 5G standards include </a:t>
            </a:r>
            <a:r>
              <a:rPr lang="en-US" b="0" i="0" dirty="0" err="1">
                <a:solidFill>
                  <a:srgbClr val="202122"/>
                </a:solidFill>
                <a:effectLst/>
                <a:latin typeface="Arial" panose="020B0604020202020204" pitchFamily="34" charset="0"/>
              </a:rPr>
              <a:t>millimetre</a:t>
            </a:r>
            <a:r>
              <a:rPr lang="en-US" b="0" i="0" dirty="0">
                <a:solidFill>
                  <a:srgbClr val="202122"/>
                </a:solidFill>
                <a:effectLst/>
                <a:latin typeface="Arial" panose="020B0604020202020204" pitchFamily="34" charset="0"/>
              </a:rPr>
              <a:t>-band radio spectrum to allow data speeds up to 1 gigabit per second, and reduce latency</a:t>
            </a:r>
            <a:endParaRPr lang="en-US" dirty="0"/>
          </a:p>
        </p:txBody>
      </p:sp>
    </p:spTree>
    <p:extLst>
      <p:ext uri="{BB962C8B-B14F-4D97-AF65-F5344CB8AC3E}">
        <p14:creationId xmlns:p14="http://schemas.microsoft.com/office/powerpoint/2010/main" val="60742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91900-0D91-D093-C148-23AF4695B17F}"/>
              </a:ext>
            </a:extLst>
          </p:cNvPr>
          <p:cNvSpPr>
            <a:spLocks noGrp="1"/>
          </p:cNvSpPr>
          <p:nvPr>
            <p:ph type="title"/>
          </p:nvPr>
        </p:nvSpPr>
        <p:spPr/>
        <p:txBody>
          <a:bodyPr/>
          <a:lstStyle/>
          <a:p>
            <a:r>
              <a:rPr lang="en-US" dirty="0"/>
              <a:t>Satellite Mobile</a:t>
            </a:r>
          </a:p>
        </p:txBody>
      </p:sp>
      <p:sp>
        <p:nvSpPr>
          <p:cNvPr id="3" name="Content Placeholder 2">
            <a:extLst>
              <a:ext uri="{FF2B5EF4-FFF2-40B4-BE49-F238E27FC236}">
                <a16:creationId xmlns:a16="http://schemas.microsoft.com/office/drawing/2014/main" id="{4899F00F-F7E3-3AB0-60E3-F8358C3475EC}"/>
              </a:ext>
            </a:extLst>
          </p:cNvPr>
          <p:cNvSpPr>
            <a:spLocks noGrp="1"/>
          </p:cNvSpPr>
          <p:nvPr>
            <p:ph idx="1"/>
          </p:nvPr>
        </p:nvSpPr>
        <p:spPr/>
        <p:txBody>
          <a:bodyPr/>
          <a:lstStyle/>
          <a:p>
            <a:r>
              <a:rPr lang="en-US" dirty="0">
                <a:solidFill>
                  <a:srgbClr val="202122"/>
                </a:solidFill>
                <a:latin typeface="Arial" panose="020B0604020202020204" pitchFamily="34" charset="0"/>
              </a:rPr>
              <a:t>C</a:t>
            </a:r>
            <a:r>
              <a:rPr lang="en-US" b="0" i="0" dirty="0">
                <a:solidFill>
                  <a:srgbClr val="202122"/>
                </a:solidFill>
                <a:effectLst/>
                <a:latin typeface="Arial" panose="020B0604020202020204" pitchFamily="34" charset="0"/>
              </a:rPr>
              <a:t>onnect directly from the handset to an Earth-orbiting satellite. </a:t>
            </a:r>
          </a:p>
          <a:p>
            <a:r>
              <a:rPr lang="en-US" dirty="0">
                <a:solidFill>
                  <a:srgbClr val="202122"/>
                </a:solidFill>
                <a:latin typeface="Arial" panose="020B0604020202020204" pitchFamily="34" charset="0"/>
              </a:rPr>
              <a:t>+ for </a:t>
            </a:r>
            <a:r>
              <a:rPr lang="en-US" b="0" i="0" dirty="0">
                <a:solidFill>
                  <a:srgbClr val="202122"/>
                </a:solidFill>
                <a:effectLst/>
                <a:latin typeface="Arial" panose="020B0604020202020204" pitchFamily="34" charset="0"/>
              </a:rPr>
              <a:t>remote areas </a:t>
            </a:r>
          </a:p>
          <a:p>
            <a:r>
              <a:rPr lang="en-US" b="0" i="0" dirty="0">
                <a:solidFill>
                  <a:srgbClr val="202122"/>
                </a:solidFill>
                <a:effectLst/>
                <a:latin typeface="Arial" panose="020B0604020202020204" pitchFamily="34" charset="0"/>
              </a:rPr>
              <a:t>The </a:t>
            </a:r>
            <a:r>
              <a:rPr lang="en-US" b="0" i="0" u="none" strike="noStrike" dirty="0">
                <a:solidFill>
                  <a:srgbClr val="3366CC"/>
                </a:solidFill>
                <a:effectLst/>
                <a:latin typeface="Arial" panose="020B0604020202020204" pitchFamily="34" charset="0"/>
                <a:hlinkClick r:id="rId2" tooltip="Inmarsat"/>
              </a:rPr>
              <a:t>Inmarsat</a:t>
            </a:r>
            <a:r>
              <a:rPr lang="en-US" b="0" i="0" dirty="0">
                <a:solidFill>
                  <a:srgbClr val="202122"/>
                </a:solidFill>
                <a:effectLst/>
                <a:latin typeface="Arial" panose="020B0604020202020204" pitchFamily="34" charset="0"/>
              </a:rPr>
              <a:t> system is the oldest, originally developed in 1979 for safety of life at sea, and uses a series of satellites in </a:t>
            </a:r>
            <a:r>
              <a:rPr lang="en-US" b="0" i="0" u="none" strike="noStrike" dirty="0">
                <a:solidFill>
                  <a:srgbClr val="3366CC"/>
                </a:solidFill>
                <a:effectLst/>
                <a:latin typeface="Arial" panose="020B0604020202020204" pitchFamily="34" charset="0"/>
                <a:hlinkClick r:id="rId3" tooltip="Geostationary orbit"/>
              </a:rPr>
              <a:t>geostationary orbits</a:t>
            </a:r>
            <a:r>
              <a:rPr lang="en-US" b="0" i="0" dirty="0">
                <a:solidFill>
                  <a:srgbClr val="202122"/>
                </a:solidFill>
                <a:effectLst/>
                <a:latin typeface="Arial" panose="020B0604020202020204" pitchFamily="34" charset="0"/>
              </a:rPr>
              <a:t> to cover the majority of the globe.</a:t>
            </a:r>
          </a:p>
          <a:p>
            <a:r>
              <a:rPr lang="en-US" b="0" i="0" dirty="0">
                <a:solidFill>
                  <a:srgbClr val="202122"/>
                </a:solidFill>
                <a:effectLst/>
                <a:latin typeface="Arial" panose="020B0604020202020204" pitchFamily="34" charset="0"/>
              </a:rPr>
              <a:t>An alternative approach is to use a series of </a:t>
            </a:r>
            <a:r>
              <a:rPr lang="en-US" b="0" i="0" u="none" strike="noStrike" dirty="0">
                <a:solidFill>
                  <a:srgbClr val="3366CC"/>
                </a:solidFill>
                <a:effectLst/>
                <a:latin typeface="Arial" panose="020B0604020202020204" pitchFamily="34" charset="0"/>
                <a:hlinkClick r:id="rId4" tooltip="Low Earth orbit"/>
              </a:rPr>
              <a:t>low Earth orbit</a:t>
            </a:r>
            <a:r>
              <a:rPr lang="en-US" b="0" i="0" dirty="0">
                <a:solidFill>
                  <a:srgbClr val="202122"/>
                </a:solidFill>
                <a:effectLst/>
                <a:latin typeface="Arial" panose="020B0604020202020204" pitchFamily="34" charset="0"/>
              </a:rPr>
              <a:t> satellites much closer to Earth. This is the basis of the </a:t>
            </a:r>
            <a:r>
              <a:rPr lang="en-US" b="0" i="0" u="none" strike="noStrike" dirty="0">
                <a:solidFill>
                  <a:srgbClr val="3366CC"/>
                </a:solidFill>
                <a:effectLst/>
                <a:latin typeface="Arial" panose="020B0604020202020204" pitchFamily="34" charset="0"/>
                <a:hlinkClick r:id="rId5" tooltip="Iridium Communications"/>
              </a:rPr>
              <a:t>Iridium</a:t>
            </a:r>
            <a:r>
              <a:rPr lang="en-US" b="0" i="0" dirty="0">
                <a:solidFill>
                  <a:srgbClr val="202122"/>
                </a:solidFill>
                <a:effectLst/>
                <a:latin typeface="Arial" panose="020B0604020202020204" pitchFamily="34" charset="0"/>
              </a:rPr>
              <a:t> and </a:t>
            </a:r>
            <a:r>
              <a:rPr lang="en-US" b="0" i="0" u="none" strike="noStrike" dirty="0">
                <a:solidFill>
                  <a:srgbClr val="3366CC"/>
                </a:solidFill>
                <a:effectLst/>
                <a:latin typeface="Arial" panose="020B0604020202020204" pitchFamily="34" charset="0"/>
                <a:hlinkClick r:id="rId6" tooltip="Globalstar"/>
              </a:rPr>
              <a:t>Globalstar</a:t>
            </a:r>
            <a:r>
              <a:rPr lang="en-US" b="0" i="0" dirty="0">
                <a:solidFill>
                  <a:srgbClr val="202122"/>
                </a:solidFill>
                <a:effectLst/>
                <a:latin typeface="Arial" panose="020B0604020202020204" pitchFamily="34" charset="0"/>
              </a:rPr>
              <a:t> satellite phone services.</a:t>
            </a:r>
            <a:endParaRPr lang="en-US" dirty="0"/>
          </a:p>
        </p:txBody>
      </p:sp>
    </p:spTree>
    <p:extLst>
      <p:ext uri="{BB962C8B-B14F-4D97-AF65-F5344CB8AC3E}">
        <p14:creationId xmlns:p14="http://schemas.microsoft.com/office/powerpoint/2010/main" val="638821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D4858-CAD7-C17C-6BAE-DCD50A7E7546}"/>
              </a:ext>
            </a:extLst>
          </p:cNvPr>
          <p:cNvSpPr>
            <a:spLocks noGrp="1"/>
          </p:cNvSpPr>
          <p:nvPr>
            <p:ph type="title"/>
          </p:nvPr>
        </p:nvSpPr>
        <p:spPr/>
        <p:txBody>
          <a:bodyPr/>
          <a:lstStyle/>
          <a:p>
            <a:r>
              <a:rPr lang="en-US" dirty="0"/>
              <a:t>Digital Convergence</a:t>
            </a:r>
          </a:p>
        </p:txBody>
      </p:sp>
      <p:sp>
        <p:nvSpPr>
          <p:cNvPr id="3" name="Content Placeholder 2">
            <a:extLst>
              <a:ext uri="{FF2B5EF4-FFF2-40B4-BE49-F238E27FC236}">
                <a16:creationId xmlns:a16="http://schemas.microsoft.com/office/drawing/2014/main" id="{6B30F64C-0088-B97C-01A0-66F820E14AC8}"/>
              </a:ext>
            </a:extLst>
          </p:cNvPr>
          <p:cNvSpPr>
            <a:spLocks noGrp="1"/>
          </p:cNvSpPr>
          <p:nvPr>
            <p:ph idx="1"/>
          </p:nvPr>
        </p:nvSpPr>
        <p:spPr/>
        <p:txBody>
          <a:bodyPr>
            <a:normAutofit fontScale="92500"/>
          </a:bodyPr>
          <a:lstStyle/>
          <a:p>
            <a:pPr marL="0" indent="0">
              <a:buNone/>
            </a:pPr>
            <a:r>
              <a:rPr lang="en-US" sz="4000" dirty="0">
                <a:effectLst/>
                <a:latin typeface="Segoe UI" panose="020B0502040204020203" pitchFamily="34" charset="0"/>
                <a:ea typeface="Times New Roman" panose="02020603050405020304" pitchFamily="18" charset="0"/>
              </a:rPr>
              <a:t>Digital convergence refers to the merging of different forms of media and communication technologies into a single digital platform. This has been made possible by the widespread adoption of digital technologies, such as the internet, mobile phones, and social media, and has led to the development of new ways of accessing and sharing information.</a:t>
            </a:r>
            <a:endParaRPr lang="en-US" sz="40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617082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with medium confidence">
            <a:extLst>
              <a:ext uri="{FF2B5EF4-FFF2-40B4-BE49-F238E27FC236}">
                <a16:creationId xmlns:a16="http://schemas.microsoft.com/office/drawing/2014/main" id="{4FA91BD1-72E7-6AB6-A51F-A6F852BB5E68}"/>
              </a:ext>
            </a:extLst>
          </p:cNvPr>
          <p:cNvPicPr>
            <a:picLocks noChangeAspect="1"/>
          </p:cNvPicPr>
          <p:nvPr/>
        </p:nvPicPr>
        <p:blipFill>
          <a:blip r:embed="rId2"/>
          <a:stretch>
            <a:fillRect/>
          </a:stretch>
        </p:blipFill>
        <p:spPr>
          <a:xfrm>
            <a:off x="1870841" y="2007"/>
            <a:ext cx="8292662" cy="6726111"/>
          </a:xfrm>
          <a:prstGeom prst="rect">
            <a:avLst/>
          </a:prstGeom>
        </p:spPr>
      </p:pic>
    </p:spTree>
    <p:extLst>
      <p:ext uri="{BB962C8B-B14F-4D97-AF65-F5344CB8AC3E}">
        <p14:creationId xmlns:p14="http://schemas.microsoft.com/office/powerpoint/2010/main" val="568351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0BBC0F5D-DC0A-A876-B365-4F377C0BD84D}"/>
              </a:ext>
            </a:extLst>
          </p:cNvPr>
          <p:cNvPicPr>
            <a:picLocks noChangeAspect="1"/>
          </p:cNvPicPr>
          <p:nvPr/>
        </p:nvPicPr>
        <p:blipFill>
          <a:blip r:embed="rId2"/>
          <a:stretch>
            <a:fillRect/>
          </a:stretch>
        </p:blipFill>
        <p:spPr>
          <a:xfrm>
            <a:off x="1975944" y="278650"/>
            <a:ext cx="7698390" cy="6476874"/>
          </a:xfrm>
          <a:prstGeom prst="rect">
            <a:avLst/>
          </a:prstGeom>
        </p:spPr>
      </p:pic>
    </p:spTree>
    <p:extLst>
      <p:ext uri="{BB962C8B-B14F-4D97-AF65-F5344CB8AC3E}">
        <p14:creationId xmlns:p14="http://schemas.microsoft.com/office/powerpoint/2010/main" val="3733350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ord&#10;&#10;Description automatically generated with low confidence">
            <a:extLst>
              <a:ext uri="{FF2B5EF4-FFF2-40B4-BE49-F238E27FC236}">
                <a16:creationId xmlns:a16="http://schemas.microsoft.com/office/drawing/2014/main" id="{937E082E-F9F6-04FB-2E8A-C9702958411D}"/>
              </a:ext>
            </a:extLst>
          </p:cNvPr>
          <p:cNvPicPr>
            <a:picLocks noChangeAspect="1"/>
          </p:cNvPicPr>
          <p:nvPr/>
        </p:nvPicPr>
        <p:blipFill>
          <a:blip r:embed="rId2"/>
          <a:stretch>
            <a:fillRect/>
          </a:stretch>
        </p:blipFill>
        <p:spPr>
          <a:xfrm>
            <a:off x="2091558" y="484528"/>
            <a:ext cx="8164567" cy="5888944"/>
          </a:xfrm>
          <a:prstGeom prst="rect">
            <a:avLst/>
          </a:prstGeom>
        </p:spPr>
      </p:pic>
    </p:spTree>
    <p:extLst>
      <p:ext uri="{BB962C8B-B14F-4D97-AF65-F5344CB8AC3E}">
        <p14:creationId xmlns:p14="http://schemas.microsoft.com/office/powerpoint/2010/main" val="369046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82346420-4DE2-B381-02FC-12EC2A638316}"/>
              </a:ext>
            </a:extLst>
          </p:cNvPr>
          <p:cNvPicPr>
            <a:picLocks noChangeAspect="1"/>
          </p:cNvPicPr>
          <p:nvPr/>
        </p:nvPicPr>
        <p:blipFill>
          <a:blip r:embed="rId2"/>
          <a:stretch>
            <a:fillRect/>
          </a:stretch>
        </p:blipFill>
        <p:spPr>
          <a:xfrm>
            <a:off x="1804411" y="498475"/>
            <a:ext cx="8125894" cy="5861050"/>
          </a:xfrm>
          <a:prstGeom prst="rect">
            <a:avLst/>
          </a:prstGeom>
        </p:spPr>
      </p:pic>
    </p:spTree>
    <p:extLst>
      <p:ext uri="{BB962C8B-B14F-4D97-AF65-F5344CB8AC3E}">
        <p14:creationId xmlns:p14="http://schemas.microsoft.com/office/powerpoint/2010/main" val="2717666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A24AA-B4FC-D4FD-9BDA-022FC592E3D3}"/>
              </a:ext>
            </a:extLst>
          </p:cNvPr>
          <p:cNvSpPr>
            <a:spLocks noGrp="1"/>
          </p:cNvSpPr>
          <p:nvPr>
            <p:ph type="title"/>
          </p:nvPr>
        </p:nvSpPr>
        <p:spPr/>
        <p:txBody>
          <a:bodyPr/>
          <a:lstStyle/>
          <a:p>
            <a:endParaRPr lang="en-US"/>
          </a:p>
        </p:txBody>
      </p:sp>
      <p:pic>
        <p:nvPicPr>
          <p:cNvPr id="5" name="Content Placeholder 4" descr="Chart&#10;&#10;Description automatically generated">
            <a:extLst>
              <a:ext uri="{FF2B5EF4-FFF2-40B4-BE49-F238E27FC236}">
                <a16:creationId xmlns:a16="http://schemas.microsoft.com/office/drawing/2014/main" id="{7F727703-2CD1-0246-D502-3503A4326A0D}"/>
              </a:ext>
            </a:extLst>
          </p:cNvPr>
          <p:cNvPicPr>
            <a:picLocks noGrp="1" noChangeAspect="1"/>
          </p:cNvPicPr>
          <p:nvPr>
            <p:ph idx="1"/>
          </p:nvPr>
        </p:nvPicPr>
        <p:blipFill>
          <a:blip r:embed="rId2"/>
          <a:stretch>
            <a:fillRect/>
          </a:stretch>
        </p:blipFill>
        <p:spPr>
          <a:xfrm>
            <a:off x="1527801" y="315912"/>
            <a:ext cx="9136398" cy="6176963"/>
          </a:xfrm>
        </p:spPr>
      </p:pic>
    </p:spTree>
    <p:extLst>
      <p:ext uri="{BB962C8B-B14F-4D97-AF65-F5344CB8AC3E}">
        <p14:creationId xmlns:p14="http://schemas.microsoft.com/office/powerpoint/2010/main" val="1212830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10A02-21AA-AC11-F09E-17B424FD160C}"/>
              </a:ext>
            </a:extLst>
          </p:cNvPr>
          <p:cNvSpPr>
            <a:spLocks noGrp="1"/>
          </p:cNvSpPr>
          <p:nvPr>
            <p:ph type="title"/>
          </p:nvPr>
        </p:nvSpPr>
        <p:spPr/>
        <p:txBody>
          <a:bodyPr/>
          <a:lstStyle/>
          <a:p>
            <a:r>
              <a:rPr lang="en-US" dirty="0"/>
              <a:t>Digital Convergence impact on Disruptive Technology</a:t>
            </a:r>
          </a:p>
        </p:txBody>
      </p:sp>
      <p:sp>
        <p:nvSpPr>
          <p:cNvPr id="3" name="Content Placeholder 2">
            <a:extLst>
              <a:ext uri="{FF2B5EF4-FFF2-40B4-BE49-F238E27FC236}">
                <a16:creationId xmlns:a16="http://schemas.microsoft.com/office/drawing/2014/main" id="{9AE95B60-B902-BF31-641A-8837AF5F070B}"/>
              </a:ext>
            </a:extLst>
          </p:cNvPr>
          <p:cNvSpPr>
            <a:spLocks noGrp="1"/>
          </p:cNvSpPr>
          <p:nvPr>
            <p:ph idx="1"/>
          </p:nvPr>
        </p:nvSpPr>
        <p:spPr/>
        <p:txBody>
          <a:bodyPr>
            <a:normAutofit fontScale="85000" lnSpcReduction="20000"/>
          </a:bodyPr>
          <a:lstStyle/>
          <a:p>
            <a:pPr marL="0" indent="0">
              <a:spcBef>
                <a:spcPts val="600"/>
              </a:spcBef>
              <a:buNone/>
            </a:pPr>
            <a:r>
              <a:rPr lang="en-US" sz="3200" dirty="0">
                <a:effectLst/>
                <a:ea typeface="Times New Roman" panose="02020603050405020304" pitchFamily="18" charset="0"/>
              </a:rPr>
              <a:t>Convergence of telecommunications and computing enables </a:t>
            </a:r>
          </a:p>
          <a:p>
            <a:pPr marL="800100" lvl="1" indent="-342900">
              <a:spcBef>
                <a:spcPts val="600"/>
              </a:spcBef>
              <a:buFont typeface="+mj-lt"/>
              <a:buAutoNum type="arabicPeriod"/>
            </a:pPr>
            <a:r>
              <a:rPr lang="en-US" dirty="0">
                <a:effectLst/>
                <a:ea typeface="Times New Roman" panose="02020603050405020304" pitchFamily="18" charset="0"/>
              </a:rPr>
              <a:t>Voice over Internet Protocol (VoIP) which has disrupted the traditional phone network. </a:t>
            </a:r>
          </a:p>
          <a:p>
            <a:pPr marL="800100" lvl="1" indent="-342900">
              <a:spcBef>
                <a:spcPts val="600"/>
              </a:spcBef>
              <a:buFont typeface="+mj-lt"/>
              <a:buAutoNum type="arabicPeriod"/>
            </a:pPr>
            <a:r>
              <a:rPr lang="en-US" dirty="0">
                <a:ea typeface="Times New Roman" panose="02020603050405020304" pitchFamily="18" charset="0"/>
              </a:rPr>
              <a:t>N</a:t>
            </a:r>
            <a:r>
              <a:rPr lang="en-US" dirty="0">
                <a:effectLst/>
                <a:ea typeface="Times New Roman" panose="02020603050405020304" pitchFamily="18" charset="0"/>
              </a:rPr>
              <a:t>ew platforms for sharing and accessing information</a:t>
            </a:r>
          </a:p>
          <a:p>
            <a:pPr marL="800100" lvl="1" indent="-342900">
              <a:spcBef>
                <a:spcPts val="600"/>
              </a:spcBef>
              <a:buFont typeface="+mj-lt"/>
              <a:buAutoNum type="arabicPeriod"/>
            </a:pPr>
            <a:r>
              <a:rPr lang="en-US" dirty="0">
                <a:ea typeface="Times New Roman" panose="02020603050405020304" pitchFamily="18" charset="0"/>
              </a:rPr>
              <a:t>S</a:t>
            </a:r>
            <a:r>
              <a:rPr lang="en-US" dirty="0">
                <a:effectLst/>
                <a:ea typeface="Times New Roman" panose="02020603050405020304" pitchFamily="18" charset="0"/>
              </a:rPr>
              <a:t>ocial media </a:t>
            </a:r>
          </a:p>
          <a:p>
            <a:pPr marL="800100" lvl="1" indent="-342900">
              <a:spcBef>
                <a:spcPts val="600"/>
              </a:spcBef>
              <a:buFont typeface="+mj-lt"/>
              <a:buAutoNum type="arabicPeriod"/>
            </a:pPr>
            <a:r>
              <a:rPr lang="en-US" dirty="0">
                <a:ea typeface="Times New Roman" panose="02020603050405020304" pitchFamily="18" charset="0"/>
              </a:rPr>
              <a:t>S</a:t>
            </a:r>
            <a:r>
              <a:rPr lang="en-US" dirty="0">
                <a:effectLst/>
                <a:ea typeface="Times New Roman" panose="02020603050405020304" pitchFamily="18" charset="0"/>
              </a:rPr>
              <a:t>treaming video services, music</a:t>
            </a:r>
          </a:p>
          <a:p>
            <a:pPr marL="800100" lvl="1" indent="-342900">
              <a:spcBef>
                <a:spcPts val="600"/>
              </a:spcBef>
              <a:buFont typeface="+mj-lt"/>
              <a:buAutoNum type="arabicPeriod"/>
            </a:pPr>
            <a:r>
              <a:rPr lang="en-US" dirty="0">
                <a:ea typeface="Times New Roman" panose="02020603050405020304" pitchFamily="18" charset="0"/>
              </a:rPr>
              <a:t>Web services, Graphics</a:t>
            </a:r>
            <a:endParaRPr lang="en-US" dirty="0">
              <a:effectLst/>
              <a:ea typeface="Times New Roman" panose="02020603050405020304" pitchFamily="18" charset="0"/>
            </a:endParaRPr>
          </a:p>
          <a:p>
            <a:pPr marL="800100" lvl="1" indent="-342900">
              <a:spcBef>
                <a:spcPts val="600"/>
              </a:spcBef>
              <a:buFont typeface="+mj-lt"/>
              <a:buAutoNum type="arabicPeriod"/>
            </a:pPr>
            <a:r>
              <a:rPr lang="en-US" dirty="0">
                <a:effectLst/>
                <a:ea typeface="Times New Roman" panose="02020603050405020304" pitchFamily="18" charset="0"/>
              </a:rPr>
              <a:t>Cloud Services which integrates supercomputing, telecommunications, and edge computing</a:t>
            </a:r>
          </a:p>
          <a:p>
            <a:pPr marL="0" marR="0" indent="0">
              <a:spcBef>
                <a:spcPts val="600"/>
              </a:spcBef>
              <a:buNone/>
            </a:pPr>
            <a:r>
              <a:rPr lang="en-US" sz="3200" dirty="0">
                <a:ea typeface="Times New Roman" panose="02020603050405020304" pitchFamily="18" charset="0"/>
              </a:rPr>
              <a:t>and introduces </a:t>
            </a:r>
            <a:r>
              <a:rPr lang="en-US" sz="3200" dirty="0">
                <a:effectLst/>
                <a:ea typeface="Times New Roman" panose="02020603050405020304" pitchFamily="18" charset="0"/>
              </a:rPr>
              <a:t>technologies such as </a:t>
            </a:r>
          </a:p>
          <a:p>
            <a:pPr marL="571500" lvl="1" indent="-342900">
              <a:spcBef>
                <a:spcPts val="600"/>
              </a:spcBef>
              <a:buFont typeface="+mj-lt"/>
              <a:buAutoNum type="arabicPeriod"/>
            </a:pPr>
            <a:r>
              <a:rPr lang="en-US" dirty="0">
                <a:effectLst/>
                <a:ea typeface="Times New Roman" panose="02020603050405020304" pitchFamily="18" charset="0"/>
              </a:rPr>
              <a:t>blockchain, </a:t>
            </a:r>
          </a:p>
          <a:p>
            <a:pPr marL="571500" lvl="1" indent="-342900">
              <a:spcBef>
                <a:spcPts val="600"/>
              </a:spcBef>
              <a:buFont typeface="+mj-lt"/>
              <a:buAutoNum type="arabicPeriod"/>
            </a:pPr>
            <a:r>
              <a:rPr lang="en-US" dirty="0">
                <a:effectLst/>
                <a:ea typeface="Times New Roman" panose="02020603050405020304" pitchFamily="18" charset="0"/>
              </a:rPr>
              <a:t>artificial intelligence, and </a:t>
            </a:r>
          </a:p>
          <a:p>
            <a:pPr marL="571500" lvl="1" indent="-342900">
              <a:spcBef>
                <a:spcPts val="600"/>
              </a:spcBef>
              <a:buFont typeface="+mj-lt"/>
              <a:buAutoNum type="arabicPeriod"/>
            </a:pPr>
            <a:r>
              <a:rPr lang="en-US" dirty="0">
                <a:effectLst/>
                <a:ea typeface="Times New Roman" panose="02020603050405020304" pitchFamily="18" charset="0"/>
              </a:rPr>
              <a:t>the Internet of Things (IoT), </a:t>
            </a:r>
          </a:p>
          <a:p>
            <a:pPr marL="0" indent="0">
              <a:spcBef>
                <a:spcPts val="600"/>
              </a:spcBef>
              <a:buNone/>
            </a:pPr>
            <a:r>
              <a:rPr lang="en-US" sz="3200" dirty="0">
                <a:effectLst/>
                <a:ea typeface="Times New Roman" panose="02020603050405020304" pitchFamily="18" charset="0"/>
              </a:rPr>
              <a:t>which have the potential to transform industries and create new business models. </a:t>
            </a:r>
            <a:endParaRPr lang="en-US" dirty="0"/>
          </a:p>
        </p:txBody>
      </p:sp>
    </p:spTree>
    <p:extLst>
      <p:ext uri="{BB962C8B-B14F-4D97-AF65-F5344CB8AC3E}">
        <p14:creationId xmlns:p14="http://schemas.microsoft.com/office/powerpoint/2010/main" val="1683440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77F7F-24BA-4C2F-405D-F1E970D85EB5}"/>
              </a:ext>
            </a:extLst>
          </p:cNvPr>
          <p:cNvSpPr>
            <a:spLocks noGrp="1"/>
          </p:cNvSpPr>
          <p:nvPr>
            <p:ph type="title"/>
          </p:nvPr>
        </p:nvSpPr>
        <p:spPr/>
        <p:txBody>
          <a:bodyPr/>
          <a:lstStyle/>
          <a:p>
            <a:r>
              <a:rPr lang="en-US" dirty="0"/>
              <a:t>What is VoIP and How Does It Work </a:t>
            </a:r>
          </a:p>
        </p:txBody>
      </p:sp>
      <p:sp>
        <p:nvSpPr>
          <p:cNvPr id="3" name="Content Placeholder 2">
            <a:extLst>
              <a:ext uri="{FF2B5EF4-FFF2-40B4-BE49-F238E27FC236}">
                <a16:creationId xmlns:a16="http://schemas.microsoft.com/office/drawing/2014/main" id="{F748BB1C-D7FC-0C7F-8D6A-D20A4C2A1A8C}"/>
              </a:ext>
            </a:extLst>
          </p:cNvPr>
          <p:cNvSpPr>
            <a:spLocks noGrp="1"/>
          </p:cNvSpPr>
          <p:nvPr>
            <p:ph idx="1"/>
          </p:nvPr>
        </p:nvSpPr>
        <p:spPr/>
        <p:txBody>
          <a:bodyPr/>
          <a:lstStyle/>
          <a:p>
            <a:pPr marL="0" indent="0">
              <a:buNone/>
            </a:pPr>
            <a:r>
              <a:rPr lang="en-US" dirty="0">
                <a:hlinkClick r:id="rId2"/>
              </a:rPr>
              <a:t>https://youtu.be/5qTTRkLJtLA</a:t>
            </a:r>
            <a:endParaRPr lang="en-US" dirty="0"/>
          </a:p>
          <a:p>
            <a:pPr marL="0" indent="0">
              <a:buNone/>
            </a:pPr>
            <a:endParaRPr lang="en-US" dirty="0"/>
          </a:p>
          <a:p>
            <a:pPr marL="0" indent="0">
              <a:buNone/>
            </a:pPr>
            <a:r>
              <a:rPr lang="en-US" dirty="0"/>
              <a:t>This video provides an overview of VoIP technology and how it disrupted traditional telephone communication methods. (2:09)</a:t>
            </a:r>
          </a:p>
          <a:p>
            <a:pPr marL="0" indent="0">
              <a:buNone/>
            </a:pPr>
            <a:endParaRPr lang="en-US" dirty="0"/>
          </a:p>
        </p:txBody>
      </p:sp>
    </p:spTree>
    <p:extLst>
      <p:ext uri="{BB962C8B-B14F-4D97-AF65-F5344CB8AC3E}">
        <p14:creationId xmlns:p14="http://schemas.microsoft.com/office/powerpoint/2010/main" val="3233898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A995E-B222-5C9B-1941-3E0DFC4D1C48}"/>
              </a:ext>
            </a:extLst>
          </p:cNvPr>
          <p:cNvSpPr>
            <a:spLocks noGrp="1"/>
          </p:cNvSpPr>
          <p:nvPr>
            <p:ph type="title"/>
          </p:nvPr>
        </p:nvSpPr>
        <p:spPr/>
        <p:txBody>
          <a:bodyPr/>
          <a:lstStyle/>
          <a:p>
            <a:endParaRPr lang="en-US"/>
          </a:p>
        </p:txBody>
      </p:sp>
      <p:pic>
        <p:nvPicPr>
          <p:cNvPr id="5" name="Star Wars Theme Song By John Williams.mp3">
            <a:hlinkClick r:id="" action="ppaction://media"/>
            <a:extLst>
              <a:ext uri="{FF2B5EF4-FFF2-40B4-BE49-F238E27FC236}">
                <a16:creationId xmlns:a16="http://schemas.microsoft.com/office/drawing/2014/main" id="{B60F5812-7BD1-EBD9-1A20-37B0512C27C7}"/>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10834094" y="5542170"/>
            <a:ext cx="812800" cy="812800"/>
          </a:xfrm>
        </p:spPr>
      </p:pic>
      <p:sp>
        <p:nvSpPr>
          <p:cNvPr id="4" name="TextBox 3">
            <a:extLst>
              <a:ext uri="{FF2B5EF4-FFF2-40B4-BE49-F238E27FC236}">
                <a16:creationId xmlns:a16="http://schemas.microsoft.com/office/drawing/2014/main" id="{2E04104F-14C3-3E9F-72D3-903CBDBE0B57}"/>
              </a:ext>
            </a:extLst>
          </p:cNvPr>
          <p:cNvSpPr txBox="1"/>
          <p:nvPr/>
        </p:nvSpPr>
        <p:spPr>
          <a:xfrm>
            <a:off x="4253948" y="3299791"/>
            <a:ext cx="2440112" cy="400110"/>
          </a:xfrm>
          <a:prstGeom prst="rect">
            <a:avLst/>
          </a:prstGeom>
          <a:noFill/>
        </p:spPr>
        <p:txBody>
          <a:bodyPr wrap="square" rtlCol="0">
            <a:spAutoFit/>
          </a:bodyPr>
          <a:lstStyle/>
          <a:p>
            <a:pPr algn="ctr"/>
            <a:r>
              <a:rPr lang="en-US" sz="1000" b="1" dirty="0"/>
              <a:t>May</a:t>
            </a:r>
            <a:r>
              <a:rPr lang="en-US" sz="1000" dirty="0"/>
              <a:t> the </a:t>
            </a:r>
            <a:r>
              <a:rPr lang="en-US" sz="1000" b="1" dirty="0"/>
              <a:t>Fourth</a:t>
            </a:r>
            <a:r>
              <a:rPr lang="en-US" sz="1000" dirty="0"/>
              <a:t> </a:t>
            </a:r>
          </a:p>
          <a:p>
            <a:pPr algn="ctr"/>
            <a:r>
              <a:rPr lang="en-US" sz="1000" dirty="0"/>
              <a:t>be with you</a:t>
            </a:r>
          </a:p>
        </p:txBody>
      </p:sp>
    </p:spTree>
    <p:extLst>
      <p:ext uri="{BB962C8B-B14F-4D97-AF65-F5344CB8AC3E}">
        <p14:creationId xmlns:p14="http://schemas.microsoft.com/office/powerpoint/2010/main" val="413124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10000" fill="hold"/>
                                        <p:tgtEl>
                                          <p:spTgt spid="4"/>
                                        </p:tgtEl>
                                      </p:cBhvr>
                                      <p:by x="1000000" y="1000000"/>
                                    </p:animScale>
                                  </p:childTnLst>
                                </p:cTn>
                              </p:par>
                              <p:par>
                                <p:cTn id="7" presetID="1" presetClass="mediacall" presetSubtype="0" fill="hold" nodeType="withEffect">
                                  <p:stCondLst>
                                    <p:cond delay="0"/>
                                  </p:stCondLst>
                                  <p:childTnLst>
                                    <p:cmd type="call" cmd="playFrom(0.0)">
                                      <p:cBhvr>
                                        <p:cTn id="8" dur="13155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remove" display="0">
                  <p:stCondLst>
                    <p:cond delay="indefinite"/>
                  </p:stCondLst>
                  <p:endCondLst>
                    <p:cond evt="onStopAudio" delay="0">
                      <p:tgtEl>
                        <p:sldTgt/>
                      </p:tgtEl>
                    </p:cond>
                  </p:endCondLst>
                </p:cTn>
                <p:tgtEl>
                  <p:spTgt spid="5"/>
                </p:tgtEl>
              </p:cMediaNode>
            </p:audio>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6EFC7-384D-227D-49DE-C1A76EB39FE2}"/>
              </a:ext>
            </a:extLst>
          </p:cNvPr>
          <p:cNvSpPr>
            <a:spLocks noGrp="1"/>
          </p:cNvSpPr>
          <p:nvPr>
            <p:ph type="title"/>
          </p:nvPr>
        </p:nvSpPr>
        <p:spPr/>
        <p:txBody>
          <a:bodyPr/>
          <a:lstStyle/>
          <a:p>
            <a:r>
              <a:rPr lang="en-US" dirty="0"/>
              <a:t>The History of Social Media </a:t>
            </a:r>
          </a:p>
        </p:txBody>
      </p:sp>
      <p:sp>
        <p:nvSpPr>
          <p:cNvPr id="3" name="Content Placeholder 2">
            <a:extLst>
              <a:ext uri="{FF2B5EF4-FFF2-40B4-BE49-F238E27FC236}">
                <a16:creationId xmlns:a16="http://schemas.microsoft.com/office/drawing/2014/main" id="{AB5676ED-3415-770E-9C42-F84FB144992D}"/>
              </a:ext>
            </a:extLst>
          </p:cNvPr>
          <p:cNvSpPr>
            <a:spLocks noGrp="1"/>
          </p:cNvSpPr>
          <p:nvPr>
            <p:ph idx="1"/>
          </p:nvPr>
        </p:nvSpPr>
        <p:spPr/>
        <p:txBody>
          <a:bodyPr/>
          <a:lstStyle/>
          <a:p>
            <a:pPr marL="0" indent="0">
              <a:buNone/>
            </a:pPr>
            <a:r>
              <a:rPr lang="en-US" dirty="0">
                <a:hlinkClick r:id="rId2"/>
              </a:rPr>
              <a:t>https://youtu.be/GCp-Z1kJl5o</a:t>
            </a:r>
            <a:endParaRPr lang="en-US" dirty="0"/>
          </a:p>
          <a:p>
            <a:pPr marL="0" indent="0">
              <a:buNone/>
            </a:pPr>
            <a:r>
              <a:rPr lang="en-US" dirty="0"/>
              <a:t> </a:t>
            </a:r>
          </a:p>
          <a:p>
            <a:pPr marL="0" indent="0">
              <a:buNone/>
            </a:pPr>
            <a:r>
              <a:rPr lang="en-US" dirty="0"/>
              <a:t>This video provides a brief history of social media platforms and how they disrupted the way we communicate and access information. (1:05)</a:t>
            </a:r>
          </a:p>
          <a:p>
            <a:pPr marL="0" indent="0">
              <a:buNone/>
            </a:pPr>
            <a:endParaRPr lang="en-US" dirty="0"/>
          </a:p>
        </p:txBody>
      </p:sp>
    </p:spTree>
    <p:extLst>
      <p:ext uri="{BB962C8B-B14F-4D97-AF65-F5344CB8AC3E}">
        <p14:creationId xmlns:p14="http://schemas.microsoft.com/office/powerpoint/2010/main" val="180815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D4785-FE2F-D2A3-1FE1-E913DA07F63A}"/>
              </a:ext>
            </a:extLst>
          </p:cNvPr>
          <p:cNvSpPr>
            <a:spLocks noGrp="1"/>
          </p:cNvSpPr>
          <p:nvPr>
            <p:ph type="title"/>
          </p:nvPr>
        </p:nvSpPr>
        <p:spPr/>
        <p:txBody>
          <a:bodyPr/>
          <a:lstStyle/>
          <a:p>
            <a:r>
              <a:rPr lang="en-US" dirty="0"/>
              <a:t>What is Cloud Computing </a:t>
            </a:r>
          </a:p>
        </p:txBody>
      </p:sp>
      <p:sp>
        <p:nvSpPr>
          <p:cNvPr id="3" name="Content Placeholder 2">
            <a:extLst>
              <a:ext uri="{FF2B5EF4-FFF2-40B4-BE49-F238E27FC236}">
                <a16:creationId xmlns:a16="http://schemas.microsoft.com/office/drawing/2014/main" id="{A190A466-0F49-DC8C-A8BB-BE146F6E1A60}"/>
              </a:ext>
            </a:extLst>
          </p:cNvPr>
          <p:cNvSpPr>
            <a:spLocks noGrp="1"/>
          </p:cNvSpPr>
          <p:nvPr>
            <p:ph idx="1"/>
          </p:nvPr>
        </p:nvSpPr>
        <p:spPr/>
        <p:txBody>
          <a:bodyPr/>
          <a:lstStyle/>
          <a:p>
            <a:pPr marL="0" indent="0">
              <a:buNone/>
            </a:pPr>
            <a:r>
              <a:rPr lang="en-US" dirty="0">
                <a:hlinkClick r:id="rId2"/>
              </a:rPr>
              <a:t>https://youtu.be/JzaJj4sUODE</a:t>
            </a:r>
            <a:endParaRPr lang="en-US" dirty="0"/>
          </a:p>
          <a:p>
            <a:pPr marL="0" indent="0">
              <a:buNone/>
            </a:pPr>
            <a:r>
              <a:rPr lang="en-US" dirty="0"/>
              <a:t> </a:t>
            </a:r>
          </a:p>
          <a:p>
            <a:pPr marL="0" indent="0">
              <a:buNone/>
            </a:pPr>
            <a:r>
              <a:rPr lang="en-US" dirty="0"/>
              <a:t>This video provides an overview of cloud computing technology and how it has transformed the telecommunications industry by enabling the storage and processing of data in the cloud. (3:19)</a:t>
            </a:r>
          </a:p>
        </p:txBody>
      </p:sp>
    </p:spTree>
    <p:extLst>
      <p:ext uri="{BB962C8B-B14F-4D97-AF65-F5344CB8AC3E}">
        <p14:creationId xmlns:p14="http://schemas.microsoft.com/office/powerpoint/2010/main" val="16409590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3C916-38C0-3D76-31D6-5528D19A16BA}"/>
              </a:ext>
            </a:extLst>
          </p:cNvPr>
          <p:cNvSpPr>
            <a:spLocks noGrp="1"/>
          </p:cNvSpPr>
          <p:nvPr>
            <p:ph type="title"/>
          </p:nvPr>
        </p:nvSpPr>
        <p:spPr/>
        <p:txBody>
          <a:bodyPr/>
          <a:lstStyle/>
          <a:p>
            <a:r>
              <a:rPr lang="en-US" dirty="0"/>
              <a:t>So what are the next Disruptive Innovations in Telecommunications?  Maybe-</a:t>
            </a:r>
          </a:p>
        </p:txBody>
      </p:sp>
      <p:sp>
        <p:nvSpPr>
          <p:cNvPr id="3" name="Content Placeholder 2">
            <a:extLst>
              <a:ext uri="{FF2B5EF4-FFF2-40B4-BE49-F238E27FC236}">
                <a16:creationId xmlns:a16="http://schemas.microsoft.com/office/drawing/2014/main" id="{9662F7BC-6007-D324-8D01-A322ED069DF0}"/>
              </a:ext>
            </a:extLst>
          </p:cNvPr>
          <p:cNvSpPr>
            <a:spLocks noGrp="1"/>
          </p:cNvSpPr>
          <p:nvPr>
            <p:ph idx="1"/>
          </p:nvPr>
        </p:nvSpPr>
        <p:spPr/>
        <p:txBody>
          <a:bodyPr>
            <a:normAutofit lnSpcReduction="10000"/>
          </a:bodyPr>
          <a:lstStyle/>
          <a:p>
            <a:r>
              <a:rPr lang="en-US" sz="1800" kern="0" dirty="0">
                <a:effectLst/>
                <a:latin typeface="Segoe UI" panose="020B0502040204020203" pitchFamily="34" charset="0"/>
                <a:ea typeface="Times New Roman" panose="02020603050405020304" pitchFamily="18" charset="0"/>
              </a:rPr>
              <a:t>Ultra Wide Band (UWB) communication – High data rate, low power, precise location tracking, </a:t>
            </a:r>
            <a:r>
              <a:rPr lang="en-US" sz="1800" kern="0" dirty="0" err="1">
                <a:effectLst/>
                <a:latin typeface="Segoe UI" panose="020B0502040204020203" pitchFamily="34" charset="0"/>
                <a:ea typeface="Times New Roman" panose="02020603050405020304" pitchFamily="18" charset="0"/>
              </a:rPr>
              <a:t>inteference</a:t>
            </a:r>
            <a:r>
              <a:rPr lang="en-US" sz="1800" kern="0" dirty="0">
                <a:effectLst/>
                <a:latin typeface="Segoe UI" panose="020B0502040204020203" pitchFamily="34" charset="0"/>
                <a:ea typeface="Times New Roman" panose="02020603050405020304" pitchFamily="18" charset="0"/>
              </a:rPr>
              <a:t> immunity</a:t>
            </a:r>
          </a:p>
          <a:p>
            <a:r>
              <a:rPr lang="en-US" sz="1800" kern="0" dirty="0">
                <a:effectLst/>
                <a:latin typeface="Times New Roman" panose="02020603050405020304" pitchFamily="18" charset="0"/>
                <a:ea typeface="Times New Roman" panose="02020603050405020304" pitchFamily="18" charset="0"/>
              </a:rPr>
              <a:t>Low Earth Orbit (LEO) satellites</a:t>
            </a:r>
            <a:r>
              <a:rPr lang="en-US" sz="1800" kern="0" dirty="0">
                <a:latin typeface="Times New Roman" panose="02020603050405020304" pitchFamily="18" charset="0"/>
                <a:ea typeface="Times New Roman" panose="02020603050405020304" pitchFamily="18" charset="0"/>
              </a:rPr>
              <a:t> - low latency, remote region, high bandwidth, limited coverage area (security), easily replaced with modern rockets</a:t>
            </a:r>
          </a:p>
          <a:p>
            <a:r>
              <a:rPr lang="en-US" sz="1800" kern="0" dirty="0">
                <a:effectLst/>
                <a:latin typeface="Times New Roman" panose="02020603050405020304" pitchFamily="18" charset="0"/>
                <a:ea typeface="Times New Roman" panose="02020603050405020304" pitchFamily="18" charset="0"/>
              </a:rPr>
              <a:t>Internet of Things (IoT)</a:t>
            </a:r>
            <a:r>
              <a:rPr lang="en-US" sz="1800" kern="0" dirty="0">
                <a:latin typeface="Times New Roman" panose="02020603050405020304" pitchFamily="18" charset="0"/>
                <a:ea typeface="Times New Roman" panose="02020603050405020304" pitchFamily="18" charset="0"/>
              </a:rPr>
              <a:t> - make every object locatable, part of the internet, aware</a:t>
            </a:r>
          </a:p>
          <a:p>
            <a:r>
              <a:rPr lang="en-US" sz="1800" kern="0" dirty="0">
                <a:latin typeface="Times New Roman" panose="02020603050405020304" pitchFamily="18" charset="0"/>
              </a:rPr>
              <a:t>Artificial intelligence – provide everyone with a friend, librarian, assistant, ….</a:t>
            </a:r>
          </a:p>
          <a:p>
            <a:r>
              <a:rPr lang="en-US" sz="1800" kern="0" dirty="0">
                <a:latin typeface="Times New Roman" panose="02020603050405020304" pitchFamily="18" charset="0"/>
              </a:rPr>
              <a:t>Smart Antennas – provide every type of wireless connection service through a managed antenna system, denser receivers, crowd communication</a:t>
            </a:r>
          </a:p>
          <a:p>
            <a:r>
              <a:rPr lang="en-US" sz="1800" kern="0" dirty="0">
                <a:latin typeface="Times New Roman" panose="02020603050405020304" pitchFamily="18" charset="0"/>
              </a:rPr>
              <a:t>Dependable security – quantum encryption or </a:t>
            </a:r>
            <a:r>
              <a:rPr lang="en-US" sz="1800" kern="0" dirty="0" err="1">
                <a:latin typeface="Times New Roman" panose="02020603050405020304" pitchFamily="18" charset="0"/>
              </a:rPr>
              <a:t>oetherwise</a:t>
            </a:r>
            <a:r>
              <a:rPr lang="en-US" sz="1800" kern="0" dirty="0">
                <a:latin typeface="Times New Roman" panose="02020603050405020304" pitchFamily="18" charset="0"/>
              </a:rPr>
              <a:t> will safeguard communications</a:t>
            </a:r>
          </a:p>
          <a:p>
            <a:r>
              <a:rPr lang="en-US" sz="1800" kern="0" dirty="0">
                <a:latin typeface="Times New Roman" panose="02020603050405020304" pitchFamily="18" charset="0"/>
              </a:rPr>
              <a:t>Dense low latency networks – device to device, crash avoidance, navigation, safety </a:t>
            </a:r>
            <a:r>
              <a:rPr lang="en-US" sz="1800" kern="0" dirty="0" err="1">
                <a:latin typeface="Times New Roman" panose="02020603050405020304" pitchFamily="18" charset="0"/>
              </a:rPr>
              <a:t>mechnisms</a:t>
            </a:r>
            <a:endParaRPr lang="en-US" sz="1800" kern="0" dirty="0">
              <a:latin typeface="Times New Roman" panose="02020603050405020304" pitchFamily="18" charset="0"/>
            </a:endParaRPr>
          </a:p>
          <a:p>
            <a:r>
              <a:rPr lang="en-US" sz="1800" kern="0" dirty="0">
                <a:latin typeface="Times New Roman" panose="02020603050405020304" pitchFamily="18" charset="0"/>
              </a:rPr>
              <a:t>Embedded information systems – brain to computer, identity, credit, health systems</a:t>
            </a:r>
          </a:p>
          <a:p>
            <a:r>
              <a:rPr lang="en-US" sz="1800" kern="0" dirty="0">
                <a:latin typeface="Times New Roman" panose="02020603050405020304" pitchFamily="18" charset="0"/>
              </a:rPr>
              <a:t>Mesh networks - decentralized wireless internet</a:t>
            </a:r>
          </a:p>
          <a:p>
            <a:r>
              <a:rPr lang="en-US" sz="1800" kern="0" dirty="0">
                <a:latin typeface="Times New Roman" panose="02020603050405020304" pitchFamily="18" charset="0"/>
              </a:rPr>
              <a:t>Li-Fi – use of light to transmit data – led systems that transmit data</a:t>
            </a:r>
          </a:p>
          <a:p>
            <a:endParaRPr lang="en-US" sz="1800" kern="0" dirty="0">
              <a:latin typeface="Times New Roman" panose="02020603050405020304" pitchFamily="18" charset="0"/>
            </a:endParaRPr>
          </a:p>
          <a:p>
            <a:endParaRPr lang="en-US" sz="1800" kern="0" dirty="0">
              <a:latin typeface="Times New Roman" panose="02020603050405020304" pitchFamily="18" charset="0"/>
            </a:endParaRPr>
          </a:p>
          <a:p>
            <a:endParaRPr lang="en-US" dirty="0"/>
          </a:p>
        </p:txBody>
      </p:sp>
    </p:spTree>
    <p:extLst>
      <p:ext uri="{BB962C8B-B14F-4D97-AF65-F5344CB8AC3E}">
        <p14:creationId xmlns:p14="http://schemas.microsoft.com/office/powerpoint/2010/main" val="1985834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CA7D7-CDEE-5EC0-A2D1-C351C83456D4}"/>
              </a:ext>
            </a:extLst>
          </p:cNvPr>
          <p:cNvSpPr>
            <a:spLocks noGrp="1"/>
          </p:cNvSpPr>
          <p:nvPr>
            <p:ph type="title"/>
          </p:nvPr>
        </p:nvSpPr>
        <p:spPr/>
        <p:txBody>
          <a:bodyPr/>
          <a:lstStyle/>
          <a:p>
            <a:r>
              <a:rPr lang="en-US" dirty="0"/>
              <a:t>John </a:t>
            </a:r>
            <a:r>
              <a:rPr lang="en-US" dirty="0" err="1"/>
              <a:t>Knoblett</a:t>
            </a:r>
            <a:r>
              <a:rPr lang="en-US" dirty="0"/>
              <a:t> on Quantum Computing and Telecom</a:t>
            </a:r>
          </a:p>
        </p:txBody>
      </p:sp>
      <p:sp>
        <p:nvSpPr>
          <p:cNvPr id="3" name="Content Placeholder 2">
            <a:extLst>
              <a:ext uri="{FF2B5EF4-FFF2-40B4-BE49-F238E27FC236}">
                <a16:creationId xmlns:a16="http://schemas.microsoft.com/office/drawing/2014/main" id="{0C7F0EA4-1B80-40AA-E1FF-066268420DF4}"/>
              </a:ext>
            </a:extLst>
          </p:cNvPr>
          <p:cNvSpPr>
            <a:spLocks noGrp="1"/>
          </p:cNvSpPr>
          <p:nvPr>
            <p:ph idx="1"/>
          </p:nvPr>
        </p:nvSpPr>
        <p:spPr/>
        <p:txBody>
          <a:bodyPr/>
          <a:lstStyle/>
          <a:p>
            <a:pPr marL="0" indent="0">
              <a:buNone/>
            </a:pPr>
            <a:r>
              <a:rPr lang="en-US" i="1" dirty="0">
                <a:effectLst/>
                <a:latin typeface="Helvetica" pitchFamily="2" charset="0"/>
              </a:rPr>
              <a:t>Quantum Computing and Communications:</a:t>
            </a:r>
            <a:r>
              <a:rPr lang="en-US" dirty="0">
                <a:latin typeface="Helvetica" pitchFamily="2" charset="0"/>
              </a:rPr>
              <a:t> </a:t>
            </a:r>
            <a:r>
              <a:rPr lang="en-US" i="1" dirty="0">
                <a:effectLst/>
                <a:latin typeface="Helvetica" pitchFamily="2" charset="0"/>
              </a:rPr>
              <a:t>Status and Prospects</a:t>
            </a:r>
            <a:endParaRPr lang="en-US" dirty="0">
              <a:hlinkClick r:id="rId2"/>
            </a:endParaRPr>
          </a:p>
          <a:p>
            <a:r>
              <a:rPr lang="en-US" dirty="0">
                <a:hlinkClick r:id="rId2"/>
              </a:rPr>
              <a:t>https://www.gao.gov/products/gao-22-104422?utm_source=pocket_saves</a:t>
            </a:r>
            <a:endParaRPr lang="en-US" dirty="0"/>
          </a:p>
          <a:p>
            <a:pPr marL="0" indent="0">
              <a:buNone/>
            </a:pPr>
            <a:r>
              <a:rPr lang="en-US" i="1" dirty="0">
                <a:effectLst/>
                <a:latin typeface="Helvetica" pitchFamily="2" charset="0"/>
              </a:rPr>
              <a:t>Quantum Computing Is Coming. What Can</a:t>
            </a:r>
            <a:r>
              <a:rPr lang="en-US" dirty="0">
                <a:latin typeface="Helvetica" pitchFamily="2" charset="0"/>
              </a:rPr>
              <a:t> </a:t>
            </a:r>
            <a:r>
              <a:rPr lang="en-US" i="1" dirty="0">
                <a:effectLst/>
                <a:latin typeface="Helvetica" pitchFamily="2" charset="0"/>
              </a:rPr>
              <a:t>It Do?</a:t>
            </a:r>
            <a:endParaRPr lang="en-US" dirty="0"/>
          </a:p>
          <a:p>
            <a:r>
              <a:rPr lang="en-US" dirty="0">
                <a:hlinkClick r:id="rId3"/>
              </a:rPr>
              <a:t>https://hbr.org/2021/07/quantum-computing-is-coming-what-can-it-do?utm_source=pocket_reader</a:t>
            </a:r>
            <a:endParaRPr lang="en-US" dirty="0"/>
          </a:p>
          <a:p>
            <a:endParaRPr lang="en-US" dirty="0"/>
          </a:p>
        </p:txBody>
      </p:sp>
    </p:spTree>
    <p:extLst>
      <p:ext uri="{BB962C8B-B14F-4D97-AF65-F5344CB8AC3E}">
        <p14:creationId xmlns:p14="http://schemas.microsoft.com/office/powerpoint/2010/main" val="3017127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D745F-6C9A-A924-41AA-9140AC366C1C}"/>
              </a:ext>
            </a:extLst>
          </p:cNvPr>
          <p:cNvSpPr>
            <a:spLocks noGrp="1"/>
          </p:cNvSpPr>
          <p:nvPr>
            <p:ph type="title"/>
          </p:nvPr>
        </p:nvSpPr>
        <p:spPr/>
        <p:txBody>
          <a:bodyPr/>
          <a:lstStyle/>
          <a:p>
            <a:r>
              <a:rPr lang="en-US" dirty="0"/>
              <a:t>Top ten new disruptive innovations</a:t>
            </a:r>
          </a:p>
        </p:txBody>
      </p:sp>
      <p:sp>
        <p:nvSpPr>
          <p:cNvPr id="3" name="Content Placeholder 2">
            <a:extLst>
              <a:ext uri="{FF2B5EF4-FFF2-40B4-BE49-F238E27FC236}">
                <a16:creationId xmlns:a16="http://schemas.microsoft.com/office/drawing/2014/main" id="{D9F50EDC-E074-7179-B1BA-6CC2DF8702B4}"/>
              </a:ext>
            </a:extLst>
          </p:cNvPr>
          <p:cNvSpPr>
            <a:spLocks noGrp="1"/>
          </p:cNvSpPr>
          <p:nvPr>
            <p:ph idx="1"/>
          </p:nvPr>
        </p:nvSpPr>
        <p:spPr/>
        <p:txBody>
          <a:bodyPr>
            <a:normAutofit fontScale="47500" lnSpcReduction="20000"/>
          </a:bodyPr>
          <a:lstStyle/>
          <a:p>
            <a:pPr marL="0" indent="0">
              <a:buNone/>
            </a:pPr>
            <a:br>
              <a:rPr lang="en-US" dirty="0"/>
            </a:br>
            <a:r>
              <a:rPr lang="en-US" b="0" i="0" u="none" strike="noStrike" dirty="0">
                <a:solidFill>
                  <a:srgbClr val="000000"/>
                </a:solidFill>
                <a:effectLst/>
                <a:latin typeface="Calibri" panose="020F0502020204030204" pitchFamily="34" charset="0"/>
              </a:rPr>
              <a:t>Quantum Computing: Quantum computing is a new form of computing that is expected to revolutionize industries from finance to healthcare by providing much faster and more powerful computing capabilities than traditional computers.</a:t>
            </a:r>
            <a:br>
              <a:rPr lang="en-US" dirty="0"/>
            </a:br>
            <a:br>
              <a:rPr lang="en-US" dirty="0"/>
            </a:br>
            <a:r>
              <a:rPr lang="en-US" b="0" i="0" u="none" strike="noStrike" dirty="0">
                <a:solidFill>
                  <a:srgbClr val="00B050"/>
                </a:solidFill>
                <a:effectLst/>
                <a:latin typeface="Calibri" panose="020F0502020204030204" pitchFamily="34" charset="0"/>
              </a:rPr>
              <a:t>CRISPR Gene Editing: CRISPR is a revolutionary gene editing technology that allows scientists to make precise edits to DNA. It has the potential to cure genetic diseases and transform healthcare.</a:t>
            </a:r>
            <a:br>
              <a:rPr lang="en-US" dirty="0">
                <a:solidFill>
                  <a:srgbClr val="00B050"/>
                </a:solidFill>
              </a:rPr>
            </a:br>
            <a:br>
              <a:rPr lang="en-US" dirty="0"/>
            </a:br>
            <a:r>
              <a:rPr lang="en-US" b="0" i="0" u="none" strike="noStrike" dirty="0">
                <a:solidFill>
                  <a:srgbClr val="000000"/>
                </a:solidFill>
                <a:effectLst/>
                <a:latin typeface="Calibri" panose="020F0502020204030204" pitchFamily="34" charset="0"/>
              </a:rPr>
              <a:t>Edge Computing: Edge computing brings computing capabilities closer to the devices and sensors that collect data, reducing latency and enabling faster and more efficient data processing.</a:t>
            </a:r>
            <a:br>
              <a:rPr lang="en-US" dirty="0"/>
            </a:br>
            <a:br>
              <a:rPr lang="en-US" dirty="0"/>
            </a:br>
            <a:r>
              <a:rPr lang="en-US" b="0" i="0" u="none" strike="noStrike" dirty="0">
                <a:solidFill>
                  <a:srgbClr val="000000"/>
                </a:solidFill>
                <a:effectLst/>
                <a:latin typeface="Calibri" panose="020F0502020204030204" pitchFamily="34" charset="0"/>
              </a:rPr>
              <a:t>Internet of Things (IoT): The IoT refers to the interconnected network of devices, sensors, and objects that can communicate with each other and collect and share data. It has the potential to transform industries from healthcare to manufacturing.</a:t>
            </a:r>
            <a:br>
              <a:rPr lang="en-US" dirty="0"/>
            </a:br>
            <a:br>
              <a:rPr lang="en-US" dirty="0"/>
            </a:br>
            <a:r>
              <a:rPr lang="en-US" b="0" i="0" u="none" strike="noStrike" dirty="0">
                <a:solidFill>
                  <a:srgbClr val="000000"/>
                </a:solidFill>
                <a:effectLst/>
                <a:latin typeface="Calibri" panose="020F0502020204030204" pitchFamily="34" charset="0"/>
              </a:rPr>
              <a:t>Digital Twins: Digital twins are virtual replicas of physical objects or systems that can be used to test and optimize performance. They have the potential to revolutionize industries from aerospace to manufacturing.</a:t>
            </a:r>
            <a:br>
              <a:rPr lang="en-US" dirty="0"/>
            </a:br>
            <a:br>
              <a:rPr lang="en-US" dirty="0"/>
            </a:br>
            <a:r>
              <a:rPr lang="en-US" b="0" i="0" u="none" strike="noStrike" dirty="0">
                <a:solidFill>
                  <a:srgbClr val="000000"/>
                </a:solidFill>
                <a:effectLst/>
                <a:latin typeface="Calibri" panose="020F0502020204030204" pitchFamily="34" charset="0"/>
              </a:rPr>
              <a:t>Quantum Encryption: Quantum encryption uses the principles of quantum mechanics to provide secure communications that cannot be intercepted or hacked.</a:t>
            </a:r>
            <a:br>
              <a:rPr lang="en-US" dirty="0"/>
            </a:br>
            <a:br>
              <a:rPr lang="en-US" dirty="0"/>
            </a:br>
            <a:r>
              <a:rPr lang="en-US" b="0" i="0" u="none" strike="noStrike" dirty="0">
                <a:solidFill>
                  <a:srgbClr val="000000"/>
                </a:solidFill>
                <a:effectLst/>
                <a:latin typeface="Calibri" panose="020F0502020204030204" pitchFamily="34" charset="0"/>
              </a:rPr>
              <a:t>Brain-Computer Interfaces: Brain-computer interfaces enable direct communication between the brain and a computer or other device. They have the potential to transform healthcare and enable new forms of communication and interaction.</a:t>
            </a:r>
            <a:br>
              <a:rPr lang="en-US" dirty="0"/>
            </a:br>
            <a:br>
              <a:rPr lang="en-US" dirty="0"/>
            </a:br>
            <a:r>
              <a:rPr lang="en-US" b="0" i="0" u="none" strike="noStrike" dirty="0">
                <a:solidFill>
                  <a:srgbClr val="000000"/>
                </a:solidFill>
                <a:effectLst/>
                <a:latin typeface="Calibri" panose="020F0502020204030204" pitchFamily="34" charset="0"/>
              </a:rPr>
              <a:t>Wearable Technology: Wearable technology such as smartwatches and fitness trackers are becoming more sophisticated, with the potential to revolutionize healthcare and enable more personalized and efficient care.</a:t>
            </a:r>
            <a:br>
              <a:rPr lang="en-US" dirty="0"/>
            </a:br>
            <a:br>
              <a:rPr lang="en-US" dirty="0"/>
            </a:br>
            <a:r>
              <a:rPr lang="en-US" b="0" i="0" u="none" strike="noStrike" dirty="0">
                <a:solidFill>
                  <a:srgbClr val="000000"/>
                </a:solidFill>
                <a:effectLst/>
                <a:latin typeface="Calibri" panose="020F0502020204030204" pitchFamily="34" charset="0"/>
              </a:rPr>
              <a:t>5G Networks: 5G networks are the next generation of cellular networks, providing faster speeds, lower latency, and more capacity. They have the potential to transform industries from entertainment to transportation.</a:t>
            </a:r>
            <a:br>
              <a:rPr lang="en-US" dirty="0"/>
            </a:br>
            <a:br>
              <a:rPr lang="en-US" dirty="0"/>
            </a:br>
            <a:r>
              <a:rPr lang="en-US" b="0" i="0" u="none" strike="noStrike" dirty="0">
                <a:solidFill>
                  <a:srgbClr val="00B050"/>
                </a:solidFill>
                <a:effectLst/>
                <a:latin typeface="Calibri" panose="020F0502020204030204" pitchFamily="34" charset="0"/>
              </a:rPr>
              <a:t>Biodegradable Plastics: Biodegradable plastics are a new type of plastic that can break down naturally in the environment, reducing the amount of plastic waste that ends up in landfills and oceans. They have the potential to transform the packaging industry and reduce environmental impact.</a:t>
            </a:r>
            <a:endParaRPr lang="en-US" dirty="0">
              <a:solidFill>
                <a:srgbClr val="00B050"/>
              </a:solidFill>
            </a:endParaRPr>
          </a:p>
        </p:txBody>
      </p:sp>
    </p:spTree>
    <p:extLst>
      <p:ext uri="{BB962C8B-B14F-4D97-AF65-F5344CB8AC3E}">
        <p14:creationId xmlns:p14="http://schemas.microsoft.com/office/powerpoint/2010/main" val="4060593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0CFDDC-262E-9AD0-CBBB-2198186ACDF8}"/>
              </a:ext>
            </a:extLst>
          </p:cNvPr>
          <p:cNvSpPr txBox="1"/>
          <p:nvPr/>
        </p:nvSpPr>
        <p:spPr>
          <a:xfrm>
            <a:off x="1158705" y="2903744"/>
            <a:ext cx="10274785" cy="1477328"/>
          </a:xfrm>
          <a:prstGeom prst="rect">
            <a:avLst/>
          </a:prstGeom>
          <a:noFill/>
        </p:spPr>
        <p:txBody>
          <a:bodyPr wrap="square" rtlCol="0">
            <a:spAutoFit/>
          </a:bodyPr>
          <a:lstStyle/>
          <a:p>
            <a:r>
              <a:rPr lang="en-US" b="0" i="0" dirty="0">
                <a:effectLst/>
                <a:latin typeface="Arial" panose="020B0604020202020204" pitchFamily="34" charset="0"/>
              </a:rPr>
              <a:t>At the 1932 </a:t>
            </a:r>
            <a:r>
              <a:rPr lang="en-US" b="0" i="0" u="none" strike="noStrike" dirty="0">
                <a:effectLst/>
                <a:latin typeface="Arial" panose="020B0604020202020204" pitchFamily="34" charset="0"/>
              </a:rPr>
              <a:t>Plenipotentiary Telegraph Conference</a:t>
            </a:r>
            <a:r>
              <a:rPr lang="en-US" b="0" i="0" dirty="0">
                <a:effectLst/>
                <a:latin typeface="Arial" panose="020B0604020202020204" pitchFamily="34" charset="0"/>
              </a:rPr>
              <a:t> and the International Radiotelegraph Conference in Madrid, the two organizations decided to merge to form the </a:t>
            </a:r>
            <a:r>
              <a:rPr lang="en-US" b="0" i="0" u="none" strike="noStrike" dirty="0">
                <a:effectLst/>
                <a:latin typeface="Arial" panose="020B0604020202020204" pitchFamily="34" charset="0"/>
              </a:rPr>
              <a:t>International Telecommunication Union</a:t>
            </a:r>
            <a:r>
              <a:rPr lang="en-US" b="0" i="0" dirty="0">
                <a:effectLst/>
                <a:latin typeface="Arial" panose="020B0604020202020204" pitchFamily="34" charset="0"/>
              </a:rPr>
              <a:t> (ITU). They defined </a:t>
            </a:r>
            <a:r>
              <a:rPr lang="en-US" b="0" i="1" dirty="0">
                <a:effectLst/>
                <a:latin typeface="Arial" panose="020B0604020202020204" pitchFamily="34" charset="0"/>
              </a:rPr>
              <a:t>telecommunication</a:t>
            </a:r>
            <a:r>
              <a:rPr lang="en-US" b="0" i="0" dirty="0">
                <a:effectLst/>
                <a:latin typeface="Arial" panose="020B0604020202020204" pitchFamily="34" charset="0"/>
              </a:rPr>
              <a:t> as "any telegraphic or telephonic communication of signs, signals, writing, facsimiles and sounds of any kind, by wire, wireless </a:t>
            </a:r>
            <a:r>
              <a:rPr lang="en-US" b="0" i="0" dirty="0">
                <a:solidFill>
                  <a:srgbClr val="202122"/>
                </a:solidFill>
                <a:effectLst/>
                <a:latin typeface="Arial" panose="020B0604020202020204" pitchFamily="34" charset="0"/>
              </a:rPr>
              <a:t>or other systems or processes of electric signaling or visual signaling (semaphores)."</a:t>
            </a:r>
            <a:endParaRPr lang="en-US" dirty="0"/>
          </a:p>
        </p:txBody>
      </p:sp>
      <p:sp>
        <p:nvSpPr>
          <p:cNvPr id="4" name="TextBox 3">
            <a:extLst>
              <a:ext uri="{FF2B5EF4-FFF2-40B4-BE49-F238E27FC236}">
                <a16:creationId xmlns:a16="http://schemas.microsoft.com/office/drawing/2014/main" id="{2165C69D-40CF-98CA-912A-B8D09E654E93}"/>
              </a:ext>
            </a:extLst>
          </p:cNvPr>
          <p:cNvSpPr txBox="1"/>
          <p:nvPr/>
        </p:nvSpPr>
        <p:spPr>
          <a:xfrm>
            <a:off x="1207566" y="1738058"/>
            <a:ext cx="10170083" cy="646331"/>
          </a:xfrm>
          <a:prstGeom prst="rect">
            <a:avLst/>
          </a:prstGeom>
          <a:noFill/>
        </p:spPr>
        <p:txBody>
          <a:bodyPr wrap="square" rtlCol="0">
            <a:spAutoFit/>
          </a:bodyPr>
          <a:lstStyle/>
          <a:p>
            <a:r>
              <a:rPr lang="en-US" b="0" i="1" dirty="0">
                <a:solidFill>
                  <a:srgbClr val="202122"/>
                </a:solidFill>
                <a:effectLst/>
                <a:latin typeface="Arial" panose="020B0604020202020204" pitchFamily="34" charset="0"/>
              </a:rPr>
              <a:t>Telecommunication</a:t>
            </a:r>
            <a:r>
              <a:rPr lang="en-US" b="0" i="0" dirty="0">
                <a:solidFill>
                  <a:srgbClr val="202122"/>
                </a:solidFill>
                <a:effectLst/>
                <a:latin typeface="Arial" panose="020B0604020202020204" pitchFamily="34" charset="0"/>
              </a:rPr>
              <a:t> is a compound noun of the Greek prefix </a:t>
            </a:r>
            <a:r>
              <a:rPr lang="en-US" b="0" i="1" dirty="0">
                <a:solidFill>
                  <a:srgbClr val="202122"/>
                </a:solidFill>
                <a:effectLst/>
                <a:latin typeface="Arial" panose="020B0604020202020204" pitchFamily="34" charset="0"/>
              </a:rPr>
              <a:t>tele-</a:t>
            </a:r>
            <a:r>
              <a:rPr lang="en-US" b="0" i="0" dirty="0">
                <a:solidFill>
                  <a:srgbClr val="202122"/>
                </a:solidFill>
                <a:effectLst/>
                <a:latin typeface="Arial" panose="020B0604020202020204" pitchFamily="34" charset="0"/>
              </a:rPr>
              <a:t> (</a:t>
            </a:r>
            <a:r>
              <a:rPr lang="el-GR" b="0" i="0" dirty="0" err="1">
                <a:solidFill>
                  <a:srgbClr val="202122"/>
                </a:solidFill>
                <a:effectLst/>
                <a:latin typeface="Arial" panose="020B0604020202020204" pitchFamily="34" charset="0"/>
              </a:rPr>
              <a:t>τῆλε</a:t>
            </a:r>
            <a:r>
              <a:rPr lang="el-GR" b="0" i="0" dirty="0">
                <a:solidFill>
                  <a:srgbClr val="202122"/>
                </a:solidFill>
                <a:effectLst/>
                <a:latin typeface="Arial" panose="020B0604020202020204" pitchFamily="34" charset="0"/>
              </a:rPr>
              <a:t>), </a:t>
            </a:r>
            <a:r>
              <a:rPr lang="en-US" b="0" i="0" dirty="0">
                <a:solidFill>
                  <a:srgbClr val="202122"/>
                </a:solidFill>
                <a:effectLst/>
                <a:latin typeface="Arial" panose="020B0604020202020204" pitchFamily="34" charset="0"/>
              </a:rPr>
              <a:t>meaning </a:t>
            </a:r>
            <a:r>
              <a:rPr lang="en-US" b="0" i="1" dirty="0">
                <a:solidFill>
                  <a:srgbClr val="202122"/>
                </a:solidFill>
                <a:effectLst/>
                <a:latin typeface="Arial" panose="020B0604020202020204" pitchFamily="34" charset="0"/>
              </a:rPr>
              <a:t>distant</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far off</a:t>
            </a:r>
            <a:r>
              <a:rPr lang="en-US" b="0" i="0" dirty="0">
                <a:solidFill>
                  <a:srgbClr val="202122"/>
                </a:solidFill>
                <a:effectLst/>
                <a:latin typeface="Arial" panose="020B0604020202020204" pitchFamily="34" charset="0"/>
              </a:rPr>
              <a:t>, or </a:t>
            </a:r>
            <a:r>
              <a:rPr lang="en-US" b="0" i="1" dirty="0">
                <a:solidFill>
                  <a:srgbClr val="202122"/>
                </a:solidFill>
                <a:effectLst/>
                <a:latin typeface="Arial" panose="020B0604020202020204" pitchFamily="34" charset="0"/>
              </a:rPr>
              <a:t>afar</a:t>
            </a:r>
            <a:r>
              <a:rPr lang="en-US" b="0" i="0" dirty="0">
                <a:solidFill>
                  <a:srgbClr val="202122"/>
                </a:solidFill>
                <a:effectLst/>
                <a:latin typeface="Arial" panose="020B0604020202020204" pitchFamily="34" charset="0"/>
              </a:rPr>
              <a:t>, and the Latin verb </a:t>
            </a:r>
            <a:r>
              <a:rPr lang="en-US" b="0" i="1" dirty="0" err="1">
                <a:solidFill>
                  <a:srgbClr val="202122"/>
                </a:solidFill>
                <a:effectLst/>
                <a:latin typeface="Arial" panose="020B0604020202020204" pitchFamily="34" charset="0"/>
              </a:rPr>
              <a:t>communicare</a:t>
            </a:r>
            <a:r>
              <a:rPr lang="en-US" b="0" i="0" dirty="0">
                <a:solidFill>
                  <a:srgbClr val="202122"/>
                </a:solidFill>
                <a:effectLst/>
                <a:latin typeface="Arial" panose="020B0604020202020204" pitchFamily="34" charset="0"/>
              </a:rPr>
              <a:t>, meaning </a:t>
            </a:r>
            <a:r>
              <a:rPr lang="en-US" b="0" i="1" dirty="0">
                <a:solidFill>
                  <a:srgbClr val="202122"/>
                </a:solidFill>
                <a:effectLst/>
                <a:latin typeface="Arial" panose="020B0604020202020204" pitchFamily="34" charset="0"/>
              </a:rPr>
              <a:t>to share</a:t>
            </a:r>
            <a:r>
              <a:rPr lang="en-US" b="0" i="0" dirty="0">
                <a:solidFill>
                  <a:srgbClr val="202122"/>
                </a:solidFill>
                <a:effectLst/>
                <a:latin typeface="Arial" panose="020B0604020202020204" pitchFamily="34" charset="0"/>
              </a:rPr>
              <a:t>.</a:t>
            </a:r>
            <a:endParaRPr lang="en-US" dirty="0"/>
          </a:p>
        </p:txBody>
      </p:sp>
    </p:spTree>
    <p:extLst>
      <p:ext uri="{BB962C8B-B14F-4D97-AF65-F5344CB8AC3E}">
        <p14:creationId xmlns:p14="http://schemas.microsoft.com/office/powerpoint/2010/main" val="2102674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0A246-AFE8-E38B-A244-71B2DFB98FF6}"/>
              </a:ext>
            </a:extLst>
          </p:cNvPr>
          <p:cNvSpPr>
            <a:spLocks noGrp="1"/>
          </p:cNvSpPr>
          <p:nvPr>
            <p:ph type="title"/>
          </p:nvPr>
        </p:nvSpPr>
        <p:spPr/>
        <p:txBody>
          <a:bodyPr/>
          <a:lstStyle/>
          <a:p>
            <a:r>
              <a:rPr lang="en-US" dirty="0"/>
              <a:t>The Internet: Wires, Cables &amp; </a:t>
            </a:r>
            <a:r>
              <a:rPr lang="en-US" dirty="0" err="1"/>
              <a:t>WiFi</a:t>
            </a:r>
            <a:endParaRPr lang="en-US" dirty="0"/>
          </a:p>
        </p:txBody>
      </p:sp>
      <p:sp>
        <p:nvSpPr>
          <p:cNvPr id="3" name="Content Placeholder 2">
            <a:extLst>
              <a:ext uri="{FF2B5EF4-FFF2-40B4-BE49-F238E27FC236}">
                <a16:creationId xmlns:a16="http://schemas.microsoft.com/office/drawing/2014/main" id="{193C01BC-AEC7-9AEE-D055-001D858A1D03}"/>
              </a:ext>
            </a:extLst>
          </p:cNvPr>
          <p:cNvSpPr>
            <a:spLocks noGrp="1"/>
          </p:cNvSpPr>
          <p:nvPr>
            <p:ph idx="1"/>
          </p:nvPr>
        </p:nvSpPr>
        <p:spPr/>
        <p:txBody>
          <a:bodyPr/>
          <a:lstStyle/>
          <a:p>
            <a:pPr marL="0" indent="0">
              <a:buNone/>
            </a:pPr>
            <a:r>
              <a:rPr lang="en-US" dirty="0">
                <a:hlinkClick r:id="rId2"/>
              </a:rPr>
              <a:t>https://youtu.be/ZhEf7e4kopM</a:t>
            </a:r>
            <a:endParaRPr lang="en-US" dirty="0"/>
          </a:p>
          <a:p>
            <a:pPr marL="0" indent="0">
              <a:buNone/>
            </a:pPr>
            <a:r>
              <a:rPr lang="en-US" sz="3200" kern="0" dirty="0">
                <a:effectLst/>
                <a:ea typeface="Times New Roman" panose="02020603050405020304" pitchFamily="18" charset="0"/>
              </a:rPr>
              <a:t>This video provides a brief history of the internet and how digital packet-switching technology transformed the telecommunications industry.  (6:41)</a:t>
            </a:r>
            <a:endParaRPr lang="en-US" sz="4400" dirty="0"/>
          </a:p>
        </p:txBody>
      </p:sp>
    </p:spTree>
    <p:extLst>
      <p:ext uri="{BB962C8B-B14F-4D97-AF65-F5344CB8AC3E}">
        <p14:creationId xmlns:p14="http://schemas.microsoft.com/office/powerpoint/2010/main" val="1225653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3D5E0-E134-DDB5-997C-5C6A980BBB53}"/>
              </a:ext>
            </a:extLst>
          </p:cNvPr>
          <p:cNvSpPr>
            <a:spLocks noGrp="1"/>
          </p:cNvSpPr>
          <p:nvPr>
            <p:ph type="title"/>
          </p:nvPr>
        </p:nvSpPr>
        <p:spPr/>
        <p:txBody>
          <a:bodyPr/>
          <a:lstStyle/>
          <a:p>
            <a:r>
              <a:rPr lang="en-US" dirty="0"/>
              <a:t>Prehistory</a:t>
            </a:r>
          </a:p>
        </p:txBody>
      </p:sp>
      <p:sp>
        <p:nvSpPr>
          <p:cNvPr id="3" name="Content Placeholder 2">
            <a:extLst>
              <a:ext uri="{FF2B5EF4-FFF2-40B4-BE49-F238E27FC236}">
                <a16:creationId xmlns:a16="http://schemas.microsoft.com/office/drawing/2014/main" id="{25E6D350-B410-4156-7DE0-E5A481F4078F}"/>
              </a:ext>
            </a:extLst>
          </p:cNvPr>
          <p:cNvSpPr>
            <a:spLocks noGrp="1"/>
          </p:cNvSpPr>
          <p:nvPr>
            <p:ph idx="1"/>
          </p:nvPr>
        </p:nvSpPr>
        <p:spPr/>
        <p:txBody>
          <a:bodyPr/>
          <a:lstStyle/>
          <a:p>
            <a:r>
              <a:rPr lang="en-US" b="0" i="0" u="none" strike="noStrike" dirty="0">
                <a:solidFill>
                  <a:srgbClr val="3366CC"/>
                </a:solidFill>
                <a:effectLst/>
                <a:latin typeface="Arial" panose="020B0604020202020204" pitchFamily="34" charset="0"/>
                <a:hlinkClick r:id="rId2" tooltip="Smoke signal"/>
              </a:rPr>
              <a:t>smoke signals</a:t>
            </a:r>
            <a:endParaRPr lang="en-US" u="none" strike="noStrike" dirty="0">
              <a:solidFill>
                <a:srgbClr val="202122"/>
              </a:solidFill>
              <a:latin typeface="Arial" panose="020B0604020202020204" pitchFamily="34" charset="0"/>
            </a:endParaRPr>
          </a:p>
          <a:p>
            <a:r>
              <a:rPr lang="en-US" b="0" i="0" u="none" strike="noStrike" dirty="0">
                <a:solidFill>
                  <a:srgbClr val="3366CC"/>
                </a:solidFill>
                <a:effectLst/>
                <a:latin typeface="Arial" panose="020B0604020202020204" pitchFamily="34" charset="0"/>
                <a:hlinkClick r:id="rId3" tooltip="Drum (communication)"/>
              </a:rPr>
              <a:t>drums</a:t>
            </a:r>
            <a:r>
              <a:rPr lang="en-US" b="0" i="0" dirty="0">
                <a:solidFill>
                  <a:srgbClr val="202122"/>
                </a:solidFill>
                <a:effectLst/>
                <a:latin typeface="Arial" panose="020B0604020202020204" pitchFamily="34" charset="0"/>
              </a:rPr>
              <a:t>.</a:t>
            </a:r>
          </a:p>
          <a:p>
            <a:pPr algn="l"/>
            <a:r>
              <a:rPr lang="en-US" b="0" i="0" dirty="0">
                <a:solidFill>
                  <a:srgbClr val="202122"/>
                </a:solidFill>
                <a:effectLst/>
                <a:latin typeface="Arial" panose="020B0604020202020204" pitchFamily="34" charset="0"/>
              </a:rPr>
              <a:t>kerchiefs or flags at intervals along the way back to the high priest to indicate the goat "for Azazel" had been pushed from the cliff. (Radical Judaism)</a:t>
            </a:r>
          </a:p>
          <a:p>
            <a:r>
              <a:rPr lang="en-US" b="0" i="0" u="none" strike="noStrike" dirty="0">
                <a:solidFill>
                  <a:srgbClr val="3366CC"/>
                </a:solidFill>
                <a:effectLst/>
                <a:latin typeface="Arial" panose="020B0604020202020204" pitchFamily="34" charset="0"/>
                <a:hlinkClick r:id="rId4" tooltip="Greece"/>
              </a:rPr>
              <a:t>Greek</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5" tooltip="Hydraulic telegraph"/>
              </a:rPr>
              <a:t>hydraulic semaphore systems</a:t>
            </a:r>
            <a:r>
              <a:rPr lang="en-US" b="0" i="0" dirty="0">
                <a:solidFill>
                  <a:srgbClr val="202122"/>
                </a:solidFill>
                <a:effectLst/>
                <a:latin typeface="Arial" panose="020B0604020202020204" pitchFamily="34" charset="0"/>
              </a:rPr>
              <a:t> were used as early as the 4th century BC.</a:t>
            </a:r>
            <a:br>
              <a:rPr lang="en-US" dirty="0"/>
            </a:br>
            <a:endParaRPr lang="en-US" dirty="0"/>
          </a:p>
        </p:txBody>
      </p:sp>
    </p:spTree>
    <p:extLst>
      <p:ext uri="{BB962C8B-B14F-4D97-AF65-F5344CB8AC3E}">
        <p14:creationId xmlns:p14="http://schemas.microsoft.com/office/powerpoint/2010/main" val="3127884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091D1E-9031-E3FD-DF9C-13B250DDEED4}"/>
              </a:ext>
            </a:extLst>
          </p:cNvPr>
          <p:cNvSpPr txBox="1"/>
          <p:nvPr/>
        </p:nvSpPr>
        <p:spPr>
          <a:xfrm>
            <a:off x="445081" y="948690"/>
            <a:ext cx="11301838" cy="5909310"/>
          </a:xfrm>
          <a:prstGeom prst="rect">
            <a:avLst/>
          </a:prstGeom>
          <a:noFill/>
        </p:spPr>
        <p:txBody>
          <a:bodyPr wrap="square" rtlCol="0">
            <a:spAutoFit/>
          </a:bodyPr>
          <a:lstStyle/>
          <a:p>
            <a:pPr algn="l"/>
            <a:r>
              <a:rPr lang="en-US" sz="2400" b="0" i="0" strike="noStrike" dirty="0">
                <a:effectLst/>
                <a:latin typeface="Arial" panose="020B0604020202020204" pitchFamily="34" charset="0"/>
              </a:rPr>
              <a:t>Pidgeons</a:t>
            </a:r>
            <a:endParaRPr lang="en-US" sz="2400" b="0" i="0" strike="noStrike" dirty="0">
              <a:effectLst/>
              <a:latin typeface="Arial" panose="020B0604020202020204" pitchFamily="34" charset="0"/>
              <a:hlinkClick r:id="rId2" tooltip="Pigeon post">
                <a:extLst>
                  <a:ext uri="{A12FA001-AC4F-418D-AE19-62706E023703}">
                    <ahyp:hlinkClr xmlns:ahyp="http://schemas.microsoft.com/office/drawing/2018/hyperlinkcolor" val="tx"/>
                  </a:ext>
                </a:extLst>
              </a:hlinkClick>
            </a:endParaRPr>
          </a:p>
          <a:p>
            <a:pPr marL="457200" indent="-457200" algn="l">
              <a:buFont typeface="Arial" panose="020B0604020202020204" pitchFamily="34" charset="0"/>
              <a:buChar char="•"/>
            </a:pPr>
            <a:r>
              <a:rPr lang="en-US" sz="2400" b="0" i="0" dirty="0">
                <a:effectLst/>
                <a:latin typeface="Arial" panose="020B0604020202020204" pitchFamily="34" charset="0"/>
              </a:rPr>
              <a:t>550 BC </a:t>
            </a:r>
            <a:r>
              <a:rPr lang="en-US" sz="2400" b="0" i="0" u="none" strike="noStrike" dirty="0">
                <a:effectLst/>
                <a:latin typeface="Arial" panose="020B0604020202020204" pitchFamily="34" charset="0"/>
                <a:hlinkClick r:id="rId2" tooltip="Pigeon post">
                  <a:extLst>
                    <a:ext uri="{A12FA001-AC4F-418D-AE19-62706E023703}">
                      <ahyp:hlinkClr xmlns:ahyp="http://schemas.microsoft.com/office/drawing/2018/hyperlinkcolor" val="tx"/>
                    </a:ext>
                  </a:extLst>
                </a:hlinkClick>
              </a:rPr>
              <a:t>Pigeon post</a:t>
            </a:r>
            <a:r>
              <a:rPr lang="en-US" sz="2400" b="0" i="0" dirty="0">
                <a:effectLst/>
                <a:latin typeface="Arial" panose="020B0604020202020204" pitchFamily="34" charset="0"/>
              </a:rPr>
              <a:t> had </a:t>
            </a:r>
            <a:r>
              <a:rPr lang="en-US" sz="2400" b="0" i="0" u="none" strike="noStrike" dirty="0">
                <a:effectLst/>
                <a:latin typeface="Arial" panose="020B0604020202020204" pitchFamily="34" charset="0"/>
                <a:hlinkClick r:id="rId3" tooltip="Persia">
                  <a:extLst>
                    <a:ext uri="{A12FA001-AC4F-418D-AE19-62706E023703}">
                      <ahyp:hlinkClr xmlns:ahyp="http://schemas.microsoft.com/office/drawing/2018/hyperlinkcolor" val="tx"/>
                    </a:ext>
                  </a:extLst>
                </a:hlinkClick>
              </a:rPr>
              <a:t>Persian</a:t>
            </a:r>
            <a:r>
              <a:rPr lang="en-US" sz="2400" b="0" i="0" dirty="0">
                <a:effectLst/>
                <a:latin typeface="Arial" panose="020B0604020202020204" pitchFamily="34" charset="0"/>
              </a:rPr>
              <a:t> roots and was later used by the Romans to aid their military.</a:t>
            </a:r>
          </a:p>
          <a:p>
            <a:pPr marL="457200" indent="-457200">
              <a:buFont typeface="Arial" panose="020B0604020202020204" pitchFamily="34" charset="0"/>
              <a:buChar char="•"/>
            </a:pPr>
            <a:r>
              <a:rPr lang="en-US" sz="2400" b="0" i="0" dirty="0">
                <a:effectLst/>
                <a:latin typeface="Arial" panose="020B0604020202020204" pitchFamily="34" charset="0"/>
              </a:rPr>
              <a:t>776 BCE The </a:t>
            </a:r>
            <a:r>
              <a:rPr lang="en-US" sz="2400" b="0" i="0" u="none" strike="noStrike" dirty="0">
                <a:effectLst/>
                <a:latin typeface="Arial" panose="020B0604020202020204" pitchFamily="34" charset="0"/>
                <a:hlinkClick r:id="rId4" tooltip="Greeks">
                  <a:extLst>
                    <a:ext uri="{A12FA001-AC4F-418D-AE19-62706E023703}">
                      <ahyp:hlinkClr xmlns:ahyp="http://schemas.microsoft.com/office/drawing/2018/hyperlinkcolor" val="tx"/>
                    </a:ext>
                  </a:extLst>
                </a:hlinkClick>
              </a:rPr>
              <a:t>Greeks</a:t>
            </a:r>
            <a:r>
              <a:rPr lang="en-US" sz="2400" b="0" i="0" dirty="0">
                <a:effectLst/>
                <a:latin typeface="Arial" panose="020B0604020202020204" pitchFamily="34" charset="0"/>
              </a:rPr>
              <a:t> sent the names of the victors at the </a:t>
            </a:r>
            <a:r>
              <a:rPr lang="en-US" sz="2400" b="0" i="0" u="none" strike="noStrike" dirty="0">
                <a:effectLst/>
                <a:latin typeface="Arial" panose="020B0604020202020204" pitchFamily="34" charset="0"/>
                <a:hlinkClick r:id="rId5" tooltip="Ancient Olympic Games">
                  <a:extLst>
                    <a:ext uri="{A12FA001-AC4F-418D-AE19-62706E023703}">
                      <ahyp:hlinkClr xmlns:ahyp="http://schemas.microsoft.com/office/drawing/2018/hyperlinkcolor" val="tx"/>
                    </a:ext>
                  </a:extLst>
                </a:hlinkClick>
              </a:rPr>
              <a:t>Olympic Games</a:t>
            </a:r>
            <a:r>
              <a:rPr lang="en-US" sz="2400" b="0" i="0" dirty="0">
                <a:effectLst/>
                <a:latin typeface="Arial" panose="020B0604020202020204" pitchFamily="34" charset="0"/>
              </a:rPr>
              <a:t> to various cities using homing pigeons.</a:t>
            </a:r>
          </a:p>
          <a:p>
            <a:pPr marL="457200" indent="-457200" algn="l">
              <a:buFont typeface="Arial" panose="020B0604020202020204" pitchFamily="34" charset="0"/>
              <a:buChar char="•"/>
            </a:pPr>
            <a:r>
              <a:rPr lang="en-US" sz="2400" b="0" i="0" u="none" strike="noStrike" dirty="0">
                <a:effectLst/>
                <a:latin typeface="Arial" panose="020B0604020202020204" pitchFamily="34" charset="0"/>
                <a:hlinkClick r:id="rId6" tooltip="Frontinus">
                  <a:extLst>
                    <a:ext uri="{A12FA001-AC4F-418D-AE19-62706E023703}">
                      <ahyp:hlinkClr xmlns:ahyp="http://schemas.microsoft.com/office/drawing/2018/hyperlinkcolor" val="tx"/>
                    </a:ext>
                  </a:extLst>
                </a:hlinkClick>
              </a:rPr>
              <a:t>40-103 AD  Frontinus</a:t>
            </a:r>
            <a:r>
              <a:rPr lang="en-US" sz="2400" b="0" i="0" dirty="0">
                <a:effectLst/>
                <a:latin typeface="Arial" panose="020B0604020202020204" pitchFamily="34" charset="0"/>
              </a:rPr>
              <a:t> claimed </a:t>
            </a:r>
            <a:r>
              <a:rPr lang="en-US" sz="2400" b="0" i="0" u="none" strike="noStrike" dirty="0">
                <a:effectLst/>
                <a:latin typeface="Arial" panose="020B0604020202020204" pitchFamily="34" charset="0"/>
                <a:hlinkClick r:id="rId7" tooltip="Julius Caesar">
                  <a:extLst>
                    <a:ext uri="{A12FA001-AC4F-418D-AE19-62706E023703}">
                      <ahyp:hlinkClr xmlns:ahyp="http://schemas.microsoft.com/office/drawing/2018/hyperlinkcolor" val="tx"/>
                    </a:ext>
                  </a:extLst>
                </a:hlinkClick>
              </a:rPr>
              <a:t>Julius Caesar</a:t>
            </a:r>
            <a:r>
              <a:rPr lang="en-US" sz="2400" b="0" i="0" dirty="0">
                <a:effectLst/>
                <a:latin typeface="Arial" panose="020B0604020202020204" pitchFamily="34" charset="0"/>
              </a:rPr>
              <a:t> used pigeons as messengers in his conquest of </a:t>
            </a:r>
            <a:r>
              <a:rPr lang="en-US" sz="2400" b="0" i="0" u="none" strike="noStrike" dirty="0">
                <a:effectLst/>
                <a:latin typeface="Arial" panose="020B0604020202020204" pitchFamily="34" charset="0"/>
                <a:hlinkClick r:id="rId8" tooltip="Gaul">
                  <a:extLst>
                    <a:ext uri="{A12FA001-AC4F-418D-AE19-62706E023703}">
                      <ahyp:hlinkClr xmlns:ahyp="http://schemas.microsoft.com/office/drawing/2018/hyperlinkcolor" val="tx"/>
                    </a:ext>
                  </a:extLst>
                </a:hlinkClick>
              </a:rPr>
              <a:t>Gaul</a:t>
            </a:r>
            <a:r>
              <a:rPr lang="en-US" sz="2400" b="0" i="0" dirty="0">
                <a:effectLst/>
                <a:latin typeface="Arial" panose="020B0604020202020204" pitchFamily="34" charset="0"/>
              </a:rPr>
              <a:t>.</a:t>
            </a:r>
            <a:endParaRPr lang="en-US" sz="2400" baseline="30000" dirty="0">
              <a:latin typeface="Arial" panose="020B0604020202020204" pitchFamily="34" charset="0"/>
            </a:endParaRPr>
          </a:p>
          <a:p>
            <a:pPr marL="457200" indent="-457200" algn="l">
              <a:buFont typeface="Arial" panose="020B0604020202020204" pitchFamily="34" charset="0"/>
              <a:buChar char="•"/>
            </a:pPr>
            <a:r>
              <a:rPr lang="en-US" sz="2400" b="0" i="0" dirty="0">
                <a:effectLst/>
                <a:latin typeface="Arial" panose="020B0604020202020204" pitchFamily="34" charset="0"/>
              </a:rPr>
              <a:t>1810, the Dutch government used the system in </a:t>
            </a:r>
            <a:r>
              <a:rPr lang="en-US" sz="2400" b="0" i="0" u="none" strike="noStrike" dirty="0">
                <a:effectLst/>
                <a:latin typeface="Arial" panose="020B0604020202020204" pitchFamily="34" charset="0"/>
                <a:hlinkClick r:id="rId9" tooltip="Java (island)">
                  <a:extLst>
                    <a:ext uri="{A12FA001-AC4F-418D-AE19-62706E023703}">
                      <ahyp:hlinkClr xmlns:ahyp="http://schemas.microsoft.com/office/drawing/2018/hyperlinkcolor" val="tx"/>
                    </a:ext>
                  </a:extLst>
                </a:hlinkClick>
              </a:rPr>
              <a:t>Java</a:t>
            </a:r>
            <a:r>
              <a:rPr lang="en-US" sz="2400" b="0" i="0" dirty="0">
                <a:effectLst/>
                <a:latin typeface="Arial" panose="020B0604020202020204" pitchFamily="34" charset="0"/>
              </a:rPr>
              <a:t> and </a:t>
            </a:r>
            <a:r>
              <a:rPr lang="en-US" sz="2400" b="0" i="0" u="none" strike="noStrike" dirty="0">
                <a:effectLst/>
                <a:latin typeface="Arial" panose="020B0604020202020204" pitchFamily="34" charset="0"/>
                <a:hlinkClick r:id="rId10" tooltip="Sumatra">
                  <a:extLst>
                    <a:ext uri="{A12FA001-AC4F-418D-AE19-62706E023703}">
                      <ahyp:hlinkClr xmlns:ahyp="http://schemas.microsoft.com/office/drawing/2018/hyperlinkcolor" val="tx"/>
                    </a:ext>
                  </a:extLst>
                </a:hlinkClick>
              </a:rPr>
              <a:t>Sumatra</a:t>
            </a:r>
            <a:r>
              <a:rPr lang="en-US" sz="2400" b="0" i="0" dirty="0">
                <a:effectLst/>
                <a:latin typeface="Arial" panose="020B0604020202020204" pitchFamily="34" charset="0"/>
              </a:rPr>
              <a:t>. </a:t>
            </a:r>
          </a:p>
          <a:p>
            <a:pPr marL="457200" indent="-457200" algn="l">
              <a:buFont typeface="Arial" panose="020B0604020202020204" pitchFamily="34" charset="0"/>
              <a:buChar char="•"/>
            </a:pPr>
            <a:r>
              <a:rPr lang="en-US" sz="2400" b="0" i="0" dirty="0">
                <a:effectLst/>
                <a:latin typeface="Arial" panose="020B0604020202020204" pitchFamily="34" charset="0"/>
              </a:rPr>
              <a:t>1849, </a:t>
            </a:r>
            <a:r>
              <a:rPr lang="en-US" sz="2400" b="0" i="0" u="none" strike="noStrike" dirty="0">
                <a:effectLst/>
                <a:latin typeface="Arial" panose="020B0604020202020204" pitchFamily="34" charset="0"/>
                <a:hlinkClick r:id="rId11" tooltip="Paul Julius Reuter">
                  <a:extLst>
                    <a:ext uri="{A12FA001-AC4F-418D-AE19-62706E023703}">
                      <ahyp:hlinkClr xmlns:ahyp="http://schemas.microsoft.com/office/drawing/2018/hyperlinkcolor" val="tx"/>
                    </a:ext>
                  </a:extLst>
                </a:hlinkClick>
              </a:rPr>
              <a:t>Paul Julius Reuter</a:t>
            </a:r>
            <a:r>
              <a:rPr lang="en-US" sz="2400" b="0" i="0" dirty="0">
                <a:effectLst/>
                <a:latin typeface="Arial" panose="020B0604020202020204" pitchFamily="34" charset="0"/>
              </a:rPr>
              <a:t> started a pigeon service to fly stock prices between </a:t>
            </a:r>
            <a:r>
              <a:rPr lang="en-US" sz="2400" b="0" i="0" u="none" strike="noStrike" dirty="0">
                <a:effectLst/>
                <a:latin typeface="Arial" panose="020B0604020202020204" pitchFamily="34" charset="0"/>
                <a:hlinkClick r:id="rId12" tooltip="Aachen">
                  <a:extLst>
                    <a:ext uri="{A12FA001-AC4F-418D-AE19-62706E023703}">
                      <ahyp:hlinkClr xmlns:ahyp="http://schemas.microsoft.com/office/drawing/2018/hyperlinkcolor" val="tx"/>
                    </a:ext>
                  </a:extLst>
                </a:hlinkClick>
              </a:rPr>
              <a:t>Aachen</a:t>
            </a:r>
            <a:r>
              <a:rPr lang="en-US" sz="2400" b="0" i="0" dirty="0">
                <a:effectLst/>
                <a:latin typeface="Arial" panose="020B0604020202020204" pitchFamily="34" charset="0"/>
              </a:rPr>
              <a:t> and </a:t>
            </a:r>
            <a:r>
              <a:rPr lang="en-US" sz="2400" b="0" i="0" u="none" strike="noStrike" dirty="0">
                <a:effectLst/>
                <a:latin typeface="Arial" panose="020B0604020202020204" pitchFamily="34" charset="0"/>
                <a:hlinkClick r:id="rId13" tooltip="Brussels">
                  <a:extLst>
                    <a:ext uri="{A12FA001-AC4F-418D-AE19-62706E023703}">
                      <ahyp:hlinkClr xmlns:ahyp="http://schemas.microsoft.com/office/drawing/2018/hyperlinkcolor" val="tx"/>
                    </a:ext>
                  </a:extLst>
                </a:hlinkClick>
              </a:rPr>
              <a:t>Brussels</a:t>
            </a:r>
            <a:r>
              <a:rPr lang="en-US" sz="2400" b="0" i="0" u="none" strike="noStrike" dirty="0">
                <a:effectLst/>
                <a:latin typeface="Arial" panose="020B0604020202020204" pitchFamily="34" charset="0"/>
              </a:rPr>
              <a:t>.</a:t>
            </a:r>
          </a:p>
          <a:p>
            <a:pPr algn="l"/>
            <a:r>
              <a:rPr lang="en-US" sz="2400" dirty="0">
                <a:latin typeface="Arial" panose="020B0604020202020204" pitchFamily="34" charset="0"/>
              </a:rPr>
              <a:t>Beacons</a:t>
            </a:r>
            <a:endParaRPr lang="en-US" sz="2400" b="0" i="0" dirty="0">
              <a:effectLst/>
              <a:latin typeface="Arial" panose="020B0604020202020204" pitchFamily="34" charset="0"/>
            </a:endParaRPr>
          </a:p>
          <a:p>
            <a:pPr marL="457200" indent="-457200" algn="l">
              <a:buFont typeface="Arial" panose="020B0604020202020204" pitchFamily="34" charset="0"/>
              <a:buChar char="•"/>
            </a:pPr>
            <a:r>
              <a:rPr lang="en-US" sz="2400" b="0" i="0" dirty="0">
                <a:effectLst/>
                <a:latin typeface="Arial" panose="020B0604020202020204" pitchFamily="34" charset="0"/>
              </a:rPr>
              <a:t>1588 </a:t>
            </a:r>
            <a:r>
              <a:rPr lang="en-US" sz="2400" u="none" strike="noStrike" dirty="0">
                <a:latin typeface="Arial" panose="020B0604020202020204" pitchFamily="34" charset="0"/>
                <a:hlinkClick r:id="rId14" tooltip="Spanish Armada">
                  <a:extLst>
                    <a:ext uri="{A12FA001-AC4F-418D-AE19-62706E023703}">
                      <ahyp:hlinkClr xmlns:ahyp="http://schemas.microsoft.com/office/drawing/2018/hyperlinkcolor" val="tx"/>
                    </a:ext>
                  </a:extLst>
                </a:hlinkClick>
              </a:rPr>
              <a:t>Sighting of the </a:t>
            </a:r>
            <a:r>
              <a:rPr lang="en-US" sz="2400" b="0" i="0" u="none" strike="noStrike" dirty="0">
                <a:effectLst/>
                <a:latin typeface="Arial" panose="020B0604020202020204" pitchFamily="34" charset="0"/>
                <a:hlinkClick r:id="rId14" tooltip="Spanish Armada">
                  <a:extLst>
                    <a:ext uri="{A12FA001-AC4F-418D-AE19-62706E023703}">
                      <ahyp:hlinkClr xmlns:ahyp="http://schemas.microsoft.com/office/drawing/2018/hyperlinkcolor" val="tx"/>
                    </a:ext>
                  </a:extLst>
                </a:hlinkClick>
              </a:rPr>
              <a:t>Spanish Armada</a:t>
            </a:r>
            <a:r>
              <a:rPr lang="en-US" sz="2400" u="none" strike="noStrike" dirty="0">
                <a:latin typeface="Arial" panose="020B0604020202020204" pitchFamily="34" charset="0"/>
              </a:rPr>
              <a:t> </a:t>
            </a:r>
            <a:r>
              <a:rPr lang="en-US" sz="2400" b="0" i="0" dirty="0">
                <a:effectLst/>
                <a:latin typeface="Arial" panose="020B0604020202020204" pitchFamily="34" charset="0"/>
              </a:rPr>
              <a:t>used a beacon chain relayed a signal from </a:t>
            </a:r>
            <a:r>
              <a:rPr lang="en-US" sz="2400" b="0" i="0" u="none" strike="noStrike" dirty="0">
                <a:effectLst/>
                <a:latin typeface="Arial" panose="020B0604020202020204" pitchFamily="34" charset="0"/>
                <a:hlinkClick r:id="rId15" tooltip="Plymouth">
                  <a:extLst>
                    <a:ext uri="{A12FA001-AC4F-418D-AE19-62706E023703}">
                      <ahyp:hlinkClr xmlns:ahyp="http://schemas.microsoft.com/office/drawing/2018/hyperlinkcolor" val="tx"/>
                    </a:ext>
                  </a:extLst>
                </a:hlinkClick>
              </a:rPr>
              <a:t>Plymouth</a:t>
            </a:r>
            <a:r>
              <a:rPr lang="en-US" sz="2400" b="0" i="0" dirty="0">
                <a:effectLst/>
                <a:latin typeface="Arial" panose="020B0604020202020204" pitchFamily="34" charset="0"/>
              </a:rPr>
              <a:t> to </a:t>
            </a:r>
            <a:r>
              <a:rPr lang="en-US" sz="2400" b="0" i="0" u="none" strike="noStrike" dirty="0">
                <a:effectLst/>
                <a:latin typeface="Arial" panose="020B0604020202020204" pitchFamily="34" charset="0"/>
                <a:hlinkClick r:id="rId16" tooltip="London">
                  <a:extLst>
                    <a:ext uri="{A12FA001-AC4F-418D-AE19-62706E023703}">
                      <ahyp:hlinkClr xmlns:ahyp="http://schemas.microsoft.com/office/drawing/2018/hyperlinkcolor" val="tx"/>
                    </a:ext>
                  </a:extLst>
                </a:hlinkClick>
              </a:rPr>
              <a:t>London</a:t>
            </a:r>
            <a:r>
              <a:rPr lang="en-US" sz="2400" b="0" i="0" dirty="0">
                <a:effectLst/>
                <a:latin typeface="Arial" panose="020B0604020202020204" pitchFamily="34" charset="0"/>
              </a:rPr>
              <a:t>.</a:t>
            </a:r>
          </a:p>
          <a:p>
            <a:pPr marL="457200" indent="-457200" algn="l">
              <a:buFont typeface="Arial" panose="020B0604020202020204" pitchFamily="34" charset="0"/>
              <a:buChar char="•"/>
            </a:pPr>
            <a:r>
              <a:rPr lang="en-US" sz="2400" dirty="0">
                <a:latin typeface="Arial" panose="020B0604020202020204" pitchFamily="34" charset="0"/>
              </a:rPr>
              <a:t>1</a:t>
            </a:r>
            <a:r>
              <a:rPr lang="en-US" sz="2400" b="0" i="0" dirty="0">
                <a:effectLst/>
                <a:latin typeface="Arial" panose="020B0604020202020204" pitchFamily="34" charset="0"/>
              </a:rPr>
              <a:t>792, </a:t>
            </a:r>
            <a:r>
              <a:rPr lang="en-US" sz="2400" b="0" i="0" u="none" strike="noStrike" dirty="0">
                <a:effectLst/>
                <a:latin typeface="Arial" panose="020B0604020202020204" pitchFamily="34" charset="0"/>
                <a:hlinkClick r:id="rId17" tooltip="Claude Chappe">
                  <a:extLst>
                    <a:ext uri="{A12FA001-AC4F-418D-AE19-62706E023703}">
                      <ahyp:hlinkClr xmlns:ahyp="http://schemas.microsoft.com/office/drawing/2018/hyperlinkcolor" val="tx"/>
                    </a:ext>
                  </a:extLst>
                </a:hlinkClick>
              </a:rPr>
              <a:t>Claude Chappe</a:t>
            </a:r>
            <a:r>
              <a:rPr lang="en-US" sz="2400" b="0" i="0" dirty="0">
                <a:effectLst/>
                <a:latin typeface="Arial" panose="020B0604020202020204" pitchFamily="34" charset="0"/>
              </a:rPr>
              <a:t>, a French engineer, built the first fixed visual </a:t>
            </a:r>
            <a:r>
              <a:rPr lang="en-US" sz="2400" b="0" i="0" u="none" strike="noStrike" dirty="0">
                <a:effectLst/>
                <a:latin typeface="Arial" panose="020B0604020202020204" pitchFamily="34" charset="0"/>
                <a:hlinkClick r:id="rId18" tooltip="Telegraphy">
                  <a:extLst>
                    <a:ext uri="{A12FA001-AC4F-418D-AE19-62706E023703}">
                      <ahyp:hlinkClr xmlns:ahyp="http://schemas.microsoft.com/office/drawing/2018/hyperlinkcolor" val="tx"/>
                    </a:ext>
                  </a:extLst>
                </a:hlinkClick>
              </a:rPr>
              <a:t>telegraphy</a:t>
            </a:r>
            <a:r>
              <a:rPr lang="en-US" sz="2400" b="0" i="0" dirty="0">
                <a:effectLst/>
                <a:latin typeface="Arial" panose="020B0604020202020204" pitchFamily="34" charset="0"/>
              </a:rPr>
              <a:t> system (or </a:t>
            </a:r>
            <a:r>
              <a:rPr lang="en-US" sz="2400" b="0" i="0" u="none" strike="noStrike" dirty="0">
                <a:effectLst/>
                <a:latin typeface="Arial" panose="020B0604020202020204" pitchFamily="34" charset="0"/>
                <a:hlinkClick r:id="rId19" tooltip="Semaphore line">
                  <a:extLst>
                    <a:ext uri="{A12FA001-AC4F-418D-AE19-62706E023703}">
                      <ahyp:hlinkClr xmlns:ahyp="http://schemas.microsoft.com/office/drawing/2018/hyperlinkcolor" val="tx"/>
                    </a:ext>
                  </a:extLst>
                </a:hlinkClick>
              </a:rPr>
              <a:t>semaphore line</a:t>
            </a:r>
            <a:r>
              <a:rPr lang="en-US" sz="2400" b="0" i="0" dirty="0">
                <a:effectLst/>
                <a:latin typeface="Arial" panose="020B0604020202020204" pitchFamily="34" charset="0"/>
              </a:rPr>
              <a:t>) between </a:t>
            </a:r>
            <a:r>
              <a:rPr lang="en-US" sz="2400" b="0" i="0" u="none" strike="noStrike" dirty="0">
                <a:effectLst/>
                <a:latin typeface="Arial" panose="020B0604020202020204" pitchFamily="34" charset="0"/>
                <a:hlinkClick r:id="rId20" tooltip="Lille">
                  <a:extLst>
                    <a:ext uri="{A12FA001-AC4F-418D-AE19-62706E023703}">
                      <ahyp:hlinkClr xmlns:ahyp="http://schemas.microsoft.com/office/drawing/2018/hyperlinkcolor" val="tx"/>
                    </a:ext>
                  </a:extLst>
                </a:hlinkClick>
              </a:rPr>
              <a:t>Lille</a:t>
            </a:r>
            <a:r>
              <a:rPr lang="en-US" sz="2400" b="0" i="0" dirty="0">
                <a:effectLst/>
                <a:latin typeface="Arial" panose="020B0604020202020204" pitchFamily="34" charset="0"/>
              </a:rPr>
              <a:t> and Paris.</a:t>
            </a:r>
          </a:p>
          <a:p>
            <a:pPr algn="l"/>
            <a:endParaRPr lang="en-US" dirty="0"/>
          </a:p>
        </p:txBody>
      </p:sp>
      <p:sp>
        <p:nvSpPr>
          <p:cNvPr id="3" name="TextBox 2">
            <a:extLst>
              <a:ext uri="{FF2B5EF4-FFF2-40B4-BE49-F238E27FC236}">
                <a16:creationId xmlns:a16="http://schemas.microsoft.com/office/drawing/2014/main" id="{3B5286AD-DE22-7E91-BDD1-43CE18398871}"/>
              </a:ext>
            </a:extLst>
          </p:cNvPr>
          <p:cNvSpPr txBox="1"/>
          <p:nvPr/>
        </p:nvSpPr>
        <p:spPr>
          <a:xfrm>
            <a:off x="4792717" y="117693"/>
            <a:ext cx="1965282" cy="830997"/>
          </a:xfrm>
          <a:prstGeom prst="rect">
            <a:avLst/>
          </a:prstGeom>
          <a:noFill/>
        </p:spPr>
        <p:txBody>
          <a:bodyPr wrap="none" rtlCol="0">
            <a:spAutoFit/>
          </a:bodyPr>
          <a:lstStyle/>
          <a:p>
            <a:r>
              <a:rPr lang="en-US" sz="4800" dirty="0">
                <a:latin typeface="+mj-lt"/>
              </a:rPr>
              <a:t>History</a:t>
            </a:r>
          </a:p>
        </p:txBody>
      </p:sp>
    </p:spTree>
    <p:extLst>
      <p:ext uri="{BB962C8B-B14F-4D97-AF65-F5344CB8AC3E}">
        <p14:creationId xmlns:p14="http://schemas.microsoft.com/office/powerpoint/2010/main" val="967443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091D1E-9031-E3FD-DF9C-13B250DDEED4}"/>
              </a:ext>
            </a:extLst>
          </p:cNvPr>
          <p:cNvSpPr txBox="1"/>
          <p:nvPr/>
        </p:nvSpPr>
        <p:spPr>
          <a:xfrm>
            <a:off x="228011" y="1318022"/>
            <a:ext cx="12110564" cy="5539978"/>
          </a:xfrm>
          <a:prstGeom prst="rect">
            <a:avLst/>
          </a:prstGeom>
          <a:noFill/>
        </p:spPr>
        <p:txBody>
          <a:bodyPr wrap="square" rtlCol="0">
            <a:spAutoFit/>
          </a:bodyPr>
          <a:lstStyle/>
          <a:p>
            <a:pPr marL="457200" indent="-457200" algn="l">
              <a:buFont typeface="Arial" panose="020B0604020202020204" pitchFamily="34" charset="0"/>
              <a:buChar char="•"/>
            </a:pPr>
            <a:r>
              <a:rPr lang="en-US" sz="2400" b="0" i="0" dirty="0">
                <a:effectLst/>
                <a:latin typeface="Arial" panose="020B0604020202020204" pitchFamily="34" charset="0"/>
              </a:rPr>
              <a:t>1837</a:t>
            </a:r>
            <a:r>
              <a:rPr lang="en-US" sz="2400" dirty="0">
                <a:latin typeface="Arial" panose="020B0604020202020204" pitchFamily="34" charset="0"/>
              </a:rPr>
              <a:t>, </a:t>
            </a:r>
            <a:r>
              <a:rPr lang="en-US" sz="2400" b="0" i="0" dirty="0">
                <a:effectLst/>
                <a:latin typeface="Arial" panose="020B0604020202020204" pitchFamily="34" charset="0"/>
              </a:rPr>
              <a:t>first commercial </a:t>
            </a:r>
            <a:r>
              <a:rPr lang="en-US" sz="2400" b="0" i="0" u="none" strike="noStrike" dirty="0">
                <a:effectLst/>
                <a:latin typeface="Arial" panose="020B0604020202020204" pitchFamily="34" charset="0"/>
                <a:hlinkClick r:id="rId2" tooltip="Electrical telegraph">
                  <a:extLst>
                    <a:ext uri="{A12FA001-AC4F-418D-AE19-62706E023703}">
                      <ahyp:hlinkClr xmlns:ahyp="http://schemas.microsoft.com/office/drawing/2018/hyperlinkcolor" val="tx"/>
                    </a:ext>
                  </a:extLst>
                </a:hlinkClick>
              </a:rPr>
              <a:t>electrical telegraph</a:t>
            </a:r>
            <a:r>
              <a:rPr lang="en-US" sz="2400" b="0" i="0" dirty="0">
                <a:effectLst/>
                <a:latin typeface="Arial" panose="020B0604020202020204" pitchFamily="34" charset="0"/>
              </a:rPr>
              <a:t> demonstrated by English inventor Sir </a:t>
            </a:r>
            <a:r>
              <a:rPr lang="en-US" sz="2400" b="0" i="0" u="none" strike="noStrike" dirty="0">
                <a:effectLst/>
                <a:latin typeface="Arial" panose="020B0604020202020204" pitchFamily="34" charset="0"/>
                <a:hlinkClick r:id="rId3" tooltip="William Fothergill Cooke">
                  <a:extLst>
                    <a:ext uri="{A12FA001-AC4F-418D-AE19-62706E023703}">
                      <ahyp:hlinkClr xmlns:ahyp="http://schemas.microsoft.com/office/drawing/2018/hyperlinkcolor" val="tx"/>
                    </a:ext>
                  </a:extLst>
                </a:hlinkClick>
              </a:rPr>
              <a:t>William Fothergill Cooke</a:t>
            </a:r>
            <a:r>
              <a:rPr lang="en-US" sz="2400" b="0" i="0" dirty="0">
                <a:effectLst/>
                <a:latin typeface="Arial" panose="020B0604020202020204" pitchFamily="34" charset="0"/>
              </a:rPr>
              <a:t> and English scientist Sir </a:t>
            </a:r>
            <a:r>
              <a:rPr lang="en-US" sz="2400" b="0" i="0" u="none" strike="noStrike" dirty="0">
                <a:effectLst/>
                <a:latin typeface="Arial" panose="020B0604020202020204" pitchFamily="34" charset="0"/>
                <a:hlinkClick r:id="rId4" tooltip="Charles Wheatstone">
                  <a:extLst>
                    <a:ext uri="{A12FA001-AC4F-418D-AE19-62706E023703}">
                      <ahyp:hlinkClr xmlns:ahyp="http://schemas.microsoft.com/office/drawing/2018/hyperlinkcolor" val="tx"/>
                    </a:ext>
                  </a:extLst>
                </a:hlinkClick>
              </a:rPr>
              <a:t>Charles Wheatstone</a:t>
            </a:r>
            <a:r>
              <a:rPr lang="en-US" sz="2400" b="0" i="0" dirty="0">
                <a:effectLst/>
                <a:latin typeface="Arial" panose="020B0604020202020204" pitchFamily="34" charset="0"/>
              </a:rPr>
              <a:t>.</a:t>
            </a:r>
          </a:p>
          <a:p>
            <a:pPr marL="457200" indent="-457200" algn="l">
              <a:buFont typeface="Arial" panose="020B0604020202020204" pitchFamily="34" charset="0"/>
              <a:buChar char="•"/>
            </a:pPr>
            <a:r>
              <a:rPr lang="en-US" sz="2400" b="0" i="0" dirty="0">
                <a:effectLst/>
                <a:latin typeface="Arial" panose="020B0604020202020204" pitchFamily="34" charset="0"/>
              </a:rPr>
              <a:t>1837, </a:t>
            </a:r>
            <a:r>
              <a:rPr lang="en-US" sz="2400" b="0" i="0" u="none" strike="noStrike" dirty="0">
                <a:effectLst/>
                <a:latin typeface="Arial" panose="020B0604020202020204" pitchFamily="34" charset="0"/>
                <a:hlinkClick r:id="rId5" tooltip="Samuel Morse">
                  <a:extLst>
                    <a:ext uri="{A12FA001-AC4F-418D-AE19-62706E023703}">
                      <ahyp:hlinkClr xmlns:ahyp="http://schemas.microsoft.com/office/drawing/2018/hyperlinkcolor" val="tx"/>
                    </a:ext>
                  </a:extLst>
                </a:hlinkClick>
              </a:rPr>
              <a:t>Samuel Morse</a:t>
            </a:r>
            <a:r>
              <a:rPr lang="en-US" sz="2400" b="0" i="0" dirty="0">
                <a:effectLst/>
                <a:latin typeface="Arial" panose="020B0604020202020204" pitchFamily="34" charset="0"/>
              </a:rPr>
              <a:t> independently developed a version of the electrical telegraph that he </a:t>
            </a:r>
            <a:r>
              <a:rPr lang="en-US" sz="2400" b="1" i="0" dirty="0">
                <a:effectLst/>
                <a:latin typeface="Arial" panose="020B0604020202020204" pitchFamily="34" charset="0"/>
              </a:rPr>
              <a:t>unsuccessfully </a:t>
            </a:r>
            <a:r>
              <a:rPr lang="en-US" sz="2400" b="0" i="0" dirty="0">
                <a:effectLst/>
                <a:latin typeface="Arial" panose="020B0604020202020204" pitchFamily="34" charset="0"/>
              </a:rPr>
              <a:t>demonstrated. </a:t>
            </a:r>
          </a:p>
          <a:p>
            <a:pPr marL="457200" indent="-457200" algn="l">
              <a:buFont typeface="Arial" panose="020B0604020202020204" pitchFamily="34" charset="0"/>
              <a:buChar char="•"/>
            </a:pPr>
            <a:r>
              <a:rPr lang="en-US" sz="2400" b="0" i="0" dirty="0">
                <a:effectLst/>
                <a:latin typeface="Arial" panose="020B0604020202020204" pitchFamily="34" charset="0"/>
              </a:rPr>
              <a:t>1866, The first </a:t>
            </a:r>
            <a:r>
              <a:rPr lang="en-US" sz="2400" b="0" i="0" u="none" strike="noStrike" dirty="0">
                <a:effectLst/>
                <a:latin typeface="Arial" panose="020B0604020202020204" pitchFamily="34" charset="0"/>
                <a:hlinkClick r:id="rId6" tooltip="Transatlantic telegraph cable">
                  <a:extLst>
                    <a:ext uri="{A12FA001-AC4F-418D-AE19-62706E023703}">
                      <ahyp:hlinkClr xmlns:ahyp="http://schemas.microsoft.com/office/drawing/2018/hyperlinkcolor" val="tx"/>
                    </a:ext>
                  </a:extLst>
                </a:hlinkClick>
              </a:rPr>
              <a:t>transatlantic telegraph cable</a:t>
            </a:r>
            <a:r>
              <a:rPr lang="en-US" sz="2400" b="0" i="0" dirty="0">
                <a:effectLst/>
                <a:latin typeface="Arial" panose="020B0604020202020204" pitchFamily="34" charset="0"/>
              </a:rPr>
              <a:t> was successfully completed allowing transatlantic telecommunication for the first time.</a:t>
            </a:r>
          </a:p>
          <a:p>
            <a:pPr marL="457200" indent="-457200" algn="l">
              <a:buFont typeface="Arial" panose="020B0604020202020204" pitchFamily="34" charset="0"/>
              <a:buChar char="•"/>
            </a:pPr>
            <a:r>
              <a:rPr lang="en-US" sz="2400" b="0" i="0" dirty="0">
                <a:effectLst/>
                <a:latin typeface="Arial" panose="020B0604020202020204" pitchFamily="34" charset="0"/>
              </a:rPr>
              <a:t>1876, The conventional telephone patent by </a:t>
            </a:r>
            <a:r>
              <a:rPr lang="en-US" sz="2400" b="0" i="0" u="none" strike="noStrike" dirty="0">
                <a:effectLst/>
                <a:latin typeface="Arial" panose="020B0604020202020204" pitchFamily="34" charset="0"/>
                <a:hlinkClick r:id="rId7" tooltip="Alexander Graham Bell">
                  <a:extLst>
                    <a:ext uri="{A12FA001-AC4F-418D-AE19-62706E023703}">
                      <ahyp:hlinkClr xmlns:ahyp="http://schemas.microsoft.com/office/drawing/2018/hyperlinkcolor" val="tx"/>
                    </a:ext>
                  </a:extLst>
                </a:hlinkClick>
              </a:rPr>
              <a:t>Alexander Bell</a:t>
            </a:r>
            <a:r>
              <a:rPr lang="en-US" sz="2400" b="0" i="0" u="none" strike="noStrike" dirty="0">
                <a:effectLst/>
                <a:latin typeface="Arial" panose="020B0604020202020204" pitchFamily="34" charset="0"/>
              </a:rPr>
              <a:t> (controversy with </a:t>
            </a:r>
            <a:r>
              <a:rPr lang="en-US" sz="2400" b="1" i="0" dirty="0">
                <a:effectLst/>
                <a:latin typeface="Arial" panose="020B0604020202020204" pitchFamily="34" charset="0"/>
              </a:rPr>
              <a:t>Elisha Gray)</a:t>
            </a:r>
          </a:p>
          <a:p>
            <a:pPr marL="457200" indent="-457200" algn="l">
              <a:buFont typeface="Arial" panose="020B0604020202020204" pitchFamily="34" charset="0"/>
              <a:buChar char="•"/>
            </a:pPr>
            <a:r>
              <a:rPr lang="en-US" sz="2400" b="0" i="0" dirty="0">
                <a:effectLst/>
                <a:latin typeface="Arial" panose="020B0604020202020204" pitchFamily="34" charset="0"/>
              </a:rPr>
              <a:t>1901, Marconi showed wireless waves transmitted across the Atlantic Ocean</a:t>
            </a:r>
          </a:p>
          <a:p>
            <a:pPr marL="457200" indent="-457200" algn="l">
              <a:buFont typeface="Arial" panose="020B0604020202020204" pitchFamily="34" charset="0"/>
              <a:buChar char="•"/>
            </a:pPr>
            <a:r>
              <a:rPr lang="en-US" sz="2400" dirty="0">
                <a:latin typeface="Arial" panose="020B0604020202020204" pitchFamily="34" charset="0"/>
              </a:rPr>
              <a:t>1920, AM Broadcasting</a:t>
            </a:r>
          </a:p>
          <a:p>
            <a:pPr marL="457200" indent="-457200" algn="l">
              <a:buFont typeface="Arial" panose="020B0604020202020204" pitchFamily="34" charset="0"/>
              <a:buChar char="•"/>
            </a:pPr>
            <a:r>
              <a:rPr lang="en-US" sz="2400" dirty="0">
                <a:latin typeface="Arial" panose="020B0604020202020204" pitchFamily="34" charset="0"/>
              </a:rPr>
              <a:t>1925, </a:t>
            </a:r>
            <a:r>
              <a:rPr lang="en-US" sz="2400" dirty="0" err="1">
                <a:latin typeface="Arial" panose="020B0604020202020204" pitchFamily="34" charset="0"/>
              </a:rPr>
              <a:t>Logie</a:t>
            </a:r>
            <a:r>
              <a:rPr lang="en-US" sz="2400" dirty="0">
                <a:latin typeface="Arial" panose="020B0604020202020204" pitchFamily="34" charset="0"/>
              </a:rPr>
              <a:t> Baird demonstrated transmission of moving pictures at Selfridges using Nipkow disk</a:t>
            </a:r>
          </a:p>
          <a:p>
            <a:pPr marL="457200" indent="-457200" algn="l">
              <a:buFont typeface="Arial" panose="020B0604020202020204" pitchFamily="34" charset="0"/>
              <a:buChar char="•"/>
            </a:pPr>
            <a:r>
              <a:rPr lang="en-US" sz="2400" dirty="0">
                <a:latin typeface="Arial" panose="020B0604020202020204" pitchFamily="34" charset="0"/>
              </a:rPr>
              <a:t>1930-70, FM Stereo Broadcasting</a:t>
            </a:r>
          </a:p>
          <a:p>
            <a:pPr marL="457200" indent="-457200" algn="l">
              <a:buFont typeface="Arial" panose="020B0604020202020204" pitchFamily="34" charset="0"/>
              <a:buChar char="•"/>
            </a:pPr>
            <a:r>
              <a:rPr lang="en-US" sz="2400" dirty="0">
                <a:latin typeface="Arial" panose="020B0604020202020204" pitchFamily="34" charset="0"/>
              </a:rPr>
              <a:t>1927, Philo Farnsworth demonstrated cathode ray tube television</a:t>
            </a:r>
          </a:p>
          <a:p>
            <a:pPr algn="l"/>
            <a:endParaRPr lang="en-US" dirty="0"/>
          </a:p>
        </p:txBody>
      </p:sp>
      <p:sp>
        <p:nvSpPr>
          <p:cNvPr id="3" name="TextBox 2">
            <a:extLst>
              <a:ext uri="{FF2B5EF4-FFF2-40B4-BE49-F238E27FC236}">
                <a16:creationId xmlns:a16="http://schemas.microsoft.com/office/drawing/2014/main" id="{881864A6-B803-26C1-3F02-F891EE8DF824}"/>
              </a:ext>
            </a:extLst>
          </p:cNvPr>
          <p:cNvSpPr txBox="1"/>
          <p:nvPr/>
        </p:nvSpPr>
        <p:spPr>
          <a:xfrm>
            <a:off x="4790289" y="472966"/>
            <a:ext cx="2611421" cy="646331"/>
          </a:xfrm>
          <a:prstGeom prst="rect">
            <a:avLst/>
          </a:prstGeom>
          <a:noFill/>
        </p:spPr>
        <p:txBody>
          <a:bodyPr wrap="none" rtlCol="0">
            <a:spAutoFit/>
          </a:bodyPr>
          <a:lstStyle/>
          <a:p>
            <a:r>
              <a:rPr lang="en-US" sz="3600" dirty="0">
                <a:latin typeface="+mj-lt"/>
              </a:rPr>
              <a:t>More History</a:t>
            </a:r>
          </a:p>
        </p:txBody>
      </p:sp>
    </p:spTree>
    <p:extLst>
      <p:ext uri="{BB962C8B-B14F-4D97-AF65-F5344CB8AC3E}">
        <p14:creationId xmlns:p14="http://schemas.microsoft.com/office/powerpoint/2010/main" val="899748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7A9C2C-83C8-E91A-9DB1-7C898451E436}"/>
              </a:ext>
            </a:extLst>
          </p:cNvPr>
          <p:cNvSpPr txBox="1"/>
          <p:nvPr/>
        </p:nvSpPr>
        <p:spPr>
          <a:xfrm>
            <a:off x="1469572" y="1012371"/>
            <a:ext cx="9882051" cy="4801314"/>
          </a:xfrm>
          <a:prstGeom prst="rect">
            <a:avLst/>
          </a:prstGeom>
          <a:noFill/>
        </p:spPr>
        <p:txBody>
          <a:bodyPr wrap="square" rtlCol="0">
            <a:spAutoFit/>
          </a:bodyPr>
          <a:lstStyle/>
          <a:p>
            <a:pPr marL="285750" indent="-285750" algn="l">
              <a:buFont typeface="Arial" panose="020B0604020202020204" pitchFamily="34" charset="0"/>
              <a:buChar char="•"/>
            </a:pPr>
            <a:r>
              <a:rPr lang="en-US" b="1" i="0" dirty="0">
                <a:solidFill>
                  <a:srgbClr val="000000"/>
                </a:solidFill>
                <a:effectLst/>
                <a:latin typeface="Arial" panose="020B0604020202020204" pitchFamily="34" charset="0"/>
              </a:rPr>
              <a:t>Thermionic valves:- </a:t>
            </a:r>
            <a:r>
              <a:rPr lang="en-US" b="0" i="0" dirty="0">
                <a:solidFill>
                  <a:srgbClr val="202122"/>
                </a:solidFill>
                <a:effectLst/>
                <a:latin typeface="Arial" panose="020B0604020202020204" pitchFamily="34" charset="0"/>
              </a:rPr>
              <a:t>signal </a:t>
            </a:r>
            <a:r>
              <a:rPr lang="en-US" b="0" i="0" u="none" strike="noStrike" dirty="0">
                <a:solidFill>
                  <a:srgbClr val="3366CC"/>
                </a:solidFill>
                <a:effectLst/>
                <a:latin typeface="Arial" panose="020B0604020202020204" pitchFamily="34" charset="0"/>
                <a:hlinkClick r:id="rId2" tooltip="Amplifier"/>
              </a:rPr>
              <a:t>amplification</a:t>
            </a:r>
            <a:r>
              <a:rPr lang="en-US" b="0" i="0" dirty="0">
                <a:solidFill>
                  <a:srgbClr val="202122"/>
                </a:solidFill>
                <a:effectLst/>
                <a:latin typeface="Arial" panose="020B0604020202020204" pitchFamily="34" charset="0"/>
              </a:rPr>
              <a:t> and current </a:t>
            </a:r>
            <a:r>
              <a:rPr lang="en-US" b="0" i="0" u="none" strike="noStrike" dirty="0">
                <a:solidFill>
                  <a:srgbClr val="3366CC"/>
                </a:solidFill>
                <a:effectLst/>
                <a:latin typeface="Arial" panose="020B0604020202020204" pitchFamily="34" charset="0"/>
                <a:hlinkClick r:id="rId3" tooltip="Rectifier"/>
              </a:rPr>
              <a:t>rectification</a:t>
            </a:r>
            <a:r>
              <a:rPr lang="en-US" b="0" i="0" dirty="0">
                <a:solidFill>
                  <a:srgbClr val="202122"/>
                </a:solidFill>
                <a:effectLst/>
                <a:latin typeface="Arial" panose="020B0604020202020204" pitchFamily="34" charset="0"/>
              </a:rPr>
              <a:t>.</a:t>
            </a:r>
          </a:p>
          <a:p>
            <a:pPr marL="285750" indent="-285750" algn="l">
              <a:buFont typeface="Arial" panose="020B0604020202020204" pitchFamily="34" charset="0"/>
              <a:buChar char="•"/>
            </a:pPr>
            <a:r>
              <a:rPr lang="en-US" b="0" i="0" dirty="0">
                <a:solidFill>
                  <a:srgbClr val="202122"/>
                </a:solidFill>
                <a:effectLst/>
                <a:latin typeface="Arial" panose="020B0604020202020204" pitchFamily="34" charset="0"/>
              </a:rPr>
              <a:t>1904 Diode by </a:t>
            </a:r>
            <a:r>
              <a:rPr lang="en-US" b="0" i="0" u="none" strike="noStrike" dirty="0">
                <a:solidFill>
                  <a:srgbClr val="3366CC"/>
                </a:solidFill>
                <a:effectLst/>
                <a:latin typeface="Arial" panose="020B0604020202020204" pitchFamily="34" charset="0"/>
                <a:hlinkClick r:id="rId4" tooltip="John Ambrose Fleming"/>
              </a:rPr>
              <a:t>John Ambrose Fleming</a:t>
            </a:r>
            <a:endParaRPr lang="en-US" b="0" i="0" u="none" strike="noStrike" dirty="0">
              <a:solidFill>
                <a:srgbClr val="3366CC"/>
              </a:solidFill>
              <a:effectLst/>
              <a:latin typeface="Arial" panose="020B0604020202020204" pitchFamily="34" charset="0"/>
            </a:endParaRPr>
          </a:p>
          <a:p>
            <a:pPr marL="285750" indent="-285750" algn="l">
              <a:buFont typeface="Arial" panose="020B0604020202020204" pitchFamily="34" charset="0"/>
              <a:buChar char="•"/>
            </a:pPr>
            <a:r>
              <a:rPr lang="en-US" dirty="0">
                <a:solidFill>
                  <a:srgbClr val="3366CC"/>
                </a:solidFill>
                <a:latin typeface="Arial" panose="020B0604020202020204" pitchFamily="34" charset="0"/>
              </a:rPr>
              <a:t>1940s </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5" tooltip="Semiconductor devices"/>
              </a:rPr>
              <a:t>semiconductor devices</a:t>
            </a:r>
            <a:endParaRPr lang="en-US" dirty="0">
              <a:solidFill>
                <a:srgbClr val="3366CC"/>
              </a:solidFill>
              <a:latin typeface="Arial" panose="020B0604020202020204" pitchFamily="34" charset="0"/>
            </a:endParaRPr>
          </a:p>
          <a:p>
            <a:pPr marL="285750" indent="-285750" algn="l">
              <a:buFont typeface="Arial" panose="020B0604020202020204" pitchFamily="34" charset="0"/>
              <a:buChar char="•"/>
            </a:pPr>
            <a:r>
              <a:rPr lang="en-US" b="0" i="0" dirty="0">
                <a:solidFill>
                  <a:srgbClr val="3366CC"/>
                </a:solidFill>
                <a:effectLst/>
                <a:latin typeface="Arial" panose="020B0604020202020204" pitchFamily="34" charset="0"/>
              </a:rPr>
              <a:t>1904 Cats Whisker detector</a:t>
            </a:r>
          </a:p>
          <a:p>
            <a:pPr marL="285750" indent="-285750" algn="l">
              <a:buFont typeface="Arial" panose="020B0604020202020204" pitchFamily="34" charset="0"/>
              <a:buChar char="•"/>
            </a:pPr>
            <a:r>
              <a:rPr lang="en-US" dirty="0">
                <a:solidFill>
                  <a:srgbClr val="3366CC"/>
                </a:solidFill>
                <a:latin typeface="Arial" panose="020B0604020202020204" pitchFamily="34" charset="0"/>
              </a:rPr>
              <a:t>1947 Transistor Bardeen, Brattain, and Shockley could amplify</a:t>
            </a:r>
          </a:p>
          <a:p>
            <a:pPr marL="285750" indent="-285750" algn="l">
              <a:buFont typeface="Arial" panose="020B0604020202020204" pitchFamily="34" charset="0"/>
              <a:buChar char="•"/>
            </a:pPr>
            <a:r>
              <a:rPr lang="en-US" b="0" i="0" u="none" strike="noStrike" dirty="0">
                <a:solidFill>
                  <a:srgbClr val="3366CC"/>
                </a:solidFill>
                <a:effectLst/>
                <a:latin typeface="Arial" panose="020B0604020202020204" pitchFamily="34" charset="0"/>
                <a:hlinkClick r:id="rId6" tooltip="Transistor radio"/>
              </a:rPr>
              <a:t>transistor radio</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7" tooltip="Cassette tape recorder"/>
              </a:rPr>
              <a:t>cassette tape player</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8" tooltip="Walkie-talkie"/>
              </a:rPr>
              <a:t>walkie-talkie</a:t>
            </a:r>
            <a:r>
              <a:rPr lang="en-US" b="0" i="0" dirty="0">
                <a:solidFill>
                  <a:srgbClr val="202122"/>
                </a:solidFill>
                <a:effectLst/>
                <a:latin typeface="Arial" panose="020B0604020202020204" pitchFamily="34" charset="0"/>
              </a:rPr>
              <a:t> and </a:t>
            </a:r>
            <a:r>
              <a:rPr lang="en-US" b="0" i="0" u="none" strike="noStrike" dirty="0">
                <a:solidFill>
                  <a:srgbClr val="3366CC"/>
                </a:solidFill>
                <a:effectLst/>
                <a:latin typeface="Arial" panose="020B0604020202020204" pitchFamily="34" charset="0"/>
                <a:hlinkClick r:id="rId9" tooltip="Quartz watch"/>
              </a:rPr>
              <a:t>quartz watch</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10" tooltip="Computer"/>
              </a:rPr>
              <a:t>computers</a:t>
            </a:r>
            <a:r>
              <a:rPr lang="en-US" u="none" strike="noStrike" dirty="0">
                <a:solidFill>
                  <a:srgbClr val="202122"/>
                </a:solidFill>
                <a:latin typeface="Arial" panose="020B0604020202020204" pitchFamily="34" charset="0"/>
              </a:rPr>
              <a:t>, </a:t>
            </a:r>
            <a:r>
              <a:rPr lang="en-US" b="0" i="0" u="none" strike="noStrike" dirty="0">
                <a:solidFill>
                  <a:srgbClr val="3366CC"/>
                </a:solidFill>
                <a:effectLst/>
                <a:latin typeface="Arial" panose="020B0604020202020204" pitchFamily="34" charset="0"/>
                <a:hlinkClick r:id="rId11" tooltip="Mobile phone"/>
              </a:rPr>
              <a:t>mobile phones</a:t>
            </a:r>
            <a:r>
              <a:rPr lang="en-US" u="none" strike="noStrike" dirty="0">
                <a:solidFill>
                  <a:srgbClr val="202122"/>
                </a:solidFill>
                <a:latin typeface="Arial" panose="020B0604020202020204" pitchFamily="34" charset="0"/>
              </a:rPr>
              <a:t>,</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12" tooltip="Microprocessor"/>
              </a:rPr>
              <a:t>microprocessor</a:t>
            </a:r>
            <a:r>
              <a:rPr lang="en-US" b="0" i="0" dirty="0">
                <a:solidFill>
                  <a:srgbClr val="202122"/>
                </a:solidFill>
                <a:effectLst/>
                <a:latin typeface="Arial" panose="020B0604020202020204" pitchFamily="34" charset="0"/>
              </a:rPr>
              <a:t> chip, </a:t>
            </a:r>
            <a:r>
              <a:rPr lang="en-US" b="0" i="0" u="none" strike="noStrike" dirty="0">
                <a:solidFill>
                  <a:srgbClr val="3366CC"/>
                </a:solidFill>
                <a:effectLst/>
                <a:latin typeface="Arial" panose="020B0604020202020204" pitchFamily="34" charset="0"/>
                <a:hlinkClick r:id="rId13" tooltip="LED"/>
              </a:rPr>
              <a:t>LED</a:t>
            </a:r>
            <a:r>
              <a:rPr lang="en-US" b="0" i="0" dirty="0">
                <a:solidFill>
                  <a:srgbClr val="202122"/>
                </a:solidFill>
                <a:effectLst/>
                <a:latin typeface="Arial" panose="020B0604020202020204" pitchFamily="34" charset="0"/>
              </a:rPr>
              <a:t> lamp, </a:t>
            </a:r>
            <a:r>
              <a:rPr lang="en-US" b="0" i="0" u="none" strike="noStrike" dirty="0">
                <a:solidFill>
                  <a:srgbClr val="3366CC"/>
                </a:solidFill>
                <a:effectLst/>
                <a:latin typeface="Arial" panose="020B0604020202020204" pitchFamily="34" charset="0"/>
                <a:hlinkClick r:id="rId14" tooltip="Solar cell"/>
              </a:rPr>
              <a:t>solar cell</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15" tooltip="CCD sensor"/>
              </a:rPr>
              <a:t>charge coupled device (CCD) image sensor</a:t>
            </a:r>
            <a:r>
              <a:rPr lang="en-US" b="0" i="0" dirty="0">
                <a:solidFill>
                  <a:srgbClr val="202122"/>
                </a:solidFill>
                <a:effectLst/>
                <a:latin typeface="Arial" panose="020B0604020202020204" pitchFamily="34" charset="0"/>
              </a:rPr>
              <a:t>, and </a:t>
            </a:r>
            <a:r>
              <a:rPr lang="en-US" b="0" i="0" u="none" strike="noStrike" dirty="0">
                <a:solidFill>
                  <a:srgbClr val="3366CC"/>
                </a:solidFill>
                <a:effectLst/>
                <a:latin typeface="Arial" panose="020B0604020202020204" pitchFamily="34" charset="0"/>
                <a:hlinkClick r:id="rId16" tooltip="Semiconductor laser"/>
              </a:rPr>
              <a:t>semiconductor laser</a:t>
            </a:r>
            <a:r>
              <a:rPr lang="en-US" b="0" i="0" dirty="0">
                <a:solidFill>
                  <a:srgbClr val="202122"/>
                </a:solidFill>
                <a:effectLst/>
                <a:latin typeface="Arial" panose="020B0604020202020204" pitchFamily="34" charset="0"/>
              </a:rPr>
              <a:t>.</a:t>
            </a:r>
            <a:endParaRPr lang="en-US" dirty="0">
              <a:solidFill>
                <a:srgbClr val="3366CC"/>
              </a:solidFill>
              <a:latin typeface="Arial" panose="020B0604020202020204" pitchFamily="34" charset="0"/>
            </a:endParaRPr>
          </a:p>
          <a:p>
            <a:pPr marL="285750" indent="-285750" algn="l">
              <a:buFont typeface="Arial" panose="020B0604020202020204" pitchFamily="34" charset="0"/>
              <a:buChar char="•"/>
            </a:pPr>
            <a:r>
              <a:rPr lang="en-US" b="0" i="0" dirty="0">
                <a:solidFill>
                  <a:srgbClr val="202122"/>
                </a:solidFill>
                <a:effectLst/>
                <a:latin typeface="Arial" panose="020B0604020202020204" pitchFamily="34" charset="0"/>
              </a:rPr>
              <a:t>1969 A four-</a:t>
            </a:r>
            <a:r>
              <a:rPr lang="en-US" b="0" i="0" u="none" strike="noStrike" dirty="0">
                <a:solidFill>
                  <a:srgbClr val="3366CC"/>
                </a:solidFill>
                <a:effectLst/>
                <a:latin typeface="Arial" panose="020B0604020202020204" pitchFamily="34" charset="0"/>
                <a:hlinkClick r:id="rId17" tooltip="Node (networking)"/>
              </a:rPr>
              <a:t>node</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18" tooltip="Computer network"/>
              </a:rPr>
              <a:t>network</a:t>
            </a:r>
            <a:r>
              <a:rPr lang="en-US" b="0" i="0" dirty="0">
                <a:solidFill>
                  <a:srgbClr val="202122"/>
                </a:solidFill>
                <a:effectLst/>
                <a:latin typeface="Arial" panose="020B0604020202020204" pitchFamily="34" charset="0"/>
              </a:rPr>
              <a:t> constituting the beginnings of the </a:t>
            </a:r>
            <a:r>
              <a:rPr lang="en-US" b="0" i="0" u="none" strike="noStrike" dirty="0">
                <a:solidFill>
                  <a:srgbClr val="3366CC"/>
                </a:solidFill>
                <a:effectLst/>
                <a:latin typeface="Arial" panose="020B0604020202020204" pitchFamily="34" charset="0"/>
                <a:hlinkClick r:id="rId19" tooltip="ARPANET"/>
              </a:rPr>
              <a:t>ARPANET</a:t>
            </a:r>
            <a:r>
              <a:rPr lang="en-US" b="0" i="0" dirty="0">
                <a:solidFill>
                  <a:srgbClr val="202122"/>
                </a:solidFill>
                <a:effectLst/>
                <a:latin typeface="Arial" panose="020B0604020202020204" pitchFamily="34" charset="0"/>
              </a:rPr>
              <a:t>, </a:t>
            </a:r>
          </a:p>
          <a:p>
            <a:pPr marL="285750" indent="-285750" algn="l">
              <a:buFont typeface="Arial" panose="020B0604020202020204" pitchFamily="34" charset="0"/>
              <a:buChar char="•"/>
            </a:pPr>
            <a:r>
              <a:rPr lang="en-US" b="0" i="0" dirty="0">
                <a:solidFill>
                  <a:srgbClr val="202122"/>
                </a:solidFill>
                <a:effectLst/>
                <a:latin typeface="Arial" panose="020B0604020202020204" pitchFamily="34" charset="0"/>
              </a:rPr>
              <a:t>1981 had grown to 213 nodes.</a:t>
            </a:r>
            <a:r>
              <a:rPr lang="en-US" baseline="30000" dirty="0">
                <a:solidFill>
                  <a:srgbClr val="3366CC"/>
                </a:solidFill>
                <a:latin typeface="Arial" panose="020B0604020202020204" pitchFamily="34" charset="0"/>
              </a:rPr>
              <a:t> </a:t>
            </a:r>
            <a:r>
              <a:rPr lang="en-US" b="0" i="0" dirty="0">
                <a:solidFill>
                  <a:srgbClr val="202122"/>
                </a:solidFill>
                <a:effectLst/>
                <a:latin typeface="Arial" panose="020B0604020202020204" pitchFamily="34" charset="0"/>
              </a:rPr>
              <a:t>ARPANET eventually merged with other networks to form the Internet. </a:t>
            </a:r>
          </a:p>
          <a:p>
            <a:pPr marL="285750" indent="-285750" algn="l">
              <a:buFont typeface="Arial" panose="020B0604020202020204" pitchFamily="34" charset="0"/>
              <a:buChar char="•"/>
            </a:pPr>
            <a:r>
              <a:rPr lang="en-US" b="0" i="0" dirty="0">
                <a:solidFill>
                  <a:srgbClr val="202122"/>
                </a:solidFill>
                <a:effectLst/>
                <a:latin typeface="Arial" panose="020B0604020202020204" pitchFamily="34" charset="0"/>
              </a:rPr>
              <a:t>While Internet development was a focus of the </a:t>
            </a:r>
            <a:r>
              <a:rPr lang="en-US" b="0" i="0" u="none" strike="noStrike" dirty="0">
                <a:solidFill>
                  <a:srgbClr val="3366CC"/>
                </a:solidFill>
                <a:effectLst/>
                <a:latin typeface="Arial" panose="020B0604020202020204" pitchFamily="34" charset="0"/>
                <a:hlinkClick r:id="rId20" tooltip="Internet Engineering Task Force"/>
              </a:rPr>
              <a:t>Internet Engineering Task Force</a:t>
            </a:r>
            <a:r>
              <a:rPr lang="en-US" b="0" i="0" dirty="0">
                <a:solidFill>
                  <a:srgbClr val="202122"/>
                </a:solidFill>
                <a:effectLst/>
                <a:latin typeface="Arial" panose="020B0604020202020204" pitchFamily="34" charset="0"/>
              </a:rPr>
              <a:t> (IETF) who published a series of </a:t>
            </a:r>
            <a:r>
              <a:rPr lang="en-US" b="0" i="0" u="none" strike="noStrike" dirty="0">
                <a:solidFill>
                  <a:srgbClr val="3366CC"/>
                </a:solidFill>
                <a:effectLst/>
                <a:latin typeface="Arial" panose="020B0604020202020204" pitchFamily="34" charset="0"/>
                <a:hlinkClick r:id="rId21" tooltip="Request for Comments"/>
              </a:rPr>
              <a:t>Request for Comments</a:t>
            </a:r>
            <a:r>
              <a:rPr lang="en-US" b="0" i="0" dirty="0">
                <a:solidFill>
                  <a:srgbClr val="202122"/>
                </a:solidFill>
                <a:effectLst/>
                <a:latin typeface="Arial" panose="020B0604020202020204" pitchFamily="34" charset="0"/>
              </a:rPr>
              <a:t> documents, other networking advancements occurred in </a:t>
            </a:r>
            <a:r>
              <a:rPr lang="en-US" b="0" i="0" u="none" strike="noStrike" dirty="0">
                <a:solidFill>
                  <a:srgbClr val="3366CC"/>
                </a:solidFill>
                <a:effectLst/>
                <a:latin typeface="Arial" panose="020B0604020202020204" pitchFamily="34" charset="0"/>
                <a:hlinkClick r:id="rId22" tooltip="Industrial laboratory"/>
              </a:rPr>
              <a:t>industrial laboratories</a:t>
            </a:r>
            <a:r>
              <a:rPr lang="en-US" b="0" i="0" dirty="0">
                <a:solidFill>
                  <a:srgbClr val="202122"/>
                </a:solidFill>
                <a:effectLst/>
                <a:latin typeface="Arial" panose="020B0604020202020204" pitchFamily="34" charset="0"/>
              </a:rPr>
              <a:t>, such as the </a:t>
            </a:r>
            <a:r>
              <a:rPr lang="en-US" b="0" i="0" u="none" strike="noStrike" dirty="0">
                <a:solidFill>
                  <a:srgbClr val="3366CC"/>
                </a:solidFill>
                <a:effectLst/>
                <a:latin typeface="Arial" panose="020B0604020202020204" pitchFamily="34" charset="0"/>
                <a:hlinkClick r:id="rId23" tooltip="Local area network"/>
              </a:rPr>
              <a:t>local area network</a:t>
            </a:r>
            <a:r>
              <a:rPr lang="en-US" b="0" i="0" dirty="0">
                <a:solidFill>
                  <a:srgbClr val="202122"/>
                </a:solidFill>
                <a:effectLst/>
                <a:latin typeface="Arial" panose="020B0604020202020204" pitchFamily="34" charset="0"/>
              </a:rPr>
              <a:t> (LAN) developments of </a:t>
            </a:r>
            <a:r>
              <a:rPr lang="en-US" b="0" i="0" u="none" strike="noStrike" dirty="0">
                <a:solidFill>
                  <a:srgbClr val="3366CC"/>
                </a:solidFill>
                <a:effectLst/>
                <a:latin typeface="Arial" panose="020B0604020202020204" pitchFamily="34" charset="0"/>
                <a:hlinkClick r:id="rId24" tooltip="Ethernet"/>
              </a:rPr>
              <a:t>Ethernet</a:t>
            </a:r>
            <a:r>
              <a:rPr lang="en-US" b="0" i="0" dirty="0">
                <a:solidFill>
                  <a:srgbClr val="202122"/>
                </a:solidFill>
                <a:effectLst/>
                <a:latin typeface="Arial" panose="020B0604020202020204" pitchFamily="34" charset="0"/>
              </a:rPr>
              <a:t> (1983) and </a:t>
            </a:r>
            <a:r>
              <a:rPr lang="en-US" b="0" i="0" u="none" strike="noStrike" dirty="0">
                <a:solidFill>
                  <a:srgbClr val="3366CC"/>
                </a:solidFill>
                <a:effectLst/>
                <a:latin typeface="Arial" panose="020B0604020202020204" pitchFamily="34" charset="0"/>
                <a:hlinkClick r:id="rId25" tooltip="Token Ring"/>
              </a:rPr>
              <a:t>Token Ring</a:t>
            </a:r>
            <a:r>
              <a:rPr lang="en-US" b="0" i="0" dirty="0">
                <a:solidFill>
                  <a:srgbClr val="202122"/>
                </a:solidFill>
                <a:effectLst/>
                <a:latin typeface="Arial" panose="020B0604020202020204" pitchFamily="34" charset="0"/>
              </a:rPr>
              <a:t> (1984)</a:t>
            </a:r>
            <a:br>
              <a:rPr lang="en-US" dirty="0"/>
            </a:br>
            <a:endParaRPr lang="en-US" b="1" i="0" dirty="0">
              <a:solidFill>
                <a:srgbClr val="000000"/>
              </a:solidFill>
              <a:effectLst/>
              <a:latin typeface="Arial" panose="020B0604020202020204" pitchFamily="34" charset="0"/>
            </a:endParaRPr>
          </a:p>
          <a:p>
            <a:endParaRPr lang="en-US" dirty="0"/>
          </a:p>
        </p:txBody>
      </p:sp>
      <p:sp>
        <p:nvSpPr>
          <p:cNvPr id="2" name="TextBox 1">
            <a:extLst>
              <a:ext uri="{FF2B5EF4-FFF2-40B4-BE49-F238E27FC236}">
                <a16:creationId xmlns:a16="http://schemas.microsoft.com/office/drawing/2014/main" id="{8F6A21B7-A37B-47E1-231A-E11A607D94ED}"/>
              </a:ext>
            </a:extLst>
          </p:cNvPr>
          <p:cNvSpPr txBox="1"/>
          <p:nvPr/>
        </p:nvSpPr>
        <p:spPr>
          <a:xfrm>
            <a:off x="4792718" y="241738"/>
            <a:ext cx="3976858" cy="707886"/>
          </a:xfrm>
          <a:prstGeom prst="rect">
            <a:avLst/>
          </a:prstGeom>
          <a:noFill/>
        </p:spPr>
        <p:txBody>
          <a:bodyPr wrap="none" rtlCol="0">
            <a:spAutoFit/>
          </a:bodyPr>
          <a:lstStyle/>
          <a:p>
            <a:r>
              <a:rPr lang="en-US" sz="4000" dirty="0">
                <a:latin typeface="+mj-lt"/>
              </a:rPr>
              <a:t>Even More History</a:t>
            </a:r>
          </a:p>
        </p:txBody>
      </p:sp>
    </p:spTree>
    <p:extLst>
      <p:ext uri="{BB962C8B-B14F-4D97-AF65-F5344CB8AC3E}">
        <p14:creationId xmlns:p14="http://schemas.microsoft.com/office/powerpoint/2010/main" val="38135624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26353</TotalTime>
  <Words>2390</Words>
  <Application>Microsoft Office PowerPoint</Application>
  <PresentationFormat>Widescreen</PresentationFormat>
  <Paragraphs>160</Paragraphs>
  <Slides>34</Slides>
  <Notes>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Helvetica</vt:lpstr>
      <vt:lpstr>Linux Libertine</vt:lpstr>
      <vt:lpstr>Segoe UI</vt:lpstr>
      <vt:lpstr>Times New Roman</vt:lpstr>
      <vt:lpstr>Office Theme</vt:lpstr>
      <vt:lpstr>Disruptive Innovation and Technology</vt:lpstr>
      <vt:lpstr>The Genesis of Telecom: “In the beginning”</vt:lpstr>
      <vt:lpstr>PowerPoint Presentation</vt:lpstr>
      <vt:lpstr>PowerPoint Presentation</vt:lpstr>
      <vt:lpstr>The Internet: Wires, Cables &amp; WiFi</vt:lpstr>
      <vt:lpstr>Prehistory</vt:lpstr>
      <vt:lpstr>PowerPoint Presentation</vt:lpstr>
      <vt:lpstr>PowerPoint Presentation</vt:lpstr>
      <vt:lpstr>PowerPoint Presentation</vt:lpstr>
      <vt:lpstr>Circuit switching</vt:lpstr>
      <vt:lpstr>Packet Switching</vt:lpstr>
      <vt:lpstr>Connectionless and connection-oriented </vt:lpstr>
      <vt:lpstr>PowerPoint Presentation</vt:lpstr>
      <vt:lpstr>The Evolution of Mobile Phones</vt:lpstr>
      <vt:lpstr>Cell Phone History</vt:lpstr>
      <vt:lpstr>More Cell Phone History</vt:lpstr>
      <vt:lpstr>Mobile Phone History</vt:lpstr>
      <vt:lpstr>Even More Cell Phone History</vt:lpstr>
      <vt:lpstr>First ring tone sold</vt:lpstr>
      <vt:lpstr>And so to the Internet Cell Phone</vt:lpstr>
      <vt:lpstr>Satellite Mobile</vt:lpstr>
      <vt:lpstr>Digital Convergence</vt:lpstr>
      <vt:lpstr>PowerPoint Presentation</vt:lpstr>
      <vt:lpstr>PowerPoint Presentation</vt:lpstr>
      <vt:lpstr>PowerPoint Presentation</vt:lpstr>
      <vt:lpstr>PowerPoint Presentation</vt:lpstr>
      <vt:lpstr>PowerPoint Presentation</vt:lpstr>
      <vt:lpstr>Digital Convergence impact on Disruptive Technology</vt:lpstr>
      <vt:lpstr>What is VoIP and How Does It Work </vt:lpstr>
      <vt:lpstr>The History of Social Media </vt:lpstr>
      <vt:lpstr>What is Cloud Computing </vt:lpstr>
      <vt:lpstr>So what are the next Disruptive Innovations in Telecommunications?  Maybe-</vt:lpstr>
      <vt:lpstr>John Knoblett on Quantum Computing and Telecom</vt:lpstr>
      <vt:lpstr>Top ten new disruptive innovations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Disruptive Innovation and Technology</dc:title>
  <dc:creator>Campbell, R H</dc:creator>
  <cp:lastModifiedBy>OLLI</cp:lastModifiedBy>
  <cp:revision>43</cp:revision>
  <dcterms:created xsi:type="dcterms:W3CDTF">2023-03-10T22:20:40Z</dcterms:created>
  <dcterms:modified xsi:type="dcterms:W3CDTF">2023-05-19T13:26:23Z</dcterms:modified>
</cp:coreProperties>
</file>