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31"/>
  </p:notesMasterIdLst>
  <p:sldIdLst>
    <p:sldId id="268" r:id="rId2"/>
    <p:sldId id="377" r:id="rId3"/>
    <p:sldId id="378" r:id="rId4"/>
    <p:sldId id="309" r:id="rId5"/>
    <p:sldId id="438" r:id="rId6"/>
    <p:sldId id="265" r:id="rId7"/>
    <p:sldId id="436" r:id="rId8"/>
    <p:sldId id="439" r:id="rId9"/>
    <p:sldId id="402" r:id="rId10"/>
    <p:sldId id="379" r:id="rId11"/>
    <p:sldId id="380" r:id="rId12"/>
    <p:sldId id="267" r:id="rId13"/>
    <p:sldId id="310" r:id="rId14"/>
    <p:sldId id="381" r:id="rId15"/>
    <p:sldId id="382" r:id="rId16"/>
    <p:sldId id="383" r:id="rId17"/>
    <p:sldId id="384" r:id="rId18"/>
    <p:sldId id="420" r:id="rId19"/>
    <p:sldId id="421" r:id="rId20"/>
    <p:sldId id="423" r:id="rId21"/>
    <p:sldId id="422" r:id="rId22"/>
    <p:sldId id="440" r:id="rId23"/>
    <p:sldId id="385" r:id="rId24"/>
    <p:sldId id="386" r:id="rId25"/>
    <p:sldId id="387" r:id="rId26"/>
    <p:sldId id="441" r:id="rId27"/>
    <p:sldId id="443" r:id="rId28"/>
    <p:sldId id="442" r:id="rId29"/>
    <p:sldId id="42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81"/>
    <p:restoredTop sz="94663"/>
  </p:normalViewPr>
  <p:slideViewPr>
    <p:cSldViewPr snapToGrid="0">
      <p:cViewPr varScale="1">
        <p:scale>
          <a:sx n="123" d="100"/>
          <a:sy n="123" d="100"/>
        </p:scale>
        <p:origin x="3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67C10-A5F0-0B44-A97E-7A07FB78B8A4}"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B7093-4030-2E4C-A48A-FE5C56F74B1E}" type="slidenum">
              <a:rPr lang="en-US" smtClean="0"/>
              <a:t>‹#›</a:t>
            </a:fld>
            <a:endParaRPr lang="en-US"/>
          </a:p>
        </p:txBody>
      </p:sp>
    </p:spTree>
    <p:extLst>
      <p:ext uri="{BB962C8B-B14F-4D97-AF65-F5344CB8AC3E}">
        <p14:creationId xmlns:p14="http://schemas.microsoft.com/office/powerpoint/2010/main" val="218290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DC3FCC-1689-554B-8B04-DA2281024BA7}" type="slidenum">
              <a:rPr lang="en-US" smtClean="0"/>
              <a:t>2</a:t>
            </a:fld>
            <a:endParaRPr lang="en-US"/>
          </a:p>
        </p:txBody>
      </p:sp>
    </p:spTree>
    <p:extLst>
      <p:ext uri="{BB962C8B-B14F-4D97-AF65-F5344CB8AC3E}">
        <p14:creationId xmlns:p14="http://schemas.microsoft.com/office/powerpoint/2010/main" val="311638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DC3FCC-1689-554B-8B04-DA2281024BA7}" type="slidenum">
              <a:rPr lang="en-US" smtClean="0"/>
              <a:t>3</a:t>
            </a:fld>
            <a:endParaRPr lang="en-US"/>
          </a:p>
        </p:txBody>
      </p:sp>
    </p:spTree>
    <p:extLst>
      <p:ext uri="{BB962C8B-B14F-4D97-AF65-F5344CB8AC3E}">
        <p14:creationId xmlns:p14="http://schemas.microsoft.com/office/powerpoint/2010/main" val="4300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72</a:t>
            </a:r>
          </a:p>
        </p:txBody>
      </p:sp>
      <p:sp>
        <p:nvSpPr>
          <p:cNvPr id="4" name="Slide Number Placeholder 3"/>
          <p:cNvSpPr>
            <a:spLocks noGrp="1"/>
          </p:cNvSpPr>
          <p:nvPr>
            <p:ph type="sldNum" sz="quarter" idx="5"/>
          </p:nvPr>
        </p:nvSpPr>
        <p:spPr/>
        <p:txBody>
          <a:bodyPr/>
          <a:lstStyle/>
          <a:p>
            <a:fld id="{36DC3FCC-1689-554B-8B04-DA2281024BA7}" type="slidenum">
              <a:rPr lang="en-US" smtClean="0"/>
              <a:t>4</a:t>
            </a:fld>
            <a:endParaRPr lang="en-US"/>
          </a:p>
        </p:txBody>
      </p:sp>
    </p:spTree>
    <p:extLst>
      <p:ext uri="{BB962C8B-B14F-4D97-AF65-F5344CB8AC3E}">
        <p14:creationId xmlns:p14="http://schemas.microsoft.com/office/powerpoint/2010/main" val="3568976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DB7093-4030-2E4C-A48A-FE5C56F74B1E}" type="slidenum">
              <a:rPr lang="en-US" smtClean="0"/>
              <a:t>8</a:t>
            </a:fld>
            <a:endParaRPr lang="en-US"/>
          </a:p>
        </p:txBody>
      </p:sp>
    </p:spTree>
    <p:extLst>
      <p:ext uri="{BB962C8B-B14F-4D97-AF65-F5344CB8AC3E}">
        <p14:creationId xmlns:p14="http://schemas.microsoft.com/office/powerpoint/2010/main" val="303180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DC3FCC-1689-554B-8B04-DA2281024BA7}" type="slidenum">
              <a:rPr lang="en-US" smtClean="0"/>
              <a:t>13</a:t>
            </a:fld>
            <a:endParaRPr lang="en-US"/>
          </a:p>
        </p:txBody>
      </p:sp>
    </p:spTree>
    <p:extLst>
      <p:ext uri="{BB962C8B-B14F-4D97-AF65-F5344CB8AC3E}">
        <p14:creationId xmlns:p14="http://schemas.microsoft.com/office/powerpoint/2010/main" val="251554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9653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34766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07047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ecommendations">
  <p:cSld name="Recommendations">
    <p:spTree>
      <p:nvGrpSpPr>
        <p:cNvPr id="1" name="Shape 35"/>
        <p:cNvGrpSpPr/>
        <p:nvPr/>
      </p:nvGrpSpPr>
      <p:grpSpPr>
        <a:xfrm>
          <a:off x="0" y="0"/>
          <a:ext cx="0" cy="0"/>
          <a:chOff x="0" y="0"/>
          <a:chExt cx="0" cy="0"/>
        </a:xfrm>
      </p:grpSpPr>
      <p:sp>
        <p:nvSpPr>
          <p:cNvPr id="36" name="Google Shape;36;p32"/>
          <p:cNvSpPr txBox="1">
            <a:spLocks noGrp="1"/>
          </p:cNvSpPr>
          <p:nvPr>
            <p:ph type="title"/>
          </p:nvPr>
        </p:nvSpPr>
        <p:spPr>
          <a:xfrm>
            <a:off x="457200" y="366713"/>
            <a:ext cx="11276013" cy="443198"/>
          </a:xfrm>
          <a:prstGeom prst="rect">
            <a:avLst/>
          </a:prstGeom>
          <a:noFill/>
          <a:ln>
            <a:noFill/>
          </a:ln>
        </p:spPr>
        <p:txBody>
          <a:bodyPr spcFirstLastPara="1" wrap="square" lIns="0" tIns="0" rIns="0" bIns="0" anchor="t" anchorCtr="0">
            <a:noAutofit/>
          </a:bodyPr>
          <a:lstStyle>
            <a:lvl1pPr lvl="0" algn="l">
              <a:lnSpc>
                <a:spcPct val="90000"/>
              </a:lnSpc>
              <a:spcBef>
                <a:spcPts val="120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2"/>
          <p:cNvSpPr txBox="1">
            <a:spLocks noGrp="1"/>
          </p:cNvSpPr>
          <p:nvPr>
            <p:ph type="body" idx="1"/>
          </p:nvPr>
        </p:nvSpPr>
        <p:spPr>
          <a:xfrm>
            <a:off x="457200" y="1527175"/>
            <a:ext cx="11276013" cy="4460873"/>
          </a:xfrm>
          <a:prstGeom prst="rect">
            <a:avLst/>
          </a:prstGeom>
          <a:noFill/>
          <a:ln>
            <a:noFill/>
          </a:ln>
        </p:spPr>
        <p:txBody>
          <a:bodyPr spcFirstLastPara="1" wrap="square" lIns="0" tIns="0" rIns="0" bIns="0" anchor="t" anchorCtr="0">
            <a:noAutofit/>
          </a:bodyPr>
          <a:lstStyle>
            <a:lvl1pPr marL="457200" lvl="0" indent="-459740" algn="l">
              <a:lnSpc>
                <a:spcPct val="90000"/>
              </a:lnSpc>
              <a:spcBef>
                <a:spcPts val="1200"/>
              </a:spcBef>
              <a:spcAft>
                <a:spcPts val="0"/>
              </a:spcAft>
              <a:buClr>
                <a:schemeClr val="dk1"/>
              </a:buClr>
              <a:buSzPts val="3640"/>
              <a:buFont typeface="Arial"/>
              <a:buChar char="•"/>
              <a:defRPr/>
            </a:lvl1pPr>
            <a:lvl2pPr marL="914400" lvl="1" indent="-381000" algn="l">
              <a:lnSpc>
                <a:spcPct val="90000"/>
              </a:lnSpc>
              <a:spcBef>
                <a:spcPts val="1200"/>
              </a:spcBef>
              <a:spcAft>
                <a:spcPts val="0"/>
              </a:spcAft>
              <a:buClr>
                <a:schemeClr val="dk1"/>
              </a:buClr>
              <a:buSzPts val="2400"/>
              <a:buChar char="–"/>
              <a:defRPr/>
            </a:lvl2pPr>
            <a:lvl3pPr marL="1371600" lvl="2" indent="-381000" algn="l">
              <a:lnSpc>
                <a:spcPct val="90000"/>
              </a:lnSpc>
              <a:spcBef>
                <a:spcPts val="1200"/>
              </a:spcBef>
              <a:spcAft>
                <a:spcPts val="0"/>
              </a:spcAft>
              <a:buClr>
                <a:schemeClr val="dk1"/>
              </a:buClr>
              <a:buSzPts val="2400"/>
              <a:buChar char="•"/>
              <a:defRPr/>
            </a:lvl3pPr>
            <a:lvl4pPr marL="1828800" lvl="3" indent="-381000" algn="l">
              <a:lnSpc>
                <a:spcPct val="90000"/>
              </a:lnSpc>
              <a:spcBef>
                <a:spcPts val="1200"/>
              </a:spcBef>
              <a:spcAft>
                <a:spcPts val="0"/>
              </a:spcAft>
              <a:buClr>
                <a:schemeClr val="dk1"/>
              </a:buClr>
              <a:buSzPts val="2400"/>
              <a:buChar char="–"/>
              <a:defRPr/>
            </a:lvl4pPr>
            <a:lvl5pPr marL="2286000" lvl="4" indent="-381000" algn="l">
              <a:lnSpc>
                <a:spcPct val="90000"/>
              </a:lnSpc>
              <a:spcBef>
                <a:spcPts val="1200"/>
              </a:spcBef>
              <a:spcAft>
                <a:spcPts val="0"/>
              </a:spcAft>
              <a:buClr>
                <a:schemeClr val="dk1"/>
              </a:buClr>
              <a:buSzPts val="24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5633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09988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ABE4AF-EAF3-7643-9CD7-3606C3C1E52D}"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3562797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ABE4AF-EAF3-7643-9CD7-3606C3C1E52D}"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428455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ABE4AF-EAF3-7643-9CD7-3606C3C1E52D}"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395427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ABE4AF-EAF3-7643-9CD7-3606C3C1E52D}"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70505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E4AF-EAF3-7643-9CD7-3606C3C1E52D}"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18055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BE4AF-EAF3-7643-9CD7-3606C3C1E52D}"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24785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BE4AF-EAF3-7643-9CD7-3606C3C1E52D}"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422560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BE4AF-EAF3-7643-9CD7-3606C3C1E52D}" type="datetimeFigureOut">
              <a:rPr lang="en-US" smtClean="0"/>
              <a:t>4/6/2023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FA38C-EB06-CD40-8D10-0CF12C432F8A}" type="slidenum">
              <a:rPr lang="en-US" smtClean="0"/>
              <a:t>‹#›</a:t>
            </a:fld>
            <a:endParaRPr lang="en-US"/>
          </a:p>
        </p:txBody>
      </p:sp>
    </p:spTree>
    <p:extLst>
      <p:ext uri="{BB962C8B-B14F-4D97-AF65-F5344CB8AC3E}">
        <p14:creationId xmlns:p14="http://schemas.microsoft.com/office/powerpoint/2010/main" val="20830059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8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br.org/2013/03/big-bang-disruption" TargetMode="External"/><Relationship Id="rId2" Type="http://schemas.openxmlformats.org/officeDocument/2006/relationships/hyperlink" Target="https://hbr.org/2015/12/what-is-disruptive-innov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onlinelibrary.wiley.com/authored-by/ContribAuthorRaw/McDonald/Rory" TargetMode="External"/><Relationship Id="rId7" Type="http://schemas.openxmlformats.org/officeDocument/2006/relationships/hyperlink" Target="https://youtu.be/qDrMAzCHFUU" TargetMode="External"/><Relationship Id="rId2" Type="http://schemas.openxmlformats.org/officeDocument/2006/relationships/hyperlink" Target="https://onlinelibrary.wiley.com/authored-by/ContribAuthorRaw/Christensen/Clayton+M." TargetMode="External"/><Relationship Id="rId1" Type="http://schemas.openxmlformats.org/officeDocument/2006/relationships/slideLayout" Target="../slideLayouts/slideLayout2.xml"/><Relationship Id="rId6" Type="http://schemas.openxmlformats.org/officeDocument/2006/relationships/hyperlink" Target="https://doi.org/10.1111/joms.12349" TargetMode="External"/><Relationship Id="rId5" Type="http://schemas.openxmlformats.org/officeDocument/2006/relationships/hyperlink" Target="https://onlinelibrary.wiley.com/authored-by/ContribAuthorRaw/Palmer/Jonathan+E." TargetMode="External"/><Relationship Id="rId4" Type="http://schemas.openxmlformats.org/officeDocument/2006/relationships/hyperlink" Target="https://onlinelibrary.wiley.com/authored-by/ContribAuthorRaw/Altman/Elizabeth+J."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rhc@Illinois.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s://www.bing.com/aclk?ld=e8PnUoW2GnuiafcRelbcCyszVUCUxMiCR4s0oh_d4qc1szPW4U3fYT-O-Ire23p2qsjwIPPTUq14PhJ8-YcMcXoea7d_xPpRBLxD9P3_VsfT5-Pu30mMwWj8o0i8F4xrJPBdRaROLbR5uBSuJPAqWnqr4h0SaPrKpi9qxDT-onsPGU5cJq6cmP0SuhzkXxMg74K97EVw&amp;u=aHR0cHMlM2ElMmYlMmZ3d3cudGhyaWZ0Ym9va3MuY29tJTJmdyUyZnRoZS1pbm5vdmF0b3JzLWRpbGVtbWEtdGhlLXJldm9sdXRpb25hcnktYm9vay10aGF0LXdpbGwtY2hhbmdlLXRoZS13YXkteW91LWRvLWJ1c2luZXNzLWNvbGxpbnMtYnVzaW5lc3MtZXNzZW50aWFscy1ieS1jbGF5dG9uLW0tY2hyaXN0ZW5zZW4lMmYyNDc3NDIlMmZpdGVtJTJmNDYyMzM4NiUyZiUzZmlzYm4lM2QxNDIyMTk2MDJYJTI2aWRpcSUzZDQ2MjMzODYlMjZta3dpZCUzZCU3Y2RjJTI2cGNyaWQlM2Q3Njg5NzI3MzA2NjAxNyUyNnBrdyUzZCUyNnBtdCUzZGJlJTI2c2xpZCUzZCUyNnByb2R1Y3QlM2Q0NjIzMzg2JTI2cGxjJTNkJTI2cGdyaWQlM2QxMjMwMzUzODA4NTQ0Nzg5JTI2cHRhaWQlM2RwbGEtNDU4MDQ5NjczNTk3NjE2MCUyNnV0bV9zb3VyY2UlM2RiaW5nJTI2dXRtX21lZGl1bSUzZGNwYyUyNnV0bV9jYW1wYWlnbiUzZFNob3BwaW5nJTI1MjAtJTI1MjBIaWdoJTI1MjBWb2wlMjUyMFNjYXJjZSUyNTIwLSUyNTIwJTI1MjQxMCUyNTIwLSUyNTIwJTI1MjQ1MCUyNnV0bV90ZXJtJTNkJTI2dXRtX2NvbnRlbnQlM2QlN2NkYyU3Y3BjcmlkJTdjNzY4OTcyNzMwNjYwMTclN2Nwa3clN2MlN2NwbXQlN2NiZSU3Y3Byb2R1Y3QlN2M0NjIzMzg2JTdjc2xpZCU3YyU3Y3BncmlkJTdjMTIzMDM1MzgwODU0NDc4OSU3Y3B0YWlkJTdjcGxhLTQ1ODA0OTY3MzU5NzYxNjAlN2MlMjZtc2Nsa2lkJTNkNmVjZjVlMjliNDQ5MTE4NmNiMDAzYTA3NzdhMTUwY2M&amp;rlid=6ecf5e29b4491186cb003a0777a150cc" TargetMode="External"/><Relationship Id="rId18" Type="http://schemas.openxmlformats.org/officeDocument/2006/relationships/image" Target="../media/image11.jpeg"/><Relationship Id="rId3" Type="http://schemas.openxmlformats.org/officeDocument/2006/relationships/hyperlink" Target="https://www.bing.com/aclk?ld=e8RK8OucpKukcdYynk-2JUSzVUCUzdaiP2V-2qGqvSqsBcvPqYTr46cG0HEB19kXqmGyP_rqUkmMgjJWprSNayrmPbhYAsWyZ_u5G1mb306Asm06xQd27BZdglHJLtqpIuug92KDLqd0l418TxdSSpozhb4FdG2ocNpNmpD_aYJmHJy2uUUBWhuAtPX7vFMD1MCFBpug&amp;u=aHR0cHMlM2ElMmYlMmZ3d3cudGhyaWZ0Ym9va3MuY29tJTJmdyUyZmhvdy13aWxsLXlvdS1tZWFzdXJlLXlvdXItbGlmZV9jbGF5dG9uLW0tY2hyaXN0ZW5zZW5fa2FyZW4tZGlsbG9uJTJmMjYwMDg4JTJmaXRlbSUyZjE5MjcwMjclMmYlM2Zpc2JuJTNkMDA2MjEwMjQxOSUyNmlkaXElM2QxOTI3MDI3JTI2bWt3aWQlM2QlN2NkYyUyNnBjcmlkJTNkNzc0NDcwMjg3NjUxODAlMjZwa3clM2QlMjZwbXQlM2RiZSUyNnNsaWQlM2QlMjZwcm9kdWN0JTNkMTkyNzAyNyUyNnBsYyUzZCUyNnBncmlkJTNkMTIzOTE0OTkwMDkwMDE0MSUyNnB0YWlkJTNkcGxhLTQ1ODEwNDY0OTIzMTIyMTklMjZ1dG1fc291cmNlJTNkYmluZyUyNnV0bV9tZWRpdW0lM2RjcGMlMjZ1dG1fY2FtcGFpZ24lM2RTaG9wcGluZyUyNTIwLSUyNTIwSGlnaCUyNTIwVm9sJTI1MjBGcm9udGxpc3QlMjUyMC0lMjUyMFVuZGVyJTI1MjAlMjUyNDEwJTI2dXRtX3Rlcm0lM2QlMjZ1dG1fY29udGVudCUzZCU3Y2RjJTdjcGNyaWQlN2M3NzQ0NzAyODc2NTE4MCU3Y3BrdyU3YyU3Y3BtdCU3Y2JlJTdjcHJvZHVjdCU3YzE5MjcwMjclN2NzbGlkJTdjJTdjcGdyaWQlN2MxMjM5MTQ5OTAwOTAwMTQxJTdjcHRhaWQlN2NwbGEtNDU4MTA0NjQ5MjMxMjIxOSU3YyUyNm1zY2xraWQlM2RmYzU2MjNmNTE5YzgxMjU5NjJkNTQ3ZGJkYTIwOTFjZQ&amp;rlid=fc5623f519c8125962d547dbda2091ce" TargetMode="External"/><Relationship Id="rId21" Type="http://schemas.openxmlformats.org/officeDocument/2006/relationships/hyperlink" Target="https://www.bing.com/aclk?ld=e85rF3kRunxjTDu2vyZVihWjVUCUxEXEeZvNsaldq0KyuDsZ6M2qKdFDSH6_7x4KGfgXsBUroiyNGvP5okdq1vTkYQDTQKDY4jsJy5dvPbF0CMaBf9C802xK11cl-l2dlRAlekrQ5DqTLp91Gs9NTAKYoxTypjhNNNnqnFfFp0_x-7lIeqrTzpsPGYdht6tVU1Nmr6hQ&amp;u=aHR0cHMlM2ElMmYlMmZ3d3cud2FsbWFydC5jb20lMmZpcCUyZlRoZS1DbGF5dG9uLU0tQ2hyaXN0ZW5zZW4tUmVhZGVyLUhhcmRjb3Zlci05NzgxNjMzNjk0Nzk4JTJmMjEyNzI5NTU1JTNmd21sc3BhcnRuZXIlM2R3bHBhJTI2c2VsZWN0ZWRTZWxsZXJJZCUzZDAlMjZhZGlkJTNkMjIyMjIyMjIyMjIyNzAzNjAxNzclMjZ3bWxzcGFydG5lciUzZHdtdGxhYnMlMjZ3bDAlM2RlJTI2d2wxJTNkbyUyNndsMiUzZGMlMjZ3bDMlM2Q3NDQyMzM0NDI5Mzc4MCUyNndsNCUzZHBsYS00NTc4MDIyODc2OTQ1MzYyJTNhYXVkLTgxMzkyNDI5MyUyNndsNSUzZCUyNndsNiUzZCUyNndsNyUzZCUyNndsMTAlM2RXYWxtYXJ0JTI2d2wxMSUzZE9ubGluZSUyNndsMTIlM2QyMTI3Mjk1NTVfMCUyNndsMTQlM2RjbGF5dG9uJTI1MjBjaHJpc3RlbnNlbiUyNTIwYm9va3MlMjZ2ZWglM2RzZW0lMjZtc2Nsa2lkJTNkOWNmZDg3M2NmMjU5MWYzYjE5MjRlMzEyMzFiMWIyNzI&amp;rlid=9cfd873cf2591f3b1924e31231b1b272" TargetMode="External"/><Relationship Id="rId7" Type="http://schemas.openxmlformats.org/officeDocument/2006/relationships/hyperlink" Target="https://www.bing.com/aclk?ld=e8OQHOnfUqiZBlRMlhkN2KyjVUCUzX6X35GiCezAo4VZiTNn76zEnpvE5nCq12e04jVv_eRjIEIFD1iBx6sHaSqMB1LtwVqBXgFyJ6l2I5HbVqwHKWLoBiQg-cfP9s95ZE2mpgktZqLP1KpXMPy71RlgQIyIGRhULHiHxxBpl0jAYtEpWNObgTSbetTRl-maHfu5qhSg&amp;u=aHR0cHMlM2ElMmYlMmZ3d3cudGhyaWZ0Ym9va3MuY29tJTJmdyUyZnRoZS1pbm5vdmF0b3JzLWRpbGVtbWEtdGhlLXJldm9sdXRpb25hcnktYm9vay10aGF0LXdpbGwtY2hhbmdlLXRoZS13YXkteW91LWRvLWJ1c2luZXNzLWNvbGxpbnMtYnVzaW5lc3MtZXNzZW50aWFscy1ieS1jbGF5dG9uLW0tY2hyaXN0ZW5zZW4lMmYyNDc3NDIlMmZpdGVtJTJmNDY2MDU2NSUyZiUzZmlzYm4lM2QwMDYyMDYwMjQ0JTI2aWRpcSUzZDQ2NjA1NjUlMjZta3dpZCUzZCU3Y2RjJTI2cGNyaWQlM2Q3Njg5NzI3MzA2NjAxNyUyNnBrdyUzZCUyNnBtdCUzZGJlJTI2c2xpZCUzZCUyNnByb2R1Y3QlM2Q0NjYwNTY1JTI2cGxjJTNkJTI2cGdyaWQlM2QxMjMwMzUzODA4NTQ0Nzg5JTI2cHRhaWQlM2RwbGEtNDU4MDQ5NjczNTk3NjE2MCUyNnV0bV9zb3VyY2UlM2RiaW5nJTI2dXRtX21lZGl1bSUzZGNwYyUyNnV0bV9jYW1wYWlnbiUzZFNob3BwaW5nJTI1MjAtJTI1MjBIaWdoJTI1MjBWb2wlMjUyMFNjYXJjZSUyNTIwLSUyNTIwJTI1MjQxMCUyNTIwLSUyNTIwJTI1MjQ1MCUyNnV0bV90ZXJtJTNkJTI2dXRtX2NvbnRlbnQlM2QlN2NkYyU3Y3BjcmlkJTdjNzY4OTcyNzMwNjYwMTclN2Nwa3clN2MlN2NwbXQlN2NiZSU3Y3Byb2R1Y3QlN2M0NjYwNTY1JTdjc2xpZCU3YyU3Y3BncmlkJTdjMTIzMDM1MzgwODU0NDc4OSU3Y3B0YWlkJTdjcGxhLTQ1ODA0OTY3MzU5NzYxNjAlN2MlMjZtc2Nsa2lkJTNkOGVlZjZkYWNjY2JjMTE0ODE5OGYwOTgyMGY1NGFhMmU&amp;rlid=8eef6dacccbc1148198f09820f54aa2e" TargetMode="External"/><Relationship Id="rId12" Type="http://schemas.openxmlformats.org/officeDocument/2006/relationships/image" Target="../media/image8.jpeg"/><Relationship Id="rId17" Type="http://schemas.openxmlformats.org/officeDocument/2006/relationships/hyperlink" Target="https://www.bing.com/aclk?ld=e8y7QHiNCHEWb6UR7IsBz7-jVUCUxO8E9b7A5zwojka4VRTS-Tpl7sx_A3LZEctp90WOQhY5KsSg2HoHp8JEXGzAB6vLTBnH3uTZYi7l4ER_mViz5J_uq-RnuG6dz0k3n6aNaiKIr_9d3WhRzFSXE0zaMVyvyV__wHtfM2Nu0hT-ekShcBvxoBlhGNI8ywaukwm3yNUw&amp;u=aHR0cHMlM2ElMmYlMmZ3d3cudGFyZ2V0LmNvbSUyZnAlMmZob3ctd2lsbC15b3UtbWVhc3VyZS15b3VyLWxpZmUtaGFydmFyZC1idXNpbmVzcy1yZXZpZXctY2xhc3NpY3MtYnktY2xheXRvbi1tLWNocmlzdGVuc2VuLWhhcmRjb3ZlciUyZi0lMmZBLTgzMDYwNzczJTNmcmVmJTNkdGd0X2Fkdl94c3AlMjZBRklEJTNkYmluZyUyNmZuZHNyYyUzZHRndGFvJTI2REZBJTNkNzE3MDAwMDAwMTI3OTA4NDElMjZDUE5HJTNkUExBX0VudGVydGFpbm1lbnQlMjUyQlNob3BwaW5nJTI1N0NFbnRlcnRhaW5tZW50X0Vjb21tX0hhcmRsaW5lcyUyNmFkZ3JvdXAlM2RTQ19FbnRlcnRhaW5tZW50JTI2TElEJTNkNzAwMDAwMDAxMjMwNzI4cGdzJTI2TE5NJTNkUFJPRFVDVF9HUk9VUCUyNm5ldHdvcmslM2RvJTI2ZGV2aWNlJTNkYyUyNmxvY2F0aW9uJTNkJTI2dGFyZ2V0aWQlM2RwbGEtNDU4NTEwMDkyOTEyNzg2NSUzYWF1ZC04MDU2NzA0MDYlMjZnY2xpZCUzZDdkMGRhNTU3ZmFiYjE5MzJmOWFhYzE3OTM5NTM3NTY4JTI2Z2Nsc3JjJTNkM3AuZHMlMjZkc19ybCUzZDEyNDY5NzglMjZkc19ybCUzZDEyNDgwOTklMjZtc2Nsa2lkJTNkN2QwZGE1NTdmYWJiMTkzMmY5YWFjMTc5Mzk1Mzc1Njg&amp;rlid=7d0da557fabb1932f9aac17939537568" TargetMode="External"/><Relationship Id="rId2" Type="http://schemas.openxmlformats.org/officeDocument/2006/relationships/notesSlide" Target="../notesSlides/notesSlide4.xml"/><Relationship Id="rId16" Type="http://schemas.openxmlformats.org/officeDocument/2006/relationships/image" Target="../media/image10.jpeg"/><Relationship Id="rId20"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hyperlink" Target="https://www.bing.com/aclk?ld=e8PCy0hBlcT69OG2AE4ZLrKDVUCUxfFRHeuKT7u36f-n_SkOQ6Q1emBQepi1nMIqxcBL_Zheh3DqVWYbktJ7R2noh-4iYkLKyzM8Y9cNPYaVH7OPBvGj6W1FKcFHntMsaO6b1A_jKwvK27xxQVAGSzsbKc6NxnRfDPP_SCpatg6COSSfKRnQazODRxnF5KY15WJO_msA&amp;u=aHR0cHMlM2ElMmYlMmZ3d3cudGhyaWZ0Ym9va3MuY29tJTJmdyUyZnRoZS1wb3dlci1vZi1ldmVyeWRheS1taXNzaW9uYXJpZXMtdGhlLXdoYXQtYW5kLWhvdy1vZi1zaGFyaW5nLXRoZS1nb3NwZWxfY2xheXRvbi1tLWNocmlzdGVuc2VuJTJmMTAyMDM0MSUyZml0ZW0lMmYzOTQ4MzAyJTJmJTNmaXNibiUzZDE2MDkwNzMxNTAlMjZpZGlxJTNkMzk0ODMwMiUyNm1rd2lkJTNkJTdjZGMlMjZwY3JpZCUzZDc3NDQ3MDI4NzY1MTU4JTI2cGt3JTNkJTI2cG10JTNkYmUlMjZzbGlkJTNkJTI2cHJvZHVjdCUzZDM5NDgzMDIlMjZwbGMlM2QlMjZwZ3JpZCUzZDEyMzkxNDk5MDA4OTk5NjUlMjZwdGFpZCUzZHBsYS00NTgxMDQ2NDkyMzEyMjI2JTI2dXRtX3NvdXJjZSUzZGJpbmclMjZ1dG1fbWVkaXVtJTNkY3BjJTI2dXRtX2NhbXBhaWduJTNkU2hvcHBpbmclMjUyMC0lMjUyMEhpZ2glMjUyMFZvbCUyNTIwQmFja2xpc3QlMjUyMC0lMjUyMFVuZGVyJTI1MjAlMjUyNDEwJTI2dXRtX3Rlcm0lM2QlMjZ1dG1fY29udGVudCUzZCU3Y2RjJTdjcGNyaWQlN2M3NzQ0NzAyODc2NTE1OCU3Y3BrdyU3YyU3Y3BtdCU3Y2JlJTdjcHJvZHVjdCU3YzM5NDgzMDIlN2NzbGlkJTdjJTdjcGdyaWQlN2MxMjM5MTQ5OTAwODk5OTY1JTdjcHRhaWQlN2NwbGEtNDU4MTA0NjQ5MjMxMjIyNiU3YyUyNm1zY2xraWQlM2RlYjRiZTAzOWZlYjQxMDQ2NGYzZDg0MTczZDVjMWZmYg&amp;rlid=eb4be039feb410464f3d84173d5c1ffb" TargetMode="External"/><Relationship Id="rId24" Type="http://schemas.openxmlformats.org/officeDocument/2006/relationships/image" Target="../media/image14.jpeg"/><Relationship Id="rId5" Type="http://schemas.openxmlformats.org/officeDocument/2006/relationships/hyperlink" Target="https://www.bing.com/aclk?ld=e8Ia_RAj8d1F4r7ydYjvgZrTVUCUwfK9m5xv13mebpf0FA5E46M1gWbE5Q5W2q031G7nNquL0TkDL5Sk8n50FJHxFRK2cf5kznywxIBy8kkz_EW-YuZqvvr5-5n9yNdJD1-a6K7v-faruUnxL3bfk_oLTwx5lcpbxZcH5JgvHjPAQ3whPqmgRTNfItA3bSqYXKd-9hjA&amp;u=aHR0cHMlM2ElMmYlMmZ3d3cudGhyaWZ0Ym9va3MuY29tJTJmdyUyZnRoZS1pbm5vdmF0b3JzLWRpbGVtbWEtdGhlLXJldm9sdXRpb25hcnktYm9vay10aGF0LXdpbGwtY2hhbmdlLXRoZS13YXkteW91LWRvLWJ1c2luZXNzLWNvbGxpbnMtYnVzaW5lc3MtZXNzZW50aWFscy1ieS1jbGF5dG9uLW0tY2hyaXN0ZW5zZW4lMmYyNDc3NDIlMmZpdGVtJTJmMzMxNzUyNCUyZiUzZmlzYm4lM2QwODc1ODQ1ODUxJTI2aWRpcSUzZDMzMTc1MjQlMjZta3dpZCUzZCU3Y2RjJTI2cGNyaWQlM2Q3NjYyMjM5NTA4NzIzMCUyNnBrdyUzZCUyNnBtdCUzZGJlJTI2c2xpZCUzZCUyNnByb2R1Y3QlM2QzMzE3NTI0JTI2cGxjJTNkJTI2cGdyaWQlM2QxMjI1OTU1NzYxMzkwMDAxJTI2cHRhaWQlM2RwbGEtNDU4MDIyMTg1NzgzODYyNiUyNnV0bV9zb3VyY2UlM2RiaW5nJTI2dXRtX21lZGl1bSUzZGNwYyUyNnV0bV9jYW1wYWlnbiUzZFNob3BwaW5nJTI1MjAtJTI1MjBIaWdoJTI1MjBWb2wlMjUyME1pZGxpc3QlMjUyMC0lMjUyMFVuZGVyJTI1MjAlMjUyNDEwJTI2dXRtX3Rlcm0lM2QlMjZ1dG1fY29udGVudCUzZCU3Y2RjJTdjcGNyaWQlN2M3NjYyMjM5NTA4NzIzMCU3Y3BrdyU3YyU3Y3BtdCU3Y2JlJTdjcHJvZHVjdCU3YzMzMTc1MjQlN2NzbGlkJTdjJTdjcGdyaWQlN2MxMjI1OTU1NzYxMzkwMDAxJTdjcHRhaWQlN2NwbGEtNDU4MDIyMTg1NzgzODYyNiU3YyUyNm1zY2xraWQlM2RhYWVkM2RkNDY0NGMxOGZiMWZmYzU5ZmFhN2E0ZWY5ZQ&amp;rlid=aaed3dd4644c18fb1ffc59faa7a4ef9e" TargetMode="External"/><Relationship Id="rId15" Type="http://schemas.openxmlformats.org/officeDocument/2006/relationships/hyperlink" Target="https://www.bing.com/aclk?ld=e8jWhjGYWUK7grZ2tspE3DuzVUCUyi900RIFImhdhcb-gnElnj71dF7lcYM8fLHtQfTBm6_cMC08KpaWhu0mePU168BK8GMJLlED9lPXFy_ECG-bjGHAu85QMnc8SCajTgHs-uohJB5mB3-jiTpgI2pERNnVN3gmqZ0Z4Hh9a2ZhBCofFEJeABmoEGf_TgdD-Qdmv-Pg&amp;u=aHR0cHMlM2ElMmYlMmZnby50d2VuZ2EuY28udWslMmZ0byUzZnMlM2Q1NjYxMyUyNmdhcCUzZCUyNmdhdCUzZHBsYV9iaW5nJTI2YWFnaWQlM2QxMTY5ODgxMDUxMDM3MzI2JTI2YWNpZCUzZDQwNTUyNTk3MyUyNmF0aWQlM2RwbGEtNDU3NjcxNzE2NDU2MDc0NSUyNmFhZGlkJTNkJTI2bWNvaWQlM2QzMzIyMDQ4MTAzMzAlMjZhcHBpZCUzZDQ1NzY3MTcxNjQ1NjA3NDUlMjZnZCUzZGMlMjZtY2lkJTNkOTg2OTIlMjZnY2xpZCUzZDE0MWFmYzEyMjdhYTE1MjU5OWExOTgzY2U0NDI2YjZmJTI2c291cmNlJTNkYmluZyUyNnVybCUzZGh0dHBzJTI1M0ElMjUyRiUyNTJGd3d3LmViYXkuY29tJTI1MkZpdG0lMjUyRjMzMjIwNDgxMDMzMCUyNTNGbWtldnQlMjUzRDElMjUyNm1rY2lkJTI1M0QxJTI1MjZta3JpZCUyNTNENzExLTUzMjAwLTE5MjU1LTAlMjUyNmNhbXBpZCUyNTNENTMzODc2Njg5NCUyNTI2dG9vbGlkJTI1M0QyMDAwNiUyNTI2Y3VzdG9taWQlMjUzRCUyNTI2X3Rya3Bhcm1zJTI1M0Rpc3ByJTI1MjUzRDElMjUyNmFtZGF0YSUyNTNEZW5jJTI1MjUzQTE0VkNQdUFLR1J0dVdINUdLM01iclVnODglMjZtc2Nsa2lkJTNkMTQxYWZjMTIyN2FhMTUyNTk5YTE5ODNjZTQ0MjZiNmY&amp;rlid=141afc1227aa152599a1983ce4426b6f" TargetMode="External"/><Relationship Id="rId23" Type="http://schemas.openxmlformats.org/officeDocument/2006/relationships/hyperlink" Target="https://www.bing.com/aclk?ld=e8onuPmA1e8pwHeez61t02vDVUCUziw78MpcdOYfH1MUJkff5Hcxkn6EVff7n0UX3JQCTE089dx8_qBCHCx_FHKQ3KPOak0PB9QbAE8mLGOlp6LAN1_7j2GzJ1fzOMHLKpUI6q3DUDfb3oHuqwbSifVxF6EYs_oNWxbQVscfNxNoMntRvxK_iMWuZ9kpRlwFfwChncIA&amp;u=aHR0cHMlM2ElMmYlMmZ3d3cudGFyZ2V0LmNvbSUyZnAlMmZ0aGUtaW5ub3ZhdG9yLXMtc29sdXRpb24tYnktY2xheXRvbi1tLWNocmlzdGVuc2VuLW1pY2hhZWwtZS1yYXlub3ItaGFyZGNvdmVyJTJmLSUyZkEtODI5NDQ4MDclM2ZyZWYlM2R0Z3RfYWR2X3hzcCUyNkFGSUQlM2RiaW5nJTI2Zm5kc3JjJTNkdGd0YW8lMjZERkElM2Q3MTcwMDAwMDAxMjc5MDg0MSUyNkNQTkclM2RQTEFfRW50ZXJ0YWlubWVudCUyNTJCU2hvcHBpbmclMjU3Q0VudGVydGFpbm1lbnRfRWNvbW1fSGFyZGxpbmVzJTI2YWRncm91cCUzZFNDX0VudGVydGFpbm1lbnQlMjZMSUQlM2Q3MDAwMDAwMDEyMzA3MjhwZ3MlMjZMTk0lM2RQUk9EVUNUX0dST1VQJTI2bmV0d29yayUzZG8lMjZkZXZpY2UlM2RjJTI2bG9jYXRpb24lM2QlMjZ0YXJnZXRpZCUzZHBsYS00NTg1MTAwOTI5MTI3ODY1JTNhYXVkLTgwNTY3MDQwNiUyNmdjbGlkJTNkN2U2ZTkzMzExZjQ0MWM4N2RhZDVmNzFmZGNhYzk0NWQlMjZnY2xzcmMlM2QzcC5kcyUyNmRzX3JsJTNkMTI0Njk3OCUyNmRzX3JsJTNkMTI0ODA5OSUyNm1zY2xraWQlM2Q3ZTZlOTMzMTFmNDQxYzg3ZGFkNWY3MWZkY2FjOTQ1ZA&amp;rlid=7e6e93311f441c87dad5f71fdcac945d" TargetMode="External"/><Relationship Id="rId10" Type="http://schemas.openxmlformats.org/officeDocument/2006/relationships/image" Target="../media/image7.jpeg"/><Relationship Id="rId19" Type="http://schemas.openxmlformats.org/officeDocument/2006/relationships/hyperlink" Target="https://www.bing.com/aclk?ld=e8xtcgGtDCS0ur9h-uERGKWTVUCUwPN-4gtahpuh47IncUUfXH_QnL8v8COym2si4UABOEEFceM6JyfOvkGlIrV8n7FwfnFxHqpf6lhLvWnDtNeXqktnmRlvYi4qAyhBqthcJlx81LqD338o531ni55v9DvE7tRd-rMoN3_oH9yKWLkJ5jnxSm6nc4rDM4XVqexPChKA&amp;u=aHR0cHMlM2ElMmYlMmZ3d3cudGFyZ2V0LmNvbSUyZnAlMmZ0aGUtcHJvc3Blcml0eS1wYXJhZG94LWJ5LWNsYXl0b24tbS1jaHJpc3RlbnNlbi1lZm9zYS1vam9tby1rYXJlbi1kaWxsb24taGFyZGNvdmVyJTJmLSUyZkEtNzcyNTE0NTQlM2ZyZWYlM2R0Z3RfYWR2X3hzcCUyNkFGSUQlM2RiaW5nJTI2Zm5kc3JjJTNkdGd0YW8lMjZERkElM2Q3MTcwMDAwMDAxMjc5MDg0MSUyNkNQTkclM2RQTEFfRW50ZXJ0YWlubWVudCUyNTJCU2hvcHBpbmclMjU3Q0VudGVydGFpbm1lbnRfRWNvbW1fSGFyZGxpbmVzJTI2YWRncm91cCUzZFNDX0VudGVydGFpbm1lbnQlMjZMSUQlM2Q3MDAwMDAwMDEyMzA3MjhwZ3MlMjZMTk0lM2RQUk9EVUNUX0dST1VQJTI2bmV0d29yayUzZG8lMjZkZXZpY2UlM2RjJTI2bG9jYXRpb24lM2QlMjZ0YXJnZXRpZCUzZHBsYS00NTg1MTAwOTI5MTI3ODY1JTNhYXVkLTgwNTY3MDQwNiUyNmdjbGlkJTNkYTcwNjgwZGIyYjQwMTQ3MTI5ZWJlNGY1ZThhOGFhMWYlMjZnY2xzcmMlM2QzcC5kcyUyNmRzX3JsJTNkMTI0Njk3OCUyNmRzX3JsJTNkMTI0ODA5OSUyNm1zY2xraWQlM2RhNzA2ODBkYjJiNDAxNDcxMjllYmU0ZjVlOGE4YWExZg&amp;rlid=a70680db2b40147129ebe4f5e8a8aa1f" TargetMode="External"/><Relationship Id="rId4" Type="http://schemas.openxmlformats.org/officeDocument/2006/relationships/image" Target="../media/image4.jpeg"/><Relationship Id="rId9" Type="http://schemas.openxmlformats.org/officeDocument/2006/relationships/hyperlink" Target="https://www.bing.com/aclk?ld=e8grI4PavGZXbJG_pvEr8x2jVUCUzHmO6cZQKpg5-lN92GrWeW9e6iX7NPWlTgG9gMs-LedQkRMcNbOIS3pgmFzIFHEC93uDOTw-v_DHYP_uT7YcOc2nKL2mqoJIcfRgQTulT6w90o-epwZNh9yHCWZ80lst9BgXACa994eVcvVbSc2P0doimRtuz2MkI2k69eIpwP3A&amp;u=aHR0cHMlM2ElMmYlMmZ3d3cudGFyZ2V0LmNvbSUyZnAlMmZzZWVpbmctd2hhdC1zLW5leHQtYnktY2xheXRvbi1tLWNocmlzdGVuc2VuLXNjb3R0LWQtYW50aG9ueS1lcmlrLWEtcm90aC1oYXJkY292ZXIlMmYtJTJmQS04NTEzNTc3NiUzZnJlZiUzZHRndF9hZHZfeHNwJTI2QUZJRCUzZGJpbmclMjZmbmRzcmMlM2R0Z3RhbyUyNkRGQSUzZDcxNzAwMDAwMDEyNzkwODQxJTI2Q1BORyUzZFBMQV9FbnRlcnRhaW5tZW50JTI1MkJTaG9wcGluZyUyNTdDRW50ZXJ0YWlubWVudF9FY29tbV9IYXJkbGluZXMlMjZhZGdyb3VwJTNkU0NfRW50ZXJ0YWlubWVudCUyNkxJRCUzZDcwMDAwMDAwMTIzMDcyOHBncyUyNkxOTSUzZFBST0RVQ1RfR1JPVVAlMjZuZXR3b3JrJTNkbyUyNmRldmljZSUzZGMlMjZsb2NhdGlvbiUzZCUyNnRhcmdldGlkJTNkcGxhLTQ1ODUxMDA5MjkxMjc4NjUlM2FhdWQtODA1NjcwNDA2JTI2Z2NsaWQlM2RiZWM4MGUzMzQyNzkxYzQ2M2RkYjZhMWQ4MTkxMjNiMCUyNmdjbHNyYyUzZDNwLmRzJTI2ZHNfcmwlM2QxMjQ2OTc4JTI2ZHNfcmwlM2QxMjQ4MDk5JTI2bXNjbGtpZCUzZGJlYzgwZTMzNDI3OTFjNDYzZGRiNmExZDgxOTEyM2Iw&amp;rlid=bec80e3342791c463ddb6a1d819123b0" TargetMode="External"/><Relationship Id="rId14" Type="http://schemas.openxmlformats.org/officeDocument/2006/relationships/image" Target="../media/image9.jpeg"/><Relationship Id="rId22"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hyperlink" Target="https://youtu.be/qDrMAzCHFUU" TargetMode="External"/><Relationship Id="rId2" Type="http://schemas.openxmlformats.org/officeDocument/2006/relationships/slideLayout" Target="../slideLayouts/slideLayout2.xml"/><Relationship Id="rId1" Type="http://schemas.openxmlformats.org/officeDocument/2006/relationships/video" Target="https://www.youtube.com/embed/qDrMAzCHFUU?feature=oembed" TargetMode="External"/><Relationship Id="rId5" Type="http://schemas.openxmlformats.org/officeDocument/2006/relationships/image" Target="../media/image15.jpeg"/><Relationship Id="rId4" Type="http://schemas.openxmlformats.org/officeDocument/2006/relationships/hyperlink" Target="https://onlinelibrary.wiley.com/authored-by/ContribAuthorRaw/Christensen/Clayton+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akiPensheni: Technology Skills Will Continue to Redefine Future of Work">
            <a:extLst>
              <a:ext uri="{FF2B5EF4-FFF2-40B4-BE49-F238E27FC236}">
                <a16:creationId xmlns:a16="http://schemas.microsoft.com/office/drawing/2014/main" id="{FE7443CE-63D5-BAC5-75E5-AA91A98679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13818"/>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7D282A3-E5BA-5E47-8763-488FA4475900}"/>
              </a:ext>
            </a:extLst>
          </p:cNvPr>
          <p:cNvSpPr>
            <a:spLocks noGrp="1"/>
          </p:cNvSpPr>
          <p:nvPr>
            <p:ph type="ctrTitle"/>
          </p:nvPr>
        </p:nvSpPr>
        <p:spPr>
          <a:xfrm>
            <a:off x="477979" y="418583"/>
            <a:ext cx="5900150" cy="3204134"/>
          </a:xfrm>
        </p:spPr>
        <p:txBody>
          <a:bodyPr vert="horz" lIns="91440" tIns="45720" rIns="91440" bIns="45720" rtlCol="0" anchor="b">
            <a:normAutofit/>
          </a:bodyPr>
          <a:lstStyle/>
          <a:p>
            <a:pPr algn="l"/>
            <a:r>
              <a:rPr lang="en-US" sz="4800" dirty="0"/>
              <a:t>Disruptive Innovation and Technology</a:t>
            </a:r>
          </a:p>
        </p:txBody>
      </p:sp>
      <p:sp>
        <p:nvSpPr>
          <p:cNvPr id="3" name="Subtitle 2">
            <a:extLst>
              <a:ext uri="{FF2B5EF4-FFF2-40B4-BE49-F238E27FC236}">
                <a16:creationId xmlns:a16="http://schemas.microsoft.com/office/drawing/2014/main" id="{ABDE849C-3E60-804B-82FF-157E8363E734}"/>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1600" dirty="0"/>
              <a:t>Session 1: Motivation, Introduction, What is disruptive innovation, why does it occur, how does it occur?  Some examples. What are disruptive innovations and technologies that concern us today?</a:t>
            </a:r>
          </a:p>
          <a:p>
            <a:pPr algn="l"/>
            <a:endParaRPr lang="en-US" sz="1600" dirty="0"/>
          </a:p>
        </p:txBody>
      </p:sp>
      <p:sp>
        <p:nvSpPr>
          <p:cNvPr id="5" name="TextBox 4">
            <a:extLst>
              <a:ext uri="{FF2B5EF4-FFF2-40B4-BE49-F238E27FC236}">
                <a16:creationId xmlns:a16="http://schemas.microsoft.com/office/drawing/2014/main" id="{0208AFB7-392F-D144-A4E2-C7937D6E37B1}"/>
              </a:ext>
            </a:extLst>
          </p:cNvPr>
          <p:cNvSpPr txBox="1"/>
          <p:nvPr/>
        </p:nvSpPr>
        <p:spPr>
          <a:xfrm>
            <a:off x="1074455" y="3953790"/>
            <a:ext cx="1852558" cy="400110"/>
          </a:xfrm>
          <a:prstGeom prst="rect">
            <a:avLst/>
          </a:prstGeom>
          <a:noFill/>
        </p:spPr>
        <p:txBody>
          <a:bodyPr wrap="none" rtlCol="0">
            <a:spAutoFit/>
          </a:bodyPr>
          <a:lstStyle/>
          <a:p>
            <a:pPr algn="r">
              <a:spcAft>
                <a:spcPts val="600"/>
              </a:spcAft>
            </a:pPr>
            <a:r>
              <a:rPr lang="en-US" sz="2000" spc="160" dirty="0">
                <a:solidFill>
                  <a:schemeClr val="tx1">
                    <a:lumMod val="85000"/>
                    <a:lumOff val="15000"/>
                  </a:schemeClr>
                </a:solidFill>
                <a:ea typeface="Batang" panose="02030600000101010101" pitchFamily="18" charset="-127"/>
              </a:rPr>
              <a:t>Roy Campbell</a:t>
            </a:r>
          </a:p>
        </p:txBody>
      </p:sp>
    </p:spTree>
    <p:extLst>
      <p:ext uri="{BB962C8B-B14F-4D97-AF65-F5344CB8AC3E}">
        <p14:creationId xmlns:p14="http://schemas.microsoft.com/office/powerpoint/2010/main" val="20302377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7920-1D26-398A-855E-7E88AC5EB2D7}"/>
              </a:ext>
            </a:extLst>
          </p:cNvPr>
          <p:cNvSpPr>
            <a:spLocks noGrp="1"/>
          </p:cNvSpPr>
          <p:nvPr>
            <p:ph type="title"/>
          </p:nvPr>
        </p:nvSpPr>
        <p:spPr/>
        <p:txBody>
          <a:bodyPr/>
          <a:lstStyle/>
          <a:p>
            <a:r>
              <a:rPr lang="en-US" dirty="0"/>
              <a:t>What Is Disruptive Innovation?</a:t>
            </a:r>
          </a:p>
        </p:txBody>
      </p:sp>
      <p:sp>
        <p:nvSpPr>
          <p:cNvPr id="3" name="Content Placeholder 2">
            <a:extLst>
              <a:ext uri="{FF2B5EF4-FFF2-40B4-BE49-F238E27FC236}">
                <a16:creationId xmlns:a16="http://schemas.microsoft.com/office/drawing/2014/main" id="{DA7A064B-8779-4582-D9CA-0D62BA50797C}"/>
              </a:ext>
            </a:extLst>
          </p:cNvPr>
          <p:cNvSpPr>
            <a:spLocks noGrp="1"/>
          </p:cNvSpPr>
          <p:nvPr>
            <p:ph idx="1"/>
          </p:nvPr>
        </p:nvSpPr>
        <p:spPr/>
        <p:txBody>
          <a:bodyPr/>
          <a:lstStyle/>
          <a:p>
            <a:r>
              <a:rPr lang="en-US" dirty="0">
                <a:hlinkClick r:id="rId2"/>
              </a:rPr>
              <a:t>https://hbr.org/2015/12/what-is-disruptive-innovation</a:t>
            </a:r>
            <a:endParaRPr lang="en-US" dirty="0"/>
          </a:p>
          <a:p>
            <a:r>
              <a:rPr lang="en-US" b="0" i="0" dirty="0">
                <a:solidFill>
                  <a:srgbClr val="282828"/>
                </a:solidFill>
                <a:effectLst/>
              </a:rPr>
              <a:t>Many researchers, writers, and consultants use “disruptive innovation” to describe </a:t>
            </a:r>
            <a:r>
              <a:rPr lang="en-US" b="0" i="1" dirty="0">
                <a:solidFill>
                  <a:srgbClr val="282828"/>
                </a:solidFill>
                <a:effectLst/>
              </a:rPr>
              <a:t>any</a:t>
            </a:r>
            <a:r>
              <a:rPr lang="en-US" b="0" i="0" dirty="0">
                <a:solidFill>
                  <a:srgbClr val="282828"/>
                </a:solidFill>
                <a:effectLst/>
              </a:rPr>
              <a:t> situation in which an industry is shaken up and previously successful incumbents stumble. But that’s much too broad a usage.</a:t>
            </a:r>
          </a:p>
          <a:p>
            <a:r>
              <a:rPr lang="en-US" dirty="0">
                <a:solidFill>
                  <a:srgbClr val="282828"/>
                </a:solidFill>
              </a:rPr>
              <a:t>D</a:t>
            </a:r>
            <a:r>
              <a:rPr lang="en-US" b="0" i="0" dirty="0">
                <a:solidFill>
                  <a:srgbClr val="282828"/>
                </a:solidFill>
                <a:effectLst/>
              </a:rPr>
              <a:t>ifferent types of innovation require different strategic approaches</a:t>
            </a:r>
            <a:endParaRPr lang="en-US" dirty="0"/>
          </a:p>
          <a:p>
            <a:r>
              <a:rPr lang="en-US" b="0" i="0" u="none" strike="noStrike" dirty="0">
                <a:solidFill>
                  <a:srgbClr val="282828"/>
                </a:solidFill>
                <a:effectLst/>
                <a:hlinkClick r:id="rId3"/>
              </a:rPr>
              <a:t>basic tenets of disruptive innovation</a:t>
            </a:r>
            <a:endParaRPr lang="en-US" b="0" i="0" u="none" strike="noStrike" dirty="0">
              <a:solidFill>
                <a:srgbClr val="282828"/>
              </a:solidFill>
              <a:effectLst/>
            </a:endParaRPr>
          </a:p>
          <a:p>
            <a:r>
              <a:rPr lang="en-US" b="0" i="0" dirty="0">
                <a:solidFill>
                  <a:srgbClr val="282828"/>
                </a:solidFill>
                <a:effectLst/>
              </a:rPr>
              <a:t>common pitfalls </a:t>
            </a:r>
            <a:endParaRPr lang="en-US" dirty="0">
              <a:solidFill>
                <a:srgbClr val="282828"/>
              </a:solidFill>
            </a:endParaRPr>
          </a:p>
          <a:p>
            <a:r>
              <a:rPr lang="en-US" dirty="0">
                <a:solidFill>
                  <a:srgbClr val="282828"/>
                </a:solidFill>
              </a:rPr>
              <a:t>W</a:t>
            </a:r>
            <a:r>
              <a:rPr lang="en-US" b="0" i="0" dirty="0">
                <a:solidFill>
                  <a:srgbClr val="282828"/>
                </a:solidFill>
                <a:effectLst/>
              </a:rPr>
              <a:t>hy correctly using the theory matters</a:t>
            </a:r>
            <a:endParaRPr lang="en-US" dirty="0"/>
          </a:p>
        </p:txBody>
      </p:sp>
    </p:spTree>
    <p:extLst>
      <p:ext uri="{BB962C8B-B14F-4D97-AF65-F5344CB8AC3E}">
        <p14:creationId xmlns:p14="http://schemas.microsoft.com/office/powerpoint/2010/main" val="140575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A575-F240-344B-211F-DB8C6AD3D035}"/>
              </a:ext>
            </a:extLst>
          </p:cNvPr>
          <p:cNvSpPr>
            <a:spLocks noGrp="1"/>
          </p:cNvSpPr>
          <p:nvPr>
            <p:ph type="title"/>
          </p:nvPr>
        </p:nvSpPr>
        <p:spPr/>
        <p:txBody>
          <a:bodyPr/>
          <a:lstStyle/>
          <a:p>
            <a:r>
              <a:rPr lang="en-US" dirty="0"/>
              <a:t>A Spectrum </a:t>
            </a:r>
          </a:p>
        </p:txBody>
      </p:sp>
      <p:sp>
        <p:nvSpPr>
          <p:cNvPr id="3" name="Content Placeholder 2">
            <a:extLst>
              <a:ext uri="{FF2B5EF4-FFF2-40B4-BE49-F238E27FC236}">
                <a16:creationId xmlns:a16="http://schemas.microsoft.com/office/drawing/2014/main" id="{8ED32150-AE0A-AB10-8F8D-02A8AC1C1B27}"/>
              </a:ext>
            </a:extLst>
          </p:cNvPr>
          <p:cNvSpPr>
            <a:spLocks noGrp="1"/>
          </p:cNvSpPr>
          <p:nvPr>
            <p:ph idx="1"/>
          </p:nvPr>
        </p:nvSpPr>
        <p:spPr/>
        <p:txBody>
          <a:bodyPr>
            <a:normAutofit fontScale="92500" lnSpcReduction="20000"/>
          </a:bodyPr>
          <a:lstStyle/>
          <a:p>
            <a:r>
              <a:rPr lang="en-US" dirty="0"/>
              <a:t>Different types of innovation require different strategic approaches</a:t>
            </a:r>
          </a:p>
          <a:p>
            <a:r>
              <a:rPr lang="en-US" dirty="0"/>
              <a:t>Disruption describes a process by which a smaller company with fewer resources can successfully challenge existing businesses</a:t>
            </a:r>
          </a:p>
          <a:p>
            <a:r>
              <a:rPr lang="en-US" dirty="0"/>
              <a:t>The existing businesses improve their products and services for their most demanding (profitable) customers:</a:t>
            </a:r>
          </a:p>
          <a:p>
            <a:pPr lvl="1"/>
            <a:r>
              <a:rPr lang="en-US" dirty="0"/>
              <a:t>Exceeding the needs of some customers</a:t>
            </a:r>
          </a:p>
          <a:p>
            <a:pPr lvl="1"/>
            <a:r>
              <a:rPr lang="en-US" dirty="0"/>
              <a:t>Ignoring the needs of the lower end of the market</a:t>
            </a:r>
          </a:p>
          <a:p>
            <a:r>
              <a:rPr lang="en-US" dirty="0"/>
              <a:t>Entrants target overlooked segments, offer more suitable functionality to low end of market or create market by turning non-consumers into consumers.</a:t>
            </a:r>
          </a:p>
          <a:p>
            <a:r>
              <a:rPr lang="en-US" dirty="0"/>
              <a:t>Entrants move upmarket. When mainstream customers start adopting the entrant’s offerings in volume, disruption has occurred.</a:t>
            </a:r>
          </a:p>
        </p:txBody>
      </p:sp>
    </p:spTree>
    <p:extLst>
      <p:ext uri="{BB962C8B-B14F-4D97-AF65-F5344CB8AC3E}">
        <p14:creationId xmlns:p14="http://schemas.microsoft.com/office/powerpoint/2010/main" val="2253944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9A05F-F099-D79F-BB11-E98961EA6595}"/>
              </a:ext>
            </a:extLst>
          </p:cNvPr>
          <p:cNvSpPr>
            <a:spLocks noGrp="1"/>
          </p:cNvSpPr>
          <p:nvPr>
            <p:ph type="title"/>
          </p:nvPr>
        </p:nvSpPr>
        <p:spPr/>
        <p:txBody>
          <a:bodyPr/>
          <a:lstStyle/>
          <a:p>
            <a:r>
              <a:rPr lang="en-US" dirty="0"/>
              <a:t>The Disruptive Innovation Model</a:t>
            </a:r>
          </a:p>
        </p:txBody>
      </p:sp>
      <p:pic>
        <p:nvPicPr>
          <p:cNvPr id="5" name="Content Placeholder 4" descr="A picture containing chart&#10;&#10;Description automatically generated">
            <a:extLst>
              <a:ext uri="{FF2B5EF4-FFF2-40B4-BE49-F238E27FC236}">
                <a16:creationId xmlns:a16="http://schemas.microsoft.com/office/drawing/2014/main" id="{70BEA94F-3773-B4F0-5FDC-F985D2C0309C}"/>
              </a:ext>
            </a:extLst>
          </p:cNvPr>
          <p:cNvPicPr>
            <a:picLocks noGrp="1" noChangeAspect="1"/>
          </p:cNvPicPr>
          <p:nvPr>
            <p:ph idx="1"/>
          </p:nvPr>
        </p:nvPicPr>
        <p:blipFill>
          <a:blip r:embed="rId2"/>
          <a:stretch>
            <a:fillRect/>
          </a:stretch>
        </p:blipFill>
        <p:spPr>
          <a:xfrm>
            <a:off x="838200" y="1765169"/>
            <a:ext cx="8408666" cy="4351338"/>
          </a:xfrm>
        </p:spPr>
      </p:pic>
      <p:sp>
        <p:nvSpPr>
          <p:cNvPr id="3" name="TextBox 2">
            <a:extLst>
              <a:ext uri="{FF2B5EF4-FFF2-40B4-BE49-F238E27FC236}">
                <a16:creationId xmlns:a16="http://schemas.microsoft.com/office/drawing/2014/main" id="{203C256A-58BC-EF6E-BDB7-F70AAB6A8B46}"/>
              </a:ext>
            </a:extLst>
          </p:cNvPr>
          <p:cNvSpPr txBox="1"/>
          <p:nvPr/>
        </p:nvSpPr>
        <p:spPr>
          <a:xfrm>
            <a:off x="7171618" y="2244436"/>
            <a:ext cx="3040641" cy="369332"/>
          </a:xfrm>
          <a:prstGeom prst="rect">
            <a:avLst/>
          </a:prstGeom>
          <a:noFill/>
        </p:spPr>
        <p:txBody>
          <a:bodyPr wrap="none" rtlCol="0">
            <a:spAutoFit/>
          </a:bodyPr>
          <a:lstStyle/>
          <a:p>
            <a:r>
              <a:rPr lang="en-US" dirty="0">
                <a:solidFill>
                  <a:schemeClr val="accent1"/>
                </a:solidFill>
              </a:rPr>
              <a:t>Customer demand trajectories</a:t>
            </a:r>
          </a:p>
        </p:txBody>
      </p:sp>
      <p:sp>
        <p:nvSpPr>
          <p:cNvPr id="4" name="TextBox 3">
            <a:extLst>
              <a:ext uri="{FF2B5EF4-FFF2-40B4-BE49-F238E27FC236}">
                <a16:creationId xmlns:a16="http://schemas.microsoft.com/office/drawing/2014/main" id="{F1B997A7-C2E8-83F6-5DDA-172867A17770}"/>
              </a:ext>
            </a:extLst>
          </p:cNvPr>
          <p:cNvSpPr txBox="1"/>
          <p:nvPr/>
        </p:nvSpPr>
        <p:spPr>
          <a:xfrm>
            <a:off x="6379390" y="1643852"/>
            <a:ext cx="3306161" cy="369332"/>
          </a:xfrm>
          <a:prstGeom prst="rect">
            <a:avLst/>
          </a:prstGeom>
          <a:noFill/>
        </p:spPr>
        <p:txBody>
          <a:bodyPr wrap="none" rtlCol="0">
            <a:spAutoFit/>
          </a:bodyPr>
          <a:lstStyle/>
          <a:p>
            <a:r>
              <a:rPr lang="en-US" dirty="0">
                <a:solidFill>
                  <a:srgbClr val="FF0000"/>
                </a:solidFill>
              </a:rPr>
              <a:t>Product performance trajectories</a:t>
            </a:r>
          </a:p>
        </p:txBody>
      </p:sp>
      <p:sp>
        <p:nvSpPr>
          <p:cNvPr id="6" name="TextBox 5">
            <a:extLst>
              <a:ext uri="{FF2B5EF4-FFF2-40B4-BE49-F238E27FC236}">
                <a16:creationId xmlns:a16="http://schemas.microsoft.com/office/drawing/2014/main" id="{D6F9E127-93E0-C4A4-634B-C992AC385A5A}"/>
              </a:ext>
            </a:extLst>
          </p:cNvPr>
          <p:cNvSpPr txBox="1"/>
          <p:nvPr/>
        </p:nvSpPr>
        <p:spPr>
          <a:xfrm>
            <a:off x="10388497" y="2013184"/>
            <a:ext cx="1021433" cy="369332"/>
          </a:xfrm>
          <a:prstGeom prst="rect">
            <a:avLst/>
          </a:prstGeom>
          <a:noFill/>
        </p:spPr>
        <p:txBody>
          <a:bodyPr wrap="none" rtlCol="0">
            <a:spAutoFit/>
          </a:bodyPr>
          <a:lstStyle/>
          <a:p>
            <a:r>
              <a:rPr lang="en-US" dirty="0"/>
              <a:t>High End</a:t>
            </a:r>
          </a:p>
        </p:txBody>
      </p:sp>
      <p:sp>
        <p:nvSpPr>
          <p:cNvPr id="7" name="TextBox 6">
            <a:extLst>
              <a:ext uri="{FF2B5EF4-FFF2-40B4-BE49-F238E27FC236}">
                <a16:creationId xmlns:a16="http://schemas.microsoft.com/office/drawing/2014/main" id="{33A183EC-F662-A939-F393-CF7C529B67B5}"/>
              </a:ext>
            </a:extLst>
          </p:cNvPr>
          <p:cNvSpPr txBox="1"/>
          <p:nvPr/>
        </p:nvSpPr>
        <p:spPr>
          <a:xfrm>
            <a:off x="10326044" y="4475485"/>
            <a:ext cx="977255" cy="369332"/>
          </a:xfrm>
          <a:prstGeom prst="rect">
            <a:avLst/>
          </a:prstGeom>
          <a:noFill/>
        </p:spPr>
        <p:txBody>
          <a:bodyPr wrap="none" rtlCol="0">
            <a:spAutoFit/>
          </a:bodyPr>
          <a:lstStyle/>
          <a:p>
            <a:r>
              <a:rPr lang="en-US" dirty="0"/>
              <a:t>Low End</a:t>
            </a:r>
          </a:p>
        </p:txBody>
      </p:sp>
      <p:sp>
        <p:nvSpPr>
          <p:cNvPr id="8" name="TextBox 7">
            <a:extLst>
              <a:ext uri="{FF2B5EF4-FFF2-40B4-BE49-F238E27FC236}">
                <a16:creationId xmlns:a16="http://schemas.microsoft.com/office/drawing/2014/main" id="{7D5CA71B-599B-DA97-45A4-AFD60ABA4B4F}"/>
              </a:ext>
            </a:extLst>
          </p:cNvPr>
          <p:cNvSpPr txBox="1"/>
          <p:nvPr/>
        </p:nvSpPr>
        <p:spPr>
          <a:xfrm>
            <a:off x="10326044" y="3144159"/>
            <a:ext cx="1318823" cy="369332"/>
          </a:xfrm>
          <a:prstGeom prst="rect">
            <a:avLst/>
          </a:prstGeom>
          <a:noFill/>
        </p:spPr>
        <p:txBody>
          <a:bodyPr wrap="none" rtlCol="0">
            <a:spAutoFit/>
          </a:bodyPr>
          <a:lstStyle/>
          <a:p>
            <a:r>
              <a:rPr lang="en-US" dirty="0"/>
              <a:t>Mainstream</a:t>
            </a:r>
          </a:p>
        </p:txBody>
      </p:sp>
      <p:sp>
        <p:nvSpPr>
          <p:cNvPr id="9" name="TextBox 8">
            <a:extLst>
              <a:ext uri="{FF2B5EF4-FFF2-40B4-BE49-F238E27FC236}">
                <a16:creationId xmlns:a16="http://schemas.microsoft.com/office/drawing/2014/main" id="{35FAE14C-1492-4153-A84B-E4F12B5CCDE9}"/>
              </a:ext>
            </a:extLst>
          </p:cNvPr>
          <p:cNvSpPr txBox="1"/>
          <p:nvPr/>
        </p:nvSpPr>
        <p:spPr>
          <a:xfrm>
            <a:off x="1499105" y="1280211"/>
            <a:ext cx="8713154" cy="369332"/>
          </a:xfrm>
          <a:prstGeom prst="rect">
            <a:avLst/>
          </a:prstGeom>
          <a:noFill/>
        </p:spPr>
        <p:txBody>
          <a:bodyPr wrap="none" rtlCol="0">
            <a:spAutoFit/>
          </a:bodyPr>
          <a:lstStyle/>
          <a:p>
            <a:r>
              <a:rPr lang="en-US" dirty="0"/>
              <a:t>Entrants on disruptive trajectory improve performance of their product and move upmarket</a:t>
            </a:r>
          </a:p>
        </p:txBody>
      </p:sp>
    </p:spTree>
    <p:extLst>
      <p:ext uri="{BB962C8B-B14F-4D97-AF65-F5344CB8AC3E}">
        <p14:creationId xmlns:p14="http://schemas.microsoft.com/office/powerpoint/2010/main" val="494409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30C5-15C7-1F44-A5A3-135D134A590C}"/>
              </a:ext>
            </a:extLst>
          </p:cNvPr>
          <p:cNvSpPr>
            <a:spLocks noGrp="1"/>
          </p:cNvSpPr>
          <p:nvPr>
            <p:ph type="title"/>
          </p:nvPr>
        </p:nvSpPr>
        <p:spPr/>
        <p:txBody>
          <a:bodyPr>
            <a:normAutofit/>
          </a:bodyPr>
          <a:lstStyle/>
          <a:p>
            <a:r>
              <a:rPr lang="en-US" b="1" dirty="0"/>
              <a:t>Comparison between innovations: transformation versus disruption</a:t>
            </a:r>
          </a:p>
        </p:txBody>
      </p:sp>
      <p:sp>
        <p:nvSpPr>
          <p:cNvPr id="3" name="Content Placeholder 2">
            <a:extLst>
              <a:ext uri="{FF2B5EF4-FFF2-40B4-BE49-F238E27FC236}">
                <a16:creationId xmlns:a16="http://schemas.microsoft.com/office/drawing/2014/main" id="{4282646A-91CF-1E49-B757-CAAD5EE4E87F}"/>
              </a:ext>
            </a:extLst>
          </p:cNvPr>
          <p:cNvSpPr>
            <a:spLocks noGrp="1"/>
          </p:cNvSpPr>
          <p:nvPr>
            <p:ph sz="half" idx="1"/>
          </p:nvPr>
        </p:nvSpPr>
        <p:spPr/>
        <p:txBody>
          <a:bodyPr>
            <a:normAutofit fontScale="92500" lnSpcReduction="20000"/>
          </a:bodyPr>
          <a:lstStyle/>
          <a:p>
            <a:pPr marL="400050" indent="-285750">
              <a:lnSpc>
                <a:spcPct val="120000"/>
              </a:lnSpc>
              <a:spcBef>
                <a:spcPts val="500"/>
              </a:spcBef>
            </a:pPr>
            <a:r>
              <a:rPr lang="en-US" sz="2900" b="1" dirty="0"/>
              <a:t>TRANSFORMATION</a:t>
            </a:r>
          </a:p>
          <a:p>
            <a:pPr marL="114300" indent="0">
              <a:lnSpc>
                <a:spcPct val="120000"/>
              </a:lnSpc>
              <a:spcBef>
                <a:spcPts val="500"/>
              </a:spcBef>
              <a:buNone/>
            </a:pPr>
            <a:r>
              <a:rPr lang="en-US" sz="2900" dirty="0"/>
              <a:t>UBER – taxi business</a:t>
            </a:r>
          </a:p>
          <a:p>
            <a:pPr marL="400050" indent="-285750">
              <a:lnSpc>
                <a:spcPct val="120000"/>
              </a:lnSpc>
              <a:spcBef>
                <a:spcPts val="500"/>
              </a:spcBef>
            </a:pPr>
            <a:r>
              <a:rPr lang="en-US" sz="2900" dirty="0"/>
              <a:t>Fantastic growth and financial success</a:t>
            </a:r>
          </a:p>
          <a:p>
            <a:pPr marL="400050" indent="-285750">
              <a:lnSpc>
                <a:spcPct val="120000"/>
              </a:lnSpc>
              <a:spcBef>
                <a:spcPts val="500"/>
              </a:spcBef>
            </a:pPr>
            <a:r>
              <a:rPr lang="en-US" sz="2900" dirty="0"/>
              <a:t>Transformational</a:t>
            </a:r>
          </a:p>
          <a:p>
            <a:pPr marL="400050" indent="-285750">
              <a:lnSpc>
                <a:spcPct val="120000"/>
              </a:lnSpc>
              <a:spcBef>
                <a:spcPts val="500"/>
              </a:spcBef>
            </a:pPr>
            <a:r>
              <a:rPr lang="en-US" sz="2900" dirty="0"/>
              <a:t>But didn’t originate in low-end or new-market footholds</a:t>
            </a:r>
          </a:p>
          <a:p>
            <a:pPr marL="400050" indent="-285750">
              <a:lnSpc>
                <a:spcPct val="120000"/>
              </a:lnSpc>
              <a:spcBef>
                <a:spcPts val="500"/>
              </a:spcBef>
            </a:pPr>
            <a:r>
              <a:rPr lang="en-US" sz="2900" dirty="0"/>
              <a:t>Didn’t create a market where none existed</a:t>
            </a:r>
            <a:r>
              <a:rPr lang="en-US" sz="2800" b="1" dirty="0"/>
              <a:t> </a:t>
            </a:r>
            <a:endParaRPr lang="en-US" sz="2400" dirty="0"/>
          </a:p>
          <a:p>
            <a:endParaRPr lang="en-US" dirty="0"/>
          </a:p>
        </p:txBody>
      </p:sp>
      <p:sp>
        <p:nvSpPr>
          <p:cNvPr id="4" name="Content Placeholder 3">
            <a:extLst>
              <a:ext uri="{FF2B5EF4-FFF2-40B4-BE49-F238E27FC236}">
                <a16:creationId xmlns:a16="http://schemas.microsoft.com/office/drawing/2014/main" id="{319BA105-1762-CEA6-BA94-D19A3AB4B70F}"/>
              </a:ext>
            </a:extLst>
          </p:cNvPr>
          <p:cNvSpPr>
            <a:spLocks noGrp="1"/>
          </p:cNvSpPr>
          <p:nvPr>
            <p:ph sz="half" idx="2"/>
          </p:nvPr>
        </p:nvSpPr>
        <p:spPr/>
        <p:txBody>
          <a:bodyPr>
            <a:normAutofit fontScale="92500" lnSpcReduction="20000"/>
          </a:bodyPr>
          <a:lstStyle/>
          <a:p>
            <a:r>
              <a:rPr lang="en-US" b="1" dirty="0"/>
              <a:t>DISRUPTION</a:t>
            </a:r>
          </a:p>
          <a:p>
            <a:pPr marL="0" indent="0">
              <a:buNone/>
            </a:pPr>
            <a:r>
              <a:rPr lang="en-US" dirty="0"/>
              <a:t>Xerox – photocopying</a:t>
            </a:r>
          </a:p>
          <a:p>
            <a:r>
              <a:rPr lang="en-US" dirty="0"/>
              <a:t>Xerox targeted large corporations and charged high prices to provide performance</a:t>
            </a:r>
          </a:p>
          <a:p>
            <a:r>
              <a:rPr lang="en-US" dirty="0"/>
              <a:t>Small customers like schools, home businesses, ignored. Used carbon paper or mimeographs</a:t>
            </a:r>
          </a:p>
          <a:p>
            <a:r>
              <a:rPr lang="en-US" dirty="0"/>
              <a:t>Personal copiers offered solution to individuals and small organizations creating new market.</a:t>
            </a:r>
          </a:p>
        </p:txBody>
      </p:sp>
    </p:spTree>
    <p:extLst>
      <p:ext uri="{BB962C8B-B14F-4D97-AF65-F5344CB8AC3E}">
        <p14:creationId xmlns:p14="http://schemas.microsoft.com/office/powerpoint/2010/main" val="301887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69BDAF-A7A8-9FDB-7D61-BD7AD491A562}"/>
              </a:ext>
            </a:extLst>
          </p:cNvPr>
          <p:cNvSpPr>
            <a:spLocks noGrp="1"/>
          </p:cNvSpPr>
          <p:nvPr>
            <p:ph type="title"/>
          </p:nvPr>
        </p:nvSpPr>
        <p:spPr/>
        <p:txBody>
          <a:bodyPr/>
          <a:lstStyle/>
          <a:p>
            <a:r>
              <a:rPr lang="en-US" dirty="0">
                <a:solidFill>
                  <a:srgbClr val="FF0000"/>
                </a:solidFill>
              </a:rPr>
              <a:t>Warning</a:t>
            </a:r>
          </a:p>
        </p:txBody>
      </p:sp>
      <p:sp>
        <p:nvSpPr>
          <p:cNvPr id="6" name="Content Placeholder 5">
            <a:extLst>
              <a:ext uri="{FF2B5EF4-FFF2-40B4-BE49-F238E27FC236}">
                <a16:creationId xmlns:a16="http://schemas.microsoft.com/office/drawing/2014/main" id="{98080ADF-7951-6BE5-1DDE-1C9195C71BD7}"/>
              </a:ext>
            </a:extLst>
          </p:cNvPr>
          <p:cNvSpPr>
            <a:spLocks noGrp="1"/>
          </p:cNvSpPr>
          <p:nvPr>
            <p:ph idx="1"/>
          </p:nvPr>
        </p:nvSpPr>
        <p:spPr/>
        <p:txBody>
          <a:bodyPr>
            <a:normAutofit/>
          </a:bodyPr>
          <a:lstStyle/>
          <a:p>
            <a:r>
              <a:rPr lang="en-US" dirty="0">
                <a:effectLst/>
              </a:rPr>
              <a:t>Reading of the popular literature, in conjunction</a:t>
            </a:r>
            <a:r>
              <a:rPr lang="en-US" dirty="0"/>
              <a:t> </a:t>
            </a:r>
            <a:r>
              <a:rPr lang="en-US" dirty="0">
                <a:effectLst/>
              </a:rPr>
              <a:t>with the trends in management research noted above, suggests overly broad application</a:t>
            </a:r>
            <a:r>
              <a:rPr lang="en-US" dirty="0"/>
              <a:t> </a:t>
            </a:r>
            <a:r>
              <a:rPr lang="en-US" dirty="0">
                <a:effectLst/>
              </a:rPr>
              <a:t>of the terms disruption/disruptive innovation to signify:</a:t>
            </a:r>
          </a:p>
          <a:p>
            <a:pPr marL="514350" indent="-514350">
              <a:buFont typeface="+mj-lt"/>
              <a:buAutoNum type="arabicPeriod"/>
            </a:pPr>
            <a:r>
              <a:rPr lang="en-US" dirty="0">
                <a:effectLst/>
              </a:rPr>
              <a:t>threat or change</a:t>
            </a:r>
            <a:r>
              <a:rPr lang="en-US" dirty="0"/>
              <a:t> </a:t>
            </a:r>
            <a:r>
              <a:rPr lang="en-US" dirty="0">
                <a:effectLst/>
              </a:rPr>
              <a:t>of any kind, and </a:t>
            </a:r>
          </a:p>
          <a:p>
            <a:pPr marL="514350" indent="-514350">
              <a:buFont typeface="+mj-lt"/>
              <a:buAutoNum type="arabicPeriod"/>
            </a:pPr>
            <a:r>
              <a:rPr lang="en-US" dirty="0">
                <a:effectLst/>
              </a:rPr>
              <a:t>underuse of disruptive innovation as a coherent theoretical</a:t>
            </a:r>
            <a:r>
              <a:rPr lang="en-US" dirty="0"/>
              <a:t> </a:t>
            </a:r>
            <a:r>
              <a:rPr lang="en-US" dirty="0">
                <a:effectLst/>
              </a:rPr>
              <a:t>concept (Christenson et al.) </a:t>
            </a:r>
          </a:p>
          <a:p>
            <a:endParaRPr lang="en-US" dirty="0"/>
          </a:p>
          <a:p>
            <a:r>
              <a:rPr lang="en-US" dirty="0">
                <a:solidFill>
                  <a:srgbClr val="FF0000"/>
                </a:solidFill>
              </a:rPr>
              <a:t>The discussion group will make up its own mind about these issues</a:t>
            </a:r>
          </a:p>
        </p:txBody>
      </p:sp>
    </p:spTree>
    <p:extLst>
      <p:ext uri="{BB962C8B-B14F-4D97-AF65-F5344CB8AC3E}">
        <p14:creationId xmlns:p14="http://schemas.microsoft.com/office/powerpoint/2010/main" val="184106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ADF0-F270-0DF2-44B9-9531BEC6C06B}"/>
              </a:ext>
            </a:extLst>
          </p:cNvPr>
          <p:cNvSpPr>
            <a:spLocks noGrp="1"/>
          </p:cNvSpPr>
          <p:nvPr>
            <p:ph type="title"/>
          </p:nvPr>
        </p:nvSpPr>
        <p:spPr/>
        <p:txBody>
          <a:bodyPr>
            <a:normAutofit/>
          </a:bodyPr>
          <a:lstStyle/>
          <a:p>
            <a:r>
              <a:rPr lang="en-US" dirty="0">
                <a:effectLst/>
              </a:rPr>
              <a:t>Origins of a Descriptive Framework</a:t>
            </a:r>
            <a:r>
              <a:rPr lang="en-US" dirty="0"/>
              <a:t>: </a:t>
            </a:r>
            <a:br>
              <a:rPr lang="en-US" dirty="0"/>
            </a:br>
            <a:r>
              <a:rPr lang="en-US" dirty="0">
                <a:effectLst/>
              </a:rPr>
              <a:t>The Disk-Drive Industry</a:t>
            </a:r>
            <a:endParaRPr lang="en-US" dirty="0"/>
          </a:p>
        </p:txBody>
      </p:sp>
      <p:sp>
        <p:nvSpPr>
          <p:cNvPr id="3" name="Content Placeholder 2">
            <a:extLst>
              <a:ext uri="{FF2B5EF4-FFF2-40B4-BE49-F238E27FC236}">
                <a16:creationId xmlns:a16="http://schemas.microsoft.com/office/drawing/2014/main" id="{E65708F0-F64E-1C2E-A8DD-E2E94445819B}"/>
              </a:ext>
            </a:extLst>
          </p:cNvPr>
          <p:cNvSpPr>
            <a:spLocks noGrp="1"/>
          </p:cNvSpPr>
          <p:nvPr>
            <p:ph idx="1"/>
          </p:nvPr>
        </p:nvSpPr>
        <p:spPr/>
        <p:txBody>
          <a:bodyPr>
            <a:normAutofit/>
          </a:bodyPr>
          <a:lstStyle/>
          <a:p>
            <a:r>
              <a:rPr lang="en-US" dirty="0"/>
              <a:t>The theory of disruptive innovation began with an observation that generated a research question. </a:t>
            </a:r>
          </a:p>
          <a:p>
            <a:r>
              <a:rPr lang="en-US" dirty="0"/>
              <a:t>Across industries ranging from computers to retail to steel, leading firms failed to remain dominant in their respective markets. These apparently well-managed firms were widely lauded by analysts and the business press, and yet each of them overlooked something important that precipitated a decline</a:t>
            </a:r>
          </a:p>
          <a:p>
            <a:endParaRPr lang="en-US" dirty="0"/>
          </a:p>
        </p:txBody>
      </p:sp>
    </p:spTree>
    <p:extLst>
      <p:ext uri="{BB962C8B-B14F-4D97-AF65-F5344CB8AC3E}">
        <p14:creationId xmlns:p14="http://schemas.microsoft.com/office/powerpoint/2010/main" val="100672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A9DF-FF44-C417-9A7C-9D036B39EC0E}"/>
              </a:ext>
            </a:extLst>
          </p:cNvPr>
          <p:cNvSpPr>
            <a:spLocks noGrp="1"/>
          </p:cNvSpPr>
          <p:nvPr>
            <p:ph type="title"/>
          </p:nvPr>
        </p:nvSpPr>
        <p:spPr/>
        <p:txBody>
          <a:bodyPr/>
          <a:lstStyle/>
          <a:p>
            <a:r>
              <a:rPr lang="en-US" dirty="0"/>
              <a:t>Reasons given at the time….</a:t>
            </a:r>
          </a:p>
        </p:txBody>
      </p:sp>
      <p:sp>
        <p:nvSpPr>
          <p:cNvPr id="3" name="Content Placeholder 2">
            <a:extLst>
              <a:ext uri="{FF2B5EF4-FFF2-40B4-BE49-F238E27FC236}">
                <a16:creationId xmlns:a16="http://schemas.microsoft.com/office/drawing/2014/main" id="{469E8A92-51BE-01A3-55C4-CBBE256EC2E0}"/>
              </a:ext>
            </a:extLst>
          </p:cNvPr>
          <p:cNvSpPr>
            <a:spLocks noGrp="1"/>
          </p:cNvSpPr>
          <p:nvPr>
            <p:ph idx="1"/>
          </p:nvPr>
        </p:nvSpPr>
        <p:spPr/>
        <p:txBody>
          <a:bodyPr/>
          <a:lstStyle/>
          <a:p>
            <a:pPr marL="0" indent="0">
              <a:buNone/>
            </a:pPr>
            <a:r>
              <a:rPr lang="en-US" dirty="0"/>
              <a:t>Prevailing explanations (1986-1993) blamed</a:t>
            </a:r>
          </a:p>
          <a:p>
            <a:r>
              <a:rPr lang="en-US" dirty="0"/>
              <a:t>technological complexity, </a:t>
            </a:r>
          </a:p>
          <a:p>
            <a:r>
              <a:rPr lang="en-US" dirty="0"/>
              <a:t>faulty managerial cognition, and </a:t>
            </a:r>
          </a:p>
          <a:p>
            <a:r>
              <a:rPr lang="en-US" dirty="0"/>
              <a:t>organizational inertia</a:t>
            </a:r>
          </a:p>
          <a:p>
            <a:endParaRPr lang="en-US" dirty="0"/>
          </a:p>
        </p:txBody>
      </p:sp>
    </p:spTree>
    <p:extLst>
      <p:ext uri="{BB962C8B-B14F-4D97-AF65-F5344CB8AC3E}">
        <p14:creationId xmlns:p14="http://schemas.microsoft.com/office/powerpoint/2010/main" val="341056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B1F5-583C-74C1-5EED-89D4B4DAB1C8}"/>
              </a:ext>
            </a:extLst>
          </p:cNvPr>
          <p:cNvSpPr>
            <a:spLocks noGrp="1"/>
          </p:cNvSpPr>
          <p:nvPr>
            <p:ph type="title"/>
          </p:nvPr>
        </p:nvSpPr>
        <p:spPr/>
        <p:txBody>
          <a:bodyPr/>
          <a:lstStyle/>
          <a:p>
            <a:r>
              <a:rPr lang="en-US" dirty="0"/>
              <a:t>Disk drive industry as an example (Christensen, 1997)</a:t>
            </a:r>
          </a:p>
        </p:txBody>
      </p:sp>
      <p:sp>
        <p:nvSpPr>
          <p:cNvPr id="3" name="Content Placeholder 2">
            <a:extLst>
              <a:ext uri="{FF2B5EF4-FFF2-40B4-BE49-F238E27FC236}">
                <a16:creationId xmlns:a16="http://schemas.microsoft.com/office/drawing/2014/main" id="{AE22DA45-B897-70EA-3A8B-2041D08750B0}"/>
              </a:ext>
            </a:extLst>
          </p:cNvPr>
          <p:cNvSpPr>
            <a:spLocks noGrp="1"/>
          </p:cNvSpPr>
          <p:nvPr>
            <p:ph idx="1"/>
          </p:nvPr>
        </p:nvSpPr>
        <p:spPr/>
        <p:txBody>
          <a:bodyPr/>
          <a:lstStyle/>
          <a:p>
            <a:r>
              <a:rPr lang="en-US" dirty="0"/>
              <a:t>When an innovation emerged that improved performance on dimensions that customers historically valued (e.g., the capacity and recording density of disk drives), incumbents tended to lead commercialization and to maintain their market position</a:t>
            </a:r>
          </a:p>
          <a:p>
            <a:r>
              <a:rPr lang="en-US" dirty="0"/>
              <a:t>When an innovation emerged that did not improve performance along this customer-preference trajectory but introduced a unique constellation of attributes (e.g., small, lightweight, rugged), new entrants led development while incumbents languished or failed.</a:t>
            </a:r>
          </a:p>
          <a:p>
            <a:endParaRPr lang="en-US" dirty="0"/>
          </a:p>
        </p:txBody>
      </p:sp>
    </p:spTree>
    <p:extLst>
      <p:ext uri="{BB962C8B-B14F-4D97-AF65-F5344CB8AC3E}">
        <p14:creationId xmlns:p14="http://schemas.microsoft.com/office/powerpoint/2010/main" val="1516831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1B0D-7884-F682-37D6-61188CF168C5}"/>
              </a:ext>
            </a:extLst>
          </p:cNvPr>
          <p:cNvSpPr>
            <a:spLocks noGrp="1"/>
          </p:cNvSpPr>
          <p:nvPr>
            <p:ph type="title"/>
          </p:nvPr>
        </p:nvSpPr>
        <p:spPr/>
        <p:txBody>
          <a:bodyPr/>
          <a:lstStyle/>
          <a:p>
            <a:endParaRPr lang="en-US"/>
          </a:p>
        </p:txBody>
      </p:sp>
      <p:pic>
        <p:nvPicPr>
          <p:cNvPr id="2050" name="Picture 2" descr="SOLID STATE DRIVE (SSD) VS HARD DISK DRIVE (HDD) - TYFON TECH SDN BHD ...">
            <a:extLst>
              <a:ext uri="{FF2B5EF4-FFF2-40B4-BE49-F238E27FC236}">
                <a16:creationId xmlns:a16="http://schemas.microsoft.com/office/drawing/2014/main" id="{5AB4EE91-C118-CFD5-EED1-28B661D06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9219" y="365125"/>
            <a:ext cx="7781685" cy="5678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588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4742-D03F-ECEF-F383-F971A36500B9}"/>
              </a:ext>
            </a:extLst>
          </p:cNvPr>
          <p:cNvSpPr>
            <a:spLocks noGrp="1"/>
          </p:cNvSpPr>
          <p:nvPr>
            <p:ph type="title"/>
          </p:nvPr>
        </p:nvSpPr>
        <p:spPr/>
        <p:txBody>
          <a:bodyPr/>
          <a:lstStyle/>
          <a:p>
            <a:endParaRPr lang="en-US"/>
          </a:p>
        </p:txBody>
      </p:sp>
      <p:pic>
        <p:nvPicPr>
          <p:cNvPr id="3074" name="Picture 2" descr="Benefits Of A Solid State Drive Over A Hard Disk Drive">
            <a:extLst>
              <a:ext uri="{FF2B5EF4-FFF2-40B4-BE49-F238E27FC236}">
                <a16:creationId xmlns:a16="http://schemas.microsoft.com/office/drawing/2014/main" id="{F976A9A7-44D5-53A5-0FC0-1670346FCA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2428" y="0"/>
            <a:ext cx="458235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96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6221-4F7D-7047-8E56-9A77D726F7F9}"/>
              </a:ext>
            </a:extLst>
          </p:cNvPr>
          <p:cNvSpPr>
            <a:spLocks noGrp="1"/>
          </p:cNvSpPr>
          <p:nvPr>
            <p:ph type="title"/>
          </p:nvPr>
        </p:nvSpPr>
        <p:spPr/>
        <p:txBody>
          <a:bodyPr/>
          <a:lstStyle/>
          <a:p>
            <a:r>
              <a:rPr lang="en-US" dirty="0"/>
              <a:t>About the Facilitator</a:t>
            </a:r>
          </a:p>
        </p:txBody>
      </p:sp>
      <p:sp>
        <p:nvSpPr>
          <p:cNvPr id="3" name="Content Placeholder 2">
            <a:extLst>
              <a:ext uri="{FF2B5EF4-FFF2-40B4-BE49-F238E27FC236}">
                <a16:creationId xmlns:a16="http://schemas.microsoft.com/office/drawing/2014/main" id="{3C6048DB-2EEA-9C4A-BC14-4A4C75582E82}"/>
              </a:ext>
            </a:extLst>
          </p:cNvPr>
          <p:cNvSpPr>
            <a:spLocks noGrp="1"/>
          </p:cNvSpPr>
          <p:nvPr>
            <p:ph idx="1"/>
          </p:nvPr>
        </p:nvSpPr>
        <p:spPr/>
        <p:txBody>
          <a:bodyPr>
            <a:normAutofit fontScale="92500" lnSpcReduction="20000"/>
          </a:bodyPr>
          <a:lstStyle/>
          <a:p>
            <a:r>
              <a:rPr lang="en-US" dirty="0"/>
              <a:t>43 years as Professor of Computer Science</a:t>
            </a:r>
          </a:p>
          <a:p>
            <a:r>
              <a:rPr lang="en-US" dirty="0"/>
              <a:t>3 years as Associate Dean of Engineering for IT</a:t>
            </a:r>
          </a:p>
          <a:p>
            <a:r>
              <a:rPr lang="en-US" dirty="0"/>
              <a:t>20 years as Director of NSA approved Center of Educational Excellence on Information Assurance</a:t>
            </a:r>
          </a:p>
          <a:p>
            <a:r>
              <a:rPr lang="en-US" dirty="0"/>
              <a:t>10 or more Projects in Cyber Security</a:t>
            </a:r>
          </a:p>
          <a:p>
            <a:r>
              <a:rPr lang="en-US" dirty="0"/>
              <a:t>His PhD advisor was Brian Randell who discovered the existence of the Colossus machine – a British wartime effort at Bletchley Park to decode automatically German Encrypted war messages</a:t>
            </a:r>
          </a:p>
          <a:p>
            <a:r>
              <a:rPr lang="en-US" dirty="0"/>
              <a:t>Now Emeritus Professor with Wife Ann and 6 grandchildren, 3 sons, 1 daughter</a:t>
            </a:r>
          </a:p>
          <a:p>
            <a:r>
              <a:rPr lang="en-US" dirty="0"/>
              <a:t>Disclaimer ****  I do not have any qualification in economics, finance or business</a:t>
            </a:r>
          </a:p>
          <a:p>
            <a:pPr marL="0" indent="0">
              <a:buNone/>
            </a:pPr>
            <a:endParaRPr lang="en-US" dirty="0"/>
          </a:p>
          <a:p>
            <a:endParaRPr lang="en-US" dirty="0"/>
          </a:p>
        </p:txBody>
      </p:sp>
    </p:spTree>
    <p:extLst>
      <p:ext uri="{BB962C8B-B14F-4D97-AF65-F5344CB8AC3E}">
        <p14:creationId xmlns:p14="http://schemas.microsoft.com/office/powerpoint/2010/main" val="950218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1A34-7CD7-9D32-6FE7-0931E34A4814}"/>
              </a:ext>
            </a:extLst>
          </p:cNvPr>
          <p:cNvSpPr>
            <a:spLocks noGrp="1"/>
          </p:cNvSpPr>
          <p:nvPr>
            <p:ph type="title"/>
          </p:nvPr>
        </p:nvSpPr>
        <p:spPr/>
        <p:txBody>
          <a:bodyPr/>
          <a:lstStyle/>
          <a:p>
            <a:r>
              <a:rPr lang="en-US" dirty="0"/>
              <a:t>But the new memory systems allow completely new applications</a:t>
            </a:r>
          </a:p>
        </p:txBody>
      </p:sp>
      <p:sp>
        <p:nvSpPr>
          <p:cNvPr id="3" name="Content Placeholder 2">
            <a:extLst>
              <a:ext uri="{FF2B5EF4-FFF2-40B4-BE49-F238E27FC236}">
                <a16:creationId xmlns:a16="http://schemas.microsoft.com/office/drawing/2014/main" id="{C503CD2B-765D-C66E-2223-3151E01CC0A4}"/>
              </a:ext>
            </a:extLst>
          </p:cNvPr>
          <p:cNvSpPr>
            <a:spLocks noGrp="1"/>
          </p:cNvSpPr>
          <p:nvPr>
            <p:ph idx="1"/>
          </p:nvPr>
        </p:nvSpPr>
        <p:spPr/>
        <p:txBody>
          <a:bodyPr/>
          <a:lstStyle/>
          <a:p>
            <a:r>
              <a:rPr lang="en-US" dirty="0"/>
              <a:t>Music</a:t>
            </a:r>
          </a:p>
          <a:p>
            <a:r>
              <a:rPr lang="en-US" dirty="0"/>
              <a:t>3D 4k and 8k video</a:t>
            </a:r>
          </a:p>
          <a:p>
            <a:r>
              <a:rPr lang="en-US" dirty="0"/>
              <a:t>Mobile virtual reality</a:t>
            </a:r>
          </a:p>
          <a:p>
            <a:r>
              <a:rPr lang="en-US" dirty="0"/>
              <a:t>Video editing, scene generation, games</a:t>
            </a:r>
          </a:p>
          <a:p>
            <a:r>
              <a:rPr lang="en-US" dirty="0"/>
              <a:t>Kindle-like books, maps and libraries</a:t>
            </a:r>
          </a:p>
          <a:p>
            <a:r>
              <a:rPr lang="en-US" dirty="0"/>
              <a:t>Generative Artificial Intelligence based on learned behaviors, languages</a:t>
            </a:r>
          </a:p>
          <a:p>
            <a:r>
              <a:rPr lang="en-US" dirty="0"/>
              <a:t>Drones and robots</a:t>
            </a:r>
          </a:p>
          <a:p>
            <a:endParaRPr lang="en-US" dirty="0"/>
          </a:p>
          <a:p>
            <a:endParaRPr lang="en-US" dirty="0"/>
          </a:p>
        </p:txBody>
      </p:sp>
    </p:spTree>
    <p:extLst>
      <p:ext uri="{BB962C8B-B14F-4D97-AF65-F5344CB8AC3E}">
        <p14:creationId xmlns:p14="http://schemas.microsoft.com/office/powerpoint/2010/main" val="3188564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339F-369E-4070-AA41-71F0FE2836DA}"/>
              </a:ext>
            </a:extLst>
          </p:cNvPr>
          <p:cNvSpPr>
            <a:spLocks noGrp="1"/>
          </p:cNvSpPr>
          <p:nvPr>
            <p:ph type="title"/>
          </p:nvPr>
        </p:nvSpPr>
        <p:spPr/>
        <p:txBody>
          <a:bodyPr/>
          <a:lstStyle/>
          <a:p>
            <a:r>
              <a:rPr lang="en-US" dirty="0"/>
              <a:t>New Memory Technologies 2021+</a:t>
            </a:r>
          </a:p>
        </p:txBody>
      </p:sp>
      <p:sp>
        <p:nvSpPr>
          <p:cNvPr id="3" name="Content Placeholder 2">
            <a:extLst>
              <a:ext uri="{FF2B5EF4-FFF2-40B4-BE49-F238E27FC236}">
                <a16:creationId xmlns:a16="http://schemas.microsoft.com/office/drawing/2014/main" id="{B1F3DE69-1C6A-B1DA-A25E-29083984731A}"/>
              </a:ext>
            </a:extLst>
          </p:cNvPr>
          <p:cNvSpPr>
            <a:spLocks noGrp="1"/>
          </p:cNvSpPr>
          <p:nvPr>
            <p:ph idx="1"/>
          </p:nvPr>
        </p:nvSpPr>
        <p:spPr/>
        <p:txBody>
          <a:bodyPr>
            <a:normAutofit fontScale="92500" lnSpcReduction="20000"/>
          </a:bodyPr>
          <a:lstStyle/>
          <a:p>
            <a:r>
              <a:rPr lang="en-US" dirty="0"/>
              <a:t>NVRAM Non-volatile, Random Access Memory gives </a:t>
            </a:r>
            <a:r>
              <a:rPr lang="en-US" dirty="0" err="1"/>
              <a:t>persistant</a:t>
            </a:r>
            <a:r>
              <a:rPr lang="en-US" dirty="0"/>
              <a:t> storage unlike DRAM (Dynamic Random Access Memory)</a:t>
            </a:r>
          </a:p>
          <a:p>
            <a:r>
              <a:rPr lang="en-US" dirty="0"/>
              <a:t>High resilient storage using Erasure codes replacing RAID (Redundant Array of Inexpensive Disks)</a:t>
            </a:r>
          </a:p>
          <a:p>
            <a:r>
              <a:rPr lang="en-US" dirty="0"/>
              <a:t>Storage-based processing</a:t>
            </a:r>
          </a:p>
          <a:p>
            <a:r>
              <a:rPr lang="en-US" dirty="0"/>
              <a:t>Helium, HAMR (Heat-Assisted Magnetic Recording), Shingled magnetic recording</a:t>
            </a:r>
          </a:p>
          <a:p>
            <a:r>
              <a:rPr lang="en-US" dirty="0"/>
              <a:t>DNA-based storage --- all 16 GB of Wikipedia have been encoded into synthetic DNA</a:t>
            </a:r>
          </a:p>
          <a:p>
            <a:r>
              <a:rPr lang="en-US" dirty="0"/>
              <a:t>DNA of Things --- encodes digital data into DNA molecules, which are then embedded into objects. This gives the ability to create objects that carry their own blueprint. Storage objects go off grid.</a:t>
            </a:r>
          </a:p>
        </p:txBody>
      </p:sp>
    </p:spTree>
    <p:extLst>
      <p:ext uri="{BB962C8B-B14F-4D97-AF65-F5344CB8AC3E}">
        <p14:creationId xmlns:p14="http://schemas.microsoft.com/office/powerpoint/2010/main" val="211148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8BEB-5B87-97CC-FBA8-1D036F2CE431}"/>
              </a:ext>
            </a:extLst>
          </p:cNvPr>
          <p:cNvSpPr>
            <a:spLocks noGrp="1"/>
          </p:cNvSpPr>
          <p:nvPr>
            <p:ph type="title"/>
          </p:nvPr>
        </p:nvSpPr>
        <p:spPr/>
        <p:txBody>
          <a:bodyPr/>
          <a:lstStyle/>
          <a:p>
            <a:r>
              <a:rPr lang="en-US" dirty="0"/>
              <a:t>Summary from Example</a:t>
            </a:r>
          </a:p>
        </p:txBody>
      </p:sp>
      <p:sp>
        <p:nvSpPr>
          <p:cNvPr id="3" name="Content Placeholder 2">
            <a:extLst>
              <a:ext uri="{FF2B5EF4-FFF2-40B4-BE49-F238E27FC236}">
                <a16:creationId xmlns:a16="http://schemas.microsoft.com/office/drawing/2014/main" id="{D68F5EA6-FA38-3DCF-3C6C-61AD4F1D6C20}"/>
              </a:ext>
            </a:extLst>
          </p:cNvPr>
          <p:cNvSpPr>
            <a:spLocks noGrp="1"/>
          </p:cNvSpPr>
          <p:nvPr>
            <p:ph idx="1"/>
          </p:nvPr>
        </p:nvSpPr>
        <p:spPr/>
        <p:txBody>
          <a:bodyPr/>
          <a:lstStyle/>
          <a:p>
            <a:pPr marL="0" indent="0">
              <a:buNone/>
            </a:pPr>
            <a:r>
              <a:rPr lang="en-US" dirty="0"/>
              <a:t>The Group will discuss innovations from their own perspective:</a:t>
            </a:r>
          </a:p>
          <a:p>
            <a:r>
              <a:rPr lang="en-US" dirty="0"/>
              <a:t>Perhaps drawing on Clayton’s work for help in categorizing the innovations</a:t>
            </a:r>
          </a:p>
          <a:p>
            <a:r>
              <a:rPr lang="en-US" dirty="0"/>
              <a:t>Perhaps adding their own concerns</a:t>
            </a:r>
          </a:p>
        </p:txBody>
      </p:sp>
    </p:spTree>
    <p:extLst>
      <p:ext uri="{BB962C8B-B14F-4D97-AF65-F5344CB8AC3E}">
        <p14:creationId xmlns:p14="http://schemas.microsoft.com/office/powerpoint/2010/main" val="3158350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0562-754F-4647-38F7-DB909649FA13}"/>
              </a:ext>
            </a:extLst>
          </p:cNvPr>
          <p:cNvSpPr>
            <a:spLocks noGrp="1"/>
          </p:cNvSpPr>
          <p:nvPr>
            <p:ph type="title"/>
          </p:nvPr>
        </p:nvSpPr>
        <p:spPr/>
        <p:txBody>
          <a:bodyPr/>
          <a:lstStyle/>
          <a:p>
            <a:r>
              <a:rPr lang="en-US" dirty="0"/>
              <a:t>Three Principles</a:t>
            </a:r>
            <a:br>
              <a:rPr lang="en-US" dirty="0"/>
            </a:br>
            <a:r>
              <a:rPr lang="en-US" dirty="0"/>
              <a:t>1) Pace of Progress</a:t>
            </a:r>
          </a:p>
        </p:txBody>
      </p:sp>
      <p:sp>
        <p:nvSpPr>
          <p:cNvPr id="3" name="Content Placeholder 2">
            <a:extLst>
              <a:ext uri="{FF2B5EF4-FFF2-40B4-BE49-F238E27FC236}">
                <a16:creationId xmlns:a16="http://schemas.microsoft.com/office/drawing/2014/main" id="{9E270D81-D881-4FAD-D924-BD2EB0E19EC8}"/>
              </a:ext>
            </a:extLst>
          </p:cNvPr>
          <p:cNvSpPr>
            <a:spLocks noGrp="1"/>
          </p:cNvSpPr>
          <p:nvPr>
            <p:ph idx="1"/>
          </p:nvPr>
        </p:nvSpPr>
        <p:spPr/>
        <p:txBody>
          <a:bodyPr>
            <a:normAutofit fontScale="92500" lnSpcReduction="10000"/>
          </a:bodyPr>
          <a:lstStyle/>
          <a:p>
            <a:pPr marL="0" indent="0">
              <a:buNone/>
            </a:pPr>
            <a:r>
              <a:rPr lang="en-US" sz="4000" dirty="0"/>
              <a:t>The pace of technological progress outstrips customers’ demand for higher-performing technologies</a:t>
            </a:r>
          </a:p>
          <a:p>
            <a:pPr lvl="1"/>
            <a:r>
              <a:rPr lang="en-US" sz="3600" dirty="0"/>
              <a:t>Incumbents can overserve the market by producing more advanced, feature-rich products than customers need; </a:t>
            </a:r>
          </a:p>
          <a:p>
            <a:pPr lvl="1"/>
            <a:r>
              <a:rPr lang="en-US" sz="3600" dirty="0"/>
              <a:t>A gap appears at the bottom of the market between customers’ needs and the performance provided by firms—a gap that provides an opening for entrants</a:t>
            </a:r>
          </a:p>
        </p:txBody>
      </p:sp>
    </p:spTree>
    <p:extLst>
      <p:ext uri="{BB962C8B-B14F-4D97-AF65-F5344CB8AC3E}">
        <p14:creationId xmlns:p14="http://schemas.microsoft.com/office/powerpoint/2010/main" val="1258203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0562-754F-4647-38F7-DB909649FA13}"/>
              </a:ext>
            </a:extLst>
          </p:cNvPr>
          <p:cNvSpPr>
            <a:spLocks noGrp="1"/>
          </p:cNvSpPr>
          <p:nvPr>
            <p:ph type="title"/>
          </p:nvPr>
        </p:nvSpPr>
        <p:spPr/>
        <p:txBody>
          <a:bodyPr/>
          <a:lstStyle/>
          <a:p>
            <a:r>
              <a:rPr lang="en-US" dirty="0"/>
              <a:t>Three Principles</a:t>
            </a:r>
            <a:br>
              <a:rPr lang="en-US" dirty="0"/>
            </a:br>
            <a:r>
              <a:rPr lang="en-US" dirty="0"/>
              <a:t>2) Type of Innovation</a:t>
            </a:r>
          </a:p>
        </p:txBody>
      </p:sp>
      <p:sp>
        <p:nvSpPr>
          <p:cNvPr id="3" name="Content Placeholder 2">
            <a:extLst>
              <a:ext uri="{FF2B5EF4-FFF2-40B4-BE49-F238E27FC236}">
                <a16:creationId xmlns:a16="http://schemas.microsoft.com/office/drawing/2014/main" id="{9E270D81-D881-4FAD-D924-BD2EB0E19EC8}"/>
              </a:ext>
            </a:extLst>
          </p:cNvPr>
          <p:cNvSpPr>
            <a:spLocks noGrp="1"/>
          </p:cNvSpPr>
          <p:nvPr>
            <p:ph idx="1"/>
          </p:nvPr>
        </p:nvSpPr>
        <p:spPr/>
        <p:txBody>
          <a:bodyPr>
            <a:normAutofit fontScale="70000" lnSpcReduction="20000"/>
          </a:bodyPr>
          <a:lstStyle/>
          <a:p>
            <a:pPr marL="0" indent="0">
              <a:buNone/>
            </a:pPr>
            <a:r>
              <a:rPr lang="en-US" sz="3400" dirty="0"/>
              <a:t>A strategically crucial distinction between different types of innovation—in technology or in business model—can emerge in an industry.</a:t>
            </a:r>
          </a:p>
          <a:p>
            <a:pPr marL="514350" indent="-514350">
              <a:buFont typeface="+mj-lt"/>
              <a:buAutoNum type="alphaLcPeriod"/>
            </a:pPr>
            <a:r>
              <a:rPr lang="en-US" sz="3400" dirty="0"/>
              <a:t>sustaining innovations, which improve products and services along dimensions of performance that mainstream customers care about and that markets have historically valued. </a:t>
            </a:r>
          </a:p>
          <a:p>
            <a:pPr lvl="1"/>
            <a:r>
              <a:rPr lang="en-US" sz="3400" dirty="0"/>
              <a:t>Such innovations enable incumbents to sell more products to their best existing customers at higher margins and higher profitability.</a:t>
            </a:r>
          </a:p>
          <a:p>
            <a:pPr marL="514350" indent="-514350">
              <a:buFont typeface="+mj-lt"/>
              <a:buAutoNum type="alphaLcPeriod"/>
            </a:pPr>
            <a:r>
              <a:rPr lang="en-US" sz="3400" dirty="0"/>
              <a:t>disruptive innovations, inferior to incumbent products on accepted performance dimensions, but they offer a novel mix of attributes that appeals to fringe customer groups, notably those near the bottom of the market –</a:t>
            </a:r>
          </a:p>
          <a:p>
            <a:pPr lvl="1"/>
            <a:r>
              <a:rPr lang="en-US" sz="3400" dirty="0"/>
              <a:t>smaller, </a:t>
            </a:r>
          </a:p>
          <a:p>
            <a:pPr lvl="1"/>
            <a:r>
              <a:rPr lang="en-US" sz="3400" dirty="0"/>
              <a:t>cheaper, </a:t>
            </a:r>
          </a:p>
          <a:p>
            <a:pPr lvl="1"/>
            <a:r>
              <a:rPr lang="en-US" sz="3400" dirty="0"/>
              <a:t>more accessible, </a:t>
            </a:r>
          </a:p>
          <a:p>
            <a:pPr lvl="1"/>
            <a:r>
              <a:rPr lang="en-US" sz="3400" dirty="0"/>
              <a:t>or more convenient.</a:t>
            </a:r>
            <a:endParaRPr lang="en-US" dirty="0"/>
          </a:p>
        </p:txBody>
      </p:sp>
    </p:spTree>
    <p:extLst>
      <p:ext uri="{BB962C8B-B14F-4D97-AF65-F5344CB8AC3E}">
        <p14:creationId xmlns:p14="http://schemas.microsoft.com/office/powerpoint/2010/main" val="918163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0562-754F-4647-38F7-DB909649FA13}"/>
              </a:ext>
            </a:extLst>
          </p:cNvPr>
          <p:cNvSpPr>
            <a:spLocks noGrp="1"/>
          </p:cNvSpPr>
          <p:nvPr>
            <p:ph type="title"/>
          </p:nvPr>
        </p:nvSpPr>
        <p:spPr/>
        <p:txBody>
          <a:bodyPr/>
          <a:lstStyle/>
          <a:p>
            <a:r>
              <a:rPr lang="en-US" dirty="0">
                <a:cs typeface="Times New Roman" panose="02020603050405020304" pitchFamily="18" charset="0"/>
              </a:rPr>
              <a:t>Three Principles </a:t>
            </a:r>
            <a:br>
              <a:rPr lang="en-US" dirty="0">
                <a:cs typeface="Times New Roman" panose="02020603050405020304" pitchFamily="18" charset="0"/>
              </a:rPr>
            </a:br>
            <a:r>
              <a:rPr lang="en-US" dirty="0">
                <a:cs typeface="Times New Roman" panose="02020603050405020304" pitchFamily="18" charset="0"/>
              </a:rPr>
              <a:t>3) Constraints in Investment</a:t>
            </a:r>
          </a:p>
        </p:txBody>
      </p:sp>
      <p:sp>
        <p:nvSpPr>
          <p:cNvPr id="3" name="Content Placeholder 2">
            <a:extLst>
              <a:ext uri="{FF2B5EF4-FFF2-40B4-BE49-F238E27FC236}">
                <a16:creationId xmlns:a16="http://schemas.microsoft.com/office/drawing/2014/main" id="{9E270D81-D881-4FAD-D924-BD2EB0E19EC8}"/>
              </a:ext>
            </a:extLst>
          </p:cNvPr>
          <p:cNvSpPr>
            <a:spLocks noGrp="1"/>
          </p:cNvSpPr>
          <p:nvPr>
            <p:ph idx="1"/>
          </p:nvPr>
        </p:nvSpPr>
        <p:spPr/>
        <p:txBody>
          <a:bodyPr>
            <a:normAutofit lnSpcReduction="10000"/>
          </a:bodyPr>
          <a:lstStyle/>
          <a:p>
            <a:pPr marL="0" indent="0">
              <a:buNone/>
            </a:pPr>
            <a:r>
              <a:rPr lang="en-US" sz="3600" dirty="0">
                <a:cs typeface="Times New Roman" panose="02020603050405020304" pitchFamily="18" charset="0"/>
              </a:rPr>
              <a:t>Existing customers and established profit models constrain established firms’ investments in new innovations</a:t>
            </a:r>
          </a:p>
          <a:p>
            <a:pPr marL="971550" lvl="1" indent="-514350">
              <a:buFont typeface="+mj-lt"/>
              <a:buAutoNum type="alphaLcParenR"/>
            </a:pPr>
            <a:r>
              <a:rPr lang="en-US" sz="3200" dirty="0">
                <a:cs typeface="Times New Roman" panose="02020603050405020304" pitchFamily="18" charset="0"/>
              </a:rPr>
              <a:t>investments unattractive to incumbents may be attractive to entrants who lack many (or any) customers and enjoy fewer competing investment opportunities</a:t>
            </a:r>
          </a:p>
          <a:p>
            <a:pPr marL="971550" lvl="1" indent="-514350">
              <a:buFont typeface="+mj-lt"/>
              <a:buAutoNum type="alphaLcParenR"/>
            </a:pPr>
            <a:r>
              <a:rPr lang="en-US" sz="3200" dirty="0">
                <a:effectLst/>
                <a:cs typeface="Times New Roman" panose="02020603050405020304" pitchFamily="18" charset="0"/>
              </a:rPr>
              <a:t>Incumbents are typically unmotivated to develop disruptive innovations that promise lower margins, target smaller markets, and introduce inferior products and services that their existing customers cannot use</a:t>
            </a:r>
          </a:p>
        </p:txBody>
      </p:sp>
    </p:spTree>
    <p:extLst>
      <p:ext uri="{BB962C8B-B14F-4D97-AF65-F5344CB8AC3E}">
        <p14:creationId xmlns:p14="http://schemas.microsoft.com/office/powerpoint/2010/main" val="2817427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5524-6462-E530-1333-133683CCF8AB}"/>
              </a:ext>
            </a:extLst>
          </p:cNvPr>
          <p:cNvSpPr>
            <a:spLocks noGrp="1"/>
          </p:cNvSpPr>
          <p:nvPr>
            <p:ph type="title"/>
          </p:nvPr>
        </p:nvSpPr>
        <p:spPr/>
        <p:txBody>
          <a:bodyPr/>
          <a:lstStyle/>
          <a:p>
            <a:r>
              <a:rPr lang="en-US" dirty="0"/>
              <a:t>Summary of Principles (Mine)</a:t>
            </a:r>
          </a:p>
        </p:txBody>
      </p:sp>
      <p:graphicFrame>
        <p:nvGraphicFramePr>
          <p:cNvPr id="4" name="Table 4">
            <a:extLst>
              <a:ext uri="{FF2B5EF4-FFF2-40B4-BE49-F238E27FC236}">
                <a16:creationId xmlns:a16="http://schemas.microsoft.com/office/drawing/2014/main" id="{47C53A45-8FD2-4E6D-94C3-53925020F220}"/>
              </a:ext>
            </a:extLst>
          </p:cNvPr>
          <p:cNvGraphicFramePr>
            <a:graphicFrameLocks noGrp="1"/>
          </p:cNvGraphicFramePr>
          <p:nvPr>
            <p:ph idx="1"/>
            <p:extLst>
              <p:ext uri="{D42A27DB-BD31-4B8C-83A1-F6EECF244321}">
                <p14:modId xmlns:p14="http://schemas.microsoft.com/office/powerpoint/2010/main" val="4127318972"/>
              </p:ext>
            </p:extLst>
          </p:nvPr>
        </p:nvGraphicFramePr>
        <p:xfrm>
          <a:off x="838200" y="1825625"/>
          <a:ext cx="10515603" cy="2865120"/>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319873694"/>
                    </a:ext>
                  </a:extLst>
                </a:gridCol>
                <a:gridCol w="1502229">
                  <a:extLst>
                    <a:ext uri="{9D8B030D-6E8A-4147-A177-3AD203B41FA5}">
                      <a16:colId xmlns:a16="http://schemas.microsoft.com/office/drawing/2014/main" val="3855772911"/>
                    </a:ext>
                  </a:extLst>
                </a:gridCol>
                <a:gridCol w="1502229">
                  <a:extLst>
                    <a:ext uri="{9D8B030D-6E8A-4147-A177-3AD203B41FA5}">
                      <a16:colId xmlns:a16="http://schemas.microsoft.com/office/drawing/2014/main" val="3139546404"/>
                    </a:ext>
                  </a:extLst>
                </a:gridCol>
                <a:gridCol w="1502229">
                  <a:extLst>
                    <a:ext uri="{9D8B030D-6E8A-4147-A177-3AD203B41FA5}">
                      <a16:colId xmlns:a16="http://schemas.microsoft.com/office/drawing/2014/main" val="168151023"/>
                    </a:ext>
                  </a:extLst>
                </a:gridCol>
                <a:gridCol w="1502229">
                  <a:extLst>
                    <a:ext uri="{9D8B030D-6E8A-4147-A177-3AD203B41FA5}">
                      <a16:colId xmlns:a16="http://schemas.microsoft.com/office/drawing/2014/main" val="2794426489"/>
                    </a:ext>
                  </a:extLst>
                </a:gridCol>
                <a:gridCol w="1502229">
                  <a:extLst>
                    <a:ext uri="{9D8B030D-6E8A-4147-A177-3AD203B41FA5}">
                      <a16:colId xmlns:a16="http://schemas.microsoft.com/office/drawing/2014/main" val="3271962540"/>
                    </a:ext>
                  </a:extLst>
                </a:gridCol>
                <a:gridCol w="1502229">
                  <a:extLst>
                    <a:ext uri="{9D8B030D-6E8A-4147-A177-3AD203B41FA5}">
                      <a16:colId xmlns:a16="http://schemas.microsoft.com/office/drawing/2014/main" val="2553912545"/>
                    </a:ext>
                  </a:extLst>
                </a:gridCol>
              </a:tblGrid>
              <a:tr h="370840">
                <a:tc>
                  <a:txBody>
                    <a:bodyPr/>
                    <a:lstStyle/>
                    <a:p>
                      <a:r>
                        <a:rPr lang="en-US" dirty="0"/>
                        <a:t>Principle</a:t>
                      </a:r>
                    </a:p>
                  </a:txBody>
                  <a:tcPr>
                    <a:solidFill>
                      <a:schemeClr val="tx1"/>
                    </a:solidFill>
                  </a:tcPr>
                </a:tc>
                <a:tc>
                  <a:txBody>
                    <a:bodyPr/>
                    <a:lstStyle/>
                    <a:p>
                      <a:r>
                        <a:rPr lang="en-US" dirty="0"/>
                        <a:t>Pace</a:t>
                      </a:r>
                    </a:p>
                  </a:txBody>
                  <a:tcPr/>
                </a:tc>
                <a:tc>
                  <a:txBody>
                    <a:bodyPr/>
                    <a:lstStyle/>
                    <a:p>
                      <a:endParaRPr lang="en-US" dirty="0"/>
                    </a:p>
                  </a:txBody>
                  <a:tcPr/>
                </a:tc>
                <a:tc>
                  <a:txBody>
                    <a:bodyPr/>
                    <a:lstStyle/>
                    <a:p>
                      <a:r>
                        <a:rPr lang="en-US" dirty="0"/>
                        <a:t>Type of Innovation</a:t>
                      </a:r>
                    </a:p>
                  </a:txBody>
                  <a:tcPr>
                    <a:solidFill>
                      <a:srgbClr val="00B050"/>
                    </a:solidFill>
                  </a:tcPr>
                </a:tc>
                <a:tc>
                  <a:txBody>
                    <a:bodyPr/>
                    <a:lstStyle/>
                    <a:p>
                      <a:endParaRPr lang="en-US" dirty="0"/>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Constraints</a:t>
                      </a:r>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538007312"/>
                  </a:ext>
                </a:extLst>
              </a:tr>
              <a:tr h="370840">
                <a:tc>
                  <a:txBody>
                    <a:bodyPr/>
                    <a:lstStyle/>
                    <a:p>
                      <a:r>
                        <a:rPr lang="en-US" dirty="0"/>
                        <a:t>Characteristic</a:t>
                      </a:r>
                    </a:p>
                  </a:txBody>
                  <a:tcPr/>
                </a:tc>
                <a:tc>
                  <a:txBody>
                    <a:bodyPr/>
                    <a:lstStyle/>
                    <a:p>
                      <a:r>
                        <a:rPr lang="en-US" dirty="0"/>
                        <a:t>Progress</a:t>
                      </a:r>
                    </a:p>
                  </a:txBody>
                  <a:tcPr/>
                </a:tc>
                <a:tc>
                  <a:txBody>
                    <a:bodyPr/>
                    <a:lstStyle/>
                    <a:p>
                      <a:r>
                        <a:rPr lang="en-US" dirty="0"/>
                        <a:t>Appetite</a:t>
                      </a:r>
                    </a:p>
                  </a:txBody>
                  <a:tcPr/>
                </a:tc>
                <a:tc>
                  <a:txBody>
                    <a:bodyPr/>
                    <a:lstStyle/>
                    <a:p>
                      <a:r>
                        <a:rPr lang="en-US" dirty="0"/>
                        <a:t>Profitability</a:t>
                      </a:r>
                    </a:p>
                  </a:txBody>
                  <a:tcPr/>
                </a:tc>
                <a:tc>
                  <a:txBody>
                    <a:bodyPr/>
                    <a:lstStyle/>
                    <a:p>
                      <a:r>
                        <a:rPr lang="en-US" dirty="0"/>
                        <a:t>Fringe/Niche</a:t>
                      </a:r>
                    </a:p>
                  </a:txBody>
                  <a:tcPr/>
                </a:tc>
                <a:tc>
                  <a:txBody>
                    <a:bodyPr/>
                    <a:lstStyle/>
                    <a:p>
                      <a:r>
                        <a:rPr lang="en-US" dirty="0"/>
                        <a:t>Resources</a:t>
                      </a:r>
                    </a:p>
                  </a:txBody>
                  <a:tcPr/>
                </a:tc>
                <a:tc>
                  <a:txBody>
                    <a:bodyPr/>
                    <a:lstStyle/>
                    <a:p>
                      <a:r>
                        <a:rPr lang="en-US" dirty="0"/>
                        <a:t>Customers</a:t>
                      </a:r>
                    </a:p>
                  </a:txBody>
                  <a:tcPr/>
                </a:tc>
                <a:extLst>
                  <a:ext uri="{0D108BD9-81ED-4DB2-BD59-A6C34878D82A}">
                    <a16:rowId xmlns:a16="http://schemas.microsoft.com/office/drawing/2014/main" val="971169861"/>
                  </a:ext>
                </a:extLst>
              </a:tr>
              <a:tr h="370840">
                <a:tc>
                  <a:txBody>
                    <a:bodyPr/>
                    <a:lstStyle/>
                    <a:p>
                      <a:r>
                        <a:rPr lang="en-US" dirty="0"/>
                        <a:t>Issue</a:t>
                      </a:r>
                    </a:p>
                  </a:txBody>
                  <a:tcPr/>
                </a:tc>
                <a:tc>
                  <a:txBody>
                    <a:bodyPr/>
                    <a:lstStyle/>
                    <a:p>
                      <a:r>
                        <a:rPr lang="en-US" dirty="0"/>
                        <a:t>Oversee</a:t>
                      </a:r>
                    </a:p>
                  </a:txBody>
                  <a:tcPr/>
                </a:tc>
                <a:tc>
                  <a:txBody>
                    <a:bodyPr/>
                    <a:lstStyle/>
                    <a:p>
                      <a:r>
                        <a:rPr lang="en-US" dirty="0"/>
                        <a:t>Gap</a:t>
                      </a:r>
                    </a:p>
                  </a:txBody>
                  <a:tcPr/>
                </a:tc>
                <a:tc>
                  <a:txBody>
                    <a:bodyPr/>
                    <a:lstStyle/>
                    <a:p>
                      <a:r>
                        <a:rPr lang="en-US" sz="1800" dirty="0"/>
                        <a:t>sustaining</a:t>
                      </a:r>
                      <a:endParaRPr lang="en-US" dirty="0"/>
                    </a:p>
                  </a:txBody>
                  <a:tcPr/>
                </a:tc>
                <a:tc>
                  <a:txBody>
                    <a:bodyPr/>
                    <a:lstStyle/>
                    <a:p>
                      <a:r>
                        <a:rPr lang="en-US" sz="1800" dirty="0"/>
                        <a:t>disruptive</a:t>
                      </a:r>
                      <a:endParaRPr lang="en-US" dirty="0"/>
                    </a:p>
                  </a:txBody>
                  <a:tcPr/>
                </a:tc>
                <a:tc>
                  <a:txBody>
                    <a:bodyPr/>
                    <a:lstStyle/>
                    <a:p>
                      <a:r>
                        <a:rPr lang="en-US" dirty="0"/>
                        <a:t>Attractiveness</a:t>
                      </a:r>
                    </a:p>
                  </a:txBody>
                  <a:tcPr/>
                </a:tc>
                <a:tc>
                  <a:txBody>
                    <a:bodyPr/>
                    <a:lstStyle/>
                    <a:p>
                      <a:r>
                        <a:rPr lang="en-US" dirty="0"/>
                        <a:t>Motivation</a:t>
                      </a:r>
                    </a:p>
                  </a:txBody>
                  <a:tcPr/>
                </a:tc>
                <a:extLst>
                  <a:ext uri="{0D108BD9-81ED-4DB2-BD59-A6C34878D82A}">
                    <a16:rowId xmlns:a16="http://schemas.microsoft.com/office/drawing/2014/main" val="278006909"/>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5864582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2968579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56463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98272859"/>
                  </a:ext>
                </a:extLst>
              </a:tr>
            </a:tbl>
          </a:graphicData>
        </a:graphic>
      </p:graphicFrame>
    </p:spTree>
    <p:extLst>
      <p:ext uri="{BB962C8B-B14F-4D97-AF65-F5344CB8AC3E}">
        <p14:creationId xmlns:p14="http://schemas.microsoft.com/office/powerpoint/2010/main" val="2278325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18437-D638-CA1D-8371-40F97B4D834F}"/>
              </a:ext>
            </a:extLst>
          </p:cNvPr>
          <p:cNvSpPr>
            <a:spLocks noGrp="1"/>
          </p:cNvSpPr>
          <p:nvPr>
            <p:ph type="title"/>
          </p:nvPr>
        </p:nvSpPr>
        <p:spPr/>
        <p:txBody>
          <a:bodyPr/>
          <a:lstStyle/>
          <a:p>
            <a:r>
              <a:rPr lang="en-US" dirty="0"/>
              <a:t>For the Group - Partial List of Innovation Areas</a:t>
            </a:r>
          </a:p>
        </p:txBody>
      </p:sp>
      <p:sp>
        <p:nvSpPr>
          <p:cNvPr id="7" name="Text Placeholder 6">
            <a:extLst>
              <a:ext uri="{FF2B5EF4-FFF2-40B4-BE49-F238E27FC236}">
                <a16:creationId xmlns:a16="http://schemas.microsoft.com/office/drawing/2014/main" id="{EAFF5609-722D-CB9A-7C88-F7E93D8C7B88}"/>
              </a:ext>
            </a:extLst>
          </p:cNvPr>
          <p:cNvSpPr>
            <a:spLocks noGrp="1"/>
          </p:cNvSpPr>
          <p:nvPr>
            <p:ph type="body" idx="1"/>
          </p:nvPr>
        </p:nvSpPr>
        <p:spPr/>
        <p:txBody>
          <a:bodyPr numCol="6"/>
          <a:lstStyle/>
          <a:p>
            <a:pPr marL="0" indent="0">
              <a:lnSpc>
                <a:spcPct val="100000"/>
              </a:lnSpc>
              <a:spcBef>
                <a:spcPts val="0"/>
              </a:spcBef>
              <a:buNone/>
            </a:pPr>
            <a:r>
              <a:rPr lang="en-US" sz="1400" dirty="0"/>
              <a:t>3D Printing</a:t>
            </a:r>
          </a:p>
          <a:p>
            <a:pPr marL="0" indent="0">
              <a:lnSpc>
                <a:spcPct val="100000"/>
              </a:lnSpc>
              <a:spcBef>
                <a:spcPts val="0"/>
              </a:spcBef>
              <a:buNone/>
            </a:pPr>
            <a:r>
              <a:rPr lang="en-US" sz="1400" dirty="0"/>
              <a:t>5G + Technology</a:t>
            </a:r>
          </a:p>
          <a:p>
            <a:pPr marL="0" indent="0">
              <a:lnSpc>
                <a:spcPct val="100000"/>
              </a:lnSpc>
              <a:spcBef>
                <a:spcPts val="0"/>
              </a:spcBef>
              <a:buNone/>
            </a:pPr>
            <a:r>
              <a:rPr lang="en-US" sz="1400" dirty="0"/>
              <a:t>Additive Manufacturing (Fusion, Jetting, Deposition, Extrusion, Lamination, Polymerization)</a:t>
            </a:r>
          </a:p>
          <a:p>
            <a:pPr marL="0" indent="0">
              <a:lnSpc>
                <a:spcPct val="100000"/>
              </a:lnSpc>
              <a:spcBef>
                <a:spcPts val="0"/>
              </a:spcBef>
              <a:buNone/>
            </a:pPr>
            <a:r>
              <a:rPr lang="en-US" sz="1400" dirty="0"/>
              <a:t>Advanced Ground Systems (Satellite)</a:t>
            </a:r>
          </a:p>
          <a:p>
            <a:pPr marL="0" indent="0">
              <a:lnSpc>
                <a:spcPct val="100000"/>
              </a:lnSpc>
              <a:spcBef>
                <a:spcPts val="0"/>
              </a:spcBef>
              <a:buNone/>
            </a:pPr>
            <a:r>
              <a:rPr lang="en-US" sz="1400" dirty="0"/>
              <a:t>Advanced Virtual Reality</a:t>
            </a:r>
          </a:p>
          <a:p>
            <a:pPr marL="0" indent="0">
              <a:lnSpc>
                <a:spcPct val="100000"/>
              </a:lnSpc>
              <a:spcBef>
                <a:spcPts val="0"/>
              </a:spcBef>
              <a:buNone/>
            </a:pPr>
            <a:r>
              <a:rPr lang="en-US" sz="1400" dirty="0" err="1"/>
              <a:t>AirBnB</a:t>
            </a:r>
            <a:r>
              <a:rPr lang="en-US" sz="1400" dirty="0"/>
              <a:t> and </a:t>
            </a:r>
            <a:r>
              <a:rPr lang="en-US" sz="1400" dirty="0" err="1"/>
              <a:t>Vrbo</a:t>
            </a:r>
            <a:endParaRPr lang="en-US" sz="1400" dirty="0"/>
          </a:p>
          <a:p>
            <a:pPr marL="0" indent="0">
              <a:lnSpc>
                <a:spcPct val="100000"/>
              </a:lnSpc>
              <a:spcBef>
                <a:spcPts val="0"/>
              </a:spcBef>
              <a:buNone/>
            </a:pPr>
            <a:r>
              <a:rPr lang="en-US" sz="1400" dirty="0"/>
              <a:t>Analytics for medical data</a:t>
            </a:r>
          </a:p>
          <a:p>
            <a:pPr marL="0" indent="0">
              <a:lnSpc>
                <a:spcPct val="100000"/>
              </a:lnSpc>
              <a:spcBef>
                <a:spcPts val="0"/>
              </a:spcBef>
              <a:buNone/>
            </a:pPr>
            <a:r>
              <a:rPr lang="en-US" sz="1400" dirty="0"/>
              <a:t>Antibiotics</a:t>
            </a:r>
          </a:p>
          <a:p>
            <a:pPr marL="0" indent="0">
              <a:lnSpc>
                <a:spcPct val="100000"/>
              </a:lnSpc>
              <a:spcBef>
                <a:spcPts val="0"/>
              </a:spcBef>
              <a:buNone/>
            </a:pPr>
            <a:r>
              <a:rPr lang="en-US" sz="1400" dirty="0"/>
              <a:t>Artificial Organs</a:t>
            </a:r>
          </a:p>
          <a:p>
            <a:pPr marL="0" indent="0">
              <a:lnSpc>
                <a:spcPct val="100000"/>
              </a:lnSpc>
              <a:spcBef>
                <a:spcPts val="0"/>
              </a:spcBef>
              <a:buNone/>
            </a:pPr>
            <a:r>
              <a:rPr lang="en-US" sz="1400" dirty="0"/>
              <a:t>Artificial Womb</a:t>
            </a:r>
          </a:p>
          <a:p>
            <a:pPr marL="0" indent="0">
              <a:lnSpc>
                <a:spcPct val="100000"/>
              </a:lnSpc>
              <a:spcBef>
                <a:spcPts val="0"/>
              </a:spcBef>
              <a:buNone/>
            </a:pPr>
            <a:r>
              <a:rPr lang="en-US" sz="1400" dirty="0"/>
              <a:t>As a service</a:t>
            </a:r>
          </a:p>
          <a:p>
            <a:pPr marL="0" indent="0">
              <a:lnSpc>
                <a:spcPct val="100000"/>
              </a:lnSpc>
              <a:spcBef>
                <a:spcPts val="0"/>
              </a:spcBef>
              <a:buNone/>
            </a:pPr>
            <a:r>
              <a:rPr lang="en-US" sz="1400" dirty="0"/>
              <a:t>Audio Streaming</a:t>
            </a:r>
          </a:p>
          <a:p>
            <a:pPr marL="0" indent="0">
              <a:lnSpc>
                <a:spcPct val="100000"/>
              </a:lnSpc>
              <a:spcBef>
                <a:spcPts val="0"/>
              </a:spcBef>
              <a:buNone/>
            </a:pPr>
            <a:r>
              <a:rPr lang="en-US" sz="1400" dirty="0"/>
              <a:t>Bendable Concrete</a:t>
            </a:r>
          </a:p>
          <a:p>
            <a:pPr marL="0" indent="0">
              <a:lnSpc>
                <a:spcPct val="100000"/>
              </a:lnSpc>
              <a:spcBef>
                <a:spcPts val="0"/>
              </a:spcBef>
              <a:buNone/>
            </a:pPr>
            <a:r>
              <a:rPr lang="en-US" sz="1400" dirty="0"/>
              <a:t>Blockchain</a:t>
            </a:r>
          </a:p>
          <a:p>
            <a:pPr marL="0" indent="0">
              <a:lnSpc>
                <a:spcPct val="100000"/>
              </a:lnSpc>
              <a:spcBef>
                <a:spcPts val="0"/>
              </a:spcBef>
              <a:buNone/>
            </a:pPr>
            <a:r>
              <a:rPr lang="en-US" sz="1400" dirty="0" err="1"/>
              <a:t>ChatGPT</a:t>
            </a:r>
            <a:endParaRPr lang="en-US" sz="1400" dirty="0"/>
          </a:p>
          <a:p>
            <a:pPr marL="0" indent="0">
              <a:lnSpc>
                <a:spcPct val="100000"/>
              </a:lnSpc>
              <a:spcBef>
                <a:spcPts val="0"/>
              </a:spcBef>
              <a:buNone/>
            </a:pPr>
            <a:r>
              <a:rPr lang="en-US" sz="1400" dirty="0"/>
              <a:t>Circular Economy</a:t>
            </a:r>
          </a:p>
          <a:p>
            <a:pPr marL="0" indent="0">
              <a:lnSpc>
                <a:spcPct val="100000"/>
              </a:lnSpc>
              <a:spcBef>
                <a:spcPts val="0"/>
              </a:spcBef>
              <a:buNone/>
            </a:pPr>
            <a:r>
              <a:rPr lang="en-US" sz="1400" dirty="0"/>
              <a:t>Cloth</a:t>
            </a:r>
          </a:p>
          <a:p>
            <a:pPr marL="0" indent="0">
              <a:lnSpc>
                <a:spcPct val="100000"/>
              </a:lnSpc>
              <a:spcBef>
                <a:spcPts val="0"/>
              </a:spcBef>
              <a:buNone/>
            </a:pPr>
            <a:r>
              <a:rPr lang="en-US" sz="1400" dirty="0"/>
              <a:t>Clothing</a:t>
            </a:r>
          </a:p>
          <a:p>
            <a:pPr marL="0" indent="0">
              <a:lnSpc>
                <a:spcPct val="100000"/>
              </a:lnSpc>
              <a:spcBef>
                <a:spcPts val="0"/>
              </a:spcBef>
              <a:buNone/>
            </a:pPr>
            <a:r>
              <a:rPr lang="en-US" sz="1400" dirty="0"/>
              <a:t>Cloud Computing</a:t>
            </a:r>
          </a:p>
          <a:p>
            <a:pPr marL="0" indent="0">
              <a:lnSpc>
                <a:spcPct val="100000"/>
              </a:lnSpc>
              <a:spcBef>
                <a:spcPts val="0"/>
              </a:spcBef>
              <a:buNone/>
            </a:pPr>
            <a:r>
              <a:rPr lang="en-US" sz="1400" dirty="0"/>
              <a:t>Compact Disks</a:t>
            </a:r>
          </a:p>
          <a:p>
            <a:pPr marL="0" indent="0">
              <a:lnSpc>
                <a:spcPct val="100000"/>
              </a:lnSpc>
              <a:spcBef>
                <a:spcPts val="0"/>
              </a:spcBef>
              <a:buNone/>
            </a:pPr>
            <a:r>
              <a:rPr lang="en-US" sz="1400" dirty="0"/>
              <a:t>Computational Chemistry</a:t>
            </a:r>
          </a:p>
          <a:p>
            <a:pPr marL="0" indent="0">
              <a:lnSpc>
                <a:spcPct val="100000"/>
              </a:lnSpc>
              <a:spcBef>
                <a:spcPts val="0"/>
              </a:spcBef>
              <a:buNone/>
            </a:pPr>
            <a:r>
              <a:rPr lang="en-US" sz="1400" dirty="0"/>
              <a:t>Concrete</a:t>
            </a:r>
          </a:p>
          <a:p>
            <a:pPr marL="0" indent="0">
              <a:lnSpc>
                <a:spcPct val="100000"/>
              </a:lnSpc>
              <a:spcBef>
                <a:spcPts val="0"/>
              </a:spcBef>
              <a:buNone/>
            </a:pPr>
            <a:r>
              <a:rPr lang="en-US" sz="1400" dirty="0"/>
              <a:t>Container Shipping</a:t>
            </a:r>
          </a:p>
          <a:p>
            <a:pPr marL="0" indent="0">
              <a:lnSpc>
                <a:spcPct val="100000"/>
              </a:lnSpc>
              <a:spcBef>
                <a:spcPts val="0"/>
              </a:spcBef>
              <a:buNone/>
            </a:pPr>
            <a:r>
              <a:rPr lang="en-US" sz="1400" dirty="0"/>
              <a:t>CRISPR</a:t>
            </a:r>
          </a:p>
          <a:p>
            <a:pPr marL="0" indent="0">
              <a:lnSpc>
                <a:spcPct val="100000"/>
              </a:lnSpc>
              <a:spcBef>
                <a:spcPts val="0"/>
              </a:spcBef>
              <a:buNone/>
            </a:pPr>
            <a:r>
              <a:rPr lang="en-US" sz="1400" dirty="0"/>
              <a:t>Cyber Currency</a:t>
            </a:r>
          </a:p>
          <a:p>
            <a:pPr marL="0" indent="0">
              <a:lnSpc>
                <a:spcPct val="100000"/>
              </a:lnSpc>
              <a:spcBef>
                <a:spcPts val="0"/>
              </a:spcBef>
              <a:buNone/>
            </a:pPr>
            <a:r>
              <a:rPr lang="en-US" sz="1400" dirty="0"/>
              <a:t>Deep Learning</a:t>
            </a:r>
          </a:p>
          <a:p>
            <a:pPr marL="0" indent="0">
              <a:lnSpc>
                <a:spcPct val="100000"/>
              </a:lnSpc>
              <a:spcBef>
                <a:spcPts val="0"/>
              </a:spcBef>
              <a:buNone/>
            </a:pPr>
            <a:r>
              <a:rPr lang="en-US" sz="1400" dirty="0"/>
              <a:t>Digital Cameras</a:t>
            </a:r>
          </a:p>
          <a:p>
            <a:pPr marL="0" indent="0">
              <a:lnSpc>
                <a:spcPct val="100000"/>
              </a:lnSpc>
              <a:spcBef>
                <a:spcPts val="0"/>
              </a:spcBef>
              <a:buNone/>
            </a:pPr>
            <a:r>
              <a:rPr lang="en-US" sz="1400" dirty="0"/>
              <a:t>Digital Cash</a:t>
            </a:r>
          </a:p>
          <a:p>
            <a:pPr marL="0" indent="0">
              <a:lnSpc>
                <a:spcPct val="100000"/>
              </a:lnSpc>
              <a:spcBef>
                <a:spcPts val="0"/>
              </a:spcBef>
              <a:buNone/>
            </a:pPr>
            <a:r>
              <a:rPr lang="en-US" sz="1400" dirty="0"/>
              <a:t>Digital fingerprints</a:t>
            </a:r>
          </a:p>
          <a:p>
            <a:pPr marL="0" indent="0">
              <a:lnSpc>
                <a:spcPct val="100000"/>
              </a:lnSpc>
              <a:spcBef>
                <a:spcPts val="0"/>
              </a:spcBef>
              <a:buNone/>
            </a:pPr>
            <a:r>
              <a:rPr lang="en-US" sz="1400" dirty="0"/>
              <a:t>Digital Photography Digital twins (health care)</a:t>
            </a:r>
          </a:p>
          <a:p>
            <a:pPr marL="0" indent="0">
              <a:lnSpc>
                <a:spcPct val="100000"/>
              </a:lnSpc>
              <a:spcBef>
                <a:spcPts val="0"/>
              </a:spcBef>
              <a:buNone/>
            </a:pPr>
            <a:r>
              <a:rPr lang="en-US" sz="1400" dirty="0"/>
              <a:t>DNA Storage</a:t>
            </a:r>
          </a:p>
          <a:p>
            <a:pPr marL="0" indent="0">
              <a:lnSpc>
                <a:spcPct val="100000"/>
              </a:lnSpc>
              <a:spcBef>
                <a:spcPts val="0"/>
              </a:spcBef>
              <a:buNone/>
            </a:pPr>
            <a:r>
              <a:rPr lang="en-US" sz="1400" dirty="0"/>
              <a:t>Drones</a:t>
            </a:r>
          </a:p>
          <a:p>
            <a:pPr marL="0" indent="0">
              <a:lnSpc>
                <a:spcPct val="100000"/>
              </a:lnSpc>
              <a:spcBef>
                <a:spcPts val="0"/>
              </a:spcBef>
              <a:buNone/>
            </a:pPr>
            <a:r>
              <a:rPr lang="en-US" sz="1400" dirty="0"/>
              <a:t>Eco Concrete</a:t>
            </a:r>
          </a:p>
          <a:p>
            <a:pPr marL="0" indent="0">
              <a:lnSpc>
                <a:spcPct val="100000"/>
              </a:lnSpc>
              <a:spcBef>
                <a:spcPts val="0"/>
              </a:spcBef>
              <a:buNone/>
            </a:pPr>
            <a:r>
              <a:rPr lang="en-US" sz="1400" dirty="0"/>
              <a:t>Edge Computing</a:t>
            </a:r>
          </a:p>
          <a:p>
            <a:pPr marL="0" indent="0">
              <a:lnSpc>
                <a:spcPct val="100000"/>
              </a:lnSpc>
              <a:spcBef>
                <a:spcPts val="0"/>
              </a:spcBef>
              <a:buNone/>
            </a:pPr>
            <a:r>
              <a:rPr lang="en-US" sz="1400" dirty="0"/>
              <a:t>Electric Aircraft</a:t>
            </a:r>
          </a:p>
          <a:p>
            <a:pPr marL="0" indent="0">
              <a:lnSpc>
                <a:spcPct val="100000"/>
              </a:lnSpc>
              <a:spcBef>
                <a:spcPts val="0"/>
              </a:spcBef>
              <a:buNone/>
            </a:pPr>
            <a:r>
              <a:rPr lang="en-US" sz="1400" dirty="0"/>
              <a:t>Electric Motors</a:t>
            </a:r>
          </a:p>
          <a:p>
            <a:pPr marL="0" indent="0">
              <a:lnSpc>
                <a:spcPct val="100000"/>
              </a:lnSpc>
              <a:spcBef>
                <a:spcPts val="0"/>
              </a:spcBef>
              <a:buNone/>
            </a:pPr>
            <a:r>
              <a:rPr lang="en-US" sz="1400" dirty="0"/>
              <a:t>Electric Power Storage</a:t>
            </a:r>
          </a:p>
          <a:p>
            <a:pPr marL="0" indent="0">
              <a:lnSpc>
                <a:spcPct val="100000"/>
              </a:lnSpc>
              <a:spcBef>
                <a:spcPts val="0"/>
              </a:spcBef>
              <a:buNone/>
            </a:pPr>
            <a:r>
              <a:rPr lang="en-US" sz="1400" dirty="0"/>
              <a:t>Electric Vehicles</a:t>
            </a:r>
          </a:p>
          <a:p>
            <a:pPr marL="0" indent="0">
              <a:lnSpc>
                <a:spcPct val="100000"/>
              </a:lnSpc>
              <a:spcBef>
                <a:spcPts val="0"/>
              </a:spcBef>
              <a:buNone/>
            </a:pPr>
            <a:r>
              <a:rPr lang="en-US" sz="1400" dirty="0"/>
              <a:t>Email</a:t>
            </a:r>
          </a:p>
          <a:p>
            <a:pPr marL="0" indent="0">
              <a:lnSpc>
                <a:spcPct val="100000"/>
              </a:lnSpc>
              <a:spcBef>
                <a:spcPts val="0"/>
              </a:spcBef>
              <a:buNone/>
            </a:pPr>
            <a:r>
              <a:rPr lang="en-US" sz="1400" dirty="0"/>
              <a:t>Extended Reality </a:t>
            </a:r>
          </a:p>
          <a:p>
            <a:pPr marL="0" indent="0">
              <a:lnSpc>
                <a:spcPct val="100000"/>
              </a:lnSpc>
              <a:spcBef>
                <a:spcPts val="0"/>
              </a:spcBef>
              <a:buNone/>
            </a:pPr>
            <a:r>
              <a:rPr lang="en-US" sz="1400" dirty="0"/>
              <a:t>Face recognition</a:t>
            </a:r>
          </a:p>
          <a:p>
            <a:pPr marL="0" indent="0">
              <a:lnSpc>
                <a:spcPct val="100000"/>
              </a:lnSpc>
              <a:spcBef>
                <a:spcPts val="0"/>
              </a:spcBef>
              <a:buNone/>
            </a:pPr>
            <a:r>
              <a:rPr lang="en-US" sz="1400" dirty="0"/>
              <a:t>Flash (NOR or NAND) Memory</a:t>
            </a:r>
          </a:p>
          <a:p>
            <a:pPr marL="0" indent="0">
              <a:lnSpc>
                <a:spcPct val="100000"/>
              </a:lnSpc>
              <a:spcBef>
                <a:spcPts val="0"/>
              </a:spcBef>
              <a:buNone/>
            </a:pPr>
            <a:r>
              <a:rPr lang="en-US" sz="1400" dirty="0"/>
              <a:t>Generative Artificial Intelligence</a:t>
            </a:r>
          </a:p>
          <a:p>
            <a:pPr marL="0" indent="0">
              <a:lnSpc>
                <a:spcPct val="100000"/>
              </a:lnSpc>
              <a:spcBef>
                <a:spcPts val="0"/>
              </a:spcBef>
              <a:buNone/>
            </a:pPr>
            <a:r>
              <a:rPr lang="en-US" sz="1400" dirty="0"/>
              <a:t>GPS Navigation</a:t>
            </a:r>
          </a:p>
          <a:p>
            <a:pPr marL="0" indent="0">
              <a:lnSpc>
                <a:spcPct val="100000"/>
              </a:lnSpc>
              <a:spcBef>
                <a:spcPts val="0"/>
              </a:spcBef>
              <a:buNone/>
            </a:pPr>
            <a:r>
              <a:rPr lang="en-US" sz="1400" dirty="0"/>
              <a:t>Headless Tech</a:t>
            </a:r>
          </a:p>
          <a:p>
            <a:pPr marL="0" indent="0">
              <a:lnSpc>
                <a:spcPct val="100000"/>
              </a:lnSpc>
              <a:spcBef>
                <a:spcPts val="0"/>
              </a:spcBef>
              <a:buNone/>
            </a:pPr>
            <a:r>
              <a:rPr lang="en-US" sz="1400" dirty="0"/>
              <a:t>Healthcare Ecosystems</a:t>
            </a:r>
          </a:p>
          <a:p>
            <a:pPr marL="0" indent="0">
              <a:lnSpc>
                <a:spcPct val="100000"/>
              </a:lnSpc>
              <a:spcBef>
                <a:spcPts val="0"/>
              </a:spcBef>
              <a:buNone/>
            </a:pPr>
            <a:r>
              <a:rPr lang="en-US" sz="1400" dirty="0"/>
              <a:t>Heat Pumps</a:t>
            </a:r>
          </a:p>
          <a:p>
            <a:pPr marL="0" indent="0">
              <a:lnSpc>
                <a:spcPct val="100000"/>
              </a:lnSpc>
              <a:spcBef>
                <a:spcPts val="0"/>
              </a:spcBef>
              <a:buNone/>
            </a:pPr>
            <a:r>
              <a:rPr lang="en-US" sz="1400" dirty="0"/>
              <a:t>Human Brain Map (Allen)</a:t>
            </a:r>
          </a:p>
          <a:p>
            <a:pPr marL="0" indent="0">
              <a:lnSpc>
                <a:spcPct val="100000"/>
              </a:lnSpc>
              <a:spcBef>
                <a:spcPts val="0"/>
              </a:spcBef>
              <a:buNone/>
            </a:pPr>
            <a:r>
              <a:rPr lang="en-US" sz="1400" dirty="0"/>
              <a:t>Human Cell Atlas</a:t>
            </a:r>
          </a:p>
          <a:p>
            <a:pPr marL="0" indent="0">
              <a:lnSpc>
                <a:spcPct val="100000"/>
              </a:lnSpc>
              <a:spcBef>
                <a:spcPts val="0"/>
              </a:spcBef>
              <a:buNone/>
            </a:pPr>
            <a:r>
              <a:rPr lang="en-US" sz="1400" dirty="0"/>
              <a:t>Hydrogen power</a:t>
            </a:r>
          </a:p>
          <a:p>
            <a:pPr marL="0" indent="0">
              <a:lnSpc>
                <a:spcPct val="100000"/>
              </a:lnSpc>
              <a:spcBef>
                <a:spcPts val="0"/>
              </a:spcBef>
              <a:buNone/>
            </a:pPr>
            <a:r>
              <a:rPr lang="en-US" sz="1400" dirty="0"/>
              <a:t>Hyper-personalization</a:t>
            </a:r>
          </a:p>
          <a:p>
            <a:pPr marL="0" indent="0">
              <a:lnSpc>
                <a:spcPct val="100000"/>
              </a:lnSpc>
              <a:spcBef>
                <a:spcPts val="0"/>
              </a:spcBef>
              <a:buNone/>
            </a:pPr>
            <a:r>
              <a:rPr lang="en-US" sz="1400" dirty="0"/>
              <a:t>In-Orbit Services</a:t>
            </a:r>
          </a:p>
          <a:p>
            <a:pPr marL="0" indent="0">
              <a:lnSpc>
                <a:spcPct val="100000"/>
              </a:lnSpc>
              <a:spcBef>
                <a:spcPts val="0"/>
              </a:spcBef>
              <a:buNone/>
            </a:pPr>
            <a:r>
              <a:rPr lang="en-US" sz="1400" dirty="0"/>
              <a:t>LED</a:t>
            </a:r>
          </a:p>
          <a:p>
            <a:pPr marL="0" indent="0">
              <a:lnSpc>
                <a:spcPct val="100000"/>
              </a:lnSpc>
              <a:spcBef>
                <a:spcPts val="0"/>
              </a:spcBef>
              <a:buNone/>
            </a:pPr>
            <a:r>
              <a:rPr lang="en-US" sz="1400" dirty="0"/>
              <a:t>lidar technology</a:t>
            </a:r>
          </a:p>
          <a:p>
            <a:pPr marL="0" indent="0">
              <a:lnSpc>
                <a:spcPct val="100000"/>
              </a:lnSpc>
              <a:spcBef>
                <a:spcPts val="0"/>
              </a:spcBef>
              <a:buNone/>
            </a:pPr>
            <a:r>
              <a:rPr lang="en-US" sz="1400" dirty="0"/>
              <a:t>Lightweight Concrete</a:t>
            </a:r>
          </a:p>
          <a:p>
            <a:pPr marL="0" indent="0">
              <a:lnSpc>
                <a:spcPct val="100000"/>
              </a:lnSpc>
              <a:spcBef>
                <a:spcPts val="0"/>
              </a:spcBef>
              <a:buNone/>
            </a:pPr>
            <a:r>
              <a:rPr lang="en-US" sz="1400" dirty="0"/>
              <a:t>Maglev Train</a:t>
            </a:r>
          </a:p>
          <a:p>
            <a:pPr marL="0" indent="0">
              <a:lnSpc>
                <a:spcPct val="100000"/>
              </a:lnSpc>
              <a:spcBef>
                <a:spcPts val="0"/>
              </a:spcBef>
              <a:buNone/>
            </a:pPr>
            <a:r>
              <a:rPr lang="en-US" sz="1400" dirty="0"/>
              <a:t>Martian Concrete</a:t>
            </a:r>
          </a:p>
          <a:p>
            <a:pPr marL="0" indent="0">
              <a:lnSpc>
                <a:spcPct val="100000"/>
              </a:lnSpc>
              <a:spcBef>
                <a:spcPts val="0"/>
              </a:spcBef>
              <a:buNone/>
            </a:pPr>
            <a:r>
              <a:rPr lang="en-US" sz="1400" dirty="0"/>
              <a:t>Media Streaming</a:t>
            </a:r>
          </a:p>
          <a:p>
            <a:pPr marL="0" indent="0">
              <a:lnSpc>
                <a:spcPct val="100000"/>
              </a:lnSpc>
              <a:spcBef>
                <a:spcPts val="0"/>
              </a:spcBef>
              <a:buNone/>
            </a:pPr>
            <a:r>
              <a:rPr lang="en-US" sz="1400" dirty="0"/>
              <a:t>Mobile phones</a:t>
            </a:r>
          </a:p>
          <a:p>
            <a:pPr marL="0" indent="0">
              <a:lnSpc>
                <a:spcPct val="100000"/>
              </a:lnSpc>
              <a:spcBef>
                <a:spcPts val="0"/>
              </a:spcBef>
              <a:buNone/>
            </a:pPr>
            <a:r>
              <a:rPr lang="en-US" sz="1400" dirty="0"/>
              <a:t>Nano Machines</a:t>
            </a:r>
          </a:p>
          <a:p>
            <a:pPr marL="0" indent="0">
              <a:lnSpc>
                <a:spcPct val="100000"/>
              </a:lnSpc>
              <a:spcBef>
                <a:spcPts val="0"/>
              </a:spcBef>
              <a:buNone/>
            </a:pPr>
            <a:r>
              <a:rPr lang="en-US" sz="1400" dirty="0"/>
              <a:t>Nano Motors</a:t>
            </a:r>
          </a:p>
          <a:p>
            <a:pPr marL="0" indent="0">
              <a:lnSpc>
                <a:spcPct val="100000"/>
              </a:lnSpc>
              <a:spcBef>
                <a:spcPts val="0"/>
              </a:spcBef>
              <a:buNone/>
            </a:pPr>
            <a:r>
              <a:rPr lang="en-US" sz="1400" dirty="0"/>
              <a:t>Nanotechnology</a:t>
            </a:r>
          </a:p>
          <a:p>
            <a:pPr marL="0" indent="0">
              <a:lnSpc>
                <a:spcPct val="100000"/>
              </a:lnSpc>
              <a:spcBef>
                <a:spcPts val="0"/>
              </a:spcBef>
              <a:buNone/>
            </a:pPr>
            <a:r>
              <a:rPr lang="en-US" sz="1400" dirty="0"/>
              <a:t>News</a:t>
            </a:r>
          </a:p>
          <a:p>
            <a:pPr marL="0" indent="0">
              <a:lnSpc>
                <a:spcPct val="100000"/>
              </a:lnSpc>
              <a:spcBef>
                <a:spcPts val="0"/>
              </a:spcBef>
              <a:buNone/>
            </a:pPr>
            <a:r>
              <a:rPr lang="en-US" sz="1400" dirty="0"/>
              <a:t>NVRAM</a:t>
            </a:r>
          </a:p>
          <a:p>
            <a:pPr marL="0" indent="0">
              <a:lnSpc>
                <a:spcPct val="100000"/>
              </a:lnSpc>
              <a:spcBef>
                <a:spcPts val="0"/>
              </a:spcBef>
              <a:buNone/>
            </a:pPr>
            <a:r>
              <a:rPr lang="en-US" sz="1400" dirty="0"/>
              <a:t>On-line Retailing for Books </a:t>
            </a:r>
          </a:p>
          <a:p>
            <a:pPr marL="0" indent="0">
              <a:lnSpc>
                <a:spcPct val="100000"/>
              </a:lnSpc>
              <a:spcBef>
                <a:spcPts val="0"/>
              </a:spcBef>
              <a:buNone/>
            </a:pPr>
            <a:r>
              <a:rPr lang="en-US" sz="1400" dirty="0"/>
              <a:t>On-line selling</a:t>
            </a:r>
          </a:p>
          <a:p>
            <a:pPr marL="0" indent="0">
              <a:lnSpc>
                <a:spcPct val="100000"/>
              </a:lnSpc>
              <a:spcBef>
                <a:spcPts val="0"/>
              </a:spcBef>
              <a:buNone/>
            </a:pPr>
            <a:r>
              <a:rPr lang="en-US" sz="1400" dirty="0"/>
              <a:t>Online education</a:t>
            </a:r>
          </a:p>
          <a:p>
            <a:pPr marL="0" indent="0">
              <a:lnSpc>
                <a:spcPct val="100000"/>
              </a:lnSpc>
              <a:spcBef>
                <a:spcPts val="0"/>
              </a:spcBef>
              <a:buNone/>
            </a:pPr>
            <a:r>
              <a:rPr lang="en-US" sz="1400" dirty="0"/>
              <a:t>Online Encyclopedias</a:t>
            </a:r>
          </a:p>
          <a:p>
            <a:pPr marL="0" indent="0">
              <a:lnSpc>
                <a:spcPct val="100000"/>
              </a:lnSpc>
              <a:spcBef>
                <a:spcPts val="0"/>
              </a:spcBef>
              <a:buNone/>
            </a:pPr>
            <a:r>
              <a:rPr lang="en-US" sz="1400" dirty="0"/>
              <a:t>Online Retail</a:t>
            </a:r>
          </a:p>
          <a:p>
            <a:pPr marL="0" indent="0">
              <a:lnSpc>
                <a:spcPct val="100000"/>
              </a:lnSpc>
              <a:spcBef>
                <a:spcPts val="0"/>
              </a:spcBef>
              <a:buNone/>
            </a:pPr>
            <a:r>
              <a:rPr lang="en-US" sz="1400" dirty="0"/>
              <a:t>Peer-to-peer Accommodation</a:t>
            </a:r>
          </a:p>
          <a:p>
            <a:pPr marL="0" indent="0">
              <a:lnSpc>
                <a:spcPct val="100000"/>
              </a:lnSpc>
              <a:spcBef>
                <a:spcPts val="0"/>
              </a:spcBef>
              <a:buNone/>
            </a:pPr>
            <a:r>
              <a:rPr lang="en-US" sz="1400" dirty="0"/>
              <a:t>Personal Computer Systems</a:t>
            </a:r>
          </a:p>
          <a:p>
            <a:pPr marL="0" indent="0">
              <a:lnSpc>
                <a:spcPct val="100000"/>
              </a:lnSpc>
              <a:spcBef>
                <a:spcPts val="0"/>
              </a:spcBef>
              <a:buNone/>
            </a:pPr>
            <a:r>
              <a:rPr lang="en-US" sz="1400" dirty="0"/>
              <a:t>Personal Copiers</a:t>
            </a:r>
          </a:p>
          <a:p>
            <a:pPr marL="0" indent="0">
              <a:lnSpc>
                <a:spcPct val="100000"/>
              </a:lnSpc>
              <a:spcBef>
                <a:spcPts val="0"/>
              </a:spcBef>
              <a:buNone/>
            </a:pPr>
            <a:r>
              <a:rPr lang="en-US" sz="1400" dirty="0"/>
              <a:t>Personalized medicine and genomics</a:t>
            </a:r>
          </a:p>
          <a:p>
            <a:pPr marL="0" indent="0">
              <a:lnSpc>
                <a:spcPct val="100000"/>
              </a:lnSpc>
              <a:spcBef>
                <a:spcPts val="0"/>
              </a:spcBef>
              <a:buNone/>
            </a:pPr>
            <a:r>
              <a:rPr lang="en-US" sz="1400" dirty="0"/>
              <a:t>Pervious Concrete</a:t>
            </a:r>
          </a:p>
          <a:p>
            <a:pPr marL="0" indent="0">
              <a:lnSpc>
                <a:spcPct val="100000"/>
              </a:lnSpc>
              <a:spcBef>
                <a:spcPts val="0"/>
              </a:spcBef>
              <a:buNone/>
            </a:pPr>
            <a:r>
              <a:rPr lang="en-US" sz="1400" dirty="0"/>
              <a:t>Plastics</a:t>
            </a:r>
          </a:p>
          <a:p>
            <a:pPr marL="0" indent="0">
              <a:lnSpc>
                <a:spcPct val="100000"/>
              </a:lnSpc>
              <a:spcBef>
                <a:spcPts val="0"/>
              </a:spcBef>
              <a:buNone/>
            </a:pPr>
            <a:r>
              <a:rPr lang="en-US" sz="1400" dirty="0"/>
              <a:t>Quantum Computing</a:t>
            </a:r>
          </a:p>
          <a:p>
            <a:pPr marL="0" indent="0">
              <a:lnSpc>
                <a:spcPct val="100000"/>
              </a:lnSpc>
              <a:spcBef>
                <a:spcPts val="0"/>
              </a:spcBef>
              <a:buNone/>
            </a:pPr>
            <a:r>
              <a:rPr lang="en-US" sz="1400" dirty="0"/>
              <a:t>Radios – whisker, valve, transistor, internet</a:t>
            </a:r>
          </a:p>
          <a:p>
            <a:pPr marL="0" indent="0">
              <a:lnSpc>
                <a:spcPct val="100000"/>
              </a:lnSpc>
              <a:spcBef>
                <a:spcPts val="0"/>
              </a:spcBef>
              <a:buNone/>
            </a:pPr>
            <a:r>
              <a:rPr lang="en-US" sz="1400" dirty="0"/>
              <a:t>Refrigerator Technology</a:t>
            </a:r>
          </a:p>
          <a:p>
            <a:pPr marL="0" indent="0">
              <a:lnSpc>
                <a:spcPct val="100000"/>
              </a:lnSpc>
              <a:spcBef>
                <a:spcPts val="0"/>
              </a:spcBef>
              <a:buNone/>
            </a:pPr>
            <a:r>
              <a:rPr lang="en-US" sz="1400" dirty="0"/>
              <a:t>Remote healthcare and Telemedicine</a:t>
            </a:r>
          </a:p>
          <a:p>
            <a:pPr marL="0" indent="0">
              <a:lnSpc>
                <a:spcPct val="100000"/>
              </a:lnSpc>
              <a:spcBef>
                <a:spcPts val="0"/>
              </a:spcBef>
              <a:buNone/>
            </a:pPr>
            <a:r>
              <a:rPr lang="en-US" sz="1400" dirty="0"/>
              <a:t>Responsive Materials</a:t>
            </a:r>
          </a:p>
          <a:p>
            <a:pPr marL="0" indent="0">
              <a:lnSpc>
                <a:spcPct val="100000"/>
              </a:lnSpc>
              <a:spcBef>
                <a:spcPts val="0"/>
              </a:spcBef>
              <a:buNone/>
            </a:pPr>
            <a:r>
              <a:rPr lang="en-US" sz="1400" dirty="0"/>
              <a:t>Retail medical clinics</a:t>
            </a:r>
          </a:p>
          <a:p>
            <a:pPr marL="0" indent="0">
              <a:lnSpc>
                <a:spcPct val="100000"/>
              </a:lnSpc>
              <a:spcBef>
                <a:spcPts val="0"/>
              </a:spcBef>
              <a:buNone/>
            </a:pPr>
            <a:r>
              <a:rPr lang="en-US" sz="1400" dirty="0"/>
              <a:t>Ride Sharing</a:t>
            </a:r>
          </a:p>
          <a:p>
            <a:pPr marL="0" indent="0">
              <a:lnSpc>
                <a:spcPct val="100000"/>
              </a:lnSpc>
              <a:spcBef>
                <a:spcPts val="0"/>
              </a:spcBef>
              <a:buNone/>
            </a:pPr>
            <a:r>
              <a:rPr lang="en-US" sz="1400" dirty="0"/>
              <a:t>Robots</a:t>
            </a:r>
          </a:p>
          <a:p>
            <a:pPr marL="0" indent="0">
              <a:lnSpc>
                <a:spcPct val="100000"/>
              </a:lnSpc>
              <a:spcBef>
                <a:spcPts val="0"/>
              </a:spcBef>
              <a:buNone/>
            </a:pPr>
            <a:r>
              <a:rPr lang="en-US" sz="1400" dirty="0"/>
              <a:t>Satellite IoT</a:t>
            </a:r>
          </a:p>
          <a:p>
            <a:pPr marL="0" indent="0">
              <a:lnSpc>
                <a:spcPct val="100000"/>
              </a:lnSpc>
              <a:spcBef>
                <a:spcPts val="0"/>
              </a:spcBef>
              <a:buNone/>
            </a:pPr>
            <a:r>
              <a:rPr lang="en-US" sz="1400" dirty="0"/>
              <a:t>Search</a:t>
            </a:r>
          </a:p>
          <a:p>
            <a:pPr marL="0" indent="0">
              <a:lnSpc>
                <a:spcPct val="100000"/>
              </a:lnSpc>
              <a:spcBef>
                <a:spcPts val="0"/>
              </a:spcBef>
              <a:buNone/>
            </a:pPr>
            <a:r>
              <a:rPr lang="en-US" sz="1400" dirty="0"/>
              <a:t>Self-Driving Cars</a:t>
            </a:r>
          </a:p>
          <a:p>
            <a:pPr marL="0" indent="0">
              <a:lnSpc>
                <a:spcPct val="100000"/>
              </a:lnSpc>
              <a:spcBef>
                <a:spcPts val="0"/>
              </a:spcBef>
              <a:buNone/>
            </a:pPr>
            <a:r>
              <a:rPr lang="en-US" sz="1400" dirty="0"/>
              <a:t>Self-Healing Concrete</a:t>
            </a:r>
          </a:p>
          <a:p>
            <a:pPr marL="0" indent="0">
              <a:lnSpc>
                <a:spcPct val="100000"/>
              </a:lnSpc>
              <a:spcBef>
                <a:spcPts val="0"/>
              </a:spcBef>
              <a:buNone/>
            </a:pPr>
            <a:r>
              <a:rPr lang="en-US" sz="1400" dirty="0"/>
              <a:t>Ships Steam-powered Ships Diesel-powered</a:t>
            </a:r>
          </a:p>
          <a:p>
            <a:pPr marL="0" indent="0">
              <a:lnSpc>
                <a:spcPct val="100000"/>
              </a:lnSpc>
              <a:spcBef>
                <a:spcPts val="0"/>
              </a:spcBef>
              <a:buNone/>
            </a:pPr>
            <a:r>
              <a:rPr lang="en-US" sz="1400" dirty="0"/>
              <a:t>Small Satellites</a:t>
            </a:r>
          </a:p>
          <a:p>
            <a:pPr marL="0" indent="0">
              <a:lnSpc>
                <a:spcPct val="100000"/>
              </a:lnSpc>
              <a:spcBef>
                <a:spcPts val="0"/>
              </a:spcBef>
              <a:buNone/>
            </a:pPr>
            <a:r>
              <a:rPr lang="en-US" sz="1400" dirty="0"/>
              <a:t>Smart Cars and Trucks</a:t>
            </a:r>
          </a:p>
          <a:p>
            <a:pPr marL="0" indent="0">
              <a:lnSpc>
                <a:spcPct val="100000"/>
              </a:lnSpc>
              <a:spcBef>
                <a:spcPts val="0"/>
              </a:spcBef>
              <a:buNone/>
            </a:pPr>
            <a:r>
              <a:rPr lang="en-US" sz="1400" dirty="0"/>
              <a:t>Smart Cities</a:t>
            </a:r>
          </a:p>
          <a:p>
            <a:pPr marL="0" indent="0">
              <a:lnSpc>
                <a:spcPct val="100000"/>
              </a:lnSpc>
              <a:spcBef>
                <a:spcPts val="0"/>
              </a:spcBef>
              <a:buNone/>
            </a:pPr>
            <a:r>
              <a:rPr lang="en-US" sz="1400" dirty="0"/>
              <a:t>Smart Devices</a:t>
            </a:r>
          </a:p>
          <a:p>
            <a:pPr marL="0" indent="0">
              <a:lnSpc>
                <a:spcPct val="100000"/>
              </a:lnSpc>
              <a:spcBef>
                <a:spcPts val="0"/>
              </a:spcBef>
              <a:buNone/>
            </a:pPr>
            <a:r>
              <a:rPr lang="en-US" sz="1400" dirty="0"/>
              <a:t>Smart homes</a:t>
            </a:r>
          </a:p>
          <a:p>
            <a:pPr marL="0" indent="0">
              <a:lnSpc>
                <a:spcPct val="100000"/>
              </a:lnSpc>
              <a:spcBef>
                <a:spcPts val="0"/>
              </a:spcBef>
              <a:buNone/>
            </a:pPr>
            <a:r>
              <a:rPr lang="en-US" sz="1400" dirty="0"/>
              <a:t>Smart Phones</a:t>
            </a:r>
          </a:p>
          <a:p>
            <a:pPr marL="0" indent="0">
              <a:lnSpc>
                <a:spcPct val="100000"/>
              </a:lnSpc>
              <a:spcBef>
                <a:spcPts val="0"/>
              </a:spcBef>
              <a:buNone/>
            </a:pPr>
            <a:r>
              <a:rPr lang="en-US" sz="1400" dirty="0"/>
              <a:t>Smart Watches</a:t>
            </a:r>
          </a:p>
          <a:p>
            <a:pPr marL="0" indent="0">
              <a:lnSpc>
                <a:spcPct val="100000"/>
              </a:lnSpc>
              <a:spcBef>
                <a:spcPts val="0"/>
              </a:spcBef>
              <a:buNone/>
            </a:pPr>
            <a:r>
              <a:rPr lang="en-US" sz="1400" dirty="0"/>
              <a:t>Social Media</a:t>
            </a:r>
          </a:p>
          <a:p>
            <a:pPr marL="0" indent="0">
              <a:lnSpc>
                <a:spcPct val="100000"/>
              </a:lnSpc>
              <a:spcBef>
                <a:spcPts val="0"/>
              </a:spcBef>
              <a:buNone/>
            </a:pPr>
            <a:r>
              <a:rPr lang="en-US" sz="1400" dirty="0"/>
              <a:t>Solar Energy</a:t>
            </a:r>
          </a:p>
          <a:p>
            <a:pPr marL="0" indent="0">
              <a:lnSpc>
                <a:spcPct val="100000"/>
              </a:lnSpc>
              <a:spcBef>
                <a:spcPts val="0"/>
              </a:spcBef>
              <a:buNone/>
            </a:pPr>
            <a:r>
              <a:rPr lang="en-US" sz="1400" dirty="0"/>
              <a:t>Steel mini mills</a:t>
            </a:r>
          </a:p>
          <a:p>
            <a:pPr marL="0" indent="0">
              <a:lnSpc>
                <a:spcPct val="100000"/>
              </a:lnSpc>
              <a:spcBef>
                <a:spcPts val="0"/>
              </a:spcBef>
              <a:buNone/>
            </a:pPr>
            <a:r>
              <a:rPr lang="en-US" sz="1400" dirty="0"/>
              <a:t>Streaming – Netflix, Hulu, Pluto TV</a:t>
            </a:r>
          </a:p>
          <a:p>
            <a:pPr marL="0" indent="0">
              <a:lnSpc>
                <a:spcPct val="100000"/>
              </a:lnSpc>
              <a:spcBef>
                <a:spcPts val="0"/>
              </a:spcBef>
              <a:buNone/>
            </a:pPr>
            <a:r>
              <a:rPr lang="en-US" sz="1400" dirty="0"/>
              <a:t>Sustainable Materials</a:t>
            </a:r>
          </a:p>
          <a:p>
            <a:pPr marL="0" indent="0">
              <a:lnSpc>
                <a:spcPct val="100000"/>
              </a:lnSpc>
              <a:spcBef>
                <a:spcPts val="0"/>
              </a:spcBef>
              <a:buNone/>
            </a:pPr>
            <a:r>
              <a:rPr lang="en-US" sz="1400" dirty="0"/>
              <a:t>Translucent Concrete</a:t>
            </a:r>
          </a:p>
          <a:p>
            <a:pPr marL="0" indent="0">
              <a:lnSpc>
                <a:spcPct val="100000"/>
              </a:lnSpc>
              <a:spcBef>
                <a:spcPts val="0"/>
              </a:spcBef>
              <a:buNone/>
            </a:pPr>
            <a:r>
              <a:rPr lang="en-US" sz="1400" dirty="0"/>
              <a:t>Vaccines</a:t>
            </a:r>
          </a:p>
          <a:p>
            <a:pPr marL="0" indent="0">
              <a:lnSpc>
                <a:spcPct val="100000"/>
              </a:lnSpc>
              <a:spcBef>
                <a:spcPts val="0"/>
              </a:spcBef>
              <a:buNone/>
            </a:pPr>
            <a:r>
              <a:rPr lang="en-US" sz="1400" dirty="0"/>
              <a:t>Vehicle-To-Vehicle Communication</a:t>
            </a:r>
          </a:p>
          <a:p>
            <a:pPr marL="0" indent="0">
              <a:lnSpc>
                <a:spcPct val="100000"/>
              </a:lnSpc>
              <a:spcBef>
                <a:spcPts val="0"/>
              </a:spcBef>
              <a:buNone/>
            </a:pPr>
            <a:r>
              <a:rPr lang="en-US" sz="1400" dirty="0"/>
              <a:t>Video Streaming (Zoom)</a:t>
            </a:r>
          </a:p>
          <a:p>
            <a:pPr marL="0" indent="0">
              <a:lnSpc>
                <a:spcPct val="100000"/>
              </a:lnSpc>
              <a:spcBef>
                <a:spcPts val="0"/>
              </a:spcBef>
              <a:buNone/>
            </a:pPr>
            <a:r>
              <a:rPr lang="en-US" sz="1400" dirty="0"/>
              <a:t>Virtual &amp; Augmented Reality</a:t>
            </a:r>
          </a:p>
          <a:p>
            <a:pPr marL="0" indent="0">
              <a:lnSpc>
                <a:spcPct val="100000"/>
              </a:lnSpc>
              <a:spcBef>
                <a:spcPts val="0"/>
              </a:spcBef>
              <a:buNone/>
            </a:pPr>
            <a:r>
              <a:rPr lang="en-US" sz="1400" dirty="0"/>
              <a:t>Voice over IP</a:t>
            </a:r>
          </a:p>
          <a:p>
            <a:pPr marL="0" indent="0">
              <a:lnSpc>
                <a:spcPct val="100000"/>
              </a:lnSpc>
              <a:spcBef>
                <a:spcPts val="0"/>
              </a:spcBef>
              <a:buNone/>
            </a:pPr>
            <a:r>
              <a:rPr lang="en-US" sz="1400" dirty="0"/>
              <a:t>Voice-Activated Search</a:t>
            </a:r>
          </a:p>
          <a:p>
            <a:pPr marL="0" indent="0">
              <a:lnSpc>
                <a:spcPct val="100000"/>
              </a:lnSpc>
              <a:spcBef>
                <a:spcPts val="0"/>
              </a:spcBef>
              <a:buNone/>
            </a:pPr>
            <a:r>
              <a:rPr lang="en-US" sz="1400" dirty="0"/>
              <a:t>Web 2.0 (user-generated content uploaded)</a:t>
            </a:r>
          </a:p>
          <a:p>
            <a:pPr marL="0" indent="0">
              <a:lnSpc>
                <a:spcPct val="100000"/>
              </a:lnSpc>
              <a:spcBef>
                <a:spcPts val="0"/>
              </a:spcBef>
              <a:buNone/>
            </a:pPr>
            <a:r>
              <a:rPr lang="en-US" sz="1400" dirty="0"/>
              <a:t>Wikipedia</a:t>
            </a:r>
          </a:p>
          <a:p>
            <a:pPr marL="0" indent="0">
              <a:lnSpc>
                <a:spcPct val="100000"/>
              </a:lnSpc>
              <a:spcBef>
                <a:spcPts val="0"/>
              </a:spcBef>
              <a:buNone/>
            </a:pPr>
            <a:r>
              <a:rPr lang="en-US" sz="1400" dirty="0"/>
              <a:t>Wind Energy</a:t>
            </a:r>
          </a:p>
          <a:p>
            <a:pPr marL="0" indent="0">
              <a:lnSpc>
                <a:spcPct val="100000"/>
              </a:lnSpc>
              <a:spcBef>
                <a:spcPts val="0"/>
              </a:spcBef>
              <a:buNone/>
            </a:pPr>
            <a:r>
              <a:rPr lang="en-US" sz="1400" dirty="0"/>
              <a:t>Work from home</a:t>
            </a:r>
          </a:p>
        </p:txBody>
      </p:sp>
    </p:spTree>
    <p:extLst>
      <p:ext uri="{BB962C8B-B14F-4D97-AF65-F5344CB8AC3E}">
        <p14:creationId xmlns:p14="http://schemas.microsoft.com/office/powerpoint/2010/main" val="559147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56FB7-A493-D8A6-13D3-3F132BC6AFB0}"/>
              </a:ext>
            </a:extLst>
          </p:cNvPr>
          <p:cNvSpPr>
            <a:spLocks noGrp="1"/>
          </p:cNvSpPr>
          <p:nvPr>
            <p:ph type="title"/>
          </p:nvPr>
        </p:nvSpPr>
        <p:spPr/>
        <p:txBody>
          <a:bodyPr/>
          <a:lstStyle/>
          <a:p>
            <a:r>
              <a:rPr lang="en-US" dirty="0"/>
              <a:t>Group Assignment</a:t>
            </a:r>
          </a:p>
        </p:txBody>
      </p:sp>
      <p:sp>
        <p:nvSpPr>
          <p:cNvPr id="3" name="Content Placeholder 2">
            <a:extLst>
              <a:ext uri="{FF2B5EF4-FFF2-40B4-BE49-F238E27FC236}">
                <a16:creationId xmlns:a16="http://schemas.microsoft.com/office/drawing/2014/main" id="{BDC1E3AD-25AF-4D37-0E1F-2FF37AC8611B}"/>
              </a:ext>
            </a:extLst>
          </p:cNvPr>
          <p:cNvSpPr>
            <a:spLocks noGrp="1"/>
          </p:cNvSpPr>
          <p:nvPr>
            <p:ph idx="1"/>
          </p:nvPr>
        </p:nvSpPr>
        <p:spPr/>
        <p:txBody>
          <a:bodyPr/>
          <a:lstStyle/>
          <a:p>
            <a:r>
              <a:rPr lang="en-US" dirty="0"/>
              <a:t>Add your own innovations to the partial list</a:t>
            </a:r>
          </a:p>
          <a:p>
            <a:r>
              <a:rPr lang="en-US" dirty="0"/>
              <a:t>Suggest three or four innovations you would like to discuss in the group.  Email them to me rhc2006@gmail.com</a:t>
            </a:r>
          </a:p>
          <a:p>
            <a:r>
              <a:rPr lang="en-US" dirty="0"/>
              <a:t>Add your own concerns/observations about innovations</a:t>
            </a:r>
          </a:p>
          <a:p>
            <a:r>
              <a:rPr lang="en-US" dirty="0"/>
              <a:t>Read about Disruptive Artificial Intelligence for discussion (see Gartner slides at end)</a:t>
            </a:r>
          </a:p>
        </p:txBody>
      </p:sp>
    </p:spTree>
    <p:extLst>
      <p:ext uri="{BB962C8B-B14F-4D97-AF65-F5344CB8AC3E}">
        <p14:creationId xmlns:p14="http://schemas.microsoft.com/office/powerpoint/2010/main" val="4283543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4CB6-A54A-1B87-9E7D-BC733FF8A7D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66E5B63-F4CE-FF60-95B8-4A42891FA711}"/>
              </a:ext>
            </a:extLst>
          </p:cNvPr>
          <p:cNvSpPr>
            <a:spLocks noGrp="1"/>
          </p:cNvSpPr>
          <p:nvPr>
            <p:ph idx="1"/>
          </p:nvPr>
        </p:nvSpPr>
        <p:spPr/>
        <p:txBody>
          <a:bodyPr>
            <a:normAutofit/>
          </a:bodyPr>
          <a:lstStyle/>
          <a:p>
            <a:pPr algn="l"/>
            <a:r>
              <a:rPr lang="en-US" i="0" dirty="0">
                <a:solidFill>
                  <a:srgbClr val="1C1D1E"/>
                </a:solidFill>
                <a:effectLst/>
                <a:latin typeface="Open Sans" panose="020B0606030504020204" pitchFamily="34" charset="0"/>
              </a:rPr>
              <a:t>Disruptive Innovation: An Intellectual History and Directions for Future Research, </a:t>
            </a:r>
            <a:r>
              <a:rPr lang="en-US" b="0" i="0" u="none" strike="noStrike" dirty="0">
                <a:solidFill>
                  <a:srgbClr val="005274"/>
                </a:solidFill>
                <a:effectLst/>
                <a:latin typeface="Open Sans" panose="020B0606030504020204" pitchFamily="34" charset="0"/>
                <a:hlinkClick r:id="rId2"/>
              </a:rPr>
              <a:t>Clayton M. Christensen</a:t>
            </a:r>
            <a:r>
              <a:rPr lang="en-US" b="0" i="0" dirty="0">
                <a:solidFill>
                  <a:srgbClr val="8B8B8B"/>
                </a:solidFill>
                <a:effectLst/>
                <a:latin typeface="Open Sans" panose="020B0606030504020204" pitchFamily="34" charset="0"/>
              </a:rPr>
              <a:t>, </a:t>
            </a:r>
            <a:r>
              <a:rPr lang="en-US" b="0" i="0" u="none" strike="noStrike" dirty="0">
                <a:solidFill>
                  <a:srgbClr val="005274"/>
                </a:solidFill>
                <a:effectLst/>
                <a:latin typeface="Open Sans" panose="020B0606030504020204" pitchFamily="34" charset="0"/>
                <a:hlinkClick r:id="rId3"/>
              </a:rPr>
              <a:t>Rory McDonald</a:t>
            </a:r>
            <a:r>
              <a:rPr lang="en-US" b="0" i="0" dirty="0">
                <a:solidFill>
                  <a:srgbClr val="8B8B8B"/>
                </a:solidFill>
                <a:effectLst/>
                <a:latin typeface="Open Sans" panose="020B0606030504020204" pitchFamily="34" charset="0"/>
              </a:rPr>
              <a:t>, </a:t>
            </a:r>
            <a:r>
              <a:rPr lang="en-US" b="0" i="0" u="none" strike="noStrike" dirty="0">
                <a:solidFill>
                  <a:srgbClr val="005274"/>
                </a:solidFill>
                <a:effectLst/>
                <a:latin typeface="Open Sans" panose="020B0606030504020204" pitchFamily="34" charset="0"/>
                <a:hlinkClick r:id="rId4"/>
              </a:rPr>
              <a:t>Elizabeth J. Altman</a:t>
            </a:r>
            <a:r>
              <a:rPr lang="en-US" b="0" i="0" dirty="0">
                <a:solidFill>
                  <a:srgbClr val="8B8B8B"/>
                </a:solidFill>
                <a:effectLst/>
                <a:latin typeface="Open Sans" panose="020B0606030504020204" pitchFamily="34" charset="0"/>
              </a:rPr>
              <a:t>, </a:t>
            </a:r>
            <a:r>
              <a:rPr lang="en-US" b="0" i="0" u="none" strike="noStrike" dirty="0">
                <a:solidFill>
                  <a:srgbClr val="005274"/>
                </a:solidFill>
                <a:effectLst/>
                <a:latin typeface="Open Sans" panose="020B0606030504020204" pitchFamily="34" charset="0"/>
                <a:hlinkClick r:id="rId5"/>
              </a:rPr>
              <a:t>Jonathan E. Palmer</a:t>
            </a:r>
            <a:r>
              <a:rPr lang="en-US" b="0" i="0" u="none" strike="noStrike" dirty="0">
                <a:solidFill>
                  <a:srgbClr val="005274"/>
                </a:solidFill>
                <a:effectLst/>
                <a:latin typeface="Open Sans" panose="020B0606030504020204" pitchFamily="34" charset="0"/>
              </a:rPr>
              <a:t>, </a:t>
            </a:r>
            <a:r>
              <a:rPr lang="en-US" b="0" i="0" dirty="0">
                <a:solidFill>
                  <a:srgbClr val="8B8B8B"/>
                </a:solidFill>
                <a:effectLst/>
                <a:latin typeface="Open Sans" panose="020B0606030504020204" pitchFamily="34" charset="0"/>
              </a:rPr>
              <a:t>First published: </a:t>
            </a:r>
            <a:r>
              <a:rPr lang="en-US" b="0" i="0" dirty="0">
                <a:solidFill>
                  <a:srgbClr val="1C1D1E"/>
                </a:solidFill>
                <a:effectLst/>
                <a:latin typeface="Open Sans" panose="020B0606030504020204" pitchFamily="34" charset="0"/>
              </a:rPr>
              <a:t>16 June 2018</a:t>
            </a:r>
            <a:endParaRPr lang="en-US" b="0" i="0" dirty="0">
              <a:solidFill>
                <a:srgbClr val="767676"/>
              </a:solidFill>
              <a:effectLst/>
              <a:latin typeface="Open Sans" panose="020B0606030504020204" pitchFamily="34" charset="0"/>
            </a:endParaRPr>
          </a:p>
          <a:p>
            <a:pPr algn="l"/>
            <a:r>
              <a:rPr lang="en-US" b="1" i="0" u="none" strike="noStrike" dirty="0">
                <a:solidFill>
                  <a:srgbClr val="005274"/>
                </a:solidFill>
                <a:effectLst/>
                <a:latin typeface="Open Sans" panose="020B0606030504020204" pitchFamily="34" charset="0"/>
                <a:hlinkClick r:id="rId6"/>
              </a:rPr>
              <a:t>https://doi.org/10.1111/joms.12349</a:t>
            </a:r>
            <a:endParaRPr lang="en-US" dirty="0"/>
          </a:p>
          <a:p>
            <a:pPr marL="0" indent="0">
              <a:buNone/>
            </a:pPr>
            <a:endParaRPr lang="en-US" dirty="0"/>
          </a:p>
          <a:p>
            <a:r>
              <a:rPr lang="en-US" dirty="0"/>
              <a:t>Video Link: Disruptive Innovation Explained </a:t>
            </a:r>
            <a:r>
              <a:rPr lang="en-US" b="0" i="0" u="none" strike="noStrike" dirty="0">
                <a:solidFill>
                  <a:srgbClr val="005274"/>
                </a:solidFill>
                <a:effectLst/>
                <a:latin typeface="Open Sans" panose="020B0606030504020204" pitchFamily="34" charset="0"/>
                <a:hlinkClick r:id="rId2"/>
              </a:rPr>
              <a:t>Clayton M. Christensen</a:t>
            </a:r>
            <a:r>
              <a:rPr lang="en-US" b="0" i="0" u="none" strike="noStrike" dirty="0">
                <a:solidFill>
                  <a:srgbClr val="005274"/>
                </a:solidFill>
                <a:effectLst/>
                <a:latin typeface="Open Sans" panose="020B0606030504020204" pitchFamily="34" charset="0"/>
              </a:rPr>
              <a:t> </a:t>
            </a:r>
            <a:r>
              <a:rPr lang="en-US" dirty="0"/>
              <a:t>(Harvard Business Review) </a:t>
            </a:r>
            <a:r>
              <a:rPr lang="en-US" b="0" i="0" u="none" strike="noStrike" dirty="0">
                <a:solidFill>
                  <a:srgbClr val="FFFFFF"/>
                </a:solidFill>
                <a:effectLst/>
                <a:latin typeface="YouTube Noto"/>
                <a:hlinkClick r:id="rId7"/>
              </a:rPr>
              <a:t>https://youtu.be/qDrMAzCHFUU</a:t>
            </a:r>
            <a:endParaRPr lang="en-US" dirty="0"/>
          </a:p>
        </p:txBody>
      </p:sp>
    </p:spTree>
    <p:extLst>
      <p:ext uri="{BB962C8B-B14F-4D97-AF65-F5344CB8AC3E}">
        <p14:creationId xmlns:p14="http://schemas.microsoft.com/office/powerpoint/2010/main" val="291935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8117-4968-6943-866F-E4A683DE3B05}"/>
              </a:ext>
            </a:extLst>
          </p:cNvPr>
          <p:cNvSpPr>
            <a:spLocks noGrp="1"/>
          </p:cNvSpPr>
          <p:nvPr>
            <p:ph type="title"/>
          </p:nvPr>
        </p:nvSpPr>
        <p:spPr/>
        <p:txBody>
          <a:bodyPr/>
          <a:lstStyle/>
          <a:p>
            <a:r>
              <a:rPr lang="en-US" dirty="0"/>
              <a:t>Rules of the Road</a:t>
            </a:r>
          </a:p>
        </p:txBody>
      </p:sp>
      <p:sp>
        <p:nvSpPr>
          <p:cNvPr id="3" name="Content Placeholder 2">
            <a:extLst>
              <a:ext uri="{FF2B5EF4-FFF2-40B4-BE49-F238E27FC236}">
                <a16:creationId xmlns:a16="http://schemas.microsoft.com/office/drawing/2014/main" id="{18D98FBF-CCAD-4F4F-9D8A-22FE1EE3830B}"/>
              </a:ext>
            </a:extLst>
          </p:cNvPr>
          <p:cNvSpPr>
            <a:spLocks noGrp="1"/>
          </p:cNvSpPr>
          <p:nvPr>
            <p:ph idx="1"/>
          </p:nvPr>
        </p:nvSpPr>
        <p:spPr>
          <a:xfrm>
            <a:off x="716923" y="1571182"/>
            <a:ext cx="10907883" cy="4428753"/>
          </a:xfrm>
        </p:spPr>
        <p:txBody>
          <a:bodyPr>
            <a:noAutofit/>
          </a:bodyPr>
          <a:lstStyle/>
          <a:p>
            <a:r>
              <a:rPr lang="en-US" sz="2200" dirty="0"/>
              <a:t>Please ask questions and participate</a:t>
            </a:r>
          </a:p>
          <a:p>
            <a:r>
              <a:rPr lang="en-US" sz="2200" dirty="0"/>
              <a:t>Email </a:t>
            </a:r>
            <a:r>
              <a:rPr lang="en-US" sz="2200" dirty="0">
                <a:hlinkClick r:id="rId3"/>
              </a:rPr>
              <a:t>rhc@Illinois.edu</a:t>
            </a:r>
            <a:r>
              <a:rPr lang="en-US" sz="2200" dirty="0"/>
              <a:t> for more lengthy suggestions, questions, and comments. </a:t>
            </a:r>
          </a:p>
          <a:p>
            <a:r>
              <a:rPr lang="en-US" sz="2200" dirty="0"/>
              <a:t>Many slides will have an attribution of the information source.  If they don’t, Google and Wikipedia can probably tell you.</a:t>
            </a:r>
          </a:p>
          <a:p>
            <a:r>
              <a:rPr lang="en-US" sz="2200" dirty="0"/>
              <a:t>My knowledge is typical of some Professors – I know a lot about a very small amount of knowledge.  </a:t>
            </a:r>
          </a:p>
          <a:p>
            <a:r>
              <a:rPr lang="en-US" sz="2200" dirty="0"/>
              <a:t>Please don’t expect me to be able to answer all your questions about Windows 11 or Apple Ventura.  They were built after I retired.</a:t>
            </a:r>
          </a:p>
          <a:p>
            <a:r>
              <a:rPr lang="en-US" sz="2200" dirty="0"/>
              <a:t>I have no idea about the inner motives of the government, industrialists, or innovators.  We will see what we can discover.</a:t>
            </a:r>
          </a:p>
          <a:p>
            <a:r>
              <a:rPr lang="en-US" sz="2200" dirty="0"/>
              <a:t>There are no guarantees implied by anything I might say in class.</a:t>
            </a:r>
          </a:p>
        </p:txBody>
      </p:sp>
    </p:spTree>
    <p:extLst>
      <p:ext uri="{BB962C8B-B14F-4D97-AF65-F5344CB8AC3E}">
        <p14:creationId xmlns:p14="http://schemas.microsoft.com/office/powerpoint/2010/main" val="212458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30C5-15C7-1F44-A5A3-135D134A590C}"/>
              </a:ext>
            </a:extLst>
          </p:cNvPr>
          <p:cNvSpPr>
            <a:spLocks noGrp="1"/>
          </p:cNvSpPr>
          <p:nvPr>
            <p:ph type="title"/>
          </p:nvPr>
        </p:nvSpPr>
        <p:spPr/>
        <p:txBody>
          <a:bodyPr>
            <a:normAutofit/>
          </a:bodyPr>
          <a:lstStyle/>
          <a:p>
            <a:r>
              <a:rPr lang="en-US" dirty="0"/>
              <a:t>Session 1: Introduction </a:t>
            </a:r>
          </a:p>
        </p:txBody>
      </p:sp>
      <p:sp>
        <p:nvSpPr>
          <p:cNvPr id="3" name="Content Placeholder 2">
            <a:extLst>
              <a:ext uri="{FF2B5EF4-FFF2-40B4-BE49-F238E27FC236}">
                <a16:creationId xmlns:a16="http://schemas.microsoft.com/office/drawing/2014/main" id="{4282646A-91CF-1E49-B757-CAAD5EE4E87F}"/>
              </a:ext>
            </a:extLst>
          </p:cNvPr>
          <p:cNvSpPr>
            <a:spLocks noGrp="1"/>
          </p:cNvSpPr>
          <p:nvPr>
            <p:ph idx="1"/>
          </p:nvPr>
        </p:nvSpPr>
        <p:spPr/>
        <p:txBody>
          <a:bodyPr>
            <a:normAutofit fontScale="85000" lnSpcReduction="20000"/>
          </a:bodyPr>
          <a:lstStyle/>
          <a:p>
            <a:pPr lvl="1"/>
            <a:endParaRPr lang="en-US" dirty="0"/>
          </a:p>
          <a:p>
            <a:pPr marL="788670" lvl="1" indent="-514350">
              <a:buFont typeface="+mj-lt"/>
              <a:buAutoNum type="arabicPeriod"/>
            </a:pPr>
            <a:r>
              <a:rPr lang="en-US" sz="3200" dirty="0"/>
              <a:t>Introduction</a:t>
            </a:r>
          </a:p>
          <a:p>
            <a:pPr marL="788670" lvl="1" indent="-514350">
              <a:buFont typeface="+mj-lt"/>
              <a:buAutoNum type="arabicPeriod"/>
            </a:pPr>
            <a:r>
              <a:rPr lang="en-US" sz="3200" dirty="0"/>
              <a:t>Motivation</a:t>
            </a:r>
          </a:p>
          <a:p>
            <a:pPr marL="788670" lvl="1" indent="-514350">
              <a:buFont typeface="+mj-lt"/>
              <a:buAutoNum type="arabicPeriod"/>
            </a:pPr>
            <a:r>
              <a:rPr lang="en-US" sz="3200" dirty="0"/>
              <a:t>Core Principles.</a:t>
            </a:r>
          </a:p>
          <a:p>
            <a:pPr marL="788670" lvl="1" indent="-514350">
              <a:buFont typeface="+mj-lt"/>
              <a:buAutoNum type="arabicPeriod"/>
            </a:pPr>
            <a:r>
              <a:rPr lang="en-US" sz="3200" dirty="0"/>
              <a:t>What is disruptive innovation</a:t>
            </a:r>
          </a:p>
          <a:p>
            <a:pPr marL="788670" lvl="1" indent="-514350">
              <a:buFont typeface="+mj-lt"/>
              <a:buAutoNum type="arabicPeriod"/>
            </a:pPr>
            <a:r>
              <a:rPr lang="en-US" sz="3200" dirty="0"/>
              <a:t>Why does it occur? </a:t>
            </a:r>
          </a:p>
          <a:p>
            <a:pPr marL="788670" lvl="1" indent="-514350">
              <a:buFont typeface="+mj-lt"/>
              <a:buAutoNum type="arabicPeriod"/>
            </a:pPr>
            <a:r>
              <a:rPr lang="en-US" sz="3200" dirty="0"/>
              <a:t>How does it occur?  </a:t>
            </a:r>
          </a:p>
          <a:p>
            <a:pPr marL="788670" lvl="1" indent="-514350">
              <a:buFont typeface="+mj-lt"/>
              <a:buAutoNum type="arabicPeriod"/>
            </a:pPr>
            <a:r>
              <a:rPr lang="en-US" sz="3200" dirty="0"/>
              <a:t>Some examples. </a:t>
            </a:r>
          </a:p>
          <a:p>
            <a:pPr marL="788670" lvl="1" indent="-514350">
              <a:buFont typeface="+mj-lt"/>
              <a:buAutoNum type="arabicPeriod"/>
            </a:pPr>
            <a:r>
              <a:rPr lang="en-US" sz="3200" dirty="0"/>
              <a:t>What are disruptive innovations and technologies that concern us today?</a:t>
            </a:r>
          </a:p>
          <a:p>
            <a:pPr marL="788670" lvl="1" indent="-514350">
              <a:buFont typeface="+mj-lt"/>
              <a:buAutoNum type="arabicPeriod"/>
            </a:pPr>
            <a:r>
              <a:rPr lang="en-US" sz="3200" dirty="0"/>
              <a:t>Where to read more about the topics and come up with a discussion topic for class.</a:t>
            </a:r>
          </a:p>
          <a:p>
            <a:pPr marL="788670" lvl="1" indent="-514350">
              <a:buFont typeface="+mj-lt"/>
              <a:buAutoNum type="arabicPeriod"/>
            </a:pPr>
            <a:endParaRPr lang="en-US" sz="2800" dirty="0"/>
          </a:p>
          <a:p>
            <a:pPr lvl="1"/>
            <a:endParaRPr lang="en-US" sz="2400" dirty="0"/>
          </a:p>
          <a:p>
            <a:endParaRPr lang="en-US" dirty="0"/>
          </a:p>
        </p:txBody>
      </p:sp>
    </p:spTree>
    <p:extLst>
      <p:ext uri="{BB962C8B-B14F-4D97-AF65-F5344CB8AC3E}">
        <p14:creationId xmlns:p14="http://schemas.microsoft.com/office/powerpoint/2010/main" val="130238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18437-D638-CA1D-8371-40F97B4D834F}"/>
              </a:ext>
            </a:extLst>
          </p:cNvPr>
          <p:cNvSpPr>
            <a:spLocks noGrp="1"/>
          </p:cNvSpPr>
          <p:nvPr>
            <p:ph type="title"/>
          </p:nvPr>
        </p:nvSpPr>
        <p:spPr/>
        <p:txBody>
          <a:bodyPr/>
          <a:lstStyle/>
          <a:p>
            <a:r>
              <a:rPr lang="en-US" dirty="0"/>
              <a:t>Partial List of Innovation Areas</a:t>
            </a:r>
          </a:p>
        </p:txBody>
      </p:sp>
      <p:sp>
        <p:nvSpPr>
          <p:cNvPr id="7" name="Text Placeholder 6">
            <a:extLst>
              <a:ext uri="{FF2B5EF4-FFF2-40B4-BE49-F238E27FC236}">
                <a16:creationId xmlns:a16="http://schemas.microsoft.com/office/drawing/2014/main" id="{EAFF5609-722D-CB9A-7C88-F7E93D8C7B88}"/>
              </a:ext>
            </a:extLst>
          </p:cNvPr>
          <p:cNvSpPr>
            <a:spLocks noGrp="1"/>
          </p:cNvSpPr>
          <p:nvPr>
            <p:ph type="body" idx="1"/>
          </p:nvPr>
        </p:nvSpPr>
        <p:spPr/>
        <p:txBody>
          <a:bodyPr numCol="6"/>
          <a:lstStyle/>
          <a:p>
            <a:pPr marL="0" indent="0">
              <a:lnSpc>
                <a:spcPct val="100000"/>
              </a:lnSpc>
              <a:spcBef>
                <a:spcPts val="0"/>
              </a:spcBef>
              <a:buNone/>
            </a:pPr>
            <a:r>
              <a:rPr lang="en-US" sz="1400" dirty="0"/>
              <a:t>3D Printing</a:t>
            </a:r>
          </a:p>
          <a:p>
            <a:pPr marL="0" indent="0">
              <a:lnSpc>
                <a:spcPct val="100000"/>
              </a:lnSpc>
              <a:spcBef>
                <a:spcPts val="0"/>
              </a:spcBef>
              <a:buNone/>
            </a:pPr>
            <a:r>
              <a:rPr lang="en-US" sz="1400" dirty="0"/>
              <a:t>5G + Technology</a:t>
            </a:r>
          </a:p>
          <a:p>
            <a:pPr marL="0" indent="0">
              <a:lnSpc>
                <a:spcPct val="100000"/>
              </a:lnSpc>
              <a:spcBef>
                <a:spcPts val="0"/>
              </a:spcBef>
              <a:buNone/>
            </a:pPr>
            <a:r>
              <a:rPr lang="en-US" sz="1400" dirty="0"/>
              <a:t>Additive Manufacturing (Fusion, Jetting, Deposition, Extrusion, Lamination, Polymerization)</a:t>
            </a:r>
          </a:p>
          <a:p>
            <a:pPr marL="0" indent="0">
              <a:lnSpc>
                <a:spcPct val="100000"/>
              </a:lnSpc>
              <a:spcBef>
                <a:spcPts val="0"/>
              </a:spcBef>
              <a:buNone/>
            </a:pPr>
            <a:r>
              <a:rPr lang="en-US" sz="1400" dirty="0"/>
              <a:t>Advanced Ground Systems (Satellite)</a:t>
            </a:r>
          </a:p>
          <a:p>
            <a:pPr marL="0" indent="0">
              <a:lnSpc>
                <a:spcPct val="100000"/>
              </a:lnSpc>
              <a:spcBef>
                <a:spcPts val="0"/>
              </a:spcBef>
              <a:buNone/>
            </a:pPr>
            <a:r>
              <a:rPr lang="en-US" sz="1400" dirty="0"/>
              <a:t>Advanced Virtual Reality</a:t>
            </a:r>
          </a:p>
          <a:p>
            <a:pPr marL="0" indent="0">
              <a:lnSpc>
                <a:spcPct val="100000"/>
              </a:lnSpc>
              <a:spcBef>
                <a:spcPts val="0"/>
              </a:spcBef>
              <a:buNone/>
            </a:pPr>
            <a:r>
              <a:rPr lang="en-US" sz="1400" dirty="0" err="1"/>
              <a:t>AirBnB</a:t>
            </a:r>
            <a:r>
              <a:rPr lang="en-US" sz="1400" dirty="0"/>
              <a:t> and </a:t>
            </a:r>
            <a:r>
              <a:rPr lang="en-US" sz="1400" dirty="0" err="1"/>
              <a:t>Vrbo</a:t>
            </a:r>
            <a:endParaRPr lang="en-US" sz="1400" dirty="0"/>
          </a:p>
          <a:p>
            <a:pPr marL="0" indent="0">
              <a:lnSpc>
                <a:spcPct val="100000"/>
              </a:lnSpc>
              <a:spcBef>
                <a:spcPts val="0"/>
              </a:spcBef>
              <a:buNone/>
            </a:pPr>
            <a:r>
              <a:rPr lang="en-US" sz="1400" dirty="0"/>
              <a:t>Analytics for medical data</a:t>
            </a:r>
          </a:p>
          <a:p>
            <a:pPr marL="0" indent="0">
              <a:lnSpc>
                <a:spcPct val="100000"/>
              </a:lnSpc>
              <a:spcBef>
                <a:spcPts val="0"/>
              </a:spcBef>
              <a:buNone/>
            </a:pPr>
            <a:r>
              <a:rPr lang="en-US" sz="1400" dirty="0"/>
              <a:t>Antibiotics</a:t>
            </a:r>
          </a:p>
          <a:p>
            <a:pPr marL="0" indent="0">
              <a:lnSpc>
                <a:spcPct val="100000"/>
              </a:lnSpc>
              <a:spcBef>
                <a:spcPts val="0"/>
              </a:spcBef>
              <a:buNone/>
            </a:pPr>
            <a:r>
              <a:rPr lang="en-US" sz="1400" dirty="0"/>
              <a:t>Artificial Organs</a:t>
            </a:r>
          </a:p>
          <a:p>
            <a:pPr marL="0" indent="0">
              <a:lnSpc>
                <a:spcPct val="100000"/>
              </a:lnSpc>
              <a:spcBef>
                <a:spcPts val="0"/>
              </a:spcBef>
              <a:buNone/>
            </a:pPr>
            <a:r>
              <a:rPr lang="en-US" sz="1400" dirty="0"/>
              <a:t>Artificial Womb</a:t>
            </a:r>
          </a:p>
          <a:p>
            <a:pPr marL="0" indent="0">
              <a:lnSpc>
                <a:spcPct val="100000"/>
              </a:lnSpc>
              <a:spcBef>
                <a:spcPts val="0"/>
              </a:spcBef>
              <a:buNone/>
            </a:pPr>
            <a:r>
              <a:rPr lang="en-US" sz="1400" dirty="0"/>
              <a:t>As a service</a:t>
            </a:r>
          </a:p>
          <a:p>
            <a:pPr marL="0" indent="0">
              <a:lnSpc>
                <a:spcPct val="100000"/>
              </a:lnSpc>
              <a:spcBef>
                <a:spcPts val="0"/>
              </a:spcBef>
              <a:buNone/>
            </a:pPr>
            <a:r>
              <a:rPr lang="en-US" sz="1400" dirty="0"/>
              <a:t>Audio Streaming</a:t>
            </a:r>
          </a:p>
          <a:p>
            <a:pPr marL="0" indent="0">
              <a:lnSpc>
                <a:spcPct val="100000"/>
              </a:lnSpc>
              <a:spcBef>
                <a:spcPts val="0"/>
              </a:spcBef>
              <a:buNone/>
            </a:pPr>
            <a:r>
              <a:rPr lang="en-US" sz="1400" dirty="0"/>
              <a:t>Bendable Concrete</a:t>
            </a:r>
          </a:p>
          <a:p>
            <a:pPr marL="0" indent="0">
              <a:lnSpc>
                <a:spcPct val="100000"/>
              </a:lnSpc>
              <a:spcBef>
                <a:spcPts val="0"/>
              </a:spcBef>
              <a:buNone/>
            </a:pPr>
            <a:r>
              <a:rPr lang="en-US" sz="1400" dirty="0"/>
              <a:t>Blockchain</a:t>
            </a:r>
          </a:p>
          <a:p>
            <a:pPr marL="0" indent="0">
              <a:lnSpc>
                <a:spcPct val="100000"/>
              </a:lnSpc>
              <a:spcBef>
                <a:spcPts val="0"/>
              </a:spcBef>
              <a:buNone/>
            </a:pPr>
            <a:r>
              <a:rPr lang="en-US" sz="1400" dirty="0" err="1"/>
              <a:t>ChatGPT</a:t>
            </a:r>
            <a:endParaRPr lang="en-US" sz="1400" dirty="0"/>
          </a:p>
          <a:p>
            <a:pPr marL="0" indent="0">
              <a:lnSpc>
                <a:spcPct val="100000"/>
              </a:lnSpc>
              <a:spcBef>
                <a:spcPts val="0"/>
              </a:spcBef>
              <a:buNone/>
            </a:pPr>
            <a:r>
              <a:rPr lang="en-US" sz="1400" dirty="0"/>
              <a:t>Circular Economy</a:t>
            </a:r>
          </a:p>
          <a:p>
            <a:pPr marL="0" indent="0">
              <a:lnSpc>
                <a:spcPct val="100000"/>
              </a:lnSpc>
              <a:spcBef>
                <a:spcPts val="0"/>
              </a:spcBef>
              <a:buNone/>
            </a:pPr>
            <a:r>
              <a:rPr lang="en-US" sz="1400" dirty="0"/>
              <a:t>Cloth</a:t>
            </a:r>
          </a:p>
          <a:p>
            <a:pPr marL="0" indent="0">
              <a:lnSpc>
                <a:spcPct val="100000"/>
              </a:lnSpc>
              <a:spcBef>
                <a:spcPts val="0"/>
              </a:spcBef>
              <a:buNone/>
            </a:pPr>
            <a:r>
              <a:rPr lang="en-US" sz="1400" dirty="0"/>
              <a:t>Clothing</a:t>
            </a:r>
          </a:p>
          <a:p>
            <a:pPr marL="0" indent="0">
              <a:lnSpc>
                <a:spcPct val="100000"/>
              </a:lnSpc>
              <a:spcBef>
                <a:spcPts val="0"/>
              </a:spcBef>
              <a:buNone/>
            </a:pPr>
            <a:r>
              <a:rPr lang="en-US" sz="1400" dirty="0"/>
              <a:t>Cloud Computing</a:t>
            </a:r>
          </a:p>
          <a:p>
            <a:pPr marL="0" indent="0">
              <a:lnSpc>
                <a:spcPct val="100000"/>
              </a:lnSpc>
              <a:spcBef>
                <a:spcPts val="0"/>
              </a:spcBef>
              <a:buNone/>
            </a:pPr>
            <a:r>
              <a:rPr lang="en-US" sz="1400" dirty="0"/>
              <a:t>Compact Disks</a:t>
            </a:r>
          </a:p>
          <a:p>
            <a:pPr marL="0" indent="0">
              <a:lnSpc>
                <a:spcPct val="100000"/>
              </a:lnSpc>
              <a:spcBef>
                <a:spcPts val="0"/>
              </a:spcBef>
              <a:buNone/>
            </a:pPr>
            <a:r>
              <a:rPr lang="en-US" sz="1400" dirty="0"/>
              <a:t>Computational Chemistry</a:t>
            </a:r>
          </a:p>
          <a:p>
            <a:pPr marL="0" indent="0">
              <a:lnSpc>
                <a:spcPct val="100000"/>
              </a:lnSpc>
              <a:spcBef>
                <a:spcPts val="0"/>
              </a:spcBef>
              <a:buNone/>
            </a:pPr>
            <a:r>
              <a:rPr lang="en-US" sz="1400" dirty="0"/>
              <a:t>Concrete</a:t>
            </a:r>
          </a:p>
          <a:p>
            <a:pPr marL="0" indent="0">
              <a:lnSpc>
                <a:spcPct val="100000"/>
              </a:lnSpc>
              <a:spcBef>
                <a:spcPts val="0"/>
              </a:spcBef>
              <a:buNone/>
            </a:pPr>
            <a:r>
              <a:rPr lang="en-US" sz="1400" dirty="0"/>
              <a:t>Container Shipping</a:t>
            </a:r>
          </a:p>
          <a:p>
            <a:pPr marL="0" indent="0">
              <a:lnSpc>
                <a:spcPct val="100000"/>
              </a:lnSpc>
              <a:spcBef>
                <a:spcPts val="0"/>
              </a:spcBef>
              <a:buNone/>
            </a:pPr>
            <a:r>
              <a:rPr lang="en-US" sz="1400" dirty="0"/>
              <a:t>CRISPR</a:t>
            </a:r>
          </a:p>
          <a:p>
            <a:pPr marL="0" indent="0">
              <a:lnSpc>
                <a:spcPct val="100000"/>
              </a:lnSpc>
              <a:spcBef>
                <a:spcPts val="0"/>
              </a:spcBef>
              <a:buNone/>
            </a:pPr>
            <a:r>
              <a:rPr lang="en-US" sz="1400" dirty="0"/>
              <a:t>Cyber Currency</a:t>
            </a:r>
          </a:p>
          <a:p>
            <a:pPr marL="0" indent="0">
              <a:lnSpc>
                <a:spcPct val="100000"/>
              </a:lnSpc>
              <a:spcBef>
                <a:spcPts val="0"/>
              </a:spcBef>
              <a:buNone/>
            </a:pPr>
            <a:r>
              <a:rPr lang="en-US" sz="1400" dirty="0"/>
              <a:t>Deep Learning</a:t>
            </a:r>
          </a:p>
          <a:p>
            <a:pPr marL="0" indent="0">
              <a:lnSpc>
                <a:spcPct val="100000"/>
              </a:lnSpc>
              <a:spcBef>
                <a:spcPts val="0"/>
              </a:spcBef>
              <a:buNone/>
            </a:pPr>
            <a:r>
              <a:rPr lang="en-US" sz="1400" dirty="0"/>
              <a:t>Digital Cameras</a:t>
            </a:r>
          </a:p>
          <a:p>
            <a:pPr marL="0" indent="0">
              <a:lnSpc>
                <a:spcPct val="100000"/>
              </a:lnSpc>
              <a:spcBef>
                <a:spcPts val="0"/>
              </a:spcBef>
              <a:buNone/>
            </a:pPr>
            <a:r>
              <a:rPr lang="en-US" sz="1400" dirty="0"/>
              <a:t>Digital Cash</a:t>
            </a:r>
          </a:p>
          <a:p>
            <a:pPr marL="0" indent="0">
              <a:lnSpc>
                <a:spcPct val="100000"/>
              </a:lnSpc>
              <a:spcBef>
                <a:spcPts val="0"/>
              </a:spcBef>
              <a:buNone/>
            </a:pPr>
            <a:r>
              <a:rPr lang="en-US" sz="1400" dirty="0"/>
              <a:t>Digital fingerprints</a:t>
            </a:r>
          </a:p>
          <a:p>
            <a:pPr marL="0" indent="0">
              <a:lnSpc>
                <a:spcPct val="100000"/>
              </a:lnSpc>
              <a:spcBef>
                <a:spcPts val="0"/>
              </a:spcBef>
              <a:buNone/>
            </a:pPr>
            <a:r>
              <a:rPr lang="en-US" sz="1400" dirty="0"/>
              <a:t>Digital Photography Digital twins (health care)</a:t>
            </a:r>
          </a:p>
          <a:p>
            <a:pPr marL="0" indent="0">
              <a:lnSpc>
                <a:spcPct val="100000"/>
              </a:lnSpc>
              <a:spcBef>
                <a:spcPts val="0"/>
              </a:spcBef>
              <a:buNone/>
            </a:pPr>
            <a:r>
              <a:rPr lang="en-US" sz="1400" dirty="0"/>
              <a:t>DNA Storage</a:t>
            </a:r>
          </a:p>
          <a:p>
            <a:pPr marL="0" indent="0">
              <a:lnSpc>
                <a:spcPct val="100000"/>
              </a:lnSpc>
              <a:spcBef>
                <a:spcPts val="0"/>
              </a:spcBef>
              <a:buNone/>
            </a:pPr>
            <a:r>
              <a:rPr lang="en-US" sz="1400" dirty="0"/>
              <a:t>Drones</a:t>
            </a:r>
          </a:p>
          <a:p>
            <a:pPr marL="0" indent="0">
              <a:lnSpc>
                <a:spcPct val="100000"/>
              </a:lnSpc>
              <a:spcBef>
                <a:spcPts val="0"/>
              </a:spcBef>
              <a:buNone/>
            </a:pPr>
            <a:r>
              <a:rPr lang="en-US" sz="1400" dirty="0"/>
              <a:t>Eco Concrete</a:t>
            </a:r>
          </a:p>
          <a:p>
            <a:pPr marL="0" indent="0">
              <a:lnSpc>
                <a:spcPct val="100000"/>
              </a:lnSpc>
              <a:spcBef>
                <a:spcPts val="0"/>
              </a:spcBef>
              <a:buNone/>
            </a:pPr>
            <a:r>
              <a:rPr lang="en-US" sz="1400" dirty="0"/>
              <a:t>Edge Computing</a:t>
            </a:r>
          </a:p>
          <a:p>
            <a:pPr marL="0" indent="0">
              <a:lnSpc>
                <a:spcPct val="100000"/>
              </a:lnSpc>
              <a:spcBef>
                <a:spcPts val="0"/>
              </a:spcBef>
              <a:buNone/>
            </a:pPr>
            <a:r>
              <a:rPr lang="en-US" sz="1400" dirty="0"/>
              <a:t>Electric Aircraft</a:t>
            </a:r>
          </a:p>
          <a:p>
            <a:pPr marL="0" indent="0">
              <a:lnSpc>
                <a:spcPct val="100000"/>
              </a:lnSpc>
              <a:spcBef>
                <a:spcPts val="0"/>
              </a:spcBef>
              <a:buNone/>
            </a:pPr>
            <a:r>
              <a:rPr lang="en-US" sz="1400" dirty="0"/>
              <a:t>Electric Motors</a:t>
            </a:r>
          </a:p>
          <a:p>
            <a:pPr marL="0" indent="0">
              <a:lnSpc>
                <a:spcPct val="100000"/>
              </a:lnSpc>
              <a:spcBef>
                <a:spcPts val="0"/>
              </a:spcBef>
              <a:buNone/>
            </a:pPr>
            <a:r>
              <a:rPr lang="en-US" sz="1400" dirty="0"/>
              <a:t>Electric Power Storage</a:t>
            </a:r>
          </a:p>
          <a:p>
            <a:pPr marL="0" indent="0">
              <a:lnSpc>
                <a:spcPct val="100000"/>
              </a:lnSpc>
              <a:spcBef>
                <a:spcPts val="0"/>
              </a:spcBef>
              <a:buNone/>
            </a:pPr>
            <a:r>
              <a:rPr lang="en-US" sz="1400" dirty="0"/>
              <a:t>Electric Vehicles</a:t>
            </a:r>
          </a:p>
          <a:p>
            <a:pPr marL="0" indent="0">
              <a:lnSpc>
                <a:spcPct val="100000"/>
              </a:lnSpc>
              <a:spcBef>
                <a:spcPts val="0"/>
              </a:spcBef>
              <a:buNone/>
            </a:pPr>
            <a:r>
              <a:rPr lang="en-US" sz="1400" dirty="0"/>
              <a:t>Email</a:t>
            </a:r>
          </a:p>
          <a:p>
            <a:pPr marL="0" indent="0">
              <a:lnSpc>
                <a:spcPct val="100000"/>
              </a:lnSpc>
              <a:spcBef>
                <a:spcPts val="0"/>
              </a:spcBef>
              <a:buNone/>
            </a:pPr>
            <a:r>
              <a:rPr lang="en-US" sz="1400" dirty="0"/>
              <a:t>Extended Reality </a:t>
            </a:r>
          </a:p>
          <a:p>
            <a:pPr marL="0" indent="0">
              <a:lnSpc>
                <a:spcPct val="100000"/>
              </a:lnSpc>
              <a:spcBef>
                <a:spcPts val="0"/>
              </a:spcBef>
              <a:buNone/>
            </a:pPr>
            <a:r>
              <a:rPr lang="en-US" sz="1400" dirty="0"/>
              <a:t>Face recognition</a:t>
            </a:r>
          </a:p>
          <a:p>
            <a:pPr marL="0" indent="0">
              <a:lnSpc>
                <a:spcPct val="100000"/>
              </a:lnSpc>
              <a:spcBef>
                <a:spcPts val="0"/>
              </a:spcBef>
              <a:buNone/>
            </a:pPr>
            <a:r>
              <a:rPr lang="en-US" sz="1400" dirty="0"/>
              <a:t>Flash (NOR or NAND) Memory</a:t>
            </a:r>
          </a:p>
          <a:p>
            <a:pPr marL="0" indent="0">
              <a:lnSpc>
                <a:spcPct val="100000"/>
              </a:lnSpc>
              <a:spcBef>
                <a:spcPts val="0"/>
              </a:spcBef>
              <a:buNone/>
            </a:pPr>
            <a:r>
              <a:rPr lang="en-US" sz="1400" dirty="0"/>
              <a:t>Generative Artificial Intelligence</a:t>
            </a:r>
          </a:p>
          <a:p>
            <a:pPr marL="0" indent="0">
              <a:lnSpc>
                <a:spcPct val="100000"/>
              </a:lnSpc>
              <a:spcBef>
                <a:spcPts val="0"/>
              </a:spcBef>
              <a:buNone/>
            </a:pPr>
            <a:r>
              <a:rPr lang="en-US" sz="1400" dirty="0"/>
              <a:t>GPS Navigation</a:t>
            </a:r>
          </a:p>
          <a:p>
            <a:pPr marL="0" indent="0">
              <a:lnSpc>
                <a:spcPct val="100000"/>
              </a:lnSpc>
              <a:spcBef>
                <a:spcPts val="0"/>
              </a:spcBef>
              <a:buNone/>
            </a:pPr>
            <a:r>
              <a:rPr lang="en-US" sz="1400" dirty="0"/>
              <a:t>Headless Tech</a:t>
            </a:r>
          </a:p>
          <a:p>
            <a:pPr marL="0" indent="0">
              <a:lnSpc>
                <a:spcPct val="100000"/>
              </a:lnSpc>
              <a:spcBef>
                <a:spcPts val="0"/>
              </a:spcBef>
              <a:buNone/>
            </a:pPr>
            <a:r>
              <a:rPr lang="en-US" sz="1400" dirty="0"/>
              <a:t>Healthcare Ecosystems</a:t>
            </a:r>
          </a:p>
          <a:p>
            <a:pPr marL="0" indent="0">
              <a:lnSpc>
                <a:spcPct val="100000"/>
              </a:lnSpc>
              <a:spcBef>
                <a:spcPts val="0"/>
              </a:spcBef>
              <a:buNone/>
            </a:pPr>
            <a:r>
              <a:rPr lang="en-US" sz="1400" dirty="0"/>
              <a:t>Heat Pumps</a:t>
            </a:r>
          </a:p>
          <a:p>
            <a:pPr marL="0" indent="0">
              <a:lnSpc>
                <a:spcPct val="100000"/>
              </a:lnSpc>
              <a:spcBef>
                <a:spcPts val="0"/>
              </a:spcBef>
              <a:buNone/>
            </a:pPr>
            <a:r>
              <a:rPr lang="en-US" sz="1400" dirty="0"/>
              <a:t>Human Brain Map (Allen)</a:t>
            </a:r>
          </a:p>
          <a:p>
            <a:pPr marL="0" indent="0">
              <a:lnSpc>
                <a:spcPct val="100000"/>
              </a:lnSpc>
              <a:spcBef>
                <a:spcPts val="0"/>
              </a:spcBef>
              <a:buNone/>
            </a:pPr>
            <a:r>
              <a:rPr lang="en-US" sz="1400" dirty="0"/>
              <a:t>Human Cell Atlas</a:t>
            </a:r>
          </a:p>
          <a:p>
            <a:pPr marL="0" indent="0">
              <a:lnSpc>
                <a:spcPct val="100000"/>
              </a:lnSpc>
              <a:spcBef>
                <a:spcPts val="0"/>
              </a:spcBef>
              <a:buNone/>
            </a:pPr>
            <a:r>
              <a:rPr lang="en-US" sz="1400" dirty="0"/>
              <a:t>Hydrogen power</a:t>
            </a:r>
          </a:p>
          <a:p>
            <a:pPr marL="0" indent="0">
              <a:lnSpc>
                <a:spcPct val="100000"/>
              </a:lnSpc>
              <a:spcBef>
                <a:spcPts val="0"/>
              </a:spcBef>
              <a:buNone/>
            </a:pPr>
            <a:r>
              <a:rPr lang="en-US" sz="1400" dirty="0"/>
              <a:t>Hyper-personalization</a:t>
            </a:r>
          </a:p>
          <a:p>
            <a:pPr marL="0" indent="0">
              <a:lnSpc>
                <a:spcPct val="100000"/>
              </a:lnSpc>
              <a:spcBef>
                <a:spcPts val="0"/>
              </a:spcBef>
              <a:buNone/>
            </a:pPr>
            <a:r>
              <a:rPr lang="en-US" sz="1400" dirty="0"/>
              <a:t>In-Orbit Services</a:t>
            </a:r>
          </a:p>
          <a:p>
            <a:pPr marL="0" indent="0">
              <a:lnSpc>
                <a:spcPct val="100000"/>
              </a:lnSpc>
              <a:spcBef>
                <a:spcPts val="0"/>
              </a:spcBef>
              <a:buNone/>
            </a:pPr>
            <a:r>
              <a:rPr lang="en-US" sz="1400" dirty="0"/>
              <a:t>LED</a:t>
            </a:r>
          </a:p>
          <a:p>
            <a:pPr marL="0" indent="0">
              <a:lnSpc>
                <a:spcPct val="100000"/>
              </a:lnSpc>
              <a:spcBef>
                <a:spcPts val="0"/>
              </a:spcBef>
              <a:buNone/>
            </a:pPr>
            <a:r>
              <a:rPr lang="en-US" sz="1400" dirty="0"/>
              <a:t>lidar technology</a:t>
            </a:r>
          </a:p>
          <a:p>
            <a:pPr marL="0" indent="0">
              <a:lnSpc>
                <a:spcPct val="100000"/>
              </a:lnSpc>
              <a:spcBef>
                <a:spcPts val="0"/>
              </a:spcBef>
              <a:buNone/>
            </a:pPr>
            <a:r>
              <a:rPr lang="en-US" sz="1400" dirty="0"/>
              <a:t>Lightweight Concrete</a:t>
            </a:r>
          </a:p>
          <a:p>
            <a:pPr marL="0" indent="0">
              <a:lnSpc>
                <a:spcPct val="100000"/>
              </a:lnSpc>
              <a:spcBef>
                <a:spcPts val="0"/>
              </a:spcBef>
              <a:buNone/>
            </a:pPr>
            <a:r>
              <a:rPr lang="en-US" sz="1400" dirty="0"/>
              <a:t>Maglev Train</a:t>
            </a:r>
          </a:p>
          <a:p>
            <a:pPr marL="0" indent="0">
              <a:lnSpc>
                <a:spcPct val="100000"/>
              </a:lnSpc>
              <a:spcBef>
                <a:spcPts val="0"/>
              </a:spcBef>
              <a:buNone/>
            </a:pPr>
            <a:r>
              <a:rPr lang="en-US" sz="1400" dirty="0"/>
              <a:t>Martian Concrete</a:t>
            </a:r>
          </a:p>
          <a:p>
            <a:pPr marL="0" indent="0">
              <a:lnSpc>
                <a:spcPct val="100000"/>
              </a:lnSpc>
              <a:spcBef>
                <a:spcPts val="0"/>
              </a:spcBef>
              <a:buNone/>
            </a:pPr>
            <a:r>
              <a:rPr lang="en-US" sz="1400" dirty="0"/>
              <a:t>Media Streaming</a:t>
            </a:r>
          </a:p>
          <a:p>
            <a:pPr marL="0" indent="0">
              <a:lnSpc>
                <a:spcPct val="100000"/>
              </a:lnSpc>
              <a:spcBef>
                <a:spcPts val="0"/>
              </a:spcBef>
              <a:buNone/>
            </a:pPr>
            <a:r>
              <a:rPr lang="en-US" sz="1400" dirty="0"/>
              <a:t>Mobile phones</a:t>
            </a:r>
          </a:p>
          <a:p>
            <a:pPr marL="0" indent="0">
              <a:lnSpc>
                <a:spcPct val="100000"/>
              </a:lnSpc>
              <a:spcBef>
                <a:spcPts val="0"/>
              </a:spcBef>
              <a:buNone/>
            </a:pPr>
            <a:r>
              <a:rPr lang="en-US" sz="1400" dirty="0"/>
              <a:t>Nano Machines</a:t>
            </a:r>
          </a:p>
          <a:p>
            <a:pPr marL="0" indent="0">
              <a:lnSpc>
                <a:spcPct val="100000"/>
              </a:lnSpc>
              <a:spcBef>
                <a:spcPts val="0"/>
              </a:spcBef>
              <a:buNone/>
            </a:pPr>
            <a:r>
              <a:rPr lang="en-US" sz="1400" dirty="0"/>
              <a:t>Nano Motors</a:t>
            </a:r>
          </a:p>
          <a:p>
            <a:pPr marL="0" indent="0">
              <a:lnSpc>
                <a:spcPct val="100000"/>
              </a:lnSpc>
              <a:spcBef>
                <a:spcPts val="0"/>
              </a:spcBef>
              <a:buNone/>
            </a:pPr>
            <a:r>
              <a:rPr lang="en-US" sz="1400" dirty="0"/>
              <a:t>Nanotechnology</a:t>
            </a:r>
          </a:p>
          <a:p>
            <a:pPr marL="0" indent="0">
              <a:lnSpc>
                <a:spcPct val="100000"/>
              </a:lnSpc>
              <a:spcBef>
                <a:spcPts val="0"/>
              </a:spcBef>
              <a:buNone/>
            </a:pPr>
            <a:r>
              <a:rPr lang="en-US" sz="1400" dirty="0"/>
              <a:t>News</a:t>
            </a:r>
          </a:p>
          <a:p>
            <a:pPr marL="0" indent="0">
              <a:lnSpc>
                <a:spcPct val="100000"/>
              </a:lnSpc>
              <a:spcBef>
                <a:spcPts val="0"/>
              </a:spcBef>
              <a:buNone/>
            </a:pPr>
            <a:r>
              <a:rPr lang="en-US" sz="1400" dirty="0"/>
              <a:t>NVRAM</a:t>
            </a:r>
          </a:p>
          <a:p>
            <a:pPr marL="0" indent="0">
              <a:lnSpc>
                <a:spcPct val="100000"/>
              </a:lnSpc>
              <a:spcBef>
                <a:spcPts val="0"/>
              </a:spcBef>
              <a:buNone/>
            </a:pPr>
            <a:r>
              <a:rPr lang="en-US" sz="1400" dirty="0"/>
              <a:t>On-line Retailing for Books </a:t>
            </a:r>
          </a:p>
          <a:p>
            <a:pPr marL="0" indent="0">
              <a:lnSpc>
                <a:spcPct val="100000"/>
              </a:lnSpc>
              <a:spcBef>
                <a:spcPts val="0"/>
              </a:spcBef>
              <a:buNone/>
            </a:pPr>
            <a:r>
              <a:rPr lang="en-US" sz="1400" dirty="0"/>
              <a:t>On-line selling</a:t>
            </a:r>
          </a:p>
          <a:p>
            <a:pPr marL="0" indent="0">
              <a:lnSpc>
                <a:spcPct val="100000"/>
              </a:lnSpc>
              <a:spcBef>
                <a:spcPts val="0"/>
              </a:spcBef>
              <a:buNone/>
            </a:pPr>
            <a:r>
              <a:rPr lang="en-US" sz="1400" dirty="0"/>
              <a:t>Online education</a:t>
            </a:r>
          </a:p>
          <a:p>
            <a:pPr marL="0" indent="0">
              <a:lnSpc>
                <a:spcPct val="100000"/>
              </a:lnSpc>
              <a:spcBef>
                <a:spcPts val="0"/>
              </a:spcBef>
              <a:buNone/>
            </a:pPr>
            <a:r>
              <a:rPr lang="en-US" sz="1400" dirty="0"/>
              <a:t>Online Encyclopedias</a:t>
            </a:r>
          </a:p>
          <a:p>
            <a:pPr marL="0" indent="0">
              <a:lnSpc>
                <a:spcPct val="100000"/>
              </a:lnSpc>
              <a:spcBef>
                <a:spcPts val="0"/>
              </a:spcBef>
              <a:buNone/>
            </a:pPr>
            <a:r>
              <a:rPr lang="en-US" sz="1400" dirty="0"/>
              <a:t>Online Retail</a:t>
            </a:r>
          </a:p>
          <a:p>
            <a:pPr marL="0" indent="0">
              <a:lnSpc>
                <a:spcPct val="100000"/>
              </a:lnSpc>
              <a:spcBef>
                <a:spcPts val="0"/>
              </a:spcBef>
              <a:buNone/>
            </a:pPr>
            <a:r>
              <a:rPr lang="en-US" sz="1400" dirty="0"/>
              <a:t>Peer-to-peer Accommodation</a:t>
            </a:r>
          </a:p>
          <a:p>
            <a:pPr marL="0" indent="0">
              <a:lnSpc>
                <a:spcPct val="100000"/>
              </a:lnSpc>
              <a:spcBef>
                <a:spcPts val="0"/>
              </a:spcBef>
              <a:buNone/>
            </a:pPr>
            <a:r>
              <a:rPr lang="en-US" sz="1400" dirty="0"/>
              <a:t>Personal Computer Systems</a:t>
            </a:r>
          </a:p>
          <a:p>
            <a:pPr marL="0" indent="0">
              <a:lnSpc>
                <a:spcPct val="100000"/>
              </a:lnSpc>
              <a:spcBef>
                <a:spcPts val="0"/>
              </a:spcBef>
              <a:buNone/>
            </a:pPr>
            <a:r>
              <a:rPr lang="en-US" sz="1400" dirty="0"/>
              <a:t>Personal Copiers</a:t>
            </a:r>
          </a:p>
          <a:p>
            <a:pPr marL="0" indent="0">
              <a:lnSpc>
                <a:spcPct val="100000"/>
              </a:lnSpc>
              <a:spcBef>
                <a:spcPts val="0"/>
              </a:spcBef>
              <a:buNone/>
            </a:pPr>
            <a:r>
              <a:rPr lang="en-US" sz="1400" dirty="0"/>
              <a:t>Personalized medicine and genomics</a:t>
            </a:r>
          </a:p>
          <a:p>
            <a:pPr marL="0" indent="0">
              <a:lnSpc>
                <a:spcPct val="100000"/>
              </a:lnSpc>
              <a:spcBef>
                <a:spcPts val="0"/>
              </a:spcBef>
              <a:buNone/>
            </a:pPr>
            <a:r>
              <a:rPr lang="en-US" sz="1400" dirty="0"/>
              <a:t>Pervious Concrete</a:t>
            </a:r>
          </a:p>
          <a:p>
            <a:pPr marL="0" indent="0">
              <a:lnSpc>
                <a:spcPct val="100000"/>
              </a:lnSpc>
              <a:spcBef>
                <a:spcPts val="0"/>
              </a:spcBef>
              <a:buNone/>
            </a:pPr>
            <a:r>
              <a:rPr lang="en-US" sz="1400" dirty="0"/>
              <a:t>Plastics</a:t>
            </a:r>
          </a:p>
          <a:p>
            <a:pPr marL="0" indent="0">
              <a:lnSpc>
                <a:spcPct val="100000"/>
              </a:lnSpc>
              <a:spcBef>
                <a:spcPts val="0"/>
              </a:spcBef>
              <a:buNone/>
            </a:pPr>
            <a:r>
              <a:rPr lang="en-US" sz="1400" dirty="0"/>
              <a:t>Quantum Computing</a:t>
            </a:r>
          </a:p>
          <a:p>
            <a:pPr marL="0" indent="0">
              <a:lnSpc>
                <a:spcPct val="100000"/>
              </a:lnSpc>
              <a:spcBef>
                <a:spcPts val="0"/>
              </a:spcBef>
              <a:buNone/>
            </a:pPr>
            <a:r>
              <a:rPr lang="en-US" sz="1400" dirty="0"/>
              <a:t>Radios – whisker, valve, transistor, internet</a:t>
            </a:r>
          </a:p>
          <a:p>
            <a:pPr marL="0" indent="0">
              <a:lnSpc>
                <a:spcPct val="100000"/>
              </a:lnSpc>
              <a:spcBef>
                <a:spcPts val="0"/>
              </a:spcBef>
              <a:buNone/>
            </a:pPr>
            <a:r>
              <a:rPr lang="en-US" sz="1400" dirty="0"/>
              <a:t>Refrigerator Technology</a:t>
            </a:r>
          </a:p>
          <a:p>
            <a:pPr marL="0" indent="0">
              <a:lnSpc>
                <a:spcPct val="100000"/>
              </a:lnSpc>
              <a:spcBef>
                <a:spcPts val="0"/>
              </a:spcBef>
              <a:buNone/>
            </a:pPr>
            <a:r>
              <a:rPr lang="en-US" sz="1400" dirty="0"/>
              <a:t>Remote healthcare and Telemedicine</a:t>
            </a:r>
          </a:p>
          <a:p>
            <a:pPr marL="0" indent="0">
              <a:lnSpc>
                <a:spcPct val="100000"/>
              </a:lnSpc>
              <a:spcBef>
                <a:spcPts val="0"/>
              </a:spcBef>
              <a:buNone/>
            </a:pPr>
            <a:r>
              <a:rPr lang="en-US" sz="1400" dirty="0"/>
              <a:t>Responsive Materials</a:t>
            </a:r>
          </a:p>
          <a:p>
            <a:pPr marL="0" indent="0">
              <a:lnSpc>
                <a:spcPct val="100000"/>
              </a:lnSpc>
              <a:spcBef>
                <a:spcPts val="0"/>
              </a:spcBef>
              <a:buNone/>
            </a:pPr>
            <a:r>
              <a:rPr lang="en-US" sz="1400" dirty="0"/>
              <a:t>Retail medical clinics</a:t>
            </a:r>
          </a:p>
          <a:p>
            <a:pPr marL="0" indent="0">
              <a:lnSpc>
                <a:spcPct val="100000"/>
              </a:lnSpc>
              <a:spcBef>
                <a:spcPts val="0"/>
              </a:spcBef>
              <a:buNone/>
            </a:pPr>
            <a:r>
              <a:rPr lang="en-US" sz="1400" dirty="0"/>
              <a:t>Ride Sharing</a:t>
            </a:r>
          </a:p>
          <a:p>
            <a:pPr marL="0" indent="0">
              <a:lnSpc>
                <a:spcPct val="100000"/>
              </a:lnSpc>
              <a:spcBef>
                <a:spcPts val="0"/>
              </a:spcBef>
              <a:buNone/>
            </a:pPr>
            <a:r>
              <a:rPr lang="en-US" sz="1400" dirty="0"/>
              <a:t>Robots</a:t>
            </a:r>
          </a:p>
          <a:p>
            <a:pPr marL="0" indent="0">
              <a:lnSpc>
                <a:spcPct val="100000"/>
              </a:lnSpc>
              <a:spcBef>
                <a:spcPts val="0"/>
              </a:spcBef>
              <a:buNone/>
            </a:pPr>
            <a:r>
              <a:rPr lang="en-US" sz="1400" dirty="0"/>
              <a:t>Satellite IoT</a:t>
            </a:r>
          </a:p>
          <a:p>
            <a:pPr marL="0" indent="0">
              <a:lnSpc>
                <a:spcPct val="100000"/>
              </a:lnSpc>
              <a:spcBef>
                <a:spcPts val="0"/>
              </a:spcBef>
              <a:buNone/>
            </a:pPr>
            <a:r>
              <a:rPr lang="en-US" sz="1400" dirty="0"/>
              <a:t>Search</a:t>
            </a:r>
          </a:p>
          <a:p>
            <a:pPr marL="0" indent="0">
              <a:lnSpc>
                <a:spcPct val="100000"/>
              </a:lnSpc>
              <a:spcBef>
                <a:spcPts val="0"/>
              </a:spcBef>
              <a:buNone/>
            </a:pPr>
            <a:r>
              <a:rPr lang="en-US" sz="1400" dirty="0"/>
              <a:t>Self-Driving Cars</a:t>
            </a:r>
          </a:p>
          <a:p>
            <a:pPr marL="0" indent="0">
              <a:lnSpc>
                <a:spcPct val="100000"/>
              </a:lnSpc>
              <a:spcBef>
                <a:spcPts val="0"/>
              </a:spcBef>
              <a:buNone/>
            </a:pPr>
            <a:r>
              <a:rPr lang="en-US" sz="1400" dirty="0"/>
              <a:t>Self-Healing Concrete</a:t>
            </a:r>
          </a:p>
          <a:p>
            <a:pPr marL="0" indent="0">
              <a:lnSpc>
                <a:spcPct val="100000"/>
              </a:lnSpc>
              <a:spcBef>
                <a:spcPts val="0"/>
              </a:spcBef>
              <a:buNone/>
            </a:pPr>
            <a:r>
              <a:rPr lang="en-US" sz="1400" dirty="0"/>
              <a:t>Ships Steam-powered Ships Diesel-powered</a:t>
            </a:r>
          </a:p>
          <a:p>
            <a:pPr marL="0" indent="0">
              <a:lnSpc>
                <a:spcPct val="100000"/>
              </a:lnSpc>
              <a:spcBef>
                <a:spcPts val="0"/>
              </a:spcBef>
              <a:buNone/>
            </a:pPr>
            <a:r>
              <a:rPr lang="en-US" sz="1400" dirty="0"/>
              <a:t>Small Satellites</a:t>
            </a:r>
          </a:p>
          <a:p>
            <a:pPr marL="0" indent="0">
              <a:lnSpc>
                <a:spcPct val="100000"/>
              </a:lnSpc>
              <a:spcBef>
                <a:spcPts val="0"/>
              </a:spcBef>
              <a:buNone/>
            </a:pPr>
            <a:r>
              <a:rPr lang="en-US" sz="1400" dirty="0"/>
              <a:t>Smart Cars and Trucks</a:t>
            </a:r>
          </a:p>
          <a:p>
            <a:pPr marL="0" indent="0">
              <a:lnSpc>
                <a:spcPct val="100000"/>
              </a:lnSpc>
              <a:spcBef>
                <a:spcPts val="0"/>
              </a:spcBef>
              <a:buNone/>
            </a:pPr>
            <a:r>
              <a:rPr lang="en-US" sz="1400" dirty="0"/>
              <a:t>Smart Cities</a:t>
            </a:r>
          </a:p>
          <a:p>
            <a:pPr marL="0" indent="0">
              <a:lnSpc>
                <a:spcPct val="100000"/>
              </a:lnSpc>
              <a:spcBef>
                <a:spcPts val="0"/>
              </a:spcBef>
              <a:buNone/>
            </a:pPr>
            <a:r>
              <a:rPr lang="en-US" sz="1400" dirty="0"/>
              <a:t>Smart Devices</a:t>
            </a:r>
          </a:p>
          <a:p>
            <a:pPr marL="0" indent="0">
              <a:lnSpc>
                <a:spcPct val="100000"/>
              </a:lnSpc>
              <a:spcBef>
                <a:spcPts val="0"/>
              </a:spcBef>
              <a:buNone/>
            </a:pPr>
            <a:r>
              <a:rPr lang="en-US" sz="1400" dirty="0"/>
              <a:t>Smart homes</a:t>
            </a:r>
          </a:p>
          <a:p>
            <a:pPr marL="0" indent="0">
              <a:lnSpc>
                <a:spcPct val="100000"/>
              </a:lnSpc>
              <a:spcBef>
                <a:spcPts val="0"/>
              </a:spcBef>
              <a:buNone/>
            </a:pPr>
            <a:r>
              <a:rPr lang="en-US" sz="1400" dirty="0"/>
              <a:t>Smart Phones</a:t>
            </a:r>
          </a:p>
          <a:p>
            <a:pPr marL="0" indent="0">
              <a:lnSpc>
                <a:spcPct val="100000"/>
              </a:lnSpc>
              <a:spcBef>
                <a:spcPts val="0"/>
              </a:spcBef>
              <a:buNone/>
            </a:pPr>
            <a:r>
              <a:rPr lang="en-US" sz="1400" dirty="0"/>
              <a:t>Smart Watches</a:t>
            </a:r>
          </a:p>
          <a:p>
            <a:pPr marL="0" indent="0">
              <a:lnSpc>
                <a:spcPct val="100000"/>
              </a:lnSpc>
              <a:spcBef>
                <a:spcPts val="0"/>
              </a:spcBef>
              <a:buNone/>
            </a:pPr>
            <a:r>
              <a:rPr lang="en-US" sz="1400" dirty="0"/>
              <a:t>Social Media</a:t>
            </a:r>
          </a:p>
          <a:p>
            <a:pPr marL="0" indent="0">
              <a:lnSpc>
                <a:spcPct val="100000"/>
              </a:lnSpc>
              <a:spcBef>
                <a:spcPts val="0"/>
              </a:spcBef>
              <a:buNone/>
            </a:pPr>
            <a:r>
              <a:rPr lang="en-US" sz="1400" dirty="0"/>
              <a:t>Solar Energy</a:t>
            </a:r>
          </a:p>
          <a:p>
            <a:pPr marL="0" indent="0">
              <a:lnSpc>
                <a:spcPct val="100000"/>
              </a:lnSpc>
              <a:spcBef>
                <a:spcPts val="0"/>
              </a:spcBef>
              <a:buNone/>
            </a:pPr>
            <a:r>
              <a:rPr lang="en-US" sz="1400" dirty="0"/>
              <a:t>Steel mini mills</a:t>
            </a:r>
          </a:p>
          <a:p>
            <a:pPr marL="0" indent="0">
              <a:lnSpc>
                <a:spcPct val="100000"/>
              </a:lnSpc>
              <a:spcBef>
                <a:spcPts val="0"/>
              </a:spcBef>
              <a:buNone/>
            </a:pPr>
            <a:r>
              <a:rPr lang="en-US" sz="1400" dirty="0"/>
              <a:t>Streaming – Netflix, Hulu, Pluto TV</a:t>
            </a:r>
          </a:p>
          <a:p>
            <a:pPr marL="0" indent="0">
              <a:lnSpc>
                <a:spcPct val="100000"/>
              </a:lnSpc>
              <a:spcBef>
                <a:spcPts val="0"/>
              </a:spcBef>
              <a:buNone/>
            </a:pPr>
            <a:r>
              <a:rPr lang="en-US" sz="1400" dirty="0"/>
              <a:t>Sustainable Materials</a:t>
            </a:r>
          </a:p>
          <a:p>
            <a:pPr marL="0" indent="0">
              <a:lnSpc>
                <a:spcPct val="100000"/>
              </a:lnSpc>
              <a:spcBef>
                <a:spcPts val="0"/>
              </a:spcBef>
              <a:buNone/>
            </a:pPr>
            <a:r>
              <a:rPr lang="en-US" sz="1400" dirty="0"/>
              <a:t>Translucent Concrete</a:t>
            </a:r>
          </a:p>
          <a:p>
            <a:pPr marL="0" indent="0">
              <a:lnSpc>
                <a:spcPct val="100000"/>
              </a:lnSpc>
              <a:spcBef>
                <a:spcPts val="0"/>
              </a:spcBef>
              <a:buNone/>
            </a:pPr>
            <a:r>
              <a:rPr lang="en-US" sz="1400" dirty="0"/>
              <a:t>Vaccines</a:t>
            </a:r>
          </a:p>
          <a:p>
            <a:pPr marL="0" indent="0">
              <a:lnSpc>
                <a:spcPct val="100000"/>
              </a:lnSpc>
              <a:spcBef>
                <a:spcPts val="0"/>
              </a:spcBef>
              <a:buNone/>
            </a:pPr>
            <a:r>
              <a:rPr lang="en-US" sz="1400" dirty="0"/>
              <a:t>Vehicle-To-Vehicle Communication</a:t>
            </a:r>
          </a:p>
          <a:p>
            <a:pPr marL="0" indent="0">
              <a:lnSpc>
                <a:spcPct val="100000"/>
              </a:lnSpc>
              <a:spcBef>
                <a:spcPts val="0"/>
              </a:spcBef>
              <a:buNone/>
            </a:pPr>
            <a:r>
              <a:rPr lang="en-US" sz="1400" dirty="0"/>
              <a:t>Video Streaming (Zoom)</a:t>
            </a:r>
          </a:p>
          <a:p>
            <a:pPr marL="0" indent="0">
              <a:lnSpc>
                <a:spcPct val="100000"/>
              </a:lnSpc>
              <a:spcBef>
                <a:spcPts val="0"/>
              </a:spcBef>
              <a:buNone/>
            </a:pPr>
            <a:r>
              <a:rPr lang="en-US" sz="1400" dirty="0"/>
              <a:t>Virtual &amp; Augmented Reality</a:t>
            </a:r>
          </a:p>
          <a:p>
            <a:pPr marL="0" indent="0">
              <a:lnSpc>
                <a:spcPct val="100000"/>
              </a:lnSpc>
              <a:spcBef>
                <a:spcPts val="0"/>
              </a:spcBef>
              <a:buNone/>
            </a:pPr>
            <a:r>
              <a:rPr lang="en-US" sz="1400" dirty="0"/>
              <a:t>Voice over IP</a:t>
            </a:r>
          </a:p>
          <a:p>
            <a:pPr marL="0" indent="0">
              <a:lnSpc>
                <a:spcPct val="100000"/>
              </a:lnSpc>
              <a:spcBef>
                <a:spcPts val="0"/>
              </a:spcBef>
              <a:buNone/>
            </a:pPr>
            <a:r>
              <a:rPr lang="en-US" sz="1400" dirty="0"/>
              <a:t>Voice-Activated Search</a:t>
            </a:r>
          </a:p>
          <a:p>
            <a:pPr marL="0" indent="0">
              <a:lnSpc>
                <a:spcPct val="100000"/>
              </a:lnSpc>
              <a:spcBef>
                <a:spcPts val="0"/>
              </a:spcBef>
              <a:buNone/>
            </a:pPr>
            <a:r>
              <a:rPr lang="en-US" sz="1400" dirty="0"/>
              <a:t>Web 2.0 (user-generated content uploaded)</a:t>
            </a:r>
          </a:p>
          <a:p>
            <a:pPr marL="0" indent="0">
              <a:lnSpc>
                <a:spcPct val="100000"/>
              </a:lnSpc>
              <a:spcBef>
                <a:spcPts val="0"/>
              </a:spcBef>
              <a:buNone/>
            </a:pPr>
            <a:r>
              <a:rPr lang="en-US" sz="1400" dirty="0"/>
              <a:t>Wikipedia</a:t>
            </a:r>
          </a:p>
          <a:p>
            <a:pPr marL="0" indent="0">
              <a:lnSpc>
                <a:spcPct val="100000"/>
              </a:lnSpc>
              <a:spcBef>
                <a:spcPts val="0"/>
              </a:spcBef>
              <a:buNone/>
            </a:pPr>
            <a:r>
              <a:rPr lang="en-US" sz="1400" dirty="0"/>
              <a:t>Wind Energy</a:t>
            </a:r>
          </a:p>
          <a:p>
            <a:pPr marL="0" indent="0">
              <a:lnSpc>
                <a:spcPct val="100000"/>
              </a:lnSpc>
              <a:spcBef>
                <a:spcPts val="0"/>
              </a:spcBef>
              <a:buNone/>
            </a:pPr>
            <a:r>
              <a:rPr lang="en-US" sz="1400" dirty="0"/>
              <a:t>Work from home</a:t>
            </a:r>
          </a:p>
        </p:txBody>
      </p:sp>
    </p:spTree>
    <p:extLst>
      <p:ext uri="{BB962C8B-B14F-4D97-AF65-F5344CB8AC3E}">
        <p14:creationId xmlns:p14="http://schemas.microsoft.com/office/powerpoint/2010/main" val="130761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49943-E38E-AB14-E309-45C73D090172}"/>
              </a:ext>
            </a:extLst>
          </p:cNvPr>
          <p:cNvSpPr>
            <a:spLocks noGrp="1"/>
          </p:cNvSpPr>
          <p:nvPr>
            <p:ph type="title"/>
          </p:nvPr>
        </p:nvSpPr>
        <p:spPr/>
        <p:txBody>
          <a:bodyPr/>
          <a:lstStyle/>
          <a:p>
            <a:r>
              <a:rPr lang="en-US" dirty="0"/>
              <a:t>Success of Disruption Innovation Theory</a:t>
            </a:r>
          </a:p>
        </p:txBody>
      </p:sp>
      <p:pic>
        <p:nvPicPr>
          <p:cNvPr id="5" name="Content Placeholder 4" descr="Chart, line chart&#10;&#10;Description automatically generated">
            <a:extLst>
              <a:ext uri="{FF2B5EF4-FFF2-40B4-BE49-F238E27FC236}">
                <a16:creationId xmlns:a16="http://schemas.microsoft.com/office/drawing/2014/main" id="{A3AE9FC7-CF8D-9FA3-5348-3A40FA7427F7}"/>
              </a:ext>
            </a:extLst>
          </p:cNvPr>
          <p:cNvPicPr>
            <a:picLocks noGrp="1" noChangeAspect="1"/>
          </p:cNvPicPr>
          <p:nvPr>
            <p:ph idx="1"/>
          </p:nvPr>
        </p:nvPicPr>
        <p:blipFill>
          <a:blip r:embed="rId2"/>
          <a:stretch>
            <a:fillRect/>
          </a:stretch>
        </p:blipFill>
        <p:spPr>
          <a:xfrm>
            <a:off x="3077981" y="1825625"/>
            <a:ext cx="6036037" cy="4351338"/>
          </a:xfrm>
        </p:spPr>
      </p:pic>
      <p:sp>
        <p:nvSpPr>
          <p:cNvPr id="6" name="TextBox 5">
            <a:extLst>
              <a:ext uri="{FF2B5EF4-FFF2-40B4-BE49-F238E27FC236}">
                <a16:creationId xmlns:a16="http://schemas.microsoft.com/office/drawing/2014/main" id="{9BF1709E-ACA9-3D5C-20A3-84E8AF0395B9}"/>
              </a:ext>
            </a:extLst>
          </p:cNvPr>
          <p:cNvSpPr txBox="1"/>
          <p:nvPr/>
        </p:nvSpPr>
        <p:spPr>
          <a:xfrm>
            <a:off x="9304283" y="4976634"/>
            <a:ext cx="2049517" cy="1477328"/>
          </a:xfrm>
          <a:prstGeom prst="rect">
            <a:avLst/>
          </a:prstGeom>
          <a:noFill/>
        </p:spPr>
        <p:txBody>
          <a:bodyPr wrap="square" rtlCol="0">
            <a:spAutoFit/>
          </a:bodyPr>
          <a:lstStyle/>
          <a:p>
            <a:r>
              <a:rPr lang="en-US" dirty="0"/>
              <a:t>Journal of Management Studies 55:. pp 1044 November 2018</a:t>
            </a:r>
          </a:p>
        </p:txBody>
      </p:sp>
    </p:spTree>
    <p:extLst>
      <p:ext uri="{BB962C8B-B14F-4D97-AF65-F5344CB8AC3E}">
        <p14:creationId xmlns:p14="http://schemas.microsoft.com/office/powerpoint/2010/main" val="312739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6DAD-30DD-2D5A-BA87-400E5AB63CD1}"/>
              </a:ext>
            </a:extLst>
          </p:cNvPr>
          <p:cNvSpPr>
            <a:spLocks noGrp="1"/>
          </p:cNvSpPr>
          <p:nvPr>
            <p:ph type="title"/>
          </p:nvPr>
        </p:nvSpPr>
        <p:spPr/>
        <p:txBody>
          <a:bodyPr/>
          <a:lstStyle/>
          <a:p>
            <a:r>
              <a:rPr lang="en-US" dirty="0"/>
              <a:t>The Innovator's Dilemma</a:t>
            </a:r>
          </a:p>
        </p:txBody>
      </p:sp>
      <p:sp>
        <p:nvSpPr>
          <p:cNvPr id="3" name="Content Placeholder 2">
            <a:extLst>
              <a:ext uri="{FF2B5EF4-FFF2-40B4-BE49-F238E27FC236}">
                <a16:creationId xmlns:a16="http://schemas.microsoft.com/office/drawing/2014/main" id="{EC6639E5-653C-107A-FCF1-9C6FDB235044}"/>
              </a:ext>
            </a:extLst>
          </p:cNvPr>
          <p:cNvSpPr>
            <a:spLocks noGrp="1"/>
          </p:cNvSpPr>
          <p:nvPr>
            <p:ph idx="1"/>
          </p:nvPr>
        </p:nvSpPr>
        <p:spPr/>
        <p:txBody>
          <a:bodyPr>
            <a:normAutofit/>
          </a:bodyPr>
          <a:lstStyle/>
          <a:p>
            <a:r>
              <a:rPr lang="en-US" dirty="0"/>
              <a:t>The Innovator's Dilemma: When New Technologies Cause Great Firms to Fail, describes how large incumbent companies lose market share by listening to their customers and providing what appears to be the highest-value products, but new companies that serve low-value customers with poorly developed technology can improve that technology incrementally until it is good enough to quickly take market share from established business. </a:t>
            </a:r>
          </a:p>
          <a:p>
            <a:r>
              <a:rPr lang="en-US" dirty="0"/>
              <a:t>Christensen recommends that large companies maintain small, nimble divisions that attempt to replicate this phenomenon internally to avoid being blindsided and overtaken by startup competitors.</a:t>
            </a:r>
          </a:p>
        </p:txBody>
      </p:sp>
      <p:pic>
        <p:nvPicPr>
          <p:cNvPr id="6146" name="Picture 2">
            <a:extLst>
              <a:ext uri="{FF2B5EF4-FFF2-40B4-BE49-F238E27FC236}">
                <a16:creationId xmlns:a16="http://schemas.microsoft.com/office/drawing/2014/main" id="{37F0C84F-672B-47C6-C0CC-CD6AF6C5B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4873" y="75406"/>
            <a:ext cx="1384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73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48C72-6942-3AD2-432B-58A678464D46}"/>
              </a:ext>
            </a:extLst>
          </p:cNvPr>
          <p:cNvSpPr>
            <a:spLocks noGrp="1"/>
          </p:cNvSpPr>
          <p:nvPr>
            <p:ph type="title"/>
          </p:nvPr>
        </p:nvSpPr>
        <p:spPr/>
        <p:txBody>
          <a:bodyPr/>
          <a:lstStyle/>
          <a:p>
            <a:r>
              <a:rPr lang="en-US" dirty="0"/>
              <a:t>Books by Clayton Christensen</a:t>
            </a:r>
          </a:p>
        </p:txBody>
      </p:sp>
      <p:sp>
        <p:nvSpPr>
          <p:cNvPr id="3" name="Content Placeholder 2">
            <a:extLst>
              <a:ext uri="{FF2B5EF4-FFF2-40B4-BE49-F238E27FC236}">
                <a16:creationId xmlns:a16="http://schemas.microsoft.com/office/drawing/2014/main" id="{B7D2D093-48A1-1594-A07C-1333BB8E11A9}"/>
              </a:ext>
            </a:extLst>
          </p:cNvPr>
          <p:cNvSpPr>
            <a:spLocks noGrp="1"/>
          </p:cNvSpPr>
          <p:nvPr>
            <p:ph idx="1"/>
          </p:nvPr>
        </p:nvSpPr>
        <p:spPr/>
        <p:txBody>
          <a:bodyPr/>
          <a:lstStyle/>
          <a:p>
            <a:endParaRPr lang="en-US" dirty="0"/>
          </a:p>
        </p:txBody>
      </p:sp>
      <p:sp>
        <p:nvSpPr>
          <p:cNvPr id="5" name="Rectangle 2">
            <a:extLst>
              <a:ext uri="{FF2B5EF4-FFF2-40B4-BE49-F238E27FC236}">
                <a16:creationId xmlns:a16="http://schemas.microsoft.com/office/drawing/2014/main" id="{353EF43D-A0E6-F8BB-FBF6-8B2DF8B6F7C4}"/>
              </a:ext>
            </a:extLst>
          </p:cNvPr>
          <p:cNvSpPr>
            <a:spLocks noChangeArrowheads="1"/>
          </p:cNvSpPr>
          <p:nvPr/>
        </p:nvSpPr>
        <p:spPr bwMode="auto">
          <a:xfrm>
            <a:off x="0" y="457200"/>
            <a:ext cx="2286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6" name="Picture 4" descr="How Will You Measure Your Life By Christensen, Clayton M. Allworth, James Dillon, Karen - - 0062102419 By Thriftbooks | Thriftbooks.Com">
            <a:hlinkClick r:id="rId3"/>
            <a:extLst>
              <a:ext uri="{FF2B5EF4-FFF2-40B4-BE49-F238E27FC236}">
                <a16:creationId xmlns:a16="http://schemas.microsoft.com/office/drawing/2014/main" id="{94375ED7-AA27-153D-409B-9CE7BE8337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The Innovator's Dilemma: When New Technologies Cause Great Firms To Fall By Christensen, Clayton M. - - 0875845851 By Thriftbooks | Thriftbooks.Com">
            <a:hlinkClick r:id="rId5"/>
            <a:extLst>
              <a:ext uri="{FF2B5EF4-FFF2-40B4-BE49-F238E27FC236}">
                <a16:creationId xmlns:a16="http://schemas.microsoft.com/office/drawing/2014/main" id="{D751B538-6B87-DB2E-8C42-01789A22B0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1850"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The Innovator's Dilemma: The Revolutionary Book That Will Change The Way You Do Business By Christensen, Clayton M. - - 0062060244 By Harper Business">
            <a:hlinkClick r:id="rId7"/>
            <a:extLst>
              <a:ext uri="{FF2B5EF4-FFF2-40B4-BE49-F238E27FC236}">
                <a16:creationId xmlns:a16="http://schemas.microsoft.com/office/drawing/2014/main" id="{8D9BF0F7-F77B-22F9-B41C-9C9A00CF834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72270"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Seeing What's Next - By Clayton M Christensen &amp; Scott D Anthony &amp; Erik A Roth (Hardcover)">
            <a:hlinkClick r:id="rId9"/>
            <a:extLst>
              <a:ext uri="{FF2B5EF4-FFF2-40B4-BE49-F238E27FC236}">
                <a16:creationId xmlns:a16="http://schemas.microsoft.com/office/drawing/2014/main" id="{390D17DB-86D0-3F3D-4B85-3476AE874A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2690"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The Power Of Everyday Missionaries: The What And How Of Sharing The Gospel By Christensen, Clayton M. - - 1609073150 By Thriftbooks | Thriftbooks.Com">
            <a:hlinkClick r:id="rId11"/>
            <a:extLst>
              <a:ext uri="{FF2B5EF4-FFF2-40B4-BE49-F238E27FC236}">
                <a16:creationId xmlns:a16="http://schemas.microsoft.com/office/drawing/2014/main" id="{F76D3069-9D08-98EF-1C93-5B04D4204A0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65825"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The Innovator's Dilemma: When New Technologies Cause Great Firms To Fail By Christensen, Clayton M. - - 142219602X By Thriftbooks | Thriftbooks.Com">
            <a:hlinkClick r:id="rId13"/>
            <a:extLst>
              <a:ext uri="{FF2B5EF4-FFF2-40B4-BE49-F238E27FC236}">
                <a16:creationId xmlns:a16="http://schemas.microsoft.com/office/drawing/2014/main" id="{EDCB1E3C-F777-F6F7-F5DC-0D171903CD7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89825"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How Will You Measure Your Life By Clayton M Christensen NEW Paperback">
            <a:hlinkClick r:id="rId15"/>
            <a:extLst>
              <a:ext uri="{FF2B5EF4-FFF2-40B4-BE49-F238E27FC236}">
                <a16:creationId xmlns:a16="http://schemas.microsoft.com/office/drawing/2014/main" id="{74F8F50B-CF4C-C415-FD56-CB7302DEDD0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991967" y="1825625"/>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descr="How Will You Measure Your Life (Harvard Business Review Classics) - By Clayton M Christensen (Hardcover)">
            <a:hlinkClick r:id="rId17"/>
            <a:extLst>
              <a:ext uri="{FF2B5EF4-FFF2-40B4-BE49-F238E27FC236}">
                <a16:creationId xmlns:a16="http://schemas.microsoft.com/office/drawing/2014/main" id="{1D05952B-35BF-98FE-6176-FC6620A7CEA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7850" y="34290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5" name="Picture 13" descr="The Prosperity Paradox - By Clayton M Christensen &amp; Efosa Ojomo &amp; Karen Dillon (Hardcover)">
            <a:hlinkClick r:id="rId19"/>
            <a:extLst>
              <a:ext uri="{FF2B5EF4-FFF2-40B4-BE49-F238E27FC236}">
                <a16:creationId xmlns:a16="http://schemas.microsoft.com/office/drawing/2014/main" id="{A01DF300-D6A7-61F7-1696-9EB269BA6456}"/>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95500" y="34290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08" name="Picture 16" descr="The Clayton M. Christensen Reader (Hardcover)">
            <a:hlinkClick r:id="rId21"/>
            <a:extLst>
              <a:ext uri="{FF2B5EF4-FFF2-40B4-BE49-F238E27FC236}">
                <a16:creationId xmlns:a16="http://schemas.microsoft.com/office/drawing/2014/main" id="{1C60E130-22C2-59E4-6A48-37B6F0A58E3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91975" y="34290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210" name="Picture 18" descr="The Innovator's Solution - By Clayton M Christensen &amp; Michael E Raynor (Hardcover)">
            <a:hlinkClick r:id="rId23"/>
            <a:extLst>
              <a:ext uri="{FF2B5EF4-FFF2-40B4-BE49-F238E27FC236}">
                <a16:creationId xmlns:a16="http://schemas.microsoft.com/office/drawing/2014/main" id="{C7530FAB-9A83-A199-B162-A7EDACAC8304}"/>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642690" y="34290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3A9261A-56F6-7BFC-452E-A7D095925D19}"/>
              </a:ext>
            </a:extLst>
          </p:cNvPr>
          <p:cNvSpPr txBox="1"/>
          <p:nvPr/>
        </p:nvSpPr>
        <p:spPr>
          <a:xfrm>
            <a:off x="2895153" y="5380315"/>
            <a:ext cx="6543073" cy="369332"/>
          </a:xfrm>
          <a:prstGeom prst="rect">
            <a:avLst/>
          </a:prstGeom>
          <a:noFill/>
        </p:spPr>
        <p:txBody>
          <a:bodyPr wrap="none" rtlCol="0">
            <a:spAutoFit/>
          </a:bodyPr>
          <a:lstStyle/>
          <a:p>
            <a:r>
              <a:rPr lang="en-US" dirty="0"/>
              <a:t>Wikipedia Entry:  https://</a:t>
            </a:r>
            <a:r>
              <a:rPr lang="en-US" dirty="0" err="1"/>
              <a:t>en.wikipedia.org</a:t>
            </a:r>
            <a:r>
              <a:rPr lang="en-US" dirty="0"/>
              <a:t>/wiki/</a:t>
            </a:r>
            <a:r>
              <a:rPr lang="en-US" dirty="0" err="1"/>
              <a:t>Clayton_Christensen</a:t>
            </a:r>
            <a:endParaRPr lang="en-US" dirty="0"/>
          </a:p>
        </p:txBody>
      </p:sp>
    </p:spTree>
    <p:extLst>
      <p:ext uri="{BB962C8B-B14F-4D97-AF65-F5344CB8AC3E}">
        <p14:creationId xmlns:p14="http://schemas.microsoft.com/office/powerpoint/2010/main" val="65274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BE50-C212-150F-3A6D-7FB53CA7F5E3}"/>
              </a:ext>
            </a:extLst>
          </p:cNvPr>
          <p:cNvSpPr>
            <a:spLocks noGrp="1"/>
          </p:cNvSpPr>
          <p:nvPr>
            <p:ph type="title"/>
          </p:nvPr>
        </p:nvSpPr>
        <p:spPr/>
        <p:txBody>
          <a:bodyPr/>
          <a:lstStyle/>
          <a:p>
            <a:r>
              <a:rPr lang="en-US" dirty="0"/>
              <a:t>Videos</a:t>
            </a:r>
          </a:p>
        </p:txBody>
      </p:sp>
      <p:sp>
        <p:nvSpPr>
          <p:cNvPr id="3" name="Content Placeholder 2">
            <a:extLst>
              <a:ext uri="{FF2B5EF4-FFF2-40B4-BE49-F238E27FC236}">
                <a16:creationId xmlns:a16="http://schemas.microsoft.com/office/drawing/2014/main" id="{33663D29-81B2-AE7F-5EFC-6593DB75931C}"/>
              </a:ext>
            </a:extLst>
          </p:cNvPr>
          <p:cNvSpPr>
            <a:spLocks noGrp="1"/>
          </p:cNvSpPr>
          <p:nvPr>
            <p:ph idx="1"/>
          </p:nvPr>
        </p:nvSpPr>
        <p:spPr/>
        <p:txBody>
          <a:bodyPr/>
          <a:lstStyle/>
          <a:p>
            <a:r>
              <a:rPr lang="en-US" dirty="0">
                <a:hlinkClick r:id="rId3"/>
              </a:rPr>
              <a:t>https://youtu.be/qDrMAzCHFUU</a:t>
            </a:r>
            <a:r>
              <a:rPr lang="en-US" dirty="0"/>
              <a:t>  Disruptive Innovation Explained  </a:t>
            </a:r>
            <a:r>
              <a:rPr lang="en-US" b="0" i="0" u="none" strike="noStrike" dirty="0">
                <a:solidFill>
                  <a:srgbClr val="005274"/>
                </a:solidFill>
                <a:effectLst/>
                <a:hlinkClick r:id="rId4"/>
              </a:rPr>
              <a:t>Clayton M. Christensen</a:t>
            </a:r>
            <a:r>
              <a:rPr lang="en-US" b="0" i="0" u="none" strike="noStrike" dirty="0">
                <a:solidFill>
                  <a:srgbClr val="005274"/>
                </a:solidFill>
                <a:effectLst/>
              </a:rPr>
              <a:t> </a:t>
            </a:r>
            <a:r>
              <a:rPr lang="en-US" dirty="0"/>
              <a:t>(Harvard Business Review) (7:51)</a:t>
            </a:r>
          </a:p>
        </p:txBody>
      </p:sp>
      <p:pic>
        <p:nvPicPr>
          <p:cNvPr id="4" name="Online Media 3" descr="Disruptive Innovation Explained">
            <a:hlinkClick r:id="" action="ppaction://media"/>
            <a:extLst>
              <a:ext uri="{FF2B5EF4-FFF2-40B4-BE49-F238E27FC236}">
                <a16:creationId xmlns:a16="http://schemas.microsoft.com/office/drawing/2014/main" id="{5E0B7EE6-EF23-15BB-4967-E8257A00A934}"/>
              </a:ext>
            </a:extLst>
          </p:cNvPr>
          <p:cNvPicPr>
            <a:picLocks noRot="1" noChangeAspect="1"/>
          </p:cNvPicPr>
          <p:nvPr>
            <a:videoFile r:link="rId1"/>
          </p:nvPr>
        </p:nvPicPr>
        <p:blipFill>
          <a:blip r:embed="rId5"/>
          <a:stretch>
            <a:fillRect/>
          </a:stretch>
        </p:blipFill>
        <p:spPr>
          <a:xfrm>
            <a:off x="3435507" y="2822766"/>
            <a:ext cx="5120742" cy="2893219"/>
          </a:xfrm>
          <a:prstGeom prst="rect">
            <a:avLst/>
          </a:prstGeom>
        </p:spPr>
      </p:pic>
    </p:spTree>
    <p:extLst>
      <p:ext uri="{BB962C8B-B14F-4D97-AF65-F5344CB8AC3E}">
        <p14:creationId xmlns:p14="http://schemas.microsoft.com/office/powerpoint/2010/main" val="86384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11825</TotalTime>
  <Words>2177</Words>
  <Application>Microsoft Office PowerPoint</Application>
  <PresentationFormat>Widescreen</PresentationFormat>
  <Paragraphs>386</Paragraphs>
  <Slides>29</Slides>
  <Notes>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Open Sans</vt:lpstr>
      <vt:lpstr>YouTube Noto</vt:lpstr>
      <vt:lpstr>Office Theme</vt:lpstr>
      <vt:lpstr>Disruptive Innovation and Technology</vt:lpstr>
      <vt:lpstr>About the Facilitator</vt:lpstr>
      <vt:lpstr>Rules of the Road</vt:lpstr>
      <vt:lpstr>Session 1: Introduction </vt:lpstr>
      <vt:lpstr>Partial List of Innovation Areas</vt:lpstr>
      <vt:lpstr>Success of Disruption Innovation Theory</vt:lpstr>
      <vt:lpstr>The Innovator's Dilemma</vt:lpstr>
      <vt:lpstr>Books by Clayton Christensen</vt:lpstr>
      <vt:lpstr>Videos</vt:lpstr>
      <vt:lpstr>What Is Disruptive Innovation?</vt:lpstr>
      <vt:lpstr>A Spectrum </vt:lpstr>
      <vt:lpstr>The Disruptive Innovation Model</vt:lpstr>
      <vt:lpstr>Comparison between innovations: transformation versus disruption</vt:lpstr>
      <vt:lpstr>Warning</vt:lpstr>
      <vt:lpstr>Origins of a Descriptive Framework:  The Disk-Drive Industry</vt:lpstr>
      <vt:lpstr>Reasons given at the time….</vt:lpstr>
      <vt:lpstr>Disk drive industry as an example (Christensen, 1997)</vt:lpstr>
      <vt:lpstr>PowerPoint Presentation</vt:lpstr>
      <vt:lpstr>PowerPoint Presentation</vt:lpstr>
      <vt:lpstr>But the new memory systems allow completely new applications</vt:lpstr>
      <vt:lpstr>New Memory Technologies 2021+</vt:lpstr>
      <vt:lpstr>Summary from Example</vt:lpstr>
      <vt:lpstr>Three Principles 1) Pace of Progress</vt:lpstr>
      <vt:lpstr>Three Principles 2) Type of Innovation</vt:lpstr>
      <vt:lpstr>Three Principles  3) Constraints in Investment</vt:lpstr>
      <vt:lpstr>Summary of Principles (Mine)</vt:lpstr>
      <vt:lpstr>For the Group - Partial List of Innovation Areas</vt:lpstr>
      <vt:lpstr>Group Assignment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Disruptive Innovation and Technology</dc:title>
  <dc:creator>Campbell, R H</dc:creator>
  <cp:lastModifiedBy>OLLI</cp:lastModifiedBy>
  <cp:revision>20</cp:revision>
  <dcterms:created xsi:type="dcterms:W3CDTF">2023-03-10T22:20:40Z</dcterms:created>
  <dcterms:modified xsi:type="dcterms:W3CDTF">2023-04-06T18:19:07Z</dcterms:modified>
</cp:coreProperties>
</file>