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9" r:id="rId4"/>
    <p:sldId id="257" r:id="rId5"/>
    <p:sldId id="258" r:id="rId6"/>
    <p:sldId id="261" r:id="rId7"/>
    <p:sldId id="262" r:id="rId8"/>
    <p:sldId id="274" r:id="rId9"/>
    <p:sldId id="263" r:id="rId10"/>
    <p:sldId id="268" r:id="rId11"/>
    <p:sldId id="270" r:id="rId12"/>
    <p:sldId id="271" r:id="rId13"/>
    <p:sldId id="265" r:id="rId14"/>
    <p:sldId id="273" r:id="rId15"/>
    <p:sldId id="272" r:id="rId16"/>
    <p:sldId id="266" r:id="rId17"/>
    <p:sldId id="267" r:id="rId18"/>
    <p:sldId id="264" r:id="rId19"/>
    <p:sldId id="269" r:id="rId20"/>
    <p:sldId id="275" r:id="rId21"/>
    <p:sldId id="284" r:id="rId22"/>
    <p:sldId id="277" r:id="rId23"/>
    <p:sldId id="281" r:id="rId24"/>
    <p:sldId id="279" r:id="rId25"/>
    <p:sldId id="280" r:id="rId26"/>
    <p:sldId id="283" r:id="rId27"/>
    <p:sldId id="282" r:id="rId28"/>
    <p:sldId id="278" r:id="rId29"/>
    <p:sldId id="27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57819-ED33-537D-C6D7-802E90DDD8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C9767-2EC2-EB17-9BF8-08D3C0572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F2EF4E-349D-CB94-9AC9-73FE581D3851}"/>
              </a:ext>
            </a:extLst>
          </p:cNvPr>
          <p:cNvSpPr>
            <a:spLocks noGrp="1"/>
          </p:cNvSpPr>
          <p:nvPr>
            <p:ph type="dt" sz="half" idx="10"/>
          </p:nvPr>
        </p:nvSpPr>
        <p:spPr/>
        <p:txBody>
          <a:bodyPr/>
          <a:lstStyle/>
          <a:p>
            <a:fld id="{E489460D-8451-4F87-B00A-3DD339C26163}" type="datetimeFigureOut">
              <a:rPr lang="en-US" smtClean="0"/>
              <a:t>12/7/2022</a:t>
            </a:fld>
            <a:endParaRPr lang="en-US"/>
          </a:p>
        </p:txBody>
      </p:sp>
      <p:sp>
        <p:nvSpPr>
          <p:cNvPr id="5" name="Footer Placeholder 4">
            <a:extLst>
              <a:ext uri="{FF2B5EF4-FFF2-40B4-BE49-F238E27FC236}">
                <a16:creationId xmlns:a16="http://schemas.microsoft.com/office/drawing/2014/main" id="{94299174-AD94-C57A-3A18-82A39D8C0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7D6CE-3F80-B41C-EDE1-760B137E62FE}"/>
              </a:ext>
            </a:extLst>
          </p:cNvPr>
          <p:cNvSpPr>
            <a:spLocks noGrp="1"/>
          </p:cNvSpPr>
          <p:nvPr>
            <p:ph type="sldNum" sz="quarter" idx="12"/>
          </p:nvPr>
        </p:nvSpPr>
        <p:spPr/>
        <p:txBody>
          <a:bodyPr/>
          <a:lstStyle/>
          <a:p>
            <a:fld id="{C09811AB-7A57-4BBF-9BCD-FE93A0E38FB9}" type="slidenum">
              <a:rPr lang="en-US" smtClean="0"/>
              <a:t>‹#›</a:t>
            </a:fld>
            <a:endParaRPr lang="en-US"/>
          </a:p>
        </p:txBody>
      </p:sp>
    </p:spTree>
    <p:extLst>
      <p:ext uri="{BB962C8B-B14F-4D97-AF65-F5344CB8AC3E}">
        <p14:creationId xmlns:p14="http://schemas.microsoft.com/office/powerpoint/2010/main" val="2052916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6946-ABDA-4040-6140-ACC01E5C3C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69CFE5-2C00-CCE7-2E0F-670DAD515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C9133-4A4D-432B-A976-8A58FDE235A8}"/>
              </a:ext>
            </a:extLst>
          </p:cNvPr>
          <p:cNvSpPr>
            <a:spLocks noGrp="1"/>
          </p:cNvSpPr>
          <p:nvPr>
            <p:ph type="dt" sz="half" idx="10"/>
          </p:nvPr>
        </p:nvSpPr>
        <p:spPr/>
        <p:txBody>
          <a:bodyPr/>
          <a:lstStyle/>
          <a:p>
            <a:fld id="{E489460D-8451-4F87-B00A-3DD339C26163}" type="datetimeFigureOut">
              <a:rPr lang="en-US" smtClean="0"/>
              <a:t>12/7/2022</a:t>
            </a:fld>
            <a:endParaRPr lang="en-US"/>
          </a:p>
        </p:txBody>
      </p:sp>
      <p:sp>
        <p:nvSpPr>
          <p:cNvPr id="5" name="Footer Placeholder 4">
            <a:extLst>
              <a:ext uri="{FF2B5EF4-FFF2-40B4-BE49-F238E27FC236}">
                <a16:creationId xmlns:a16="http://schemas.microsoft.com/office/drawing/2014/main" id="{3CF89DEB-8312-0230-E157-B0BA36ECB4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1AB11-F029-955F-8946-7BDB9F86A2DF}"/>
              </a:ext>
            </a:extLst>
          </p:cNvPr>
          <p:cNvSpPr>
            <a:spLocks noGrp="1"/>
          </p:cNvSpPr>
          <p:nvPr>
            <p:ph type="sldNum" sz="quarter" idx="12"/>
          </p:nvPr>
        </p:nvSpPr>
        <p:spPr/>
        <p:txBody>
          <a:bodyPr/>
          <a:lstStyle/>
          <a:p>
            <a:fld id="{C09811AB-7A57-4BBF-9BCD-FE93A0E38FB9}" type="slidenum">
              <a:rPr lang="en-US" smtClean="0"/>
              <a:t>‹#›</a:t>
            </a:fld>
            <a:endParaRPr lang="en-US"/>
          </a:p>
        </p:txBody>
      </p:sp>
    </p:spTree>
    <p:extLst>
      <p:ext uri="{BB962C8B-B14F-4D97-AF65-F5344CB8AC3E}">
        <p14:creationId xmlns:p14="http://schemas.microsoft.com/office/powerpoint/2010/main" val="72297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E4AD51-9426-EDFD-3365-50A3BD0E79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3A901CB-527E-48A4-DC3F-6820F13B9F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CA650-EC5C-BB27-CCD5-A86F0107A18E}"/>
              </a:ext>
            </a:extLst>
          </p:cNvPr>
          <p:cNvSpPr>
            <a:spLocks noGrp="1"/>
          </p:cNvSpPr>
          <p:nvPr>
            <p:ph type="dt" sz="half" idx="10"/>
          </p:nvPr>
        </p:nvSpPr>
        <p:spPr/>
        <p:txBody>
          <a:bodyPr/>
          <a:lstStyle/>
          <a:p>
            <a:fld id="{E489460D-8451-4F87-B00A-3DD339C26163}" type="datetimeFigureOut">
              <a:rPr lang="en-US" smtClean="0"/>
              <a:t>12/7/2022</a:t>
            </a:fld>
            <a:endParaRPr lang="en-US"/>
          </a:p>
        </p:txBody>
      </p:sp>
      <p:sp>
        <p:nvSpPr>
          <p:cNvPr id="5" name="Footer Placeholder 4">
            <a:extLst>
              <a:ext uri="{FF2B5EF4-FFF2-40B4-BE49-F238E27FC236}">
                <a16:creationId xmlns:a16="http://schemas.microsoft.com/office/drawing/2014/main" id="{A85FF2BB-F526-C11D-57E9-B1A392673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B9634-1E4D-63C7-3425-AE49B5E7B52A}"/>
              </a:ext>
            </a:extLst>
          </p:cNvPr>
          <p:cNvSpPr>
            <a:spLocks noGrp="1"/>
          </p:cNvSpPr>
          <p:nvPr>
            <p:ph type="sldNum" sz="quarter" idx="12"/>
          </p:nvPr>
        </p:nvSpPr>
        <p:spPr/>
        <p:txBody>
          <a:bodyPr/>
          <a:lstStyle/>
          <a:p>
            <a:fld id="{C09811AB-7A57-4BBF-9BCD-FE93A0E38FB9}" type="slidenum">
              <a:rPr lang="en-US" smtClean="0"/>
              <a:t>‹#›</a:t>
            </a:fld>
            <a:endParaRPr lang="en-US"/>
          </a:p>
        </p:txBody>
      </p:sp>
    </p:spTree>
    <p:extLst>
      <p:ext uri="{BB962C8B-B14F-4D97-AF65-F5344CB8AC3E}">
        <p14:creationId xmlns:p14="http://schemas.microsoft.com/office/powerpoint/2010/main" val="98258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69D2-52BE-2F1A-F53A-F740E65FA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5FA2F3-7042-0CA0-F572-3AA2FD59DE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ADC45F-7855-9313-64EF-A92F24D1697E}"/>
              </a:ext>
            </a:extLst>
          </p:cNvPr>
          <p:cNvSpPr>
            <a:spLocks noGrp="1"/>
          </p:cNvSpPr>
          <p:nvPr>
            <p:ph type="dt" sz="half" idx="10"/>
          </p:nvPr>
        </p:nvSpPr>
        <p:spPr/>
        <p:txBody>
          <a:bodyPr/>
          <a:lstStyle/>
          <a:p>
            <a:fld id="{E489460D-8451-4F87-B00A-3DD339C26163}" type="datetimeFigureOut">
              <a:rPr lang="en-US" smtClean="0"/>
              <a:t>12/7/2022</a:t>
            </a:fld>
            <a:endParaRPr lang="en-US"/>
          </a:p>
        </p:txBody>
      </p:sp>
      <p:sp>
        <p:nvSpPr>
          <p:cNvPr id="5" name="Footer Placeholder 4">
            <a:extLst>
              <a:ext uri="{FF2B5EF4-FFF2-40B4-BE49-F238E27FC236}">
                <a16:creationId xmlns:a16="http://schemas.microsoft.com/office/drawing/2014/main" id="{28B76499-3782-36CE-3BBE-4CAB26FB6E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CC739-BF2B-C910-EC36-2F6380919B70}"/>
              </a:ext>
            </a:extLst>
          </p:cNvPr>
          <p:cNvSpPr>
            <a:spLocks noGrp="1"/>
          </p:cNvSpPr>
          <p:nvPr>
            <p:ph type="sldNum" sz="quarter" idx="12"/>
          </p:nvPr>
        </p:nvSpPr>
        <p:spPr/>
        <p:txBody>
          <a:bodyPr/>
          <a:lstStyle/>
          <a:p>
            <a:fld id="{C09811AB-7A57-4BBF-9BCD-FE93A0E38FB9}" type="slidenum">
              <a:rPr lang="en-US" smtClean="0"/>
              <a:t>‹#›</a:t>
            </a:fld>
            <a:endParaRPr lang="en-US"/>
          </a:p>
        </p:txBody>
      </p:sp>
    </p:spTree>
    <p:extLst>
      <p:ext uri="{BB962C8B-B14F-4D97-AF65-F5344CB8AC3E}">
        <p14:creationId xmlns:p14="http://schemas.microsoft.com/office/powerpoint/2010/main" val="294455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7DAB-E2F6-BC99-638D-E08771FE2F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A6244EF-85DF-7446-8EC7-12DC07D433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AB18A-0332-E989-BCEF-1BC883EC3D39}"/>
              </a:ext>
            </a:extLst>
          </p:cNvPr>
          <p:cNvSpPr>
            <a:spLocks noGrp="1"/>
          </p:cNvSpPr>
          <p:nvPr>
            <p:ph type="dt" sz="half" idx="10"/>
          </p:nvPr>
        </p:nvSpPr>
        <p:spPr/>
        <p:txBody>
          <a:bodyPr/>
          <a:lstStyle/>
          <a:p>
            <a:fld id="{E489460D-8451-4F87-B00A-3DD339C26163}" type="datetimeFigureOut">
              <a:rPr lang="en-US" smtClean="0"/>
              <a:t>12/7/2022</a:t>
            </a:fld>
            <a:endParaRPr lang="en-US"/>
          </a:p>
        </p:txBody>
      </p:sp>
      <p:sp>
        <p:nvSpPr>
          <p:cNvPr id="5" name="Footer Placeholder 4">
            <a:extLst>
              <a:ext uri="{FF2B5EF4-FFF2-40B4-BE49-F238E27FC236}">
                <a16:creationId xmlns:a16="http://schemas.microsoft.com/office/drawing/2014/main" id="{2450D230-1ABF-BA9D-649F-06BE0F89E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1DD0A-1E61-0D49-2071-9C0D176B14AD}"/>
              </a:ext>
            </a:extLst>
          </p:cNvPr>
          <p:cNvSpPr>
            <a:spLocks noGrp="1"/>
          </p:cNvSpPr>
          <p:nvPr>
            <p:ph type="sldNum" sz="quarter" idx="12"/>
          </p:nvPr>
        </p:nvSpPr>
        <p:spPr/>
        <p:txBody>
          <a:bodyPr/>
          <a:lstStyle/>
          <a:p>
            <a:fld id="{C09811AB-7A57-4BBF-9BCD-FE93A0E38FB9}" type="slidenum">
              <a:rPr lang="en-US" smtClean="0"/>
              <a:t>‹#›</a:t>
            </a:fld>
            <a:endParaRPr lang="en-US"/>
          </a:p>
        </p:txBody>
      </p:sp>
    </p:spTree>
    <p:extLst>
      <p:ext uri="{BB962C8B-B14F-4D97-AF65-F5344CB8AC3E}">
        <p14:creationId xmlns:p14="http://schemas.microsoft.com/office/powerpoint/2010/main" val="2452590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4E131-9223-E4D8-FA4E-F5951F7A6A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F6958A-D02B-5D1A-D910-302E050C41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C6B9A5-A2B2-230C-F724-7A13416417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A8837E-DBCD-E50D-6565-D600BE154688}"/>
              </a:ext>
            </a:extLst>
          </p:cNvPr>
          <p:cNvSpPr>
            <a:spLocks noGrp="1"/>
          </p:cNvSpPr>
          <p:nvPr>
            <p:ph type="dt" sz="half" idx="10"/>
          </p:nvPr>
        </p:nvSpPr>
        <p:spPr/>
        <p:txBody>
          <a:bodyPr/>
          <a:lstStyle/>
          <a:p>
            <a:fld id="{E489460D-8451-4F87-B00A-3DD339C26163}" type="datetimeFigureOut">
              <a:rPr lang="en-US" smtClean="0"/>
              <a:t>12/7/2022</a:t>
            </a:fld>
            <a:endParaRPr lang="en-US"/>
          </a:p>
        </p:txBody>
      </p:sp>
      <p:sp>
        <p:nvSpPr>
          <p:cNvPr id="6" name="Footer Placeholder 5">
            <a:extLst>
              <a:ext uri="{FF2B5EF4-FFF2-40B4-BE49-F238E27FC236}">
                <a16:creationId xmlns:a16="http://schemas.microsoft.com/office/drawing/2014/main" id="{132DBE79-E662-ED1D-CED7-1FE4B2BD1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FD1E7-8198-A180-1E4C-317B808CC15C}"/>
              </a:ext>
            </a:extLst>
          </p:cNvPr>
          <p:cNvSpPr>
            <a:spLocks noGrp="1"/>
          </p:cNvSpPr>
          <p:nvPr>
            <p:ph type="sldNum" sz="quarter" idx="12"/>
          </p:nvPr>
        </p:nvSpPr>
        <p:spPr/>
        <p:txBody>
          <a:bodyPr/>
          <a:lstStyle/>
          <a:p>
            <a:fld id="{C09811AB-7A57-4BBF-9BCD-FE93A0E38FB9}" type="slidenum">
              <a:rPr lang="en-US" smtClean="0"/>
              <a:t>‹#›</a:t>
            </a:fld>
            <a:endParaRPr lang="en-US"/>
          </a:p>
        </p:txBody>
      </p:sp>
    </p:spTree>
    <p:extLst>
      <p:ext uri="{BB962C8B-B14F-4D97-AF65-F5344CB8AC3E}">
        <p14:creationId xmlns:p14="http://schemas.microsoft.com/office/powerpoint/2010/main" val="422805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25BE-C0F0-6F3C-C0E7-B79FEA94C0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44549C-08BF-9990-6AA8-B352C80B51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052264-575B-FD03-C101-7FC006560F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FE6DE3-BE67-9193-AF3B-667ACB0359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277486-D27E-A582-5E04-BAF465B7B8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ACDD91-B721-0BB6-3470-6B58CC7C3E39}"/>
              </a:ext>
            </a:extLst>
          </p:cNvPr>
          <p:cNvSpPr>
            <a:spLocks noGrp="1"/>
          </p:cNvSpPr>
          <p:nvPr>
            <p:ph type="dt" sz="half" idx="10"/>
          </p:nvPr>
        </p:nvSpPr>
        <p:spPr/>
        <p:txBody>
          <a:bodyPr/>
          <a:lstStyle/>
          <a:p>
            <a:fld id="{E489460D-8451-4F87-B00A-3DD339C26163}" type="datetimeFigureOut">
              <a:rPr lang="en-US" smtClean="0"/>
              <a:t>12/7/2022</a:t>
            </a:fld>
            <a:endParaRPr lang="en-US"/>
          </a:p>
        </p:txBody>
      </p:sp>
      <p:sp>
        <p:nvSpPr>
          <p:cNvPr id="8" name="Footer Placeholder 7">
            <a:extLst>
              <a:ext uri="{FF2B5EF4-FFF2-40B4-BE49-F238E27FC236}">
                <a16:creationId xmlns:a16="http://schemas.microsoft.com/office/drawing/2014/main" id="{DAE20ADF-6021-8E97-8897-81D3F550AE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0616D6-A4C8-0124-4AE0-68F6A49E6CE0}"/>
              </a:ext>
            </a:extLst>
          </p:cNvPr>
          <p:cNvSpPr>
            <a:spLocks noGrp="1"/>
          </p:cNvSpPr>
          <p:nvPr>
            <p:ph type="sldNum" sz="quarter" idx="12"/>
          </p:nvPr>
        </p:nvSpPr>
        <p:spPr/>
        <p:txBody>
          <a:bodyPr/>
          <a:lstStyle/>
          <a:p>
            <a:fld id="{C09811AB-7A57-4BBF-9BCD-FE93A0E38FB9}" type="slidenum">
              <a:rPr lang="en-US" smtClean="0"/>
              <a:t>‹#›</a:t>
            </a:fld>
            <a:endParaRPr lang="en-US"/>
          </a:p>
        </p:txBody>
      </p:sp>
    </p:spTree>
    <p:extLst>
      <p:ext uri="{BB962C8B-B14F-4D97-AF65-F5344CB8AC3E}">
        <p14:creationId xmlns:p14="http://schemas.microsoft.com/office/powerpoint/2010/main" val="328780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04A5B-0C0A-2572-0A02-A1FC799E12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D1A0EC-E4C9-8487-DA38-EC74B66D0886}"/>
              </a:ext>
            </a:extLst>
          </p:cNvPr>
          <p:cNvSpPr>
            <a:spLocks noGrp="1"/>
          </p:cNvSpPr>
          <p:nvPr>
            <p:ph type="dt" sz="half" idx="10"/>
          </p:nvPr>
        </p:nvSpPr>
        <p:spPr/>
        <p:txBody>
          <a:bodyPr/>
          <a:lstStyle/>
          <a:p>
            <a:fld id="{E489460D-8451-4F87-B00A-3DD339C26163}" type="datetimeFigureOut">
              <a:rPr lang="en-US" smtClean="0"/>
              <a:t>12/7/2022</a:t>
            </a:fld>
            <a:endParaRPr lang="en-US"/>
          </a:p>
        </p:txBody>
      </p:sp>
      <p:sp>
        <p:nvSpPr>
          <p:cNvPr id="4" name="Footer Placeholder 3">
            <a:extLst>
              <a:ext uri="{FF2B5EF4-FFF2-40B4-BE49-F238E27FC236}">
                <a16:creationId xmlns:a16="http://schemas.microsoft.com/office/drawing/2014/main" id="{BACB8E0A-0C2D-2164-7061-27AD939E21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29EFA6-1B4F-3843-DF04-F4929532D98A}"/>
              </a:ext>
            </a:extLst>
          </p:cNvPr>
          <p:cNvSpPr>
            <a:spLocks noGrp="1"/>
          </p:cNvSpPr>
          <p:nvPr>
            <p:ph type="sldNum" sz="quarter" idx="12"/>
          </p:nvPr>
        </p:nvSpPr>
        <p:spPr/>
        <p:txBody>
          <a:bodyPr/>
          <a:lstStyle/>
          <a:p>
            <a:fld id="{C09811AB-7A57-4BBF-9BCD-FE93A0E38FB9}" type="slidenum">
              <a:rPr lang="en-US" smtClean="0"/>
              <a:t>‹#›</a:t>
            </a:fld>
            <a:endParaRPr lang="en-US"/>
          </a:p>
        </p:txBody>
      </p:sp>
    </p:spTree>
    <p:extLst>
      <p:ext uri="{BB962C8B-B14F-4D97-AF65-F5344CB8AC3E}">
        <p14:creationId xmlns:p14="http://schemas.microsoft.com/office/powerpoint/2010/main" val="3182750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92948-29DA-7A7E-D122-27AFAFF95606}"/>
              </a:ext>
            </a:extLst>
          </p:cNvPr>
          <p:cNvSpPr>
            <a:spLocks noGrp="1"/>
          </p:cNvSpPr>
          <p:nvPr>
            <p:ph type="dt" sz="half" idx="10"/>
          </p:nvPr>
        </p:nvSpPr>
        <p:spPr/>
        <p:txBody>
          <a:bodyPr/>
          <a:lstStyle/>
          <a:p>
            <a:fld id="{E489460D-8451-4F87-B00A-3DD339C26163}" type="datetimeFigureOut">
              <a:rPr lang="en-US" smtClean="0"/>
              <a:t>12/7/2022</a:t>
            </a:fld>
            <a:endParaRPr lang="en-US"/>
          </a:p>
        </p:txBody>
      </p:sp>
      <p:sp>
        <p:nvSpPr>
          <p:cNvPr id="3" name="Footer Placeholder 2">
            <a:extLst>
              <a:ext uri="{FF2B5EF4-FFF2-40B4-BE49-F238E27FC236}">
                <a16:creationId xmlns:a16="http://schemas.microsoft.com/office/drawing/2014/main" id="{81A3D656-3EED-8123-D1EE-BCA920589E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6B56AD-00E9-6C4E-1C4B-881217A31B2E}"/>
              </a:ext>
            </a:extLst>
          </p:cNvPr>
          <p:cNvSpPr>
            <a:spLocks noGrp="1"/>
          </p:cNvSpPr>
          <p:nvPr>
            <p:ph type="sldNum" sz="quarter" idx="12"/>
          </p:nvPr>
        </p:nvSpPr>
        <p:spPr/>
        <p:txBody>
          <a:bodyPr/>
          <a:lstStyle/>
          <a:p>
            <a:fld id="{C09811AB-7A57-4BBF-9BCD-FE93A0E38FB9}" type="slidenum">
              <a:rPr lang="en-US" smtClean="0"/>
              <a:t>‹#›</a:t>
            </a:fld>
            <a:endParaRPr lang="en-US"/>
          </a:p>
        </p:txBody>
      </p:sp>
    </p:spTree>
    <p:extLst>
      <p:ext uri="{BB962C8B-B14F-4D97-AF65-F5344CB8AC3E}">
        <p14:creationId xmlns:p14="http://schemas.microsoft.com/office/powerpoint/2010/main" val="1049302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B4F3-951E-9DFD-CB30-60F9228DC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FEBB62-AA50-A6C0-73FB-77EA7B6A3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ED768B-7B49-A512-7C0F-8574DE629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64635-82D5-B746-2CC5-4F75B6700F50}"/>
              </a:ext>
            </a:extLst>
          </p:cNvPr>
          <p:cNvSpPr>
            <a:spLocks noGrp="1"/>
          </p:cNvSpPr>
          <p:nvPr>
            <p:ph type="dt" sz="half" idx="10"/>
          </p:nvPr>
        </p:nvSpPr>
        <p:spPr/>
        <p:txBody>
          <a:bodyPr/>
          <a:lstStyle/>
          <a:p>
            <a:fld id="{E489460D-8451-4F87-B00A-3DD339C26163}" type="datetimeFigureOut">
              <a:rPr lang="en-US" smtClean="0"/>
              <a:t>12/7/2022</a:t>
            </a:fld>
            <a:endParaRPr lang="en-US"/>
          </a:p>
        </p:txBody>
      </p:sp>
      <p:sp>
        <p:nvSpPr>
          <p:cNvPr id="6" name="Footer Placeholder 5">
            <a:extLst>
              <a:ext uri="{FF2B5EF4-FFF2-40B4-BE49-F238E27FC236}">
                <a16:creationId xmlns:a16="http://schemas.microsoft.com/office/drawing/2014/main" id="{B52B9F46-1A47-D8D6-0B23-0F3EDE8D0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6E1B6-0C53-B465-BCFA-D4660955B535}"/>
              </a:ext>
            </a:extLst>
          </p:cNvPr>
          <p:cNvSpPr>
            <a:spLocks noGrp="1"/>
          </p:cNvSpPr>
          <p:nvPr>
            <p:ph type="sldNum" sz="quarter" idx="12"/>
          </p:nvPr>
        </p:nvSpPr>
        <p:spPr/>
        <p:txBody>
          <a:bodyPr/>
          <a:lstStyle/>
          <a:p>
            <a:fld id="{C09811AB-7A57-4BBF-9BCD-FE93A0E38FB9}" type="slidenum">
              <a:rPr lang="en-US" smtClean="0"/>
              <a:t>‹#›</a:t>
            </a:fld>
            <a:endParaRPr lang="en-US"/>
          </a:p>
        </p:txBody>
      </p:sp>
    </p:spTree>
    <p:extLst>
      <p:ext uri="{BB962C8B-B14F-4D97-AF65-F5344CB8AC3E}">
        <p14:creationId xmlns:p14="http://schemas.microsoft.com/office/powerpoint/2010/main" val="36176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8C66-986A-FBDF-7B32-0B1996638B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B6159-A73D-EBC2-11E2-8BCC9A2ED6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7D573F-14C9-1829-267E-55ACC8F3A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48F14-FF8C-5F84-2722-7DE47C423FC1}"/>
              </a:ext>
            </a:extLst>
          </p:cNvPr>
          <p:cNvSpPr>
            <a:spLocks noGrp="1"/>
          </p:cNvSpPr>
          <p:nvPr>
            <p:ph type="dt" sz="half" idx="10"/>
          </p:nvPr>
        </p:nvSpPr>
        <p:spPr/>
        <p:txBody>
          <a:bodyPr/>
          <a:lstStyle/>
          <a:p>
            <a:fld id="{E489460D-8451-4F87-B00A-3DD339C26163}" type="datetimeFigureOut">
              <a:rPr lang="en-US" smtClean="0"/>
              <a:t>12/7/2022</a:t>
            </a:fld>
            <a:endParaRPr lang="en-US"/>
          </a:p>
        </p:txBody>
      </p:sp>
      <p:sp>
        <p:nvSpPr>
          <p:cNvPr id="6" name="Footer Placeholder 5">
            <a:extLst>
              <a:ext uri="{FF2B5EF4-FFF2-40B4-BE49-F238E27FC236}">
                <a16:creationId xmlns:a16="http://schemas.microsoft.com/office/drawing/2014/main" id="{F5260489-65CD-BB4B-D2F5-39F07B0C8A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5B2EF1-FC7F-FBF8-88BC-A22CA9F6BB80}"/>
              </a:ext>
            </a:extLst>
          </p:cNvPr>
          <p:cNvSpPr>
            <a:spLocks noGrp="1"/>
          </p:cNvSpPr>
          <p:nvPr>
            <p:ph type="sldNum" sz="quarter" idx="12"/>
          </p:nvPr>
        </p:nvSpPr>
        <p:spPr/>
        <p:txBody>
          <a:bodyPr/>
          <a:lstStyle/>
          <a:p>
            <a:fld id="{C09811AB-7A57-4BBF-9BCD-FE93A0E38FB9}" type="slidenum">
              <a:rPr lang="en-US" smtClean="0"/>
              <a:t>‹#›</a:t>
            </a:fld>
            <a:endParaRPr lang="en-US"/>
          </a:p>
        </p:txBody>
      </p:sp>
    </p:spTree>
    <p:extLst>
      <p:ext uri="{BB962C8B-B14F-4D97-AF65-F5344CB8AC3E}">
        <p14:creationId xmlns:p14="http://schemas.microsoft.com/office/powerpoint/2010/main" val="75077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BFEAA8-EE39-7409-9E1B-F2369010D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C3D414-BAD8-CA9B-7F47-A33BAE271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10ADF-3F56-5AFA-CA73-6AB63C3BF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9460D-8451-4F87-B00A-3DD339C26163}" type="datetimeFigureOut">
              <a:rPr lang="en-US" smtClean="0"/>
              <a:t>12/7/2022</a:t>
            </a:fld>
            <a:endParaRPr lang="en-US"/>
          </a:p>
        </p:txBody>
      </p:sp>
      <p:sp>
        <p:nvSpPr>
          <p:cNvPr id="5" name="Footer Placeholder 4">
            <a:extLst>
              <a:ext uri="{FF2B5EF4-FFF2-40B4-BE49-F238E27FC236}">
                <a16:creationId xmlns:a16="http://schemas.microsoft.com/office/drawing/2014/main" id="{945CD309-36C1-B6A7-9A4C-D58346D4CD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8DBBEB-84F2-C11D-2CEE-F2D7C4B39F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9811AB-7A57-4BBF-9BCD-FE93A0E38FB9}" type="slidenum">
              <a:rPr lang="en-US" smtClean="0"/>
              <a:t>‹#›</a:t>
            </a:fld>
            <a:endParaRPr lang="en-US"/>
          </a:p>
        </p:txBody>
      </p:sp>
    </p:spTree>
    <p:extLst>
      <p:ext uri="{BB962C8B-B14F-4D97-AF65-F5344CB8AC3E}">
        <p14:creationId xmlns:p14="http://schemas.microsoft.com/office/powerpoint/2010/main" val="3645263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poemhunter.com/wislawa-szymborsk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hyperlink" Target="https://en.wikipedia.org/wiki/Roller-compacted_concrete" TargetMode="External"/><Relationship Id="rId13" Type="http://schemas.openxmlformats.org/officeDocument/2006/relationships/hyperlink" Target="https://en.wikipedia.org/wiki/Arch-gravity_dam#cite_note-1" TargetMode="External"/><Relationship Id="rId3" Type="http://schemas.openxmlformats.org/officeDocument/2006/relationships/hyperlink" Target="https://en.wikipedia.org/wiki/Arch_dam" TargetMode="External"/><Relationship Id="rId7" Type="http://schemas.openxmlformats.org/officeDocument/2006/relationships/hyperlink" Target="https://en.wikipedia.org/wiki/Concrete" TargetMode="External"/><Relationship Id="rId12" Type="http://schemas.openxmlformats.org/officeDocument/2006/relationships/hyperlink" Target="https://en.wikipedia.org/wiki/Changuinola_Dam" TargetMode="External"/><Relationship Id="rId2" Type="http://schemas.openxmlformats.org/officeDocument/2006/relationships/hyperlink" Target="https://en.wikipedia.org/wiki/Dam" TargetMode="External"/><Relationship Id="rId1" Type="http://schemas.openxmlformats.org/officeDocument/2006/relationships/slideLayout" Target="../slideLayouts/slideLayout2.xml"/><Relationship Id="rId6" Type="http://schemas.openxmlformats.org/officeDocument/2006/relationships/hyperlink" Target="https://en.wikipedia.org/wiki/Compression_(physical)" TargetMode="External"/><Relationship Id="rId11" Type="http://schemas.openxmlformats.org/officeDocument/2006/relationships/hyperlink" Target="https://en.wikipedia.org/wiki/Hoover_Dam" TargetMode="External"/><Relationship Id="rId5" Type="http://schemas.openxmlformats.org/officeDocument/2006/relationships/hyperlink" Target="https://en.wikipedia.org/wiki/Canyon" TargetMode="External"/><Relationship Id="rId10" Type="http://schemas.openxmlformats.org/officeDocument/2006/relationships/hyperlink" Target="https://en.wikipedia.org/wiki/Spillway" TargetMode="External"/><Relationship Id="rId4" Type="http://schemas.openxmlformats.org/officeDocument/2006/relationships/hyperlink" Target="https://en.wikipedia.org/wiki/Gravity_dam" TargetMode="External"/><Relationship Id="rId9" Type="http://schemas.openxmlformats.org/officeDocument/2006/relationships/hyperlink" Target="https://en.wikipedia.org/wiki/Masonry" TargetMode="External"/><Relationship Id="rId14" Type="http://schemas.openxmlformats.org/officeDocument/2006/relationships/hyperlink" Target="https://en.wikipedia.org/wiki/Arch-gravity_dam#cite_note-2"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n.wikipedia.org/wiki/Salinity" TargetMode="External"/><Relationship Id="rId13" Type="http://schemas.openxmlformats.org/officeDocument/2006/relationships/hyperlink" Target="https://en.wikipedia.org/wiki/Colorado_pikeminnow" TargetMode="External"/><Relationship Id="rId18" Type="http://schemas.openxmlformats.org/officeDocument/2006/relationships/hyperlink" Target="https://en.wikipedia.org/wiki/Hoover_Dam#cite_note-FWS,_Colorado_River_Recovery-130" TargetMode="External"/><Relationship Id="rId3" Type="http://schemas.openxmlformats.org/officeDocument/2006/relationships/hyperlink" Target="https://en.wikipedia.org/wiki/Hoover_Dam#cite_note-FOOTNOTEGlenn_Lee_et_al.1996-124" TargetMode="External"/><Relationship Id="rId7" Type="http://schemas.openxmlformats.org/officeDocument/2006/relationships/hyperlink" Target="https://en.wikipedia.org/wiki/Inverse_estuary" TargetMode="External"/><Relationship Id="rId12" Type="http://schemas.openxmlformats.org/officeDocument/2006/relationships/hyperlink" Target="https://en.wikipedia.org/wiki/Bonytail_chub" TargetMode="External"/><Relationship Id="rId17" Type="http://schemas.openxmlformats.org/officeDocument/2006/relationships/hyperlink" Target="https://en.wikipedia.org/wiki/Hoover_Dam#cite_note-FOOTNOTEMinckley_Marsh_et_al.2003-129" TargetMode="External"/><Relationship Id="rId2" Type="http://schemas.openxmlformats.org/officeDocument/2006/relationships/hyperlink" Target="https://en.wikipedia.org/wiki/Colorado_River_Delta" TargetMode="External"/><Relationship Id="rId16" Type="http://schemas.openxmlformats.org/officeDocument/2006/relationships/hyperlink" Target="https://en.wikipedia.org/wiki/Endangered_species" TargetMode="External"/><Relationship Id="rId1" Type="http://schemas.openxmlformats.org/officeDocument/2006/relationships/slideLayout" Target="../slideLayouts/slideLayout2.xml"/><Relationship Id="rId6" Type="http://schemas.openxmlformats.org/officeDocument/2006/relationships/hyperlink" Target="https://en.wikipedia.org/wiki/Hoover_Dam#cite_note-Burns_2001-125" TargetMode="External"/><Relationship Id="rId11" Type="http://schemas.openxmlformats.org/officeDocument/2006/relationships/hyperlink" Target="https://en.wikipedia.org/wiki/Hoover_Dam#cite_note-FOOTNOTECohn2001-128" TargetMode="External"/><Relationship Id="rId5" Type="http://schemas.openxmlformats.org/officeDocument/2006/relationships/hyperlink" Target="https://en.wikipedia.org/wiki/Ecosystem" TargetMode="External"/><Relationship Id="rId15" Type="http://schemas.openxmlformats.org/officeDocument/2006/relationships/hyperlink" Target="https://en.wikipedia.org/wiki/Razorback_sucker" TargetMode="External"/><Relationship Id="rId10" Type="http://schemas.openxmlformats.org/officeDocument/2006/relationships/hyperlink" Target="https://en.wikipedia.org/wiki/Hoover_Dam#cite_note-FOOTNOTESchmidt_Webb_et_al.1998-127" TargetMode="External"/><Relationship Id="rId4" Type="http://schemas.openxmlformats.org/officeDocument/2006/relationships/hyperlink" Target="https://en.wikipedia.org/wiki/Estuarine" TargetMode="External"/><Relationship Id="rId9" Type="http://schemas.openxmlformats.org/officeDocument/2006/relationships/hyperlink" Target="https://en.wikipedia.org/wiki/Hoover_Dam#cite_note-FOOTNOTERodriguez_Flessa_et_al.2001-126" TargetMode="External"/><Relationship Id="rId14" Type="http://schemas.openxmlformats.org/officeDocument/2006/relationships/hyperlink" Target="https://en.wikipedia.org/wiki/Humpback_chub"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Glen_Canyon_Dam#cite_note-11" TargetMode="External"/><Relationship Id="rId7" Type="http://schemas.openxmlformats.org/officeDocument/2006/relationships/hyperlink" Target="https://en.wikipedia.org/wiki/Renewable_energy" TargetMode="External"/><Relationship Id="rId2" Type="http://schemas.openxmlformats.org/officeDocument/2006/relationships/hyperlink" Target="https://en.wikipedia.org/wiki/Glen_Canyon_Dam#cite_note-10" TargetMode="External"/><Relationship Id="rId1" Type="http://schemas.openxmlformats.org/officeDocument/2006/relationships/slideLayout" Target="../slideLayouts/slideLayout2.xml"/><Relationship Id="rId6" Type="http://schemas.openxmlformats.org/officeDocument/2006/relationships/hyperlink" Target="https://en.wikipedia.org/wiki/Grand_Canyon" TargetMode="External"/><Relationship Id="rId5" Type="http://schemas.openxmlformats.org/officeDocument/2006/relationships/hyperlink" Target="https://en.wikipedia.org/wiki/Evaporation" TargetMode="External"/><Relationship Id="rId4" Type="http://schemas.openxmlformats.org/officeDocument/2006/relationships/hyperlink" Target="https://en.wikipedia.org/wiki/Glen_Canyon_Dam#cite_note-12"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wiki/Glen_Canyon_Dam#cite_note-144" TargetMode="External"/><Relationship Id="rId7" Type="http://schemas.openxmlformats.org/officeDocument/2006/relationships/hyperlink" Target="https://en.wikipedia.org/wiki/Sluice" TargetMode="External"/><Relationship Id="rId2" Type="http://schemas.openxmlformats.org/officeDocument/2006/relationships/hyperlink" Target="https://en.wikipedia.org/wiki/Sediment" TargetMode="External"/><Relationship Id="rId1" Type="http://schemas.openxmlformats.org/officeDocument/2006/relationships/slideLayout" Target="../slideLayouts/slideLayout2.xml"/><Relationship Id="rId6" Type="http://schemas.openxmlformats.org/officeDocument/2006/relationships/hyperlink" Target="https://en.wikipedia.org/wiki/Dredging" TargetMode="External"/><Relationship Id="rId5" Type="http://schemas.openxmlformats.org/officeDocument/2006/relationships/hyperlink" Target="https://en.wikipedia.org/wiki/Glen_Canyon_Dam#cite_note-orionmagazine-146" TargetMode="External"/><Relationship Id="rId4" Type="http://schemas.openxmlformats.org/officeDocument/2006/relationships/hyperlink" Target="https://en.wikipedia.org/wiki/Glen_Canyon_Dam#cite_note-145"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Riparian_zone" TargetMode="External"/><Relationship Id="rId7" Type="http://schemas.openxmlformats.org/officeDocument/2006/relationships/hyperlink" Target="https://en.wikipedia.org/wiki/Glen_Canyon_Dam#cite_note-148" TargetMode="External"/><Relationship Id="rId2" Type="http://schemas.openxmlformats.org/officeDocument/2006/relationships/hyperlink" Target="https://en.wikipedia.org/wiki/Sandbar" TargetMode="External"/><Relationship Id="rId1" Type="http://schemas.openxmlformats.org/officeDocument/2006/relationships/slideLayout" Target="../slideLayouts/slideLayout2.xml"/><Relationship Id="rId6" Type="http://schemas.openxmlformats.org/officeDocument/2006/relationships/hyperlink" Target="https://en.wikipedia.org/wiki/Glen_Canyon_Dam#cite_note-147" TargetMode="External"/><Relationship Id="rId5" Type="http://schemas.openxmlformats.org/officeDocument/2006/relationships/hyperlink" Target="https://en.wikipedia.org/wiki/Rapid" TargetMode="External"/><Relationship Id="rId4" Type="http://schemas.openxmlformats.org/officeDocument/2006/relationships/hyperlink" Target="https://en.wikipedia.org/wiki/Rockslide"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n.wikipedia.org/wiki/Portmanteau" TargetMode="External"/><Relationship Id="rId3" Type="http://schemas.openxmlformats.org/officeDocument/2006/relationships/hyperlink" Target="https://en.wikipedia.org/wiki/Van_Hook,_North_Dakota" TargetMode="External"/><Relationship Id="rId7" Type="http://schemas.openxmlformats.org/officeDocument/2006/relationships/hyperlink" Target="https://en.wikipedia.org/wiki/Mandaree,_North_Dakota" TargetMode="External"/><Relationship Id="rId2" Type="http://schemas.openxmlformats.org/officeDocument/2006/relationships/hyperlink" Target="https://en.wikipedia.org/wiki/Fort_Berthold_Indian_Reservation" TargetMode="External"/><Relationship Id="rId1" Type="http://schemas.openxmlformats.org/officeDocument/2006/relationships/slideLayout" Target="../slideLayouts/slideLayout2.xml"/><Relationship Id="rId6" Type="http://schemas.openxmlformats.org/officeDocument/2006/relationships/hyperlink" Target="https://en.wikipedia.org/wiki/White_Shield,_North_Dakota" TargetMode="External"/><Relationship Id="rId5" Type="http://schemas.openxmlformats.org/officeDocument/2006/relationships/hyperlink" Target="https://en.wikipedia.org/wiki/New_Town,_North_Dakota" TargetMode="External"/><Relationship Id="rId4" Type="http://schemas.openxmlformats.org/officeDocument/2006/relationships/hyperlink" Target="https://en.wikipedia.org/wiki/Sanish,_North_Dakota" TargetMode="External"/><Relationship Id="rId9" Type="http://schemas.openxmlformats.org/officeDocument/2006/relationships/hyperlink" Target="https://en.wikipedia.org/wiki/Lake_Sakakawea_State_Park"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Oahe_Dam#cite_note-8" TargetMode="External"/><Relationship Id="rId3" Type="http://schemas.openxmlformats.org/officeDocument/2006/relationships/hyperlink" Target="https://en.wikipedia.org/wiki/Standing_Rock_Reservation" TargetMode="External"/><Relationship Id="rId7" Type="http://schemas.openxmlformats.org/officeDocument/2006/relationships/hyperlink" Target="https://en.wikipedia.org/wiki/Oahe_Dam#cite_note-bord2-7" TargetMode="External"/><Relationship Id="rId2" Type="http://schemas.openxmlformats.org/officeDocument/2006/relationships/hyperlink" Target="https://en.wikipedia.org/wiki/Cheyenne_River_Indian_Reservation" TargetMode="External"/><Relationship Id="rId1" Type="http://schemas.openxmlformats.org/officeDocument/2006/relationships/slideLayout" Target="../slideLayouts/slideLayout2.xml"/><Relationship Id="rId6" Type="http://schemas.openxmlformats.org/officeDocument/2006/relationships/hyperlink" Target="https://en.wikipedia.org/wiki/Oahe_Dam#cite_note-6" TargetMode="External"/><Relationship Id="rId5" Type="http://schemas.openxmlformats.org/officeDocument/2006/relationships/hyperlink" Target="https://en.wikipedia.org/wiki/Oahe_Dam#cite_note-dn-5" TargetMode="External"/><Relationship Id="rId4" Type="http://schemas.openxmlformats.org/officeDocument/2006/relationships/hyperlink" Target="https://en.wikipedia.org/wiki/Land_consump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nytimes.com/interactive/2022/11/18/world/middleeast/extreme-heat.html?action=click&amp;module=Well&amp;pgtype=Homepage&amp;section=World%20New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ytimes.com/2022/11/16/technology/elon-musk-twitter-employee-deadline.html" TargetMode="External"/><Relationship Id="rId2" Type="http://schemas.openxmlformats.org/officeDocument/2006/relationships/hyperlink" Target="https://www.nytimes.com/2022/11/17/technology/twitter-elon-musk-ftc.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1536-0416-7454-C16D-109BDE1832A5}"/>
              </a:ext>
            </a:extLst>
          </p:cNvPr>
          <p:cNvSpPr>
            <a:spLocks noGrp="1"/>
          </p:cNvSpPr>
          <p:nvPr>
            <p:ph type="title"/>
          </p:nvPr>
        </p:nvSpPr>
        <p:spPr/>
        <p:txBody>
          <a:bodyPr/>
          <a:lstStyle/>
          <a:p>
            <a:pPr algn="ctr"/>
            <a:r>
              <a:rPr lang="en-US" dirty="0"/>
              <a:t>WELCOME</a:t>
            </a:r>
          </a:p>
        </p:txBody>
      </p:sp>
      <p:pic>
        <p:nvPicPr>
          <p:cNvPr id="5" name="Content Placeholder 4">
            <a:extLst>
              <a:ext uri="{FF2B5EF4-FFF2-40B4-BE49-F238E27FC236}">
                <a16:creationId xmlns:a16="http://schemas.microsoft.com/office/drawing/2014/main" id="{7C665C8D-9189-7633-BE83-B7A7F59FC9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4"/>
            <a:ext cx="10515600" cy="4834255"/>
          </a:xfrm>
        </p:spPr>
      </p:pic>
    </p:spTree>
    <p:extLst>
      <p:ext uri="{BB962C8B-B14F-4D97-AF65-F5344CB8AC3E}">
        <p14:creationId xmlns:p14="http://schemas.microsoft.com/office/powerpoint/2010/main" val="8336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F8AA5-4E26-5198-B2A2-E46FDABA5758}"/>
              </a:ext>
            </a:extLst>
          </p:cNvPr>
          <p:cNvSpPr>
            <a:spLocks noGrp="1"/>
          </p:cNvSpPr>
          <p:nvPr>
            <p:ph type="title"/>
          </p:nvPr>
        </p:nvSpPr>
        <p:spPr/>
        <p:txBody>
          <a:bodyPr/>
          <a:lstStyle/>
          <a:p>
            <a:r>
              <a:rPr lang="en-US" dirty="0"/>
              <a:t>Getting personal</a:t>
            </a:r>
          </a:p>
        </p:txBody>
      </p:sp>
      <p:sp>
        <p:nvSpPr>
          <p:cNvPr id="3" name="Content Placeholder 2">
            <a:extLst>
              <a:ext uri="{FF2B5EF4-FFF2-40B4-BE49-F238E27FC236}">
                <a16:creationId xmlns:a16="http://schemas.microsoft.com/office/drawing/2014/main" id="{4E4857DD-5093-1564-633E-5A7D16868EA3}"/>
              </a:ext>
            </a:extLst>
          </p:cNvPr>
          <p:cNvSpPr>
            <a:spLocks noGrp="1"/>
          </p:cNvSpPr>
          <p:nvPr>
            <p:ph idx="1"/>
          </p:nvPr>
        </p:nvSpPr>
        <p:spPr/>
        <p:txBody>
          <a:bodyPr/>
          <a:lstStyle/>
          <a:p>
            <a:pPr marL="0" indent="0">
              <a:buNone/>
            </a:pPr>
            <a:r>
              <a:rPr lang="en-US" dirty="0"/>
              <a:t>How is my life different now than it was</a:t>
            </a:r>
          </a:p>
          <a:p>
            <a:pPr marL="0" indent="0">
              <a:buNone/>
            </a:pPr>
            <a:r>
              <a:rPr lang="en-US" sz="2800" dirty="0"/>
              <a:t>	- One year ago</a:t>
            </a:r>
            <a:endParaRPr lang="en-US" dirty="0"/>
          </a:p>
          <a:p>
            <a:pPr marL="0" indent="0">
              <a:buNone/>
            </a:pPr>
            <a:r>
              <a:rPr lang="en-US" sz="2800" dirty="0"/>
              <a:t>	- Ten years ago</a:t>
            </a:r>
            <a:endParaRPr lang="en-US" dirty="0"/>
          </a:p>
          <a:p>
            <a:pPr marL="0" indent="0">
              <a:buNone/>
            </a:pPr>
            <a:r>
              <a:rPr lang="en-US" sz="2800" dirty="0"/>
              <a:t>	- Thirty years ago</a:t>
            </a:r>
          </a:p>
          <a:p>
            <a:pPr marL="457200" lvl="1" indent="0">
              <a:buNone/>
            </a:pPr>
            <a:endParaRPr lang="en-US" sz="2800" dirty="0"/>
          </a:p>
          <a:p>
            <a:pPr marL="0" indent="0">
              <a:buNone/>
            </a:pPr>
            <a:r>
              <a:rPr lang="en-US" dirty="0"/>
              <a:t>How is my life different than that of my parents	</a:t>
            </a:r>
          </a:p>
          <a:p>
            <a:pPr marL="0" indent="0">
              <a:buNone/>
            </a:pPr>
            <a:r>
              <a:rPr lang="en-US" dirty="0"/>
              <a:t>	- when they were born</a:t>
            </a:r>
          </a:p>
          <a:p>
            <a:pPr marL="0" indent="0">
              <a:buNone/>
            </a:pPr>
            <a:r>
              <a:rPr lang="en-US" dirty="0"/>
              <a:t>	- when I was born</a:t>
            </a:r>
          </a:p>
        </p:txBody>
      </p:sp>
    </p:spTree>
    <p:extLst>
      <p:ext uri="{BB962C8B-B14F-4D97-AF65-F5344CB8AC3E}">
        <p14:creationId xmlns:p14="http://schemas.microsoft.com/office/powerpoint/2010/main" val="760376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911B-D9A8-7B8E-662F-3B11AAAB6A72}"/>
              </a:ext>
            </a:extLst>
          </p:cNvPr>
          <p:cNvSpPr>
            <a:spLocks noGrp="1"/>
          </p:cNvSpPr>
          <p:nvPr>
            <p:ph type="title"/>
          </p:nvPr>
        </p:nvSpPr>
        <p:spPr/>
        <p:txBody>
          <a:bodyPr/>
          <a:lstStyle/>
          <a:p>
            <a:r>
              <a:rPr lang="en-US" dirty="0"/>
              <a:t>Poem for   THIS IS HOW WE LIVE NOW</a:t>
            </a:r>
          </a:p>
        </p:txBody>
      </p:sp>
      <p:sp>
        <p:nvSpPr>
          <p:cNvPr id="3" name="Content Placeholder 2">
            <a:extLst>
              <a:ext uri="{FF2B5EF4-FFF2-40B4-BE49-F238E27FC236}">
                <a16:creationId xmlns:a16="http://schemas.microsoft.com/office/drawing/2014/main" id="{3AE9E170-DFEB-3BB3-BBF8-DF229917DEC9}"/>
              </a:ext>
            </a:extLst>
          </p:cNvPr>
          <p:cNvSpPr>
            <a:spLocks noGrp="1"/>
          </p:cNvSpPr>
          <p:nvPr>
            <p:ph idx="1"/>
          </p:nvPr>
        </p:nvSpPr>
        <p:spPr/>
        <p:txBody>
          <a:bodyPr numCol="2">
            <a:normAutofit/>
          </a:bodyPr>
          <a:lstStyle/>
          <a:p>
            <a:pPr marL="0" marR="0" indent="0">
              <a:lnSpc>
                <a:spcPts val="1920"/>
              </a:lnSpc>
              <a:spcBef>
                <a:spcPts val="0"/>
              </a:spcBef>
              <a:spcAft>
                <a:spcPts val="0"/>
              </a:spcAft>
              <a:buNone/>
            </a:pP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It could have happened.</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It had to happen.</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It happened earlier. Later.</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Nearer. Farther off.</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It happened, but not to you.</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You were saved because you were the first.</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You were saved because you were the last.</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Alone. With others.</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On the right. The left.</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Because it was raining. Because of the shade.</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Because the day was sunny.</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You were in luck -- there was a forest.</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You were in luck -- there were no trees.</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You were in luck -- a rake, a hook, a beam, a brake,</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A jamb, a turn, a quarter-inch, an instant . . .</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So you're here? Still dizzy from</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another dodge, close shave, reprieve?</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One hole in the net and you slipped through?</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I couldn't be more shocked or</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speechless.</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Listen,</a:t>
            </a:r>
            <a:b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b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how your heart pounds inside 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ts val="1920"/>
              </a:lnSpc>
              <a:spcBef>
                <a:spcPts val="0"/>
              </a:spcBef>
              <a:spcAft>
                <a:spcPts val="0"/>
              </a:spcAft>
              <a:buNone/>
            </a:pPr>
            <a:r>
              <a:rPr lang="en-US" sz="1800" dirty="0">
                <a:solidFill>
                  <a:srgbClr val="484848"/>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0">
              <a:lnSpc>
                <a:spcPct val="107000"/>
              </a:lnSpc>
              <a:spcBef>
                <a:spcPts val="0"/>
              </a:spcBef>
              <a:spcAft>
                <a:spcPts val="800"/>
              </a:spcAft>
              <a:buNone/>
            </a:pPr>
            <a:r>
              <a:rPr lang="en-US" sz="1800" u="sng" dirty="0" err="1">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tooltip="Wislawa Szymborska"/>
              </a:rPr>
              <a:t>Wislawa</a:t>
            </a:r>
            <a:r>
              <a:rPr lang="en-US"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2" tooltip="Wislawa Szymborska"/>
              </a:rPr>
              <a:t> Szymborska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1923-2012</a:t>
            </a:r>
          </a:p>
          <a:p>
            <a:pPr marL="0" marR="0" indent="0">
              <a:lnSpc>
                <a:spcPct val="107000"/>
              </a:lnSpc>
              <a:spcBef>
                <a:spcPts val="0"/>
              </a:spcBef>
              <a:spcAft>
                <a:spcPts val="800"/>
              </a:spcAft>
              <a:buNone/>
            </a:pPr>
            <a:r>
              <a:rPr lang="en-US" sz="1800" dirty="0">
                <a:latin typeface="Calibri" panose="020F0502020204030204" pitchFamily="34" charset="0"/>
                <a:ea typeface="Calibri" panose="020F0502020204030204" pitchFamily="34" charset="0"/>
                <a:cs typeface="Times New Roman" panose="02020603050405020304" pitchFamily="18" charset="0"/>
              </a:rPr>
              <a:t>	Nobel Prize in Literature / 1996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0443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BA0B-F1EC-D2B6-4ABD-4EAF67675D93}"/>
              </a:ext>
            </a:extLst>
          </p:cNvPr>
          <p:cNvSpPr>
            <a:spLocks noGrp="1"/>
          </p:cNvSpPr>
          <p:nvPr>
            <p:ph type="title"/>
          </p:nvPr>
        </p:nvSpPr>
        <p:spPr>
          <a:xfrm>
            <a:off x="838200" y="365125"/>
            <a:ext cx="10515600" cy="716915"/>
          </a:xfrm>
        </p:spPr>
        <p:txBody>
          <a:bodyPr/>
          <a:lstStyle/>
          <a:p>
            <a:r>
              <a:rPr lang="en-US" dirty="0"/>
              <a:t>Jack Gilbert says</a:t>
            </a:r>
          </a:p>
        </p:txBody>
      </p:sp>
      <p:sp>
        <p:nvSpPr>
          <p:cNvPr id="3" name="Content Placeholder 2">
            <a:extLst>
              <a:ext uri="{FF2B5EF4-FFF2-40B4-BE49-F238E27FC236}">
                <a16:creationId xmlns:a16="http://schemas.microsoft.com/office/drawing/2014/main" id="{67B7D58D-01D2-DCF5-8447-15C333907D0A}"/>
              </a:ext>
            </a:extLst>
          </p:cNvPr>
          <p:cNvSpPr>
            <a:spLocks noGrp="1"/>
          </p:cNvSpPr>
          <p:nvPr>
            <p:ph idx="1"/>
          </p:nvPr>
        </p:nvSpPr>
        <p:spPr>
          <a:xfrm>
            <a:off x="838200" y="1188720"/>
            <a:ext cx="10515600" cy="4988243"/>
          </a:xfrm>
        </p:spPr>
        <p:txBody>
          <a:bodyPr numCol="2">
            <a:normAutofit fontScale="92500" lnSpcReduction="10000"/>
          </a:bodyPr>
          <a:lstStyle/>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A BRIEF FOR THE DEFENSE</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Sorrow everywhere. Slaughter everywhere.  If babies</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are not starving someplace, they are starving </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somewhere else.  With flies in their nostrils.</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But we enjoy our lives because that’s what God wants.  </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Otherwise the mornings before summer dawn would not  be made so fine.  The </a:t>
            </a: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Bengel</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 tiger would not </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be fashioned so miraculously well.  The poor women</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at the fountain are laughing together between</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the suffering they have known and the awfulness</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in their future, smiling and laughing while somebody</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in the village is very sick.  There is laughter</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every day in the terrible streets of Calcutta,</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and the women laugh in the cages in Bombay.</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If we deny our happiness, resist our satisfaction,</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we lessen the importance of their deprivation.</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we must risk delight.  We can do without pleasure,</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But not delight.  Not enjoyment. We must have</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the stubbornness to accept our gladness in the ruthless</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furnace of this world.  To make injustice the only </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measure of our attention is to praise the Devil.</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If the locomotive of the Lord runs us down,</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we should give thanks that the end had magnitude.</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We must admit there will be music despite everything.</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We stand at the prow again of a small ship </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anchored late at night in the tiny port</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looking over to the sleeping island:  the waterfront</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is three shuttered cafes and one naked light burning.</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To hear the faint sound of oars in the silence as a rowboat</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comes slowly out and then goes back is truly worth</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all the years of sorrow that are to come.</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					</a:t>
            </a:r>
          </a:p>
          <a:p>
            <a:pPr marL="0" indent="0">
              <a:spcBef>
                <a:spcPts val="0"/>
              </a:spcBef>
              <a:buNone/>
            </a:pPr>
            <a:r>
              <a:rPr lang="en-US" sz="1800" dirty="0">
                <a:latin typeface="Cambria" panose="02040503050406030204" pitchFamily="18" charset="0"/>
                <a:ea typeface="MS Mincho" panose="02020609040205080304" pitchFamily="49" charset="-128"/>
                <a:cs typeface="Times New Roman" panose="02020603050405020304" pitchFamily="18" charset="0"/>
              </a:rPr>
              <a:t>  		</a:t>
            </a:r>
            <a:r>
              <a:rPr lang="en-US" sz="1800" dirty="0">
                <a:effectLst/>
                <a:latin typeface="Cambria" panose="02040503050406030204" pitchFamily="18" charset="0"/>
                <a:ea typeface="MS Mincho" panose="02020609040205080304" pitchFamily="49" charset="-128"/>
                <a:cs typeface="Times New Roman" panose="02020603050405020304" pitchFamily="18" charset="0"/>
              </a:rPr>
              <a:t>Jack Gilbert</a:t>
            </a:r>
          </a:p>
          <a:p>
            <a:pPr marL="0" indent="0">
              <a:spcBef>
                <a:spcPts val="0"/>
              </a:spcBef>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_____________________</a:t>
            </a:r>
          </a:p>
          <a:p>
            <a:pPr marL="0" indent="0">
              <a:spcBef>
                <a:spcPts val="0"/>
              </a:spcBef>
              <a:buNone/>
            </a:pPr>
            <a:r>
              <a:rPr lang="en-US" sz="1800" b="1" dirty="0">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Jack Gilbert</a:t>
            </a:r>
            <a:r>
              <a:rPr lang="en-US" sz="1800" dirty="0">
                <a:solidFill>
                  <a:srgbClr val="222222"/>
                </a:solidFill>
                <a:effectLst/>
                <a:latin typeface="Helvetica" panose="020B0604020202020204" pitchFamily="34" charset="0"/>
                <a:ea typeface="Times New Roman" panose="02020603050405020304" pitchFamily="18" charset="0"/>
                <a:cs typeface="Times New Roman" panose="02020603050405020304" pitchFamily="18" charset="0"/>
              </a:rPr>
              <a:t> (February 18, 1925 – November 13, 2012) was an American poet</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404709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F2E5-B55D-0F96-B027-23D15DE8E794}"/>
              </a:ext>
            </a:extLst>
          </p:cNvPr>
          <p:cNvSpPr>
            <a:spLocks noGrp="1"/>
          </p:cNvSpPr>
          <p:nvPr>
            <p:ph type="title"/>
          </p:nvPr>
        </p:nvSpPr>
        <p:spPr/>
        <p:txBody>
          <a:bodyPr/>
          <a:lstStyle/>
          <a:p>
            <a:r>
              <a:rPr lang="en-US" dirty="0"/>
              <a:t>Article Two </a:t>
            </a:r>
          </a:p>
        </p:txBody>
      </p:sp>
      <p:sp>
        <p:nvSpPr>
          <p:cNvPr id="3" name="Content Placeholder 2">
            <a:extLst>
              <a:ext uri="{FF2B5EF4-FFF2-40B4-BE49-F238E27FC236}">
                <a16:creationId xmlns:a16="http://schemas.microsoft.com/office/drawing/2014/main" id="{D183915A-BC2A-16A9-2360-F97E827C0C2F}"/>
              </a:ext>
            </a:extLst>
          </p:cNvPr>
          <p:cNvSpPr>
            <a:spLocks noGrp="1"/>
          </p:cNvSpPr>
          <p:nvPr>
            <p:ph idx="1"/>
          </p:nvPr>
        </p:nvSpPr>
        <p:spPr/>
        <p:txBody>
          <a:bodyPr/>
          <a:lstStyle/>
          <a:p>
            <a:r>
              <a:rPr lang="en-US" dirty="0"/>
              <a:t>Periwinkle, The Color of Poison, Modernism, and Dusk / Katy Kelleher / p. 169</a:t>
            </a:r>
          </a:p>
          <a:p>
            <a:endParaRPr lang="en-US" dirty="0"/>
          </a:p>
          <a:p>
            <a:pPr marL="0" indent="0">
              <a:buNone/>
            </a:pPr>
            <a:r>
              <a:rPr lang="en-US" dirty="0"/>
              <a:t>More Literary Considerations</a:t>
            </a:r>
          </a:p>
          <a:p>
            <a:pPr marL="0" indent="0">
              <a:buNone/>
            </a:pPr>
            <a:r>
              <a:rPr lang="en-US" dirty="0"/>
              <a:t>-   Why does this essay deserve a place in this anthology?</a:t>
            </a:r>
            <a:br>
              <a:rPr lang="en-US" dirty="0"/>
            </a:br>
            <a:r>
              <a:rPr lang="en-US" dirty="0"/>
              <a:t>-    Who would think to combine a discussion of a plant, with an exploration of color, medicine, and art?</a:t>
            </a:r>
          </a:p>
          <a:p>
            <a:pPr marL="0" indent="0">
              <a:buNone/>
            </a:pPr>
            <a:r>
              <a:rPr lang="en-US" dirty="0"/>
              <a:t>-    Her other books look equally unique</a:t>
            </a:r>
          </a:p>
          <a:p>
            <a:pPr marL="0" indent="0">
              <a:buNone/>
            </a:pPr>
            <a:endParaRPr lang="en-US" dirty="0"/>
          </a:p>
        </p:txBody>
      </p:sp>
    </p:spTree>
    <p:extLst>
      <p:ext uri="{BB962C8B-B14F-4D97-AF65-F5344CB8AC3E}">
        <p14:creationId xmlns:p14="http://schemas.microsoft.com/office/powerpoint/2010/main" val="4240036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B9958-F604-84C9-BB68-9F5061B483F5}"/>
              </a:ext>
            </a:extLst>
          </p:cNvPr>
          <p:cNvSpPr>
            <a:spLocks noGrp="1"/>
          </p:cNvSpPr>
          <p:nvPr>
            <p:ph type="title"/>
          </p:nvPr>
        </p:nvSpPr>
        <p:spPr/>
        <p:txBody>
          <a:bodyPr/>
          <a:lstStyle/>
          <a:p>
            <a:r>
              <a:rPr lang="en-US" dirty="0"/>
              <a:t>More Names</a:t>
            </a:r>
          </a:p>
        </p:txBody>
      </p:sp>
      <p:sp>
        <p:nvSpPr>
          <p:cNvPr id="3" name="Content Placeholder 2">
            <a:extLst>
              <a:ext uri="{FF2B5EF4-FFF2-40B4-BE49-F238E27FC236}">
                <a16:creationId xmlns:a16="http://schemas.microsoft.com/office/drawing/2014/main" id="{42AA7E09-310B-E7A9-750A-83E1C741A76A}"/>
              </a:ext>
            </a:extLst>
          </p:cNvPr>
          <p:cNvSpPr>
            <a:spLocks noGrp="1"/>
          </p:cNvSpPr>
          <p:nvPr>
            <p:ph idx="1"/>
          </p:nvPr>
        </p:nvSpPr>
        <p:spPr/>
        <p:txBody>
          <a:bodyPr/>
          <a:lstStyle/>
          <a:p>
            <a:r>
              <a:rPr lang="en-US" b="0" i="0" dirty="0">
                <a:solidFill>
                  <a:srgbClr val="000000"/>
                </a:solidFill>
                <a:effectLst/>
                <a:latin typeface="Open Sans" panose="020B0606030504020204" pitchFamily="34" charset="0"/>
              </a:rPr>
              <a:t>Other Name(s):Common Periwinkle, </a:t>
            </a:r>
            <a:r>
              <a:rPr lang="en-US" b="0" i="0" dirty="0" err="1">
                <a:solidFill>
                  <a:srgbClr val="000000"/>
                </a:solidFill>
                <a:effectLst/>
                <a:latin typeface="Open Sans" panose="020B0606030504020204" pitchFamily="34" charset="0"/>
              </a:rPr>
              <a:t>Earlyflowering</a:t>
            </a:r>
            <a:r>
              <a:rPr lang="en-US" b="0" i="0" dirty="0">
                <a:solidFill>
                  <a:srgbClr val="000000"/>
                </a:solidFill>
                <a:effectLst/>
                <a:latin typeface="Open Sans" panose="020B0606030504020204" pitchFamily="34" charset="0"/>
              </a:rPr>
              <a:t>, Evergreen, </a:t>
            </a:r>
            <a:r>
              <a:rPr lang="en-US" b="0" i="0" dirty="0" err="1">
                <a:solidFill>
                  <a:srgbClr val="000000"/>
                </a:solidFill>
                <a:effectLst/>
                <a:latin typeface="Open Sans" panose="020B0606030504020204" pitchFamily="34" charset="0"/>
              </a:rPr>
              <a:t>Herbe</a:t>
            </a:r>
            <a:r>
              <a:rPr lang="en-US" b="0" i="0" dirty="0">
                <a:solidFill>
                  <a:srgbClr val="000000"/>
                </a:solidFill>
                <a:effectLst/>
                <a:latin typeface="Open Sans" panose="020B0606030504020204" pitchFamily="34" charset="0"/>
              </a:rPr>
              <a:t> à la </a:t>
            </a:r>
            <a:r>
              <a:rPr lang="en-US" b="0" i="0" dirty="0" err="1">
                <a:solidFill>
                  <a:srgbClr val="000000"/>
                </a:solidFill>
                <a:effectLst/>
                <a:latin typeface="Open Sans" panose="020B0606030504020204" pitchFamily="34" charset="0"/>
              </a:rPr>
              <a:t>Capucine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Herbe</a:t>
            </a:r>
            <a:r>
              <a:rPr lang="en-US" b="0" i="0" dirty="0">
                <a:solidFill>
                  <a:srgbClr val="000000"/>
                </a:solidFill>
                <a:effectLst/>
                <a:latin typeface="Open Sans" panose="020B0606030504020204" pitchFamily="34" charset="0"/>
              </a:rPr>
              <a:t> de </a:t>
            </a:r>
            <a:r>
              <a:rPr lang="en-US" b="0" i="0" dirty="0" err="1">
                <a:solidFill>
                  <a:srgbClr val="000000"/>
                </a:solidFill>
                <a:effectLst/>
                <a:latin typeface="Open Sans" panose="020B0606030504020204" pitchFamily="34" charset="0"/>
              </a:rPr>
              <a:t>Fidélité</a:t>
            </a:r>
            <a:r>
              <a:rPr lang="en-US" b="0" i="0" dirty="0">
                <a:solidFill>
                  <a:srgbClr val="000000"/>
                </a:solidFill>
                <a:effectLst/>
                <a:latin typeface="Open Sans" panose="020B0606030504020204" pitchFamily="34" charset="0"/>
              </a:rPr>
              <a:t>, Lesser Periwinkle, Myrtle, Petite </a:t>
            </a:r>
            <a:r>
              <a:rPr lang="en-US" b="0" i="0" dirty="0" err="1">
                <a:solidFill>
                  <a:srgbClr val="000000"/>
                </a:solidFill>
                <a:effectLst/>
                <a:latin typeface="Open Sans" panose="020B0606030504020204" pitchFamily="34" charset="0"/>
              </a:rPr>
              <a:t>Pervenche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Pervenche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Mineure</a:t>
            </a:r>
            <a:r>
              <a:rPr lang="en-US" b="0" i="0" dirty="0">
                <a:solidFill>
                  <a:srgbClr val="000000"/>
                </a:solidFill>
                <a:effectLst/>
                <a:latin typeface="Open Sans" panose="020B0606030504020204" pitchFamily="34" charset="0"/>
              </a:rPr>
              <a:t>, Small Periwinkle, Vinca minor, </a:t>
            </a:r>
            <a:r>
              <a:rPr lang="en-US" b="0" i="0" dirty="0" err="1">
                <a:solidFill>
                  <a:srgbClr val="000000"/>
                </a:solidFill>
                <a:effectLst/>
                <a:latin typeface="Open Sans" panose="020B0606030504020204" pitchFamily="34" charset="0"/>
              </a:rPr>
              <a:t>Vincae</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Minoris</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Herba</a:t>
            </a:r>
            <a:r>
              <a:rPr lang="en-US" b="0" i="0" dirty="0">
                <a:solidFill>
                  <a:srgbClr val="000000"/>
                </a:solidFill>
                <a:effectLst/>
                <a:latin typeface="Open Sans" panose="020B0606030504020204" pitchFamily="34" charset="0"/>
              </a:rPr>
              <a:t>, </a:t>
            </a:r>
            <a:r>
              <a:rPr lang="en-US" b="0" i="0" dirty="0" err="1">
                <a:solidFill>
                  <a:srgbClr val="000000"/>
                </a:solidFill>
                <a:effectLst/>
                <a:latin typeface="Open Sans" panose="020B0606030504020204" pitchFamily="34" charset="0"/>
              </a:rPr>
              <a:t>Vincapervinca</a:t>
            </a:r>
            <a:r>
              <a:rPr lang="en-US" b="0" i="0" dirty="0">
                <a:solidFill>
                  <a:srgbClr val="000000"/>
                </a:solidFill>
                <a:effectLst/>
                <a:latin typeface="Open Sans" panose="020B0606030504020204" pitchFamily="34" charset="0"/>
              </a:rPr>
              <a:t>, Violette des </a:t>
            </a:r>
            <a:r>
              <a:rPr lang="en-US" b="0" i="0" dirty="0" err="1">
                <a:solidFill>
                  <a:srgbClr val="000000"/>
                </a:solidFill>
                <a:effectLst/>
                <a:latin typeface="Open Sans" panose="020B0606030504020204" pitchFamily="34" charset="0"/>
              </a:rPr>
              <a:t>Morts</a:t>
            </a:r>
            <a:r>
              <a:rPr lang="en-US" b="0" i="0" dirty="0">
                <a:solidFill>
                  <a:srgbClr val="000000"/>
                </a:solidFill>
                <a:effectLst/>
                <a:latin typeface="Open Sans" panose="020B0606030504020204" pitchFamily="34" charset="0"/>
              </a:rPr>
              <a:t>, Violette de Serpent, Violette de </a:t>
            </a:r>
            <a:r>
              <a:rPr lang="en-US" b="0" i="0" dirty="0" err="1">
                <a:solidFill>
                  <a:srgbClr val="000000"/>
                </a:solidFill>
                <a:effectLst/>
                <a:latin typeface="Open Sans" panose="020B0606030504020204" pitchFamily="34" charset="0"/>
              </a:rPr>
              <a:t>Sorcier</a:t>
            </a:r>
            <a:r>
              <a:rPr lang="en-US" b="0" i="0" dirty="0">
                <a:solidFill>
                  <a:srgbClr val="000000"/>
                </a:solidFill>
                <a:effectLst/>
                <a:latin typeface="Open Sans" panose="020B0606030504020204" pitchFamily="34" charset="0"/>
              </a:rPr>
              <a:t>, Wintergreen.</a:t>
            </a:r>
          </a:p>
          <a:p>
            <a:pPr marL="0" indent="0">
              <a:buNone/>
            </a:pPr>
            <a:endParaRPr lang="en-US" dirty="0"/>
          </a:p>
        </p:txBody>
      </p:sp>
    </p:spTree>
    <p:extLst>
      <p:ext uri="{BB962C8B-B14F-4D97-AF65-F5344CB8AC3E}">
        <p14:creationId xmlns:p14="http://schemas.microsoft.com/office/powerpoint/2010/main" val="289531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FEB64-509B-726D-8E55-69ED75A253D9}"/>
              </a:ext>
            </a:extLst>
          </p:cNvPr>
          <p:cNvSpPr>
            <a:spLocks noGrp="1"/>
          </p:cNvSpPr>
          <p:nvPr>
            <p:ph type="title"/>
          </p:nvPr>
        </p:nvSpPr>
        <p:spPr>
          <a:xfrm>
            <a:off x="838200" y="365125"/>
            <a:ext cx="10515600" cy="716915"/>
          </a:xfrm>
        </p:spPr>
        <p:txBody>
          <a:bodyPr/>
          <a:lstStyle/>
          <a:p>
            <a:r>
              <a:rPr lang="en-US" dirty="0"/>
              <a:t>From RXList.com</a:t>
            </a:r>
          </a:p>
        </p:txBody>
      </p:sp>
      <p:sp>
        <p:nvSpPr>
          <p:cNvPr id="3" name="Content Placeholder 2">
            <a:extLst>
              <a:ext uri="{FF2B5EF4-FFF2-40B4-BE49-F238E27FC236}">
                <a16:creationId xmlns:a16="http://schemas.microsoft.com/office/drawing/2014/main" id="{8C570F94-9140-2A06-A342-A5E492E8FDBE}"/>
              </a:ext>
            </a:extLst>
          </p:cNvPr>
          <p:cNvSpPr>
            <a:spLocks noGrp="1"/>
          </p:cNvSpPr>
          <p:nvPr>
            <p:ph idx="1"/>
          </p:nvPr>
        </p:nvSpPr>
        <p:spPr>
          <a:xfrm>
            <a:off x="838200" y="1356360"/>
            <a:ext cx="10515600" cy="4820603"/>
          </a:xfrm>
        </p:spPr>
        <p:txBody>
          <a:bodyPr>
            <a:normAutofit fontScale="92500" lnSpcReduction="10000"/>
          </a:bodyPr>
          <a:lstStyle/>
          <a:p>
            <a:pPr algn="l"/>
            <a:r>
              <a:rPr lang="en-US" b="0" i="0" dirty="0">
                <a:solidFill>
                  <a:srgbClr val="000000"/>
                </a:solidFill>
                <a:effectLst/>
                <a:latin typeface="Open Sans" panose="020B0606030504020204" pitchFamily="34" charset="0"/>
              </a:rPr>
              <a:t>Periwinkle is an herb. The parts that grow above the ground are used to make medicine. Don't confuse periwinkle with Madagascar periwinkle (Catharanthus roseus).</a:t>
            </a:r>
          </a:p>
          <a:p>
            <a:pPr algn="l"/>
            <a:r>
              <a:rPr lang="en-US" b="0" i="0" dirty="0">
                <a:solidFill>
                  <a:srgbClr val="000000"/>
                </a:solidFill>
                <a:effectLst/>
                <a:latin typeface="Open Sans" panose="020B0606030504020204" pitchFamily="34" charset="0"/>
              </a:rPr>
              <a:t>Despite serious safety concerns, periwinkle is used for “brain health” (increasing blood circulation in the brain, supporting brain metabolism, increasing mental productivity, preventing memory and concentration problems and feebleness, improving memory and thinking ability, and preventing early aging of brain cells).</a:t>
            </a:r>
          </a:p>
          <a:p>
            <a:pPr algn="l"/>
            <a:r>
              <a:rPr lang="en-US" b="0" i="0" dirty="0">
                <a:solidFill>
                  <a:srgbClr val="000000"/>
                </a:solidFill>
                <a:effectLst/>
                <a:latin typeface="Open Sans" panose="020B0606030504020204" pitchFamily="34" charset="0"/>
              </a:rPr>
              <a:t>Periwinkle is also used for treating diarrhea, vaginal discharge, throat ailments, tonsillitis, chest pain, high blood pressure, sore throat, intestinal pain and swelling (inflammation), toothache, and water retention (edema). It is also used for promoting wound healing, improving the way the immune system defends the body, and for “blood-purification.”</a:t>
            </a:r>
          </a:p>
          <a:p>
            <a:endParaRPr lang="en-US" dirty="0"/>
          </a:p>
        </p:txBody>
      </p:sp>
    </p:spTree>
    <p:extLst>
      <p:ext uri="{BB962C8B-B14F-4D97-AF65-F5344CB8AC3E}">
        <p14:creationId xmlns:p14="http://schemas.microsoft.com/office/powerpoint/2010/main" val="280599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0883-8C1E-4328-0127-58313832126C}"/>
              </a:ext>
            </a:extLst>
          </p:cNvPr>
          <p:cNvSpPr>
            <a:spLocks noGrp="1"/>
          </p:cNvSpPr>
          <p:nvPr>
            <p:ph type="title"/>
          </p:nvPr>
        </p:nvSpPr>
        <p:spPr/>
        <p:txBody>
          <a:bodyPr/>
          <a:lstStyle/>
          <a:p>
            <a:pPr algn="ctr"/>
            <a:r>
              <a:rPr lang="en-US" dirty="0"/>
              <a:t>Poem for the week </a:t>
            </a:r>
            <a:br>
              <a:rPr lang="en-US" dirty="0"/>
            </a:br>
            <a:r>
              <a:rPr lang="en-US" dirty="0"/>
              <a:t>to help us contemplate darkness and light</a:t>
            </a:r>
          </a:p>
        </p:txBody>
      </p:sp>
      <p:sp>
        <p:nvSpPr>
          <p:cNvPr id="3" name="Content Placeholder 2">
            <a:extLst>
              <a:ext uri="{FF2B5EF4-FFF2-40B4-BE49-F238E27FC236}">
                <a16:creationId xmlns:a16="http://schemas.microsoft.com/office/drawing/2014/main" id="{98CBEF15-BDEB-BDD3-CCC5-45A95A0AD4EE}"/>
              </a:ext>
            </a:extLst>
          </p:cNvPr>
          <p:cNvSpPr>
            <a:spLocks noGrp="1"/>
          </p:cNvSpPr>
          <p:nvPr>
            <p:ph idx="1"/>
          </p:nvPr>
        </p:nvSpPr>
        <p:spPr>
          <a:xfrm>
            <a:off x="838200" y="1825624"/>
            <a:ext cx="10515600" cy="5032375"/>
          </a:xfrm>
        </p:spPr>
        <p:txBody>
          <a:bodyPr>
            <a:normAutofit fontScale="92500" lnSpcReduction="10000"/>
          </a:bodyPr>
          <a:lstStyle/>
          <a:p>
            <a:pPr marL="0" indent="0" algn="l" fontAlgn="base">
              <a:buNone/>
            </a:pPr>
            <a:r>
              <a:rPr lang="en-US" b="0" i="0" dirty="0">
                <a:solidFill>
                  <a:srgbClr val="727272"/>
                </a:solidFill>
                <a:effectLst/>
                <a:latin typeface="Lucida Sans Unicode" panose="020B0602030504020204" pitchFamily="34" charset="0"/>
              </a:rPr>
              <a:t>Three darks come down together,</a:t>
            </a:r>
            <a:br>
              <a:rPr lang="en-US" b="0" i="0" dirty="0">
                <a:solidFill>
                  <a:srgbClr val="727272"/>
                </a:solidFill>
                <a:effectLst/>
                <a:latin typeface="Lucida Sans Unicode" panose="020B0602030504020204" pitchFamily="34" charset="0"/>
              </a:rPr>
            </a:br>
            <a:r>
              <a:rPr lang="en-US" b="0" i="0" dirty="0">
                <a:solidFill>
                  <a:srgbClr val="727272"/>
                </a:solidFill>
                <a:effectLst/>
                <a:latin typeface="Lucida Sans Unicode" panose="020B0602030504020204" pitchFamily="34" charset="0"/>
              </a:rPr>
              <a:t>Three darks close in around me:</a:t>
            </a:r>
            <a:br>
              <a:rPr lang="en-US" b="0" i="0" dirty="0">
                <a:solidFill>
                  <a:srgbClr val="727272"/>
                </a:solidFill>
                <a:effectLst/>
                <a:latin typeface="Lucida Sans Unicode" panose="020B0602030504020204" pitchFamily="34" charset="0"/>
              </a:rPr>
            </a:br>
            <a:r>
              <a:rPr lang="en-US" b="0" i="0" dirty="0">
                <a:solidFill>
                  <a:srgbClr val="727272"/>
                </a:solidFill>
                <a:effectLst/>
                <a:latin typeface="Lucida Sans Unicode" panose="020B0602030504020204" pitchFamily="34" charset="0"/>
              </a:rPr>
              <a:t>Day dark, year dark, dark weather.</a:t>
            </a:r>
          </a:p>
          <a:p>
            <a:pPr marL="0" indent="0" algn="l" fontAlgn="base">
              <a:buNone/>
            </a:pPr>
            <a:r>
              <a:rPr lang="en-US" b="0" i="0" dirty="0">
                <a:solidFill>
                  <a:srgbClr val="727272"/>
                </a:solidFill>
                <a:effectLst/>
                <a:latin typeface="Lucida Sans Unicode" panose="020B0602030504020204" pitchFamily="34" charset="0"/>
              </a:rPr>
              <a:t>They whisper and conspire,</a:t>
            </a:r>
            <a:br>
              <a:rPr lang="en-US" b="0" i="0" dirty="0">
                <a:solidFill>
                  <a:srgbClr val="727272"/>
                </a:solidFill>
                <a:effectLst/>
                <a:latin typeface="Lucida Sans Unicode" panose="020B0602030504020204" pitchFamily="34" charset="0"/>
              </a:rPr>
            </a:br>
            <a:r>
              <a:rPr lang="en-US" b="0" i="0" dirty="0">
                <a:solidFill>
                  <a:srgbClr val="727272"/>
                </a:solidFill>
                <a:effectLst/>
                <a:latin typeface="Lucida Sans Unicode" panose="020B0602030504020204" pitchFamily="34" charset="0"/>
              </a:rPr>
              <a:t>They search me and they sound me</a:t>
            </a:r>
            <a:br>
              <a:rPr lang="en-US" b="0" i="0" dirty="0">
                <a:solidFill>
                  <a:srgbClr val="727272"/>
                </a:solidFill>
                <a:effectLst/>
                <a:latin typeface="Lucida Sans Unicode" panose="020B0602030504020204" pitchFamily="34" charset="0"/>
              </a:rPr>
            </a:br>
            <a:r>
              <a:rPr lang="en-US" b="0" i="0" dirty="0">
                <a:solidFill>
                  <a:srgbClr val="727272"/>
                </a:solidFill>
                <a:effectLst/>
                <a:latin typeface="Lucida Sans Unicode" panose="020B0602030504020204" pitchFamily="34" charset="0"/>
              </a:rPr>
              <a:t>Hugging my private fire.</a:t>
            </a:r>
          </a:p>
          <a:p>
            <a:pPr marL="0" indent="0" algn="l" fontAlgn="base">
              <a:buNone/>
            </a:pPr>
            <a:r>
              <a:rPr lang="en-US" b="0" i="0" dirty="0">
                <a:solidFill>
                  <a:srgbClr val="727272"/>
                </a:solidFill>
                <a:effectLst/>
                <a:latin typeface="Lucida Sans Unicode" panose="020B0602030504020204" pitchFamily="34" charset="0"/>
              </a:rPr>
              <a:t>Day done, year done, storm blowing,</a:t>
            </a:r>
            <a:br>
              <a:rPr lang="en-US" b="0" i="0" dirty="0">
                <a:solidFill>
                  <a:srgbClr val="727272"/>
                </a:solidFill>
                <a:effectLst/>
                <a:latin typeface="Lucida Sans Unicode" panose="020B0602030504020204" pitchFamily="34" charset="0"/>
              </a:rPr>
            </a:br>
            <a:r>
              <a:rPr lang="en-US" b="0" i="0" dirty="0">
                <a:solidFill>
                  <a:srgbClr val="727272"/>
                </a:solidFill>
                <a:effectLst/>
                <a:latin typeface="Lucida Sans Unicode" panose="020B0602030504020204" pitchFamily="34" charset="0"/>
              </a:rPr>
              <a:t>Three </a:t>
            </a:r>
            <a:r>
              <a:rPr lang="en-US" b="0" i="0" dirty="0" err="1">
                <a:solidFill>
                  <a:srgbClr val="727272"/>
                </a:solidFill>
                <a:effectLst/>
                <a:latin typeface="Lucida Sans Unicode" panose="020B0602030504020204" pitchFamily="34" charset="0"/>
              </a:rPr>
              <a:t>darknesses</a:t>
            </a:r>
            <a:r>
              <a:rPr lang="en-US" b="0" i="0" dirty="0">
                <a:solidFill>
                  <a:srgbClr val="727272"/>
                </a:solidFill>
                <a:effectLst/>
                <a:latin typeface="Lucida Sans Unicode" panose="020B0602030504020204" pitchFamily="34" charset="0"/>
              </a:rPr>
              <a:t> impound me</a:t>
            </a:r>
            <a:br>
              <a:rPr lang="en-US" b="0" i="0" dirty="0">
                <a:solidFill>
                  <a:srgbClr val="727272"/>
                </a:solidFill>
                <a:effectLst/>
                <a:latin typeface="Lucida Sans Unicode" panose="020B0602030504020204" pitchFamily="34" charset="0"/>
              </a:rPr>
            </a:br>
            <a:r>
              <a:rPr lang="en-US" b="0" i="0" dirty="0">
                <a:solidFill>
                  <a:srgbClr val="727272"/>
                </a:solidFill>
                <a:effectLst/>
                <a:latin typeface="Lucida Sans Unicode" panose="020B0602030504020204" pitchFamily="34" charset="0"/>
              </a:rPr>
              <a:t>With dark of white snow snowing.</a:t>
            </a:r>
          </a:p>
          <a:p>
            <a:pPr marL="0" indent="0" algn="l" fontAlgn="base">
              <a:buNone/>
            </a:pPr>
            <a:r>
              <a:rPr lang="en-US" b="0" i="0" dirty="0">
                <a:solidFill>
                  <a:srgbClr val="727272"/>
                </a:solidFill>
                <a:effectLst/>
                <a:latin typeface="Lucida Sans Unicode" panose="020B0602030504020204" pitchFamily="34" charset="0"/>
              </a:rPr>
              <a:t>Three darks gang up to end me,</a:t>
            </a:r>
            <a:br>
              <a:rPr lang="en-US" b="0" i="0" dirty="0">
                <a:solidFill>
                  <a:srgbClr val="727272"/>
                </a:solidFill>
                <a:effectLst/>
                <a:latin typeface="Lucida Sans Unicode" panose="020B0602030504020204" pitchFamily="34" charset="0"/>
              </a:rPr>
            </a:br>
            <a:r>
              <a:rPr lang="en-US" b="0" i="0" dirty="0">
                <a:solidFill>
                  <a:srgbClr val="727272"/>
                </a:solidFill>
                <a:effectLst/>
                <a:latin typeface="Lucida Sans Unicode" panose="020B0602030504020204" pitchFamily="34" charset="0"/>
              </a:rPr>
              <a:t>To browbeat and dumbfound me.</a:t>
            </a:r>
            <a:br>
              <a:rPr lang="en-US" b="0" i="0" dirty="0">
                <a:solidFill>
                  <a:srgbClr val="727272"/>
                </a:solidFill>
                <a:effectLst/>
                <a:latin typeface="Lucida Sans Unicode" panose="020B0602030504020204" pitchFamily="34" charset="0"/>
              </a:rPr>
            </a:br>
            <a:r>
              <a:rPr lang="en-US" b="0" i="1" dirty="0">
                <a:solidFill>
                  <a:srgbClr val="727272"/>
                </a:solidFill>
                <a:effectLst/>
                <a:latin typeface="inherit"/>
              </a:rPr>
              <a:t>Three future lights defend me.</a:t>
            </a:r>
            <a:endParaRPr lang="en-US" b="0" i="0" dirty="0">
              <a:solidFill>
                <a:srgbClr val="727272"/>
              </a:solidFill>
              <a:effectLst/>
              <a:latin typeface="Lucida Sans Unicode" panose="020B0602030504020204" pitchFamily="34" charset="0"/>
            </a:endParaRPr>
          </a:p>
          <a:p>
            <a:pPr marL="0" indent="0">
              <a:buNone/>
            </a:pPr>
            <a:r>
              <a:rPr lang="en-US" dirty="0"/>
              <a:t>				Robert Francis / 1901-1987</a:t>
            </a:r>
          </a:p>
        </p:txBody>
      </p:sp>
    </p:spTree>
    <p:extLst>
      <p:ext uri="{BB962C8B-B14F-4D97-AF65-F5344CB8AC3E}">
        <p14:creationId xmlns:p14="http://schemas.microsoft.com/office/powerpoint/2010/main" val="65095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5BCF0-9CAA-F79F-0DCE-F490B98CFBBC}"/>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A44724DD-4DD0-CE8D-3603-7555DD81AAC6}"/>
              </a:ext>
            </a:extLst>
          </p:cNvPr>
          <p:cNvSpPr>
            <a:spLocks noGrp="1"/>
          </p:cNvSpPr>
          <p:nvPr>
            <p:ph idx="1"/>
          </p:nvPr>
        </p:nvSpPr>
        <p:spPr/>
        <p:txBody>
          <a:bodyPr/>
          <a:lstStyle/>
          <a:p>
            <a:pPr marL="0" indent="0">
              <a:buNone/>
            </a:pPr>
            <a:r>
              <a:rPr lang="en-US" b="0" i="0" dirty="0">
                <a:solidFill>
                  <a:srgbClr val="222222"/>
                </a:solidFill>
                <a:effectLst/>
                <a:latin typeface="Arial" panose="020B0604020202020204" pitchFamily="34" charset="0"/>
              </a:rPr>
              <a:t>Claudia will be leading discussions of “Cancel Earthworms“, p. 275</a:t>
            </a:r>
          </a:p>
          <a:p>
            <a:pPr marL="0" indent="0">
              <a:buNone/>
            </a:pPr>
            <a:endParaRPr lang="en-US" dirty="0">
              <a:solidFill>
                <a:srgbClr val="222222"/>
              </a:solidFill>
              <a:latin typeface="Arial" panose="020B0604020202020204" pitchFamily="34" charset="0"/>
            </a:endParaRPr>
          </a:p>
          <a:p>
            <a:pPr marL="0" indent="0">
              <a:buNone/>
            </a:pPr>
            <a:r>
              <a:rPr lang="en-US" dirty="0">
                <a:solidFill>
                  <a:srgbClr val="222222"/>
                </a:solidFill>
                <a:latin typeface="Arial" panose="020B0604020202020204" pitchFamily="34" charset="0"/>
              </a:rPr>
              <a:t>a</a:t>
            </a:r>
            <a:r>
              <a:rPr lang="en-US" b="0" i="0" dirty="0">
                <a:solidFill>
                  <a:srgbClr val="222222"/>
                </a:solidFill>
                <a:effectLst/>
                <a:latin typeface="Arial" panose="020B0604020202020204" pitchFamily="34" charset="0"/>
              </a:rPr>
              <a:t>nd “a Toxic Secret Lurks in Deep Sea”, p. 312</a:t>
            </a:r>
          </a:p>
          <a:p>
            <a:pPr marL="0" indent="0">
              <a:buNone/>
            </a:pPr>
            <a:r>
              <a:rPr lang="en-US" b="0" i="0" dirty="0">
                <a:solidFill>
                  <a:srgbClr val="222222"/>
                </a:solidFill>
                <a:effectLst/>
                <a:latin typeface="Arial" panose="020B0604020202020204" pitchFamily="34" charset="0"/>
              </a:rPr>
              <a:t>It’s about barrels of DDT that were </a:t>
            </a:r>
            <a:r>
              <a:rPr lang="en-US" b="0" i="0" dirty="0" err="1">
                <a:solidFill>
                  <a:srgbClr val="222222"/>
                </a:solidFill>
                <a:effectLst/>
                <a:latin typeface="Arial" panose="020B0604020202020204" pitchFamily="34" charset="0"/>
              </a:rPr>
              <a:t>dumpted</a:t>
            </a:r>
            <a:r>
              <a:rPr lang="en-US" b="0" i="0" dirty="0">
                <a:solidFill>
                  <a:srgbClr val="222222"/>
                </a:solidFill>
                <a:effectLst/>
                <a:latin typeface="Arial" panose="020B0604020202020204" pitchFamily="34" charset="0"/>
              </a:rPr>
              <a:t> in the ocean off LA during the 20</a:t>
            </a:r>
            <a:r>
              <a:rPr lang="en-US" b="0" i="0" baseline="30000" dirty="0">
                <a:solidFill>
                  <a:srgbClr val="222222"/>
                </a:solidFill>
                <a:effectLst/>
                <a:latin typeface="Arial" panose="020B0604020202020204" pitchFamily="34" charset="0"/>
              </a:rPr>
              <a:t>th</a:t>
            </a:r>
            <a:r>
              <a:rPr lang="en-US" b="0" i="0" dirty="0">
                <a:solidFill>
                  <a:srgbClr val="222222"/>
                </a:solidFill>
                <a:effectLst/>
                <a:latin typeface="Arial" panose="020B0604020202020204" pitchFamily="34" charset="0"/>
              </a:rPr>
              <a:t> Century.</a:t>
            </a:r>
          </a:p>
          <a:p>
            <a:pPr marL="0" indent="0">
              <a:buNone/>
            </a:pPr>
            <a:endParaRPr lang="en-US" dirty="0">
              <a:solidFill>
                <a:srgbClr val="222222"/>
              </a:solidFill>
              <a:latin typeface="Arial" panose="020B0604020202020204" pitchFamily="34" charset="0"/>
            </a:endParaRPr>
          </a:p>
          <a:p>
            <a:pPr marL="0" indent="0">
              <a:buNone/>
            </a:pPr>
            <a:r>
              <a:rPr lang="en-US" dirty="0">
                <a:solidFill>
                  <a:srgbClr val="222222"/>
                </a:solidFill>
                <a:latin typeface="Arial" panose="020B0604020202020204" pitchFamily="34" charset="0"/>
              </a:rPr>
              <a:t>She will send out an email with more details.</a:t>
            </a:r>
          </a:p>
          <a:p>
            <a:pPr marL="0" indent="0">
              <a:buNone/>
            </a:pPr>
            <a:endParaRPr lang="en-US" dirty="0"/>
          </a:p>
        </p:txBody>
      </p:sp>
    </p:spTree>
    <p:extLst>
      <p:ext uri="{BB962C8B-B14F-4D97-AF65-F5344CB8AC3E}">
        <p14:creationId xmlns:p14="http://schemas.microsoft.com/office/powerpoint/2010/main" val="1524088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CD603-E766-4976-5BDA-BF055E8F3630}"/>
              </a:ext>
            </a:extLst>
          </p:cNvPr>
          <p:cNvSpPr>
            <a:spLocks noGrp="1"/>
          </p:cNvSpPr>
          <p:nvPr>
            <p:ph type="title"/>
          </p:nvPr>
        </p:nvSpPr>
        <p:spPr/>
        <p:txBody>
          <a:bodyPr/>
          <a:lstStyle/>
          <a:p>
            <a:r>
              <a:rPr lang="en-US" dirty="0"/>
              <a:t>Thought for the season</a:t>
            </a:r>
          </a:p>
        </p:txBody>
      </p:sp>
      <p:sp>
        <p:nvSpPr>
          <p:cNvPr id="3" name="Content Placeholder 2">
            <a:extLst>
              <a:ext uri="{FF2B5EF4-FFF2-40B4-BE49-F238E27FC236}">
                <a16:creationId xmlns:a16="http://schemas.microsoft.com/office/drawing/2014/main" id="{D9B0AF0C-B898-6E4A-D628-8F3845083386}"/>
              </a:ext>
            </a:extLst>
          </p:cNvPr>
          <p:cNvSpPr>
            <a:spLocks noGrp="1"/>
          </p:cNvSpPr>
          <p:nvPr>
            <p:ph idx="1"/>
          </p:nvPr>
        </p:nvSpPr>
        <p:spPr/>
        <p:txBody>
          <a:bodyPr/>
          <a:lstStyle/>
          <a:p>
            <a:pPr marL="0" indent="0" algn="l">
              <a:buNone/>
            </a:pPr>
            <a:endParaRPr lang="en-US" b="0" i="0" dirty="0">
              <a:solidFill>
                <a:srgbClr val="222222"/>
              </a:solidFill>
              <a:effectLst/>
              <a:latin typeface="Arial" panose="020B0604020202020204" pitchFamily="34" charset="0"/>
            </a:endParaRPr>
          </a:p>
          <a:p>
            <a:pPr marL="0" indent="0" algn="l">
              <a:buNone/>
            </a:pPr>
            <a:endParaRPr lang="en-US" dirty="0">
              <a:solidFill>
                <a:srgbClr val="222222"/>
              </a:solidFill>
              <a:latin typeface="Arial" panose="020B0604020202020204" pitchFamily="34" charset="0"/>
            </a:endParaRPr>
          </a:p>
          <a:p>
            <a:pPr marL="0" indent="0" algn="l">
              <a:buNone/>
            </a:pPr>
            <a:r>
              <a:rPr lang="en-US" b="0" i="0" dirty="0">
                <a:solidFill>
                  <a:srgbClr val="222222"/>
                </a:solidFill>
                <a:effectLst/>
                <a:latin typeface="Arial" panose="020B0604020202020204" pitchFamily="34" charset="0"/>
              </a:rPr>
              <a:t>“For there is always light</a:t>
            </a:r>
          </a:p>
          <a:p>
            <a:pPr marL="0" indent="0" algn="l">
              <a:buNone/>
            </a:pPr>
            <a:r>
              <a:rPr lang="en-US" b="0" i="0" dirty="0">
                <a:solidFill>
                  <a:srgbClr val="222222"/>
                </a:solidFill>
                <a:effectLst/>
                <a:latin typeface="Arial" panose="020B0604020202020204" pitchFamily="34" charset="0"/>
              </a:rPr>
              <a:t>If only we’re brave enough to see it</a:t>
            </a:r>
          </a:p>
          <a:p>
            <a:pPr marL="0" indent="0" algn="l">
              <a:buNone/>
            </a:pPr>
            <a:r>
              <a:rPr lang="en-US" b="0" i="0" dirty="0">
                <a:solidFill>
                  <a:srgbClr val="222222"/>
                </a:solidFill>
                <a:effectLst/>
                <a:latin typeface="Arial" panose="020B0604020202020204" pitchFamily="34" charset="0"/>
              </a:rPr>
              <a:t>If only we’re brave enough to be it”</a:t>
            </a:r>
          </a:p>
          <a:p>
            <a:pPr marL="0" indent="0" algn="l">
              <a:buNone/>
            </a:pPr>
            <a:endParaRPr lang="en-US" b="0" i="0" dirty="0">
              <a:solidFill>
                <a:srgbClr val="222222"/>
              </a:solidFill>
              <a:effectLst/>
              <a:latin typeface="Arial" panose="020B0604020202020204" pitchFamily="34" charset="0"/>
            </a:endParaRPr>
          </a:p>
          <a:p>
            <a:pPr marL="0" indent="0" algn="l">
              <a:buNone/>
            </a:pPr>
            <a:r>
              <a:rPr lang="en-US" b="0" i="0" dirty="0">
                <a:solidFill>
                  <a:srgbClr val="222222"/>
                </a:solidFill>
                <a:effectLst/>
                <a:latin typeface="Arial" panose="020B0604020202020204" pitchFamily="34" charset="0"/>
              </a:rPr>
              <a:t>   		Amanda Gorman</a:t>
            </a:r>
          </a:p>
          <a:p>
            <a:endParaRPr lang="en-US" sz="3600" dirty="0"/>
          </a:p>
        </p:txBody>
      </p:sp>
    </p:spTree>
    <p:extLst>
      <p:ext uri="{BB962C8B-B14F-4D97-AF65-F5344CB8AC3E}">
        <p14:creationId xmlns:p14="http://schemas.microsoft.com/office/powerpoint/2010/main" val="1810469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FB9AA-5F4B-5B8C-4154-C535F418773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55A516-5072-ECC4-47DD-CA6A425D324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9075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B1EF7-D1E8-4137-9001-B556214B6C25}"/>
              </a:ext>
            </a:extLst>
          </p:cNvPr>
          <p:cNvSpPr>
            <a:spLocks noGrp="1"/>
          </p:cNvSpPr>
          <p:nvPr>
            <p:ph type="ctrTitle"/>
          </p:nvPr>
        </p:nvSpPr>
        <p:spPr>
          <a:xfrm>
            <a:off x="1524000" y="609601"/>
            <a:ext cx="9144000" cy="2392680"/>
          </a:xfrm>
        </p:spPr>
        <p:txBody>
          <a:bodyPr>
            <a:normAutofit/>
          </a:bodyPr>
          <a:lstStyle/>
          <a:p>
            <a:r>
              <a:rPr lang="en-US" sz="4400" dirty="0"/>
              <a:t>Readings in </a:t>
            </a:r>
            <a:br>
              <a:rPr lang="en-US" sz="4400" dirty="0"/>
            </a:br>
            <a:r>
              <a:rPr lang="en-US" sz="4400" dirty="0"/>
              <a:t>The Best American </a:t>
            </a:r>
            <a:br>
              <a:rPr lang="en-US" sz="4400" dirty="0"/>
            </a:br>
            <a:r>
              <a:rPr lang="en-US" sz="4400" dirty="0"/>
              <a:t>Science and  Nature Writing of 2021</a:t>
            </a:r>
            <a:br>
              <a:rPr lang="en-US" sz="4400" dirty="0"/>
            </a:br>
            <a:r>
              <a:rPr lang="en-US" sz="3200" dirty="0"/>
              <a:t>November/December 2022</a:t>
            </a:r>
          </a:p>
        </p:txBody>
      </p:sp>
      <p:sp>
        <p:nvSpPr>
          <p:cNvPr id="3" name="Subtitle 2">
            <a:extLst>
              <a:ext uri="{FF2B5EF4-FFF2-40B4-BE49-F238E27FC236}">
                <a16:creationId xmlns:a16="http://schemas.microsoft.com/office/drawing/2014/main" id="{E5918D5F-70BC-2AF0-C811-B2A44FE89AAF}"/>
              </a:ext>
            </a:extLst>
          </p:cNvPr>
          <p:cNvSpPr>
            <a:spLocks noGrp="1"/>
          </p:cNvSpPr>
          <p:nvPr>
            <p:ph type="subTitle" idx="1"/>
          </p:nvPr>
        </p:nvSpPr>
        <p:spPr>
          <a:xfrm>
            <a:off x="1524000" y="3602038"/>
            <a:ext cx="9144000" cy="2646362"/>
          </a:xfrm>
        </p:spPr>
        <p:txBody>
          <a:bodyPr>
            <a:normAutofit fontScale="62500" lnSpcReduction="20000"/>
          </a:bodyPr>
          <a:lstStyle/>
          <a:p>
            <a:r>
              <a:rPr lang="en-US" dirty="0"/>
              <a:t>Facilitators:</a:t>
            </a:r>
          </a:p>
          <a:p>
            <a:r>
              <a:rPr lang="en-US" sz="2900" dirty="0"/>
              <a:t>Claudia Reich, </a:t>
            </a:r>
          </a:p>
          <a:p>
            <a:r>
              <a:rPr lang="en-US" sz="2100" b="0" i="0" dirty="0">
                <a:solidFill>
                  <a:srgbClr val="222222"/>
                </a:solidFill>
                <a:effectLst/>
                <a:latin typeface="Arial" panose="020B0604020202020204" pitchFamily="34" charset="0"/>
              </a:rPr>
              <a:t>Research Assistant Professor in the Department of Microbiology and </a:t>
            </a:r>
          </a:p>
          <a:p>
            <a:r>
              <a:rPr lang="en-US" sz="2100" b="0" i="0" dirty="0">
                <a:solidFill>
                  <a:srgbClr val="222222"/>
                </a:solidFill>
                <a:effectLst/>
                <a:latin typeface="Arial" panose="020B0604020202020204" pitchFamily="34" charset="0"/>
              </a:rPr>
              <a:t>Senior Research Scientist at the Institute for Genomic Research.</a:t>
            </a:r>
          </a:p>
          <a:p>
            <a:endParaRPr lang="en-US" sz="2100" dirty="0"/>
          </a:p>
          <a:p>
            <a:r>
              <a:rPr lang="en-US" sz="2900" dirty="0"/>
              <a:t>Dirk Mol, </a:t>
            </a:r>
            <a:r>
              <a:rPr lang="en-US" dirty="0"/>
              <a:t>Erstwhile Priest and Retired Psychotherapist</a:t>
            </a:r>
          </a:p>
          <a:p>
            <a:endParaRPr lang="en-US" dirty="0"/>
          </a:p>
          <a:p>
            <a:r>
              <a:rPr lang="en-US" dirty="0"/>
              <a:t>(This is the fourth or fifth time we have don’t this study group)</a:t>
            </a:r>
          </a:p>
          <a:p>
            <a:r>
              <a:rPr lang="en-US" dirty="0"/>
              <a:t>(we did the 2017, 2018, and 2019 volumes)</a:t>
            </a:r>
          </a:p>
        </p:txBody>
      </p:sp>
    </p:spTree>
    <p:extLst>
      <p:ext uri="{BB962C8B-B14F-4D97-AF65-F5344CB8AC3E}">
        <p14:creationId xmlns:p14="http://schemas.microsoft.com/office/powerpoint/2010/main" val="88923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D0B02-585D-14FC-AEE3-EA76E274F22C}"/>
              </a:ext>
            </a:extLst>
          </p:cNvPr>
          <p:cNvSpPr>
            <a:spLocks noGrp="1"/>
          </p:cNvSpPr>
          <p:nvPr>
            <p:ph type="title"/>
          </p:nvPr>
        </p:nvSpPr>
        <p:spPr/>
        <p:txBody>
          <a:bodyPr/>
          <a:lstStyle/>
          <a:p>
            <a:r>
              <a:rPr lang="en-US" dirty="0"/>
              <a:t>Discussion of THE RIVER OF TIME</a:t>
            </a:r>
            <a:br>
              <a:rPr lang="en-US" dirty="0"/>
            </a:br>
            <a:r>
              <a:rPr lang="en-US" dirty="0"/>
              <a:t>    Kariba Dam / 1900 ft long</a:t>
            </a:r>
          </a:p>
        </p:txBody>
      </p:sp>
      <p:pic>
        <p:nvPicPr>
          <p:cNvPr id="5" name="Content Placeholder 4">
            <a:extLst>
              <a:ext uri="{FF2B5EF4-FFF2-40B4-BE49-F238E27FC236}">
                <a16:creationId xmlns:a16="http://schemas.microsoft.com/office/drawing/2014/main" id="{85BED1B7-44AA-87ED-837D-7DAB82F5AC9E}"/>
              </a:ext>
            </a:extLst>
          </p:cNvPr>
          <p:cNvPicPr>
            <a:picLocks noGrp="1" noChangeAspect="1"/>
          </p:cNvPicPr>
          <p:nvPr>
            <p:ph idx="1"/>
          </p:nvPr>
        </p:nvPicPr>
        <p:blipFill>
          <a:blip r:embed="rId2"/>
          <a:stretch>
            <a:fillRect/>
          </a:stretch>
        </p:blipFill>
        <p:spPr>
          <a:xfrm>
            <a:off x="1305181" y="1690688"/>
            <a:ext cx="10515599" cy="5508398"/>
          </a:xfrm>
        </p:spPr>
      </p:pic>
    </p:spTree>
    <p:extLst>
      <p:ext uri="{BB962C8B-B14F-4D97-AF65-F5344CB8AC3E}">
        <p14:creationId xmlns:p14="http://schemas.microsoft.com/office/powerpoint/2010/main" val="2930505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7703-5DD1-7021-A7F7-148C0182C68F}"/>
              </a:ext>
            </a:extLst>
          </p:cNvPr>
          <p:cNvSpPr>
            <a:spLocks noGrp="1"/>
          </p:cNvSpPr>
          <p:nvPr>
            <p:ph type="title"/>
          </p:nvPr>
        </p:nvSpPr>
        <p:spPr/>
        <p:txBody>
          <a:bodyPr/>
          <a:lstStyle/>
          <a:p>
            <a:r>
              <a:rPr lang="en-US" dirty="0"/>
              <a:t>Horseshoe Falls (Canadian side) at Niagara</a:t>
            </a:r>
            <a:br>
              <a:rPr lang="en-US" dirty="0"/>
            </a:br>
            <a:r>
              <a:rPr lang="en-US" dirty="0"/>
              <a:t>	2590 feet long</a:t>
            </a:r>
          </a:p>
        </p:txBody>
      </p:sp>
      <p:pic>
        <p:nvPicPr>
          <p:cNvPr id="5" name="Content Placeholder 4">
            <a:extLst>
              <a:ext uri="{FF2B5EF4-FFF2-40B4-BE49-F238E27FC236}">
                <a16:creationId xmlns:a16="http://schemas.microsoft.com/office/drawing/2014/main" id="{429B2DCE-A04A-0E6A-CDD6-44B84AE3B574}"/>
              </a:ext>
            </a:extLst>
          </p:cNvPr>
          <p:cNvPicPr>
            <a:picLocks noGrp="1" noChangeAspect="1"/>
          </p:cNvPicPr>
          <p:nvPr>
            <p:ph idx="1"/>
          </p:nvPr>
        </p:nvPicPr>
        <p:blipFill>
          <a:blip r:embed="rId2"/>
          <a:stretch>
            <a:fillRect/>
          </a:stretch>
        </p:blipFill>
        <p:spPr>
          <a:xfrm>
            <a:off x="1146629" y="1814287"/>
            <a:ext cx="9013371" cy="4942113"/>
          </a:xfrm>
        </p:spPr>
      </p:pic>
    </p:spTree>
    <p:extLst>
      <p:ext uri="{BB962C8B-B14F-4D97-AF65-F5344CB8AC3E}">
        <p14:creationId xmlns:p14="http://schemas.microsoft.com/office/powerpoint/2010/main" val="2141402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4AE7-5EAF-22E8-BA12-BE52D894741C}"/>
              </a:ext>
            </a:extLst>
          </p:cNvPr>
          <p:cNvSpPr>
            <a:spLocks noGrp="1"/>
          </p:cNvSpPr>
          <p:nvPr>
            <p:ph type="title"/>
          </p:nvPr>
        </p:nvSpPr>
        <p:spPr>
          <a:xfrm>
            <a:off x="838200" y="365126"/>
            <a:ext cx="10515600" cy="567936"/>
          </a:xfrm>
        </p:spPr>
        <p:txBody>
          <a:bodyPr>
            <a:normAutofit fontScale="90000"/>
          </a:bodyPr>
          <a:lstStyle/>
          <a:p>
            <a:r>
              <a:rPr lang="en-US" dirty="0"/>
              <a:t>Largest Reservoirs in the world by rank</a:t>
            </a:r>
          </a:p>
        </p:txBody>
      </p:sp>
      <p:pic>
        <p:nvPicPr>
          <p:cNvPr id="1026" name="Picture 2">
            <a:extLst>
              <a:ext uri="{FF2B5EF4-FFF2-40B4-BE49-F238E27FC236}">
                <a16:creationId xmlns:a16="http://schemas.microsoft.com/office/drawing/2014/main" id="{2BCBC121-62A5-02DE-277A-7BAD875D9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81413"/>
            <a:ext cx="2190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E5C5E5E8-37B8-97C7-04E9-204B81E08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681413"/>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E2086FA-840C-BB7B-619C-F04109FD6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681413"/>
            <a:ext cx="219075" cy="1143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55C6AF59-0F39-9618-283D-236447F37898}"/>
              </a:ext>
            </a:extLst>
          </p:cNvPr>
          <p:cNvSpPr>
            <a:spLocks noGrp="1"/>
          </p:cNvSpPr>
          <p:nvPr>
            <p:ph idx="1"/>
          </p:nvPr>
        </p:nvSpPr>
        <p:spPr>
          <a:xfrm>
            <a:off x="838200" y="1250302"/>
            <a:ext cx="10515600" cy="4926661"/>
          </a:xfrm>
        </p:spPr>
        <p:txBody>
          <a:bodyPr>
            <a:normAutofit fontScale="92500" lnSpcReduction="10000"/>
          </a:bodyPr>
          <a:lstStyle/>
          <a:p>
            <a:pPr marL="0" indent="0">
              <a:buNone/>
            </a:pPr>
            <a:r>
              <a:rPr lang="en-US" dirty="0"/>
              <a:t>     Reservoir           Dam         River              Country	      Year 	 Volume </a:t>
            </a:r>
          </a:p>
          <a:p>
            <a:pPr marL="0" indent="0">
              <a:buNone/>
            </a:pPr>
            <a:r>
              <a:rPr lang="en-US" dirty="0"/>
              <a:t>										KM3</a:t>
            </a:r>
          </a:p>
          <a:p>
            <a:pPr marL="514350" indent="-514350">
              <a:buAutoNum type="arabicPeriod"/>
            </a:pPr>
            <a:r>
              <a:rPr lang="en-US" dirty="0"/>
              <a:t>Lake Kariba   		Zambezi      Zambia/</a:t>
            </a:r>
            <a:r>
              <a:rPr lang="en-US" dirty="0" err="1"/>
              <a:t>Zimb</a:t>
            </a:r>
            <a:r>
              <a:rPr lang="en-US" dirty="0"/>
              <a:t>         1958	180.6</a:t>
            </a:r>
          </a:p>
          <a:p>
            <a:pPr marL="0" indent="0">
              <a:buNone/>
            </a:pPr>
            <a:r>
              <a:rPr lang="en-US" dirty="0"/>
              <a:t>4.    Manicouagan			         Canada	      	     1968	141.85</a:t>
            </a:r>
          </a:p>
          <a:p>
            <a:pPr marL="0" indent="0">
              <a:buNone/>
            </a:pPr>
            <a:r>
              <a:rPr lang="en-US" dirty="0"/>
              <a:t>6.   Lake Nassar     Aswan     Nile             Egypt		       1971       132</a:t>
            </a:r>
          </a:p>
          <a:p>
            <a:pPr marL="0" indent="0">
              <a:buNone/>
            </a:pPr>
            <a:r>
              <a:rPr lang="en-US" dirty="0"/>
              <a:t>22. Lake Ataturk		Euphrates   Turkey		      1992	48.7</a:t>
            </a:r>
          </a:p>
          <a:p>
            <a:pPr marL="0" indent="0">
              <a:buNone/>
            </a:pPr>
            <a:r>
              <a:rPr lang="en-US" dirty="0"/>
              <a:t>27. Three Gorges		Yangtze	China		      2009	39.3</a:t>
            </a:r>
          </a:p>
          <a:p>
            <a:pPr marL="0" indent="0">
              <a:buNone/>
            </a:pPr>
            <a:r>
              <a:rPr lang="en-US" dirty="0"/>
              <a:t>28.  Lake Mead / Hoover	Colorado	US		      1936	37.3</a:t>
            </a:r>
          </a:p>
          <a:p>
            <a:pPr marL="514350" indent="-514350">
              <a:buAutoNum type="arabicPeriod" startAt="32"/>
            </a:pPr>
            <a:r>
              <a:rPr lang="en-US" dirty="0"/>
              <a:t> Lake Powell / Glen C    Colorado	US		       1964	35.55</a:t>
            </a:r>
          </a:p>
          <a:p>
            <a:pPr marL="0" indent="0">
              <a:buNone/>
            </a:pPr>
            <a:r>
              <a:rPr lang="en-US" dirty="0"/>
              <a:t>41.  Lake Sakakawea / Garrison  Missouri US		      1953 </a:t>
            </a:r>
            <a:r>
              <a:rPr lang="en-US"/>
              <a:t>	30.22</a:t>
            </a:r>
            <a:endParaRPr lang="en-US" dirty="0"/>
          </a:p>
          <a:p>
            <a:pPr marL="0" indent="0">
              <a:buNone/>
            </a:pPr>
            <a:r>
              <a:rPr lang="en-US" dirty="0"/>
              <a:t>44.  Lake Oahe		Missouri	US		       1966	29.11</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55053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9E07E-1FF5-A3B7-C58F-19618ABC5307}"/>
              </a:ext>
            </a:extLst>
          </p:cNvPr>
          <p:cNvSpPr>
            <a:spLocks noGrp="1"/>
          </p:cNvSpPr>
          <p:nvPr>
            <p:ph type="title"/>
          </p:nvPr>
        </p:nvSpPr>
        <p:spPr>
          <a:xfrm>
            <a:off x="838200" y="365126"/>
            <a:ext cx="10515600" cy="926646"/>
          </a:xfrm>
        </p:spPr>
        <p:txBody>
          <a:bodyPr/>
          <a:lstStyle/>
          <a:p>
            <a:r>
              <a:rPr lang="en-US" dirty="0"/>
              <a:t>Arch-gravity dam</a:t>
            </a:r>
          </a:p>
        </p:txBody>
      </p:sp>
      <p:sp>
        <p:nvSpPr>
          <p:cNvPr id="3" name="Content Placeholder 2">
            <a:extLst>
              <a:ext uri="{FF2B5EF4-FFF2-40B4-BE49-F238E27FC236}">
                <a16:creationId xmlns:a16="http://schemas.microsoft.com/office/drawing/2014/main" id="{A71B9350-BA01-A584-22C0-9CEBE16CDCC6}"/>
              </a:ext>
            </a:extLst>
          </p:cNvPr>
          <p:cNvSpPr>
            <a:spLocks noGrp="1"/>
          </p:cNvSpPr>
          <p:nvPr>
            <p:ph idx="1"/>
          </p:nvPr>
        </p:nvSpPr>
        <p:spPr/>
        <p:txBody>
          <a:bodyPr>
            <a:normAutofit fontScale="92500" lnSpcReduction="10000"/>
          </a:bodyPr>
          <a:lstStyle/>
          <a:p>
            <a:r>
              <a:rPr lang="en-US" b="0" i="0" dirty="0">
                <a:solidFill>
                  <a:srgbClr val="202122"/>
                </a:solidFill>
                <a:effectLst/>
                <a:latin typeface="Arial" panose="020B0604020202020204" pitchFamily="34" charset="0"/>
              </a:rPr>
              <a:t>An </a:t>
            </a:r>
            <a:r>
              <a:rPr lang="en-US" b="1" i="0" dirty="0">
                <a:solidFill>
                  <a:srgbClr val="202122"/>
                </a:solidFill>
                <a:effectLst/>
                <a:latin typeface="Arial" panose="020B0604020202020204" pitchFamily="34" charset="0"/>
              </a:rPr>
              <a:t>arch-gravity dam </a:t>
            </a:r>
            <a:r>
              <a:rPr lang="en-US" b="0" i="0" dirty="0">
                <a:solidFill>
                  <a:srgbClr val="202122"/>
                </a:solidFill>
                <a:effectLst/>
                <a:latin typeface="Arial" panose="020B0604020202020204" pitchFamily="34" charset="0"/>
              </a:rPr>
              <a:t>or </a:t>
            </a:r>
            <a:r>
              <a:rPr lang="en-US" b="1" i="0" dirty="0">
                <a:solidFill>
                  <a:srgbClr val="202122"/>
                </a:solidFill>
                <a:effectLst/>
                <a:latin typeface="Arial" panose="020B0604020202020204" pitchFamily="34" charset="0"/>
              </a:rPr>
              <a:t>arched dam</a:t>
            </a:r>
            <a:r>
              <a:rPr lang="en-US" b="0" i="0" dirty="0">
                <a:solidFill>
                  <a:srgbClr val="202122"/>
                </a:solidFill>
                <a:effectLst/>
                <a:latin typeface="Arial" panose="020B0604020202020204" pitchFamily="34" charset="0"/>
              </a:rPr>
              <a:t> is a </a:t>
            </a:r>
            <a:r>
              <a:rPr lang="en-US" b="0" i="0" u="none" strike="noStrike" dirty="0">
                <a:solidFill>
                  <a:srgbClr val="0645AD"/>
                </a:solidFill>
                <a:effectLst/>
                <a:latin typeface="Arial" panose="020B0604020202020204" pitchFamily="34" charset="0"/>
                <a:hlinkClick r:id="rId2" tooltip="Dam"/>
              </a:rPr>
              <a:t>dam</a:t>
            </a:r>
            <a:r>
              <a:rPr lang="en-US" b="0" i="0" dirty="0">
                <a:solidFill>
                  <a:srgbClr val="202122"/>
                </a:solidFill>
                <a:effectLst/>
                <a:latin typeface="Arial" panose="020B0604020202020204" pitchFamily="34" charset="0"/>
              </a:rPr>
              <a:t> with the characteristics of both an </a:t>
            </a:r>
            <a:r>
              <a:rPr lang="en-US" b="0" i="0" u="none" strike="noStrike" dirty="0">
                <a:solidFill>
                  <a:srgbClr val="0645AD"/>
                </a:solidFill>
                <a:effectLst/>
                <a:latin typeface="Arial" panose="020B0604020202020204" pitchFamily="34" charset="0"/>
                <a:hlinkClick r:id="rId3" tooltip="Arch dam"/>
              </a:rPr>
              <a:t>arch dam</a:t>
            </a:r>
            <a:r>
              <a:rPr lang="en-US" b="0" i="0" dirty="0">
                <a:solidFill>
                  <a:srgbClr val="202122"/>
                </a:solidFill>
                <a:effectLst/>
                <a:latin typeface="Arial" panose="020B0604020202020204" pitchFamily="34" charset="0"/>
              </a:rPr>
              <a:t> and a </a:t>
            </a:r>
            <a:r>
              <a:rPr lang="en-US" b="0" i="0" u="none" strike="noStrike" dirty="0">
                <a:solidFill>
                  <a:srgbClr val="0645AD"/>
                </a:solidFill>
                <a:effectLst/>
                <a:latin typeface="Arial" panose="020B0604020202020204" pitchFamily="34" charset="0"/>
                <a:hlinkClick r:id="rId4" tooltip="Gravity dam"/>
              </a:rPr>
              <a:t>gravity dam</a:t>
            </a:r>
            <a:r>
              <a:rPr lang="en-US" b="0" i="0" dirty="0">
                <a:solidFill>
                  <a:srgbClr val="202122"/>
                </a:solidFill>
                <a:effectLst/>
                <a:latin typeface="Arial" panose="020B0604020202020204" pitchFamily="34" charset="0"/>
              </a:rPr>
              <a:t>. It is a dam that curves upstream in a narrowing curve that directs most of the water pressure against the </a:t>
            </a:r>
            <a:r>
              <a:rPr lang="en-US" b="0" i="0" u="none" strike="noStrike" dirty="0">
                <a:solidFill>
                  <a:srgbClr val="0645AD"/>
                </a:solidFill>
                <a:effectLst/>
                <a:latin typeface="Arial" panose="020B0604020202020204" pitchFamily="34" charset="0"/>
                <a:hlinkClick r:id="rId5" tooltip="Canyon"/>
              </a:rPr>
              <a:t>canyon</a:t>
            </a:r>
            <a:r>
              <a:rPr lang="en-US" b="0" i="0" dirty="0">
                <a:solidFill>
                  <a:srgbClr val="202122"/>
                </a:solidFill>
                <a:effectLst/>
                <a:latin typeface="Arial" panose="020B0604020202020204" pitchFamily="34" charset="0"/>
              </a:rPr>
              <a:t> rock walls, providing the force to </a:t>
            </a:r>
            <a:r>
              <a:rPr lang="en-US" b="0" i="0" u="none" strike="noStrike" dirty="0">
                <a:solidFill>
                  <a:srgbClr val="0645AD"/>
                </a:solidFill>
                <a:effectLst/>
                <a:latin typeface="Arial" panose="020B0604020202020204" pitchFamily="34" charset="0"/>
                <a:hlinkClick r:id="rId6" tooltip="Compression (physical)"/>
              </a:rPr>
              <a:t>compress</a:t>
            </a:r>
            <a:r>
              <a:rPr lang="en-US" b="0" i="0" dirty="0">
                <a:solidFill>
                  <a:srgbClr val="202122"/>
                </a:solidFill>
                <a:effectLst/>
                <a:latin typeface="Arial" panose="020B0604020202020204" pitchFamily="34" charset="0"/>
              </a:rPr>
              <a:t> the dam. It combines the strengths of two common dam forms and is considered a compromise between the two. They are made of conventional </a:t>
            </a:r>
            <a:r>
              <a:rPr lang="en-US" b="0" i="0" u="none" strike="noStrike" dirty="0">
                <a:solidFill>
                  <a:srgbClr val="0645AD"/>
                </a:solidFill>
                <a:effectLst/>
                <a:latin typeface="Arial" panose="020B0604020202020204" pitchFamily="34" charset="0"/>
                <a:hlinkClick r:id="rId7" tooltip="Concrete"/>
              </a:rPr>
              <a:t>concrete</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8" tooltip="Roller-compacted concrete"/>
              </a:rPr>
              <a:t>roller-compacted concrete</a:t>
            </a:r>
            <a:r>
              <a:rPr lang="en-US" b="0" i="0" dirty="0">
                <a:solidFill>
                  <a:srgbClr val="202122"/>
                </a:solidFill>
                <a:effectLst/>
                <a:latin typeface="Arial" panose="020B0604020202020204" pitchFamily="34" charset="0"/>
              </a:rPr>
              <a:t> (RCC), or </a:t>
            </a:r>
            <a:r>
              <a:rPr lang="en-US" b="0" i="0" u="none" strike="noStrike" dirty="0">
                <a:solidFill>
                  <a:srgbClr val="0645AD"/>
                </a:solidFill>
                <a:effectLst/>
                <a:latin typeface="Arial" panose="020B0604020202020204" pitchFamily="34" charset="0"/>
                <a:hlinkClick r:id="rId9" tooltip="Masonry"/>
              </a:rPr>
              <a:t>masonry</a:t>
            </a:r>
            <a:r>
              <a:rPr lang="en-US" b="0" i="0" dirty="0">
                <a:solidFill>
                  <a:srgbClr val="202122"/>
                </a:solidFill>
                <a:effectLst/>
                <a:latin typeface="Arial" panose="020B0604020202020204" pitchFamily="34" charset="0"/>
              </a:rPr>
              <a:t>. Arch-gravity dams are not reinforced except at the </a:t>
            </a:r>
            <a:r>
              <a:rPr lang="en-US" b="0" i="0" u="none" strike="noStrike" dirty="0">
                <a:solidFill>
                  <a:srgbClr val="0645AD"/>
                </a:solidFill>
                <a:effectLst/>
                <a:latin typeface="Arial" panose="020B0604020202020204" pitchFamily="34" charset="0"/>
                <a:hlinkClick r:id="rId10" tooltip="Spillway"/>
              </a:rPr>
              <a:t>spillway</a:t>
            </a:r>
            <a:r>
              <a:rPr lang="en-US" b="0" i="0" dirty="0">
                <a:solidFill>
                  <a:srgbClr val="202122"/>
                </a:solidFill>
                <a:effectLst/>
                <a:latin typeface="Arial" panose="020B0604020202020204" pitchFamily="34" charset="0"/>
              </a:rPr>
              <a:t>. A typical example of the conventional </a:t>
            </a:r>
            <a:r>
              <a:rPr lang="en-US" b="0" i="0" u="none" strike="noStrike" dirty="0">
                <a:solidFill>
                  <a:srgbClr val="0645AD"/>
                </a:solidFill>
                <a:effectLst/>
                <a:latin typeface="Arial" panose="020B0604020202020204" pitchFamily="34" charset="0"/>
                <a:hlinkClick r:id="rId7" tooltip="Concrete"/>
              </a:rPr>
              <a:t>concrete</a:t>
            </a:r>
            <a:r>
              <a:rPr lang="en-US" b="0" i="0" dirty="0">
                <a:solidFill>
                  <a:srgbClr val="202122"/>
                </a:solidFill>
                <a:effectLst/>
                <a:latin typeface="Arial" panose="020B0604020202020204" pitchFamily="34" charset="0"/>
              </a:rPr>
              <a:t> dam is the </a:t>
            </a:r>
            <a:r>
              <a:rPr lang="en-US" b="0" i="0" u="none" strike="noStrike" dirty="0">
                <a:solidFill>
                  <a:srgbClr val="0645AD"/>
                </a:solidFill>
                <a:effectLst/>
                <a:latin typeface="Arial" panose="020B0604020202020204" pitchFamily="34" charset="0"/>
                <a:hlinkClick r:id="rId11" tooltip="Hoover Dam"/>
              </a:rPr>
              <a:t>Hoover Dam</a:t>
            </a:r>
            <a:r>
              <a:rPr lang="en-US" b="0" i="0" dirty="0">
                <a:solidFill>
                  <a:srgbClr val="202122"/>
                </a:solidFill>
                <a:effectLst/>
                <a:latin typeface="Arial" panose="020B0604020202020204" pitchFamily="34" charset="0"/>
              </a:rPr>
              <a:t>. </a:t>
            </a:r>
            <a:r>
              <a:rPr lang="en-US" b="0" i="0" u="none" strike="noStrike" dirty="0" err="1">
                <a:solidFill>
                  <a:srgbClr val="0645AD"/>
                </a:solidFill>
                <a:effectLst/>
                <a:latin typeface="Arial" panose="020B0604020202020204" pitchFamily="34" charset="0"/>
                <a:hlinkClick r:id="rId12" tooltip="Changuinola Dam"/>
              </a:rPr>
              <a:t>Changuinola</a:t>
            </a:r>
            <a:r>
              <a:rPr lang="en-US" b="0" i="0" u="none" strike="noStrike" dirty="0">
                <a:solidFill>
                  <a:srgbClr val="0645AD"/>
                </a:solidFill>
                <a:effectLst/>
                <a:latin typeface="Arial" panose="020B0604020202020204" pitchFamily="34" charset="0"/>
                <a:hlinkClick r:id="rId12" tooltip="Changuinola Dam"/>
              </a:rPr>
              <a:t> Dam</a:t>
            </a:r>
            <a:r>
              <a:rPr lang="en-US" b="0" i="0" dirty="0">
                <a:solidFill>
                  <a:srgbClr val="202122"/>
                </a:solidFill>
                <a:effectLst/>
                <a:latin typeface="Arial" panose="020B0604020202020204" pitchFamily="34" charset="0"/>
              </a:rPr>
              <a:t> is an example of the RCC arch-gravity dam. A gravity dam requires a large volume of internal fill.</a:t>
            </a:r>
            <a:r>
              <a:rPr lang="en-US" b="0" i="0" u="none" strike="noStrike" baseline="30000" dirty="0">
                <a:solidFill>
                  <a:srgbClr val="0645AD"/>
                </a:solidFill>
                <a:effectLst/>
                <a:latin typeface="Arial" panose="020B0604020202020204" pitchFamily="34" charset="0"/>
                <a:hlinkClick r:id="rId13"/>
              </a:rPr>
              <a:t>[1]</a:t>
            </a:r>
            <a:r>
              <a:rPr lang="en-US" b="0" i="0" dirty="0">
                <a:solidFill>
                  <a:srgbClr val="202122"/>
                </a:solidFill>
                <a:effectLst/>
                <a:latin typeface="Arial" panose="020B0604020202020204" pitchFamily="34" charset="0"/>
              </a:rPr>
              <a:t> An arch-gravity dam can be thinner than the pure </a:t>
            </a:r>
            <a:r>
              <a:rPr lang="en-US" b="0" i="0" u="none" strike="noStrike" dirty="0">
                <a:solidFill>
                  <a:srgbClr val="0645AD"/>
                </a:solidFill>
                <a:effectLst/>
                <a:latin typeface="Arial" panose="020B0604020202020204" pitchFamily="34" charset="0"/>
                <a:hlinkClick r:id="rId4" tooltip="Gravity dam"/>
              </a:rPr>
              <a:t>gravity dam</a:t>
            </a:r>
            <a:r>
              <a:rPr lang="en-US" b="0" i="0" dirty="0">
                <a:solidFill>
                  <a:srgbClr val="202122"/>
                </a:solidFill>
                <a:effectLst/>
                <a:latin typeface="Arial" panose="020B0604020202020204" pitchFamily="34" charset="0"/>
              </a:rPr>
              <a:t> and requires less internal fill.</a:t>
            </a:r>
            <a:r>
              <a:rPr lang="en-US" b="0" i="0" u="none" strike="noStrike" baseline="30000" dirty="0">
                <a:solidFill>
                  <a:srgbClr val="0645AD"/>
                </a:solidFill>
                <a:effectLst/>
                <a:latin typeface="Arial" panose="020B0604020202020204" pitchFamily="34" charset="0"/>
                <a:hlinkClick r:id="rId14"/>
              </a:rPr>
              <a:t>[2]</a:t>
            </a:r>
            <a:endParaRPr lang="en-US" dirty="0"/>
          </a:p>
        </p:txBody>
      </p:sp>
    </p:spTree>
    <p:extLst>
      <p:ext uri="{BB962C8B-B14F-4D97-AF65-F5344CB8AC3E}">
        <p14:creationId xmlns:p14="http://schemas.microsoft.com/office/powerpoint/2010/main" val="2487741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F64AC-1BAF-21E5-40C3-954DBB59BE05}"/>
              </a:ext>
            </a:extLst>
          </p:cNvPr>
          <p:cNvSpPr>
            <a:spLocks noGrp="1"/>
          </p:cNvSpPr>
          <p:nvPr>
            <p:ph type="title"/>
          </p:nvPr>
        </p:nvSpPr>
        <p:spPr>
          <a:xfrm>
            <a:off x="838200" y="419101"/>
            <a:ext cx="10515600" cy="761999"/>
          </a:xfrm>
        </p:spPr>
        <p:txBody>
          <a:bodyPr/>
          <a:lstStyle/>
          <a:p>
            <a:r>
              <a:rPr lang="en-US" dirty="0"/>
              <a:t>Environmental Impact of Hoover Dam</a:t>
            </a:r>
          </a:p>
        </p:txBody>
      </p:sp>
      <p:sp>
        <p:nvSpPr>
          <p:cNvPr id="3" name="Content Placeholder 2">
            <a:extLst>
              <a:ext uri="{FF2B5EF4-FFF2-40B4-BE49-F238E27FC236}">
                <a16:creationId xmlns:a16="http://schemas.microsoft.com/office/drawing/2014/main" id="{6593F644-FAEC-1FCE-09F4-D8851C14D343}"/>
              </a:ext>
            </a:extLst>
          </p:cNvPr>
          <p:cNvSpPr>
            <a:spLocks noGrp="1"/>
          </p:cNvSpPr>
          <p:nvPr>
            <p:ph idx="1"/>
          </p:nvPr>
        </p:nvSpPr>
        <p:spPr>
          <a:xfrm>
            <a:off x="838200" y="1447800"/>
            <a:ext cx="10515600" cy="4729163"/>
          </a:xfrm>
        </p:spPr>
        <p:txBody>
          <a:bodyPr>
            <a:normAutofit fontScale="85000" lnSpcReduction="20000"/>
          </a:bodyPr>
          <a:lstStyle/>
          <a:p>
            <a:pPr algn="l"/>
            <a:r>
              <a:rPr lang="en-US" b="0" i="0" dirty="0">
                <a:solidFill>
                  <a:srgbClr val="202122"/>
                </a:solidFill>
                <a:effectLst/>
                <a:latin typeface="Arial" panose="020B0604020202020204" pitchFamily="34" charset="0"/>
              </a:rPr>
              <a:t>The changes in water flow and use caused by Hoover Dam's construction and operation have had a large impact on the </a:t>
            </a:r>
            <a:r>
              <a:rPr lang="en-US" b="0" i="0" u="none" strike="noStrike" dirty="0">
                <a:solidFill>
                  <a:srgbClr val="0645AD"/>
                </a:solidFill>
                <a:effectLst/>
                <a:latin typeface="Arial" panose="020B0604020202020204" pitchFamily="34" charset="0"/>
                <a:hlinkClick r:id="rId2" tooltip="Colorado River Delta"/>
              </a:rPr>
              <a:t>Colorado River Delta</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3"/>
              </a:rPr>
              <a:t>[124]</a:t>
            </a:r>
            <a:r>
              <a:rPr lang="en-US" b="0" i="0" dirty="0">
                <a:solidFill>
                  <a:srgbClr val="202122"/>
                </a:solidFill>
                <a:effectLst/>
                <a:latin typeface="Arial" panose="020B0604020202020204" pitchFamily="34" charset="0"/>
              </a:rPr>
              <a:t> The construction of the dam has been implicated in causing the decline of this </a:t>
            </a:r>
            <a:r>
              <a:rPr lang="en-US" b="0" i="0" u="none" strike="noStrike" dirty="0">
                <a:solidFill>
                  <a:srgbClr val="0645AD"/>
                </a:solidFill>
                <a:effectLst/>
                <a:latin typeface="Arial" panose="020B0604020202020204" pitchFamily="34" charset="0"/>
                <a:hlinkClick r:id="rId4" tooltip="Estuarine"/>
              </a:rPr>
              <a:t>estuarine</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5" tooltip="Ecosystem"/>
              </a:rPr>
              <a:t>ecosystem</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3"/>
              </a:rPr>
              <a:t>[124]</a:t>
            </a:r>
            <a:r>
              <a:rPr lang="en-US" b="0" i="0" dirty="0">
                <a:solidFill>
                  <a:srgbClr val="202122"/>
                </a:solidFill>
                <a:effectLst/>
                <a:latin typeface="Arial" panose="020B0604020202020204" pitchFamily="34" charset="0"/>
              </a:rPr>
              <a:t> For six years after the construction of the dam, while Lake Mead filled, virtually no water reached the mouth of the river.</a:t>
            </a:r>
            <a:r>
              <a:rPr lang="en-US" b="0" i="0" u="none" strike="noStrike" baseline="30000" dirty="0">
                <a:solidFill>
                  <a:srgbClr val="0645AD"/>
                </a:solidFill>
                <a:effectLst/>
                <a:latin typeface="Arial" panose="020B0604020202020204" pitchFamily="34" charset="0"/>
                <a:hlinkClick r:id="rId6"/>
              </a:rPr>
              <a:t>[125]</a:t>
            </a:r>
            <a:r>
              <a:rPr lang="en-US" b="0" i="0" dirty="0">
                <a:solidFill>
                  <a:srgbClr val="202122"/>
                </a:solidFill>
                <a:effectLst/>
                <a:latin typeface="Arial" panose="020B0604020202020204" pitchFamily="34" charset="0"/>
              </a:rPr>
              <a:t> The delta's estuary, which once had a freshwater-saltwater mixing zone stretching 40 miles (64 km) south of the river's mouth, was turned into an </a:t>
            </a:r>
            <a:r>
              <a:rPr lang="en-US" b="0" i="0" u="none" strike="noStrike" dirty="0">
                <a:solidFill>
                  <a:srgbClr val="0645AD"/>
                </a:solidFill>
                <a:effectLst/>
                <a:latin typeface="Arial" panose="020B0604020202020204" pitchFamily="34" charset="0"/>
                <a:hlinkClick r:id="rId7" tooltip="Inverse estuary"/>
              </a:rPr>
              <a:t>inverse estuary</a:t>
            </a:r>
            <a:r>
              <a:rPr lang="en-US" b="0" i="0" dirty="0">
                <a:solidFill>
                  <a:srgbClr val="202122"/>
                </a:solidFill>
                <a:effectLst/>
                <a:latin typeface="Arial" panose="020B0604020202020204" pitchFamily="34" charset="0"/>
              </a:rPr>
              <a:t> where the level of </a:t>
            </a:r>
            <a:r>
              <a:rPr lang="en-US" b="0" i="0" u="none" strike="noStrike" dirty="0">
                <a:solidFill>
                  <a:srgbClr val="0645AD"/>
                </a:solidFill>
                <a:effectLst/>
                <a:latin typeface="Arial" panose="020B0604020202020204" pitchFamily="34" charset="0"/>
                <a:hlinkClick r:id="rId8" tooltip="Salinity"/>
              </a:rPr>
              <a:t>salinity</a:t>
            </a:r>
            <a:r>
              <a:rPr lang="en-US" b="0" i="0" dirty="0">
                <a:solidFill>
                  <a:srgbClr val="202122"/>
                </a:solidFill>
                <a:effectLst/>
                <a:latin typeface="Arial" panose="020B0604020202020204" pitchFamily="34" charset="0"/>
              </a:rPr>
              <a:t> was higher close to the river's mouth.</a:t>
            </a:r>
            <a:r>
              <a:rPr lang="en-US" b="0" i="0" u="none" strike="noStrike" baseline="30000" dirty="0">
                <a:solidFill>
                  <a:srgbClr val="0645AD"/>
                </a:solidFill>
                <a:effectLst/>
                <a:latin typeface="Arial" panose="020B0604020202020204" pitchFamily="34" charset="0"/>
                <a:hlinkClick r:id="rId9"/>
              </a:rPr>
              <a:t>[126]</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Colorado River had experienced natural flooding before the construction of the Hoover Dam. The dam eliminated the natural flooding, threatening many species adapted to the flooding, including both plants and animals.</a:t>
            </a:r>
            <a:r>
              <a:rPr lang="en-US" b="0" i="0" u="none" strike="noStrike" baseline="30000" dirty="0">
                <a:solidFill>
                  <a:srgbClr val="0645AD"/>
                </a:solidFill>
                <a:effectLst/>
                <a:latin typeface="Arial" panose="020B0604020202020204" pitchFamily="34" charset="0"/>
                <a:hlinkClick r:id="rId10"/>
              </a:rPr>
              <a:t>[127]</a:t>
            </a:r>
            <a:r>
              <a:rPr lang="en-US" b="0" i="0" dirty="0">
                <a:solidFill>
                  <a:srgbClr val="202122"/>
                </a:solidFill>
                <a:effectLst/>
                <a:latin typeface="Arial" panose="020B0604020202020204" pitchFamily="34" charset="0"/>
              </a:rPr>
              <a:t> The construction of the dam devastated the populations of native fish in the river downstream from the dam.</a:t>
            </a:r>
            <a:r>
              <a:rPr lang="en-US" b="0" i="0" u="none" strike="noStrike" baseline="30000" dirty="0">
                <a:solidFill>
                  <a:srgbClr val="0645AD"/>
                </a:solidFill>
                <a:effectLst/>
                <a:latin typeface="Arial" panose="020B0604020202020204" pitchFamily="34" charset="0"/>
                <a:hlinkClick r:id="rId11"/>
              </a:rPr>
              <a:t>[128]</a:t>
            </a:r>
            <a:r>
              <a:rPr lang="en-US" b="0" i="0" dirty="0">
                <a:solidFill>
                  <a:srgbClr val="202122"/>
                </a:solidFill>
                <a:effectLst/>
                <a:latin typeface="Arial" panose="020B0604020202020204" pitchFamily="34" charset="0"/>
              </a:rPr>
              <a:t> Four species of fish native to the Colorado River, the </a:t>
            </a:r>
            <a:r>
              <a:rPr lang="en-US" b="0" i="0" u="none" strike="noStrike" dirty="0">
                <a:solidFill>
                  <a:srgbClr val="0645AD"/>
                </a:solidFill>
                <a:effectLst/>
                <a:latin typeface="Arial" panose="020B0604020202020204" pitchFamily="34" charset="0"/>
                <a:hlinkClick r:id="rId12" tooltip="Bonytail chub"/>
              </a:rPr>
              <a:t>Bonytail chub</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3" tooltip="Colorado pikeminnow"/>
              </a:rPr>
              <a:t>Colorado pikeminnow</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14" tooltip="Humpback chub"/>
              </a:rPr>
              <a:t>Humpback chub</a:t>
            </a:r>
            <a:r>
              <a:rPr lang="en-US" b="0" i="0" dirty="0">
                <a:solidFill>
                  <a:srgbClr val="202122"/>
                </a:solidFill>
                <a:effectLst/>
                <a:latin typeface="Arial" panose="020B0604020202020204" pitchFamily="34" charset="0"/>
              </a:rPr>
              <a:t>, and </a:t>
            </a:r>
            <a:r>
              <a:rPr lang="en-US" b="0" i="0" u="none" strike="noStrike" dirty="0">
                <a:solidFill>
                  <a:srgbClr val="0645AD"/>
                </a:solidFill>
                <a:effectLst/>
                <a:latin typeface="Arial" panose="020B0604020202020204" pitchFamily="34" charset="0"/>
                <a:hlinkClick r:id="rId15" tooltip="Razorback sucker"/>
              </a:rPr>
              <a:t>Razorback sucker</a:t>
            </a:r>
            <a:r>
              <a:rPr lang="en-US" b="0" i="0" dirty="0">
                <a:solidFill>
                  <a:srgbClr val="202122"/>
                </a:solidFill>
                <a:effectLst/>
                <a:latin typeface="Arial" panose="020B0604020202020204" pitchFamily="34" charset="0"/>
              </a:rPr>
              <a:t>, are listed as </a:t>
            </a:r>
            <a:r>
              <a:rPr lang="en-US" b="0" i="0" u="none" strike="noStrike" dirty="0">
                <a:solidFill>
                  <a:srgbClr val="0645AD"/>
                </a:solidFill>
                <a:effectLst/>
                <a:latin typeface="Arial" panose="020B0604020202020204" pitchFamily="34" charset="0"/>
                <a:hlinkClick r:id="rId16" tooltip="Endangered species"/>
              </a:rPr>
              <a:t>endangered</a:t>
            </a:r>
            <a:r>
              <a:rPr lang="en-US" b="0" i="0" dirty="0">
                <a:solidFill>
                  <a:srgbClr val="202122"/>
                </a:solidFill>
                <a:effectLst/>
                <a:latin typeface="Arial" panose="020B0604020202020204" pitchFamily="34" charset="0"/>
              </a:rPr>
              <a:t>.</a:t>
            </a:r>
            <a:r>
              <a:rPr lang="en-US" b="0" i="0" u="none" strike="noStrike" baseline="30000" dirty="0">
                <a:solidFill>
                  <a:srgbClr val="0645AD"/>
                </a:solidFill>
                <a:effectLst/>
                <a:latin typeface="Arial" panose="020B0604020202020204" pitchFamily="34" charset="0"/>
                <a:hlinkClick r:id="rId17"/>
              </a:rPr>
              <a:t>[129]</a:t>
            </a:r>
            <a:r>
              <a:rPr lang="en-US" b="0" i="0" u="none" strike="noStrike" baseline="30000" dirty="0">
                <a:solidFill>
                  <a:srgbClr val="0645AD"/>
                </a:solidFill>
                <a:effectLst/>
                <a:latin typeface="Arial" panose="020B0604020202020204" pitchFamily="34" charset="0"/>
                <a:hlinkClick r:id="rId18"/>
              </a:rPr>
              <a:t>[130]</a:t>
            </a:r>
            <a:endParaRPr lang="en-US" b="0" i="0" dirty="0">
              <a:solidFill>
                <a:srgbClr val="20212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98472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5C374-7C36-CD4D-BD2F-CB19CF5723FE}"/>
              </a:ext>
            </a:extLst>
          </p:cNvPr>
          <p:cNvSpPr>
            <a:spLocks noGrp="1"/>
          </p:cNvSpPr>
          <p:nvPr>
            <p:ph type="title"/>
          </p:nvPr>
        </p:nvSpPr>
        <p:spPr/>
        <p:txBody>
          <a:bodyPr/>
          <a:lstStyle/>
          <a:p>
            <a:r>
              <a:rPr lang="en-US" dirty="0"/>
              <a:t>Glen Canyon Dam</a:t>
            </a:r>
          </a:p>
        </p:txBody>
      </p:sp>
      <p:sp>
        <p:nvSpPr>
          <p:cNvPr id="3" name="Content Placeholder 2">
            <a:extLst>
              <a:ext uri="{FF2B5EF4-FFF2-40B4-BE49-F238E27FC236}">
                <a16:creationId xmlns:a16="http://schemas.microsoft.com/office/drawing/2014/main" id="{CB046302-5DE8-B366-B297-F7A1C56A4B78}"/>
              </a:ext>
            </a:extLst>
          </p:cNvPr>
          <p:cNvSpPr>
            <a:spLocks noGrp="1"/>
          </p:cNvSpPr>
          <p:nvPr>
            <p:ph idx="1"/>
          </p:nvPr>
        </p:nvSpPr>
        <p:spPr/>
        <p:txBody>
          <a:bodyPr/>
          <a:lstStyle/>
          <a:p>
            <a:r>
              <a:rPr lang="en-US" b="0" i="0" dirty="0">
                <a:solidFill>
                  <a:srgbClr val="202122"/>
                </a:solidFill>
                <a:effectLst/>
                <a:latin typeface="Arial" panose="020B0604020202020204" pitchFamily="34" charset="0"/>
              </a:rPr>
              <a:t>In addition to its flooding of the scenic Glen Canyon, the dam's economic justification was questioned by some critics.</a:t>
            </a:r>
            <a:r>
              <a:rPr lang="en-US" b="0" i="0" u="none" strike="noStrike" baseline="30000" dirty="0">
                <a:solidFill>
                  <a:srgbClr val="0645AD"/>
                </a:solidFill>
                <a:effectLst/>
                <a:latin typeface="Arial" panose="020B0604020202020204" pitchFamily="34" charset="0"/>
                <a:hlinkClick r:id="rId2"/>
              </a:rPr>
              <a:t>[10]</a:t>
            </a:r>
            <a:r>
              <a:rPr lang="en-US" b="0" i="0" dirty="0">
                <a:solidFill>
                  <a:srgbClr val="202122"/>
                </a:solidFill>
                <a:effectLst/>
                <a:latin typeface="Arial" panose="020B0604020202020204" pitchFamily="34" charset="0"/>
              </a:rPr>
              <a:t> It became "a catalyst for the modern environmental movement,"</a:t>
            </a:r>
            <a:r>
              <a:rPr lang="en-US" b="0" i="0" u="none" strike="noStrike" baseline="30000" dirty="0">
                <a:solidFill>
                  <a:srgbClr val="0645AD"/>
                </a:solidFill>
                <a:effectLst/>
                <a:latin typeface="Arial" panose="020B0604020202020204" pitchFamily="34" charset="0"/>
                <a:hlinkClick r:id="rId3"/>
              </a:rPr>
              <a:t>[11]</a:t>
            </a:r>
            <a:r>
              <a:rPr lang="en-US" b="0" i="0" dirty="0">
                <a:solidFill>
                  <a:srgbClr val="202122"/>
                </a:solidFill>
                <a:effectLst/>
                <a:latin typeface="Arial" panose="020B0604020202020204" pitchFamily="34" charset="0"/>
              </a:rPr>
              <a:t> and was one of the last dams of its size to be built in the United States.</a:t>
            </a:r>
            <a:r>
              <a:rPr lang="en-US" b="0" i="0" u="none" strike="noStrike" baseline="30000" dirty="0">
                <a:solidFill>
                  <a:srgbClr val="0645AD"/>
                </a:solidFill>
                <a:effectLst/>
                <a:latin typeface="Arial" panose="020B0604020202020204" pitchFamily="34" charset="0"/>
                <a:hlinkClick r:id="rId4"/>
              </a:rPr>
              <a:t>[12]</a:t>
            </a:r>
            <a:r>
              <a:rPr lang="en-US" b="0" i="0" dirty="0">
                <a:solidFill>
                  <a:srgbClr val="202122"/>
                </a:solidFill>
                <a:effectLst/>
                <a:latin typeface="Arial" panose="020B0604020202020204" pitchFamily="34" charset="0"/>
              </a:rPr>
              <a:t> The dam has been criticized for the large </a:t>
            </a:r>
            <a:r>
              <a:rPr lang="en-US" b="0" i="0" u="none" strike="noStrike" dirty="0">
                <a:solidFill>
                  <a:srgbClr val="0645AD"/>
                </a:solidFill>
                <a:effectLst/>
                <a:latin typeface="Arial" panose="020B0604020202020204" pitchFamily="34" charset="0"/>
                <a:hlinkClick r:id="rId5" tooltip="Evaporation"/>
              </a:rPr>
              <a:t>evaporative losses</a:t>
            </a:r>
            <a:r>
              <a:rPr lang="en-US" b="0" i="0" dirty="0">
                <a:solidFill>
                  <a:srgbClr val="202122"/>
                </a:solidFill>
                <a:effectLst/>
                <a:latin typeface="Arial" panose="020B0604020202020204" pitchFamily="34" charset="0"/>
              </a:rPr>
              <a:t> from Lake Powell and its impact on the ecology of the </a:t>
            </a:r>
            <a:r>
              <a:rPr lang="en-US" b="0" i="0" u="none" strike="noStrike" dirty="0">
                <a:solidFill>
                  <a:srgbClr val="0645AD"/>
                </a:solidFill>
                <a:effectLst/>
                <a:latin typeface="Arial" panose="020B0604020202020204" pitchFamily="34" charset="0"/>
                <a:hlinkClick r:id="rId6" tooltip="Grand Canyon"/>
              </a:rPr>
              <a:t>Grand Canyon</a:t>
            </a:r>
            <a:r>
              <a:rPr lang="en-US" b="0" i="0" dirty="0">
                <a:solidFill>
                  <a:srgbClr val="202122"/>
                </a:solidFill>
                <a:effectLst/>
                <a:latin typeface="Arial" panose="020B0604020202020204" pitchFamily="34" charset="0"/>
              </a:rPr>
              <a:t>, which lies downstream; environmental groups continue to advocate for the dam's removal. Water managers and utilities state that the dam is a major source of </a:t>
            </a:r>
            <a:r>
              <a:rPr lang="en-US" b="0" i="0" u="none" strike="noStrike" dirty="0">
                <a:solidFill>
                  <a:srgbClr val="0645AD"/>
                </a:solidFill>
                <a:effectLst/>
                <a:latin typeface="Arial" panose="020B0604020202020204" pitchFamily="34" charset="0"/>
                <a:hlinkClick r:id="rId7" tooltip="Renewable energy"/>
              </a:rPr>
              <a:t>renewable energy</a:t>
            </a:r>
            <a:r>
              <a:rPr lang="en-US" b="0" i="0" dirty="0">
                <a:solidFill>
                  <a:srgbClr val="202122"/>
                </a:solidFill>
                <a:effectLst/>
                <a:latin typeface="Arial" panose="020B0604020202020204" pitchFamily="34" charset="0"/>
              </a:rPr>
              <a:t> and provides a vital defense against severe droughts.</a:t>
            </a:r>
            <a:endParaRPr lang="en-US" dirty="0"/>
          </a:p>
        </p:txBody>
      </p:sp>
    </p:spTree>
    <p:extLst>
      <p:ext uri="{BB962C8B-B14F-4D97-AF65-F5344CB8AC3E}">
        <p14:creationId xmlns:p14="http://schemas.microsoft.com/office/powerpoint/2010/main" val="3324214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8C05-0110-AF09-63E3-75768FF11E53}"/>
              </a:ext>
            </a:extLst>
          </p:cNvPr>
          <p:cNvSpPr>
            <a:spLocks noGrp="1"/>
          </p:cNvSpPr>
          <p:nvPr>
            <p:ph type="title"/>
          </p:nvPr>
        </p:nvSpPr>
        <p:spPr/>
        <p:txBody>
          <a:bodyPr/>
          <a:lstStyle/>
          <a:p>
            <a:r>
              <a:rPr lang="en-US" dirty="0"/>
              <a:t>More Glen Canyon</a:t>
            </a:r>
          </a:p>
        </p:txBody>
      </p:sp>
      <p:sp>
        <p:nvSpPr>
          <p:cNvPr id="3" name="Content Placeholder 2">
            <a:extLst>
              <a:ext uri="{FF2B5EF4-FFF2-40B4-BE49-F238E27FC236}">
                <a16:creationId xmlns:a16="http://schemas.microsoft.com/office/drawing/2014/main" id="{CBCF2B19-4821-7819-5518-3B668F6477F2}"/>
              </a:ext>
            </a:extLst>
          </p:cNvPr>
          <p:cNvSpPr>
            <a:spLocks noGrp="1"/>
          </p:cNvSpPr>
          <p:nvPr>
            <p:ph idx="1"/>
          </p:nvPr>
        </p:nvSpPr>
        <p:spPr/>
        <p:txBody>
          <a:bodyPr>
            <a:normAutofit fontScale="85000" lnSpcReduction="20000"/>
          </a:bodyPr>
          <a:lstStyle/>
          <a:p>
            <a:r>
              <a:rPr lang="en-US" b="0" i="0" dirty="0">
                <a:solidFill>
                  <a:srgbClr val="202122"/>
                </a:solidFill>
                <a:effectLst/>
                <a:latin typeface="Arial" panose="020B0604020202020204" pitchFamily="34" charset="0"/>
              </a:rPr>
              <a:t>Like all dams, Glen Canyon traps </a:t>
            </a:r>
            <a:r>
              <a:rPr lang="en-US" b="0" i="0" u="none" strike="noStrike" dirty="0">
                <a:solidFill>
                  <a:srgbClr val="0645AD"/>
                </a:solidFill>
                <a:effectLst/>
                <a:latin typeface="Arial" panose="020B0604020202020204" pitchFamily="34" charset="0"/>
                <a:hlinkClick r:id="rId2" tooltip="Sediment"/>
              </a:rPr>
              <a:t>sediment</a:t>
            </a:r>
            <a:r>
              <a:rPr lang="en-US" b="0" i="0" dirty="0">
                <a:solidFill>
                  <a:srgbClr val="202122"/>
                </a:solidFill>
                <a:effectLst/>
                <a:latin typeface="Arial" panose="020B0604020202020204" pitchFamily="34" charset="0"/>
              </a:rPr>
              <a:t> (silt), but because the Colorado is an especially muddy river, the dam has posed even more visible consequences for the river within the Grand Canyon. About 100 million US tons (90,700,000 metric tons) of sediment are trapped behind the dam annually, equal to about 30,000 dump truck loads per day.</a:t>
            </a:r>
            <a:r>
              <a:rPr lang="en-US" b="0" i="0" u="none" strike="noStrike" baseline="30000" dirty="0">
                <a:solidFill>
                  <a:srgbClr val="0645AD"/>
                </a:solidFill>
                <a:effectLst/>
                <a:latin typeface="Arial" panose="020B0604020202020204" pitchFamily="34" charset="0"/>
                <a:hlinkClick r:id="rId3"/>
              </a:rPr>
              <a:t>[143]</a:t>
            </a:r>
            <a:r>
              <a:rPr lang="en-US" b="0" i="0" dirty="0">
                <a:solidFill>
                  <a:srgbClr val="202122"/>
                </a:solidFill>
                <a:effectLst/>
                <a:latin typeface="Arial" panose="020B0604020202020204" pitchFamily="34" charset="0"/>
              </a:rPr>
              <a:t> Because of the dam, sediment deposited by the Colorado and its tributaries is slowly filling up the canyon, and projections put the useful life of the reservoir at 300 to 700 years.</a:t>
            </a:r>
            <a:r>
              <a:rPr lang="en-US" b="0" i="0" u="none" strike="noStrike" baseline="30000" dirty="0">
                <a:solidFill>
                  <a:srgbClr val="0645AD"/>
                </a:solidFill>
                <a:effectLst/>
                <a:latin typeface="Arial" panose="020B0604020202020204" pitchFamily="34" charset="0"/>
                <a:hlinkClick r:id="rId4"/>
              </a:rPr>
              <a:t>[144]</a:t>
            </a:r>
            <a:r>
              <a:rPr lang="en-US" b="0" i="0" u="none" strike="noStrike" baseline="30000" dirty="0">
                <a:solidFill>
                  <a:srgbClr val="0645AD"/>
                </a:solidFill>
                <a:effectLst/>
                <a:latin typeface="Arial" panose="020B0604020202020204" pitchFamily="34" charset="0"/>
                <a:hlinkClick r:id="rId5"/>
              </a:rPr>
              <a:t>[145]</a:t>
            </a:r>
            <a:r>
              <a:rPr lang="en-US" b="0" i="0" dirty="0">
                <a:solidFill>
                  <a:srgbClr val="202122"/>
                </a:solidFill>
                <a:effectLst/>
                <a:latin typeface="Arial" panose="020B0604020202020204" pitchFamily="34" charset="0"/>
              </a:rPr>
              <a:t> If no action is taken such as </a:t>
            </a:r>
            <a:r>
              <a:rPr lang="en-US" b="0" i="0" u="none" strike="noStrike" dirty="0">
                <a:solidFill>
                  <a:srgbClr val="0645AD"/>
                </a:solidFill>
                <a:effectLst/>
                <a:latin typeface="Arial" panose="020B0604020202020204" pitchFamily="34" charset="0"/>
                <a:hlinkClick r:id="rId6" tooltip="Dredging"/>
              </a:rPr>
              <a:t>dredging</a:t>
            </a:r>
            <a:r>
              <a:rPr lang="en-US" b="0" i="0" dirty="0">
                <a:solidFill>
                  <a:srgbClr val="202122"/>
                </a:solidFill>
                <a:effectLst/>
                <a:latin typeface="Arial" panose="020B0604020202020204" pitchFamily="34" charset="0"/>
              </a:rPr>
              <a:t> or sediment </a:t>
            </a:r>
            <a:r>
              <a:rPr lang="en-US" b="0" i="0" u="none" strike="noStrike" dirty="0">
                <a:solidFill>
                  <a:srgbClr val="0645AD"/>
                </a:solidFill>
                <a:effectLst/>
                <a:latin typeface="Arial" panose="020B0604020202020204" pitchFamily="34" charset="0"/>
                <a:hlinkClick r:id="rId7" tooltip="Sluice"/>
              </a:rPr>
              <a:t>sluicing</a:t>
            </a:r>
            <a:r>
              <a:rPr lang="en-US" b="0" i="0" dirty="0">
                <a:solidFill>
                  <a:srgbClr val="202122"/>
                </a:solidFill>
                <a:effectLst/>
                <a:latin typeface="Arial" panose="020B0604020202020204" pitchFamily="34" charset="0"/>
              </a:rPr>
              <a:t>, in a few hundred years, sediment deposits will begin to build up at the foot of the dam and will gradually block the different outlets, reducing the dam's capacity to store and release water. Thus, it would become more difficult to maintain the required release of 8.23 million acre-feet (10.15 km</a:t>
            </a:r>
            <a:r>
              <a:rPr lang="en-US" b="0" i="0" baseline="30000" dirty="0">
                <a:solidFill>
                  <a:srgbClr val="202122"/>
                </a:solidFill>
                <a:effectLst/>
                <a:latin typeface="Arial" panose="020B0604020202020204" pitchFamily="34" charset="0"/>
              </a:rPr>
              <a:t>3</a:t>
            </a:r>
            <a:r>
              <a:rPr lang="en-US" b="0" i="0" dirty="0">
                <a:solidFill>
                  <a:srgbClr val="202122"/>
                </a:solidFill>
                <a:effectLst/>
                <a:latin typeface="Arial" panose="020B0604020202020204" pitchFamily="34" charset="0"/>
              </a:rPr>
              <a:t>) below the dam. The Colorado River would reduce to a trickle in dry seasons as it naturally did before the dam was built, potentially compromising the water supply of the Lower Basin states.</a:t>
            </a:r>
            <a:r>
              <a:rPr lang="en-US" b="0" i="0" u="none" strike="noStrike" baseline="30000" dirty="0">
                <a:solidFill>
                  <a:srgbClr val="0645AD"/>
                </a:solidFill>
                <a:effectLst/>
                <a:latin typeface="Arial" panose="020B0604020202020204" pitchFamily="34" charset="0"/>
                <a:hlinkClick r:id="rId5"/>
              </a:rPr>
              <a:t>[145]</a:t>
            </a:r>
            <a:endParaRPr lang="en-US" dirty="0"/>
          </a:p>
        </p:txBody>
      </p:sp>
    </p:spTree>
    <p:extLst>
      <p:ext uri="{BB962C8B-B14F-4D97-AF65-F5344CB8AC3E}">
        <p14:creationId xmlns:p14="http://schemas.microsoft.com/office/powerpoint/2010/main" val="1812928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95BF-CB79-322B-9503-C5B2D8E9C82E}"/>
              </a:ext>
            </a:extLst>
          </p:cNvPr>
          <p:cNvSpPr>
            <a:spLocks noGrp="1"/>
          </p:cNvSpPr>
          <p:nvPr>
            <p:ph type="title"/>
          </p:nvPr>
        </p:nvSpPr>
        <p:spPr/>
        <p:txBody>
          <a:bodyPr/>
          <a:lstStyle/>
          <a:p>
            <a:r>
              <a:rPr lang="en-US" dirty="0"/>
              <a:t>Impact on the Grand Canyon</a:t>
            </a:r>
          </a:p>
        </p:txBody>
      </p:sp>
      <p:sp>
        <p:nvSpPr>
          <p:cNvPr id="3" name="Content Placeholder 2">
            <a:extLst>
              <a:ext uri="{FF2B5EF4-FFF2-40B4-BE49-F238E27FC236}">
                <a16:creationId xmlns:a16="http://schemas.microsoft.com/office/drawing/2014/main" id="{E1DE8BB5-31DA-9773-E82E-6D1AA33D4889}"/>
              </a:ext>
            </a:extLst>
          </p:cNvPr>
          <p:cNvSpPr>
            <a:spLocks noGrp="1"/>
          </p:cNvSpPr>
          <p:nvPr>
            <p:ph idx="1"/>
          </p:nvPr>
        </p:nvSpPr>
        <p:spPr/>
        <p:txBody>
          <a:bodyPr>
            <a:normAutofit fontScale="85000" lnSpcReduction="20000"/>
          </a:bodyPr>
          <a:lstStyle/>
          <a:p>
            <a:r>
              <a:rPr lang="en-US" b="0" i="0" dirty="0">
                <a:solidFill>
                  <a:srgbClr val="202122"/>
                </a:solidFill>
                <a:effectLst/>
                <a:latin typeface="Arial" panose="020B0604020202020204" pitchFamily="34" charset="0"/>
              </a:rPr>
              <a:t>The Colorado through Grand Canyon now lacks the source of sediment it needs to build </a:t>
            </a:r>
            <a:r>
              <a:rPr lang="en-US" b="0" i="0" u="none" strike="noStrike" dirty="0">
                <a:solidFill>
                  <a:srgbClr val="0645AD"/>
                </a:solidFill>
                <a:effectLst/>
                <a:latin typeface="Arial" panose="020B0604020202020204" pitchFamily="34" charset="0"/>
                <a:hlinkClick r:id="rId2" tooltip="Sandbar"/>
              </a:rPr>
              <a:t>sandbars</a:t>
            </a:r>
            <a:r>
              <a:rPr lang="en-US" b="0" i="0" dirty="0">
                <a:solidFill>
                  <a:srgbClr val="202122"/>
                </a:solidFill>
                <a:effectLst/>
                <a:latin typeface="Arial" panose="020B0604020202020204" pitchFamily="34" charset="0"/>
              </a:rPr>
              <a:t> and islands, and these natural fluvial formations within the canyon have now suffered severe damage from erosion. The floods that once scoured the river each year are now contained behind the dam except in extraordinary cases such as 1983–84; the lack of floods has promoted vegetation encroachment which not only has considerably changed the </a:t>
            </a:r>
            <a:r>
              <a:rPr lang="en-US" b="0" i="0" u="none" strike="noStrike" dirty="0">
                <a:solidFill>
                  <a:srgbClr val="0645AD"/>
                </a:solidFill>
                <a:effectLst/>
                <a:latin typeface="Arial" panose="020B0604020202020204" pitchFamily="34" charset="0"/>
                <a:hlinkClick r:id="rId3" tooltip="Riparian zone"/>
              </a:rPr>
              <a:t>riparian zone</a:t>
            </a:r>
            <a:r>
              <a:rPr lang="en-US" b="0" i="0" dirty="0">
                <a:solidFill>
                  <a:srgbClr val="202122"/>
                </a:solidFill>
                <a:effectLst/>
                <a:latin typeface="Arial" panose="020B0604020202020204" pitchFamily="34" charset="0"/>
              </a:rPr>
              <a:t> environment but has created problems for tourism, as hikers and boaters often cannot find good spots to camp due to overgrowth. Flood control has also caused an inability of the river to carry away the </a:t>
            </a:r>
            <a:r>
              <a:rPr lang="en-US" b="0" i="0" u="none" strike="noStrike" dirty="0">
                <a:solidFill>
                  <a:srgbClr val="0645AD"/>
                </a:solidFill>
                <a:effectLst/>
                <a:latin typeface="Arial" panose="020B0604020202020204" pitchFamily="34" charset="0"/>
                <a:hlinkClick r:id="rId4" tooltip="Rockslide"/>
              </a:rPr>
              <a:t>rockslides</a:t>
            </a:r>
            <a:r>
              <a:rPr lang="en-US" b="0" i="0" dirty="0">
                <a:solidFill>
                  <a:srgbClr val="202122"/>
                </a:solidFill>
                <a:effectLst/>
                <a:latin typeface="Arial" panose="020B0604020202020204" pitchFamily="34" charset="0"/>
              </a:rPr>
              <a:t> that are common along the canyons, leading to the creation of incrementally dangerous </a:t>
            </a:r>
            <a:r>
              <a:rPr lang="en-US" b="0" i="0" u="none" strike="noStrike" dirty="0">
                <a:solidFill>
                  <a:srgbClr val="0645AD"/>
                </a:solidFill>
                <a:effectLst/>
                <a:latin typeface="Arial" panose="020B0604020202020204" pitchFamily="34" charset="0"/>
                <a:hlinkClick r:id="rId5" tooltip="Rapid"/>
              </a:rPr>
              <a:t>rapids</a:t>
            </a:r>
            <a:r>
              <a:rPr lang="en-US" b="0" i="0" dirty="0">
                <a:solidFill>
                  <a:srgbClr val="202122"/>
                </a:solidFill>
                <a:effectLst/>
                <a:latin typeface="Arial" panose="020B0604020202020204" pitchFamily="34" charset="0"/>
              </a:rPr>
              <a:t> that pose a hazard to fish and boaters alike. Before damming, the Colorado commonly reached flows of more than 100,000 cubic feet per second (2,800 m</a:t>
            </a:r>
            <a:r>
              <a:rPr lang="en-US" b="0" i="0" baseline="30000" dirty="0">
                <a:solidFill>
                  <a:srgbClr val="202122"/>
                </a:solidFill>
                <a:effectLst/>
                <a:latin typeface="Arial" panose="020B0604020202020204" pitchFamily="34" charset="0"/>
              </a:rPr>
              <a:t>3</a:t>
            </a:r>
            <a:r>
              <a:rPr lang="en-US" b="0" i="0" dirty="0">
                <a:solidFill>
                  <a:srgbClr val="202122"/>
                </a:solidFill>
                <a:effectLst/>
                <a:latin typeface="Arial" panose="020B0604020202020204" pitchFamily="34" charset="0"/>
              </a:rPr>
              <a:t>/s) during the spring; this has been limited to less than 25,000 cubic feet per second (710 m</a:t>
            </a:r>
            <a:r>
              <a:rPr lang="en-US" b="0" i="0" baseline="30000" dirty="0">
                <a:solidFill>
                  <a:srgbClr val="202122"/>
                </a:solidFill>
                <a:effectLst/>
                <a:latin typeface="Arial" panose="020B0604020202020204" pitchFamily="34" charset="0"/>
              </a:rPr>
              <a:t>3</a:t>
            </a:r>
            <a:r>
              <a:rPr lang="en-US" b="0" i="0" dirty="0">
                <a:solidFill>
                  <a:srgbClr val="202122"/>
                </a:solidFill>
                <a:effectLst/>
                <a:latin typeface="Arial" panose="020B0604020202020204" pitchFamily="34" charset="0"/>
              </a:rPr>
              <a:t>/s) most years with few exceptions.</a:t>
            </a:r>
            <a:r>
              <a:rPr lang="en-US" b="0" i="0" u="none" strike="noStrike" baseline="30000" dirty="0">
                <a:solidFill>
                  <a:srgbClr val="0645AD"/>
                </a:solidFill>
                <a:effectLst/>
                <a:latin typeface="Arial" panose="020B0604020202020204" pitchFamily="34" charset="0"/>
                <a:hlinkClick r:id="rId6"/>
              </a:rPr>
              <a:t>[146]</a:t>
            </a:r>
            <a:r>
              <a:rPr lang="en-US" b="0" i="0" u="none" strike="noStrike" baseline="30000" dirty="0">
                <a:solidFill>
                  <a:srgbClr val="0645AD"/>
                </a:solidFill>
                <a:effectLst/>
                <a:latin typeface="Arial" panose="020B0604020202020204" pitchFamily="34" charset="0"/>
                <a:hlinkClick r:id="rId7"/>
              </a:rPr>
              <a:t>[147]</a:t>
            </a:r>
            <a:endParaRPr lang="en-US" dirty="0"/>
          </a:p>
        </p:txBody>
      </p:sp>
    </p:spTree>
    <p:extLst>
      <p:ext uri="{BB962C8B-B14F-4D97-AF65-F5344CB8AC3E}">
        <p14:creationId xmlns:p14="http://schemas.microsoft.com/office/powerpoint/2010/main" val="1426956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F0F9D-9D68-112A-9743-B2B8E4FD838C}"/>
              </a:ext>
            </a:extLst>
          </p:cNvPr>
          <p:cNvSpPr>
            <a:spLocks noGrp="1"/>
          </p:cNvSpPr>
          <p:nvPr>
            <p:ph type="title"/>
          </p:nvPr>
        </p:nvSpPr>
        <p:spPr/>
        <p:txBody>
          <a:bodyPr/>
          <a:lstStyle/>
          <a:p>
            <a:r>
              <a:rPr lang="en-US" dirty="0"/>
              <a:t>Impact of Garrison Dam / North Dakota</a:t>
            </a:r>
          </a:p>
        </p:txBody>
      </p:sp>
      <p:sp>
        <p:nvSpPr>
          <p:cNvPr id="3" name="Content Placeholder 2">
            <a:extLst>
              <a:ext uri="{FF2B5EF4-FFF2-40B4-BE49-F238E27FC236}">
                <a16:creationId xmlns:a16="http://schemas.microsoft.com/office/drawing/2014/main" id="{8DB16608-C93F-2E30-0329-E401A72C5737}"/>
              </a:ext>
            </a:extLst>
          </p:cNvPr>
          <p:cNvSpPr>
            <a:spLocks noGrp="1"/>
          </p:cNvSpPr>
          <p:nvPr>
            <p:ph idx="1"/>
          </p:nvPr>
        </p:nvSpPr>
        <p:spPr/>
        <p:txBody>
          <a:bodyPr>
            <a:normAutofit fontScale="92500" lnSpcReduction="10000"/>
          </a:bodyPr>
          <a:lstStyle/>
          <a:p>
            <a:pPr algn="l"/>
            <a:r>
              <a:rPr lang="en-US" b="0" i="0" dirty="0">
                <a:solidFill>
                  <a:srgbClr val="202122"/>
                </a:solidFill>
                <a:effectLst/>
                <a:latin typeface="Arial" panose="020B0604020202020204" pitchFamily="34" charset="0"/>
              </a:rPr>
              <a:t>The creation of the lake displaced members of the </a:t>
            </a:r>
            <a:r>
              <a:rPr lang="en-US" b="0" i="0" u="none" strike="noStrike" dirty="0">
                <a:solidFill>
                  <a:srgbClr val="0645AD"/>
                </a:solidFill>
                <a:effectLst/>
                <a:latin typeface="Arial" panose="020B0604020202020204" pitchFamily="34" charset="0"/>
                <a:hlinkClick r:id="rId2" tooltip="Fort Berthold Indian Reservation"/>
              </a:rPr>
              <a:t>Fort Berthold Indian Reservation</a:t>
            </a:r>
            <a:r>
              <a:rPr lang="en-US" b="0" i="0" dirty="0">
                <a:solidFill>
                  <a:srgbClr val="202122"/>
                </a:solidFill>
                <a:effectLst/>
                <a:latin typeface="Arial" panose="020B0604020202020204" pitchFamily="34" charset="0"/>
              </a:rPr>
              <a:t> from their villages of </a:t>
            </a:r>
            <a:r>
              <a:rPr lang="en-US" b="0" i="0" u="none" strike="noStrike" dirty="0">
                <a:solidFill>
                  <a:srgbClr val="0645AD"/>
                </a:solidFill>
                <a:effectLst/>
                <a:latin typeface="Arial" panose="020B0604020202020204" pitchFamily="34" charset="0"/>
                <a:hlinkClick r:id="rId3" tooltip="Van Hook, North Dakota"/>
              </a:rPr>
              <a:t>Van Hook</a:t>
            </a:r>
            <a:r>
              <a:rPr lang="en-US" b="0" i="0" dirty="0">
                <a:solidFill>
                  <a:srgbClr val="202122"/>
                </a:solidFill>
                <a:effectLst/>
                <a:latin typeface="Arial" panose="020B0604020202020204" pitchFamily="34" charset="0"/>
              </a:rPr>
              <a:t> and (Old) </a:t>
            </a:r>
            <a:r>
              <a:rPr lang="en-US" b="0" i="0" u="none" strike="noStrike" dirty="0" err="1">
                <a:solidFill>
                  <a:srgbClr val="0645AD"/>
                </a:solidFill>
                <a:effectLst/>
                <a:latin typeface="Arial" panose="020B0604020202020204" pitchFamily="34" charset="0"/>
                <a:hlinkClick r:id="rId4" tooltip="Sanish, North Dakota"/>
              </a:rPr>
              <a:t>Sanish</a:t>
            </a:r>
            <a:r>
              <a:rPr lang="en-US" b="0" i="0" dirty="0">
                <a:solidFill>
                  <a:srgbClr val="202122"/>
                </a:solidFill>
                <a:effectLst/>
                <a:latin typeface="Arial" panose="020B0604020202020204" pitchFamily="34" charset="0"/>
              </a:rPr>
              <a:t>, which were inundated by creation of the lake. They relocated and founded the villages of </a:t>
            </a:r>
            <a:r>
              <a:rPr lang="en-US" b="0" i="0" u="none" strike="noStrike" dirty="0">
                <a:solidFill>
                  <a:srgbClr val="0645AD"/>
                </a:solidFill>
                <a:effectLst/>
                <a:latin typeface="Arial" panose="020B0604020202020204" pitchFamily="34" charset="0"/>
                <a:hlinkClick r:id="rId5" tooltip="New Town, North Dakota"/>
              </a:rPr>
              <a:t>New Town</a:t>
            </a:r>
            <a:r>
              <a:rPr lang="en-US" b="0" i="0" dirty="0">
                <a:solidFill>
                  <a:srgbClr val="202122"/>
                </a:solidFill>
                <a:effectLst/>
                <a:latin typeface="Arial" panose="020B0604020202020204" pitchFamily="34" charset="0"/>
              </a:rPr>
              <a:t>, </a:t>
            </a:r>
            <a:r>
              <a:rPr lang="en-US" b="0" i="0" u="none" strike="noStrike" dirty="0">
                <a:solidFill>
                  <a:srgbClr val="0645AD"/>
                </a:solidFill>
                <a:effectLst/>
                <a:latin typeface="Arial" panose="020B0604020202020204" pitchFamily="34" charset="0"/>
                <a:hlinkClick r:id="rId6" tooltip="White Shield, North Dakota"/>
              </a:rPr>
              <a:t>White Shield</a:t>
            </a:r>
            <a:r>
              <a:rPr lang="en-US" b="0" i="0" dirty="0">
                <a:solidFill>
                  <a:srgbClr val="202122"/>
                </a:solidFill>
                <a:effectLst/>
                <a:latin typeface="Arial" panose="020B0604020202020204" pitchFamily="34" charset="0"/>
              </a:rPr>
              <a:t>, and </a:t>
            </a:r>
            <a:r>
              <a:rPr lang="en-US" b="0" i="0" u="none" strike="noStrike" dirty="0" err="1">
                <a:solidFill>
                  <a:srgbClr val="0645AD"/>
                </a:solidFill>
                <a:effectLst/>
                <a:latin typeface="Arial" panose="020B0604020202020204" pitchFamily="34" charset="0"/>
                <a:hlinkClick r:id="rId7" tooltip="Mandaree, North Dakota"/>
              </a:rPr>
              <a:t>Mandaree</a:t>
            </a:r>
            <a:r>
              <a:rPr lang="en-US" b="0" i="0" dirty="0">
                <a:solidFill>
                  <a:srgbClr val="202122"/>
                </a:solidFill>
                <a:effectLst/>
                <a:latin typeface="Arial" panose="020B0604020202020204" pitchFamily="34" charset="0"/>
              </a:rPr>
              <a:t>. One name that had been proposed for New Town was </a:t>
            </a:r>
            <a:r>
              <a:rPr lang="en-US" b="0" i="1" dirty="0">
                <a:solidFill>
                  <a:srgbClr val="202122"/>
                </a:solidFill>
                <a:effectLst/>
                <a:latin typeface="Arial" panose="020B0604020202020204" pitchFamily="34" charset="0"/>
              </a:rPr>
              <a:t>Vanish</a:t>
            </a:r>
            <a:r>
              <a:rPr lang="en-US" b="0" i="0" dirty="0">
                <a:solidFill>
                  <a:srgbClr val="202122"/>
                </a:solidFill>
                <a:effectLst/>
                <a:latin typeface="Arial" panose="020B0604020202020204" pitchFamily="34" charset="0"/>
              </a:rPr>
              <a:t> (a </a:t>
            </a:r>
            <a:r>
              <a:rPr lang="en-US" b="0" i="0" u="none" strike="noStrike" dirty="0">
                <a:solidFill>
                  <a:srgbClr val="0645AD"/>
                </a:solidFill>
                <a:effectLst/>
                <a:latin typeface="Arial" panose="020B0604020202020204" pitchFamily="34" charset="0"/>
                <a:hlinkClick r:id="rId8" tooltip="Portmanteau"/>
              </a:rPr>
              <a:t>portmanteau</a:t>
            </a:r>
            <a:r>
              <a:rPr lang="en-US" b="0" i="0" dirty="0">
                <a:solidFill>
                  <a:srgbClr val="202122"/>
                </a:solidFill>
                <a:effectLst/>
                <a:latin typeface="Arial" panose="020B0604020202020204" pitchFamily="34" charset="0"/>
              </a:rPr>
              <a:t> of the two previous towns' names). </a:t>
            </a:r>
            <a:r>
              <a:rPr lang="en-US" b="0" i="0" dirty="0" err="1">
                <a:solidFill>
                  <a:srgbClr val="202122"/>
                </a:solidFill>
                <a:effectLst/>
                <a:latin typeface="Arial" panose="020B0604020202020204" pitchFamily="34" charset="0"/>
              </a:rPr>
              <a:t>Elbowoods</a:t>
            </a:r>
            <a:r>
              <a:rPr lang="en-US" b="0" i="0" dirty="0">
                <a:solidFill>
                  <a:srgbClr val="202122"/>
                </a:solidFill>
                <a:effectLst/>
                <a:latin typeface="Arial" panose="020B0604020202020204" pitchFamily="34" charset="0"/>
              </a:rPr>
              <a:t>, a third reservation town where the agency headquarters, boarding school, hospital, and jail were located, was also lost to the lake. These three towns are commemorated in the names of the three campground sections at </a:t>
            </a:r>
            <a:r>
              <a:rPr lang="en-US" b="0" i="0" u="none" strike="noStrike" dirty="0">
                <a:solidFill>
                  <a:srgbClr val="0645AD"/>
                </a:solidFill>
                <a:effectLst/>
                <a:latin typeface="Arial" panose="020B0604020202020204" pitchFamily="34" charset="0"/>
                <a:hlinkClick r:id="rId9" tooltip="Lake Sakakawea State Park"/>
              </a:rPr>
              <a:t>Lake Sakakawea State Park</a:t>
            </a:r>
            <a:r>
              <a:rPr lang="en-US" b="0" i="0" dirty="0">
                <a:solidFill>
                  <a:srgbClr val="202122"/>
                </a:solidFill>
                <a:effectLst/>
                <a:latin typeface="Arial" panose="020B0604020202020204" pitchFamily="34" charset="0"/>
              </a:rPr>
              <a:t>, a state park located adjacent to Garrison Dam.</a:t>
            </a:r>
          </a:p>
          <a:p>
            <a:br>
              <a:rPr lang="en-US" dirty="0"/>
            </a:br>
            <a:endParaRPr lang="en-US" dirty="0"/>
          </a:p>
        </p:txBody>
      </p:sp>
    </p:spTree>
    <p:extLst>
      <p:ext uri="{BB962C8B-B14F-4D97-AF65-F5344CB8AC3E}">
        <p14:creationId xmlns:p14="http://schemas.microsoft.com/office/powerpoint/2010/main" val="213280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35B39-2356-6949-E9F8-23BF2FC7383F}"/>
              </a:ext>
            </a:extLst>
          </p:cNvPr>
          <p:cNvSpPr>
            <a:spLocks noGrp="1"/>
          </p:cNvSpPr>
          <p:nvPr>
            <p:ph type="title"/>
          </p:nvPr>
        </p:nvSpPr>
        <p:spPr>
          <a:xfrm>
            <a:off x="838200" y="365125"/>
            <a:ext cx="10515600" cy="642581"/>
          </a:xfrm>
        </p:spPr>
        <p:txBody>
          <a:bodyPr>
            <a:normAutofit fontScale="90000"/>
          </a:bodyPr>
          <a:lstStyle/>
          <a:p>
            <a:r>
              <a:rPr lang="en-US" dirty="0"/>
              <a:t>Impact of Oahe Dam and Lake / S and N Dakota</a:t>
            </a:r>
          </a:p>
        </p:txBody>
      </p:sp>
      <p:sp>
        <p:nvSpPr>
          <p:cNvPr id="3" name="Content Placeholder 2">
            <a:extLst>
              <a:ext uri="{FF2B5EF4-FFF2-40B4-BE49-F238E27FC236}">
                <a16:creationId xmlns:a16="http://schemas.microsoft.com/office/drawing/2014/main" id="{DE1FD72E-349B-32D1-FAD5-A55939E9DED8}"/>
              </a:ext>
            </a:extLst>
          </p:cNvPr>
          <p:cNvSpPr>
            <a:spLocks noGrp="1"/>
          </p:cNvSpPr>
          <p:nvPr>
            <p:ph idx="1"/>
          </p:nvPr>
        </p:nvSpPr>
        <p:spPr>
          <a:xfrm>
            <a:off x="838200" y="1143000"/>
            <a:ext cx="10515600" cy="5577840"/>
          </a:xfrm>
        </p:spPr>
        <p:txBody>
          <a:bodyPr>
            <a:normAutofit fontScale="85000" lnSpcReduction="20000"/>
          </a:bodyPr>
          <a:lstStyle/>
          <a:p>
            <a:pPr algn="l"/>
            <a:r>
              <a:rPr lang="en-US" b="0" i="0" dirty="0">
                <a:solidFill>
                  <a:srgbClr val="202122"/>
                </a:solidFill>
                <a:effectLst/>
                <a:latin typeface="Arial" panose="020B0604020202020204" pitchFamily="34" charset="0"/>
              </a:rPr>
              <a:t>As a result of the dam's construction the </a:t>
            </a:r>
            <a:r>
              <a:rPr lang="en-US" b="0" i="0" u="none" strike="noStrike" dirty="0">
                <a:solidFill>
                  <a:srgbClr val="0645AD"/>
                </a:solidFill>
                <a:effectLst/>
                <a:latin typeface="Arial" panose="020B0604020202020204" pitchFamily="34" charset="0"/>
                <a:hlinkClick r:id="rId2" tooltip="Cheyenne River Indian Reservation"/>
              </a:rPr>
              <a:t>Cheyenne River Indian Reservation</a:t>
            </a:r>
            <a:r>
              <a:rPr lang="en-US" b="0" i="0" dirty="0">
                <a:solidFill>
                  <a:srgbClr val="202122"/>
                </a:solidFill>
                <a:effectLst/>
                <a:latin typeface="Arial" panose="020B0604020202020204" pitchFamily="34" charset="0"/>
              </a:rPr>
              <a:t> lost 150,000 acres (61,000 hectares) bringing it down to 2,850,000 acres (1,150,000 ha) today. </a:t>
            </a:r>
            <a:r>
              <a:rPr lang="en-US" b="0" i="0" u="none" strike="noStrike" dirty="0">
                <a:solidFill>
                  <a:srgbClr val="0645AD"/>
                </a:solidFill>
                <a:effectLst/>
                <a:latin typeface="Arial" panose="020B0604020202020204" pitchFamily="34" charset="0"/>
                <a:hlinkClick r:id="rId3" tooltip="Standing Rock Reservation"/>
              </a:rPr>
              <a:t>Standing Rock Reservation</a:t>
            </a:r>
            <a:r>
              <a:rPr lang="en-US" b="0" i="0" dirty="0">
                <a:solidFill>
                  <a:srgbClr val="202122"/>
                </a:solidFill>
                <a:effectLst/>
                <a:latin typeface="Arial" panose="020B0604020202020204" pitchFamily="34" charset="0"/>
              </a:rPr>
              <a:t> lost 55,993 acres (22,660 ha) leaving it with 2,300,000 acres (930,000 ha). Much of the land was taken by eminent domain claims made by the Bureau of Reclamation. Over and above the </a:t>
            </a:r>
            <a:r>
              <a:rPr lang="en-US" b="0" i="0" u="none" strike="noStrike" dirty="0">
                <a:solidFill>
                  <a:srgbClr val="0645AD"/>
                </a:solidFill>
                <a:effectLst/>
                <a:latin typeface="Arial" panose="020B0604020202020204" pitchFamily="34" charset="0"/>
                <a:hlinkClick r:id="rId4" tooltip="Land consumption"/>
              </a:rPr>
              <a:t>land loss</a:t>
            </a:r>
            <a:r>
              <a:rPr lang="en-US" b="0" i="0" dirty="0">
                <a:solidFill>
                  <a:srgbClr val="202122"/>
                </a:solidFill>
                <a:effectLst/>
                <a:latin typeface="Arial" panose="020B0604020202020204" pitchFamily="34" charset="0"/>
              </a:rPr>
              <a:t>, most of the reservations' prime agricultural land was included in the loss. The regions where the populations were resettled had soil with a higher clay content, and resources such as medicinal plants were less prevalent.</a:t>
            </a:r>
            <a:r>
              <a:rPr lang="en-US" b="0" i="0" u="none" strike="noStrike" baseline="30000" dirty="0">
                <a:solidFill>
                  <a:srgbClr val="0645AD"/>
                </a:solidFill>
                <a:effectLst/>
                <a:latin typeface="Arial" panose="020B0604020202020204" pitchFamily="34" charset="0"/>
                <a:hlinkClick r:id="rId5"/>
              </a:rPr>
              <a:t>[5]</a:t>
            </a:r>
            <a:endParaRPr lang="en-US" b="0" i="0" dirty="0">
              <a:solidFill>
                <a:srgbClr val="202122"/>
              </a:solidFill>
              <a:effectLst/>
              <a:latin typeface="Arial" panose="020B0604020202020204" pitchFamily="34" charset="0"/>
            </a:endParaRPr>
          </a:p>
          <a:p>
            <a:pPr algn="l"/>
            <a:r>
              <a:rPr lang="en-US" b="0" i="0" dirty="0">
                <a:solidFill>
                  <a:srgbClr val="202122"/>
                </a:solidFill>
                <a:effectLst/>
                <a:latin typeface="Arial" panose="020B0604020202020204" pitchFamily="34" charset="0"/>
              </a:rPr>
              <a:t>The loss of this land had a dramatic effect on the Natives who lived on the reservations. Most of the land was unable to be harvested (to allow the trees to be cut down for wood, etc.) before the land was flooded over with water.</a:t>
            </a:r>
            <a:r>
              <a:rPr lang="en-US" b="0" i="0" u="none" strike="noStrike" baseline="30000" dirty="0">
                <a:solidFill>
                  <a:srgbClr val="0645AD"/>
                </a:solidFill>
                <a:effectLst/>
                <a:latin typeface="Arial" panose="020B0604020202020204" pitchFamily="34" charset="0"/>
                <a:hlinkClick r:id="rId6"/>
              </a:rPr>
              <a:t>[6]</a:t>
            </a:r>
            <a:r>
              <a:rPr lang="en-US" b="0" i="0" dirty="0">
                <a:solidFill>
                  <a:srgbClr val="202122"/>
                </a:solidFill>
                <a:effectLst/>
                <a:latin typeface="Arial" panose="020B0604020202020204" pitchFamily="34" charset="0"/>
              </a:rPr>
              <a:t> One visitor to the reservations later asked why there were so few older Natives on the reservations and was told that "the old people had died of heartache" after the construction of the dam and the loss of the reservations' land.</a:t>
            </a:r>
            <a:r>
              <a:rPr lang="en-US" b="0" i="0" u="none" strike="noStrike" baseline="30000" dirty="0">
                <a:solidFill>
                  <a:srgbClr val="0645AD"/>
                </a:solidFill>
                <a:effectLst/>
                <a:latin typeface="Arial" panose="020B0604020202020204" pitchFamily="34" charset="0"/>
                <a:hlinkClick r:id="rId7"/>
              </a:rPr>
              <a:t>[7]</a:t>
            </a:r>
            <a:r>
              <a:rPr lang="en-US" b="0" i="0" dirty="0">
                <a:solidFill>
                  <a:srgbClr val="202122"/>
                </a:solidFill>
                <a:effectLst/>
                <a:latin typeface="Arial" panose="020B0604020202020204" pitchFamily="34" charset="0"/>
              </a:rPr>
              <a:t> As of 2015, poverty remains a problem for the displaced populations in the Dakotas, who are still seeking compensation for the loss of the towns submerged under Lake Oahe, and the loss of their traditional ways of life.</a:t>
            </a:r>
            <a:r>
              <a:rPr lang="en-US" b="0" i="0" u="none" strike="noStrike" baseline="30000" dirty="0">
                <a:solidFill>
                  <a:srgbClr val="0645AD"/>
                </a:solidFill>
                <a:effectLst/>
                <a:latin typeface="Arial" panose="020B0604020202020204" pitchFamily="34" charset="0"/>
                <a:hlinkClick r:id="rId8"/>
              </a:rPr>
              <a:t>[8]</a:t>
            </a:r>
            <a:endParaRPr lang="en-US" b="0" i="0" dirty="0">
              <a:solidFill>
                <a:srgbClr val="20212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737271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4678-7C43-C760-A7AF-4B37CAA8487F}"/>
              </a:ext>
            </a:extLst>
          </p:cNvPr>
          <p:cNvSpPr>
            <a:spLocks noGrp="1"/>
          </p:cNvSpPr>
          <p:nvPr>
            <p:ph type="title"/>
          </p:nvPr>
        </p:nvSpPr>
        <p:spPr/>
        <p:txBody>
          <a:bodyPr/>
          <a:lstStyle/>
          <a:p>
            <a:r>
              <a:rPr lang="en-US" dirty="0"/>
              <a:t>Agenda for Session One / 15 Oct 2022</a:t>
            </a:r>
          </a:p>
        </p:txBody>
      </p:sp>
      <p:sp>
        <p:nvSpPr>
          <p:cNvPr id="3" name="Content Placeholder 2">
            <a:extLst>
              <a:ext uri="{FF2B5EF4-FFF2-40B4-BE49-F238E27FC236}">
                <a16:creationId xmlns:a16="http://schemas.microsoft.com/office/drawing/2014/main" id="{2D1B3F07-E30D-0E9E-B04C-8CD0C61F647F}"/>
              </a:ext>
            </a:extLst>
          </p:cNvPr>
          <p:cNvSpPr>
            <a:spLocks noGrp="1"/>
          </p:cNvSpPr>
          <p:nvPr>
            <p:ph idx="1"/>
          </p:nvPr>
        </p:nvSpPr>
        <p:spPr/>
        <p:txBody>
          <a:bodyPr>
            <a:normAutofit lnSpcReduction="10000"/>
          </a:bodyPr>
          <a:lstStyle/>
          <a:p>
            <a:pPr marL="0" indent="0">
              <a:buNone/>
            </a:pPr>
            <a:r>
              <a:rPr lang="en-US" dirty="0"/>
              <a:t>Science Moments / Claudia</a:t>
            </a:r>
          </a:p>
          <a:p>
            <a:pPr marL="0" indent="0">
              <a:buNone/>
            </a:pPr>
            <a:r>
              <a:rPr lang="en-US" dirty="0"/>
              <a:t>Discussion of</a:t>
            </a:r>
          </a:p>
          <a:p>
            <a:pPr marL="0" indent="0">
              <a:buNone/>
            </a:pPr>
            <a:r>
              <a:rPr lang="en-US" dirty="0"/>
              <a:t>    The Soft Butch that Couldn’t / OR I Got COVID, p. 72</a:t>
            </a:r>
          </a:p>
          <a:p>
            <a:pPr marL="0" indent="0">
              <a:buNone/>
            </a:pPr>
            <a:r>
              <a:rPr lang="en-US" dirty="0"/>
              <a:t>	Heather Hogan</a:t>
            </a:r>
          </a:p>
          <a:p>
            <a:pPr marL="0" indent="0">
              <a:buNone/>
            </a:pPr>
            <a:endParaRPr lang="en-US" dirty="0"/>
          </a:p>
          <a:p>
            <a:pPr marL="0" indent="0">
              <a:buNone/>
            </a:pPr>
            <a:r>
              <a:rPr lang="en-US" dirty="0"/>
              <a:t>Update on recent research about COVID / Claudia’s PP</a:t>
            </a:r>
          </a:p>
          <a:p>
            <a:pPr marL="0" indent="0">
              <a:buNone/>
            </a:pPr>
            <a:r>
              <a:rPr lang="en-US" dirty="0"/>
              <a:t>Discussion of </a:t>
            </a:r>
          </a:p>
          <a:p>
            <a:pPr marL="0" indent="0">
              <a:buNone/>
            </a:pPr>
            <a:r>
              <a:rPr lang="en-US" dirty="0"/>
              <a:t>       The Difference Between Feeling Safe and Being Save, p.22</a:t>
            </a:r>
          </a:p>
          <a:p>
            <a:pPr marL="0" indent="0">
              <a:buNone/>
            </a:pPr>
            <a:r>
              <a:rPr lang="en-US" dirty="0"/>
              <a:t> 	Amanda Hull</a:t>
            </a:r>
          </a:p>
        </p:txBody>
      </p:sp>
    </p:spTree>
    <p:extLst>
      <p:ext uri="{BB962C8B-B14F-4D97-AF65-F5344CB8AC3E}">
        <p14:creationId xmlns:p14="http://schemas.microsoft.com/office/powerpoint/2010/main" val="336229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17B9-E253-675E-495C-6EDE5E0B2FCD}"/>
              </a:ext>
            </a:extLst>
          </p:cNvPr>
          <p:cNvSpPr>
            <a:spLocks noGrp="1"/>
          </p:cNvSpPr>
          <p:nvPr>
            <p:ph type="title"/>
          </p:nvPr>
        </p:nvSpPr>
        <p:spPr/>
        <p:txBody>
          <a:bodyPr/>
          <a:lstStyle/>
          <a:p>
            <a:r>
              <a:rPr lang="en-US" dirty="0"/>
              <a:t>The Soft Butch that Couldn’t</a:t>
            </a:r>
          </a:p>
        </p:txBody>
      </p:sp>
      <p:sp>
        <p:nvSpPr>
          <p:cNvPr id="3" name="Content Placeholder 2">
            <a:extLst>
              <a:ext uri="{FF2B5EF4-FFF2-40B4-BE49-F238E27FC236}">
                <a16:creationId xmlns:a16="http://schemas.microsoft.com/office/drawing/2014/main" id="{0A27645F-700C-C655-8A8D-4E1658CA43A7}"/>
              </a:ext>
            </a:extLst>
          </p:cNvPr>
          <p:cNvSpPr>
            <a:spLocks noGrp="1"/>
          </p:cNvSpPr>
          <p:nvPr>
            <p:ph idx="1"/>
          </p:nvPr>
        </p:nvSpPr>
        <p:spPr>
          <a:xfrm>
            <a:off x="628650" y="2171699"/>
            <a:ext cx="10515600" cy="3586163"/>
          </a:xfrm>
        </p:spPr>
        <p:txBody>
          <a:bodyPr>
            <a:normAutofit/>
          </a:bodyPr>
          <a:lstStyle/>
          <a:p>
            <a:r>
              <a:rPr lang="en-US" b="0" i="0" dirty="0">
                <a:solidFill>
                  <a:srgbClr val="222222"/>
                </a:solidFill>
                <a:effectLst/>
                <a:latin typeface="Arial" panose="020B0604020202020204" pitchFamily="34" charset="0"/>
              </a:rPr>
              <a:t>What was your experience with the pandemic? </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How did we respond as a culture, as a nation, to the waves that have passed?  </a:t>
            </a:r>
          </a:p>
          <a:p>
            <a:endParaRPr lang="en-US" dirty="0">
              <a:solidFill>
                <a:srgbClr val="222222"/>
              </a:solidFill>
              <a:latin typeface="Arial" panose="020B0604020202020204" pitchFamily="34" charset="0"/>
            </a:endParaRPr>
          </a:p>
          <a:p>
            <a:r>
              <a:rPr lang="en-US" b="0" i="0" dirty="0">
                <a:solidFill>
                  <a:srgbClr val="222222"/>
                </a:solidFill>
                <a:effectLst/>
                <a:latin typeface="Arial" panose="020B0604020202020204" pitchFamily="34" charset="0"/>
              </a:rPr>
              <a:t>Do we have COVID fatigue?  </a:t>
            </a:r>
          </a:p>
          <a:p>
            <a:pPr marL="0" indent="0">
              <a:buNone/>
            </a:pPr>
            <a:endParaRPr lang="en-US" dirty="0">
              <a:solidFill>
                <a:srgbClr val="222222"/>
              </a:solidFill>
              <a:latin typeface="Arial" panose="020B0604020202020204" pitchFamily="34" charset="0"/>
            </a:endParaRPr>
          </a:p>
        </p:txBody>
      </p:sp>
    </p:spTree>
    <p:extLst>
      <p:ext uri="{BB962C8B-B14F-4D97-AF65-F5344CB8AC3E}">
        <p14:creationId xmlns:p14="http://schemas.microsoft.com/office/powerpoint/2010/main" val="414268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7F49-932D-A15A-65F9-6F0B278C07FE}"/>
              </a:ext>
            </a:extLst>
          </p:cNvPr>
          <p:cNvSpPr>
            <a:spLocks noGrp="1"/>
          </p:cNvSpPr>
          <p:nvPr>
            <p:ph type="title"/>
          </p:nvPr>
        </p:nvSpPr>
        <p:spPr/>
        <p:txBody>
          <a:bodyPr/>
          <a:lstStyle/>
          <a:p>
            <a:pPr algn="ctr"/>
            <a:r>
              <a:rPr lang="en-US" dirty="0"/>
              <a:t>The Difference between Feeling Safe </a:t>
            </a:r>
            <a:br>
              <a:rPr lang="en-US" dirty="0"/>
            </a:br>
            <a:r>
              <a:rPr lang="en-US" dirty="0"/>
              <a:t>and Being Safe</a:t>
            </a:r>
          </a:p>
        </p:txBody>
      </p:sp>
      <p:sp>
        <p:nvSpPr>
          <p:cNvPr id="3" name="Content Placeholder 2">
            <a:extLst>
              <a:ext uri="{FF2B5EF4-FFF2-40B4-BE49-F238E27FC236}">
                <a16:creationId xmlns:a16="http://schemas.microsoft.com/office/drawing/2014/main" id="{CF1C3703-70D3-A2A4-6D52-BE6A1A19548D}"/>
              </a:ext>
            </a:extLst>
          </p:cNvPr>
          <p:cNvSpPr>
            <a:spLocks noGrp="1"/>
          </p:cNvSpPr>
          <p:nvPr>
            <p:ph idx="1"/>
          </p:nvPr>
        </p:nvSpPr>
        <p:spPr/>
        <p:txBody>
          <a:bodyPr/>
          <a:lstStyle/>
          <a:p>
            <a:endParaRPr lang="en-US" b="0" i="0" dirty="0">
              <a:solidFill>
                <a:srgbClr val="222222"/>
              </a:solidFill>
              <a:effectLst/>
              <a:latin typeface="Arial" panose="020B0604020202020204" pitchFamily="34" charset="0"/>
            </a:endParaRPr>
          </a:p>
          <a:p>
            <a:pPr marL="0" indent="0">
              <a:buNone/>
            </a:pPr>
            <a:r>
              <a:rPr lang="en-US" b="0" i="0" dirty="0">
                <a:solidFill>
                  <a:srgbClr val="222222"/>
                </a:solidFill>
                <a:effectLst/>
                <a:latin typeface="Arial" panose="020B0604020202020204" pitchFamily="34" charset="0"/>
              </a:rPr>
              <a:t>What have we learned about the virus recently? </a:t>
            </a:r>
          </a:p>
          <a:p>
            <a:pPr marL="0" indent="0">
              <a:buNone/>
            </a:pPr>
            <a:endParaRPr lang="en-US" dirty="0">
              <a:solidFill>
                <a:srgbClr val="222222"/>
              </a:solidFill>
              <a:latin typeface="Arial" panose="020B0604020202020204" pitchFamily="34" charset="0"/>
            </a:endParaRPr>
          </a:p>
          <a:p>
            <a:pPr marL="0" indent="0">
              <a:buNone/>
            </a:pPr>
            <a:r>
              <a:rPr lang="en-US" b="0" i="0" dirty="0">
                <a:solidFill>
                  <a:srgbClr val="222222"/>
                </a:solidFill>
                <a:effectLst/>
                <a:latin typeface="Arial" panose="020B0604020202020204" pitchFamily="34" charset="0"/>
              </a:rPr>
              <a:t>What is it that makes it so effective? </a:t>
            </a:r>
          </a:p>
          <a:p>
            <a:pPr marL="0" indent="0">
              <a:buNone/>
            </a:pPr>
            <a:endParaRPr lang="en-US" dirty="0"/>
          </a:p>
          <a:p>
            <a:pPr marL="0" indent="0">
              <a:buNone/>
            </a:pPr>
            <a:r>
              <a:rPr lang="en-US" b="0" i="0" dirty="0">
                <a:solidFill>
                  <a:srgbClr val="222222"/>
                </a:solidFill>
                <a:effectLst/>
                <a:latin typeface="Arial" panose="020B0604020202020204" pitchFamily="34" charset="0"/>
              </a:rPr>
              <a:t>Do we feel safe now or are we still living in fear? </a:t>
            </a:r>
          </a:p>
          <a:p>
            <a:pPr marL="0" indent="0">
              <a:buNone/>
            </a:pPr>
            <a:endParaRPr lang="en-US" b="0" i="0" dirty="0">
              <a:solidFill>
                <a:srgbClr val="222222"/>
              </a:solidFill>
              <a:effectLst/>
              <a:latin typeface="Arial" panose="020B0604020202020204" pitchFamily="34" charset="0"/>
            </a:endParaRPr>
          </a:p>
          <a:p>
            <a:pPr marL="0" indent="0">
              <a:buNone/>
            </a:pPr>
            <a:r>
              <a:rPr lang="en-US" dirty="0">
                <a:solidFill>
                  <a:srgbClr val="222222"/>
                </a:solidFill>
                <a:latin typeface="Arial" panose="020B0604020202020204" pitchFamily="34" charset="0"/>
              </a:rPr>
              <a:t>How are we going to handle it in the future?</a:t>
            </a:r>
            <a:r>
              <a:rPr lang="en-US" b="0" i="0" dirty="0">
                <a:solidFill>
                  <a:srgbClr val="222222"/>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388471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351F2-20B8-89A6-07E7-8BF28CCD0C3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EE806E0-8230-34D1-79ED-AF66F559D4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413004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AB78D-7778-A71E-52E8-A988A8400DBB}"/>
              </a:ext>
            </a:extLst>
          </p:cNvPr>
          <p:cNvSpPr>
            <a:spLocks noGrp="1"/>
          </p:cNvSpPr>
          <p:nvPr>
            <p:ph type="title"/>
          </p:nvPr>
        </p:nvSpPr>
        <p:spPr/>
        <p:txBody>
          <a:bodyPr/>
          <a:lstStyle/>
          <a:p>
            <a:r>
              <a:rPr lang="en-US" dirty="0"/>
              <a:t>Session 2 / 22 November 2022</a:t>
            </a:r>
          </a:p>
        </p:txBody>
      </p:sp>
      <p:sp>
        <p:nvSpPr>
          <p:cNvPr id="3" name="Content Placeholder 2">
            <a:extLst>
              <a:ext uri="{FF2B5EF4-FFF2-40B4-BE49-F238E27FC236}">
                <a16:creationId xmlns:a16="http://schemas.microsoft.com/office/drawing/2014/main" id="{03F62517-9235-1EEE-E6D3-D62AD7E3C61F}"/>
              </a:ext>
            </a:extLst>
          </p:cNvPr>
          <p:cNvSpPr>
            <a:spLocks noGrp="1"/>
          </p:cNvSpPr>
          <p:nvPr>
            <p:ph idx="1"/>
          </p:nvPr>
        </p:nvSpPr>
        <p:spPr/>
        <p:txBody>
          <a:bodyPr>
            <a:normAutofit fontScale="92500"/>
          </a:bodyPr>
          <a:lstStyle/>
          <a:p>
            <a:r>
              <a:rPr lang="en-US" dirty="0"/>
              <a:t>Science moment:  Impact of Extreme Heat</a:t>
            </a:r>
          </a:p>
          <a:p>
            <a:pPr marL="0" indent="0">
              <a:buNone/>
            </a:pPr>
            <a:r>
              <a:rPr lang="en-US" dirty="0"/>
              <a:t>	A NYTimes ;interactive feature on current conditions in the Middle East  and what might happen in the future</a:t>
            </a:r>
          </a:p>
          <a:p>
            <a:endParaRPr lang="en-US" dirty="0"/>
          </a:p>
          <a:p>
            <a:pPr marL="0" indent="0">
              <a:buNone/>
            </a:pPr>
            <a:r>
              <a:rPr lang="en-US" dirty="0">
                <a:hlinkClick r:id="rId2"/>
              </a:rPr>
              <a:t>https://www.nytimes.com/interactive/2022/11/18/world/middleeast/extreme-heat.html?action=click&amp;module=Well&amp;pgtype=Homepage&amp;section=World%20News</a:t>
            </a:r>
            <a:endParaRPr lang="en-US" dirty="0"/>
          </a:p>
          <a:p>
            <a:pPr marL="0" indent="0">
              <a:buNone/>
            </a:pPr>
            <a:endParaRPr lang="en-US" dirty="0"/>
          </a:p>
          <a:p>
            <a:r>
              <a:rPr lang="en-US" dirty="0"/>
              <a:t>Discussion:  Do you have a doomsday clock? Do articles like this reset it?</a:t>
            </a:r>
          </a:p>
          <a:p>
            <a:endParaRPr lang="en-US" dirty="0"/>
          </a:p>
          <a:p>
            <a:endParaRPr lang="en-US" dirty="0"/>
          </a:p>
        </p:txBody>
      </p:sp>
    </p:spTree>
    <p:extLst>
      <p:ext uri="{BB962C8B-B14F-4D97-AF65-F5344CB8AC3E}">
        <p14:creationId xmlns:p14="http://schemas.microsoft.com/office/powerpoint/2010/main" val="408071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79825-C567-BAE5-615B-96FCE74A980D}"/>
              </a:ext>
            </a:extLst>
          </p:cNvPr>
          <p:cNvSpPr>
            <a:spLocks noGrp="1"/>
          </p:cNvSpPr>
          <p:nvPr>
            <p:ph type="title"/>
          </p:nvPr>
        </p:nvSpPr>
        <p:spPr/>
        <p:txBody>
          <a:bodyPr/>
          <a:lstStyle/>
          <a:p>
            <a:r>
              <a:rPr lang="en-US" dirty="0"/>
              <a:t>Science Moment 2</a:t>
            </a:r>
          </a:p>
        </p:txBody>
      </p:sp>
      <p:sp>
        <p:nvSpPr>
          <p:cNvPr id="3" name="Content Placeholder 2">
            <a:extLst>
              <a:ext uri="{FF2B5EF4-FFF2-40B4-BE49-F238E27FC236}">
                <a16:creationId xmlns:a16="http://schemas.microsoft.com/office/drawing/2014/main" id="{094DDFC8-C543-D7CE-93BA-711B4AE84D6E}"/>
              </a:ext>
            </a:extLst>
          </p:cNvPr>
          <p:cNvSpPr>
            <a:spLocks noGrp="1"/>
          </p:cNvSpPr>
          <p:nvPr>
            <p:ph idx="1"/>
          </p:nvPr>
        </p:nvSpPr>
        <p:spPr>
          <a:xfrm>
            <a:off x="838200" y="1825624"/>
            <a:ext cx="10515600" cy="5032375"/>
          </a:xfrm>
        </p:spPr>
        <p:txBody>
          <a:bodyPr>
            <a:normAutofit fontScale="92500" lnSpcReduction="10000"/>
          </a:bodyPr>
          <a:lstStyle/>
          <a:p>
            <a:r>
              <a:rPr lang="en-US" dirty="0"/>
              <a:t>Will Twitter survive Elon Musk or will it implode?</a:t>
            </a:r>
          </a:p>
          <a:p>
            <a:r>
              <a:rPr lang="en-US" dirty="0"/>
              <a:t>Can a complex tech company that had 7500 employee survive with only 2500?</a:t>
            </a:r>
          </a:p>
          <a:p>
            <a:r>
              <a:rPr lang="en-US" b="1" i="1" dirty="0">
                <a:effectLst/>
                <a:latin typeface="nyt-cheltenham"/>
              </a:rPr>
              <a:t>Elon Musk’s Twitter Teeters on the Edge After Another 1,200 Leave</a:t>
            </a:r>
            <a:endParaRPr lang="en-US" dirty="0"/>
          </a:p>
          <a:p>
            <a:pPr marL="0" indent="0">
              <a:buNone/>
            </a:pPr>
            <a:r>
              <a:rPr lang="en-US" b="0" i="0" dirty="0">
                <a:solidFill>
                  <a:srgbClr val="363636"/>
                </a:solidFill>
                <a:effectLst/>
                <a:latin typeface="nyt-imperial"/>
              </a:rPr>
              <a:t>Some internal estimates showed that at least 1,200 full-time employees resigned on Thursday, three people close to the company said. Twitter had 7,500 full-time employees at the end of October, which dropped to about 3,700 after mass layoffs this month.</a:t>
            </a:r>
          </a:p>
          <a:p>
            <a:pPr marL="0" indent="0">
              <a:buNone/>
            </a:pPr>
            <a:r>
              <a:rPr lang="en-US" b="0" i="0" dirty="0">
                <a:solidFill>
                  <a:srgbClr val="363636"/>
                </a:solidFill>
                <a:effectLst/>
                <a:latin typeface="nyt-imperial"/>
              </a:rPr>
              <a:t>Now the question is whether Mr. Musk, 51, has gone too far. On Thursday, hundreds of Twitter employees </a:t>
            </a:r>
            <a:r>
              <a:rPr lang="en-US" b="0" i="0" dirty="0">
                <a:effectLst/>
                <a:latin typeface="nyt-imperial"/>
                <a:hlinkClick r:id="rId2"/>
              </a:rPr>
              <a:t>resigned</a:t>
            </a:r>
            <a:r>
              <a:rPr lang="en-US" b="0" i="0" dirty="0">
                <a:solidFill>
                  <a:srgbClr val="363636"/>
                </a:solidFill>
                <a:effectLst/>
                <a:latin typeface="nyt-imperial"/>
              </a:rPr>
              <a:t> after Mr. Musk gave them a </a:t>
            </a:r>
            <a:r>
              <a:rPr lang="en-US" b="0" i="0" dirty="0">
                <a:effectLst/>
                <a:latin typeface="nyt-imperial"/>
                <a:hlinkClick r:id="rId3"/>
              </a:rPr>
              <a:t>deadline to decide whether to leave or stay</a:t>
            </a:r>
            <a:r>
              <a:rPr lang="en-US" b="0" i="0" dirty="0">
                <a:solidFill>
                  <a:srgbClr val="363636"/>
                </a:solidFill>
                <a:effectLst/>
                <a:latin typeface="nyt-imperial"/>
              </a:rPr>
              <a:t>. So many workers chose to depart that Twitter users began questioning whether the site would survive</a:t>
            </a:r>
          </a:p>
          <a:p>
            <a:pPr marL="0" indent="0">
              <a:buNone/>
            </a:pPr>
            <a:r>
              <a:rPr lang="en-US" dirty="0">
                <a:solidFill>
                  <a:srgbClr val="363636"/>
                </a:solidFill>
                <a:latin typeface="nyt-imperial"/>
              </a:rPr>
              <a:t>						</a:t>
            </a:r>
            <a:r>
              <a:rPr lang="en-US" dirty="0" err="1">
                <a:solidFill>
                  <a:srgbClr val="363636"/>
                </a:solidFill>
                <a:latin typeface="nyt-imperial"/>
              </a:rPr>
              <a:t>NYTImes</a:t>
            </a:r>
            <a:r>
              <a:rPr lang="en-US" dirty="0">
                <a:solidFill>
                  <a:srgbClr val="363636"/>
                </a:solidFill>
                <a:latin typeface="nyt-imperial"/>
              </a:rPr>
              <a:t> 17 Nov 2020</a:t>
            </a:r>
            <a:endParaRPr lang="en-US" dirty="0"/>
          </a:p>
        </p:txBody>
      </p:sp>
    </p:spTree>
    <p:extLst>
      <p:ext uri="{BB962C8B-B14F-4D97-AF65-F5344CB8AC3E}">
        <p14:creationId xmlns:p14="http://schemas.microsoft.com/office/powerpoint/2010/main" val="30411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2F10F-3989-CC2C-60A2-65677E7FB044}"/>
              </a:ext>
            </a:extLst>
          </p:cNvPr>
          <p:cNvSpPr>
            <a:spLocks noGrp="1"/>
          </p:cNvSpPr>
          <p:nvPr>
            <p:ph type="title"/>
          </p:nvPr>
        </p:nvSpPr>
        <p:spPr/>
        <p:txBody>
          <a:bodyPr/>
          <a:lstStyle/>
          <a:p>
            <a:r>
              <a:rPr lang="en-US" dirty="0"/>
              <a:t>Article One</a:t>
            </a:r>
          </a:p>
        </p:txBody>
      </p:sp>
      <p:sp>
        <p:nvSpPr>
          <p:cNvPr id="3" name="Content Placeholder 2">
            <a:extLst>
              <a:ext uri="{FF2B5EF4-FFF2-40B4-BE49-F238E27FC236}">
                <a16:creationId xmlns:a16="http://schemas.microsoft.com/office/drawing/2014/main" id="{B09CCF0A-5F9F-478A-F645-8B9BE9DDAECA}"/>
              </a:ext>
            </a:extLst>
          </p:cNvPr>
          <p:cNvSpPr>
            <a:spLocks noGrp="1"/>
          </p:cNvSpPr>
          <p:nvPr>
            <p:ph idx="1"/>
          </p:nvPr>
        </p:nvSpPr>
        <p:spPr/>
        <p:txBody>
          <a:bodyPr/>
          <a:lstStyle/>
          <a:p>
            <a:pPr marL="0" indent="0">
              <a:buNone/>
            </a:pPr>
            <a:r>
              <a:rPr lang="en-US" dirty="0"/>
              <a:t>This is How We Live Now / Emily </a:t>
            </a:r>
            <a:r>
              <a:rPr lang="en-US" dirty="0" err="1"/>
              <a:t>Raboteau</a:t>
            </a:r>
            <a:r>
              <a:rPr lang="en-US" dirty="0"/>
              <a:t> / p. 218</a:t>
            </a:r>
          </a:p>
          <a:p>
            <a:endParaRPr lang="en-US" dirty="0"/>
          </a:p>
          <a:p>
            <a:r>
              <a:rPr lang="en-US" dirty="0"/>
              <a:t>Literary Considerations</a:t>
            </a:r>
          </a:p>
          <a:p>
            <a:pPr lvl="1"/>
            <a:r>
              <a:rPr lang="en-US" dirty="0"/>
              <a:t>Who did she compose this?</a:t>
            </a:r>
          </a:p>
          <a:p>
            <a:pPr lvl="1"/>
            <a:r>
              <a:rPr lang="en-US" dirty="0"/>
              <a:t>Is it a useful style for talking about climate change?</a:t>
            </a:r>
          </a:p>
          <a:p>
            <a:pPr lvl="1"/>
            <a:r>
              <a:rPr lang="en-US" dirty="0"/>
              <a:t>What does it accomplish? Educates us? Motivates us?</a:t>
            </a:r>
          </a:p>
          <a:p>
            <a:pPr lvl="1"/>
            <a:r>
              <a:rPr lang="en-US" dirty="0"/>
              <a:t>Does it change anyone’s behavior?</a:t>
            </a:r>
          </a:p>
          <a:p>
            <a:endParaRPr lang="en-US" dirty="0"/>
          </a:p>
          <a:p>
            <a:endParaRPr lang="en-US" dirty="0"/>
          </a:p>
          <a:p>
            <a:endParaRPr lang="en-US" dirty="0"/>
          </a:p>
        </p:txBody>
      </p:sp>
    </p:spTree>
    <p:extLst>
      <p:ext uri="{BB962C8B-B14F-4D97-AF65-F5344CB8AC3E}">
        <p14:creationId xmlns:p14="http://schemas.microsoft.com/office/powerpoint/2010/main" val="3793165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4169</TotalTime>
  <Words>3058</Words>
  <Application>Microsoft Office PowerPoint</Application>
  <PresentationFormat>Widescreen</PresentationFormat>
  <Paragraphs>179</Paragraphs>
  <Slides>29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Calibri</vt:lpstr>
      <vt:lpstr>Calibri Light</vt:lpstr>
      <vt:lpstr>Cambria</vt:lpstr>
      <vt:lpstr>Helvetica</vt:lpstr>
      <vt:lpstr>inherit</vt:lpstr>
      <vt:lpstr>Lucida Sans Unicode</vt:lpstr>
      <vt:lpstr>nyt-cheltenham</vt:lpstr>
      <vt:lpstr>nyt-imperial</vt:lpstr>
      <vt:lpstr>Open Sans</vt:lpstr>
      <vt:lpstr>Office Theme</vt:lpstr>
      <vt:lpstr>WELCOME</vt:lpstr>
      <vt:lpstr>Readings in  The Best American  Science and  Nature Writing of 2021 November/December 2022</vt:lpstr>
      <vt:lpstr>Agenda for Session One / 15 Oct 2022</vt:lpstr>
      <vt:lpstr>The Soft Butch that Couldn’t</vt:lpstr>
      <vt:lpstr>The Difference between Feeling Safe  and Being Safe</vt:lpstr>
      <vt:lpstr>PowerPoint Presentation</vt:lpstr>
      <vt:lpstr>Session 2 / 22 November 2022</vt:lpstr>
      <vt:lpstr>Science Moment 2</vt:lpstr>
      <vt:lpstr>Article One</vt:lpstr>
      <vt:lpstr>Getting personal</vt:lpstr>
      <vt:lpstr>Poem for   THIS IS HOW WE LIVE NOW</vt:lpstr>
      <vt:lpstr>Jack Gilbert says</vt:lpstr>
      <vt:lpstr>Article Two </vt:lpstr>
      <vt:lpstr>More Names</vt:lpstr>
      <vt:lpstr>From RXList.com</vt:lpstr>
      <vt:lpstr>Poem for the week  to help us contemplate darkness and light</vt:lpstr>
      <vt:lpstr>Next week</vt:lpstr>
      <vt:lpstr>Thought for the season</vt:lpstr>
      <vt:lpstr>PowerPoint Presentation</vt:lpstr>
      <vt:lpstr>Discussion of THE RIVER OF TIME     Kariba Dam / 1900 ft long</vt:lpstr>
      <vt:lpstr>Horseshoe Falls (Canadian side) at Niagara  2590 feet long</vt:lpstr>
      <vt:lpstr>Largest Reservoirs in the world by rank</vt:lpstr>
      <vt:lpstr>Arch-gravity dam</vt:lpstr>
      <vt:lpstr>Environmental Impact of Hoover Dam</vt:lpstr>
      <vt:lpstr>Glen Canyon Dam</vt:lpstr>
      <vt:lpstr>More Glen Canyon</vt:lpstr>
      <vt:lpstr>Impact on the Grand Canyon</vt:lpstr>
      <vt:lpstr>Impact of Garrison Dam / North Dakota</vt:lpstr>
      <vt:lpstr>Impact of Oahe Dam and Lake / S and N Dakota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Readings in  The Best American  Science and  Nature Writing of 2021 November/December 2022</dc:title>
  <dc:creator>DIRK Mol</dc:creator>
  <cp:lastModifiedBy>Marsh, Kelsey Jean</cp:lastModifiedBy>
  <cp:revision>20</cp:revision>
  <dcterms:created xsi:type="dcterms:W3CDTF">2022-11-14T23:29:26Z</dcterms:created>
  <dcterms:modified xsi:type="dcterms:W3CDTF">2022-12-07T15:30:39Z</dcterms:modified>
</cp:coreProperties>
</file>