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494" r:id="rId3"/>
    <p:sldId id="484" r:id="rId4"/>
    <p:sldId id="431" r:id="rId5"/>
    <p:sldId id="482" r:id="rId6"/>
    <p:sldId id="491" r:id="rId7"/>
    <p:sldId id="495" r:id="rId8"/>
    <p:sldId id="496" r:id="rId9"/>
    <p:sldId id="487" r:id="rId10"/>
    <p:sldId id="49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rey Nyquist" initials="J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81" autoAdjust="0"/>
    <p:restoredTop sz="94270" autoAdjust="0"/>
  </p:normalViewPr>
  <p:slideViewPr>
    <p:cSldViewPr snapToGrid="0">
      <p:cViewPr varScale="1">
        <p:scale>
          <a:sx n="115" d="100"/>
          <a:sy n="115" d="100"/>
        </p:scale>
        <p:origin x="132" y="2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12/19/2022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12/19/2022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12/19/2022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12/19/2022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68301-40D8-413B-9014-402A8EDD7A27}"/>
              </a:ext>
            </a:extLst>
          </p:cNvPr>
          <p:cNvSpPr>
            <a:spLocks noGrp="1"/>
          </p:cNvSpPr>
          <p:nvPr>
            <p:ph type="ctrTitle"/>
          </p:nvPr>
        </p:nvSpPr>
        <p:spPr/>
        <p:txBody>
          <a:bodyPr/>
          <a:lstStyle/>
          <a:p>
            <a:pPr algn="ctr"/>
            <a:r>
              <a:rPr lang="en-US" sz="4800" dirty="0"/>
              <a:t>Caper Films</a:t>
            </a:r>
            <a:br>
              <a:rPr lang="en-US" sz="4800" dirty="0"/>
            </a:br>
            <a:endParaRPr lang="en-US" sz="3600" dirty="0"/>
          </a:p>
        </p:txBody>
      </p:sp>
      <p:sp>
        <p:nvSpPr>
          <p:cNvPr id="3" name="Subtitle 2">
            <a:extLst>
              <a:ext uri="{FF2B5EF4-FFF2-40B4-BE49-F238E27FC236}">
                <a16:creationId xmlns:a16="http://schemas.microsoft.com/office/drawing/2014/main" id="{C854FA09-96DD-4680-A501-5876DF53BA89}"/>
              </a:ext>
            </a:extLst>
          </p:cNvPr>
          <p:cNvSpPr>
            <a:spLocks noGrp="1"/>
          </p:cNvSpPr>
          <p:nvPr>
            <p:ph type="subTitle" idx="1"/>
          </p:nvPr>
        </p:nvSpPr>
        <p:spPr>
          <a:xfrm>
            <a:off x="680322" y="4106779"/>
            <a:ext cx="9852211" cy="2227760"/>
          </a:xfrm>
        </p:spPr>
        <p:txBody>
          <a:bodyPr>
            <a:normAutofit fontScale="92500" lnSpcReduction="20000"/>
          </a:bodyPr>
          <a:lstStyle/>
          <a:p>
            <a:pPr algn="ctr"/>
            <a:endParaRPr lang="en-US" sz="4000" i="1" dirty="0"/>
          </a:p>
          <a:p>
            <a:pPr algn="ctr"/>
            <a:r>
              <a:rPr lang="en-US" sz="4000" i="1" dirty="0"/>
              <a:t>OLLI Fall 2022</a:t>
            </a:r>
          </a:p>
          <a:p>
            <a:pPr algn="ctr"/>
            <a:r>
              <a:rPr lang="en-US" sz="4000" i="1" dirty="0"/>
              <a:t>Week 7: </a:t>
            </a:r>
            <a:r>
              <a:rPr lang="en-US" sz="4400" dirty="0">
                <a:solidFill>
                  <a:srgbClr val="FFFF00"/>
                </a:solidFill>
              </a:rPr>
              <a:t>“Lock, Stock, and Two Smoking Barrels” (1998) </a:t>
            </a:r>
            <a:endParaRPr lang="en-US" sz="4000" b="1" i="1" dirty="0">
              <a:solidFill>
                <a:srgbClr val="FFFF00"/>
              </a:solidFill>
            </a:endParaRPr>
          </a:p>
        </p:txBody>
      </p:sp>
      <p:pic>
        <p:nvPicPr>
          <p:cNvPr id="10" name="Picture 9">
            <a:extLst>
              <a:ext uri="{FF2B5EF4-FFF2-40B4-BE49-F238E27FC236}">
                <a16:creationId xmlns:a16="http://schemas.microsoft.com/office/drawing/2014/main" id="{0962C005-6F8A-92E4-B05C-E14234989125}"/>
              </a:ext>
            </a:extLst>
          </p:cNvPr>
          <p:cNvPicPr>
            <a:picLocks noChangeAspect="1"/>
          </p:cNvPicPr>
          <p:nvPr/>
        </p:nvPicPr>
        <p:blipFill>
          <a:blip r:embed="rId2"/>
          <a:stretch>
            <a:fillRect/>
          </a:stretch>
        </p:blipFill>
        <p:spPr>
          <a:xfrm>
            <a:off x="8957915" y="291397"/>
            <a:ext cx="2925052" cy="2061633"/>
          </a:xfrm>
          <a:prstGeom prst="rect">
            <a:avLst/>
          </a:prstGeom>
        </p:spPr>
      </p:pic>
      <p:pic>
        <p:nvPicPr>
          <p:cNvPr id="6" name="Picture 5">
            <a:extLst>
              <a:ext uri="{FF2B5EF4-FFF2-40B4-BE49-F238E27FC236}">
                <a16:creationId xmlns:a16="http://schemas.microsoft.com/office/drawing/2014/main" id="{5F448F8B-4712-E22A-96CC-9F85748BF87F}"/>
              </a:ext>
            </a:extLst>
          </p:cNvPr>
          <p:cNvPicPr>
            <a:picLocks noChangeAspect="1"/>
          </p:cNvPicPr>
          <p:nvPr/>
        </p:nvPicPr>
        <p:blipFill>
          <a:blip r:embed="rId3"/>
          <a:stretch>
            <a:fillRect/>
          </a:stretch>
        </p:blipFill>
        <p:spPr>
          <a:xfrm>
            <a:off x="309033" y="263828"/>
            <a:ext cx="2143125" cy="2143125"/>
          </a:xfrm>
          <a:prstGeom prst="rect">
            <a:avLst/>
          </a:prstGeom>
        </p:spPr>
      </p:pic>
    </p:spTree>
    <p:extLst>
      <p:ext uri="{BB962C8B-B14F-4D97-AF65-F5344CB8AC3E}">
        <p14:creationId xmlns:p14="http://schemas.microsoft.com/office/powerpoint/2010/main" val="3574137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57D36-B42C-5015-2A4F-AFEDBC6C9FC2}"/>
              </a:ext>
            </a:extLst>
          </p:cNvPr>
          <p:cNvSpPr>
            <a:spLocks noGrp="1"/>
          </p:cNvSpPr>
          <p:nvPr>
            <p:ph type="title"/>
          </p:nvPr>
        </p:nvSpPr>
        <p:spPr/>
        <p:txBody>
          <a:bodyPr/>
          <a:lstStyle/>
          <a:p>
            <a:pPr algn="ctr"/>
            <a:r>
              <a:rPr lang="en-US" dirty="0"/>
              <a:t>Thanks!</a:t>
            </a:r>
          </a:p>
        </p:txBody>
      </p:sp>
      <p:sp>
        <p:nvSpPr>
          <p:cNvPr id="3" name="Content Placeholder 2">
            <a:extLst>
              <a:ext uri="{FF2B5EF4-FFF2-40B4-BE49-F238E27FC236}">
                <a16:creationId xmlns:a16="http://schemas.microsoft.com/office/drawing/2014/main" id="{4F4FFD50-DCA5-1C13-A3BF-FFEEF9653007}"/>
              </a:ext>
            </a:extLst>
          </p:cNvPr>
          <p:cNvSpPr>
            <a:spLocks noGrp="1"/>
          </p:cNvSpPr>
          <p:nvPr>
            <p:ph idx="1"/>
          </p:nvPr>
        </p:nvSpPr>
        <p:spPr>
          <a:xfrm>
            <a:off x="680321" y="2336872"/>
            <a:ext cx="9613861" cy="3992209"/>
          </a:xfrm>
        </p:spPr>
        <p:txBody>
          <a:bodyPr>
            <a:normAutofit/>
          </a:bodyPr>
          <a:lstStyle/>
          <a:p>
            <a:pPr marL="0" indent="0">
              <a:buNone/>
            </a:pPr>
            <a:endParaRPr lang="en-US" sz="4000" dirty="0"/>
          </a:p>
          <a:p>
            <a:pPr marL="0" indent="0">
              <a:buNone/>
            </a:pPr>
            <a:r>
              <a:rPr lang="en-US" sz="4000" dirty="0"/>
              <a:t>Thanks for joining me in watching some off-beat but hopefully entertaining films. </a:t>
            </a:r>
          </a:p>
          <a:p>
            <a:pPr marL="0" indent="0">
              <a:buNone/>
            </a:pPr>
            <a:endParaRPr lang="en-US" sz="4000" dirty="0"/>
          </a:p>
          <a:p>
            <a:pPr marL="0" indent="0">
              <a:buNone/>
            </a:pPr>
            <a:r>
              <a:rPr lang="en-US" sz="4000" dirty="0"/>
              <a:t>Have a very happy holiday break!</a:t>
            </a:r>
          </a:p>
        </p:txBody>
      </p:sp>
    </p:spTree>
    <p:extLst>
      <p:ext uri="{BB962C8B-B14F-4D97-AF65-F5344CB8AC3E}">
        <p14:creationId xmlns:p14="http://schemas.microsoft.com/office/powerpoint/2010/main" val="1055468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BAEB3-FE88-44B6-BFBC-023B28C83066}"/>
              </a:ext>
            </a:extLst>
          </p:cNvPr>
          <p:cNvSpPr>
            <a:spLocks noGrp="1"/>
          </p:cNvSpPr>
          <p:nvPr>
            <p:ph type="title"/>
          </p:nvPr>
        </p:nvSpPr>
        <p:spPr>
          <a:xfrm>
            <a:off x="375521" y="843261"/>
            <a:ext cx="9613861" cy="1080938"/>
          </a:xfrm>
        </p:spPr>
        <p:txBody>
          <a:bodyPr/>
          <a:lstStyle/>
          <a:p>
            <a:r>
              <a:rPr lang="en-US" dirty="0"/>
              <a:t>Caper Films Study Group Outline</a:t>
            </a:r>
          </a:p>
        </p:txBody>
      </p:sp>
      <p:sp>
        <p:nvSpPr>
          <p:cNvPr id="3" name="Content Placeholder 2">
            <a:extLst>
              <a:ext uri="{FF2B5EF4-FFF2-40B4-BE49-F238E27FC236}">
                <a16:creationId xmlns:a16="http://schemas.microsoft.com/office/drawing/2014/main" id="{B1BC269E-B094-44EA-8536-54E28531F17C}"/>
              </a:ext>
            </a:extLst>
          </p:cNvPr>
          <p:cNvSpPr>
            <a:spLocks noGrp="1"/>
          </p:cNvSpPr>
          <p:nvPr>
            <p:ph idx="1"/>
          </p:nvPr>
        </p:nvSpPr>
        <p:spPr>
          <a:xfrm>
            <a:off x="680321" y="2336873"/>
            <a:ext cx="11180375" cy="3997666"/>
          </a:xfrm>
        </p:spPr>
        <p:txBody>
          <a:bodyPr>
            <a:normAutofit/>
          </a:bodyPr>
          <a:lstStyle/>
          <a:p>
            <a:r>
              <a:rPr lang="en-US" dirty="0"/>
              <a:t>Week 1: “Snatch” (2000) 103 minutes</a:t>
            </a:r>
          </a:p>
          <a:p>
            <a:r>
              <a:rPr lang="en-US" dirty="0"/>
              <a:t>Week 2: ”Thick as Thieves” (1998) 95 minutes</a:t>
            </a:r>
          </a:p>
          <a:p>
            <a:r>
              <a:rPr lang="en-US" dirty="0"/>
              <a:t>Week 3: “Midnight Run” (1988) 127 minutes</a:t>
            </a:r>
          </a:p>
          <a:p>
            <a:r>
              <a:rPr lang="en-US" dirty="0"/>
              <a:t>Week 4: </a:t>
            </a:r>
            <a:r>
              <a:rPr lang="en-US" b="1" dirty="0"/>
              <a:t>“</a:t>
            </a:r>
            <a:r>
              <a:rPr lang="en-US" dirty="0"/>
              <a:t>8 Heads in a Duffel Bag” (1997) 95 minutes</a:t>
            </a:r>
          </a:p>
          <a:p>
            <a:r>
              <a:rPr lang="en-US" dirty="0"/>
              <a:t>Week 5: “Inside Man” (2006) 129 minutes</a:t>
            </a:r>
          </a:p>
          <a:p>
            <a:r>
              <a:rPr lang="en-US" dirty="0"/>
              <a:t>Week 6: “The Gentlemen” (2019) 119 minutes </a:t>
            </a:r>
          </a:p>
          <a:p>
            <a:r>
              <a:rPr lang="en-US" sz="2800" dirty="0"/>
              <a:t>Week 7: “Lock, Stock, and Two Smoking Barrels” (1998) 120 minutes</a:t>
            </a:r>
          </a:p>
          <a:p>
            <a:pPr marL="0" indent="0">
              <a:buNone/>
            </a:pPr>
            <a:endParaRPr lang="en-US" sz="2800" u="sng" dirty="0"/>
          </a:p>
        </p:txBody>
      </p:sp>
      <p:pic>
        <p:nvPicPr>
          <p:cNvPr id="5" name="Picture 4">
            <a:extLst>
              <a:ext uri="{FF2B5EF4-FFF2-40B4-BE49-F238E27FC236}">
                <a16:creationId xmlns:a16="http://schemas.microsoft.com/office/drawing/2014/main" id="{F194BDFB-622E-FF73-FC42-0E826E440CF3}"/>
              </a:ext>
            </a:extLst>
          </p:cNvPr>
          <p:cNvPicPr>
            <a:picLocks noChangeAspect="1"/>
          </p:cNvPicPr>
          <p:nvPr/>
        </p:nvPicPr>
        <p:blipFill>
          <a:blip r:embed="rId2"/>
          <a:stretch>
            <a:fillRect/>
          </a:stretch>
        </p:blipFill>
        <p:spPr>
          <a:xfrm>
            <a:off x="10829365" y="764492"/>
            <a:ext cx="1159707" cy="1159707"/>
          </a:xfrm>
          <a:prstGeom prst="rect">
            <a:avLst/>
          </a:prstGeom>
        </p:spPr>
      </p:pic>
    </p:spTree>
    <p:extLst>
      <p:ext uri="{BB962C8B-B14F-4D97-AF65-F5344CB8AC3E}">
        <p14:creationId xmlns:p14="http://schemas.microsoft.com/office/powerpoint/2010/main" val="824370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BAEB3-FE88-44B6-BFBC-023B28C83066}"/>
              </a:ext>
            </a:extLst>
          </p:cNvPr>
          <p:cNvSpPr>
            <a:spLocks noGrp="1"/>
          </p:cNvSpPr>
          <p:nvPr>
            <p:ph type="title"/>
          </p:nvPr>
        </p:nvSpPr>
        <p:spPr>
          <a:xfrm>
            <a:off x="375521" y="843261"/>
            <a:ext cx="9613861" cy="1080938"/>
          </a:xfrm>
        </p:spPr>
        <p:txBody>
          <a:bodyPr/>
          <a:lstStyle/>
          <a:p>
            <a:pPr algn="ctr"/>
            <a:r>
              <a:rPr lang="en-US" dirty="0"/>
              <a:t>Today’s Film: </a:t>
            </a:r>
            <a:br>
              <a:rPr lang="en-US" dirty="0"/>
            </a:br>
            <a:r>
              <a:rPr lang="en-US" dirty="0"/>
              <a:t>“Lock, Stock, etc</a:t>
            </a:r>
            <a:r>
              <a:rPr lang="en-US" dirty="0">
                <a:solidFill>
                  <a:srgbClr val="FFFF00"/>
                </a:solidFill>
              </a:rPr>
              <a:t>.</a:t>
            </a:r>
            <a:r>
              <a:rPr lang="en-US" dirty="0"/>
              <a:t>” (1998)</a:t>
            </a:r>
          </a:p>
        </p:txBody>
      </p:sp>
      <p:sp>
        <p:nvSpPr>
          <p:cNvPr id="3" name="Content Placeholder 2">
            <a:extLst>
              <a:ext uri="{FF2B5EF4-FFF2-40B4-BE49-F238E27FC236}">
                <a16:creationId xmlns:a16="http://schemas.microsoft.com/office/drawing/2014/main" id="{B1BC269E-B094-44EA-8536-54E28531F17C}"/>
              </a:ext>
            </a:extLst>
          </p:cNvPr>
          <p:cNvSpPr>
            <a:spLocks noGrp="1"/>
          </p:cNvSpPr>
          <p:nvPr>
            <p:ph idx="1"/>
          </p:nvPr>
        </p:nvSpPr>
        <p:spPr>
          <a:xfrm>
            <a:off x="680321" y="2336873"/>
            <a:ext cx="11180375" cy="3997666"/>
          </a:xfrm>
        </p:spPr>
        <p:txBody>
          <a:bodyPr>
            <a:normAutofit/>
          </a:bodyPr>
          <a:lstStyle/>
          <a:p>
            <a:r>
              <a:rPr lang="en-US" dirty="0"/>
              <a:t>Director/Screenplay: Guy Ritchie</a:t>
            </a:r>
          </a:p>
          <a:p>
            <a:r>
              <a:rPr lang="en-US" dirty="0"/>
              <a:t>Producer: Matthew Vaugh</a:t>
            </a:r>
          </a:p>
          <a:p>
            <a:r>
              <a:rPr lang="en-US" dirty="0"/>
              <a:t>Principal Cast</a:t>
            </a:r>
          </a:p>
          <a:p>
            <a:pPr lvl="1"/>
            <a:r>
              <a:rPr lang="en-US" dirty="0"/>
              <a:t>Jason </a:t>
            </a:r>
            <a:r>
              <a:rPr lang="en-US" dirty="0" err="1"/>
              <a:t>Flemyng</a:t>
            </a:r>
            <a:r>
              <a:rPr lang="en-US" dirty="0"/>
              <a:t>: Tom</a:t>
            </a:r>
          </a:p>
          <a:p>
            <a:pPr lvl="1"/>
            <a:r>
              <a:rPr lang="en-US" dirty="0"/>
              <a:t>Dexter Fletcher: Soap</a:t>
            </a:r>
          </a:p>
          <a:p>
            <a:pPr lvl="1"/>
            <a:r>
              <a:rPr lang="en-US" dirty="0"/>
              <a:t>Nick Moran: Eddie</a:t>
            </a:r>
          </a:p>
          <a:p>
            <a:pPr lvl="1"/>
            <a:r>
              <a:rPr lang="en-US" dirty="0"/>
              <a:t>Jason Statham: Bacon (Turkish in </a:t>
            </a:r>
            <a:r>
              <a:rPr lang="en-US" b="1" dirty="0"/>
              <a:t>Snatch</a:t>
            </a:r>
            <a:r>
              <a:rPr lang="en-US" dirty="0"/>
              <a:t>) (45 films since then +4)</a:t>
            </a:r>
          </a:p>
          <a:p>
            <a:pPr lvl="1"/>
            <a:r>
              <a:rPr lang="en-US" dirty="0"/>
              <a:t>Steve Mackintosh: Winston</a:t>
            </a:r>
          </a:p>
          <a:p>
            <a:pPr lvl="1"/>
            <a:r>
              <a:rPr lang="en-US" dirty="0"/>
              <a:t>Vinnie Jones: Big Chris (Bullet-Tooth Tony in </a:t>
            </a:r>
            <a:r>
              <a:rPr lang="en-US" b="1" dirty="0"/>
              <a:t>Snatch</a:t>
            </a:r>
            <a:r>
              <a:rPr lang="en-US" dirty="0"/>
              <a:t>) (85 films since then)</a:t>
            </a:r>
          </a:p>
          <a:p>
            <a:pPr lvl="1"/>
            <a:r>
              <a:rPr lang="en-US" dirty="0"/>
              <a:t>Sting: JD</a:t>
            </a:r>
          </a:p>
          <a:p>
            <a:pPr lvl="1"/>
            <a:endParaRPr lang="en-US" dirty="0"/>
          </a:p>
        </p:txBody>
      </p:sp>
      <p:pic>
        <p:nvPicPr>
          <p:cNvPr id="5" name="Picture 4">
            <a:extLst>
              <a:ext uri="{FF2B5EF4-FFF2-40B4-BE49-F238E27FC236}">
                <a16:creationId xmlns:a16="http://schemas.microsoft.com/office/drawing/2014/main" id="{673AECBA-5692-EC0A-04EC-9F4E318987D2}"/>
              </a:ext>
            </a:extLst>
          </p:cNvPr>
          <p:cNvPicPr>
            <a:picLocks noChangeAspect="1"/>
          </p:cNvPicPr>
          <p:nvPr/>
        </p:nvPicPr>
        <p:blipFill>
          <a:blip r:embed="rId2"/>
          <a:stretch>
            <a:fillRect/>
          </a:stretch>
        </p:blipFill>
        <p:spPr>
          <a:xfrm>
            <a:off x="10684934" y="753228"/>
            <a:ext cx="1371600" cy="966730"/>
          </a:xfrm>
          <a:prstGeom prst="rect">
            <a:avLst/>
          </a:prstGeom>
        </p:spPr>
      </p:pic>
    </p:spTree>
    <p:extLst>
      <p:ext uri="{BB962C8B-B14F-4D97-AF65-F5344CB8AC3E}">
        <p14:creationId xmlns:p14="http://schemas.microsoft.com/office/powerpoint/2010/main" val="4097936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212C3-736A-8E4A-85C4-E77D74ED6E33}"/>
              </a:ext>
            </a:extLst>
          </p:cNvPr>
          <p:cNvSpPr>
            <a:spLocks noGrp="1"/>
          </p:cNvSpPr>
          <p:nvPr>
            <p:ph type="title"/>
          </p:nvPr>
        </p:nvSpPr>
        <p:spPr/>
        <p:txBody>
          <a:bodyPr>
            <a:normAutofit/>
          </a:bodyPr>
          <a:lstStyle/>
          <a:p>
            <a:pPr algn="ctr"/>
            <a:r>
              <a:rPr lang="en-US" sz="4800" dirty="0"/>
              <a:t>“Lock, Stock, etc</a:t>
            </a:r>
            <a:r>
              <a:rPr lang="en-US" sz="4800" dirty="0">
                <a:solidFill>
                  <a:srgbClr val="FFFF00"/>
                </a:solidFill>
              </a:rPr>
              <a:t>.</a:t>
            </a:r>
            <a:r>
              <a:rPr lang="en-US" sz="4800" dirty="0"/>
              <a:t>”(1998)</a:t>
            </a:r>
          </a:p>
        </p:txBody>
      </p:sp>
      <p:sp>
        <p:nvSpPr>
          <p:cNvPr id="3" name="Content Placeholder 2">
            <a:extLst>
              <a:ext uri="{FF2B5EF4-FFF2-40B4-BE49-F238E27FC236}">
                <a16:creationId xmlns:a16="http://schemas.microsoft.com/office/drawing/2014/main" id="{A2D10DD4-F0D1-5667-B975-AC37B7492602}"/>
              </a:ext>
            </a:extLst>
          </p:cNvPr>
          <p:cNvSpPr>
            <a:spLocks noGrp="1"/>
          </p:cNvSpPr>
          <p:nvPr>
            <p:ph idx="1"/>
          </p:nvPr>
        </p:nvSpPr>
        <p:spPr/>
        <p:txBody>
          <a:bodyPr>
            <a:normAutofit/>
          </a:bodyPr>
          <a:lstStyle/>
          <a:p>
            <a:pPr marL="0" indent="0">
              <a:buNone/>
            </a:pPr>
            <a:endParaRPr lang="en-US" sz="6000" dirty="0"/>
          </a:p>
          <a:p>
            <a:pPr marL="0" indent="0" algn="ctr">
              <a:buNone/>
            </a:pPr>
            <a:r>
              <a:rPr lang="en-US" sz="6000" dirty="0"/>
              <a:t>Let’s watch the film</a:t>
            </a:r>
          </a:p>
        </p:txBody>
      </p:sp>
      <p:pic>
        <p:nvPicPr>
          <p:cNvPr id="4" name="Picture 3">
            <a:extLst>
              <a:ext uri="{FF2B5EF4-FFF2-40B4-BE49-F238E27FC236}">
                <a16:creationId xmlns:a16="http://schemas.microsoft.com/office/drawing/2014/main" id="{F35744C2-C1AE-E5E0-7876-AA4EBE758827}"/>
              </a:ext>
            </a:extLst>
          </p:cNvPr>
          <p:cNvPicPr>
            <a:picLocks noChangeAspect="1"/>
          </p:cNvPicPr>
          <p:nvPr/>
        </p:nvPicPr>
        <p:blipFill>
          <a:blip r:embed="rId2"/>
          <a:stretch>
            <a:fillRect/>
          </a:stretch>
        </p:blipFill>
        <p:spPr>
          <a:xfrm>
            <a:off x="10684934" y="753228"/>
            <a:ext cx="1371600" cy="966730"/>
          </a:xfrm>
          <a:prstGeom prst="rect">
            <a:avLst/>
          </a:prstGeom>
        </p:spPr>
      </p:pic>
    </p:spTree>
    <p:extLst>
      <p:ext uri="{BB962C8B-B14F-4D97-AF65-F5344CB8AC3E}">
        <p14:creationId xmlns:p14="http://schemas.microsoft.com/office/powerpoint/2010/main" val="3397791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1C1AD-F187-4D3E-B277-E95E35EDB7FA}"/>
              </a:ext>
            </a:extLst>
          </p:cNvPr>
          <p:cNvSpPr>
            <a:spLocks noGrp="1"/>
          </p:cNvSpPr>
          <p:nvPr>
            <p:ph type="title"/>
          </p:nvPr>
        </p:nvSpPr>
        <p:spPr/>
        <p:txBody>
          <a:bodyPr/>
          <a:lstStyle/>
          <a:p>
            <a:pPr algn="ctr"/>
            <a:r>
              <a:rPr lang="en-US" dirty="0">
                <a:solidFill>
                  <a:srgbClr val="FFFF00"/>
                </a:solidFill>
              </a:rPr>
              <a:t>“Lock, Stock, etc.” ” Reception</a:t>
            </a:r>
            <a:endParaRPr lang="en-US" dirty="0"/>
          </a:p>
        </p:txBody>
      </p:sp>
      <p:sp>
        <p:nvSpPr>
          <p:cNvPr id="3" name="Content Placeholder 2">
            <a:extLst>
              <a:ext uri="{FF2B5EF4-FFF2-40B4-BE49-F238E27FC236}">
                <a16:creationId xmlns:a16="http://schemas.microsoft.com/office/drawing/2014/main" id="{B8ED5742-48E0-4340-A7FF-50A968291663}"/>
              </a:ext>
            </a:extLst>
          </p:cNvPr>
          <p:cNvSpPr>
            <a:spLocks noGrp="1"/>
          </p:cNvSpPr>
          <p:nvPr>
            <p:ph idx="1"/>
          </p:nvPr>
        </p:nvSpPr>
        <p:spPr>
          <a:xfrm>
            <a:off x="490331" y="2336872"/>
            <a:ext cx="11007402" cy="4077179"/>
          </a:xfrm>
        </p:spPr>
        <p:txBody>
          <a:bodyPr>
            <a:normAutofit/>
          </a:bodyPr>
          <a:lstStyle/>
          <a:p>
            <a:endParaRPr lang="en-US" dirty="0"/>
          </a:p>
          <a:p>
            <a:pPr lvl="1"/>
            <a:r>
              <a:rPr lang="en-US" sz="4800" dirty="0">
                <a:solidFill>
                  <a:srgbClr val="FFFF00"/>
                </a:solidFill>
              </a:rPr>
              <a:t>Budget</a:t>
            </a:r>
          </a:p>
          <a:p>
            <a:pPr lvl="2"/>
            <a:r>
              <a:rPr lang="en-US" sz="3600" dirty="0"/>
              <a:t>$1.4 million </a:t>
            </a:r>
          </a:p>
          <a:p>
            <a:pPr lvl="1"/>
            <a:r>
              <a:rPr lang="en-US" sz="4800" dirty="0">
                <a:solidFill>
                  <a:srgbClr val="FFFF00"/>
                </a:solidFill>
              </a:rPr>
              <a:t>Box Office </a:t>
            </a:r>
            <a:r>
              <a:rPr lang="en-US" sz="4800" dirty="0">
                <a:solidFill>
                  <a:srgbClr val="FFFF00"/>
                </a:solidFill>
                <a:sym typeface="Wingdings" panose="05000000000000000000" pitchFamily="2" charset="2"/>
              </a:rPr>
              <a:t></a:t>
            </a:r>
            <a:endParaRPr lang="en-US" sz="4800" dirty="0">
              <a:solidFill>
                <a:srgbClr val="FFFF00"/>
              </a:solidFill>
            </a:endParaRPr>
          </a:p>
          <a:p>
            <a:pPr lvl="1"/>
            <a:r>
              <a:rPr lang="en-US" sz="3600" dirty="0"/>
              <a:t>$28.1 million worldwide  </a:t>
            </a:r>
          </a:p>
        </p:txBody>
      </p:sp>
      <p:pic>
        <p:nvPicPr>
          <p:cNvPr id="6" name="Picture 5">
            <a:extLst>
              <a:ext uri="{FF2B5EF4-FFF2-40B4-BE49-F238E27FC236}">
                <a16:creationId xmlns:a16="http://schemas.microsoft.com/office/drawing/2014/main" id="{1EDE2097-738E-F46A-7281-3B4B2BABDDF6}"/>
              </a:ext>
            </a:extLst>
          </p:cNvPr>
          <p:cNvPicPr>
            <a:picLocks noChangeAspect="1"/>
          </p:cNvPicPr>
          <p:nvPr/>
        </p:nvPicPr>
        <p:blipFill>
          <a:blip r:embed="rId2"/>
          <a:stretch>
            <a:fillRect/>
          </a:stretch>
        </p:blipFill>
        <p:spPr>
          <a:xfrm>
            <a:off x="10684934" y="753228"/>
            <a:ext cx="1371600" cy="966730"/>
          </a:xfrm>
          <a:prstGeom prst="rect">
            <a:avLst/>
          </a:prstGeom>
        </p:spPr>
      </p:pic>
    </p:spTree>
    <p:extLst>
      <p:ext uri="{BB962C8B-B14F-4D97-AF65-F5344CB8AC3E}">
        <p14:creationId xmlns:p14="http://schemas.microsoft.com/office/powerpoint/2010/main" val="153311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1C1AD-F187-4D3E-B277-E95E35EDB7FA}"/>
              </a:ext>
            </a:extLst>
          </p:cNvPr>
          <p:cNvSpPr>
            <a:spLocks noGrp="1"/>
          </p:cNvSpPr>
          <p:nvPr>
            <p:ph type="title"/>
          </p:nvPr>
        </p:nvSpPr>
        <p:spPr/>
        <p:txBody>
          <a:bodyPr/>
          <a:lstStyle/>
          <a:p>
            <a:pPr algn="ctr"/>
            <a:r>
              <a:rPr lang="en-US" dirty="0">
                <a:solidFill>
                  <a:srgbClr val="FFFF00"/>
                </a:solidFill>
              </a:rPr>
              <a:t>“Lock, Stock, etc.” -- Critical Reception</a:t>
            </a:r>
            <a:endParaRPr lang="en-US" dirty="0"/>
          </a:p>
        </p:txBody>
      </p:sp>
      <p:sp>
        <p:nvSpPr>
          <p:cNvPr id="3" name="Content Placeholder 2">
            <a:extLst>
              <a:ext uri="{FF2B5EF4-FFF2-40B4-BE49-F238E27FC236}">
                <a16:creationId xmlns:a16="http://schemas.microsoft.com/office/drawing/2014/main" id="{B8ED5742-48E0-4340-A7FF-50A968291663}"/>
              </a:ext>
            </a:extLst>
          </p:cNvPr>
          <p:cNvSpPr>
            <a:spLocks noGrp="1"/>
          </p:cNvSpPr>
          <p:nvPr>
            <p:ph idx="1"/>
          </p:nvPr>
        </p:nvSpPr>
        <p:spPr>
          <a:xfrm>
            <a:off x="490331" y="2336872"/>
            <a:ext cx="11007402" cy="4077179"/>
          </a:xfrm>
        </p:spPr>
        <p:txBody>
          <a:bodyPr>
            <a:normAutofit/>
          </a:bodyPr>
          <a:lstStyle/>
          <a:p>
            <a:endParaRPr lang="en-US" dirty="0"/>
          </a:p>
          <a:p>
            <a:pPr lvl="1"/>
            <a:r>
              <a:rPr lang="en-US" sz="4800" dirty="0">
                <a:solidFill>
                  <a:srgbClr val="FFFF00"/>
                </a:solidFill>
              </a:rPr>
              <a:t>Pretty Good Reviews </a:t>
            </a:r>
            <a:r>
              <a:rPr lang="en-US" sz="4800" dirty="0">
                <a:solidFill>
                  <a:srgbClr val="FFFF00"/>
                </a:solidFill>
                <a:sym typeface="Wingdings" panose="05000000000000000000" pitchFamily="2" charset="2"/>
              </a:rPr>
              <a:t></a:t>
            </a:r>
            <a:endParaRPr lang="en-US" sz="4800" dirty="0">
              <a:solidFill>
                <a:srgbClr val="FFFF00"/>
              </a:solidFill>
            </a:endParaRPr>
          </a:p>
          <a:p>
            <a:pPr lvl="2"/>
            <a:r>
              <a:rPr lang="en-US" sz="3600" dirty="0"/>
              <a:t>75% on Rotten Tomatoes (6.7/10 average rating)</a:t>
            </a:r>
          </a:p>
          <a:p>
            <a:pPr lvl="2"/>
            <a:r>
              <a:rPr lang="en-US" sz="3600" dirty="0"/>
              <a:t>Metacritic 66/100, based on 30 reviews; “generally favorable reviews”</a:t>
            </a:r>
          </a:p>
          <a:p>
            <a:pPr lvl="1"/>
            <a:endParaRPr lang="en-US" sz="3200" dirty="0"/>
          </a:p>
        </p:txBody>
      </p:sp>
      <p:pic>
        <p:nvPicPr>
          <p:cNvPr id="6" name="Picture 5">
            <a:extLst>
              <a:ext uri="{FF2B5EF4-FFF2-40B4-BE49-F238E27FC236}">
                <a16:creationId xmlns:a16="http://schemas.microsoft.com/office/drawing/2014/main" id="{1EDE2097-738E-F46A-7281-3B4B2BABDDF6}"/>
              </a:ext>
            </a:extLst>
          </p:cNvPr>
          <p:cNvPicPr>
            <a:picLocks noChangeAspect="1"/>
          </p:cNvPicPr>
          <p:nvPr/>
        </p:nvPicPr>
        <p:blipFill>
          <a:blip r:embed="rId2"/>
          <a:stretch>
            <a:fillRect/>
          </a:stretch>
        </p:blipFill>
        <p:spPr>
          <a:xfrm>
            <a:off x="10684934" y="753228"/>
            <a:ext cx="1371600" cy="966730"/>
          </a:xfrm>
          <a:prstGeom prst="rect">
            <a:avLst/>
          </a:prstGeom>
        </p:spPr>
      </p:pic>
    </p:spTree>
    <p:extLst>
      <p:ext uri="{BB962C8B-B14F-4D97-AF65-F5344CB8AC3E}">
        <p14:creationId xmlns:p14="http://schemas.microsoft.com/office/powerpoint/2010/main" val="1469742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1C1AD-F187-4D3E-B277-E95E35EDB7FA}"/>
              </a:ext>
            </a:extLst>
          </p:cNvPr>
          <p:cNvSpPr>
            <a:spLocks noGrp="1"/>
          </p:cNvSpPr>
          <p:nvPr>
            <p:ph type="title"/>
          </p:nvPr>
        </p:nvSpPr>
        <p:spPr/>
        <p:txBody>
          <a:bodyPr/>
          <a:lstStyle/>
          <a:p>
            <a:pPr algn="ctr"/>
            <a:r>
              <a:rPr lang="en-US" dirty="0">
                <a:solidFill>
                  <a:srgbClr val="FFFF00"/>
                </a:solidFill>
              </a:rPr>
              <a:t>“Lock, Stock, etc.” -- Critical Reception</a:t>
            </a:r>
            <a:endParaRPr lang="en-US" dirty="0"/>
          </a:p>
        </p:txBody>
      </p:sp>
      <p:sp>
        <p:nvSpPr>
          <p:cNvPr id="3" name="Content Placeholder 2">
            <a:extLst>
              <a:ext uri="{FF2B5EF4-FFF2-40B4-BE49-F238E27FC236}">
                <a16:creationId xmlns:a16="http://schemas.microsoft.com/office/drawing/2014/main" id="{B8ED5742-48E0-4340-A7FF-50A968291663}"/>
              </a:ext>
            </a:extLst>
          </p:cNvPr>
          <p:cNvSpPr>
            <a:spLocks noGrp="1"/>
          </p:cNvSpPr>
          <p:nvPr>
            <p:ph idx="1"/>
          </p:nvPr>
        </p:nvSpPr>
        <p:spPr>
          <a:xfrm>
            <a:off x="490331" y="2336872"/>
            <a:ext cx="11007402" cy="4077179"/>
          </a:xfrm>
        </p:spPr>
        <p:txBody>
          <a:bodyPr>
            <a:normAutofit fontScale="85000" lnSpcReduction="20000"/>
          </a:bodyPr>
          <a:lstStyle/>
          <a:p>
            <a:endParaRPr lang="en-US" dirty="0"/>
          </a:p>
          <a:p>
            <a:pPr lvl="1"/>
            <a:r>
              <a:rPr lang="en-US" sz="4800" dirty="0">
                <a:solidFill>
                  <a:srgbClr val="FFFF00"/>
                </a:solidFill>
              </a:rPr>
              <a:t>Roger Ebert, </a:t>
            </a:r>
            <a:r>
              <a:rPr lang="en-US" sz="4800" i="1" dirty="0">
                <a:solidFill>
                  <a:srgbClr val="FFFF00"/>
                </a:solidFill>
              </a:rPr>
              <a:t>Chicago Sun Times</a:t>
            </a:r>
          </a:p>
          <a:p>
            <a:pPr marL="914400" lvl="2" indent="0">
              <a:buNone/>
            </a:pPr>
            <a:r>
              <a:rPr lang="en-US" sz="3600" b="0" i="0" dirty="0">
                <a:effectLst/>
                <a:latin typeface="Arial" panose="020B0604020202020204" pitchFamily="34" charset="0"/>
              </a:rPr>
              <a:t>"Lock, Stock, etc.'' seems more like an exercise in style than anything else. And so it is. We don't care much about the characters (I felt more actual affection for the phlegmatic bouncer, Barry the Baptist, than for any of the heroes). We realize that the film's style stands outside the material and is lathered on top (there are freeze frames, jokey subtitles, speed-up and </a:t>
            </a:r>
            <a:r>
              <a:rPr lang="en-US" sz="3600" b="0" i="0" dirty="0" err="1">
                <a:effectLst/>
                <a:latin typeface="Arial" panose="020B0604020202020204" pitchFamily="34" charset="0"/>
              </a:rPr>
              <a:t>slo-mo</a:t>
            </a:r>
            <a:r>
              <a:rPr lang="en-US" sz="3600" b="0" i="0" dirty="0">
                <a:effectLst/>
                <a:latin typeface="Arial" panose="020B0604020202020204" pitchFamily="34" charset="0"/>
              </a:rPr>
              <a:t>). And that the characters are controlled by the demands of the clockwork plot. But . . .</a:t>
            </a:r>
            <a:endParaRPr lang="en-US" sz="3200" dirty="0"/>
          </a:p>
        </p:txBody>
      </p:sp>
      <p:pic>
        <p:nvPicPr>
          <p:cNvPr id="6" name="Picture 5">
            <a:extLst>
              <a:ext uri="{FF2B5EF4-FFF2-40B4-BE49-F238E27FC236}">
                <a16:creationId xmlns:a16="http://schemas.microsoft.com/office/drawing/2014/main" id="{1EDE2097-738E-F46A-7281-3B4B2BABDDF6}"/>
              </a:ext>
            </a:extLst>
          </p:cNvPr>
          <p:cNvPicPr>
            <a:picLocks noChangeAspect="1"/>
          </p:cNvPicPr>
          <p:nvPr/>
        </p:nvPicPr>
        <p:blipFill>
          <a:blip r:embed="rId2"/>
          <a:stretch>
            <a:fillRect/>
          </a:stretch>
        </p:blipFill>
        <p:spPr>
          <a:xfrm>
            <a:off x="10684934" y="753228"/>
            <a:ext cx="1371600" cy="966730"/>
          </a:xfrm>
          <a:prstGeom prst="rect">
            <a:avLst/>
          </a:prstGeom>
        </p:spPr>
      </p:pic>
    </p:spTree>
    <p:extLst>
      <p:ext uri="{BB962C8B-B14F-4D97-AF65-F5344CB8AC3E}">
        <p14:creationId xmlns:p14="http://schemas.microsoft.com/office/powerpoint/2010/main" val="3846575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1C1AD-F187-4D3E-B277-E95E35EDB7FA}"/>
              </a:ext>
            </a:extLst>
          </p:cNvPr>
          <p:cNvSpPr>
            <a:spLocks noGrp="1"/>
          </p:cNvSpPr>
          <p:nvPr>
            <p:ph type="title"/>
          </p:nvPr>
        </p:nvSpPr>
        <p:spPr/>
        <p:txBody>
          <a:bodyPr/>
          <a:lstStyle/>
          <a:p>
            <a:pPr algn="ctr"/>
            <a:r>
              <a:rPr lang="en-US" dirty="0">
                <a:solidFill>
                  <a:srgbClr val="FFFF00"/>
                </a:solidFill>
              </a:rPr>
              <a:t>“Lock, Stock, etc.” -- Critical Reception</a:t>
            </a:r>
            <a:endParaRPr lang="en-US" dirty="0"/>
          </a:p>
        </p:txBody>
      </p:sp>
      <p:sp>
        <p:nvSpPr>
          <p:cNvPr id="3" name="Content Placeholder 2">
            <a:extLst>
              <a:ext uri="{FF2B5EF4-FFF2-40B4-BE49-F238E27FC236}">
                <a16:creationId xmlns:a16="http://schemas.microsoft.com/office/drawing/2014/main" id="{B8ED5742-48E0-4340-A7FF-50A968291663}"/>
              </a:ext>
            </a:extLst>
          </p:cNvPr>
          <p:cNvSpPr>
            <a:spLocks noGrp="1"/>
          </p:cNvSpPr>
          <p:nvPr>
            <p:ph idx="1"/>
          </p:nvPr>
        </p:nvSpPr>
        <p:spPr>
          <a:xfrm>
            <a:off x="490331" y="2336872"/>
            <a:ext cx="11007402" cy="4077179"/>
          </a:xfrm>
        </p:spPr>
        <p:txBody>
          <a:bodyPr>
            <a:normAutofit/>
          </a:bodyPr>
          <a:lstStyle/>
          <a:p>
            <a:endParaRPr lang="en-US" dirty="0"/>
          </a:p>
          <a:p>
            <a:pPr lvl="1"/>
            <a:r>
              <a:rPr lang="en-US" sz="4800" dirty="0">
                <a:solidFill>
                  <a:srgbClr val="FFFF00"/>
                </a:solidFill>
              </a:rPr>
              <a:t>Roger Ebert, </a:t>
            </a:r>
            <a:r>
              <a:rPr lang="en-US" sz="4800" i="1" dirty="0">
                <a:solidFill>
                  <a:srgbClr val="FFFF00"/>
                </a:solidFill>
              </a:rPr>
              <a:t>Chicago Sun Times</a:t>
            </a:r>
          </a:p>
          <a:p>
            <a:pPr marL="914400" lvl="2" indent="0">
              <a:buNone/>
            </a:pPr>
            <a:r>
              <a:rPr lang="en-US" sz="3600" b="0" i="0" dirty="0">
                <a:effectLst/>
                <a:latin typeface="Arial" panose="020B0604020202020204" pitchFamily="34" charset="0"/>
              </a:rPr>
              <a:t>"But "Lock, Stock'' is fun, in a slapdash way; it has an exuberance, and in a time when movies follow formulas like zombies, it's alive."</a:t>
            </a:r>
            <a:endParaRPr lang="en-US" sz="3200" dirty="0"/>
          </a:p>
        </p:txBody>
      </p:sp>
      <p:pic>
        <p:nvPicPr>
          <p:cNvPr id="6" name="Picture 5">
            <a:extLst>
              <a:ext uri="{FF2B5EF4-FFF2-40B4-BE49-F238E27FC236}">
                <a16:creationId xmlns:a16="http://schemas.microsoft.com/office/drawing/2014/main" id="{1EDE2097-738E-F46A-7281-3B4B2BABDDF6}"/>
              </a:ext>
            </a:extLst>
          </p:cNvPr>
          <p:cNvPicPr>
            <a:picLocks noChangeAspect="1"/>
          </p:cNvPicPr>
          <p:nvPr/>
        </p:nvPicPr>
        <p:blipFill>
          <a:blip r:embed="rId2"/>
          <a:stretch>
            <a:fillRect/>
          </a:stretch>
        </p:blipFill>
        <p:spPr>
          <a:xfrm>
            <a:off x="10684934" y="753228"/>
            <a:ext cx="1371600" cy="966730"/>
          </a:xfrm>
          <a:prstGeom prst="rect">
            <a:avLst/>
          </a:prstGeom>
        </p:spPr>
      </p:pic>
    </p:spTree>
    <p:extLst>
      <p:ext uri="{BB962C8B-B14F-4D97-AF65-F5344CB8AC3E}">
        <p14:creationId xmlns:p14="http://schemas.microsoft.com/office/powerpoint/2010/main" val="1731470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1C1AD-F187-4D3E-B277-E95E35EDB7FA}"/>
              </a:ext>
            </a:extLst>
          </p:cNvPr>
          <p:cNvSpPr>
            <a:spLocks noGrp="1"/>
          </p:cNvSpPr>
          <p:nvPr>
            <p:ph type="title"/>
          </p:nvPr>
        </p:nvSpPr>
        <p:spPr/>
        <p:txBody>
          <a:bodyPr/>
          <a:lstStyle/>
          <a:p>
            <a:pPr algn="ctr"/>
            <a:r>
              <a:rPr lang="en-US" dirty="0">
                <a:solidFill>
                  <a:srgbClr val="FFFF00"/>
                </a:solidFill>
              </a:rPr>
              <a:t>“Lock, Stock, etc.”</a:t>
            </a:r>
            <a:endParaRPr lang="en-US" dirty="0"/>
          </a:p>
        </p:txBody>
      </p:sp>
      <p:sp>
        <p:nvSpPr>
          <p:cNvPr id="3" name="Content Placeholder 2">
            <a:extLst>
              <a:ext uri="{FF2B5EF4-FFF2-40B4-BE49-F238E27FC236}">
                <a16:creationId xmlns:a16="http://schemas.microsoft.com/office/drawing/2014/main" id="{B8ED5742-48E0-4340-A7FF-50A968291663}"/>
              </a:ext>
            </a:extLst>
          </p:cNvPr>
          <p:cNvSpPr>
            <a:spLocks noGrp="1"/>
          </p:cNvSpPr>
          <p:nvPr>
            <p:ph idx="1"/>
          </p:nvPr>
        </p:nvSpPr>
        <p:spPr>
          <a:xfrm>
            <a:off x="490331" y="2336872"/>
            <a:ext cx="11007402" cy="4077179"/>
          </a:xfrm>
        </p:spPr>
        <p:txBody>
          <a:bodyPr>
            <a:normAutofit/>
          </a:bodyPr>
          <a:lstStyle/>
          <a:p>
            <a:pPr marL="914400" lvl="2" indent="0" algn="ctr">
              <a:buNone/>
            </a:pPr>
            <a:endParaRPr lang="en-US" dirty="0"/>
          </a:p>
          <a:p>
            <a:pPr marL="914400" lvl="2" indent="0" algn="ctr">
              <a:buNone/>
            </a:pPr>
            <a:endParaRPr lang="en-US" sz="3600" dirty="0"/>
          </a:p>
          <a:p>
            <a:pPr marL="914400" lvl="2" indent="0" algn="ctr">
              <a:buNone/>
            </a:pPr>
            <a:endParaRPr lang="en-US" sz="3600" dirty="0"/>
          </a:p>
          <a:p>
            <a:pPr marL="914400" lvl="2" indent="0" algn="ctr">
              <a:buNone/>
            </a:pPr>
            <a:r>
              <a:rPr lang="en-US" sz="3600" dirty="0"/>
              <a:t>What did you think?</a:t>
            </a:r>
            <a:endParaRPr lang="en-US" sz="3400" b="0" i="0" dirty="0">
              <a:effectLst/>
              <a:latin typeface="Franklin Gothic FS Book"/>
            </a:endParaRPr>
          </a:p>
          <a:p>
            <a:pPr marL="914400" lvl="2" indent="0">
              <a:buNone/>
            </a:pPr>
            <a:endParaRPr lang="en-US" sz="3600" dirty="0"/>
          </a:p>
          <a:p>
            <a:pPr marL="457200" lvl="1" indent="0">
              <a:buNone/>
            </a:pPr>
            <a:endParaRPr lang="en-US" sz="3200" dirty="0"/>
          </a:p>
        </p:txBody>
      </p:sp>
      <p:pic>
        <p:nvPicPr>
          <p:cNvPr id="6" name="Picture 5">
            <a:extLst>
              <a:ext uri="{FF2B5EF4-FFF2-40B4-BE49-F238E27FC236}">
                <a16:creationId xmlns:a16="http://schemas.microsoft.com/office/drawing/2014/main" id="{1EDE2097-738E-F46A-7281-3B4B2BABDDF6}"/>
              </a:ext>
            </a:extLst>
          </p:cNvPr>
          <p:cNvPicPr>
            <a:picLocks noChangeAspect="1"/>
          </p:cNvPicPr>
          <p:nvPr/>
        </p:nvPicPr>
        <p:blipFill>
          <a:blip r:embed="rId2"/>
          <a:stretch>
            <a:fillRect/>
          </a:stretch>
        </p:blipFill>
        <p:spPr>
          <a:xfrm>
            <a:off x="10684934" y="753228"/>
            <a:ext cx="1371600" cy="966730"/>
          </a:xfrm>
          <a:prstGeom prst="rect">
            <a:avLst/>
          </a:prstGeom>
        </p:spPr>
      </p:pic>
    </p:spTree>
    <p:extLst>
      <p:ext uri="{BB962C8B-B14F-4D97-AF65-F5344CB8AC3E}">
        <p14:creationId xmlns:p14="http://schemas.microsoft.com/office/powerpoint/2010/main" val="23870064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11286</TotalTime>
  <Words>468</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Franklin Gothic FS Book</vt:lpstr>
      <vt:lpstr>Trebuchet MS</vt:lpstr>
      <vt:lpstr>Berlin</vt:lpstr>
      <vt:lpstr>Caper Films </vt:lpstr>
      <vt:lpstr>Caper Films Study Group Outline</vt:lpstr>
      <vt:lpstr>Today’s Film:  “Lock, Stock, etc.” (1998)</vt:lpstr>
      <vt:lpstr>“Lock, Stock, etc.”(1998)</vt:lpstr>
      <vt:lpstr>“Lock, Stock, etc.” ” Reception</vt:lpstr>
      <vt:lpstr>“Lock, Stock, etc.” -- Critical Reception</vt:lpstr>
      <vt:lpstr>“Lock, Stock, etc.” -- Critical Reception</vt:lpstr>
      <vt:lpstr>“Lock, Stock, etc.” -- Critical Reception</vt:lpstr>
      <vt:lpstr>“Lock, Stock, etc.”</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the Axis Win?</dc:title>
  <dc:creator>Jeffrey Nyquist</dc:creator>
  <cp:lastModifiedBy>Marsh, Kelsey Jean</cp:lastModifiedBy>
  <cp:revision>355</cp:revision>
  <dcterms:created xsi:type="dcterms:W3CDTF">2019-06-05T02:37:21Z</dcterms:created>
  <dcterms:modified xsi:type="dcterms:W3CDTF">2022-12-19T22:24:32Z</dcterms:modified>
</cp:coreProperties>
</file>