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494" r:id="rId3"/>
    <p:sldId id="484" r:id="rId4"/>
    <p:sldId id="431" r:id="rId5"/>
    <p:sldId id="482" r:id="rId6"/>
    <p:sldId id="491" r:id="rId7"/>
    <p:sldId id="492" r:id="rId8"/>
    <p:sldId id="493" r:id="rId9"/>
    <p:sldId id="501" r:id="rId10"/>
    <p:sldId id="502" r:id="rId11"/>
    <p:sldId id="497" r:id="rId12"/>
    <p:sldId id="498" r:id="rId13"/>
    <p:sldId id="499" r:id="rId14"/>
    <p:sldId id="500" r:id="rId15"/>
    <p:sldId id="503" r:id="rId16"/>
    <p:sldId id="495" r:id="rId17"/>
    <p:sldId id="496" r:id="rId18"/>
    <p:sldId id="487" r:id="rId19"/>
    <p:sldId id="49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rey Nyquist" initials="J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81" autoAdjust="0"/>
    <p:restoredTop sz="94270" autoAdjust="0"/>
  </p:normalViewPr>
  <p:slideViewPr>
    <p:cSldViewPr snapToGrid="0">
      <p:cViewPr varScale="1">
        <p:scale>
          <a:sx n="115" d="100"/>
          <a:sy n="115" d="100"/>
        </p:scale>
        <p:origin x="132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8301-40D8-413B-9014-402A8EDD7A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/>
              <a:t>Caper Films</a:t>
            </a:r>
            <a:br>
              <a:rPr lang="en-US" sz="4800" dirty="0"/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54FA09-96DD-4680-A501-5876DF53BA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106779"/>
            <a:ext cx="9852211" cy="2227760"/>
          </a:xfrm>
        </p:spPr>
        <p:txBody>
          <a:bodyPr>
            <a:normAutofit/>
          </a:bodyPr>
          <a:lstStyle/>
          <a:p>
            <a:pPr algn="ctr"/>
            <a:endParaRPr lang="en-US" sz="4000" i="1" dirty="0"/>
          </a:p>
          <a:p>
            <a:pPr algn="ctr"/>
            <a:r>
              <a:rPr lang="en-US" sz="4000" i="1" dirty="0"/>
              <a:t>OLLI Fall 2022</a:t>
            </a:r>
          </a:p>
          <a:p>
            <a:pPr algn="ctr"/>
            <a:r>
              <a:rPr lang="en-US" sz="4000" i="1" dirty="0"/>
              <a:t>Week 5: </a:t>
            </a:r>
            <a:r>
              <a:rPr lang="en-US" sz="4000" b="1" i="1" dirty="0">
                <a:solidFill>
                  <a:srgbClr val="FFFF00"/>
                </a:solidFill>
              </a:rPr>
              <a:t>“Inside Man” (2006)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962C005-6F8A-92E4-B05C-E14234989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7915" y="291397"/>
            <a:ext cx="2925052" cy="20616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F448F8B-4712-E22A-96CC-9F85748BF8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033" y="26382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137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“Inside Man” -- Critical Reception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lvl="1"/>
            <a:r>
              <a:rPr lang="en-US" sz="4800" dirty="0">
                <a:solidFill>
                  <a:srgbClr val="FFFF00"/>
                </a:solidFill>
              </a:rPr>
              <a:t>Rex Reed, </a:t>
            </a:r>
            <a:r>
              <a:rPr lang="en-US" sz="4800" i="1" dirty="0">
                <a:solidFill>
                  <a:srgbClr val="FFFF00"/>
                </a:solidFill>
              </a:rPr>
              <a:t>The New York Observer</a:t>
            </a:r>
          </a:p>
          <a:p>
            <a:pPr marL="914400" lvl="2" indent="0">
              <a:buNone/>
            </a:pPr>
            <a:r>
              <a:rPr lang="en-US" sz="3600" b="0" i="0" dirty="0">
                <a:effectLst/>
                <a:latin typeface="Arial" panose="020B0604020202020204" pitchFamily="34" charset="0"/>
              </a:rPr>
              <a:t>“Inside Man has two things going for it: better actors than usual and a slicker look. Otherwise, it’s no different from nine out of 10 other preposterous, contrived, confusingly written, unevenly directed, pointless and forgettable junk films we’ve been getting these days.”</a:t>
            </a:r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598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“Inside Man” – What’s Different?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457200" lvl="1" indent="0">
              <a:buNone/>
            </a:pPr>
            <a:r>
              <a:rPr lang="en-US" sz="4800" dirty="0">
                <a:solidFill>
                  <a:srgbClr val="FFFF00"/>
                </a:solidFill>
              </a:rPr>
              <a:t>A. It’s a Heist Film.</a:t>
            </a:r>
            <a:endParaRPr lang="en-US" sz="4800" i="1" dirty="0">
              <a:solidFill>
                <a:srgbClr val="FFFF00"/>
              </a:solidFill>
            </a:endParaRPr>
          </a:p>
          <a:p>
            <a:pPr marL="914400" lvl="2" indent="0">
              <a:buNone/>
            </a:pPr>
            <a:r>
              <a:rPr lang="en-US" sz="3600" b="0" i="0" dirty="0">
                <a:effectLst/>
                <a:latin typeface="Arial" panose="020B0604020202020204" pitchFamily="34" charset="0"/>
              </a:rPr>
              <a:t>This is not a crime comedy. It is </a:t>
            </a:r>
            <a:r>
              <a:rPr lang="en-US" sz="3600" b="0" i="0" dirty="0" err="1">
                <a:effectLst/>
                <a:latin typeface="Arial" panose="020B0604020202020204" pitchFamily="34" charset="0"/>
              </a:rPr>
              <a:t>amost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en-US" sz="3600" b="0" i="0" dirty="0">
                <a:effectLst/>
                <a:latin typeface="Arial" panose="020B0604020202020204" pitchFamily="34" charset="0"/>
              </a:rPr>
              <a:t>a classic heist film.</a:t>
            </a:r>
          </a:p>
          <a:p>
            <a:pPr marL="914400" lvl="2" indent="0">
              <a:buNone/>
            </a:pPr>
            <a:endParaRPr lang="en-US" sz="3600" dirty="0">
              <a:latin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n-US" sz="3600" dirty="0">
                <a:latin typeface="Arial" panose="020B0604020202020204" pitchFamily="34" charset="0"/>
              </a:rPr>
              <a:t>Almost.</a:t>
            </a:r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803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“Inside Man” – What’s Different?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36872"/>
            <a:ext cx="12056534" cy="4077179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457200" lvl="1" indent="0">
              <a:buNone/>
            </a:pPr>
            <a:r>
              <a:rPr lang="en-US" sz="4800" dirty="0">
                <a:solidFill>
                  <a:srgbClr val="FFFF00"/>
                </a:solidFill>
              </a:rPr>
              <a:t>B. But as a Heist Film, it’s </a:t>
            </a:r>
            <a:r>
              <a:rPr lang="en-US" sz="4800" i="1" dirty="0">
                <a:solidFill>
                  <a:srgbClr val="FFFF00"/>
                </a:solidFill>
              </a:rPr>
              <a:t>missing Acts I and III</a:t>
            </a:r>
          </a:p>
          <a:p>
            <a:pPr marL="914400" lvl="2" indent="0">
              <a:buNone/>
            </a:pPr>
            <a:r>
              <a:rPr lang="en-US" sz="3600" b="0" i="0" dirty="0">
                <a:effectLst/>
                <a:latin typeface="Arial" panose="020B0604020202020204" pitchFamily="34" charset="0"/>
              </a:rPr>
              <a:t>Act I: Assemble the crew and the plan. (nope)</a:t>
            </a:r>
            <a:endParaRPr lang="en-US" sz="3600" dirty="0">
              <a:latin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n-US" sz="3600" dirty="0">
                <a:latin typeface="Arial" panose="020B0604020202020204" pitchFamily="34" charset="0"/>
              </a:rPr>
              <a:t>Act II: Execute the plan</a:t>
            </a:r>
          </a:p>
          <a:p>
            <a:pPr marL="914400" lvl="2" indent="0">
              <a:buNone/>
            </a:pPr>
            <a:r>
              <a:rPr lang="en-US" sz="3600" dirty="0">
                <a:latin typeface="Arial" panose="020B0604020202020204" pitchFamily="34" charset="0"/>
              </a:rPr>
              <a:t>Act III: Everything goes wrong. (nope)</a:t>
            </a:r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58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“Inside Man” – What’s Different?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36872"/>
            <a:ext cx="12056534" cy="4077179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457200" lvl="1" indent="0">
              <a:buNone/>
            </a:pPr>
            <a:r>
              <a:rPr lang="en-US" sz="4800" dirty="0">
                <a:solidFill>
                  <a:srgbClr val="FFFF00"/>
                </a:solidFill>
              </a:rPr>
              <a:t>C. How does it pull that off?</a:t>
            </a:r>
            <a:endParaRPr lang="en-US" sz="4800" i="1" dirty="0">
              <a:solidFill>
                <a:srgbClr val="FFFF00"/>
              </a:solidFill>
            </a:endParaRPr>
          </a:p>
          <a:p>
            <a:pPr marL="914400" lvl="2" indent="0">
              <a:buNone/>
            </a:pPr>
            <a:r>
              <a:rPr lang="en-US" sz="3600" b="0" i="0" dirty="0">
                <a:effectLst/>
                <a:latin typeface="Arial" panose="020B0604020202020204" pitchFamily="34" charset="0"/>
              </a:rPr>
              <a:t>By telling the story from the viewpoint of the police</a:t>
            </a:r>
            <a:r>
              <a:rPr lang="en-US" sz="3600" dirty="0">
                <a:latin typeface="Arial" panose="020B0604020202020204" pitchFamily="34" charset="0"/>
              </a:rPr>
              <a:t>, not the robbers. We have some scenes of the robbers, but we never really know what’s going on until the end. We discover it along with the police.</a:t>
            </a:r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218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“Inside Man” – What’s Different?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36872"/>
            <a:ext cx="12056534" cy="4077179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457200" lvl="1" indent="0">
              <a:buNone/>
            </a:pPr>
            <a:r>
              <a:rPr lang="en-US" sz="4800" dirty="0">
                <a:solidFill>
                  <a:srgbClr val="FFFF00"/>
                </a:solidFill>
              </a:rPr>
              <a:t>D. How would it have worked if told in the classic Heist Movie structure?</a:t>
            </a:r>
          </a:p>
          <a:p>
            <a:pPr marL="457200" lvl="1" indent="0">
              <a:buNone/>
            </a:pPr>
            <a:endParaRPr lang="en-US" sz="4800" i="1" dirty="0">
              <a:solidFill>
                <a:srgbClr val="FFFF00"/>
              </a:solidFill>
            </a:endParaRPr>
          </a:p>
          <a:p>
            <a:pPr marL="914400" lvl="2" indent="0">
              <a:buNone/>
            </a:pPr>
            <a:r>
              <a:rPr lang="en-US" sz="4800" b="0" dirty="0">
                <a:effectLst/>
                <a:latin typeface="Arial" panose="020B0604020202020204" pitchFamily="34" charset="0"/>
              </a:rPr>
              <a:t>Dull as dirt.</a:t>
            </a:r>
            <a:endParaRPr lang="en-US" sz="3600" b="0" dirty="0"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861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“Inside Man” – What’s Different?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36872"/>
            <a:ext cx="12056534" cy="4077179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457200" lvl="1" indent="0">
              <a:buNone/>
            </a:pPr>
            <a:r>
              <a:rPr lang="en-US" sz="4800" dirty="0">
                <a:solidFill>
                  <a:srgbClr val="FFFF00"/>
                </a:solidFill>
              </a:rPr>
              <a:t>E. Sometimes, the way the storyteller lets the story unfold is as important as the story itself.</a:t>
            </a:r>
          </a:p>
          <a:p>
            <a:pPr marL="457200" lvl="1" indent="0">
              <a:buNone/>
            </a:pPr>
            <a:endParaRPr lang="en-US" sz="4800" i="1" dirty="0">
              <a:solidFill>
                <a:srgbClr val="FFFF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7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“Inside Man” – Fun Fact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5313310" cy="4077179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914400" lvl="2" indent="0">
              <a:buNone/>
            </a:pPr>
            <a:r>
              <a:rPr lang="en-US" sz="3600" b="0" i="0" dirty="0">
                <a:solidFill>
                  <a:srgbClr val="FFFF00"/>
                </a:solidFill>
                <a:effectLst/>
              </a:rPr>
              <a:t>Maria Jean Kurtz </a:t>
            </a:r>
            <a:r>
              <a:rPr lang="en-US" sz="3600" b="0" i="0" dirty="0">
                <a:effectLst/>
              </a:rPr>
              <a:t>plays Miriam Douglas, the elderly hostage who refuses to disrobe. </a:t>
            </a:r>
          </a:p>
          <a:p>
            <a:pPr lvl="2"/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D341C8E-E903-E158-B20F-0296283221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489033"/>
            <a:ext cx="5482949" cy="387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211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“Inside Man” – Fun Fact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83362"/>
            <a:ext cx="5870046" cy="4124131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marL="914400" lvl="2" indent="0">
              <a:buNone/>
            </a:pPr>
            <a:r>
              <a:rPr lang="en-US" sz="3600" dirty="0"/>
              <a:t>31 years earlier, in 1975 the </a:t>
            </a:r>
            <a:r>
              <a:rPr lang="en-US" sz="3600" i="1" u="sng" dirty="0"/>
              <a:t>same actress </a:t>
            </a:r>
            <a:r>
              <a:rPr lang="en-US" sz="3600" dirty="0"/>
              <a:t>played the </a:t>
            </a:r>
            <a:r>
              <a:rPr lang="en-US" sz="3600" i="1" u="sng" dirty="0"/>
              <a:t>same character, </a:t>
            </a:r>
            <a:r>
              <a:rPr lang="en-US" sz="3600" dirty="0"/>
              <a:t>Meriam Douglas in the film </a:t>
            </a:r>
            <a:r>
              <a:rPr lang="en-US" sz="3600" b="1" dirty="0"/>
              <a:t>Dog Day Afternoon</a:t>
            </a:r>
            <a:r>
              <a:rPr lang="en-US" sz="3600" dirty="0"/>
              <a:t>-- also a hostage in a bank robbery.</a:t>
            </a:r>
          </a:p>
          <a:p>
            <a:pPr lvl="2"/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F304F7B-99E6-71DB-F3C8-5A7C8456F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6026" y="2359878"/>
            <a:ext cx="5870046" cy="412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73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“Inside Man”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914400" lvl="2" indent="0" algn="ctr">
              <a:buNone/>
            </a:pPr>
            <a:endParaRPr lang="en-US" dirty="0"/>
          </a:p>
          <a:p>
            <a:pPr marL="914400" lvl="2" indent="0" algn="ctr">
              <a:buNone/>
            </a:pPr>
            <a:endParaRPr lang="en-US" sz="3600" dirty="0"/>
          </a:p>
          <a:p>
            <a:pPr marL="914400" lvl="2" indent="0" algn="ctr">
              <a:buNone/>
            </a:pPr>
            <a:endParaRPr lang="en-US" sz="3600" dirty="0"/>
          </a:p>
          <a:p>
            <a:pPr marL="914400" lvl="2" indent="0" algn="ctr">
              <a:buNone/>
            </a:pPr>
            <a:r>
              <a:rPr lang="en-US" sz="3600" dirty="0"/>
              <a:t>What did you think?</a:t>
            </a:r>
            <a:endParaRPr lang="en-US" sz="3400" b="0" i="0" dirty="0">
              <a:effectLst/>
              <a:latin typeface="Franklin Gothic FS Book"/>
            </a:endParaRPr>
          </a:p>
          <a:p>
            <a:pPr marL="914400" lvl="2" indent="0">
              <a:buNone/>
            </a:pPr>
            <a:endParaRPr lang="en-US" sz="3600" dirty="0"/>
          </a:p>
          <a:p>
            <a:pPr marL="457200" lvl="1" indent="0">
              <a:buNone/>
            </a:pPr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00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57D36-B42C-5015-2A4F-AFEDBC6C9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FFD50-DCA5-1C13-A3BF-FFEEF9653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992209"/>
          </a:xfrm>
        </p:spPr>
        <p:txBody>
          <a:bodyPr>
            <a:normAutofit fontScale="92500" lnSpcReduction="20000"/>
          </a:bodyPr>
          <a:lstStyle/>
          <a:p>
            <a:r>
              <a:rPr lang="en-US" sz="4400" b="1" dirty="0"/>
              <a:t>“</a:t>
            </a:r>
            <a:r>
              <a:rPr lang="en-US" sz="4400" dirty="0"/>
              <a:t>The Gentlemen” (2019) 113 minutes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Charlie Hunnam</a:t>
            </a:r>
          </a:p>
          <a:p>
            <a:pPr marL="0" indent="0" algn="ctr">
              <a:buNone/>
            </a:pPr>
            <a:r>
              <a:rPr lang="en-US" sz="3600" dirty="0"/>
              <a:t>Matthew McConaughey</a:t>
            </a:r>
          </a:p>
          <a:p>
            <a:pPr marL="0" indent="0" algn="ctr">
              <a:buNone/>
            </a:pPr>
            <a:r>
              <a:rPr lang="en-US" sz="3600" dirty="0"/>
              <a:t>Colin Farrell</a:t>
            </a:r>
          </a:p>
          <a:p>
            <a:pPr marL="0" indent="0" algn="ctr">
              <a:buNone/>
            </a:pPr>
            <a:r>
              <a:rPr lang="en-US" sz="3600" dirty="0"/>
              <a:t>Michelle Dockery</a:t>
            </a:r>
          </a:p>
          <a:p>
            <a:pPr marL="0" indent="0" algn="ctr">
              <a:buNone/>
            </a:pPr>
            <a:r>
              <a:rPr lang="en-US" sz="3600" dirty="0"/>
              <a:t>Hugh Grant</a:t>
            </a:r>
          </a:p>
          <a:p>
            <a:pPr marL="0" indent="0" algn="ctr">
              <a:buNone/>
            </a:pPr>
            <a:r>
              <a:rPr lang="en-US" sz="3600" dirty="0"/>
              <a:t>Jeremy Strong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468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BAEB3-FE88-44B6-BFBC-023B28C83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521" y="843261"/>
            <a:ext cx="9613861" cy="1080938"/>
          </a:xfrm>
        </p:spPr>
        <p:txBody>
          <a:bodyPr/>
          <a:lstStyle/>
          <a:p>
            <a:r>
              <a:rPr lang="en-US" dirty="0"/>
              <a:t>Caper Films Study Group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C269E-B094-44EA-8536-54E28531F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180375" cy="3997666"/>
          </a:xfrm>
        </p:spPr>
        <p:txBody>
          <a:bodyPr>
            <a:normAutofit/>
          </a:bodyPr>
          <a:lstStyle/>
          <a:p>
            <a:r>
              <a:rPr lang="en-US" dirty="0"/>
              <a:t>Week 1: “Snatch” (2000) 103 minutes</a:t>
            </a:r>
          </a:p>
          <a:p>
            <a:r>
              <a:rPr lang="en-US" dirty="0"/>
              <a:t>Week 2: ”Thick as Thieves” (1998) 95 minutes</a:t>
            </a:r>
          </a:p>
          <a:p>
            <a:r>
              <a:rPr lang="en-US" dirty="0"/>
              <a:t>Week 3: “Midnight Run” (1988) 127 minutes</a:t>
            </a:r>
          </a:p>
          <a:p>
            <a:r>
              <a:rPr lang="en-US" dirty="0"/>
              <a:t>Week 4: </a:t>
            </a:r>
            <a:r>
              <a:rPr lang="en-US" b="1" dirty="0"/>
              <a:t>“</a:t>
            </a:r>
            <a:r>
              <a:rPr lang="en-US" dirty="0"/>
              <a:t>8 Heads in a Duffel Bag” (1997) 95 minutes</a:t>
            </a:r>
          </a:p>
          <a:p>
            <a:r>
              <a:rPr lang="en-US" sz="2800" dirty="0"/>
              <a:t>Week 5: “Inside Man” (2006) 129 minutes</a:t>
            </a:r>
          </a:p>
          <a:p>
            <a:r>
              <a:rPr lang="en-US" dirty="0"/>
              <a:t>Week 6: “The Gentlemen” (2019) 119 minutes </a:t>
            </a:r>
          </a:p>
          <a:p>
            <a:r>
              <a:rPr lang="en-US" dirty="0"/>
              <a:t>Week 7: “Lock, Stock, and Two Smoking Barrels” (1998) 120 minutes</a:t>
            </a:r>
          </a:p>
          <a:p>
            <a:pPr marL="0" indent="0">
              <a:buNone/>
            </a:pPr>
            <a:endParaRPr lang="en-US" sz="2800" u="sng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94BDFB-622E-FF73-FC42-0E826E440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9365" y="764492"/>
            <a:ext cx="1159707" cy="115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37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BAEB3-FE88-44B6-BFBC-023B28C83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521" y="843261"/>
            <a:ext cx="9613861" cy="1080938"/>
          </a:xfrm>
        </p:spPr>
        <p:txBody>
          <a:bodyPr/>
          <a:lstStyle/>
          <a:p>
            <a:pPr algn="ctr"/>
            <a:r>
              <a:rPr lang="en-US" dirty="0"/>
              <a:t>Today’s Film: </a:t>
            </a:r>
            <a:br>
              <a:rPr lang="en-US" dirty="0"/>
            </a:br>
            <a:r>
              <a:rPr lang="en-US" dirty="0"/>
              <a:t>“Inside Man” (2006)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C269E-B094-44EA-8536-54E28531F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180375" cy="3997666"/>
          </a:xfrm>
        </p:spPr>
        <p:txBody>
          <a:bodyPr>
            <a:normAutofit/>
          </a:bodyPr>
          <a:lstStyle/>
          <a:p>
            <a:r>
              <a:rPr lang="en-US" dirty="0"/>
              <a:t>Director: Spike Lee</a:t>
            </a:r>
          </a:p>
          <a:p>
            <a:r>
              <a:rPr lang="en-US" dirty="0"/>
              <a:t>Producers: Brian Grazer</a:t>
            </a:r>
          </a:p>
          <a:p>
            <a:r>
              <a:rPr lang="en-US" dirty="0"/>
              <a:t>Writer: Russell Gewirtz</a:t>
            </a:r>
          </a:p>
          <a:p>
            <a:r>
              <a:rPr lang="en-US" dirty="0"/>
              <a:t>Principal Cast</a:t>
            </a:r>
          </a:p>
          <a:p>
            <a:pPr lvl="1"/>
            <a:r>
              <a:rPr lang="en-US" dirty="0"/>
              <a:t>Denzel Washington: </a:t>
            </a:r>
            <a:r>
              <a:rPr lang="en-US" dirty="0" err="1"/>
              <a:t>Detetive</a:t>
            </a:r>
            <a:r>
              <a:rPr lang="en-US" dirty="0"/>
              <a:t> Keith Frazier</a:t>
            </a:r>
          </a:p>
          <a:p>
            <a:pPr lvl="1"/>
            <a:r>
              <a:rPr lang="en-US" dirty="0"/>
              <a:t>Clive Owen: Dalton Russell</a:t>
            </a:r>
          </a:p>
          <a:p>
            <a:pPr lvl="1"/>
            <a:r>
              <a:rPr lang="en-US" dirty="0"/>
              <a:t>Jodie Foster: Madeleine White</a:t>
            </a:r>
          </a:p>
          <a:p>
            <a:pPr lvl="1"/>
            <a:r>
              <a:rPr lang="en-US" dirty="0"/>
              <a:t>Christopher Plummer: Arthur Case</a:t>
            </a:r>
          </a:p>
          <a:p>
            <a:pPr lvl="1"/>
            <a:r>
              <a:rPr lang="en-US" dirty="0"/>
              <a:t>Willem Dafoe: </a:t>
            </a:r>
            <a:r>
              <a:rPr lang="en-US" dirty="0" err="1"/>
              <a:t>aptain</a:t>
            </a:r>
            <a:r>
              <a:rPr lang="en-US" dirty="0"/>
              <a:t> John Darius</a:t>
            </a:r>
          </a:p>
          <a:p>
            <a:pPr lvl="1"/>
            <a:r>
              <a:rPr lang="en-US" dirty="0"/>
              <a:t>Chiwetel Ejiofor: Detective Bill Mitchell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3AECBA-5692-EC0A-04EC-9F4E318987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936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212C3-736A-8E4A-85C4-E77D74ED6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“Inside Man” (2006)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10DD4-F0D1-5667-B975-AC37B7492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Let’s watch the film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5744C2-C1AE-E5E0-7876-AA4EBE7588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791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“Inside Man” Reception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en-US" sz="4800" dirty="0">
                <a:solidFill>
                  <a:srgbClr val="FFFF00"/>
                </a:solidFill>
              </a:rPr>
              <a:t>Budget</a:t>
            </a:r>
          </a:p>
          <a:p>
            <a:pPr lvl="2"/>
            <a:r>
              <a:rPr lang="en-US" sz="3600" dirty="0"/>
              <a:t>$45 million </a:t>
            </a:r>
          </a:p>
          <a:p>
            <a:pPr lvl="1"/>
            <a:r>
              <a:rPr lang="en-US" sz="4800" dirty="0">
                <a:solidFill>
                  <a:srgbClr val="FFFF00"/>
                </a:solidFill>
              </a:rPr>
              <a:t>Box Office </a:t>
            </a:r>
            <a:r>
              <a:rPr lang="en-US" sz="4800" dirty="0">
                <a:solidFill>
                  <a:srgbClr val="FFFF00"/>
                </a:solidFill>
                <a:sym typeface="Wingdings" panose="05000000000000000000" pitchFamily="2" charset="2"/>
              </a:rPr>
              <a:t></a:t>
            </a:r>
            <a:endParaRPr lang="en-US" sz="4800" dirty="0">
              <a:solidFill>
                <a:srgbClr val="FFFF00"/>
              </a:solidFill>
            </a:endParaRPr>
          </a:p>
          <a:p>
            <a:pPr lvl="1"/>
            <a:r>
              <a:rPr lang="en-US" sz="3600" dirty="0"/>
              <a:t>$184.4 million worldwide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11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“Inside Man” -- Critical Reception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en-US" sz="4800" dirty="0">
                <a:solidFill>
                  <a:srgbClr val="FFFF00"/>
                </a:solidFill>
              </a:rPr>
              <a:t>Pretty Good Reviews </a:t>
            </a:r>
            <a:r>
              <a:rPr lang="en-US" sz="4800" dirty="0">
                <a:solidFill>
                  <a:srgbClr val="FFFF00"/>
                </a:solidFill>
                <a:sym typeface="Wingdings" panose="05000000000000000000" pitchFamily="2" charset="2"/>
              </a:rPr>
              <a:t></a:t>
            </a:r>
            <a:endParaRPr lang="en-US" sz="4800" dirty="0">
              <a:solidFill>
                <a:srgbClr val="FFFF00"/>
              </a:solidFill>
            </a:endParaRPr>
          </a:p>
          <a:p>
            <a:pPr lvl="2"/>
            <a:r>
              <a:rPr lang="en-US" sz="3600" dirty="0"/>
              <a:t>86% on Rotten Tomatoes (7.33/10 average rating)</a:t>
            </a:r>
          </a:p>
          <a:p>
            <a:pPr lvl="2"/>
            <a:r>
              <a:rPr lang="en-US" sz="3600" dirty="0" err="1"/>
              <a:t>CinemaScore</a:t>
            </a:r>
            <a:r>
              <a:rPr lang="en-US" sz="3600" dirty="0"/>
              <a:t> audience poll rated it “B+” (on a scale of F to A+)</a:t>
            </a:r>
          </a:p>
          <a:p>
            <a:pPr lvl="1"/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742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“Inside Man” -- Critical Reception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en-US" sz="4800" dirty="0" err="1">
                <a:solidFill>
                  <a:srgbClr val="FFFF00"/>
                </a:solidFill>
              </a:rPr>
              <a:t>Manohla</a:t>
            </a:r>
            <a:r>
              <a:rPr lang="en-US" sz="4800" dirty="0">
                <a:solidFill>
                  <a:srgbClr val="FFFF00"/>
                </a:solidFill>
              </a:rPr>
              <a:t> </a:t>
            </a:r>
            <a:r>
              <a:rPr lang="en-US" sz="4800" dirty="0" err="1">
                <a:solidFill>
                  <a:srgbClr val="FFFF00"/>
                </a:solidFill>
              </a:rPr>
              <a:t>Dargis</a:t>
            </a:r>
            <a:r>
              <a:rPr lang="en-US" sz="4800" dirty="0">
                <a:solidFill>
                  <a:srgbClr val="FFFF00"/>
                </a:solidFill>
              </a:rPr>
              <a:t> (New York Times)</a:t>
            </a:r>
          </a:p>
          <a:p>
            <a:pPr marL="914400" lvl="2" indent="0">
              <a:buNone/>
            </a:pPr>
            <a:r>
              <a:rPr lang="en-US" sz="3200" dirty="0">
                <a:latin typeface="Arial" panose="020B0604020202020204" pitchFamily="34" charset="0"/>
              </a:rPr>
              <a:t>‘</a:t>
            </a:r>
            <a:r>
              <a:rPr lang="en-US" sz="3200" b="0" i="0" dirty="0">
                <a:effectLst/>
                <a:latin typeface="Arial" panose="020B0604020202020204" pitchFamily="34" charset="0"/>
              </a:rPr>
              <a:t>"Inside Man" works because it takes a familiar setup -- in this case, a Wall Street bank heist that mutates into a hostage crisis -- and twists it ever so slightly. A particularly solid screenplay helps here, as do stars who can actually act.’</a:t>
            </a:r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142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“Inside Man” -- Critical Reception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en-US" sz="4800" dirty="0">
                <a:solidFill>
                  <a:srgbClr val="FFFF00"/>
                </a:solidFill>
              </a:rPr>
              <a:t>Wesley Morris, </a:t>
            </a:r>
            <a:r>
              <a:rPr lang="en-US" sz="4800" i="1" dirty="0">
                <a:solidFill>
                  <a:srgbClr val="FFFF00"/>
                </a:solidFill>
              </a:rPr>
              <a:t>The Boston Globe</a:t>
            </a:r>
          </a:p>
          <a:p>
            <a:pPr marL="914400" lvl="2" indent="0">
              <a:buNone/>
            </a:pPr>
            <a:r>
              <a:rPr lang="en-US" sz="3600" b="0" i="0" dirty="0">
                <a:effectLst/>
                <a:latin typeface="Arial" panose="020B0604020202020204" pitchFamily="34" charset="0"/>
              </a:rPr>
              <a:t>"The basic story is elemental, but because Lee and Gewirtz invest it with grit, comedy, and a ton of New York ethnic personality, it's fresh anyway."</a:t>
            </a:r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429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“Inside Man” -- Critical Reception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457200" lvl="1" indent="0" algn="ctr">
              <a:buNone/>
            </a:pPr>
            <a:r>
              <a:rPr lang="en-US" sz="4800" dirty="0">
                <a:solidFill>
                  <a:srgbClr val="FFFF00"/>
                </a:solidFill>
              </a:rPr>
              <a:t>Not Everyone Agreed </a:t>
            </a:r>
            <a:r>
              <a:rPr lang="en-US" sz="4800" dirty="0">
                <a:solidFill>
                  <a:srgbClr val="FFFF00"/>
                </a:solidFill>
                <a:sym typeface="Wingdings" panose="05000000000000000000" pitchFamily="2" charset="2"/>
              </a:rPr>
              <a:t></a:t>
            </a:r>
            <a:endParaRPr lang="en-US" sz="4800" dirty="0">
              <a:solidFill>
                <a:srgbClr val="FFFF00"/>
              </a:solidFill>
            </a:endParaRPr>
          </a:p>
          <a:p>
            <a:pPr lvl="1"/>
            <a:endParaRPr lang="en-US" sz="4800" dirty="0">
              <a:solidFill>
                <a:srgbClr val="FFFF00"/>
              </a:solidFill>
            </a:endParaRPr>
          </a:p>
          <a:p>
            <a:pPr lvl="1"/>
            <a:r>
              <a:rPr lang="en-US" sz="4800" dirty="0">
                <a:solidFill>
                  <a:srgbClr val="FFFF00"/>
                </a:solidFill>
              </a:rPr>
              <a:t>Peer Bradshaw, </a:t>
            </a:r>
            <a:r>
              <a:rPr lang="en-US" sz="4800" i="1" dirty="0">
                <a:solidFill>
                  <a:srgbClr val="FFFF00"/>
                </a:solidFill>
              </a:rPr>
              <a:t>The Guardian</a:t>
            </a:r>
          </a:p>
          <a:p>
            <a:pPr marL="914400" lvl="2" indent="0">
              <a:buNone/>
            </a:pPr>
            <a:r>
              <a:rPr lang="en-US" sz="3600" b="0" i="0" dirty="0">
                <a:effectLst/>
                <a:latin typeface="Arial" panose="020B0604020202020204" pitchFamily="34" charset="0"/>
              </a:rPr>
              <a:t>“A supremely annoying and nonsensical film.”</a:t>
            </a:r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98020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10527</TotalTime>
  <Words>727</Words>
  <Application>Microsoft Office PowerPoint</Application>
  <PresentationFormat>Widescreen</PresentationFormat>
  <Paragraphs>99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Franklin Gothic FS Book</vt:lpstr>
      <vt:lpstr>Trebuchet MS</vt:lpstr>
      <vt:lpstr>Berlin</vt:lpstr>
      <vt:lpstr>Caper Films </vt:lpstr>
      <vt:lpstr>Caper Films Study Group Outline</vt:lpstr>
      <vt:lpstr>Today’s Film:  “Inside Man” (2006)</vt:lpstr>
      <vt:lpstr>“Inside Man” (2006)</vt:lpstr>
      <vt:lpstr>“Inside Man” Reception</vt:lpstr>
      <vt:lpstr>“Inside Man” -- Critical Reception</vt:lpstr>
      <vt:lpstr>“Inside Man” -- Critical Reception</vt:lpstr>
      <vt:lpstr>“Inside Man” -- Critical Reception</vt:lpstr>
      <vt:lpstr>“Inside Man” -- Critical Reception</vt:lpstr>
      <vt:lpstr>“Inside Man” -- Critical Reception</vt:lpstr>
      <vt:lpstr>“Inside Man” – What’s Different?</vt:lpstr>
      <vt:lpstr>“Inside Man” – What’s Different?</vt:lpstr>
      <vt:lpstr>“Inside Man” – What’s Different?</vt:lpstr>
      <vt:lpstr>“Inside Man” – What’s Different?</vt:lpstr>
      <vt:lpstr>“Inside Man” – What’s Different?</vt:lpstr>
      <vt:lpstr>“Inside Man” – Fun Fact</vt:lpstr>
      <vt:lpstr>“Inside Man” – Fun Fact</vt:lpstr>
      <vt:lpstr>“Inside Man”</vt:lpstr>
      <vt:lpstr>Next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the Axis Win?</dc:title>
  <dc:creator>Jeffrey Nyquist</dc:creator>
  <cp:lastModifiedBy>Marsh, Kelsey Jean</cp:lastModifiedBy>
  <cp:revision>351</cp:revision>
  <dcterms:created xsi:type="dcterms:W3CDTF">2019-06-05T02:37:21Z</dcterms:created>
  <dcterms:modified xsi:type="dcterms:W3CDTF">2022-12-05T19:04:54Z</dcterms:modified>
</cp:coreProperties>
</file>