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484" r:id="rId4"/>
    <p:sldId id="431" r:id="rId5"/>
    <p:sldId id="488" r:id="rId6"/>
    <p:sldId id="482" r:id="rId7"/>
    <p:sldId id="491" r:id="rId8"/>
    <p:sldId id="492" r:id="rId9"/>
    <p:sldId id="493" r:id="rId10"/>
    <p:sldId id="494" r:id="rId11"/>
    <p:sldId id="487" r:id="rId12"/>
    <p:sldId id="4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1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Caper Films</a:t>
            </a:r>
            <a:br>
              <a:rPr lang="en-US" sz="48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3: </a:t>
            </a:r>
            <a:r>
              <a:rPr lang="en-US" sz="4000" b="1" i="1" dirty="0">
                <a:solidFill>
                  <a:srgbClr val="FFFF00"/>
                </a:solidFill>
              </a:rPr>
              <a:t>“Midnight Run” (1988)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48F8B-4712-E22A-96CC-9F85748BF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33" y="2638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Run”—Critical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Alan Sepinwall, </a:t>
            </a:r>
            <a:r>
              <a:rPr lang="en-US" sz="4800" i="1" dirty="0">
                <a:solidFill>
                  <a:srgbClr val="FFFF00"/>
                </a:solidFill>
              </a:rPr>
              <a:t>Rolling Stone (30-year retrospective on the film)</a:t>
            </a:r>
          </a:p>
          <a:p>
            <a:pPr lvl="2"/>
            <a:r>
              <a:rPr lang="en-US" sz="3600" b="0" i="0" dirty="0">
                <a:effectLst/>
              </a:rPr>
              <a:t> “the </a:t>
            </a:r>
            <a:r>
              <a:rPr lang="en-US" sz="3200" b="0" i="1" dirty="0">
                <a:effectLst/>
              </a:rPr>
              <a:t>Casablanca</a:t>
            </a:r>
            <a:r>
              <a:rPr lang="en-US" sz="3200" b="0" i="0" dirty="0">
                <a:effectLst/>
              </a:rPr>
              <a:t> of Buddy Comedies" 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5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r>
              <a:rPr lang="en-US" sz="3600" dirty="0"/>
              <a:t>What did you think?</a:t>
            </a:r>
            <a:endParaRPr lang="en-US" sz="3400" b="0" i="0" dirty="0">
              <a:effectLst/>
              <a:latin typeface="Franklin Gothic FS Book"/>
            </a:endParaRPr>
          </a:p>
          <a:p>
            <a:pPr marL="914400" lvl="2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7D36-B42C-5015-2A4F-AFEDBC6C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FD50-DCA5-1C13-A3BF-FFEEF965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2209"/>
          </a:xfrm>
        </p:spPr>
        <p:txBody>
          <a:bodyPr>
            <a:normAutofit fontScale="77500" lnSpcReduction="20000"/>
          </a:bodyPr>
          <a:lstStyle/>
          <a:p>
            <a:r>
              <a:rPr lang="en-US" sz="4400" b="1" dirty="0"/>
              <a:t>“</a:t>
            </a:r>
            <a:r>
              <a:rPr lang="en-US" sz="4400" dirty="0"/>
              <a:t>8 Heads in a Duffel Bag” (1997) 95 minutes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Joe Pesci</a:t>
            </a:r>
          </a:p>
          <a:p>
            <a:pPr marL="0" indent="0" algn="ctr">
              <a:buNone/>
            </a:pPr>
            <a:r>
              <a:rPr lang="en-US" sz="3600" dirty="0"/>
              <a:t>David Spade</a:t>
            </a:r>
          </a:p>
          <a:p>
            <a:pPr marL="0" indent="0" algn="ctr">
              <a:buNone/>
            </a:pPr>
            <a:r>
              <a:rPr lang="en-US" sz="3600" dirty="0"/>
              <a:t>Kristy Swanson</a:t>
            </a:r>
          </a:p>
          <a:p>
            <a:pPr marL="0" indent="0" algn="ctr">
              <a:buNone/>
            </a:pPr>
            <a:r>
              <a:rPr lang="en-US" sz="3600" dirty="0"/>
              <a:t>Andy Comeau</a:t>
            </a:r>
          </a:p>
          <a:p>
            <a:pPr marL="0" indent="0" algn="ctr">
              <a:buNone/>
            </a:pPr>
            <a:r>
              <a:rPr lang="en-US" sz="3600" dirty="0"/>
              <a:t>George Hamilton</a:t>
            </a:r>
          </a:p>
          <a:p>
            <a:pPr marL="0" indent="0" algn="ctr">
              <a:buNone/>
            </a:pPr>
            <a:r>
              <a:rPr lang="en-US" sz="3600" dirty="0" err="1"/>
              <a:t>Dyan</a:t>
            </a:r>
            <a:r>
              <a:rPr lang="en-US" sz="3600" dirty="0"/>
              <a:t> Cannon</a:t>
            </a:r>
          </a:p>
          <a:p>
            <a:pPr marL="0" indent="0" algn="ctr">
              <a:buNone/>
            </a:pPr>
            <a:r>
              <a:rPr lang="en-US" sz="3600" dirty="0"/>
              <a:t>Ernestine Mercer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Caper Films Study 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“Snatch” (2000) 103 minutes</a:t>
            </a:r>
          </a:p>
          <a:p>
            <a:r>
              <a:rPr lang="en-US" dirty="0"/>
              <a:t>Week 2: ”Thick as Thieves” (1998) 95 minutes</a:t>
            </a:r>
          </a:p>
          <a:p>
            <a:r>
              <a:rPr lang="en-US" sz="2800" b="1" dirty="0"/>
              <a:t>Week 3: “Midnight Run” (1988) 127 minutes</a:t>
            </a:r>
          </a:p>
          <a:p>
            <a:r>
              <a:rPr lang="en-US" dirty="0"/>
              <a:t>Week 4: </a:t>
            </a:r>
            <a:r>
              <a:rPr lang="en-US" b="1" dirty="0"/>
              <a:t>“</a:t>
            </a:r>
            <a:r>
              <a:rPr lang="en-US" dirty="0"/>
              <a:t>8 Heads in a Duffel Bag” (1997) 95 minutes</a:t>
            </a:r>
          </a:p>
          <a:p>
            <a:r>
              <a:rPr lang="en-US" dirty="0"/>
              <a:t>Week 5: “The Italian Job” (1969) 99 minutes</a:t>
            </a:r>
          </a:p>
          <a:p>
            <a:r>
              <a:rPr lang="en-US" dirty="0"/>
              <a:t>Week 6:  “Inside Man” (2006) 129 minutes</a:t>
            </a:r>
          </a:p>
          <a:p>
            <a:r>
              <a:rPr lang="en-US" dirty="0"/>
              <a:t>Week 7: “Lock, Stock, and Two Smoking Barrels” (1998) 120 minutes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Today’s Film: “Midnight Run” (1988)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Producer/Director: Martin Brest (Previous film: </a:t>
            </a:r>
            <a:r>
              <a:rPr lang="en-US" i="1" dirty="0"/>
              <a:t>Beverly Hills Cop</a:t>
            </a:r>
            <a:r>
              <a:rPr lang="en-US" dirty="0"/>
              <a:t>)</a:t>
            </a:r>
          </a:p>
          <a:p>
            <a:r>
              <a:rPr lang="en-US" dirty="0"/>
              <a:t>Screenplay: George Gallo</a:t>
            </a:r>
          </a:p>
          <a:p>
            <a:r>
              <a:rPr lang="en-US" dirty="0"/>
              <a:t>Principal Cast</a:t>
            </a:r>
          </a:p>
          <a:p>
            <a:pPr lvl="1"/>
            <a:r>
              <a:rPr lang="en-US" dirty="0"/>
              <a:t>Robert DeNiro (Jack Walsh, bounty hunter)</a:t>
            </a:r>
          </a:p>
          <a:p>
            <a:pPr lvl="1"/>
            <a:r>
              <a:rPr lang="en-US" dirty="0"/>
              <a:t>Chares </a:t>
            </a:r>
            <a:r>
              <a:rPr lang="en-US" dirty="0" err="1"/>
              <a:t>Grodin</a:t>
            </a:r>
            <a:r>
              <a:rPr lang="en-US" dirty="0"/>
              <a:t> (Jonathan “The Duke” </a:t>
            </a:r>
            <a:r>
              <a:rPr lang="en-US" dirty="0" err="1"/>
              <a:t>Mardukas</a:t>
            </a:r>
            <a:r>
              <a:rPr lang="en-US" dirty="0"/>
              <a:t>, mob accountant--retired)</a:t>
            </a:r>
          </a:p>
          <a:p>
            <a:pPr lvl="1"/>
            <a:r>
              <a:rPr lang="en-US" dirty="0" err="1"/>
              <a:t>Yaphet</a:t>
            </a:r>
            <a:r>
              <a:rPr lang="en-US" dirty="0"/>
              <a:t> </a:t>
            </a:r>
            <a:r>
              <a:rPr lang="en-US" dirty="0" err="1"/>
              <a:t>Kotto</a:t>
            </a:r>
            <a:r>
              <a:rPr lang="en-US" dirty="0"/>
              <a:t> (Special Agent Alonzo Mosely)</a:t>
            </a:r>
          </a:p>
          <a:p>
            <a:pPr lvl="1"/>
            <a:r>
              <a:rPr lang="en-US" dirty="0"/>
              <a:t>John Ashton (Marvin </a:t>
            </a:r>
            <a:r>
              <a:rPr lang="en-US" dirty="0" err="1"/>
              <a:t>Dorfler</a:t>
            </a:r>
            <a:r>
              <a:rPr lang="en-US" dirty="0"/>
              <a:t>, bounty hunter)</a:t>
            </a:r>
          </a:p>
          <a:p>
            <a:pPr lvl="1"/>
            <a:r>
              <a:rPr lang="en-US" dirty="0"/>
              <a:t>Dennis Farina (Jimmy Serrano, mob boss)</a:t>
            </a:r>
          </a:p>
          <a:p>
            <a:pPr lvl="1"/>
            <a:r>
              <a:rPr lang="en-US" dirty="0"/>
              <a:t>Joe </a:t>
            </a:r>
            <a:r>
              <a:rPr lang="en-US" dirty="0" err="1"/>
              <a:t>Pantoliano</a:t>
            </a:r>
            <a:r>
              <a:rPr lang="en-US" dirty="0"/>
              <a:t> (Eddie Moscone, </a:t>
            </a:r>
            <a:r>
              <a:rPr lang="en-US" dirty="0" err="1"/>
              <a:t>bailbondsman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3AECBA-5692-EC0A-04EC-9F4E3189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“Midnight Run”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“Midnight Run”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2" y="2336872"/>
            <a:ext cx="7452398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600" dirty="0">
                <a:solidFill>
                  <a:srgbClr val="FFFF00"/>
                </a:solidFill>
              </a:rPr>
              <a:t>Directorial Debut of Scott Sanders</a:t>
            </a:r>
          </a:p>
          <a:p>
            <a:pPr lvl="2"/>
            <a:r>
              <a:rPr lang="en-US" sz="3200" dirty="0"/>
              <a:t>Followed with Black Dynamite (2009)</a:t>
            </a:r>
          </a:p>
          <a:p>
            <a:pPr lvl="2"/>
            <a:r>
              <a:rPr lang="en-US" sz="3200" dirty="0"/>
              <a:t>Aztec Warrior (2012-2016) 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F25964-CCF6-819E-E24B-F3C7FFD2F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2057" y="2114897"/>
            <a:ext cx="3542509" cy="452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8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Run”--Reception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Budget</a:t>
            </a:r>
          </a:p>
          <a:p>
            <a:pPr lvl="2"/>
            <a:r>
              <a:rPr lang="en-US" sz="3600" dirty="0"/>
              <a:t>$35 million (of which $15 million was promotion)</a:t>
            </a:r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Box Office</a:t>
            </a:r>
          </a:p>
          <a:p>
            <a:pPr lvl="2"/>
            <a:r>
              <a:rPr lang="en-US" sz="3600" dirty="0"/>
              <a:t>$88 million worldwide</a:t>
            </a:r>
          </a:p>
          <a:p>
            <a:pPr lvl="2"/>
            <a:r>
              <a:rPr lang="en-US" sz="3600" dirty="0"/>
              <a:t>($38 million in USA and Canada)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Run”—Critical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Generally Positive Reviews</a:t>
            </a:r>
          </a:p>
          <a:p>
            <a:pPr lvl="2"/>
            <a:r>
              <a:rPr lang="en-US" sz="3600" dirty="0"/>
              <a:t>94% on Rotten Tomatoes (8/10 average rating)</a:t>
            </a:r>
          </a:p>
          <a:p>
            <a:pPr lvl="2"/>
            <a:r>
              <a:rPr lang="en-US" sz="3600" dirty="0" err="1"/>
              <a:t>CinemaScore</a:t>
            </a:r>
            <a:r>
              <a:rPr lang="en-US" sz="3600" dirty="0"/>
              <a:t> audience poll rated it “A” (on a scale of F to A+)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4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Run”—Critical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Roger Ebert</a:t>
            </a:r>
          </a:p>
          <a:p>
            <a:pPr lvl="2"/>
            <a:r>
              <a:rPr lang="en-US" sz="3600" dirty="0"/>
              <a:t>3.5 out of 4 stars</a:t>
            </a:r>
          </a:p>
          <a:p>
            <a:pPr lvl="2"/>
            <a:r>
              <a:rPr lang="en-US" sz="3600" b="0" i="0" dirty="0">
                <a:effectLst/>
              </a:rPr>
              <a:t> "What </a:t>
            </a:r>
            <a:r>
              <a:rPr lang="en-US" sz="3600" b="0" i="1" dirty="0">
                <a:solidFill>
                  <a:srgbClr val="FFFF00"/>
                </a:solidFill>
                <a:effectLst/>
              </a:rPr>
              <a:t>Midnight Run</a:t>
            </a:r>
            <a:r>
              <a:rPr lang="en-US" sz="3600" b="0" i="0" dirty="0">
                <a:solidFill>
                  <a:srgbClr val="FFFF00"/>
                </a:solidFill>
                <a:effectLst/>
              </a:rPr>
              <a:t> </a:t>
            </a:r>
            <a:r>
              <a:rPr lang="en-US" sz="3600" b="0" i="0" dirty="0">
                <a:effectLst/>
              </a:rPr>
              <a:t>does with these two characters is astonishing, because it's accomplished within the structure of a comic thriller ... It's rare for a thriller to end with a scene of genuinely moving intimacy, but this one does, and it earns it."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“Midnight Run”—Critical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Jay Scott, </a:t>
            </a:r>
            <a:r>
              <a:rPr lang="en-US" sz="4800" i="1" dirty="0">
                <a:solidFill>
                  <a:srgbClr val="FFFF00"/>
                </a:solidFill>
              </a:rPr>
              <a:t>The Globe and Mail</a:t>
            </a:r>
          </a:p>
          <a:p>
            <a:pPr lvl="2"/>
            <a:r>
              <a:rPr lang="en-US" sz="3600" b="0" i="0" dirty="0">
                <a:effectLst/>
              </a:rPr>
              <a:t> "De Niro has the time of his acting life lightening up and sending up all those raging bulls that won him all those Oscars ... Charles </a:t>
            </a:r>
            <a:r>
              <a:rPr lang="en-US" sz="3600" b="0" i="0" dirty="0" err="1">
                <a:effectLst/>
              </a:rPr>
              <a:t>Grodin</a:t>
            </a:r>
            <a:r>
              <a:rPr lang="en-US" sz="3600" b="0" i="0" dirty="0">
                <a:effectLst/>
              </a:rPr>
              <a:t>, master of the double-take and maestro of the slow burn, (is) the best light character comic since Jack Benny stopped playing himself."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291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10328</TotalTime>
  <Words>496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FS Book</vt:lpstr>
      <vt:lpstr>Trebuchet MS</vt:lpstr>
      <vt:lpstr>Berlin</vt:lpstr>
      <vt:lpstr>Caper Films </vt:lpstr>
      <vt:lpstr>Caper Films Study Group Outline</vt:lpstr>
      <vt:lpstr>Today’s Film: “Midnight Run” (1988)</vt:lpstr>
      <vt:lpstr>“Midnight Run”</vt:lpstr>
      <vt:lpstr>“Midnight Run”</vt:lpstr>
      <vt:lpstr>“Midnight Run”--Reception</vt:lpstr>
      <vt:lpstr>“Midnight Run”—Critical Reception</vt:lpstr>
      <vt:lpstr>“Midnight Run”—Critical Reception</vt:lpstr>
      <vt:lpstr>“Midnight Run”—Critical Reception</vt:lpstr>
      <vt:lpstr>“Midnight Run”—Critical Reception</vt:lpstr>
      <vt:lpstr>“Midnight Run”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347</cp:revision>
  <dcterms:created xsi:type="dcterms:W3CDTF">2019-06-05T02:37:21Z</dcterms:created>
  <dcterms:modified xsi:type="dcterms:W3CDTF">2022-11-21T19:21:32Z</dcterms:modified>
</cp:coreProperties>
</file>