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8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70" r:id="rId13"/>
    <p:sldId id="266" r:id="rId14"/>
    <p:sldId id="269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6" r:id="rId23"/>
    <p:sldId id="280" r:id="rId24"/>
    <p:sldId id="281" r:id="rId25"/>
    <p:sldId id="282" r:id="rId26"/>
    <p:sldId id="279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ADC0F-9D73-ACDF-7591-76E8D6B14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114A5D-03A0-F112-ADD7-06CFCE63C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AE25B-BFFD-F415-F0DE-D6232EB68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13E3-16AC-428E-9B10-013757E4AA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88048-983E-465C-1F6B-393AE52A3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7AB38-0439-E900-AD5C-FE932E50E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9C-54FE-4BD3-A9B3-69F40E72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6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73E51-9967-5B2B-A572-13C3101E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E098F-143D-9E99-1E1F-D119A5211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98F21-65E3-E9C0-D5E1-673BCCFB5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13E3-16AC-428E-9B10-013757E4AA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10EC7-081D-FEAA-7AFC-52BA1803B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EFEFF-1D00-BC8A-7944-18075811E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9C-54FE-4BD3-A9B3-69F40E72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0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3377ED-A06E-202B-3205-6E0BD99BB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CA34D-B37F-12C8-3381-783116007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39C7E-BA29-67D5-6F2F-68F3F61F8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13E3-16AC-428E-9B10-013757E4AA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AD55D-87CA-76C9-DF34-1E6027D6F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DED98-CA9E-642D-B1A1-2C56190A2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9C-54FE-4BD3-A9B3-69F40E72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6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C4938-F9B8-38D6-C1DD-EE6524BE1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4A24B-A226-EEF1-653D-242A72ED8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3F27B-CBF5-855E-D11E-97BC6A3BB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13E3-16AC-428E-9B10-013757E4AA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54070-E67C-51E6-2DF9-A1912E7F0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9FC5F-1B6C-D709-D431-86D5FBF9A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9C-54FE-4BD3-A9B3-69F40E72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5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9FE69-1593-4D46-5645-26AF9366B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D272E4-12E8-2ECA-EB51-9AB00CDF5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EFF2C-2FDC-6115-43AD-7C8DB2F7D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13E3-16AC-428E-9B10-013757E4AA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6EFEE-9DDE-3881-DD85-90DCEA24D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890DC-AE82-3E60-E7BA-C104530C7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9C-54FE-4BD3-A9B3-69F40E72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7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8CD84-1FF5-5937-0F1E-AE9A0DE8E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C46FC-19C6-1CA4-D1BF-92DB1686FB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C5ECA9-A799-15F6-D176-91575C82E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4D44D-B505-C202-8E04-60527EB0D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13E3-16AC-428E-9B10-013757E4AA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A6595-19E4-D163-398A-566A45556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3E1DD-1305-3F3F-162D-6C35250F8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9C-54FE-4BD3-A9B3-69F40E72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7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15CF0-3060-2125-9436-58CB28CF5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D3B98-2373-A968-054F-9E311D233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AFAA86-0494-EA4B-4D6A-34281B6FF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52459D-E580-E115-E542-C6208FBE64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6D6882-90D0-365A-C8FF-0484FB5B57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2D0524-C7D3-0F2B-F939-B8400AAC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13E3-16AC-428E-9B10-013757E4AA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2F525A-8174-F7A0-DD11-F10E48736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5CE5E6-BA8F-EA44-6C10-C01195FC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9C-54FE-4BD3-A9B3-69F40E72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0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36F88-21D5-DCB5-3AF6-80FAC0BAF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2983D-792C-CB69-6D26-3F5094966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13E3-16AC-428E-9B10-013757E4AA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9B038A-2FA8-CFB5-8C6F-A4C43B1AD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F7070-1405-62F8-B622-7D5013C48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9C-54FE-4BD3-A9B3-69F40E72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E88FB8-DC25-4439-3CCE-FBAE02A75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13E3-16AC-428E-9B10-013757E4AA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BD2D45-5345-7A10-E280-D1F28ABC9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E06E6F-14D5-3158-A1AE-DB28BEB6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9C-54FE-4BD3-A9B3-69F40E72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2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43217-8AAF-1934-24D7-7C74B3568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F0EB6-D3E5-5597-4E6B-7A5AF5934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DDDFB6-07C2-3AA1-C9D9-465A91F2B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7A011-787A-43F1-DDE4-26DB33115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13E3-16AC-428E-9B10-013757E4AA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680ED-3D93-E12D-7065-833A9BC62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2E518-9F22-E7A1-8019-E9A05566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9C-54FE-4BD3-A9B3-69F40E72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9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8AF11-271E-3666-3BC3-557ACEEDD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3DF79F-A5D7-7CC1-7A7B-B0B4AA392A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BF7238-EA88-EFB8-D0D3-47F814312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33630-6FE6-84E6-54D3-739F91560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13E3-16AC-428E-9B10-013757E4AA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2268A-5E49-87C6-4813-ABA423237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66948-C915-0F51-CEE3-7CC80455A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9C-54FE-4BD3-A9B3-69F40E72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6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0CB41E-4A59-EC68-E853-841E3FAFB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9A1CE-A7CA-848F-666A-D421465D5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BA237-287C-76C8-903E-7202AFD943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013E3-16AC-428E-9B10-013757E4AA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489E1-F59F-455A-19F7-E176F2F5AD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B47B7-39B5-FB5A-BA64-8158B7808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D839C-54FE-4BD3-A9B3-69F40E72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9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a.org/advocacy/bbooks/frequentlychallengedbooks/top10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a.org/advocacy/sites/ala.org.advocacy/files/content/banned/bannedbooksweek/BBW22-top10-fullpage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guardian.com/world/2021/jun/13/everything-you-wanted-to-know-about-the-culture-wars-but-were-afraid-to-ask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FN5hbZssH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lizzo+plays+madison%27s+flute&amp;&amp;view=detail&amp;mid=653E7AA77C49B83F9D05653E7AA77C49B83F9D05&amp;rvsmid=69E787D23ED6A4CA94CB69E787D23ED6A4CA94CB&amp;FORM=VDQVAP" TargetMode="External"/><Relationship Id="rId2" Type="http://schemas.openxmlformats.org/officeDocument/2006/relationships/hyperlink" Target="https://www.bing.com/videos/search?q=lizzo+plays+madison%27s+flute&amp;docid=20784454458602&amp;mid=69E787D23ED6A4CA94CB69E787D23ED6A4CA94CB&amp;view=detail&amp;FORM=VIR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n.com/2021/08/09/us/chamberlin-rock-removed-university-of-wisconsin-trnd/index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a.org/advocacy/sites/ala.org.advocacy/files/content/banned/bannedbooksweek/BBW22-bythenumbers-fullpage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a.org/advocacy/voters-oppose-book-bans-librari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bcnewyork.com/news/national-international/here-are-the-top-10-most-frequently-challenged-books-in-2021-according-to-the-ala/3630489/?bingPar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0C1E7-007B-A096-F9C2-F01342F80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a Banned Book in the USA?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DFEBC1-B967-C188-B50C-2002BC18D5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97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9765C-62EF-FC1D-0E05-2FDB34098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Frequently Challenged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D3C35-5C39-0893-4030-9DD342107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to:  </a:t>
            </a:r>
            <a:r>
              <a:rPr lang="en-US" dirty="0">
                <a:hlinkClick r:id="rId2"/>
              </a:rPr>
              <a:t>https://www.ala.org/advocacy/bbooks/frequentlychallengedbooks/top100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(A decade-by-decade list by American Library Association)</a:t>
            </a:r>
          </a:p>
        </p:txBody>
      </p:sp>
    </p:spTree>
    <p:extLst>
      <p:ext uri="{BB962C8B-B14F-4D97-AF65-F5344CB8AC3E}">
        <p14:creationId xmlns:p14="http://schemas.microsoft.com/office/powerpoint/2010/main" val="3830886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9A865-B420-9E96-5E06-BCDE67864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TEN FOR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45118-AE22-752C-33D3-BB7813F87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Insert:  </a:t>
            </a:r>
            <a:r>
              <a:rPr lang="en-US" dirty="0">
                <a:hlinkClick r:id="rId2"/>
              </a:rPr>
              <a:t>https://www.ala.org/advocacy/sites/ala.org.advocacy/files/content/banned/bannedbooksweek/BBW22-top10-fullpage.pdf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16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3B049-10F8-850F-43B5-194E86B0B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Barbara’s All Time, Interesting, Favorites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482BD-BB47-D5A9-D62D-FCD8416FA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Huckleberry Finn</a:t>
            </a:r>
          </a:p>
          <a:p>
            <a:pPr marL="514350" indent="-514350">
              <a:buAutoNum type="arabicPeriod"/>
            </a:pPr>
            <a:r>
              <a:rPr lang="en-US" dirty="0"/>
              <a:t>Nickel and Dimed (Barbara Ehrenreich)</a:t>
            </a:r>
          </a:p>
          <a:p>
            <a:pPr marL="514350" indent="-514350">
              <a:buAutoNum type="arabicPeriod"/>
            </a:pPr>
            <a:r>
              <a:rPr lang="en-US" dirty="0"/>
              <a:t>The Bible(s) </a:t>
            </a:r>
          </a:p>
          <a:p>
            <a:pPr marL="514350" indent="-514350">
              <a:buAutoNum type="arabicPeriod"/>
            </a:pPr>
            <a:r>
              <a:rPr lang="en-US" dirty="0"/>
              <a:t>Archives of Native Peoples in Alaska Public Libraries</a:t>
            </a:r>
          </a:p>
          <a:p>
            <a:pPr marL="514350" indent="-514350">
              <a:buAutoNum type="arabicPeriod"/>
            </a:pPr>
            <a:r>
              <a:rPr lang="en-US" dirty="0"/>
              <a:t>Captain Underpants</a:t>
            </a:r>
          </a:p>
          <a:p>
            <a:pPr marL="514350" indent="-514350">
              <a:buAutoNum type="arabicPeriod"/>
            </a:pPr>
            <a:r>
              <a:rPr lang="en-US" dirty="0"/>
              <a:t>1619 and Critical Race Theory</a:t>
            </a:r>
          </a:p>
          <a:p>
            <a:pPr marL="514350" indent="-514350">
              <a:buAutoNum type="arabicPeriod"/>
            </a:pPr>
            <a:r>
              <a:rPr lang="en-US" dirty="0"/>
              <a:t>Hate Speech in general and the Issue of Racial Content</a:t>
            </a:r>
          </a:p>
          <a:p>
            <a:pPr marL="514350" indent="-514350">
              <a:buAutoNum type="arabicPeriod"/>
            </a:pPr>
            <a:r>
              <a:rPr lang="en-US" dirty="0"/>
              <a:t>Fifty Shades of Grey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24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2B7CE-7B78-006E-66AE-3F0DF07C6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Terms You Need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9679B-FA68-00E3-6E12-06586A612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“This book is pornographic.”  “Pornographic” alone is not a term of law used in USA courts.  It must be described.</a:t>
            </a:r>
          </a:p>
          <a:p>
            <a:endParaRPr lang="en-US" dirty="0"/>
          </a:p>
          <a:p>
            <a:r>
              <a:rPr lang="en-US" dirty="0"/>
              <a:t>“This book is obscene.”  “Obscene” does have a legal definition.</a:t>
            </a:r>
          </a:p>
          <a:p>
            <a:endParaRPr lang="en-US" dirty="0"/>
          </a:p>
          <a:p>
            <a:r>
              <a:rPr lang="en-US" dirty="0"/>
              <a:t>“This book is offensive.”  “Offensive” is not a term of law.  </a:t>
            </a:r>
          </a:p>
          <a:p>
            <a:endParaRPr lang="en-US" dirty="0"/>
          </a:p>
          <a:p>
            <a:r>
              <a:rPr lang="en-US" dirty="0"/>
              <a:t>“This book contains hate speech.”  Hate speech is often protected by the U.S. First Amendment.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69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32B21-B8CA-44B0-49BA-C27222DA2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Favorite Banned Book?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AF110-2E58-4C2F-8AF6-676E4CC65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38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8E4EE-4A9E-C160-727D-337F6D6D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 THE USA CULTURE WARS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43423-E50E-2625-0E6D-68C58F049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https://www.theguardian.com/world/2021/jun/13/everything-you-wanted-to-know-about-the-culture-wars-but-were-afraid-to-ask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Banned Books are but one aspect of a current movement called “Culture Wars,” and called by other names in the past.  Banned Books are embedded in larger historical and social issues. 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are some USA parallels?</a:t>
            </a:r>
          </a:p>
          <a:p>
            <a:pPr marL="514350" indent="-514350">
              <a:buAutoNum type="arabicPeriod"/>
            </a:pPr>
            <a:r>
              <a:rPr lang="en-US" dirty="0"/>
              <a:t>What is the motivation for each type of attempted restriction or destruction?  How do you judge the merits? 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506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468AE-AC3E-C5E3-6D70-9A696046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from the USA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EF297-F9AD-E869-C823-24B68185E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https://www.youtube.com/watch?v=ZFN5hbZssH8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3517966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53A4B-1A8E-4189-0F1C-C42CAB1FC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LIZZO PLAYS MADISON’S FLUTE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8963D-4807-E322-2DF7-DE75177C3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https://www.bing.com/videos/search?q=lizzo+plays+madison%27s+flute&amp;docid=20784454458602&amp;mid=69E787D23ED6A4CA94CB69E787D23ED6A4CA94CB&amp;view=detail&amp;FORM=VIRE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VIDEO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https://www.bing.com/videos/search?q=lizzo+plays+madison%27s+flute&amp;&amp;view=detail&amp;mid=653E7AA77C49B83F9D05653E7AA77C49B83F9D05&amp;rvsmid=69E787D23ED6A4CA94CB69E787D23ED6A4CA94CB&amp;FORM=VDQVAP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VIDEO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05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D7959-7457-CE25-2B6D-17445D839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MEANWHILE, IN MADISON, WISCONSIN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856ED-77A1-5B05-C5B0-1B571D2DA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https://www.cnn.com/2021/08/09/us/chamberlin-rock-removed-university-of-wisconsin-trnd/index.html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(photo of rock embedded into slide)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24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FC372-0AC0-18EE-4CFC-9DD978396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common denominators for these types of issues?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D4303-649B-6C4E-167F-2913F7C53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2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6A6B4-EA97-9DE1-1EEB-4BA1ADD7C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other media, like social media, films, exhibits, art, other formats?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00150-A240-1B83-3E0A-1D08C3AE5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Is the institution private or public?  </a:t>
            </a:r>
          </a:p>
          <a:p>
            <a:pPr marL="514350" indent="-514350">
              <a:buAutoNum type="arabicPeriod"/>
            </a:pPr>
            <a:r>
              <a:rPr lang="en-US" dirty="0"/>
              <a:t>Are there applicable laws or policies approved by boards, legislatures?  </a:t>
            </a:r>
          </a:p>
          <a:p>
            <a:pPr marL="514350" indent="-514350">
              <a:buAutoNum type="arabicPeriod" startAt="3"/>
            </a:pPr>
            <a:r>
              <a:rPr lang="en-US" dirty="0"/>
              <a:t>What are the institution’s values?  Example:  Yale or Bob Jones University (both private), UIUC or College of Charleston ( both public)?   </a:t>
            </a:r>
          </a:p>
          <a:p>
            <a:pPr marL="514350" indent="-514350">
              <a:buAutoNum type="arabicPeriod" startAt="3"/>
            </a:pPr>
            <a:r>
              <a:rPr lang="en-US" dirty="0"/>
              <a:t>Whatever the public decides to focus on</a:t>
            </a:r>
          </a:p>
          <a:p>
            <a:pPr marL="0" indent="0">
              <a:buNone/>
            </a:pPr>
            <a:r>
              <a:rPr lang="en-US" dirty="0"/>
              <a:t>5.  Motion Pictures ratings system (MPA) is not a “legal” categorization</a:t>
            </a:r>
          </a:p>
        </p:txBody>
      </p:sp>
    </p:spTree>
    <p:extLst>
      <p:ext uri="{BB962C8B-B14F-4D97-AF65-F5344CB8AC3E}">
        <p14:creationId xmlns:p14="http://schemas.microsoft.com/office/powerpoint/2010/main" val="2643429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5BAD-C6C2-8D74-7B81-68BD14A0C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Forward identified these issues: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EEB84-1734-9E37-AD98-A0A50CAD1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Nostalgia for the way things were when we were growing up.  </a:t>
            </a:r>
          </a:p>
          <a:p>
            <a:pPr marL="514350" indent="-514350">
              <a:buAutoNum type="arabicPeriod"/>
            </a:pPr>
            <a:r>
              <a:rPr lang="en-US" dirty="0"/>
              <a:t>“Woke” institutions (whether the government or Churchill Downs or Simon &amp; Schuster) are part of the “cancel culture.”  </a:t>
            </a:r>
          </a:p>
          <a:p>
            <a:pPr marL="514350" indent="-514350">
              <a:buAutoNum type="arabicPeriod"/>
            </a:pPr>
            <a:r>
              <a:rPr lang="en-US" dirty="0"/>
              <a:t>Schools are teaching white self-hatred.</a:t>
            </a:r>
          </a:p>
          <a:p>
            <a:pPr marL="514350" indent="-514350">
              <a:buAutoNum type="arabicPeriod"/>
            </a:pPr>
            <a:r>
              <a:rPr lang="en-US" dirty="0"/>
              <a:t>Transgender athletes are ruining sports.  (also the bathroom issue)</a:t>
            </a:r>
          </a:p>
          <a:p>
            <a:pPr marL="514350" indent="-514350">
              <a:buAutoNum type="arabicPeriod"/>
            </a:pPr>
            <a:r>
              <a:rPr lang="en-US" dirty="0"/>
              <a:t>“Let’s Go, Brandon.”</a:t>
            </a:r>
          </a:p>
          <a:p>
            <a:pPr marL="514350" indent="-514350">
              <a:buAutoNum type="arabicPeriod"/>
            </a:pPr>
            <a:r>
              <a:rPr lang="en-US" dirty="0"/>
              <a:t>Guns.</a:t>
            </a:r>
          </a:p>
          <a:p>
            <a:pPr marL="514350" indent="-514350">
              <a:buAutoNum type="arabicPeriod"/>
            </a:pPr>
            <a:r>
              <a:rPr lang="en-US" dirty="0"/>
              <a:t>COVID</a:t>
            </a:r>
          </a:p>
          <a:p>
            <a:pPr marL="514350" indent="-514350">
              <a:buAutoNum type="arabicPeriod"/>
            </a:pPr>
            <a:r>
              <a:rPr lang="en-US" dirty="0"/>
              <a:t>BJ:  Oversimplification of issues to make emotional or cute memes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933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1065C-7F0D-5D1B-D9C6-EB0ACD004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issues drive you crazy?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2B68B-9B12-603B-E008-B46E87A55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BJ:  the pronouns; rules for group conduct</a:t>
            </a:r>
          </a:p>
        </p:txBody>
      </p:sp>
    </p:spTree>
    <p:extLst>
      <p:ext uri="{BB962C8B-B14F-4D97-AF65-F5344CB8AC3E}">
        <p14:creationId xmlns:p14="http://schemas.microsoft.com/office/powerpoint/2010/main" val="2036967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7FC76-221B-80F1-3A96-D4C52C176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1619 and Critical Race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B6076-3C3E-26CE-C3BB-A733FF2DD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87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B718C-A38E-9620-D379-5886BE146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7252B-19B7-0FC6-FFBF-0E9E70A71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sexually explicit book that has been challenged—your choice</a:t>
            </a:r>
          </a:p>
          <a:p>
            <a:r>
              <a:rPr lang="en-US" dirty="0"/>
              <a:t>Most banned books are in our local public libraries</a:t>
            </a:r>
          </a:p>
          <a:p>
            <a:r>
              <a:rPr lang="en-US" dirty="0"/>
              <a:t>A “bodice ripper” with a sexually explicit scene or two or three</a:t>
            </a:r>
          </a:p>
          <a:p>
            <a:r>
              <a:rPr lang="en-US" dirty="0"/>
              <a:t>Fifty Shades of Grey</a:t>
            </a:r>
          </a:p>
          <a:p>
            <a:r>
              <a:rPr lang="en-US" dirty="0"/>
              <a:t>And Tango Makes Three</a:t>
            </a:r>
          </a:p>
          <a:p>
            <a:r>
              <a:rPr lang="en-US" dirty="0"/>
              <a:t>It’s Perfectly Normal</a:t>
            </a:r>
          </a:p>
          <a:p>
            <a:r>
              <a:rPr lang="en-US" dirty="0"/>
              <a:t>All Boys Aren’t Blue</a:t>
            </a:r>
          </a:p>
          <a:p>
            <a:r>
              <a:rPr lang="en-US" dirty="0"/>
              <a:t>Melissa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8001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1E9F5-F729-604A-A573-0147C4764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A6EDB-8242-6BCF-81F6-27B00A6C9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Books from your home library—often children’s books that have been “updated” or otherwise changed.  Examples might be</a:t>
            </a:r>
          </a:p>
          <a:p>
            <a:pPr marL="0" indent="0">
              <a:buNone/>
            </a:pPr>
            <a:r>
              <a:rPr lang="en-US" dirty="0"/>
              <a:t>	  Huck Finn</a:t>
            </a:r>
          </a:p>
          <a:p>
            <a:pPr marL="457200" lvl="1" indent="0">
              <a:buNone/>
            </a:pPr>
            <a:r>
              <a:rPr lang="en-US" dirty="0"/>
              <a:t> 	   Little Black Sambo</a:t>
            </a:r>
          </a:p>
          <a:p>
            <a:pPr marL="0" indent="0">
              <a:buNone/>
            </a:pPr>
            <a:r>
              <a:rPr lang="en-US" dirty="0"/>
              <a:t> 	   Little House on the Prairie</a:t>
            </a:r>
          </a:p>
          <a:p>
            <a:pPr marL="0" indent="0">
              <a:buNone/>
            </a:pPr>
            <a:r>
              <a:rPr lang="en-US" dirty="0"/>
              <a:t> 	   Dr. Seuss books, particularly those with Asian characters	     	   Little Golden Books—some, not all, would be considered 		   by the general public to be “inappropriate” for today’s youth. </a:t>
            </a:r>
          </a:p>
          <a:p>
            <a:pPr marL="0" indent="0">
              <a:buNone/>
            </a:pPr>
            <a:r>
              <a:rPr lang="en-US" dirty="0"/>
              <a:t>		Stacey Abrams’ romance novels, pseudonym Selena 			Montgomery </a:t>
            </a:r>
          </a:p>
        </p:txBody>
      </p:sp>
    </p:spTree>
    <p:extLst>
      <p:ext uri="{BB962C8B-B14F-4D97-AF65-F5344CB8AC3E}">
        <p14:creationId xmlns:p14="http://schemas.microsoft.com/office/powerpoint/2010/main" val="2953693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8B9C1-DBEF-034A-5DE0-CFF440A73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52CC6-31BF-8BB1-EE33-C39C0832C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Tin </a:t>
            </a:r>
            <a:r>
              <a:rPr lang="en-US" dirty="0" err="1"/>
              <a:t>Tin</a:t>
            </a:r>
            <a:r>
              <a:rPr lang="en-US" dirty="0"/>
              <a:t> </a:t>
            </a:r>
          </a:p>
          <a:p>
            <a:r>
              <a:rPr lang="en-US" dirty="0"/>
              <a:t>Dr. Doolittle originals</a:t>
            </a:r>
          </a:p>
        </p:txBody>
      </p:sp>
    </p:spTree>
    <p:extLst>
      <p:ext uri="{BB962C8B-B14F-4D97-AF65-F5344CB8AC3E}">
        <p14:creationId xmlns:p14="http://schemas.microsoft.com/office/powerpoint/2010/main" val="3374656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FA779-46CA-B875-F4E1-8553435AA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III:  Books Banned Due to Sexual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BE5A8-F3A1-DF29-8C9A-7F1C51A86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LGBTQIA content</a:t>
            </a:r>
          </a:p>
          <a:p>
            <a:r>
              <a:rPr lang="en-US" dirty="0"/>
              <a:t>Age inappropriate content</a:t>
            </a:r>
          </a:p>
          <a:p>
            <a:r>
              <a:rPr lang="en-US" dirty="0"/>
              <a:t>Violent sexual content, including violence against women in romance novels</a:t>
            </a:r>
          </a:p>
          <a:p>
            <a:r>
              <a:rPr lang="en-US" dirty="0"/>
              <a:t>Inaccurate sexual content:  The Joy of Sex and HIV/AIDS</a:t>
            </a:r>
          </a:p>
          <a:p>
            <a:endParaRPr lang="en-US" dirty="0"/>
          </a:p>
          <a:p>
            <a:r>
              <a:rPr lang="en-US" dirty="0"/>
              <a:t>Note:  Illinois state law re: sexual content in medical education or in art museums or exhibits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Examples of frequently challenged or banned books because of sexual content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04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124F0-322C-0301-CAB7-B3A13EED3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E483C-9E6F-CA66-77EA-4C8962A4A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50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BD8FD-603E-4F50-5788-DA2707E95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the Internet?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982E2-08A8-24FF-2BE6-E34738BD6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on the Internet was decided by the US Supreme Court to be just like printed material.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Conservative justices like Antonin Scalia were usually reliable defenders of the freedom to read.  </a:t>
            </a:r>
          </a:p>
          <a:p>
            <a:endParaRPr lang="en-US" dirty="0"/>
          </a:p>
          <a:p>
            <a:r>
              <a:rPr lang="en-US" dirty="0"/>
              <a:t>Social Media, like Facebook, that is privately owned is a complex legal issue.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75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4B04A-AA90-7D57-44AC-DF3F9798F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Banned Book:  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77B65-5B6C-50ED-305B-F71322CE5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Government—national, state, local</a:t>
            </a:r>
          </a:p>
          <a:p>
            <a:r>
              <a:rPr lang="en-US" dirty="0"/>
              <a:t>Libraries (either government or private)</a:t>
            </a:r>
          </a:p>
          <a:p>
            <a:r>
              <a:rPr lang="en-US" dirty="0"/>
              <a:t>Schools (either government or private)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Who creates barriers?  </a:t>
            </a:r>
          </a:p>
          <a:p>
            <a:r>
              <a:rPr lang="en-US" dirty="0"/>
              <a:t>Laws at all levels of government</a:t>
            </a:r>
          </a:p>
          <a:p>
            <a:r>
              <a:rPr lang="en-US" dirty="0"/>
              <a:t>Policies for operation of schools and libraries</a:t>
            </a:r>
          </a:p>
          <a:p>
            <a:r>
              <a:rPr lang="en-US" dirty="0"/>
              <a:t>Organizations:  religious; NGO’s; sometimes publishers</a:t>
            </a:r>
          </a:p>
          <a:p>
            <a:r>
              <a:rPr lang="en-US" dirty="0"/>
              <a:t>Interested individuals, including parents and library/school workers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36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60480-E28F-9911-ADD3-D99941D4F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Countries Differ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1F0EB-3502-A789-DC92-72A969F00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have national censorship/review boards</a:t>
            </a:r>
          </a:p>
          <a:p>
            <a:r>
              <a:rPr lang="en-US" dirty="0"/>
              <a:t>Some have prescribed lists for school library purchases</a:t>
            </a:r>
          </a:p>
          <a:p>
            <a:r>
              <a:rPr lang="en-US" dirty="0"/>
              <a:t>Some religious organizations might have proscribed lists</a:t>
            </a:r>
          </a:p>
          <a:p>
            <a:r>
              <a:rPr lang="en-US" dirty="0"/>
              <a:t>Authoritarian governments with no First Amendment or equivalent law</a:t>
            </a:r>
          </a:p>
          <a:p>
            <a:r>
              <a:rPr lang="en-US" dirty="0"/>
              <a:t>Cultural norms:  what is offensive?  </a:t>
            </a:r>
          </a:p>
          <a:p>
            <a:r>
              <a:rPr lang="en-US" dirty="0"/>
              <a:t>No “prior restraint” of publishers with some exceptions for groups like the CIA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73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014CB-4960-A98A-0BBC-C5D0C4E27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WHAT DO YOU FIND OFFENSIVE? 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B152A-1DCF-14F5-1544-C7A1CC178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44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DDD76-373E-140B-CD46-BACF06849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main reasons for banning in the USA?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B3003-27BF-82A6-5CD3-3BCA6CCD5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insert the graphic from ALA</a:t>
            </a:r>
          </a:p>
          <a:p>
            <a:r>
              <a:rPr lang="en-US" dirty="0">
                <a:hlinkClick r:id="rId2"/>
              </a:rPr>
              <a:t>https://www.ala.org/advocacy/sites/ala.org.advocacy/files/content/banned/bannedbooksweek/BBW22-bythenumbers-fullpage.pdf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17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A01DE-6F4B-277B-7B2E-87E2C3F3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 Public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EBF12-747E-D2BA-5A3F-A23538E32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https://www.ala.org/advocacy/voters-oppose-book-bans-libraries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326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65EB4-82B5-62C6-6973-500F8D6CD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Most Frequently Banned Books?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709AF-4870-D651-EA63-CF50C33BD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List: Top 10 Most Frequently Banned Books in 2021 – NBC New York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99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15300</TotalTime>
  <Words>1123</Words>
  <Application>Microsoft Office PowerPoint</Application>
  <PresentationFormat>Widescreen</PresentationFormat>
  <Paragraphs>134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What is a Banned Book in the USA?</vt:lpstr>
      <vt:lpstr>What about other media, like social media, films, exhibits, art, other formats?  </vt:lpstr>
      <vt:lpstr>What About the Internet?  </vt:lpstr>
      <vt:lpstr>What is a Banned Book:  Barriers</vt:lpstr>
      <vt:lpstr>How Countries Differ</vt:lpstr>
      <vt:lpstr>   WHAT DO YOU FIND OFFENSIVE?    </vt:lpstr>
      <vt:lpstr>What are the main reasons for banning in the USA?  </vt:lpstr>
      <vt:lpstr>USA Public Opinion</vt:lpstr>
      <vt:lpstr>What Are the Most Frequently Banned Books?</vt:lpstr>
      <vt:lpstr>Most Frequently Challenged Books</vt:lpstr>
      <vt:lpstr>TOP TEN FOR 2021</vt:lpstr>
      <vt:lpstr>Barbara’s All Time, Interesting, Favorites</vt:lpstr>
      <vt:lpstr>Legal Terms You Need to Know</vt:lpstr>
      <vt:lpstr>What is Your Favorite Banned Book?</vt:lpstr>
      <vt:lpstr>II.  THE USA CULTURE WARS</vt:lpstr>
      <vt:lpstr>Examples from the USA</vt:lpstr>
      <vt:lpstr>LIZZO PLAYS MADISON’S FLUTE </vt:lpstr>
      <vt:lpstr>MEANWHILE, IN MADISON, WISCONSIN . . . </vt:lpstr>
      <vt:lpstr>What are the common denominators for these types of issues?  </vt:lpstr>
      <vt:lpstr>Fast Forward identified these issues:</vt:lpstr>
      <vt:lpstr>Which issues drive you crazy?  </vt:lpstr>
      <vt:lpstr>1619 and Critical Race Theory</vt:lpstr>
      <vt:lpstr>For next week</vt:lpstr>
      <vt:lpstr>PowerPoint Presentation</vt:lpstr>
      <vt:lpstr>PowerPoint Presentation</vt:lpstr>
      <vt:lpstr>III:  Books Banned Due to Sexual Content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Banned Book in the USA?</dc:title>
  <dc:creator>Barbara Jones</dc:creator>
  <cp:lastModifiedBy>Barbara Jones</cp:lastModifiedBy>
  <cp:revision>12</cp:revision>
  <dcterms:created xsi:type="dcterms:W3CDTF">2022-10-10T18:50:50Z</dcterms:created>
  <dcterms:modified xsi:type="dcterms:W3CDTF">2022-11-11T04:46:15Z</dcterms:modified>
</cp:coreProperties>
</file>