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8" r:id="rId3"/>
    <p:sldId id="259" r:id="rId4"/>
    <p:sldId id="260" r:id="rId5"/>
    <p:sldId id="261" r:id="rId6"/>
    <p:sldId id="262" r:id="rId7"/>
    <p:sldId id="263" r:id="rId8"/>
    <p:sldId id="273" r:id="rId9"/>
    <p:sldId id="264" r:id="rId10"/>
    <p:sldId id="265" r:id="rId11"/>
    <p:sldId id="272"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728"/>
  </p:normalViewPr>
  <p:slideViewPr>
    <p:cSldViewPr snapToGrid="0" snapToObjects="1">
      <p:cViewPr varScale="1">
        <p:scale>
          <a:sx n="90" d="100"/>
          <a:sy n="90" d="100"/>
        </p:scale>
        <p:origin x="232" y="6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C6F5EC-CA07-4C81-BBD0-77B8D976D01D}"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517117A-1C4D-4BB5-9691-CD6632EE3E5F}">
      <dgm:prSet/>
      <dgm:spPr/>
      <dgm:t>
        <a:bodyPr/>
        <a:lstStyle/>
        <a:p>
          <a:r>
            <a:rPr lang="en-US"/>
            <a:t>Spanned from announcement of the Truman Doctrine on March 12, 1947 until the dissolution of the Soviet Union on December 26, 1991</a:t>
          </a:r>
        </a:p>
      </dgm:t>
    </dgm:pt>
    <dgm:pt modelId="{1F934B15-5678-40C1-8F24-801434B80DEF}" type="parTrans" cxnId="{19261457-0C24-4810-B832-9B01706E2883}">
      <dgm:prSet/>
      <dgm:spPr/>
      <dgm:t>
        <a:bodyPr/>
        <a:lstStyle/>
        <a:p>
          <a:endParaRPr lang="en-US"/>
        </a:p>
      </dgm:t>
    </dgm:pt>
    <dgm:pt modelId="{E7F54958-4941-4F93-848C-F23ED3C778FF}" type="sibTrans" cxnId="{19261457-0C24-4810-B832-9B01706E2883}">
      <dgm:prSet/>
      <dgm:spPr/>
      <dgm:t>
        <a:bodyPr/>
        <a:lstStyle/>
        <a:p>
          <a:endParaRPr lang="en-US"/>
        </a:p>
      </dgm:t>
    </dgm:pt>
    <dgm:pt modelId="{D5EC766E-4256-48FC-9F85-30DC61A4F8CD}">
      <dgm:prSet/>
      <dgm:spPr/>
      <dgm:t>
        <a:bodyPr/>
        <a:lstStyle/>
        <a:p>
          <a:r>
            <a:rPr lang="en-US" dirty="0"/>
            <a:t>No large-scale fighting between the US and USSR but each supported regional conflicts</a:t>
          </a:r>
        </a:p>
      </dgm:t>
    </dgm:pt>
    <dgm:pt modelId="{CCD29A6A-62D1-4208-9FF4-589A831903C0}" type="parTrans" cxnId="{E6CBA537-F38A-46AF-A276-813DBF7B1F6A}">
      <dgm:prSet/>
      <dgm:spPr/>
      <dgm:t>
        <a:bodyPr/>
        <a:lstStyle/>
        <a:p>
          <a:endParaRPr lang="en-US"/>
        </a:p>
      </dgm:t>
    </dgm:pt>
    <dgm:pt modelId="{08F251D5-BA07-48F6-ADCC-580089557D4F}" type="sibTrans" cxnId="{E6CBA537-F38A-46AF-A276-813DBF7B1F6A}">
      <dgm:prSet/>
      <dgm:spPr/>
      <dgm:t>
        <a:bodyPr/>
        <a:lstStyle/>
        <a:p>
          <a:endParaRPr lang="en-US"/>
        </a:p>
      </dgm:t>
    </dgm:pt>
    <dgm:pt modelId="{2955E97B-F5A6-4C01-A644-371DEF9902AD}">
      <dgm:prSet/>
      <dgm:spPr/>
      <dgm:t>
        <a:bodyPr/>
        <a:lstStyle/>
        <a:p>
          <a:r>
            <a:rPr lang="en-US" dirty="0"/>
            <a:t>Tension that could be nuclear war at any moment</a:t>
          </a:r>
        </a:p>
      </dgm:t>
    </dgm:pt>
    <dgm:pt modelId="{B26FA632-D7AA-429C-8475-28EE42A309C1}" type="parTrans" cxnId="{127E5410-E848-49EB-81D2-022DA6C1ADAA}">
      <dgm:prSet/>
      <dgm:spPr/>
      <dgm:t>
        <a:bodyPr/>
        <a:lstStyle/>
        <a:p>
          <a:endParaRPr lang="en-US"/>
        </a:p>
      </dgm:t>
    </dgm:pt>
    <dgm:pt modelId="{93DF153E-D4FF-4DC5-AA81-B59941F1BF05}" type="sibTrans" cxnId="{127E5410-E848-49EB-81D2-022DA6C1ADAA}">
      <dgm:prSet/>
      <dgm:spPr/>
      <dgm:t>
        <a:bodyPr/>
        <a:lstStyle/>
        <a:p>
          <a:endParaRPr lang="en-US"/>
        </a:p>
      </dgm:t>
    </dgm:pt>
    <dgm:pt modelId="{F571CD7F-22AC-F445-A2AA-1F1FBF355D49}">
      <dgm:prSet/>
      <dgm:spPr/>
      <dgm:t>
        <a:bodyPr/>
        <a:lstStyle/>
        <a:p>
          <a:r>
            <a:rPr lang="en-US" dirty="0"/>
            <a:t>Cuban Missile Crisis, 1962</a:t>
          </a:r>
        </a:p>
      </dgm:t>
    </dgm:pt>
    <dgm:pt modelId="{3268FE5D-9AE7-964F-B3B0-A1C398AC6F74}" type="parTrans" cxnId="{897446F8-C76C-C743-88BE-73ED944B7594}">
      <dgm:prSet/>
      <dgm:spPr/>
    </dgm:pt>
    <dgm:pt modelId="{95815C2B-5B67-3845-9D7A-D3F2F9297F95}" type="sibTrans" cxnId="{897446F8-C76C-C743-88BE-73ED944B7594}">
      <dgm:prSet/>
      <dgm:spPr/>
    </dgm:pt>
    <dgm:pt modelId="{4E264E64-AE71-F744-B05E-CD099E1B3D74}" type="pres">
      <dgm:prSet presAssocID="{45C6F5EC-CA07-4C81-BBD0-77B8D976D01D}" presName="linear" presStyleCnt="0">
        <dgm:presLayoutVars>
          <dgm:animLvl val="lvl"/>
          <dgm:resizeHandles val="exact"/>
        </dgm:presLayoutVars>
      </dgm:prSet>
      <dgm:spPr/>
    </dgm:pt>
    <dgm:pt modelId="{6346B23F-2DC0-2E49-A4A5-C107DD0AE1BF}" type="pres">
      <dgm:prSet presAssocID="{E517117A-1C4D-4BB5-9691-CD6632EE3E5F}" presName="parentText" presStyleLbl="node1" presStyleIdx="0" presStyleCnt="4">
        <dgm:presLayoutVars>
          <dgm:chMax val="0"/>
          <dgm:bulletEnabled val="1"/>
        </dgm:presLayoutVars>
      </dgm:prSet>
      <dgm:spPr/>
    </dgm:pt>
    <dgm:pt modelId="{A90FDFC7-85A9-FD48-BDAE-E41DD792D93E}" type="pres">
      <dgm:prSet presAssocID="{E7F54958-4941-4F93-848C-F23ED3C778FF}" presName="spacer" presStyleCnt="0"/>
      <dgm:spPr/>
    </dgm:pt>
    <dgm:pt modelId="{9621C5F7-487D-A04E-9E6B-420C63BC139C}" type="pres">
      <dgm:prSet presAssocID="{D5EC766E-4256-48FC-9F85-30DC61A4F8CD}" presName="parentText" presStyleLbl="node1" presStyleIdx="1" presStyleCnt="4">
        <dgm:presLayoutVars>
          <dgm:chMax val="0"/>
          <dgm:bulletEnabled val="1"/>
        </dgm:presLayoutVars>
      </dgm:prSet>
      <dgm:spPr/>
    </dgm:pt>
    <dgm:pt modelId="{03E06E19-3EFA-4F4C-9CDA-3A33D26BAF59}" type="pres">
      <dgm:prSet presAssocID="{08F251D5-BA07-48F6-ADCC-580089557D4F}" presName="spacer" presStyleCnt="0"/>
      <dgm:spPr/>
    </dgm:pt>
    <dgm:pt modelId="{B7AA20DA-0275-9646-8641-AA25F9CFE892}" type="pres">
      <dgm:prSet presAssocID="{2955E97B-F5A6-4C01-A644-371DEF9902AD}" presName="parentText" presStyleLbl="node1" presStyleIdx="2" presStyleCnt="4">
        <dgm:presLayoutVars>
          <dgm:chMax val="0"/>
          <dgm:bulletEnabled val="1"/>
        </dgm:presLayoutVars>
      </dgm:prSet>
      <dgm:spPr/>
    </dgm:pt>
    <dgm:pt modelId="{88FD7FE7-BB73-5346-AE5E-3108DE29149D}" type="pres">
      <dgm:prSet presAssocID="{93DF153E-D4FF-4DC5-AA81-B59941F1BF05}" presName="spacer" presStyleCnt="0"/>
      <dgm:spPr/>
    </dgm:pt>
    <dgm:pt modelId="{78869661-0E2F-FD44-8ED5-F86D5CD58B03}" type="pres">
      <dgm:prSet presAssocID="{F571CD7F-22AC-F445-A2AA-1F1FBF355D49}" presName="parentText" presStyleLbl="node1" presStyleIdx="3" presStyleCnt="4">
        <dgm:presLayoutVars>
          <dgm:chMax val="0"/>
          <dgm:bulletEnabled val="1"/>
        </dgm:presLayoutVars>
      </dgm:prSet>
      <dgm:spPr/>
    </dgm:pt>
  </dgm:ptLst>
  <dgm:cxnLst>
    <dgm:cxn modelId="{127E5410-E848-49EB-81D2-022DA6C1ADAA}" srcId="{45C6F5EC-CA07-4C81-BBD0-77B8D976D01D}" destId="{2955E97B-F5A6-4C01-A644-371DEF9902AD}" srcOrd="2" destOrd="0" parTransId="{B26FA632-D7AA-429C-8475-28EE42A309C1}" sibTransId="{93DF153E-D4FF-4DC5-AA81-B59941F1BF05}"/>
    <dgm:cxn modelId="{E6CBA537-F38A-46AF-A276-813DBF7B1F6A}" srcId="{45C6F5EC-CA07-4C81-BBD0-77B8D976D01D}" destId="{D5EC766E-4256-48FC-9F85-30DC61A4F8CD}" srcOrd="1" destOrd="0" parTransId="{CCD29A6A-62D1-4208-9FF4-589A831903C0}" sibTransId="{08F251D5-BA07-48F6-ADCC-580089557D4F}"/>
    <dgm:cxn modelId="{93A9CD45-AE37-7845-90A2-ADC68D865EAF}" type="presOf" srcId="{D5EC766E-4256-48FC-9F85-30DC61A4F8CD}" destId="{9621C5F7-487D-A04E-9E6B-420C63BC139C}" srcOrd="0" destOrd="0" presId="urn:microsoft.com/office/officeart/2005/8/layout/vList2"/>
    <dgm:cxn modelId="{676FA74B-5B06-7442-AEC3-6C8345C3327A}" type="presOf" srcId="{2955E97B-F5A6-4C01-A644-371DEF9902AD}" destId="{B7AA20DA-0275-9646-8641-AA25F9CFE892}" srcOrd="0" destOrd="0" presId="urn:microsoft.com/office/officeart/2005/8/layout/vList2"/>
    <dgm:cxn modelId="{19261457-0C24-4810-B832-9B01706E2883}" srcId="{45C6F5EC-CA07-4C81-BBD0-77B8D976D01D}" destId="{E517117A-1C4D-4BB5-9691-CD6632EE3E5F}" srcOrd="0" destOrd="0" parTransId="{1F934B15-5678-40C1-8F24-801434B80DEF}" sibTransId="{E7F54958-4941-4F93-848C-F23ED3C778FF}"/>
    <dgm:cxn modelId="{BBE56EAB-2561-A440-BBAD-7D2B327B9FC0}" type="presOf" srcId="{E517117A-1C4D-4BB5-9691-CD6632EE3E5F}" destId="{6346B23F-2DC0-2E49-A4A5-C107DD0AE1BF}" srcOrd="0" destOrd="0" presId="urn:microsoft.com/office/officeart/2005/8/layout/vList2"/>
    <dgm:cxn modelId="{6F24F1BC-0BBB-2948-99D6-E45C2EF8DE44}" type="presOf" srcId="{F571CD7F-22AC-F445-A2AA-1F1FBF355D49}" destId="{78869661-0E2F-FD44-8ED5-F86D5CD58B03}" srcOrd="0" destOrd="0" presId="urn:microsoft.com/office/officeart/2005/8/layout/vList2"/>
    <dgm:cxn modelId="{50DC6AEC-34FC-A847-9816-0A254A7FAB08}" type="presOf" srcId="{45C6F5EC-CA07-4C81-BBD0-77B8D976D01D}" destId="{4E264E64-AE71-F744-B05E-CD099E1B3D74}" srcOrd="0" destOrd="0" presId="urn:microsoft.com/office/officeart/2005/8/layout/vList2"/>
    <dgm:cxn modelId="{897446F8-C76C-C743-88BE-73ED944B7594}" srcId="{45C6F5EC-CA07-4C81-BBD0-77B8D976D01D}" destId="{F571CD7F-22AC-F445-A2AA-1F1FBF355D49}" srcOrd="3" destOrd="0" parTransId="{3268FE5D-9AE7-964F-B3B0-A1C398AC6F74}" sibTransId="{95815C2B-5B67-3845-9D7A-D3F2F9297F95}"/>
    <dgm:cxn modelId="{F05D5A2E-C992-CA44-9BD3-5EFCAC474FFA}" type="presParOf" srcId="{4E264E64-AE71-F744-B05E-CD099E1B3D74}" destId="{6346B23F-2DC0-2E49-A4A5-C107DD0AE1BF}" srcOrd="0" destOrd="0" presId="urn:microsoft.com/office/officeart/2005/8/layout/vList2"/>
    <dgm:cxn modelId="{EF722E08-02C1-0041-AEB3-62AB5992DA86}" type="presParOf" srcId="{4E264E64-AE71-F744-B05E-CD099E1B3D74}" destId="{A90FDFC7-85A9-FD48-BDAE-E41DD792D93E}" srcOrd="1" destOrd="0" presId="urn:microsoft.com/office/officeart/2005/8/layout/vList2"/>
    <dgm:cxn modelId="{BB0B80D4-B5FE-B548-8C6C-81FE8CDF5F1F}" type="presParOf" srcId="{4E264E64-AE71-F744-B05E-CD099E1B3D74}" destId="{9621C5F7-487D-A04E-9E6B-420C63BC139C}" srcOrd="2" destOrd="0" presId="urn:microsoft.com/office/officeart/2005/8/layout/vList2"/>
    <dgm:cxn modelId="{BA3E0EB5-8C64-C842-B42D-424E4BBCED68}" type="presParOf" srcId="{4E264E64-AE71-F744-B05E-CD099E1B3D74}" destId="{03E06E19-3EFA-4F4C-9CDA-3A33D26BAF59}" srcOrd="3" destOrd="0" presId="urn:microsoft.com/office/officeart/2005/8/layout/vList2"/>
    <dgm:cxn modelId="{B6D3D452-2DCC-C846-B029-E2886ACC66D0}" type="presParOf" srcId="{4E264E64-AE71-F744-B05E-CD099E1B3D74}" destId="{B7AA20DA-0275-9646-8641-AA25F9CFE892}" srcOrd="4" destOrd="0" presId="urn:microsoft.com/office/officeart/2005/8/layout/vList2"/>
    <dgm:cxn modelId="{D1F7F0CB-ECEC-1042-80D8-1D71C861C6AD}" type="presParOf" srcId="{4E264E64-AE71-F744-B05E-CD099E1B3D74}" destId="{88FD7FE7-BB73-5346-AE5E-3108DE29149D}" srcOrd="5" destOrd="0" presId="urn:microsoft.com/office/officeart/2005/8/layout/vList2"/>
    <dgm:cxn modelId="{44F9BFD4-848F-2F42-8A84-98BA0514E6C0}" type="presParOf" srcId="{4E264E64-AE71-F744-B05E-CD099E1B3D74}" destId="{78869661-0E2F-FD44-8ED5-F86D5CD58B0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46C719-8BD7-44E6-ABB9-5022CE89DE6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DF398CE-772F-492B-ACDD-6447BA22CD87}">
      <dgm:prSet/>
      <dgm:spPr/>
      <dgm:t>
        <a:bodyPr/>
        <a:lstStyle/>
        <a:p>
          <a:r>
            <a:rPr lang="en-US"/>
            <a:t>Abridgement of right to privacy and academic freedom</a:t>
          </a:r>
        </a:p>
      </dgm:t>
    </dgm:pt>
    <dgm:pt modelId="{7F29B588-1D01-493D-A657-27E3C8C4CEC0}" type="parTrans" cxnId="{6CEBFA8F-45F5-44BF-A34F-0D7214EBAA72}">
      <dgm:prSet/>
      <dgm:spPr/>
      <dgm:t>
        <a:bodyPr/>
        <a:lstStyle/>
        <a:p>
          <a:endParaRPr lang="en-US"/>
        </a:p>
      </dgm:t>
    </dgm:pt>
    <dgm:pt modelId="{4CA143A8-4BF4-4E4D-9EA7-08A91B56DA73}" type="sibTrans" cxnId="{6CEBFA8F-45F5-44BF-A34F-0D7214EBAA72}">
      <dgm:prSet/>
      <dgm:spPr/>
      <dgm:t>
        <a:bodyPr/>
        <a:lstStyle/>
        <a:p>
          <a:endParaRPr lang="en-US"/>
        </a:p>
      </dgm:t>
    </dgm:pt>
    <dgm:pt modelId="{700178F3-F44A-46BD-A3C2-9C27010C93DE}">
      <dgm:prSet/>
      <dgm:spPr/>
      <dgm:t>
        <a:bodyPr/>
        <a:lstStyle/>
        <a:p>
          <a:r>
            <a:rPr lang="en-US"/>
            <a:t>Resulted in many libraries adopting policies of what to do if asked to comply with FBI. Superceded by US Patriot Act</a:t>
          </a:r>
        </a:p>
      </dgm:t>
    </dgm:pt>
    <dgm:pt modelId="{097E3591-11A7-4992-92D4-4CBB7EFE379C}" type="parTrans" cxnId="{BBE9E3FD-2A43-48CA-A1A0-4617C56895B7}">
      <dgm:prSet/>
      <dgm:spPr/>
      <dgm:t>
        <a:bodyPr/>
        <a:lstStyle/>
        <a:p>
          <a:endParaRPr lang="en-US"/>
        </a:p>
      </dgm:t>
    </dgm:pt>
    <dgm:pt modelId="{4B3B2DBE-522D-422C-AC9C-BE9CC1954DE9}" type="sibTrans" cxnId="{BBE9E3FD-2A43-48CA-A1A0-4617C56895B7}">
      <dgm:prSet/>
      <dgm:spPr/>
      <dgm:t>
        <a:bodyPr/>
        <a:lstStyle/>
        <a:p>
          <a:endParaRPr lang="en-US"/>
        </a:p>
      </dgm:t>
    </dgm:pt>
    <dgm:pt modelId="{283C87BB-ED84-40D8-86F0-764122C83B1E}">
      <dgm:prSet/>
      <dgm:spPr/>
      <dgm:t>
        <a:bodyPr/>
        <a:lstStyle/>
        <a:p>
          <a:r>
            <a:rPr lang="en-US"/>
            <a:t>Presumably program no longer exists</a:t>
          </a:r>
        </a:p>
      </dgm:t>
    </dgm:pt>
    <dgm:pt modelId="{318A0DB5-B377-49D6-A9C0-8C32C359C0FC}" type="parTrans" cxnId="{FD1D2B95-6548-47FF-A758-1543EE222596}">
      <dgm:prSet/>
      <dgm:spPr/>
      <dgm:t>
        <a:bodyPr/>
        <a:lstStyle/>
        <a:p>
          <a:endParaRPr lang="en-US"/>
        </a:p>
      </dgm:t>
    </dgm:pt>
    <dgm:pt modelId="{5B02DFE9-6838-4A99-B405-62D82B31964E}" type="sibTrans" cxnId="{FD1D2B95-6548-47FF-A758-1543EE222596}">
      <dgm:prSet/>
      <dgm:spPr/>
      <dgm:t>
        <a:bodyPr/>
        <a:lstStyle/>
        <a:p>
          <a:endParaRPr lang="en-US"/>
        </a:p>
      </dgm:t>
    </dgm:pt>
    <dgm:pt modelId="{B989D377-A14E-BC49-93D2-B00A5E10B65D}" type="pres">
      <dgm:prSet presAssocID="{4C46C719-8BD7-44E6-ABB9-5022CE89DE6C}" presName="linear" presStyleCnt="0">
        <dgm:presLayoutVars>
          <dgm:animLvl val="lvl"/>
          <dgm:resizeHandles val="exact"/>
        </dgm:presLayoutVars>
      </dgm:prSet>
      <dgm:spPr/>
    </dgm:pt>
    <dgm:pt modelId="{28D00F9F-72C6-1746-93A0-FC822926C260}" type="pres">
      <dgm:prSet presAssocID="{FDF398CE-772F-492B-ACDD-6447BA22CD87}" presName="parentText" presStyleLbl="node1" presStyleIdx="0" presStyleCnt="3">
        <dgm:presLayoutVars>
          <dgm:chMax val="0"/>
          <dgm:bulletEnabled val="1"/>
        </dgm:presLayoutVars>
      </dgm:prSet>
      <dgm:spPr/>
    </dgm:pt>
    <dgm:pt modelId="{69E4C9C7-8501-CA4D-B9D6-28B8C2EA6B63}" type="pres">
      <dgm:prSet presAssocID="{4CA143A8-4BF4-4E4D-9EA7-08A91B56DA73}" presName="spacer" presStyleCnt="0"/>
      <dgm:spPr/>
    </dgm:pt>
    <dgm:pt modelId="{AF55DA33-0FB9-7946-B904-5087DD5F3396}" type="pres">
      <dgm:prSet presAssocID="{700178F3-F44A-46BD-A3C2-9C27010C93DE}" presName="parentText" presStyleLbl="node1" presStyleIdx="1" presStyleCnt="3">
        <dgm:presLayoutVars>
          <dgm:chMax val="0"/>
          <dgm:bulletEnabled val="1"/>
        </dgm:presLayoutVars>
      </dgm:prSet>
      <dgm:spPr/>
    </dgm:pt>
    <dgm:pt modelId="{89E78758-4D58-F44B-B5AC-DE3FE6B37461}" type="pres">
      <dgm:prSet presAssocID="{4B3B2DBE-522D-422C-AC9C-BE9CC1954DE9}" presName="spacer" presStyleCnt="0"/>
      <dgm:spPr/>
    </dgm:pt>
    <dgm:pt modelId="{7319618D-1218-434C-994D-F560171EE9D1}" type="pres">
      <dgm:prSet presAssocID="{283C87BB-ED84-40D8-86F0-764122C83B1E}" presName="parentText" presStyleLbl="node1" presStyleIdx="2" presStyleCnt="3">
        <dgm:presLayoutVars>
          <dgm:chMax val="0"/>
          <dgm:bulletEnabled val="1"/>
        </dgm:presLayoutVars>
      </dgm:prSet>
      <dgm:spPr/>
    </dgm:pt>
  </dgm:ptLst>
  <dgm:cxnLst>
    <dgm:cxn modelId="{6CEBFA8F-45F5-44BF-A34F-0D7214EBAA72}" srcId="{4C46C719-8BD7-44E6-ABB9-5022CE89DE6C}" destId="{FDF398CE-772F-492B-ACDD-6447BA22CD87}" srcOrd="0" destOrd="0" parTransId="{7F29B588-1D01-493D-A657-27E3C8C4CEC0}" sibTransId="{4CA143A8-4BF4-4E4D-9EA7-08A91B56DA73}"/>
    <dgm:cxn modelId="{FD1D2B95-6548-47FF-A758-1543EE222596}" srcId="{4C46C719-8BD7-44E6-ABB9-5022CE89DE6C}" destId="{283C87BB-ED84-40D8-86F0-764122C83B1E}" srcOrd="2" destOrd="0" parTransId="{318A0DB5-B377-49D6-A9C0-8C32C359C0FC}" sibTransId="{5B02DFE9-6838-4A99-B405-62D82B31964E}"/>
    <dgm:cxn modelId="{BBECE6A3-1F0B-1041-AB0D-5FE33539DE26}" type="presOf" srcId="{4C46C719-8BD7-44E6-ABB9-5022CE89DE6C}" destId="{B989D377-A14E-BC49-93D2-B00A5E10B65D}" srcOrd="0" destOrd="0" presId="urn:microsoft.com/office/officeart/2005/8/layout/vList2"/>
    <dgm:cxn modelId="{9D853CBF-E2C4-4A47-9315-1B91C0CE8FC9}" type="presOf" srcId="{283C87BB-ED84-40D8-86F0-764122C83B1E}" destId="{7319618D-1218-434C-994D-F560171EE9D1}" srcOrd="0" destOrd="0" presId="urn:microsoft.com/office/officeart/2005/8/layout/vList2"/>
    <dgm:cxn modelId="{3FBDE2E6-D85A-5040-8ED9-F4BCC506F73E}" type="presOf" srcId="{700178F3-F44A-46BD-A3C2-9C27010C93DE}" destId="{AF55DA33-0FB9-7946-B904-5087DD5F3396}" srcOrd="0" destOrd="0" presId="urn:microsoft.com/office/officeart/2005/8/layout/vList2"/>
    <dgm:cxn modelId="{BBE9E3FD-2A43-48CA-A1A0-4617C56895B7}" srcId="{4C46C719-8BD7-44E6-ABB9-5022CE89DE6C}" destId="{700178F3-F44A-46BD-A3C2-9C27010C93DE}" srcOrd="1" destOrd="0" parTransId="{097E3591-11A7-4992-92D4-4CBB7EFE379C}" sibTransId="{4B3B2DBE-522D-422C-AC9C-BE9CC1954DE9}"/>
    <dgm:cxn modelId="{5BEE24FE-8917-2D46-A976-2E3115F13757}" type="presOf" srcId="{FDF398CE-772F-492B-ACDD-6447BA22CD87}" destId="{28D00F9F-72C6-1746-93A0-FC822926C260}" srcOrd="0" destOrd="0" presId="urn:microsoft.com/office/officeart/2005/8/layout/vList2"/>
    <dgm:cxn modelId="{0D8D986B-883F-8241-B7C6-459797113E1F}" type="presParOf" srcId="{B989D377-A14E-BC49-93D2-B00A5E10B65D}" destId="{28D00F9F-72C6-1746-93A0-FC822926C260}" srcOrd="0" destOrd="0" presId="urn:microsoft.com/office/officeart/2005/8/layout/vList2"/>
    <dgm:cxn modelId="{8FB43B8F-9DCA-7247-A0EA-FAD2434C123E}" type="presParOf" srcId="{B989D377-A14E-BC49-93D2-B00A5E10B65D}" destId="{69E4C9C7-8501-CA4D-B9D6-28B8C2EA6B63}" srcOrd="1" destOrd="0" presId="urn:microsoft.com/office/officeart/2005/8/layout/vList2"/>
    <dgm:cxn modelId="{8972C79E-EF59-5745-8549-F32BB00B07D2}" type="presParOf" srcId="{B989D377-A14E-BC49-93D2-B00A5E10B65D}" destId="{AF55DA33-0FB9-7946-B904-5087DD5F3396}" srcOrd="2" destOrd="0" presId="urn:microsoft.com/office/officeart/2005/8/layout/vList2"/>
    <dgm:cxn modelId="{AA75298D-87FD-8148-A3C6-FD75CC39A958}" type="presParOf" srcId="{B989D377-A14E-BC49-93D2-B00A5E10B65D}" destId="{89E78758-4D58-F44B-B5AC-DE3FE6B37461}" srcOrd="3" destOrd="0" presId="urn:microsoft.com/office/officeart/2005/8/layout/vList2"/>
    <dgm:cxn modelId="{E82D541D-FCC4-3F40-8251-20345504855D}" type="presParOf" srcId="{B989D377-A14E-BC49-93D2-B00A5E10B65D}" destId="{7319618D-1218-434C-994D-F560171EE9D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F66695-04FB-4D66-80AF-4128CFECBCF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6E5B514-8E86-4C27-B2A5-B986031C0495}">
      <dgm:prSet/>
      <dgm:spPr/>
      <dgm:t>
        <a:bodyPr/>
        <a:lstStyle/>
        <a:p>
          <a:r>
            <a:rPr lang="en-US" dirty="0"/>
            <a:t>Two FBI agents asked the clerk in Columbia University’s Math/Science Library to ”be alert to use of the library by persons from countries ‘hostile to the United States’…and to provide the FBI with information about these activities.”</a:t>
          </a:r>
        </a:p>
      </dgm:t>
    </dgm:pt>
    <dgm:pt modelId="{3E92001D-43F2-4FB6-8891-5C31C00E51C1}" type="parTrans" cxnId="{1494CFA8-D73A-446A-B057-078C177E5105}">
      <dgm:prSet/>
      <dgm:spPr/>
      <dgm:t>
        <a:bodyPr/>
        <a:lstStyle/>
        <a:p>
          <a:endParaRPr lang="en-US"/>
        </a:p>
      </dgm:t>
    </dgm:pt>
    <dgm:pt modelId="{7395C0AE-6A86-486C-8A47-1368AE95BFA9}" type="sibTrans" cxnId="{1494CFA8-D73A-446A-B057-078C177E5105}">
      <dgm:prSet/>
      <dgm:spPr/>
      <dgm:t>
        <a:bodyPr/>
        <a:lstStyle/>
        <a:p>
          <a:endParaRPr lang="en-US"/>
        </a:p>
      </dgm:t>
    </dgm:pt>
    <dgm:pt modelId="{377DABB5-B3F2-4793-AA06-464E63749B6B}">
      <dgm:prSet/>
      <dgm:spPr/>
      <dgm:t>
        <a:bodyPr/>
        <a:lstStyle/>
        <a:p>
          <a:r>
            <a:rPr lang="en-US" dirty="0"/>
            <a:t>Librarian Mary Kay entered the library, stopped the clerk from agreeing to comply, and sent the agents to see me – I was then responsible for the public-facing operations of the Columbia University Libraries</a:t>
          </a:r>
        </a:p>
      </dgm:t>
    </dgm:pt>
    <dgm:pt modelId="{488C8E00-4205-4C28-A25F-419ED2EE1C34}" type="parTrans" cxnId="{A8887B8D-FE05-4BB2-A0CB-2AA436980511}">
      <dgm:prSet/>
      <dgm:spPr/>
      <dgm:t>
        <a:bodyPr/>
        <a:lstStyle/>
        <a:p>
          <a:endParaRPr lang="en-US"/>
        </a:p>
      </dgm:t>
    </dgm:pt>
    <dgm:pt modelId="{790C6C41-D901-4D79-A84A-AE4B4FCB62D7}" type="sibTrans" cxnId="{A8887B8D-FE05-4BB2-A0CB-2AA436980511}">
      <dgm:prSet/>
      <dgm:spPr/>
      <dgm:t>
        <a:bodyPr/>
        <a:lstStyle/>
        <a:p>
          <a:endParaRPr lang="en-US"/>
        </a:p>
      </dgm:t>
    </dgm:pt>
    <dgm:pt modelId="{746532AE-99D0-B649-88BD-7B558B162D8E}" type="pres">
      <dgm:prSet presAssocID="{B0F66695-04FB-4D66-80AF-4128CFECBCFE}" presName="linear" presStyleCnt="0">
        <dgm:presLayoutVars>
          <dgm:animLvl val="lvl"/>
          <dgm:resizeHandles val="exact"/>
        </dgm:presLayoutVars>
      </dgm:prSet>
      <dgm:spPr/>
    </dgm:pt>
    <dgm:pt modelId="{119CB539-F8FD-444E-A197-23D9569CAAC0}" type="pres">
      <dgm:prSet presAssocID="{66E5B514-8E86-4C27-B2A5-B986031C0495}" presName="parentText" presStyleLbl="node1" presStyleIdx="0" presStyleCnt="2">
        <dgm:presLayoutVars>
          <dgm:chMax val="0"/>
          <dgm:bulletEnabled val="1"/>
        </dgm:presLayoutVars>
      </dgm:prSet>
      <dgm:spPr/>
    </dgm:pt>
    <dgm:pt modelId="{A131F576-45FE-9242-ADC3-0BA7AFB1381C}" type="pres">
      <dgm:prSet presAssocID="{7395C0AE-6A86-486C-8A47-1368AE95BFA9}" presName="spacer" presStyleCnt="0"/>
      <dgm:spPr/>
    </dgm:pt>
    <dgm:pt modelId="{FCDBFF19-EDD4-5241-84CF-0BD4E64F9C8C}" type="pres">
      <dgm:prSet presAssocID="{377DABB5-B3F2-4793-AA06-464E63749B6B}" presName="parentText" presStyleLbl="node1" presStyleIdx="1" presStyleCnt="2">
        <dgm:presLayoutVars>
          <dgm:chMax val="0"/>
          <dgm:bulletEnabled val="1"/>
        </dgm:presLayoutVars>
      </dgm:prSet>
      <dgm:spPr/>
    </dgm:pt>
  </dgm:ptLst>
  <dgm:cxnLst>
    <dgm:cxn modelId="{F36B9A4F-F0B8-3D46-99FA-747B9D5A848B}" type="presOf" srcId="{B0F66695-04FB-4D66-80AF-4128CFECBCFE}" destId="{746532AE-99D0-B649-88BD-7B558B162D8E}" srcOrd="0" destOrd="0" presId="urn:microsoft.com/office/officeart/2005/8/layout/vList2"/>
    <dgm:cxn modelId="{2A1C9A56-0312-684D-B9C4-5824A6629BDB}" type="presOf" srcId="{66E5B514-8E86-4C27-B2A5-B986031C0495}" destId="{119CB539-F8FD-444E-A197-23D9569CAAC0}" srcOrd="0" destOrd="0" presId="urn:microsoft.com/office/officeart/2005/8/layout/vList2"/>
    <dgm:cxn modelId="{A8887B8D-FE05-4BB2-A0CB-2AA436980511}" srcId="{B0F66695-04FB-4D66-80AF-4128CFECBCFE}" destId="{377DABB5-B3F2-4793-AA06-464E63749B6B}" srcOrd="1" destOrd="0" parTransId="{488C8E00-4205-4C28-A25F-419ED2EE1C34}" sibTransId="{790C6C41-D901-4D79-A84A-AE4B4FCB62D7}"/>
    <dgm:cxn modelId="{1494CFA8-D73A-446A-B057-078C177E5105}" srcId="{B0F66695-04FB-4D66-80AF-4128CFECBCFE}" destId="{66E5B514-8E86-4C27-B2A5-B986031C0495}" srcOrd="0" destOrd="0" parTransId="{3E92001D-43F2-4FB6-8891-5C31C00E51C1}" sibTransId="{7395C0AE-6A86-486C-8A47-1368AE95BFA9}"/>
    <dgm:cxn modelId="{33F21FE6-1AC0-CF4D-B656-AE1AA12ED9D9}" type="presOf" srcId="{377DABB5-B3F2-4793-AA06-464E63749B6B}" destId="{FCDBFF19-EDD4-5241-84CF-0BD4E64F9C8C}" srcOrd="0" destOrd="0" presId="urn:microsoft.com/office/officeart/2005/8/layout/vList2"/>
    <dgm:cxn modelId="{C1D77372-D5E6-8445-945E-0A665618DB01}" type="presParOf" srcId="{746532AE-99D0-B649-88BD-7B558B162D8E}" destId="{119CB539-F8FD-444E-A197-23D9569CAAC0}" srcOrd="0" destOrd="0" presId="urn:microsoft.com/office/officeart/2005/8/layout/vList2"/>
    <dgm:cxn modelId="{B9559274-B98D-F348-A6DA-617327857451}" type="presParOf" srcId="{746532AE-99D0-B649-88BD-7B558B162D8E}" destId="{A131F576-45FE-9242-ADC3-0BA7AFB1381C}" srcOrd="1" destOrd="0" presId="urn:microsoft.com/office/officeart/2005/8/layout/vList2"/>
    <dgm:cxn modelId="{65DCC4FC-895E-B441-81BB-A139BB314236}" type="presParOf" srcId="{746532AE-99D0-B649-88BD-7B558B162D8E}" destId="{FCDBFF19-EDD4-5241-84CF-0BD4E64F9C8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7B3E07-262E-4E9A-965D-7DB8698D529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7ABA80A-67C3-42B2-A817-A8D0479F7AD3}">
      <dgm:prSet/>
      <dgm:spPr/>
      <dgm:t>
        <a:bodyPr/>
        <a:lstStyle/>
        <a:p>
          <a:r>
            <a:rPr lang="en-US" dirty="0"/>
            <a:t>Agents visited me and a colleague an hour later.  They explained that they were conducting LIBRARY AWRENESS PROGRAM to make librarians in NYC aware of the dangers to national security that were lurking in our libraries</a:t>
          </a:r>
        </a:p>
      </dgm:t>
    </dgm:pt>
    <dgm:pt modelId="{5EAF8E1A-495D-4850-84B7-5BC384F524EA}" type="parTrans" cxnId="{20E25AAB-E330-4F87-8422-5E861611C341}">
      <dgm:prSet/>
      <dgm:spPr/>
      <dgm:t>
        <a:bodyPr/>
        <a:lstStyle/>
        <a:p>
          <a:endParaRPr lang="en-US"/>
        </a:p>
      </dgm:t>
    </dgm:pt>
    <dgm:pt modelId="{864EE4E9-4268-4C11-A697-85D6BDE1A3CD}" type="sibTrans" cxnId="{20E25AAB-E330-4F87-8422-5E861611C341}">
      <dgm:prSet/>
      <dgm:spPr/>
      <dgm:t>
        <a:bodyPr/>
        <a:lstStyle/>
        <a:p>
          <a:endParaRPr lang="en-US"/>
        </a:p>
      </dgm:t>
    </dgm:pt>
    <dgm:pt modelId="{8744D66D-A9B9-45F9-B257-AE4412CF09D9}">
      <dgm:prSet/>
      <dgm:spPr/>
      <dgm:t>
        <a:bodyPr/>
        <a:lstStyle/>
        <a:p>
          <a:r>
            <a:rPr lang="en-US" dirty="0"/>
            <a:t>Reasons? Mosaic Theory and recruitment of students and 'underpaid librarians</a:t>
          </a:r>
        </a:p>
      </dgm:t>
    </dgm:pt>
    <dgm:pt modelId="{19DCDDB6-9ED6-44C3-95D1-A3C0620B2FE6}" type="parTrans" cxnId="{2E8A565A-065E-4B70-AA84-31BB266A78BE}">
      <dgm:prSet/>
      <dgm:spPr/>
      <dgm:t>
        <a:bodyPr/>
        <a:lstStyle/>
        <a:p>
          <a:endParaRPr lang="en-US"/>
        </a:p>
      </dgm:t>
    </dgm:pt>
    <dgm:pt modelId="{2BD6C52B-EC18-4435-8D71-B62AAF911B2A}" type="sibTrans" cxnId="{2E8A565A-065E-4B70-AA84-31BB266A78BE}">
      <dgm:prSet/>
      <dgm:spPr/>
      <dgm:t>
        <a:bodyPr/>
        <a:lstStyle/>
        <a:p>
          <a:endParaRPr lang="en-US"/>
        </a:p>
      </dgm:t>
    </dgm:pt>
    <dgm:pt modelId="{62434173-36EB-7F40-9F84-A9793B8BB9C5}">
      <dgm:prSet/>
      <dgm:spPr/>
      <dgm:t>
        <a:bodyPr/>
        <a:lstStyle/>
        <a:p>
          <a:r>
            <a:rPr lang="en-US" dirty="0"/>
            <a:t>Request violated state law</a:t>
          </a:r>
        </a:p>
      </dgm:t>
    </dgm:pt>
    <dgm:pt modelId="{2B41AC87-1D2A-3A4F-ADDC-9D067FFEEB43}" type="parTrans" cxnId="{50E44423-8B0B-D047-99C0-CB3F5AC57DEB}">
      <dgm:prSet/>
      <dgm:spPr/>
      <dgm:t>
        <a:bodyPr/>
        <a:lstStyle/>
        <a:p>
          <a:endParaRPr lang="en-US"/>
        </a:p>
      </dgm:t>
    </dgm:pt>
    <dgm:pt modelId="{FB2DF75A-7C16-3140-94D5-80FFF428B22B}" type="sibTrans" cxnId="{50E44423-8B0B-D047-99C0-CB3F5AC57DEB}">
      <dgm:prSet/>
      <dgm:spPr/>
      <dgm:t>
        <a:bodyPr/>
        <a:lstStyle/>
        <a:p>
          <a:endParaRPr lang="en-US"/>
        </a:p>
      </dgm:t>
    </dgm:pt>
    <dgm:pt modelId="{5E3A2E97-40F0-2E44-B3E1-A87ED8782AA2}" type="pres">
      <dgm:prSet presAssocID="{927B3E07-262E-4E9A-965D-7DB8698D5293}" presName="linear" presStyleCnt="0">
        <dgm:presLayoutVars>
          <dgm:animLvl val="lvl"/>
          <dgm:resizeHandles val="exact"/>
        </dgm:presLayoutVars>
      </dgm:prSet>
      <dgm:spPr/>
    </dgm:pt>
    <dgm:pt modelId="{C534F9FD-D8E3-0945-8107-745E6A58578B}" type="pres">
      <dgm:prSet presAssocID="{F7ABA80A-67C3-42B2-A817-A8D0479F7AD3}" presName="parentText" presStyleLbl="node1" presStyleIdx="0" presStyleCnt="3">
        <dgm:presLayoutVars>
          <dgm:chMax val="0"/>
          <dgm:bulletEnabled val="1"/>
        </dgm:presLayoutVars>
      </dgm:prSet>
      <dgm:spPr/>
    </dgm:pt>
    <dgm:pt modelId="{7FFFBDF0-416D-9840-A283-BA09E418F6D3}" type="pres">
      <dgm:prSet presAssocID="{864EE4E9-4268-4C11-A697-85D6BDE1A3CD}" presName="spacer" presStyleCnt="0"/>
      <dgm:spPr/>
    </dgm:pt>
    <dgm:pt modelId="{9F660B75-431B-4E44-96F1-33E260A7D5BF}" type="pres">
      <dgm:prSet presAssocID="{8744D66D-A9B9-45F9-B257-AE4412CF09D9}" presName="parentText" presStyleLbl="node1" presStyleIdx="1" presStyleCnt="3">
        <dgm:presLayoutVars>
          <dgm:chMax val="0"/>
          <dgm:bulletEnabled val="1"/>
        </dgm:presLayoutVars>
      </dgm:prSet>
      <dgm:spPr/>
    </dgm:pt>
    <dgm:pt modelId="{B0E91CEB-CEB9-AB4A-86B0-C69DADA26725}" type="pres">
      <dgm:prSet presAssocID="{2BD6C52B-EC18-4435-8D71-B62AAF911B2A}" presName="spacer" presStyleCnt="0"/>
      <dgm:spPr/>
    </dgm:pt>
    <dgm:pt modelId="{7995C6B9-1C15-1940-97DD-B6E3AAB8650E}" type="pres">
      <dgm:prSet presAssocID="{62434173-36EB-7F40-9F84-A9793B8BB9C5}" presName="parentText" presStyleLbl="node1" presStyleIdx="2" presStyleCnt="3">
        <dgm:presLayoutVars>
          <dgm:chMax val="0"/>
          <dgm:bulletEnabled val="1"/>
        </dgm:presLayoutVars>
      </dgm:prSet>
      <dgm:spPr/>
    </dgm:pt>
  </dgm:ptLst>
  <dgm:cxnLst>
    <dgm:cxn modelId="{5C849713-8BE3-6B46-A8CB-010A9A75C97F}" type="presOf" srcId="{62434173-36EB-7F40-9F84-A9793B8BB9C5}" destId="{7995C6B9-1C15-1940-97DD-B6E3AAB8650E}" srcOrd="0" destOrd="0" presId="urn:microsoft.com/office/officeart/2005/8/layout/vList2"/>
    <dgm:cxn modelId="{50E44423-8B0B-D047-99C0-CB3F5AC57DEB}" srcId="{927B3E07-262E-4E9A-965D-7DB8698D5293}" destId="{62434173-36EB-7F40-9F84-A9793B8BB9C5}" srcOrd="2" destOrd="0" parTransId="{2B41AC87-1D2A-3A4F-ADDC-9D067FFEEB43}" sibTransId="{FB2DF75A-7C16-3140-94D5-80FFF428B22B}"/>
    <dgm:cxn modelId="{2E8A565A-065E-4B70-AA84-31BB266A78BE}" srcId="{927B3E07-262E-4E9A-965D-7DB8698D5293}" destId="{8744D66D-A9B9-45F9-B257-AE4412CF09D9}" srcOrd="1" destOrd="0" parTransId="{19DCDDB6-9ED6-44C3-95D1-A3C0620B2FE6}" sibTransId="{2BD6C52B-EC18-4435-8D71-B62AAF911B2A}"/>
    <dgm:cxn modelId="{FF582E62-7BAB-A149-A369-45BED6EA62DB}" type="presOf" srcId="{927B3E07-262E-4E9A-965D-7DB8698D5293}" destId="{5E3A2E97-40F0-2E44-B3E1-A87ED8782AA2}" srcOrd="0" destOrd="0" presId="urn:microsoft.com/office/officeart/2005/8/layout/vList2"/>
    <dgm:cxn modelId="{79DFCB85-2D92-7640-9880-F5285840A623}" type="presOf" srcId="{8744D66D-A9B9-45F9-B257-AE4412CF09D9}" destId="{9F660B75-431B-4E44-96F1-33E260A7D5BF}" srcOrd="0" destOrd="0" presId="urn:microsoft.com/office/officeart/2005/8/layout/vList2"/>
    <dgm:cxn modelId="{20E25AAB-E330-4F87-8422-5E861611C341}" srcId="{927B3E07-262E-4E9A-965D-7DB8698D5293}" destId="{F7ABA80A-67C3-42B2-A817-A8D0479F7AD3}" srcOrd="0" destOrd="0" parTransId="{5EAF8E1A-495D-4850-84B7-5BC384F524EA}" sibTransId="{864EE4E9-4268-4C11-A697-85D6BDE1A3CD}"/>
    <dgm:cxn modelId="{428FEFDB-D8E5-8043-9F2F-2749D340B53A}" type="presOf" srcId="{F7ABA80A-67C3-42B2-A817-A8D0479F7AD3}" destId="{C534F9FD-D8E3-0945-8107-745E6A58578B}" srcOrd="0" destOrd="0" presId="urn:microsoft.com/office/officeart/2005/8/layout/vList2"/>
    <dgm:cxn modelId="{2D0E7060-A058-EF40-9310-8341AF6BE0EB}" type="presParOf" srcId="{5E3A2E97-40F0-2E44-B3E1-A87ED8782AA2}" destId="{C534F9FD-D8E3-0945-8107-745E6A58578B}" srcOrd="0" destOrd="0" presId="urn:microsoft.com/office/officeart/2005/8/layout/vList2"/>
    <dgm:cxn modelId="{A4906637-B414-CC45-96AF-69CE6663AE05}" type="presParOf" srcId="{5E3A2E97-40F0-2E44-B3E1-A87ED8782AA2}" destId="{7FFFBDF0-416D-9840-A283-BA09E418F6D3}" srcOrd="1" destOrd="0" presId="urn:microsoft.com/office/officeart/2005/8/layout/vList2"/>
    <dgm:cxn modelId="{ADA17FCE-9E1E-DC41-BB40-DB5D15ADBF53}" type="presParOf" srcId="{5E3A2E97-40F0-2E44-B3E1-A87ED8782AA2}" destId="{9F660B75-431B-4E44-96F1-33E260A7D5BF}" srcOrd="2" destOrd="0" presId="urn:microsoft.com/office/officeart/2005/8/layout/vList2"/>
    <dgm:cxn modelId="{3F0709A6-3C26-B745-B5C0-02362CD0B767}" type="presParOf" srcId="{5E3A2E97-40F0-2E44-B3E1-A87ED8782AA2}" destId="{B0E91CEB-CEB9-AB4A-86B0-C69DADA26725}" srcOrd="3" destOrd="0" presId="urn:microsoft.com/office/officeart/2005/8/layout/vList2"/>
    <dgm:cxn modelId="{CFFA615B-8401-4D46-A0E2-A4262D49FFFE}" type="presParOf" srcId="{5E3A2E97-40F0-2E44-B3E1-A87ED8782AA2}" destId="{7995C6B9-1C15-1940-97DD-B6E3AAB8650E}"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DA16B0-EC8D-4213-A5C2-9BEB3447D41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8C049D4-248F-43D4-BFF5-A068F3128C62}">
      <dgm:prSet/>
      <dgm:spPr/>
      <dgm:t>
        <a:bodyPr/>
        <a:lstStyle/>
        <a:p>
          <a:r>
            <a:rPr lang="en-US" dirty="0"/>
            <a:t>ALA Principles:</a:t>
          </a:r>
        </a:p>
      </dgm:t>
    </dgm:pt>
    <dgm:pt modelId="{EACB4192-0F26-440B-A1CB-D69E711E73FC}" type="parTrans" cxnId="{87EFD5B4-E037-442B-BB6A-DC8BDF6CE832}">
      <dgm:prSet/>
      <dgm:spPr/>
      <dgm:t>
        <a:bodyPr/>
        <a:lstStyle/>
        <a:p>
          <a:endParaRPr lang="en-US"/>
        </a:p>
      </dgm:t>
    </dgm:pt>
    <dgm:pt modelId="{ADA3EE3E-E582-42C3-AE98-28EDCE70C04F}" type="sibTrans" cxnId="{87EFD5B4-E037-442B-BB6A-DC8BDF6CE832}">
      <dgm:prSet/>
      <dgm:spPr/>
      <dgm:t>
        <a:bodyPr/>
        <a:lstStyle/>
        <a:p>
          <a:endParaRPr lang="en-US"/>
        </a:p>
      </dgm:t>
    </dgm:pt>
    <dgm:pt modelId="{81F56850-2870-43C0-B0C2-1D6DAEAE21A5}">
      <dgm:prSet/>
      <dgm:spPr/>
      <dgm:t>
        <a:bodyPr/>
        <a:lstStyle/>
        <a:p>
          <a:pPr>
            <a:buFont typeface="Arial" panose="020B0604020202020204" pitchFamily="34" charset="0"/>
            <a:buChar char="•"/>
          </a:pPr>
          <a:r>
            <a:rPr lang="en-US" b="0" i="0" dirty="0"/>
            <a:t>We uphold the principles of intellectual freedom and resist all efforts to censor library resources.</a:t>
          </a:r>
          <a:endParaRPr lang="en-US" dirty="0"/>
        </a:p>
      </dgm:t>
    </dgm:pt>
    <dgm:pt modelId="{193A6DE4-6066-4BE3-9DCA-42534166CE93}" type="parTrans" cxnId="{4657CD14-5D78-43A0-8879-2A627F937E59}">
      <dgm:prSet/>
      <dgm:spPr/>
      <dgm:t>
        <a:bodyPr/>
        <a:lstStyle/>
        <a:p>
          <a:endParaRPr lang="en-US"/>
        </a:p>
      </dgm:t>
    </dgm:pt>
    <dgm:pt modelId="{98C6F45A-D25B-4272-AF20-2582298F29E4}" type="sibTrans" cxnId="{4657CD14-5D78-43A0-8879-2A627F937E59}">
      <dgm:prSet/>
      <dgm:spPr/>
      <dgm:t>
        <a:bodyPr/>
        <a:lstStyle/>
        <a:p>
          <a:endParaRPr lang="en-US"/>
        </a:p>
      </dgm:t>
    </dgm:pt>
    <dgm:pt modelId="{10A58187-8350-4C11-9E90-1E78FC6B8D2F}">
      <dgm:prSet/>
      <dgm:spPr/>
      <dgm:t>
        <a:bodyPr/>
        <a:lstStyle/>
        <a:p>
          <a:r>
            <a:rPr lang="en-US" b="0" i="0" dirty="0"/>
            <a:t>We protect each library user's right to privacy and confidentiality with respect to information sought or received and resources consulted, borrowed, acquired or transmitted.</a:t>
          </a:r>
          <a:endParaRPr lang="en-US" dirty="0"/>
        </a:p>
      </dgm:t>
    </dgm:pt>
    <dgm:pt modelId="{8AD496C4-9037-468A-99B4-9EA38900065D}" type="parTrans" cxnId="{5CD78D3F-BB1E-4BEB-93B4-48E6445E2563}">
      <dgm:prSet/>
      <dgm:spPr/>
      <dgm:t>
        <a:bodyPr/>
        <a:lstStyle/>
        <a:p>
          <a:endParaRPr lang="en-US"/>
        </a:p>
      </dgm:t>
    </dgm:pt>
    <dgm:pt modelId="{5F4EDB25-111F-486A-8AF7-266344CC0A31}" type="sibTrans" cxnId="{5CD78D3F-BB1E-4BEB-93B4-48E6445E2563}">
      <dgm:prSet/>
      <dgm:spPr/>
      <dgm:t>
        <a:bodyPr/>
        <a:lstStyle/>
        <a:p>
          <a:endParaRPr lang="en-US"/>
        </a:p>
      </dgm:t>
    </dgm:pt>
    <dgm:pt modelId="{7C86A299-5986-3442-9214-C4FAB7545B15}" type="pres">
      <dgm:prSet presAssocID="{40DA16B0-EC8D-4213-A5C2-9BEB3447D410}" presName="linear" presStyleCnt="0">
        <dgm:presLayoutVars>
          <dgm:animLvl val="lvl"/>
          <dgm:resizeHandles val="exact"/>
        </dgm:presLayoutVars>
      </dgm:prSet>
      <dgm:spPr/>
    </dgm:pt>
    <dgm:pt modelId="{FFD7C6B6-7523-4243-B0D3-EA14D92ADBCF}" type="pres">
      <dgm:prSet presAssocID="{A8C049D4-248F-43D4-BFF5-A068F3128C62}" presName="parentText" presStyleLbl="node1" presStyleIdx="0" presStyleCnt="1">
        <dgm:presLayoutVars>
          <dgm:chMax val="0"/>
          <dgm:bulletEnabled val="1"/>
        </dgm:presLayoutVars>
      </dgm:prSet>
      <dgm:spPr/>
    </dgm:pt>
    <dgm:pt modelId="{2247047D-AB7B-1143-A020-06BDA0BF344F}" type="pres">
      <dgm:prSet presAssocID="{A8C049D4-248F-43D4-BFF5-A068F3128C62}" presName="childText" presStyleLbl="revTx" presStyleIdx="0" presStyleCnt="1">
        <dgm:presLayoutVars>
          <dgm:bulletEnabled val="1"/>
        </dgm:presLayoutVars>
      </dgm:prSet>
      <dgm:spPr/>
    </dgm:pt>
  </dgm:ptLst>
  <dgm:cxnLst>
    <dgm:cxn modelId="{4657CD14-5D78-43A0-8879-2A627F937E59}" srcId="{A8C049D4-248F-43D4-BFF5-A068F3128C62}" destId="{81F56850-2870-43C0-B0C2-1D6DAEAE21A5}" srcOrd="0" destOrd="0" parTransId="{193A6DE4-6066-4BE3-9DCA-42534166CE93}" sibTransId="{98C6F45A-D25B-4272-AF20-2582298F29E4}"/>
    <dgm:cxn modelId="{B0E29A26-9FBA-2E4C-ADF6-6B6022A3A00E}" type="presOf" srcId="{10A58187-8350-4C11-9E90-1E78FC6B8D2F}" destId="{2247047D-AB7B-1143-A020-06BDA0BF344F}" srcOrd="0" destOrd="1" presId="urn:microsoft.com/office/officeart/2005/8/layout/vList2"/>
    <dgm:cxn modelId="{5CD78D3F-BB1E-4BEB-93B4-48E6445E2563}" srcId="{A8C049D4-248F-43D4-BFF5-A068F3128C62}" destId="{10A58187-8350-4C11-9E90-1E78FC6B8D2F}" srcOrd="1" destOrd="0" parTransId="{8AD496C4-9037-468A-99B4-9EA38900065D}" sibTransId="{5F4EDB25-111F-486A-8AF7-266344CC0A31}"/>
    <dgm:cxn modelId="{E2000CB0-F817-2D4F-A091-EA5A2076D875}" type="presOf" srcId="{40DA16B0-EC8D-4213-A5C2-9BEB3447D410}" destId="{7C86A299-5986-3442-9214-C4FAB7545B15}" srcOrd="0" destOrd="0" presId="urn:microsoft.com/office/officeart/2005/8/layout/vList2"/>
    <dgm:cxn modelId="{87EFD5B4-E037-442B-BB6A-DC8BDF6CE832}" srcId="{40DA16B0-EC8D-4213-A5C2-9BEB3447D410}" destId="{A8C049D4-248F-43D4-BFF5-A068F3128C62}" srcOrd="0" destOrd="0" parTransId="{EACB4192-0F26-440B-A1CB-D69E711E73FC}" sibTransId="{ADA3EE3E-E582-42C3-AE98-28EDCE70C04F}"/>
    <dgm:cxn modelId="{2E5B57D1-4D80-1A45-A9CA-E554B3DC6B44}" type="presOf" srcId="{A8C049D4-248F-43D4-BFF5-A068F3128C62}" destId="{FFD7C6B6-7523-4243-B0D3-EA14D92ADBCF}" srcOrd="0" destOrd="0" presId="urn:microsoft.com/office/officeart/2005/8/layout/vList2"/>
    <dgm:cxn modelId="{C529E4F8-A2CE-6F4F-9A5D-251EA15389A4}" type="presOf" srcId="{81F56850-2870-43C0-B0C2-1D6DAEAE21A5}" destId="{2247047D-AB7B-1143-A020-06BDA0BF344F}" srcOrd="0" destOrd="0" presId="urn:microsoft.com/office/officeart/2005/8/layout/vList2"/>
    <dgm:cxn modelId="{C0E17F3D-1986-2B4E-A791-CCCBCB2B9B3E}" type="presParOf" srcId="{7C86A299-5986-3442-9214-C4FAB7545B15}" destId="{FFD7C6B6-7523-4243-B0D3-EA14D92ADBCF}" srcOrd="0" destOrd="0" presId="urn:microsoft.com/office/officeart/2005/8/layout/vList2"/>
    <dgm:cxn modelId="{8401B561-75DA-7C40-B2F4-638ABFCB4F13}" type="presParOf" srcId="{7C86A299-5986-3442-9214-C4FAB7545B15}" destId="{2247047D-AB7B-1143-A020-06BDA0BF344F}"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93188F-12F6-4D04-BAA6-0FAF2D2358B0}"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E20C6F7E-86FE-47E8-9256-B276849C8DDB}">
      <dgm:prSet/>
      <dgm:spPr/>
      <dgm:t>
        <a:bodyPr/>
        <a:lstStyle/>
        <a:p>
          <a:r>
            <a:rPr lang="en-US" dirty="0"/>
            <a:t>Many supportive editorials in national press</a:t>
          </a:r>
        </a:p>
      </dgm:t>
    </dgm:pt>
    <dgm:pt modelId="{EC721681-D75D-4D67-B11A-190FF4541B62}" type="parTrans" cxnId="{78ECF218-CF28-41EC-B542-0E21A8B8AB58}">
      <dgm:prSet/>
      <dgm:spPr/>
      <dgm:t>
        <a:bodyPr/>
        <a:lstStyle/>
        <a:p>
          <a:endParaRPr lang="en-US"/>
        </a:p>
      </dgm:t>
    </dgm:pt>
    <dgm:pt modelId="{BF99A238-5299-4C82-9972-B83AFF43DA9F}" type="sibTrans" cxnId="{78ECF218-CF28-41EC-B542-0E21A8B8AB58}">
      <dgm:prSet/>
      <dgm:spPr/>
      <dgm:t>
        <a:bodyPr/>
        <a:lstStyle/>
        <a:p>
          <a:endParaRPr lang="en-US"/>
        </a:p>
      </dgm:t>
    </dgm:pt>
    <dgm:pt modelId="{C5DC7004-87D5-4A5F-A64E-F33F832A6C88}">
      <dgm:prSet/>
      <dgm:spPr/>
      <dgm:t>
        <a:bodyPr/>
        <a:lstStyle/>
        <a:p>
          <a:r>
            <a:rPr lang="en-US"/>
            <a:t>Art Buchwald: I Was a Bookworm for the FBI</a:t>
          </a:r>
        </a:p>
      </dgm:t>
    </dgm:pt>
    <dgm:pt modelId="{A5664C48-0EAD-4B09-B438-98A57B288D63}" type="parTrans" cxnId="{B999BA14-305E-42AC-BD9A-0B445009AFA5}">
      <dgm:prSet/>
      <dgm:spPr/>
      <dgm:t>
        <a:bodyPr/>
        <a:lstStyle/>
        <a:p>
          <a:endParaRPr lang="en-US"/>
        </a:p>
      </dgm:t>
    </dgm:pt>
    <dgm:pt modelId="{B8502CA7-DD3D-4976-9638-2D46CA2CB609}" type="sibTrans" cxnId="{B999BA14-305E-42AC-BD9A-0B445009AFA5}">
      <dgm:prSet/>
      <dgm:spPr/>
      <dgm:t>
        <a:bodyPr/>
        <a:lstStyle/>
        <a:p>
          <a:endParaRPr lang="en-US"/>
        </a:p>
      </dgm:t>
    </dgm:pt>
    <dgm:pt modelId="{E15DA80B-617E-438C-B572-92D17259FC51}">
      <dgm:prSet/>
      <dgm:spPr/>
      <dgm:t>
        <a:bodyPr/>
        <a:lstStyle/>
        <a:p>
          <a:r>
            <a:rPr lang="en-US"/>
            <a:t>Herblock cartoon</a:t>
          </a:r>
        </a:p>
      </dgm:t>
    </dgm:pt>
    <dgm:pt modelId="{0626AF3E-0D76-4FF3-BFD7-432F3107148B}" type="parTrans" cxnId="{3E2CB256-0179-4F43-BEA1-B071780F14DC}">
      <dgm:prSet/>
      <dgm:spPr/>
      <dgm:t>
        <a:bodyPr/>
        <a:lstStyle/>
        <a:p>
          <a:endParaRPr lang="en-US"/>
        </a:p>
      </dgm:t>
    </dgm:pt>
    <dgm:pt modelId="{C3363C28-3750-4FEB-B337-E79D1926C919}" type="sibTrans" cxnId="{3E2CB256-0179-4F43-BEA1-B071780F14DC}">
      <dgm:prSet/>
      <dgm:spPr/>
      <dgm:t>
        <a:bodyPr/>
        <a:lstStyle/>
        <a:p>
          <a:endParaRPr lang="en-US"/>
        </a:p>
      </dgm:t>
    </dgm:pt>
    <dgm:pt modelId="{74642B81-FA62-4606-8ED6-32B351F4BE95}">
      <dgm:prSet/>
      <dgm:spPr/>
      <dgm:t>
        <a:bodyPr/>
        <a:lstStyle/>
        <a:p>
          <a:r>
            <a:rPr lang="en-US" dirty="0"/>
            <a:t>Many positive letters emphasizing ‘chilling effect’ of FBI’s request</a:t>
          </a:r>
        </a:p>
      </dgm:t>
    </dgm:pt>
    <dgm:pt modelId="{C709B84E-F451-4A79-8206-9692A7923B52}" type="parTrans" cxnId="{A065C0A1-7559-4701-AAD3-FD5041C137F0}">
      <dgm:prSet/>
      <dgm:spPr/>
      <dgm:t>
        <a:bodyPr/>
        <a:lstStyle/>
        <a:p>
          <a:endParaRPr lang="en-US"/>
        </a:p>
      </dgm:t>
    </dgm:pt>
    <dgm:pt modelId="{9B93B191-4FC8-4CCC-A9EB-2134981DD3AA}" type="sibTrans" cxnId="{A065C0A1-7559-4701-AAD3-FD5041C137F0}">
      <dgm:prSet/>
      <dgm:spPr/>
      <dgm:t>
        <a:bodyPr/>
        <a:lstStyle/>
        <a:p>
          <a:endParaRPr lang="en-US"/>
        </a:p>
      </dgm:t>
    </dgm:pt>
    <dgm:pt modelId="{C0A9112B-EAEB-401F-ABB5-FC03D24F39EF}">
      <dgm:prSet/>
      <dgm:spPr/>
      <dgm:t>
        <a:bodyPr/>
        <a:lstStyle/>
        <a:p>
          <a:r>
            <a:rPr lang="en-US"/>
            <a:t>A University donor made his first large gift to the library</a:t>
          </a:r>
        </a:p>
      </dgm:t>
    </dgm:pt>
    <dgm:pt modelId="{15512375-CA80-488B-B502-B6B08B5C8356}" type="parTrans" cxnId="{3B986DCD-3016-412F-9166-944420D076E9}">
      <dgm:prSet/>
      <dgm:spPr/>
      <dgm:t>
        <a:bodyPr/>
        <a:lstStyle/>
        <a:p>
          <a:endParaRPr lang="en-US"/>
        </a:p>
      </dgm:t>
    </dgm:pt>
    <dgm:pt modelId="{D8555546-3353-4F4A-AA8F-282DE697F68F}" type="sibTrans" cxnId="{3B986DCD-3016-412F-9166-944420D076E9}">
      <dgm:prSet/>
      <dgm:spPr/>
      <dgm:t>
        <a:bodyPr/>
        <a:lstStyle/>
        <a:p>
          <a:endParaRPr lang="en-US"/>
        </a:p>
      </dgm:t>
    </dgm:pt>
    <dgm:pt modelId="{E0589E39-EDDD-7746-8E05-A5A0F35AC95F}">
      <dgm:prSet/>
      <dgm:spPr/>
      <dgm:t>
        <a:bodyPr/>
        <a:lstStyle/>
        <a:p>
          <a:r>
            <a:rPr lang="en-US" dirty="0"/>
            <a:t>I was interviewed on CNN, CBS, Nightline, and more</a:t>
          </a:r>
        </a:p>
      </dgm:t>
    </dgm:pt>
    <dgm:pt modelId="{13195CA6-A02F-FC4B-A8DE-6CC5DDF52EF4}" type="parTrans" cxnId="{D401C39F-9A7F-414E-B1D8-8498FD1C1C6E}">
      <dgm:prSet/>
      <dgm:spPr/>
      <dgm:t>
        <a:bodyPr/>
        <a:lstStyle/>
        <a:p>
          <a:endParaRPr lang="en-US"/>
        </a:p>
      </dgm:t>
    </dgm:pt>
    <dgm:pt modelId="{55692A28-6DAF-E649-B841-B65B8A74B97A}" type="sibTrans" cxnId="{D401C39F-9A7F-414E-B1D8-8498FD1C1C6E}">
      <dgm:prSet/>
      <dgm:spPr/>
      <dgm:t>
        <a:bodyPr/>
        <a:lstStyle/>
        <a:p>
          <a:endParaRPr lang="en-US"/>
        </a:p>
      </dgm:t>
    </dgm:pt>
    <dgm:pt modelId="{1158AD0E-061F-AC43-B398-6B2DEB5B5B5C}" type="pres">
      <dgm:prSet presAssocID="{E193188F-12F6-4D04-BAA6-0FAF2D2358B0}" presName="linear" presStyleCnt="0">
        <dgm:presLayoutVars>
          <dgm:animLvl val="lvl"/>
          <dgm:resizeHandles val="exact"/>
        </dgm:presLayoutVars>
      </dgm:prSet>
      <dgm:spPr/>
    </dgm:pt>
    <dgm:pt modelId="{F3CE5F71-E040-4F43-8148-B6F15BA10739}" type="pres">
      <dgm:prSet presAssocID="{E0589E39-EDDD-7746-8E05-A5A0F35AC95F}" presName="parentText" presStyleLbl="node1" presStyleIdx="0" presStyleCnt="6">
        <dgm:presLayoutVars>
          <dgm:chMax val="0"/>
          <dgm:bulletEnabled val="1"/>
        </dgm:presLayoutVars>
      </dgm:prSet>
      <dgm:spPr/>
    </dgm:pt>
    <dgm:pt modelId="{9B4F79B9-260E-A047-A17B-F6FEDBADDB09}" type="pres">
      <dgm:prSet presAssocID="{55692A28-6DAF-E649-B841-B65B8A74B97A}" presName="spacer" presStyleCnt="0"/>
      <dgm:spPr/>
    </dgm:pt>
    <dgm:pt modelId="{F794C322-BAE3-D442-BD39-91619A58FC75}" type="pres">
      <dgm:prSet presAssocID="{E20C6F7E-86FE-47E8-9256-B276849C8DDB}" presName="parentText" presStyleLbl="node1" presStyleIdx="1" presStyleCnt="6">
        <dgm:presLayoutVars>
          <dgm:chMax val="0"/>
          <dgm:bulletEnabled val="1"/>
        </dgm:presLayoutVars>
      </dgm:prSet>
      <dgm:spPr/>
    </dgm:pt>
    <dgm:pt modelId="{D6C5E9B9-4847-3E4C-9CFE-098D5720EA43}" type="pres">
      <dgm:prSet presAssocID="{BF99A238-5299-4C82-9972-B83AFF43DA9F}" presName="spacer" presStyleCnt="0"/>
      <dgm:spPr/>
    </dgm:pt>
    <dgm:pt modelId="{D5863B98-31C7-A448-BB75-29F1E3EC9EF5}" type="pres">
      <dgm:prSet presAssocID="{C5DC7004-87D5-4A5F-A64E-F33F832A6C88}" presName="parentText" presStyleLbl="node1" presStyleIdx="2" presStyleCnt="6">
        <dgm:presLayoutVars>
          <dgm:chMax val="0"/>
          <dgm:bulletEnabled val="1"/>
        </dgm:presLayoutVars>
      </dgm:prSet>
      <dgm:spPr/>
    </dgm:pt>
    <dgm:pt modelId="{6918870F-9B6C-3346-8773-7E1035DF39AA}" type="pres">
      <dgm:prSet presAssocID="{B8502CA7-DD3D-4976-9638-2D46CA2CB609}" presName="spacer" presStyleCnt="0"/>
      <dgm:spPr/>
    </dgm:pt>
    <dgm:pt modelId="{0E0E6C37-78D3-2E4F-8A99-202BEB6DF78F}" type="pres">
      <dgm:prSet presAssocID="{E15DA80B-617E-438C-B572-92D17259FC51}" presName="parentText" presStyleLbl="node1" presStyleIdx="3" presStyleCnt="6">
        <dgm:presLayoutVars>
          <dgm:chMax val="0"/>
          <dgm:bulletEnabled val="1"/>
        </dgm:presLayoutVars>
      </dgm:prSet>
      <dgm:spPr/>
    </dgm:pt>
    <dgm:pt modelId="{79B04A27-0031-D542-8772-E2B120A874BC}" type="pres">
      <dgm:prSet presAssocID="{C3363C28-3750-4FEB-B337-E79D1926C919}" presName="spacer" presStyleCnt="0"/>
      <dgm:spPr/>
    </dgm:pt>
    <dgm:pt modelId="{6284C650-D743-0B40-9016-B29828F1A587}" type="pres">
      <dgm:prSet presAssocID="{74642B81-FA62-4606-8ED6-32B351F4BE95}" presName="parentText" presStyleLbl="node1" presStyleIdx="4" presStyleCnt="6">
        <dgm:presLayoutVars>
          <dgm:chMax val="0"/>
          <dgm:bulletEnabled val="1"/>
        </dgm:presLayoutVars>
      </dgm:prSet>
      <dgm:spPr/>
    </dgm:pt>
    <dgm:pt modelId="{1F31613B-CDB0-FD4F-ADD7-A1672D0BF744}" type="pres">
      <dgm:prSet presAssocID="{9B93B191-4FC8-4CCC-A9EB-2134981DD3AA}" presName="spacer" presStyleCnt="0"/>
      <dgm:spPr/>
    </dgm:pt>
    <dgm:pt modelId="{67AA1921-951A-9147-994D-60F1A2B296C8}" type="pres">
      <dgm:prSet presAssocID="{C0A9112B-EAEB-401F-ABB5-FC03D24F39EF}" presName="parentText" presStyleLbl="node1" presStyleIdx="5" presStyleCnt="6">
        <dgm:presLayoutVars>
          <dgm:chMax val="0"/>
          <dgm:bulletEnabled val="1"/>
        </dgm:presLayoutVars>
      </dgm:prSet>
      <dgm:spPr/>
    </dgm:pt>
  </dgm:ptLst>
  <dgm:cxnLst>
    <dgm:cxn modelId="{D1CFD306-1032-6744-B1B1-086A6BD90D55}" type="presOf" srcId="{E0589E39-EDDD-7746-8E05-A5A0F35AC95F}" destId="{F3CE5F71-E040-4F43-8148-B6F15BA10739}" srcOrd="0" destOrd="0" presId="urn:microsoft.com/office/officeart/2005/8/layout/vList2"/>
    <dgm:cxn modelId="{B999BA14-305E-42AC-BD9A-0B445009AFA5}" srcId="{E193188F-12F6-4D04-BAA6-0FAF2D2358B0}" destId="{C5DC7004-87D5-4A5F-A64E-F33F832A6C88}" srcOrd="2" destOrd="0" parTransId="{A5664C48-0EAD-4B09-B438-98A57B288D63}" sibTransId="{B8502CA7-DD3D-4976-9638-2D46CA2CB609}"/>
    <dgm:cxn modelId="{81929015-4140-0340-83AF-1D4516EDEF6F}" type="presOf" srcId="{E193188F-12F6-4D04-BAA6-0FAF2D2358B0}" destId="{1158AD0E-061F-AC43-B398-6B2DEB5B5B5C}" srcOrd="0" destOrd="0" presId="urn:microsoft.com/office/officeart/2005/8/layout/vList2"/>
    <dgm:cxn modelId="{78ECF218-CF28-41EC-B542-0E21A8B8AB58}" srcId="{E193188F-12F6-4D04-BAA6-0FAF2D2358B0}" destId="{E20C6F7E-86FE-47E8-9256-B276849C8DDB}" srcOrd="1" destOrd="0" parTransId="{EC721681-D75D-4D67-B11A-190FF4541B62}" sibTransId="{BF99A238-5299-4C82-9972-B83AFF43DA9F}"/>
    <dgm:cxn modelId="{3873D135-BFB5-A646-BAE0-CDBBF7DE18C3}" type="presOf" srcId="{E20C6F7E-86FE-47E8-9256-B276849C8DDB}" destId="{F794C322-BAE3-D442-BD39-91619A58FC75}" srcOrd="0" destOrd="0" presId="urn:microsoft.com/office/officeart/2005/8/layout/vList2"/>
    <dgm:cxn modelId="{33F09436-80B8-AC41-A420-A64D254A31A1}" type="presOf" srcId="{E15DA80B-617E-438C-B572-92D17259FC51}" destId="{0E0E6C37-78D3-2E4F-8A99-202BEB6DF78F}" srcOrd="0" destOrd="0" presId="urn:microsoft.com/office/officeart/2005/8/layout/vList2"/>
    <dgm:cxn modelId="{3E2CB256-0179-4F43-BEA1-B071780F14DC}" srcId="{E193188F-12F6-4D04-BAA6-0FAF2D2358B0}" destId="{E15DA80B-617E-438C-B572-92D17259FC51}" srcOrd="3" destOrd="0" parTransId="{0626AF3E-0D76-4FF3-BFD7-432F3107148B}" sibTransId="{C3363C28-3750-4FEB-B337-E79D1926C919}"/>
    <dgm:cxn modelId="{4A766674-611A-BB4F-8369-04CFC7A9D940}" type="presOf" srcId="{74642B81-FA62-4606-8ED6-32B351F4BE95}" destId="{6284C650-D743-0B40-9016-B29828F1A587}" srcOrd="0" destOrd="0" presId="urn:microsoft.com/office/officeart/2005/8/layout/vList2"/>
    <dgm:cxn modelId="{D401C39F-9A7F-414E-B1D8-8498FD1C1C6E}" srcId="{E193188F-12F6-4D04-BAA6-0FAF2D2358B0}" destId="{E0589E39-EDDD-7746-8E05-A5A0F35AC95F}" srcOrd="0" destOrd="0" parTransId="{13195CA6-A02F-FC4B-A8DE-6CC5DDF52EF4}" sibTransId="{55692A28-6DAF-E649-B841-B65B8A74B97A}"/>
    <dgm:cxn modelId="{A065C0A1-7559-4701-AAD3-FD5041C137F0}" srcId="{E193188F-12F6-4D04-BAA6-0FAF2D2358B0}" destId="{74642B81-FA62-4606-8ED6-32B351F4BE95}" srcOrd="4" destOrd="0" parTransId="{C709B84E-F451-4A79-8206-9692A7923B52}" sibTransId="{9B93B191-4FC8-4CCC-A9EB-2134981DD3AA}"/>
    <dgm:cxn modelId="{3B986DCD-3016-412F-9166-944420D076E9}" srcId="{E193188F-12F6-4D04-BAA6-0FAF2D2358B0}" destId="{C0A9112B-EAEB-401F-ABB5-FC03D24F39EF}" srcOrd="5" destOrd="0" parTransId="{15512375-CA80-488B-B502-B6B08B5C8356}" sibTransId="{D8555546-3353-4F4A-AA8F-282DE697F68F}"/>
    <dgm:cxn modelId="{F004F0F8-92C2-1C4D-80A9-5F5AEF05A329}" type="presOf" srcId="{C5DC7004-87D5-4A5F-A64E-F33F832A6C88}" destId="{D5863B98-31C7-A448-BB75-29F1E3EC9EF5}" srcOrd="0" destOrd="0" presId="urn:microsoft.com/office/officeart/2005/8/layout/vList2"/>
    <dgm:cxn modelId="{9F72A3F9-C157-6C4B-99BE-1804D3514741}" type="presOf" srcId="{C0A9112B-EAEB-401F-ABB5-FC03D24F39EF}" destId="{67AA1921-951A-9147-994D-60F1A2B296C8}" srcOrd="0" destOrd="0" presId="urn:microsoft.com/office/officeart/2005/8/layout/vList2"/>
    <dgm:cxn modelId="{175227DE-CBD8-8543-A978-CD946C3CEB4E}" type="presParOf" srcId="{1158AD0E-061F-AC43-B398-6B2DEB5B5B5C}" destId="{F3CE5F71-E040-4F43-8148-B6F15BA10739}" srcOrd="0" destOrd="0" presId="urn:microsoft.com/office/officeart/2005/8/layout/vList2"/>
    <dgm:cxn modelId="{5892BB90-224A-074B-9331-54DCC696C6EF}" type="presParOf" srcId="{1158AD0E-061F-AC43-B398-6B2DEB5B5B5C}" destId="{9B4F79B9-260E-A047-A17B-F6FEDBADDB09}" srcOrd="1" destOrd="0" presId="urn:microsoft.com/office/officeart/2005/8/layout/vList2"/>
    <dgm:cxn modelId="{A286B831-50F0-5D40-8995-FE9F65EEE04F}" type="presParOf" srcId="{1158AD0E-061F-AC43-B398-6B2DEB5B5B5C}" destId="{F794C322-BAE3-D442-BD39-91619A58FC75}" srcOrd="2" destOrd="0" presId="urn:microsoft.com/office/officeart/2005/8/layout/vList2"/>
    <dgm:cxn modelId="{E645F658-762E-ED43-9287-3C66342FC0AA}" type="presParOf" srcId="{1158AD0E-061F-AC43-B398-6B2DEB5B5B5C}" destId="{D6C5E9B9-4847-3E4C-9CFE-098D5720EA43}" srcOrd="3" destOrd="0" presId="urn:microsoft.com/office/officeart/2005/8/layout/vList2"/>
    <dgm:cxn modelId="{B6EF9794-78F4-6945-82A1-1ED09D467C11}" type="presParOf" srcId="{1158AD0E-061F-AC43-B398-6B2DEB5B5B5C}" destId="{D5863B98-31C7-A448-BB75-29F1E3EC9EF5}" srcOrd="4" destOrd="0" presId="urn:microsoft.com/office/officeart/2005/8/layout/vList2"/>
    <dgm:cxn modelId="{FF51B637-3EB6-0E42-AD39-2F6C6062F2AD}" type="presParOf" srcId="{1158AD0E-061F-AC43-B398-6B2DEB5B5B5C}" destId="{6918870F-9B6C-3346-8773-7E1035DF39AA}" srcOrd="5" destOrd="0" presId="urn:microsoft.com/office/officeart/2005/8/layout/vList2"/>
    <dgm:cxn modelId="{A6133FDA-B6AC-7B42-8A17-DE799C74117C}" type="presParOf" srcId="{1158AD0E-061F-AC43-B398-6B2DEB5B5B5C}" destId="{0E0E6C37-78D3-2E4F-8A99-202BEB6DF78F}" srcOrd="6" destOrd="0" presId="urn:microsoft.com/office/officeart/2005/8/layout/vList2"/>
    <dgm:cxn modelId="{07814FB6-6DEE-A242-87B2-072DE603B946}" type="presParOf" srcId="{1158AD0E-061F-AC43-B398-6B2DEB5B5B5C}" destId="{79B04A27-0031-D542-8772-E2B120A874BC}" srcOrd="7" destOrd="0" presId="urn:microsoft.com/office/officeart/2005/8/layout/vList2"/>
    <dgm:cxn modelId="{18E0C7E7-5606-1D4B-99FB-14396AEC3EB4}" type="presParOf" srcId="{1158AD0E-061F-AC43-B398-6B2DEB5B5B5C}" destId="{6284C650-D743-0B40-9016-B29828F1A587}" srcOrd="8" destOrd="0" presId="urn:microsoft.com/office/officeart/2005/8/layout/vList2"/>
    <dgm:cxn modelId="{927A5B86-701A-7940-B8ED-5052FC6DA5A1}" type="presParOf" srcId="{1158AD0E-061F-AC43-B398-6B2DEB5B5B5C}" destId="{1F31613B-CDB0-FD4F-ADD7-A1672D0BF744}" srcOrd="9" destOrd="0" presId="urn:microsoft.com/office/officeart/2005/8/layout/vList2"/>
    <dgm:cxn modelId="{5DADF44D-6800-B347-9D84-2A192842C72D}" type="presParOf" srcId="{1158AD0E-061F-AC43-B398-6B2DEB5B5B5C}" destId="{67AA1921-951A-9147-994D-60F1A2B296C8}"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40AFBA-47C3-430E-A5FB-8CFF818C8E7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9A87CF07-DEBA-4966-8613-3A4173533833}">
      <dgm:prSet/>
      <dgm:spPr/>
      <dgm:t>
        <a:bodyPr/>
        <a:lstStyle/>
        <a:p>
          <a:r>
            <a:rPr lang="en-US"/>
            <a:t>Some editorials in the conservative press (e.g., NY Daily News)</a:t>
          </a:r>
        </a:p>
      </dgm:t>
    </dgm:pt>
    <dgm:pt modelId="{E2805156-1B46-4B5B-8C26-A98438A36954}" type="parTrans" cxnId="{5E389409-94EE-408A-A5F6-ABE4443209B5}">
      <dgm:prSet/>
      <dgm:spPr/>
      <dgm:t>
        <a:bodyPr/>
        <a:lstStyle/>
        <a:p>
          <a:endParaRPr lang="en-US"/>
        </a:p>
      </dgm:t>
    </dgm:pt>
    <dgm:pt modelId="{0E65461A-3B48-47FC-81C3-D5AA2A8BB0C9}" type="sibTrans" cxnId="{5E389409-94EE-408A-A5F6-ABE4443209B5}">
      <dgm:prSet/>
      <dgm:spPr/>
      <dgm:t>
        <a:bodyPr/>
        <a:lstStyle/>
        <a:p>
          <a:endParaRPr lang="en-US"/>
        </a:p>
      </dgm:t>
    </dgm:pt>
    <dgm:pt modelId="{7E2CFAA3-F724-4C57-98BE-DD09382A8DCD}">
      <dgm:prSet/>
      <dgm:spPr/>
      <dgm:t>
        <a:bodyPr/>
        <a:lstStyle/>
        <a:p>
          <a:r>
            <a:rPr lang="en-US"/>
            <a:t>Some hate mail</a:t>
          </a:r>
        </a:p>
      </dgm:t>
    </dgm:pt>
    <dgm:pt modelId="{E6728522-7D6B-4DC5-9094-B5FABA18B513}" type="parTrans" cxnId="{69CFADBC-4E38-4D52-B029-6CD9CFDC2DE5}">
      <dgm:prSet/>
      <dgm:spPr/>
      <dgm:t>
        <a:bodyPr/>
        <a:lstStyle/>
        <a:p>
          <a:endParaRPr lang="en-US"/>
        </a:p>
      </dgm:t>
    </dgm:pt>
    <dgm:pt modelId="{21D255BB-E75D-4274-B97E-759DD6EE7EC4}" type="sibTrans" cxnId="{69CFADBC-4E38-4D52-B029-6CD9CFDC2DE5}">
      <dgm:prSet/>
      <dgm:spPr/>
      <dgm:t>
        <a:bodyPr/>
        <a:lstStyle/>
        <a:p>
          <a:endParaRPr lang="en-US"/>
        </a:p>
      </dgm:t>
    </dgm:pt>
    <dgm:pt modelId="{6FFBF928-2FB1-4B5F-9C0A-80D39BE7DDF9}">
      <dgm:prSet/>
      <dgm:spPr/>
      <dgm:t>
        <a:bodyPr/>
        <a:lstStyle/>
        <a:p>
          <a:r>
            <a:rPr lang="en-US"/>
            <a:t>All emphasized I had “failed to do my patriotic duty”</a:t>
          </a:r>
        </a:p>
      </dgm:t>
    </dgm:pt>
    <dgm:pt modelId="{8607F0A7-BB99-489A-B1D4-1F999F907C39}" type="parTrans" cxnId="{6845F57E-1522-4125-BE25-9BEC2323089C}">
      <dgm:prSet/>
      <dgm:spPr/>
      <dgm:t>
        <a:bodyPr/>
        <a:lstStyle/>
        <a:p>
          <a:endParaRPr lang="en-US"/>
        </a:p>
      </dgm:t>
    </dgm:pt>
    <dgm:pt modelId="{F35366A8-4880-4BE9-861C-51DBC8DE1F5B}" type="sibTrans" cxnId="{6845F57E-1522-4125-BE25-9BEC2323089C}">
      <dgm:prSet/>
      <dgm:spPr/>
      <dgm:t>
        <a:bodyPr/>
        <a:lstStyle/>
        <a:p>
          <a:endParaRPr lang="en-US"/>
        </a:p>
      </dgm:t>
    </dgm:pt>
    <dgm:pt modelId="{F937C7F9-4B2C-2042-8251-F1BA800F5326}" type="pres">
      <dgm:prSet presAssocID="{F740AFBA-47C3-430E-A5FB-8CFF818C8E71}" presName="linear" presStyleCnt="0">
        <dgm:presLayoutVars>
          <dgm:animLvl val="lvl"/>
          <dgm:resizeHandles val="exact"/>
        </dgm:presLayoutVars>
      </dgm:prSet>
      <dgm:spPr/>
    </dgm:pt>
    <dgm:pt modelId="{46D135F6-5E5B-AB43-A508-5EEA648A13FD}" type="pres">
      <dgm:prSet presAssocID="{9A87CF07-DEBA-4966-8613-3A4173533833}" presName="parentText" presStyleLbl="node1" presStyleIdx="0" presStyleCnt="3">
        <dgm:presLayoutVars>
          <dgm:chMax val="0"/>
          <dgm:bulletEnabled val="1"/>
        </dgm:presLayoutVars>
      </dgm:prSet>
      <dgm:spPr/>
    </dgm:pt>
    <dgm:pt modelId="{330253EB-3F8A-1B40-8C29-18CE58A25EDE}" type="pres">
      <dgm:prSet presAssocID="{0E65461A-3B48-47FC-81C3-D5AA2A8BB0C9}" presName="spacer" presStyleCnt="0"/>
      <dgm:spPr/>
    </dgm:pt>
    <dgm:pt modelId="{A0239B22-635B-D046-8CBF-F8C646D2919A}" type="pres">
      <dgm:prSet presAssocID="{7E2CFAA3-F724-4C57-98BE-DD09382A8DCD}" presName="parentText" presStyleLbl="node1" presStyleIdx="1" presStyleCnt="3">
        <dgm:presLayoutVars>
          <dgm:chMax val="0"/>
          <dgm:bulletEnabled val="1"/>
        </dgm:presLayoutVars>
      </dgm:prSet>
      <dgm:spPr/>
    </dgm:pt>
    <dgm:pt modelId="{C124FD28-DA9E-BD44-95AE-DA188B507697}" type="pres">
      <dgm:prSet presAssocID="{21D255BB-E75D-4274-B97E-759DD6EE7EC4}" presName="spacer" presStyleCnt="0"/>
      <dgm:spPr/>
    </dgm:pt>
    <dgm:pt modelId="{B17C3FD7-0B26-4045-BA30-FF70DF593568}" type="pres">
      <dgm:prSet presAssocID="{6FFBF928-2FB1-4B5F-9C0A-80D39BE7DDF9}" presName="parentText" presStyleLbl="node1" presStyleIdx="2" presStyleCnt="3">
        <dgm:presLayoutVars>
          <dgm:chMax val="0"/>
          <dgm:bulletEnabled val="1"/>
        </dgm:presLayoutVars>
      </dgm:prSet>
      <dgm:spPr/>
    </dgm:pt>
  </dgm:ptLst>
  <dgm:cxnLst>
    <dgm:cxn modelId="{5E389409-94EE-408A-A5F6-ABE4443209B5}" srcId="{F740AFBA-47C3-430E-A5FB-8CFF818C8E71}" destId="{9A87CF07-DEBA-4966-8613-3A4173533833}" srcOrd="0" destOrd="0" parTransId="{E2805156-1B46-4B5B-8C26-A98438A36954}" sibTransId="{0E65461A-3B48-47FC-81C3-D5AA2A8BB0C9}"/>
    <dgm:cxn modelId="{4D766715-AF0F-164C-AE30-DE5F932A6130}" type="presOf" srcId="{F740AFBA-47C3-430E-A5FB-8CFF818C8E71}" destId="{F937C7F9-4B2C-2042-8251-F1BA800F5326}" srcOrd="0" destOrd="0" presId="urn:microsoft.com/office/officeart/2005/8/layout/vList2"/>
    <dgm:cxn modelId="{4B11E37A-ABA1-1944-A95D-2E6C3C032339}" type="presOf" srcId="{9A87CF07-DEBA-4966-8613-3A4173533833}" destId="{46D135F6-5E5B-AB43-A508-5EEA648A13FD}" srcOrd="0" destOrd="0" presId="urn:microsoft.com/office/officeart/2005/8/layout/vList2"/>
    <dgm:cxn modelId="{6845F57E-1522-4125-BE25-9BEC2323089C}" srcId="{F740AFBA-47C3-430E-A5FB-8CFF818C8E71}" destId="{6FFBF928-2FB1-4B5F-9C0A-80D39BE7DDF9}" srcOrd="2" destOrd="0" parTransId="{8607F0A7-BB99-489A-B1D4-1F999F907C39}" sibTransId="{F35366A8-4880-4BE9-861C-51DBC8DE1F5B}"/>
    <dgm:cxn modelId="{0E758EB4-C980-3749-8976-6CA520EC76A2}" type="presOf" srcId="{7E2CFAA3-F724-4C57-98BE-DD09382A8DCD}" destId="{A0239B22-635B-D046-8CBF-F8C646D2919A}" srcOrd="0" destOrd="0" presId="urn:microsoft.com/office/officeart/2005/8/layout/vList2"/>
    <dgm:cxn modelId="{69CFADBC-4E38-4D52-B029-6CD9CFDC2DE5}" srcId="{F740AFBA-47C3-430E-A5FB-8CFF818C8E71}" destId="{7E2CFAA3-F724-4C57-98BE-DD09382A8DCD}" srcOrd="1" destOrd="0" parTransId="{E6728522-7D6B-4DC5-9094-B5FABA18B513}" sibTransId="{21D255BB-E75D-4274-B97E-759DD6EE7EC4}"/>
    <dgm:cxn modelId="{C98DF1E6-E7AD-644F-B0CD-8FE8A45A29C6}" type="presOf" srcId="{6FFBF928-2FB1-4B5F-9C0A-80D39BE7DDF9}" destId="{B17C3FD7-0B26-4045-BA30-FF70DF593568}" srcOrd="0" destOrd="0" presId="urn:microsoft.com/office/officeart/2005/8/layout/vList2"/>
    <dgm:cxn modelId="{81670D08-39C2-5F41-BD91-C2D3AE511475}" type="presParOf" srcId="{F937C7F9-4B2C-2042-8251-F1BA800F5326}" destId="{46D135F6-5E5B-AB43-A508-5EEA648A13FD}" srcOrd="0" destOrd="0" presId="urn:microsoft.com/office/officeart/2005/8/layout/vList2"/>
    <dgm:cxn modelId="{4AFE5A7A-29D1-1744-A275-0E9C0A08DB43}" type="presParOf" srcId="{F937C7F9-4B2C-2042-8251-F1BA800F5326}" destId="{330253EB-3F8A-1B40-8C29-18CE58A25EDE}" srcOrd="1" destOrd="0" presId="urn:microsoft.com/office/officeart/2005/8/layout/vList2"/>
    <dgm:cxn modelId="{C6DB74EA-7CF1-2542-AADA-4C6FDCB03318}" type="presParOf" srcId="{F937C7F9-4B2C-2042-8251-F1BA800F5326}" destId="{A0239B22-635B-D046-8CBF-F8C646D2919A}" srcOrd="2" destOrd="0" presId="urn:microsoft.com/office/officeart/2005/8/layout/vList2"/>
    <dgm:cxn modelId="{AEF56E0E-3E22-2B48-9A73-69A33B137694}" type="presParOf" srcId="{F937C7F9-4B2C-2042-8251-F1BA800F5326}" destId="{C124FD28-DA9E-BD44-95AE-DA188B507697}" srcOrd="3" destOrd="0" presId="urn:microsoft.com/office/officeart/2005/8/layout/vList2"/>
    <dgm:cxn modelId="{0E8D037D-A603-8D4D-BC21-665BD4190BC4}" type="presParOf" srcId="{F937C7F9-4B2C-2042-8251-F1BA800F5326}" destId="{B17C3FD7-0B26-4045-BA30-FF70DF59356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32B415-D35B-459D-916E-2469A3BD2BA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38B052B-1D81-4C4D-AD11-DDFD86C9B8DC}">
      <dgm:prSet/>
      <dgm:spPr/>
      <dgm:t>
        <a:bodyPr/>
        <a:lstStyle/>
        <a:p>
          <a:r>
            <a:rPr lang="en-US" dirty="0"/>
            <a:t>House Judiciary Subcommittee on Civil and Constitutional Rights</a:t>
          </a:r>
        </a:p>
      </dgm:t>
    </dgm:pt>
    <dgm:pt modelId="{88148F31-EB43-42DC-BD84-CF79F8160D78}" type="parTrans" cxnId="{7B38D715-2E8C-4CFA-93AA-64EF9EBE0FA2}">
      <dgm:prSet/>
      <dgm:spPr/>
      <dgm:t>
        <a:bodyPr/>
        <a:lstStyle/>
        <a:p>
          <a:endParaRPr lang="en-US"/>
        </a:p>
      </dgm:t>
    </dgm:pt>
    <dgm:pt modelId="{1612C663-268F-493F-B7F0-BC47AE6CEBCA}" type="sibTrans" cxnId="{7B38D715-2E8C-4CFA-93AA-64EF9EBE0FA2}">
      <dgm:prSet/>
      <dgm:spPr/>
      <dgm:t>
        <a:bodyPr/>
        <a:lstStyle/>
        <a:p>
          <a:endParaRPr lang="en-US"/>
        </a:p>
      </dgm:t>
    </dgm:pt>
    <dgm:pt modelId="{CD4F5EC4-32FD-4B36-872C-B44C67BB4054}">
      <dgm:prSet/>
      <dgm:spPr/>
      <dgm:t>
        <a:bodyPr/>
        <a:lstStyle/>
        <a:p>
          <a:r>
            <a:rPr lang="en-US" dirty="0"/>
            <a:t>June 20, 1988</a:t>
          </a:r>
        </a:p>
      </dgm:t>
    </dgm:pt>
    <dgm:pt modelId="{C4501D44-5F36-4567-926C-CD24C1364A11}" type="parTrans" cxnId="{8276BEA7-8CAB-43D1-9109-9048FB83EC3D}">
      <dgm:prSet/>
      <dgm:spPr/>
      <dgm:t>
        <a:bodyPr/>
        <a:lstStyle/>
        <a:p>
          <a:endParaRPr lang="en-US"/>
        </a:p>
      </dgm:t>
    </dgm:pt>
    <dgm:pt modelId="{8608C903-00C0-4860-86C9-A6A5D98E0FA0}" type="sibTrans" cxnId="{8276BEA7-8CAB-43D1-9109-9048FB83EC3D}">
      <dgm:prSet/>
      <dgm:spPr/>
      <dgm:t>
        <a:bodyPr/>
        <a:lstStyle/>
        <a:p>
          <a:endParaRPr lang="en-US"/>
        </a:p>
      </dgm:t>
    </dgm:pt>
    <dgm:pt modelId="{C91DC494-7092-457B-AEE0-ACD45168F166}">
      <dgm:prSet/>
      <dgm:spPr/>
      <dgm:t>
        <a:bodyPr/>
        <a:lstStyle/>
        <a:p>
          <a:r>
            <a:rPr lang="en-US" dirty="0"/>
            <a:t>https://</a:t>
          </a:r>
          <a:r>
            <a:rPr lang="en-US" dirty="0" err="1"/>
            <a:t>www.c-span.org</a:t>
          </a:r>
          <a:r>
            <a:rPr lang="en-US" dirty="0"/>
            <a:t>/video/?3074-1/</a:t>
          </a:r>
          <a:r>
            <a:rPr lang="en-US" dirty="0" err="1"/>
            <a:t>fbi</a:t>
          </a:r>
          <a:r>
            <a:rPr lang="en-US" dirty="0"/>
            <a:t>-library-awareness-program</a:t>
          </a:r>
        </a:p>
      </dgm:t>
    </dgm:pt>
    <dgm:pt modelId="{6EDFB392-6420-43C8-BADC-74B75671725F}" type="parTrans" cxnId="{B274179A-E1B6-42DB-B7C9-7A02EA199945}">
      <dgm:prSet/>
      <dgm:spPr/>
      <dgm:t>
        <a:bodyPr/>
        <a:lstStyle/>
        <a:p>
          <a:endParaRPr lang="en-US"/>
        </a:p>
      </dgm:t>
    </dgm:pt>
    <dgm:pt modelId="{70569B98-A624-4982-AD9C-5B3F28A7A49F}" type="sibTrans" cxnId="{B274179A-E1B6-42DB-B7C9-7A02EA199945}">
      <dgm:prSet/>
      <dgm:spPr/>
      <dgm:t>
        <a:bodyPr/>
        <a:lstStyle/>
        <a:p>
          <a:endParaRPr lang="en-US"/>
        </a:p>
      </dgm:t>
    </dgm:pt>
    <dgm:pt modelId="{6C8900DF-2B0A-B942-A73C-795D6768C3A3}">
      <dgm:prSet/>
      <dgm:spPr/>
      <dgm:t>
        <a:bodyPr/>
        <a:lstStyle/>
        <a:p>
          <a:r>
            <a:rPr lang="en-US" dirty="0"/>
            <a:t>Representatives expressed support. Later summoned FBI Director to testify and defend program</a:t>
          </a:r>
        </a:p>
      </dgm:t>
    </dgm:pt>
    <dgm:pt modelId="{BFD9223B-ED91-F64F-BAD3-442C8F922371}" type="parTrans" cxnId="{D9C67F7E-E2D5-5245-B6F8-3CA01CBDF0B0}">
      <dgm:prSet/>
      <dgm:spPr/>
      <dgm:t>
        <a:bodyPr/>
        <a:lstStyle/>
        <a:p>
          <a:endParaRPr lang="en-US"/>
        </a:p>
      </dgm:t>
    </dgm:pt>
    <dgm:pt modelId="{408C1E0C-9AC8-8B45-BFEB-C1C1719E2E79}" type="sibTrans" cxnId="{D9C67F7E-E2D5-5245-B6F8-3CA01CBDF0B0}">
      <dgm:prSet/>
      <dgm:spPr/>
      <dgm:t>
        <a:bodyPr/>
        <a:lstStyle/>
        <a:p>
          <a:endParaRPr lang="en-US"/>
        </a:p>
      </dgm:t>
    </dgm:pt>
    <dgm:pt modelId="{97992258-BCAD-604E-8605-27B753DF42EE}" type="pres">
      <dgm:prSet presAssocID="{C932B415-D35B-459D-916E-2469A3BD2BAE}" presName="linear" presStyleCnt="0">
        <dgm:presLayoutVars>
          <dgm:animLvl val="lvl"/>
          <dgm:resizeHandles val="exact"/>
        </dgm:presLayoutVars>
      </dgm:prSet>
      <dgm:spPr/>
    </dgm:pt>
    <dgm:pt modelId="{F958CE70-F371-E940-A4AE-45441B83AF6B}" type="pres">
      <dgm:prSet presAssocID="{F38B052B-1D81-4C4D-AD11-DDFD86C9B8DC}" presName="parentText" presStyleLbl="node1" presStyleIdx="0" presStyleCnt="4">
        <dgm:presLayoutVars>
          <dgm:chMax val="0"/>
          <dgm:bulletEnabled val="1"/>
        </dgm:presLayoutVars>
      </dgm:prSet>
      <dgm:spPr/>
    </dgm:pt>
    <dgm:pt modelId="{7C43C59F-8E21-D043-B20F-041158FAFA85}" type="pres">
      <dgm:prSet presAssocID="{1612C663-268F-493F-B7F0-BC47AE6CEBCA}" presName="spacer" presStyleCnt="0"/>
      <dgm:spPr/>
    </dgm:pt>
    <dgm:pt modelId="{0CC7F030-7ED4-714A-81D7-259B46653EBE}" type="pres">
      <dgm:prSet presAssocID="{CD4F5EC4-32FD-4B36-872C-B44C67BB4054}" presName="parentText" presStyleLbl="node1" presStyleIdx="1" presStyleCnt="4">
        <dgm:presLayoutVars>
          <dgm:chMax val="0"/>
          <dgm:bulletEnabled val="1"/>
        </dgm:presLayoutVars>
      </dgm:prSet>
      <dgm:spPr/>
    </dgm:pt>
    <dgm:pt modelId="{BFA0F6E8-18B9-3E44-B5C4-2D248E9103B9}" type="pres">
      <dgm:prSet presAssocID="{8608C903-00C0-4860-86C9-A6A5D98E0FA0}" presName="spacer" presStyleCnt="0"/>
      <dgm:spPr/>
    </dgm:pt>
    <dgm:pt modelId="{46D186A6-2D1E-FB49-9D25-6432925106EF}" type="pres">
      <dgm:prSet presAssocID="{6C8900DF-2B0A-B942-A73C-795D6768C3A3}" presName="parentText" presStyleLbl="node1" presStyleIdx="2" presStyleCnt="4">
        <dgm:presLayoutVars>
          <dgm:chMax val="0"/>
          <dgm:bulletEnabled val="1"/>
        </dgm:presLayoutVars>
      </dgm:prSet>
      <dgm:spPr/>
    </dgm:pt>
    <dgm:pt modelId="{E670D7E1-01A9-2542-8336-6282600A7663}" type="pres">
      <dgm:prSet presAssocID="{408C1E0C-9AC8-8B45-BFEB-C1C1719E2E79}" presName="spacer" presStyleCnt="0"/>
      <dgm:spPr/>
    </dgm:pt>
    <dgm:pt modelId="{C35036C8-5CC8-8A4A-84AA-440A07DC9950}" type="pres">
      <dgm:prSet presAssocID="{C91DC494-7092-457B-AEE0-ACD45168F166}" presName="parentText" presStyleLbl="node1" presStyleIdx="3" presStyleCnt="4">
        <dgm:presLayoutVars>
          <dgm:chMax val="0"/>
          <dgm:bulletEnabled val="1"/>
        </dgm:presLayoutVars>
      </dgm:prSet>
      <dgm:spPr/>
    </dgm:pt>
  </dgm:ptLst>
  <dgm:cxnLst>
    <dgm:cxn modelId="{7B38D715-2E8C-4CFA-93AA-64EF9EBE0FA2}" srcId="{C932B415-D35B-459D-916E-2469A3BD2BAE}" destId="{F38B052B-1D81-4C4D-AD11-DDFD86C9B8DC}" srcOrd="0" destOrd="0" parTransId="{88148F31-EB43-42DC-BD84-CF79F8160D78}" sibTransId="{1612C663-268F-493F-B7F0-BC47AE6CEBCA}"/>
    <dgm:cxn modelId="{53952932-4A21-F74A-891A-FEFD13DBAA08}" type="presOf" srcId="{F38B052B-1D81-4C4D-AD11-DDFD86C9B8DC}" destId="{F958CE70-F371-E940-A4AE-45441B83AF6B}" srcOrd="0" destOrd="0" presId="urn:microsoft.com/office/officeart/2005/8/layout/vList2"/>
    <dgm:cxn modelId="{D9C67F7E-E2D5-5245-B6F8-3CA01CBDF0B0}" srcId="{C932B415-D35B-459D-916E-2469A3BD2BAE}" destId="{6C8900DF-2B0A-B942-A73C-795D6768C3A3}" srcOrd="2" destOrd="0" parTransId="{BFD9223B-ED91-F64F-BAD3-442C8F922371}" sibTransId="{408C1E0C-9AC8-8B45-BFEB-C1C1719E2E79}"/>
    <dgm:cxn modelId="{18707C94-4661-6F42-824A-8CDE6FE94FB9}" type="presOf" srcId="{6C8900DF-2B0A-B942-A73C-795D6768C3A3}" destId="{46D186A6-2D1E-FB49-9D25-6432925106EF}" srcOrd="0" destOrd="0" presId="urn:microsoft.com/office/officeart/2005/8/layout/vList2"/>
    <dgm:cxn modelId="{B274179A-E1B6-42DB-B7C9-7A02EA199945}" srcId="{C932B415-D35B-459D-916E-2469A3BD2BAE}" destId="{C91DC494-7092-457B-AEE0-ACD45168F166}" srcOrd="3" destOrd="0" parTransId="{6EDFB392-6420-43C8-BADC-74B75671725F}" sibTransId="{70569B98-A624-4982-AD9C-5B3F28A7A49F}"/>
    <dgm:cxn modelId="{DD0D63A7-DCD8-494C-8D21-11E7D46A8168}" type="presOf" srcId="{C91DC494-7092-457B-AEE0-ACD45168F166}" destId="{C35036C8-5CC8-8A4A-84AA-440A07DC9950}" srcOrd="0" destOrd="0" presId="urn:microsoft.com/office/officeart/2005/8/layout/vList2"/>
    <dgm:cxn modelId="{8276BEA7-8CAB-43D1-9109-9048FB83EC3D}" srcId="{C932B415-D35B-459D-916E-2469A3BD2BAE}" destId="{CD4F5EC4-32FD-4B36-872C-B44C67BB4054}" srcOrd="1" destOrd="0" parTransId="{C4501D44-5F36-4567-926C-CD24C1364A11}" sibTransId="{8608C903-00C0-4860-86C9-A6A5D98E0FA0}"/>
    <dgm:cxn modelId="{FEC33EAA-0FBD-F14E-9D33-34F82EC292B8}" type="presOf" srcId="{C932B415-D35B-459D-916E-2469A3BD2BAE}" destId="{97992258-BCAD-604E-8605-27B753DF42EE}" srcOrd="0" destOrd="0" presId="urn:microsoft.com/office/officeart/2005/8/layout/vList2"/>
    <dgm:cxn modelId="{9C1006D7-8425-6448-BFD3-8CC01E84D1D1}" type="presOf" srcId="{CD4F5EC4-32FD-4B36-872C-B44C67BB4054}" destId="{0CC7F030-7ED4-714A-81D7-259B46653EBE}" srcOrd="0" destOrd="0" presId="urn:microsoft.com/office/officeart/2005/8/layout/vList2"/>
    <dgm:cxn modelId="{543F99C7-30E3-3A4B-9262-575D5B722069}" type="presParOf" srcId="{97992258-BCAD-604E-8605-27B753DF42EE}" destId="{F958CE70-F371-E940-A4AE-45441B83AF6B}" srcOrd="0" destOrd="0" presId="urn:microsoft.com/office/officeart/2005/8/layout/vList2"/>
    <dgm:cxn modelId="{78C8CEB8-741B-B848-A73D-4D100CCE91A9}" type="presParOf" srcId="{97992258-BCAD-604E-8605-27B753DF42EE}" destId="{7C43C59F-8E21-D043-B20F-041158FAFA85}" srcOrd="1" destOrd="0" presId="urn:microsoft.com/office/officeart/2005/8/layout/vList2"/>
    <dgm:cxn modelId="{F9662E16-1517-134D-A1D9-914E417391E4}" type="presParOf" srcId="{97992258-BCAD-604E-8605-27B753DF42EE}" destId="{0CC7F030-7ED4-714A-81D7-259B46653EBE}" srcOrd="2" destOrd="0" presId="urn:microsoft.com/office/officeart/2005/8/layout/vList2"/>
    <dgm:cxn modelId="{438D98B2-E8FA-4543-9953-8116593F9D75}" type="presParOf" srcId="{97992258-BCAD-604E-8605-27B753DF42EE}" destId="{BFA0F6E8-18B9-3E44-B5C4-2D248E9103B9}" srcOrd="3" destOrd="0" presId="urn:microsoft.com/office/officeart/2005/8/layout/vList2"/>
    <dgm:cxn modelId="{9F3B220A-6887-9947-B49C-7C0D92D95918}" type="presParOf" srcId="{97992258-BCAD-604E-8605-27B753DF42EE}" destId="{46D186A6-2D1E-FB49-9D25-6432925106EF}" srcOrd="4" destOrd="0" presId="urn:microsoft.com/office/officeart/2005/8/layout/vList2"/>
    <dgm:cxn modelId="{3F40D76A-BD76-8A46-A510-C86E65129E08}" type="presParOf" srcId="{97992258-BCAD-604E-8605-27B753DF42EE}" destId="{E670D7E1-01A9-2542-8336-6282600A7663}" srcOrd="5" destOrd="0" presId="urn:microsoft.com/office/officeart/2005/8/layout/vList2"/>
    <dgm:cxn modelId="{F234EB44-18CF-5D4E-BA6D-D8DC6D276A67}" type="presParOf" srcId="{97992258-BCAD-604E-8605-27B753DF42EE}" destId="{C35036C8-5CC8-8A4A-84AA-440A07DC995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0331E0-8C0F-4ADD-9372-18351B3BAC4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B97E808-5B85-4EBB-96DC-4A557EAA8D7D}">
      <dgm:prSet/>
      <dgm:spPr/>
      <dgm:t>
        <a:bodyPr/>
        <a:lstStyle/>
        <a:p>
          <a:r>
            <a:rPr lang="en-US"/>
            <a:t>Foia’ed files.  Much redacted</a:t>
          </a:r>
        </a:p>
      </dgm:t>
    </dgm:pt>
    <dgm:pt modelId="{D28EED96-9D14-440C-A277-D2558FFE31AB}" type="parTrans" cxnId="{81E504FC-8EA1-4B6A-A3D0-05EA2FC23478}">
      <dgm:prSet/>
      <dgm:spPr/>
      <dgm:t>
        <a:bodyPr/>
        <a:lstStyle/>
        <a:p>
          <a:endParaRPr lang="en-US"/>
        </a:p>
      </dgm:t>
    </dgm:pt>
    <dgm:pt modelId="{0E84103E-ADF8-4157-8DD7-7E81EF95C3C0}" type="sibTrans" cxnId="{81E504FC-8EA1-4B6A-A3D0-05EA2FC23478}">
      <dgm:prSet/>
      <dgm:spPr/>
      <dgm:t>
        <a:bodyPr/>
        <a:lstStyle/>
        <a:p>
          <a:endParaRPr lang="en-US"/>
        </a:p>
      </dgm:t>
    </dgm:pt>
    <dgm:pt modelId="{62EA0547-0FAC-435C-89B0-783F6111E80E}">
      <dgm:prSet/>
      <dgm:spPr/>
      <dgm:t>
        <a:bodyPr/>
        <a:lstStyle/>
        <a:p>
          <a:r>
            <a:rPr lang="en-US" dirty="0"/>
            <a:t>National Security Archives used report of call on me to sue the FBI for failing to produce the call report in a previous FOIA request</a:t>
          </a:r>
        </a:p>
      </dgm:t>
    </dgm:pt>
    <dgm:pt modelId="{D63D5C5E-7CB9-47C6-9044-022BD8A299F2}" type="parTrans" cxnId="{9FD0765B-7627-4ED2-81C0-D39CFF306A51}">
      <dgm:prSet/>
      <dgm:spPr/>
      <dgm:t>
        <a:bodyPr/>
        <a:lstStyle/>
        <a:p>
          <a:endParaRPr lang="en-US"/>
        </a:p>
      </dgm:t>
    </dgm:pt>
    <dgm:pt modelId="{1965C1CD-7124-41B7-8BDD-A0E314A3285A}" type="sibTrans" cxnId="{9FD0765B-7627-4ED2-81C0-D39CFF306A51}">
      <dgm:prSet/>
      <dgm:spPr/>
      <dgm:t>
        <a:bodyPr/>
        <a:lstStyle/>
        <a:p>
          <a:endParaRPr lang="en-US"/>
        </a:p>
      </dgm:t>
    </dgm:pt>
    <dgm:pt modelId="{FFFAA39C-EEB9-9D4B-9ED8-2001B3838820}">
      <dgm:prSet/>
      <dgm:spPr/>
      <dgm:t>
        <a:bodyPr/>
        <a:lstStyle/>
        <a:p>
          <a:r>
            <a:rPr lang="en-US" dirty="0"/>
            <a:t>One FOIA request revealed that real name of program might have been DECAL, Development of Counterintelligence Among Librarians</a:t>
          </a:r>
        </a:p>
      </dgm:t>
    </dgm:pt>
    <dgm:pt modelId="{66520AAA-B55F-794E-A3A5-A9A8E45C5020}" type="parTrans" cxnId="{28F66CBB-7A39-764D-9250-960DE88D8391}">
      <dgm:prSet/>
      <dgm:spPr/>
      <dgm:t>
        <a:bodyPr/>
        <a:lstStyle/>
        <a:p>
          <a:endParaRPr lang="en-US"/>
        </a:p>
      </dgm:t>
    </dgm:pt>
    <dgm:pt modelId="{C2DE653B-81BB-4245-BEAB-FA36830E7886}" type="sibTrans" cxnId="{28F66CBB-7A39-764D-9250-960DE88D8391}">
      <dgm:prSet/>
      <dgm:spPr/>
      <dgm:t>
        <a:bodyPr/>
        <a:lstStyle/>
        <a:p>
          <a:endParaRPr lang="en-US"/>
        </a:p>
      </dgm:t>
    </dgm:pt>
    <dgm:pt modelId="{B27F4002-AEC9-954C-9543-4B71C2A81AD0}" type="pres">
      <dgm:prSet presAssocID="{E90331E0-8C0F-4ADD-9372-18351B3BAC41}" presName="linear" presStyleCnt="0">
        <dgm:presLayoutVars>
          <dgm:animLvl val="lvl"/>
          <dgm:resizeHandles val="exact"/>
        </dgm:presLayoutVars>
      </dgm:prSet>
      <dgm:spPr/>
    </dgm:pt>
    <dgm:pt modelId="{7D4B6F03-7B33-ED46-AC4A-EE7ED4FE990D}" type="pres">
      <dgm:prSet presAssocID="{6B97E808-5B85-4EBB-96DC-4A557EAA8D7D}" presName="parentText" presStyleLbl="node1" presStyleIdx="0" presStyleCnt="3">
        <dgm:presLayoutVars>
          <dgm:chMax val="0"/>
          <dgm:bulletEnabled val="1"/>
        </dgm:presLayoutVars>
      </dgm:prSet>
      <dgm:spPr/>
    </dgm:pt>
    <dgm:pt modelId="{13CBC9CF-D1E5-9048-BCD9-DDDDDADF1BC3}" type="pres">
      <dgm:prSet presAssocID="{0E84103E-ADF8-4157-8DD7-7E81EF95C3C0}" presName="spacer" presStyleCnt="0"/>
      <dgm:spPr/>
    </dgm:pt>
    <dgm:pt modelId="{358AC9B2-13C1-4F46-8DAA-7D28CF5C3299}" type="pres">
      <dgm:prSet presAssocID="{62EA0547-0FAC-435C-89B0-783F6111E80E}" presName="parentText" presStyleLbl="node1" presStyleIdx="1" presStyleCnt="3">
        <dgm:presLayoutVars>
          <dgm:chMax val="0"/>
          <dgm:bulletEnabled val="1"/>
        </dgm:presLayoutVars>
      </dgm:prSet>
      <dgm:spPr/>
    </dgm:pt>
    <dgm:pt modelId="{F22F51B1-AD42-F946-95BD-24D78D5096C3}" type="pres">
      <dgm:prSet presAssocID="{1965C1CD-7124-41B7-8BDD-A0E314A3285A}" presName="spacer" presStyleCnt="0"/>
      <dgm:spPr/>
    </dgm:pt>
    <dgm:pt modelId="{7915BFB7-802A-F44E-A5D1-13B274CFA3CC}" type="pres">
      <dgm:prSet presAssocID="{FFFAA39C-EEB9-9D4B-9ED8-2001B3838820}" presName="parentText" presStyleLbl="node1" presStyleIdx="2" presStyleCnt="3">
        <dgm:presLayoutVars>
          <dgm:chMax val="0"/>
          <dgm:bulletEnabled val="1"/>
        </dgm:presLayoutVars>
      </dgm:prSet>
      <dgm:spPr/>
    </dgm:pt>
  </dgm:ptLst>
  <dgm:cxnLst>
    <dgm:cxn modelId="{9FD0765B-7627-4ED2-81C0-D39CFF306A51}" srcId="{E90331E0-8C0F-4ADD-9372-18351B3BAC41}" destId="{62EA0547-0FAC-435C-89B0-783F6111E80E}" srcOrd="1" destOrd="0" parTransId="{D63D5C5E-7CB9-47C6-9044-022BD8A299F2}" sibTransId="{1965C1CD-7124-41B7-8BDD-A0E314A3285A}"/>
    <dgm:cxn modelId="{6EA26F64-0163-6E46-B096-7FE22C81125E}" type="presOf" srcId="{FFFAA39C-EEB9-9D4B-9ED8-2001B3838820}" destId="{7915BFB7-802A-F44E-A5D1-13B274CFA3CC}" srcOrd="0" destOrd="0" presId="urn:microsoft.com/office/officeart/2005/8/layout/vList2"/>
    <dgm:cxn modelId="{0706D493-5224-964B-94E5-7690238BE171}" type="presOf" srcId="{E90331E0-8C0F-4ADD-9372-18351B3BAC41}" destId="{B27F4002-AEC9-954C-9543-4B71C2A81AD0}" srcOrd="0" destOrd="0" presId="urn:microsoft.com/office/officeart/2005/8/layout/vList2"/>
    <dgm:cxn modelId="{FA7746A9-828B-8A49-B1DB-5D7F953B75C3}" type="presOf" srcId="{6B97E808-5B85-4EBB-96DC-4A557EAA8D7D}" destId="{7D4B6F03-7B33-ED46-AC4A-EE7ED4FE990D}" srcOrd="0" destOrd="0" presId="urn:microsoft.com/office/officeart/2005/8/layout/vList2"/>
    <dgm:cxn modelId="{28F66CBB-7A39-764D-9250-960DE88D8391}" srcId="{E90331E0-8C0F-4ADD-9372-18351B3BAC41}" destId="{FFFAA39C-EEB9-9D4B-9ED8-2001B3838820}" srcOrd="2" destOrd="0" parTransId="{66520AAA-B55F-794E-A3A5-A9A8E45C5020}" sibTransId="{C2DE653B-81BB-4245-BEAB-FA36830E7886}"/>
    <dgm:cxn modelId="{651A2CC5-602A-4B47-A502-7E1B03285BAA}" type="presOf" srcId="{62EA0547-0FAC-435C-89B0-783F6111E80E}" destId="{358AC9B2-13C1-4F46-8DAA-7D28CF5C3299}" srcOrd="0" destOrd="0" presId="urn:microsoft.com/office/officeart/2005/8/layout/vList2"/>
    <dgm:cxn modelId="{81E504FC-8EA1-4B6A-A3D0-05EA2FC23478}" srcId="{E90331E0-8C0F-4ADD-9372-18351B3BAC41}" destId="{6B97E808-5B85-4EBB-96DC-4A557EAA8D7D}" srcOrd="0" destOrd="0" parTransId="{D28EED96-9D14-440C-A277-D2558FFE31AB}" sibTransId="{0E84103E-ADF8-4157-8DD7-7E81EF95C3C0}"/>
    <dgm:cxn modelId="{7D831BCB-142B-4243-8D96-E45AC83D4577}" type="presParOf" srcId="{B27F4002-AEC9-954C-9543-4B71C2A81AD0}" destId="{7D4B6F03-7B33-ED46-AC4A-EE7ED4FE990D}" srcOrd="0" destOrd="0" presId="urn:microsoft.com/office/officeart/2005/8/layout/vList2"/>
    <dgm:cxn modelId="{0ED49471-35EB-3343-AF1F-54E3417D3E92}" type="presParOf" srcId="{B27F4002-AEC9-954C-9543-4B71C2A81AD0}" destId="{13CBC9CF-D1E5-9048-BCD9-DDDDDADF1BC3}" srcOrd="1" destOrd="0" presId="urn:microsoft.com/office/officeart/2005/8/layout/vList2"/>
    <dgm:cxn modelId="{54F75FFD-94CC-284B-A01A-95DD6C8BCBAB}" type="presParOf" srcId="{B27F4002-AEC9-954C-9543-4B71C2A81AD0}" destId="{358AC9B2-13C1-4F46-8DAA-7D28CF5C3299}" srcOrd="2" destOrd="0" presId="urn:microsoft.com/office/officeart/2005/8/layout/vList2"/>
    <dgm:cxn modelId="{F23EA3B1-B935-6144-BC67-502EEC47A27C}" type="presParOf" srcId="{B27F4002-AEC9-954C-9543-4B71C2A81AD0}" destId="{F22F51B1-AD42-F946-95BD-24D78D5096C3}" srcOrd="3" destOrd="0" presId="urn:microsoft.com/office/officeart/2005/8/layout/vList2"/>
    <dgm:cxn modelId="{64CE099C-25A5-C14C-8B10-8F21552093D0}" type="presParOf" srcId="{B27F4002-AEC9-954C-9543-4B71C2A81AD0}" destId="{7915BFB7-802A-F44E-A5D1-13B274CFA3C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37B47AD-9FAB-41E8-9CE3-4ACE5705DB1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EA641889-3754-4EA3-ACE7-7A64F836203E}">
      <dgm:prSet/>
      <dgm:spPr/>
      <dgm:t>
        <a:bodyPr/>
        <a:lstStyle/>
        <a:p>
          <a:r>
            <a:rPr lang="en-US"/>
            <a:t>Protection of information is legitimate government responsibility</a:t>
          </a:r>
        </a:p>
      </dgm:t>
    </dgm:pt>
    <dgm:pt modelId="{82692E44-012E-4A84-B723-1C69CB5C050E}" type="parTrans" cxnId="{6DF78427-A48A-44AB-92A6-C0141946ED0E}">
      <dgm:prSet/>
      <dgm:spPr/>
      <dgm:t>
        <a:bodyPr/>
        <a:lstStyle/>
        <a:p>
          <a:endParaRPr lang="en-US"/>
        </a:p>
      </dgm:t>
    </dgm:pt>
    <dgm:pt modelId="{13D4B436-490A-4143-8CA8-CEB5BCD5C696}" type="sibTrans" cxnId="{6DF78427-A48A-44AB-92A6-C0141946ED0E}">
      <dgm:prSet/>
      <dgm:spPr/>
      <dgm:t>
        <a:bodyPr/>
        <a:lstStyle/>
        <a:p>
          <a:endParaRPr lang="en-US"/>
        </a:p>
      </dgm:t>
    </dgm:pt>
    <dgm:pt modelId="{99060A05-33EA-4089-8A3D-8EC0293AAAF1}">
      <dgm:prSet/>
      <dgm:spPr/>
      <dgm:t>
        <a:bodyPr/>
        <a:lstStyle/>
        <a:p>
          <a:r>
            <a:rPr lang="en-US"/>
            <a:t>Access to information enables rapid scientific development</a:t>
          </a:r>
        </a:p>
      </dgm:t>
    </dgm:pt>
    <dgm:pt modelId="{B4E74DE4-8201-4F24-A7A1-0FBD68E95A83}" type="parTrans" cxnId="{BD67B530-8F98-44B2-9F2E-8A74FAB50823}">
      <dgm:prSet/>
      <dgm:spPr/>
      <dgm:t>
        <a:bodyPr/>
        <a:lstStyle/>
        <a:p>
          <a:endParaRPr lang="en-US"/>
        </a:p>
      </dgm:t>
    </dgm:pt>
    <dgm:pt modelId="{9F06D10B-31DA-4006-B04D-B7FDC3FB2066}" type="sibTrans" cxnId="{BD67B530-8F98-44B2-9F2E-8A74FAB50823}">
      <dgm:prSet/>
      <dgm:spPr/>
      <dgm:t>
        <a:bodyPr/>
        <a:lstStyle/>
        <a:p>
          <a:endParaRPr lang="en-US"/>
        </a:p>
      </dgm:t>
    </dgm:pt>
    <dgm:pt modelId="{23128D5A-BDD2-4324-93A5-C9677E696768}">
      <dgm:prSet/>
      <dgm:spPr/>
      <dgm:t>
        <a:bodyPr/>
        <a:lstStyle/>
        <a:p>
          <a:r>
            <a:rPr lang="en-US"/>
            <a:t>Program singled out people for their accents and/or surnames</a:t>
          </a:r>
        </a:p>
      </dgm:t>
    </dgm:pt>
    <dgm:pt modelId="{DD79D755-C362-4184-A2F1-F616FE41F238}" type="parTrans" cxnId="{A883E705-AE78-4383-B3BC-4E69867279E3}">
      <dgm:prSet/>
      <dgm:spPr/>
      <dgm:t>
        <a:bodyPr/>
        <a:lstStyle/>
        <a:p>
          <a:endParaRPr lang="en-US"/>
        </a:p>
      </dgm:t>
    </dgm:pt>
    <dgm:pt modelId="{4643A7E1-3820-4406-B6AD-9AE729F922D4}" type="sibTrans" cxnId="{A883E705-AE78-4383-B3BC-4E69867279E3}">
      <dgm:prSet/>
      <dgm:spPr/>
      <dgm:t>
        <a:bodyPr/>
        <a:lstStyle/>
        <a:p>
          <a:endParaRPr lang="en-US"/>
        </a:p>
      </dgm:t>
    </dgm:pt>
    <dgm:pt modelId="{FF7C55D5-0717-4948-BC35-2050E2CC5E3D}" type="pres">
      <dgm:prSet presAssocID="{D37B47AD-9FAB-41E8-9CE3-4ACE5705DB1F}" presName="linear" presStyleCnt="0">
        <dgm:presLayoutVars>
          <dgm:animLvl val="lvl"/>
          <dgm:resizeHandles val="exact"/>
        </dgm:presLayoutVars>
      </dgm:prSet>
      <dgm:spPr/>
    </dgm:pt>
    <dgm:pt modelId="{214D7226-1128-6D46-BC7C-E442448A8C29}" type="pres">
      <dgm:prSet presAssocID="{EA641889-3754-4EA3-ACE7-7A64F836203E}" presName="parentText" presStyleLbl="node1" presStyleIdx="0" presStyleCnt="3">
        <dgm:presLayoutVars>
          <dgm:chMax val="0"/>
          <dgm:bulletEnabled val="1"/>
        </dgm:presLayoutVars>
      </dgm:prSet>
      <dgm:spPr/>
    </dgm:pt>
    <dgm:pt modelId="{98D3D852-12FD-D945-B4FC-A28B76638825}" type="pres">
      <dgm:prSet presAssocID="{13D4B436-490A-4143-8CA8-CEB5BCD5C696}" presName="spacer" presStyleCnt="0"/>
      <dgm:spPr/>
    </dgm:pt>
    <dgm:pt modelId="{2B38112F-D897-024B-A408-8DDCB53104C0}" type="pres">
      <dgm:prSet presAssocID="{99060A05-33EA-4089-8A3D-8EC0293AAAF1}" presName="parentText" presStyleLbl="node1" presStyleIdx="1" presStyleCnt="3">
        <dgm:presLayoutVars>
          <dgm:chMax val="0"/>
          <dgm:bulletEnabled val="1"/>
        </dgm:presLayoutVars>
      </dgm:prSet>
      <dgm:spPr/>
    </dgm:pt>
    <dgm:pt modelId="{963A2F8B-F3E3-E843-8DE6-7AD96F5C9FEF}" type="pres">
      <dgm:prSet presAssocID="{9F06D10B-31DA-4006-B04D-B7FDC3FB2066}" presName="spacer" presStyleCnt="0"/>
      <dgm:spPr/>
    </dgm:pt>
    <dgm:pt modelId="{42C81BBB-C503-E64E-968E-802E8AF98D91}" type="pres">
      <dgm:prSet presAssocID="{23128D5A-BDD2-4324-93A5-C9677E696768}" presName="parentText" presStyleLbl="node1" presStyleIdx="2" presStyleCnt="3">
        <dgm:presLayoutVars>
          <dgm:chMax val="0"/>
          <dgm:bulletEnabled val="1"/>
        </dgm:presLayoutVars>
      </dgm:prSet>
      <dgm:spPr/>
    </dgm:pt>
  </dgm:ptLst>
  <dgm:cxnLst>
    <dgm:cxn modelId="{A883E705-AE78-4383-B3BC-4E69867279E3}" srcId="{D37B47AD-9FAB-41E8-9CE3-4ACE5705DB1F}" destId="{23128D5A-BDD2-4324-93A5-C9677E696768}" srcOrd="2" destOrd="0" parTransId="{DD79D755-C362-4184-A2F1-F616FE41F238}" sibTransId="{4643A7E1-3820-4406-B6AD-9AE729F922D4}"/>
    <dgm:cxn modelId="{6DF78427-A48A-44AB-92A6-C0141946ED0E}" srcId="{D37B47AD-9FAB-41E8-9CE3-4ACE5705DB1F}" destId="{EA641889-3754-4EA3-ACE7-7A64F836203E}" srcOrd="0" destOrd="0" parTransId="{82692E44-012E-4A84-B723-1C69CB5C050E}" sibTransId="{13D4B436-490A-4143-8CA8-CEB5BCD5C696}"/>
    <dgm:cxn modelId="{BD67B530-8F98-44B2-9F2E-8A74FAB50823}" srcId="{D37B47AD-9FAB-41E8-9CE3-4ACE5705DB1F}" destId="{99060A05-33EA-4089-8A3D-8EC0293AAAF1}" srcOrd="1" destOrd="0" parTransId="{B4E74DE4-8201-4F24-A7A1-0FBD68E95A83}" sibTransId="{9F06D10B-31DA-4006-B04D-B7FDC3FB2066}"/>
    <dgm:cxn modelId="{008C79B0-5B00-B84A-BDFD-A0D0D172FB33}" type="presOf" srcId="{99060A05-33EA-4089-8A3D-8EC0293AAAF1}" destId="{2B38112F-D897-024B-A408-8DDCB53104C0}" srcOrd="0" destOrd="0" presId="urn:microsoft.com/office/officeart/2005/8/layout/vList2"/>
    <dgm:cxn modelId="{DE2FB1C5-9C92-8940-B470-F05EE926912B}" type="presOf" srcId="{23128D5A-BDD2-4324-93A5-C9677E696768}" destId="{42C81BBB-C503-E64E-968E-802E8AF98D91}" srcOrd="0" destOrd="0" presId="urn:microsoft.com/office/officeart/2005/8/layout/vList2"/>
    <dgm:cxn modelId="{723D25DD-8760-7748-81B9-3C99AEE4E5C6}" type="presOf" srcId="{EA641889-3754-4EA3-ACE7-7A64F836203E}" destId="{214D7226-1128-6D46-BC7C-E442448A8C29}" srcOrd="0" destOrd="0" presId="urn:microsoft.com/office/officeart/2005/8/layout/vList2"/>
    <dgm:cxn modelId="{59213EF7-1BB3-B74D-91AF-35FCCEF63CFA}" type="presOf" srcId="{D37B47AD-9FAB-41E8-9CE3-4ACE5705DB1F}" destId="{FF7C55D5-0717-4948-BC35-2050E2CC5E3D}" srcOrd="0" destOrd="0" presId="urn:microsoft.com/office/officeart/2005/8/layout/vList2"/>
    <dgm:cxn modelId="{DE3E50EC-22DB-5C4C-8CD7-8BA840D45E22}" type="presParOf" srcId="{FF7C55D5-0717-4948-BC35-2050E2CC5E3D}" destId="{214D7226-1128-6D46-BC7C-E442448A8C29}" srcOrd="0" destOrd="0" presId="urn:microsoft.com/office/officeart/2005/8/layout/vList2"/>
    <dgm:cxn modelId="{F226AC63-36E6-7746-AC28-05579BBF7788}" type="presParOf" srcId="{FF7C55D5-0717-4948-BC35-2050E2CC5E3D}" destId="{98D3D852-12FD-D945-B4FC-A28B76638825}" srcOrd="1" destOrd="0" presId="urn:microsoft.com/office/officeart/2005/8/layout/vList2"/>
    <dgm:cxn modelId="{4865F567-9F9E-F541-815C-9E316CC41E07}" type="presParOf" srcId="{FF7C55D5-0717-4948-BC35-2050E2CC5E3D}" destId="{2B38112F-D897-024B-A408-8DDCB53104C0}" srcOrd="2" destOrd="0" presId="urn:microsoft.com/office/officeart/2005/8/layout/vList2"/>
    <dgm:cxn modelId="{23A8174D-939E-6B43-9180-EB25C95B87FD}" type="presParOf" srcId="{FF7C55D5-0717-4948-BC35-2050E2CC5E3D}" destId="{963A2F8B-F3E3-E843-8DE6-7AD96F5C9FEF}" srcOrd="3" destOrd="0" presId="urn:microsoft.com/office/officeart/2005/8/layout/vList2"/>
    <dgm:cxn modelId="{253C8486-1A5F-514E-8399-DEECD7D0341C}" type="presParOf" srcId="{FF7C55D5-0717-4948-BC35-2050E2CC5E3D}" destId="{42C81BBB-C503-E64E-968E-802E8AF98D9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6B23F-2DC0-2E49-A4A5-C107DD0AE1BF}">
      <dsp:nvSpPr>
        <dsp:cNvPr id="0" name=""/>
        <dsp:cNvSpPr/>
      </dsp:nvSpPr>
      <dsp:spPr>
        <a:xfrm>
          <a:off x="0" y="9791"/>
          <a:ext cx="6545199" cy="1154789"/>
        </a:xfrm>
        <a:prstGeom prst="round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Spanned from announcement of the Truman Doctrine on March 12, 1947 until the dissolution of the Soviet Union on December 26, 1991</a:t>
          </a:r>
        </a:p>
      </dsp:txBody>
      <dsp:txXfrm>
        <a:off x="56372" y="66163"/>
        <a:ext cx="6432455" cy="1042045"/>
      </dsp:txXfrm>
    </dsp:sp>
    <dsp:sp modelId="{9621C5F7-487D-A04E-9E6B-420C63BC139C}">
      <dsp:nvSpPr>
        <dsp:cNvPr id="0" name=""/>
        <dsp:cNvSpPr/>
      </dsp:nvSpPr>
      <dsp:spPr>
        <a:xfrm>
          <a:off x="0" y="1225061"/>
          <a:ext cx="6545199" cy="1154789"/>
        </a:xfrm>
        <a:prstGeom prst="roundRect">
          <a:avLst/>
        </a:prstGeom>
        <a:gradFill rotWithShape="0">
          <a:gsLst>
            <a:gs pos="0">
              <a:schemeClr val="accent2">
                <a:hueOff val="-1036716"/>
                <a:satOff val="-5484"/>
                <a:lumOff val="-2091"/>
                <a:alphaOff val="0"/>
                <a:tint val="98000"/>
                <a:lumMod val="100000"/>
              </a:schemeClr>
            </a:gs>
            <a:gs pos="100000">
              <a:schemeClr val="accent2">
                <a:hueOff val="-1036716"/>
                <a:satOff val="-5484"/>
                <a:lumOff val="-2091"/>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No large-scale fighting between the US and USSR but each supported regional conflicts</a:t>
          </a:r>
        </a:p>
      </dsp:txBody>
      <dsp:txXfrm>
        <a:off x="56372" y="1281433"/>
        <a:ext cx="6432455" cy="1042045"/>
      </dsp:txXfrm>
    </dsp:sp>
    <dsp:sp modelId="{B7AA20DA-0275-9646-8641-AA25F9CFE892}">
      <dsp:nvSpPr>
        <dsp:cNvPr id="0" name=""/>
        <dsp:cNvSpPr/>
      </dsp:nvSpPr>
      <dsp:spPr>
        <a:xfrm>
          <a:off x="0" y="2440331"/>
          <a:ext cx="6545199" cy="1154789"/>
        </a:xfrm>
        <a:prstGeom prst="roundRect">
          <a:avLst/>
        </a:prstGeom>
        <a:gradFill rotWithShape="0">
          <a:gsLst>
            <a:gs pos="0">
              <a:schemeClr val="accent2">
                <a:hueOff val="-2073432"/>
                <a:satOff val="-10969"/>
                <a:lumOff val="-4183"/>
                <a:alphaOff val="0"/>
                <a:tint val="98000"/>
                <a:lumMod val="100000"/>
              </a:schemeClr>
            </a:gs>
            <a:gs pos="100000">
              <a:schemeClr val="accent2">
                <a:hueOff val="-2073432"/>
                <a:satOff val="-10969"/>
                <a:lumOff val="-4183"/>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Tension that could be nuclear war at any moment</a:t>
          </a:r>
        </a:p>
      </dsp:txBody>
      <dsp:txXfrm>
        <a:off x="56372" y="2496703"/>
        <a:ext cx="6432455" cy="1042045"/>
      </dsp:txXfrm>
    </dsp:sp>
    <dsp:sp modelId="{78869661-0E2F-FD44-8ED5-F86D5CD58B03}">
      <dsp:nvSpPr>
        <dsp:cNvPr id="0" name=""/>
        <dsp:cNvSpPr/>
      </dsp:nvSpPr>
      <dsp:spPr>
        <a:xfrm>
          <a:off x="0" y="3655601"/>
          <a:ext cx="6545199" cy="1154789"/>
        </a:xfrm>
        <a:prstGeom prst="roundRect">
          <a:avLst/>
        </a:prstGeom>
        <a:gradFill rotWithShape="0">
          <a:gsLst>
            <a:gs pos="0">
              <a:schemeClr val="accent2">
                <a:hueOff val="-3110148"/>
                <a:satOff val="-16453"/>
                <a:lumOff val="-6274"/>
                <a:alphaOff val="0"/>
                <a:tint val="98000"/>
                <a:lumMod val="100000"/>
              </a:schemeClr>
            </a:gs>
            <a:gs pos="100000">
              <a:schemeClr val="accent2">
                <a:hueOff val="-3110148"/>
                <a:satOff val="-16453"/>
                <a:lumOff val="-6274"/>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Cuban Missile Crisis, 1962</a:t>
          </a:r>
        </a:p>
      </dsp:txBody>
      <dsp:txXfrm>
        <a:off x="56372" y="3711973"/>
        <a:ext cx="6432455" cy="10420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00F9F-72C6-1746-93A0-FC822926C260}">
      <dsp:nvSpPr>
        <dsp:cNvPr id="0" name=""/>
        <dsp:cNvSpPr/>
      </dsp:nvSpPr>
      <dsp:spPr>
        <a:xfrm>
          <a:off x="0" y="328927"/>
          <a:ext cx="5741533" cy="1454456"/>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Abridgement of right to privacy and academic freedom</a:t>
          </a:r>
        </a:p>
      </dsp:txBody>
      <dsp:txXfrm>
        <a:off x="71001" y="399928"/>
        <a:ext cx="5599531" cy="1312454"/>
      </dsp:txXfrm>
    </dsp:sp>
    <dsp:sp modelId="{AF55DA33-0FB9-7946-B904-5087DD5F3396}">
      <dsp:nvSpPr>
        <dsp:cNvPr id="0" name=""/>
        <dsp:cNvSpPr/>
      </dsp:nvSpPr>
      <dsp:spPr>
        <a:xfrm>
          <a:off x="0" y="1858263"/>
          <a:ext cx="5741533" cy="1454456"/>
        </a:xfrm>
        <a:prstGeom prst="roundRect">
          <a:avLst/>
        </a:prstGeom>
        <a:solidFill>
          <a:schemeClr val="accent2">
            <a:hueOff val="-1555074"/>
            <a:satOff val="-8227"/>
            <a:lumOff val="-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Resulted in many libraries adopting policies of what to do if asked to comply with FBI. Superceded by US Patriot Act</a:t>
          </a:r>
        </a:p>
      </dsp:txBody>
      <dsp:txXfrm>
        <a:off x="71001" y="1929264"/>
        <a:ext cx="5599531" cy="1312454"/>
      </dsp:txXfrm>
    </dsp:sp>
    <dsp:sp modelId="{7319618D-1218-434C-994D-F560171EE9D1}">
      <dsp:nvSpPr>
        <dsp:cNvPr id="0" name=""/>
        <dsp:cNvSpPr/>
      </dsp:nvSpPr>
      <dsp:spPr>
        <a:xfrm>
          <a:off x="0" y="3387599"/>
          <a:ext cx="5741533" cy="1454456"/>
        </a:xfrm>
        <a:prstGeom prst="roundRect">
          <a:avLst/>
        </a:prstGeom>
        <a:solidFill>
          <a:schemeClr val="accent2">
            <a:hueOff val="-3110148"/>
            <a:satOff val="-16453"/>
            <a:lumOff val="-62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Presumably program no longer exists</a:t>
          </a:r>
        </a:p>
      </dsp:txBody>
      <dsp:txXfrm>
        <a:off x="71001" y="3458600"/>
        <a:ext cx="5599531" cy="13124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CB539-F8FD-444E-A197-23D9569CAAC0}">
      <dsp:nvSpPr>
        <dsp:cNvPr id="0" name=""/>
        <dsp:cNvSpPr/>
      </dsp:nvSpPr>
      <dsp:spPr>
        <a:xfrm>
          <a:off x="0" y="79891"/>
          <a:ext cx="5741533" cy="247103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Two FBI agents asked the clerk in Columbia University’s Math/Science Library to ”be alert to use of the library by persons from countries ‘hostile to the United States’…and to provide the FBI with information about these activities.”</a:t>
          </a:r>
        </a:p>
      </dsp:txBody>
      <dsp:txXfrm>
        <a:off x="120626" y="200517"/>
        <a:ext cx="5500281" cy="2229787"/>
      </dsp:txXfrm>
    </dsp:sp>
    <dsp:sp modelId="{FCDBFF19-EDD4-5241-84CF-0BD4E64F9C8C}">
      <dsp:nvSpPr>
        <dsp:cNvPr id="0" name=""/>
        <dsp:cNvSpPr/>
      </dsp:nvSpPr>
      <dsp:spPr>
        <a:xfrm>
          <a:off x="0" y="2620051"/>
          <a:ext cx="5741533" cy="2471039"/>
        </a:xfrm>
        <a:prstGeom prst="roundRect">
          <a:avLst/>
        </a:prstGeom>
        <a:solidFill>
          <a:schemeClr val="accent2">
            <a:hueOff val="-3110148"/>
            <a:satOff val="-16453"/>
            <a:lumOff val="-62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Librarian Mary Kay entered the library, stopped the clerk from agreeing to comply, and sent the agents to see me – I was then responsible for the public-facing operations of the Columbia University Libraries</a:t>
          </a:r>
        </a:p>
      </dsp:txBody>
      <dsp:txXfrm>
        <a:off x="120626" y="2740677"/>
        <a:ext cx="5500281" cy="22297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4F9FD-D8E3-0945-8107-745E6A58578B}">
      <dsp:nvSpPr>
        <dsp:cNvPr id="0" name=""/>
        <dsp:cNvSpPr/>
      </dsp:nvSpPr>
      <dsp:spPr>
        <a:xfrm>
          <a:off x="0" y="63241"/>
          <a:ext cx="5741533" cy="164502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Agents visited me and a colleague an hour later.  They explained that they were conducting LIBRARY AWRENESS PROGRAM to make librarians in NYC aware of the dangers to national security that were lurking in our libraries</a:t>
          </a:r>
        </a:p>
      </dsp:txBody>
      <dsp:txXfrm>
        <a:off x="80303" y="143544"/>
        <a:ext cx="5580927" cy="1484414"/>
      </dsp:txXfrm>
    </dsp:sp>
    <dsp:sp modelId="{9F660B75-431B-4E44-96F1-33E260A7D5BF}">
      <dsp:nvSpPr>
        <dsp:cNvPr id="0" name=""/>
        <dsp:cNvSpPr/>
      </dsp:nvSpPr>
      <dsp:spPr>
        <a:xfrm>
          <a:off x="0" y="1762981"/>
          <a:ext cx="5741533" cy="1645020"/>
        </a:xfrm>
        <a:prstGeom prst="roundRect">
          <a:avLst/>
        </a:prstGeom>
        <a:solidFill>
          <a:schemeClr val="accent2">
            <a:hueOff val="-1555074"/>
            <a:satOff val="-8227"/>
            <a:lumOff val="-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Reasons? Mosaic Theory and recruitment of students and 'underpaid librarians</a:t>
          </a:r>
        </a:p>
      </dsp:txBody>
      <dsp:txXfrm>
        <a:off x="80303" y="1843284"/>
        <a:ext cx="5580927" cy="1484414"/>
      </dsp:txXfrm>
    </dsp:sp>
    <dsp:sp modelId="{7995C6B9-1C15-1940-97DD-B6E3AAB8650E}">
      <dsp:nvSpPr>
        <dsp:cNvPr id="0" name=""/>
        <dsp:cNvSpPr/>
      </dsp:nvSpPr>
      <dsp:spPr>
        <a:xfrm>
          <a:off x="0" y="3462721"/>
          <a:ext cx="5741533" cy="1645020"/>
        </a:xfrm>
        <a:prstGeom prst="roundRect">
          <a:avLst/>
        </a:prstGeom>
        <a:solidFill>
          <a:schemeClr val="accent2">
            <a:hueOff val="-3110148"/>
            <a:satOff val="-16453"/>
            <a:lumOff val="-62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Request violated state law</a:t>
          </a:r>
        </a:p>
      </dsp:txBody>
      <dsp:txXfrm>
        <a:off x="80303" y="3543024"/>
        <a:ext cx="5580927" cy="14844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7C6B6-7523-4243-B0D3-EA14D92ADBCF}">
      <dsp:nvSpPr>
        <dsp:cNvPr id="0" name=""/>
        <dsp:cNvSpPr/>
      </dsp:nvSpPr>
      <dsp:spPr>
        <a:xfrm>
          <a:off x="0" y="290761"/>
          <a:ext cx="5741533" cy="86346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ALA Principles:</a:t>
          </a:r>
        </a:p>
      </dsp:txBody>
      <dsp:txXfrm>
        <a:off x="42151" y="332912"/>
        <a:ext cx="5657231" cy="779158"/>
      </dsp:txXfrm>
    </dsp:sp>
    <dsp:sp modelId="{2247047D-AB7B-1143-A020-06BDA0BF344F}">
      <dsp:nvSpPr>
        <dsp:cNvPr id="0" name=""/>
        <dsp:cNvSpPr/>
      </dsp:nvSpPr>
      <dsp:spPr>
        <a:xfrm>
          <a:off x="0" y="1154221"/>
          <a:ext cx="5741533" cy="372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294" tIns="45720" rIns="256032" bIns="45720" numCol="1" spcCol="1270" anchor="t" anchorCtr="0">
          <a:noAutofit/>
        </a:bodyPr>
        <a:lstStyle/>
        <a:p>
          <a:pPr marL="285750" lvl="1" indent="-285750" algn="l" defTabSz="1244600">
            <a:lnSpc>
              <a:spcPct val="90000"/>
            </a:lnSpc>
            <a:spcBef>
              <a:spcPct val="0"/>
            </a:spcBef>
            <a:spcAft>
              <a:spcPct val="20000"/>
            </a:spcAft>
            <a:buFont typeface="Arial" panose="020B0604020202020204" pitchFamily="34" charset="0"/>
            <a:buChar char="•"/>
          </a:pPr>
          <a:r>
            <a:rPr lang="en-US" sz="2800" b="0" i="0" kern="1200" dirty="0"/>
            <a:t>We uphold the principles of intellectual freedom and resist all efforts to censor library resources.</a:t>
          </a:r>
          <a:endParaRPr lang="en-US" sz="2800" kern="1200" dirty="0"/>
        </a:p>
        <a:p>
          <a:pPr marL="285750" lvl="1" indent="-285750" algn="l" defTabSz="1244600">
            <a:lnSpc>
              <a:spcPct val="90000"/>
            </a:lnSpc>
            <a:spcBef>
              <a:spcPct val="0"/>
            </a:spcBef>
            <a:spcAft>
              <a:spcPct val="20000"/>
            </a:spcAft>
            <a:buChar char="•"/>
          </a:pPr>
          <a:r>
            <a:rPr lang="en-US" sz="2800" b="0" i="0" kern="1200" dirty="0"/>
            <a:t>We protect each library user's right to privacy and confidentiality with respect to information sought or received and resources consulted, borrowed, acquired or transmitted.</a:t>
          </a:r>
          <a:endParaRPr lang="en-US" sz="2800" kern="1200" dirty="0"/>
        </a:p>
      </dsp:txBody>
      <dsp:txXfrm>
        <a:off x="0" y="1154221"/>
        <a:ext cx="5741533" cy="3726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E5F71-E040-4F43-8148-B6F15BA10739}">
      <dsp:nvSpPr>
        <dsp:cNvPr id="0" name=""/>
        <dsp:cNvSpPr/>
      </dsp:nvSpPr>
      <dsp:spPr>
        <a:xfrm>
          <a:off x="0" y="8957"/>
          <a:ext cx="6545199" cy="754777"/>
        </a:xfrm>
        <a:prstGeom prst="round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I was interviewed on CNN, CBS, Nightline, and more</a:t>
          </a:r>
        </a:p>
      </dsp:txBody>
      <dsp:txXfrm>
        <a:off x="36845" y="45802"/>
        <a:ext cx="6471509" cy="681087"/>
      </dsp:txXfrm>
    </dsp:sp>
    <dsp:sp modelId="{F794C322-BAE3-D442-BD39-91619A58FC75}">
      <dsp:nvSpPr>
        <dsp:cNvPr id="0" name=""/>
        <dsp:cNvSpPr/>
      </dsp:nvSpPr>
      <dsp:spPr>
        <a:xfrm>
          <a:off x="0" y="818455"/>
          <a:ext cx="6545199" cy="754777"/>
        </a:xfrm>
        <a:prstGeom prst="roundRect">
          <a:avLst/>
        </a:prstGeom>
        <a:gradFill rotWithShape="0">
          <a:gsLst>
            <a:gs pos="0">
              <a:schemeClr val="accent2">
                <a:hueOff val="-622030"/>
                <a:satOff val="-3291"/>
                <a:lumOff val="-1255"/>
                <a:alphaOff val="0"/>
                <a:tint val="98000"/>
                <a:lumMod val="100000"/>
              </a:schemeClr>
            </a:gs>
            <a:gs pos="100000">
              <a:schemeClr val="accent2">
                <a:hueOff val="-622030"/>
                <a:satOff val="-3291"/>
                <a:lumOff val="-1255"/>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Many supportive editorials in national press</a:t>
          </a:r>
        </a:p>
      </dsp:txBody>
      <dsp:txXfrm>
        <a:off x="36845" y="855300"/>
        <a:ext cx="6471509" cy="681087"/>
      </dsp:txXfrm>
    </dsp:sp>
    <dsp:sp modelId="{D5863B98-31C7-A448-BB75-29F1E3EC9EF5}">
      <dsp:nvSpPr>
        <dsp:cNvPr id="0" name=""/>
        <dsp:cNvSpPr/>
      </dsp:nvSpPr>
      <dsp:spPr>
        <a:xfrm>
          <a:off x="0" y="1627953"/>
          <a:ext cx="6545199" cy="754777"/>
        </a:xfrm>
        <a:prstGeom prst="roundRect">
          <a:avLst/>
        </a:prstGeom>
        <a:gradFill rotWithShape="0">
          <a:gsLst>
            <a:gs pos="0">
              <a:schemeClr val="accent2">
                <a:hueOff val="-1244059"/>
                <a:satOff val="-6581"/>
                <a:lumOff val="-2510"/>
                <a:alphaOff val="0"/>
                <a:tint val="98000"/>
                <a:lumMod val="100000"/>
              </a:schemeClr>
            </a:gs>
            <a:gs pos="100000">
              <a:schemeClr val="accent2">
                <a:hueOff val="-1244059"/>
                <a:satOff val="-6581"/>
                <a:lumOff val="-251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Art Buchwald: I Was a Bookworm for the FBI</a:t>
          </a:r>
        </a:p>
      </dsp:txBody>
      <dsp:txXfrm>
        <a:off x="36845" y="1664798"/>
        <a:ext cx="6471509" cy="681087"/>
      </dsp:txXfrm>
    </dsp:sp>
    <dsp:sp modelId="{0E0E6C37-78D3-2E4F-8A99-202BEB6DF78F}">
      <dsp:nvSpPr>
        <dsp:cNvPr id="0" name=""/>
        <dsp:cNvSpPr/>
      </dsp:nvSpPr>
      <dsp:spPr>
        <a:xfrm>
          <a:off x="0" y="2437451"/>
          <a:ext cx="6545199" cy="754777"/>
        </a:xfrm>
        <a:prstGeom prst="roundRect">
          <a:avLst/>
        </a:prstGeom>
        <a:gradFill rotWithShape="0">
          <a:gsLst>
            <a:gs pos="0">
              <a:schemeClr val="accent2">
                <a:hueOff val="-1866089"/>
                <a:satOff val="-9872"/>
                <a:lumOff val="-3764"/>
                <a:alphaOff val="0"/>
                <a:tint val="98000"/>
                <a:lumMod val="100000"/>
              </a:schemeClr>
            </a:gs>
            <a:gs pos="100000">
              <a:schemeClr val="accent2">
                <a:hueOff val="-1866089"/>
                <a:satOff val="-9872"/>
                <a:lumOff val="-3764"/>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Herblock cartoon</a:t>
          </a:r>
        </a:p>
      </dsp:txBody>
      <dsp:txXfrm>
        <a:off x="36845" y="2474296"/>
        <a:ext cx="6471509" cy="681087"/>
      </dsp:txXfrm>
    </dsp:sp>
    <dsp:sp modelId="{6284C650-D743-0B40-9016-B29828F1A587}">
      <dsp:nvSpPr>
        <dsp:cNvPr id="0" name=""/>
        <dsp:cNvSpPr/>
      </dsp:nvSpPr>
      <dsp:spPr>
        <a:xfrm>
          <a:off x="0" y="3246948"/>
          <a:ext cx="6545199" cy="754777"/>
        </a:xfrm>
        <a:prstGeom prst="roundRect">
          <a:avLst/>
        </a:prstGeom>
        <a:gradFill rotWithShape="0">
          <a:gsLst>
            <a:gs pos="0">
              <a:schemeClr val="accent2">
                <a:hueOff val="-2488118"/>
                <a:satOff val="-13162"/>
                <a:lumOff val="-5019"/>
                <a:alphaOff val="0"/>
                <a:tint val="98000"/>
                <a:lumMod val="100000"/>
              </a:schemeClr>
            </a:gs>
            <a:gs pos="100000">
              <a:schemeClr val="accent2">
                <a:hueOff val="-2488118"/>
                <a:satOff val="-13162"/>
                <a:lumOff val="-5019"/>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Many positive letters emphasizing ‘chilling effect’ of FBI’s request</a:t>
          </a:r>
        </a:p>
      </dsp:txBody>
      <dsp:txXfrm>
        <a:off x="36845" y="3283793"/>
        <a:ext cx="6471509" cy="681087"/>
      </dsp:txXfrm>
    </dsp:sp>
    <dsp:sp modelId="{67AA1921-951A-9147-994D-60F1A2B296C8}">
      <dsp:nvSpPr>
        <dsp:cNvPr id="0" name=""/>
        <dsp:cNvSpPr/>
      </dsp:nvSpPr>
      <dsp:spPr>
        <a:xfrm>
          <a:off x="0" y="4056446"/>
          <a:ext cx="6545199" cy="754777"/>
        </a:xfrm>
        <a:prstGeom prst="roundRect">
          <a:avLst/>
        </a:prstGeom>
        <a:gradFill rotWithShape="0">
          <a:gsLst>
            <a:gs pos="0">
              <a:schemeClr val="accent2">
                <a:hueOff val="-3110148"/>
                <a:satOff val="-16453"/>
                <a:lumOff val="-6274"/>
                <a:alphaOff val="0"/>
                <a:tint val="98000"/>
                <a:lumMod val="100000"/>
              </a:schemeClr>
            </a:gs>
            <a:gs pos="100000">
              <a:schemeClr val="accent2">
                <a:hueOff val="-3110148"/>
                <a:satOff val="-16453"/>
                <a:lumOff val="-6274"/>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 University donor made his first large gift to the library</a:t>
          </a:r>
        </a:p>
      </dsp:txBody>
      <dsp:txXfrm>
        <a:off x="36845" y="4093291"/>
        <a:ext cx="6471509" cy="6810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135F6-5E5B-AB43-A508-5EEA648A13FD}">
      <dsp:nvSpPr>
        <dsp:cNvPr id="0" name=""/>
        <dsp:cNvSpPr/>
      </dsp:nvSpPr>
      <dsp:spPr>
        <a:xfrm>
          <a:off x="0" y="345941"/>
          <a:ext cx="6545199" cy="1312740"/>
        </a:xfrm>
        <a:prstGeom prst="round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Some editorials in the conservative press (e.g., NY Daily News)</a:t>
          </a:r>
        </a:p>
      </dsp:txBody>
      <dsp:txXfrm>
        <a:off x="64083" y="410024"/>
        <a:ext cx="6417033" cy="1184574"/>
      </dsp:txXfrm>
    </dsp:sp>
    <dsp:sp modelId="{A0239B22-635B-D046-8CBF-F8C646D2919A}">
      <dsp:nvSpPr>
        <dsp:cNvPr id="0" name=""/>
        <dsp:cNvSpPr/>
      </dsp:nvSpPr>
      <dsp:spPr>
        <a:xfrm>
          <a:off x="0" y="1753721"/>
          <a:ext cx="6545199" cy="1312740"/>
        </a:xfrm>
        <a:prstGeom prst="roundRect">
          <a:avLst/>
        </a:prstGeom>
        <a:gradFill rotWithShape="0">
          <a:gsLst>
            <a:gs pos="0">
              <a:schemeClr val="accent2">
                <a:hueOff val="-1555074"/>
                <a:satOff val="-8227"/>
                <a:lumOff val="-3137"/>
                <a:alphaOff val="0"/>
                <a:tint val="98000"/>
                <a:lumMod val="100000"/>
              </a:schemeClr>
            </a:gs>
            <a:gs pos="100000">
              <a:schemeClr val="accent2">
                <a:hueOff val="-1555074"/>
                <a:satOff val="-8227"/>
                <a:lumOff val="-3137"/>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Some hate mail</a:t>
          </a:r>
        </a:p>
      </dsp:txBody>
      <dsp:txXfrm>
        <a:off x="64083" y="1817804"/>
        <a:ext cx="6417033" cy="1184574"/>
      </dsp:txXfrm>
    </dsp:sp>
    <dsp:sp modelId="{B17C3FD7-0B26-4045-BA30-FF70DF593568}">
      <dsp:nvSpPr>
        <dsp:cNvPr id="0" name=""/>
        <dsp:cNvSpPr/>
      </dsp:nvSpPr>
      <dsp:spPr>
        <a:xfrm>
          <a:off x="0" y="3161501"/>
          <a:ext cx="6545199" cy="1312740"/>
        </a:xfrm>
        <a:prstGeom prst="roundRect">
          <a:avLst/>
        </a:prstGeom>
        <a:gradFill rotWithShape="0">
          <a:gsLst>
            <a:gs pos="0">
              <a:schemeClr val="accent2">
                <a:hueOff val="-3110148"/>
                <a:satOff val="-16453"/>
                <a:lumOff val="-6274"/>
                <a:alphaOff val="0"/>
                <a:tint val="98000"/>
                <a:lumMod val="100000"/>
              </a:schemeClr>
            </a:gs>
            <a:gs pos="100000">
              <a:schemeClr val="accent2">
                <a:hueOff val="-3110148"/>
                <a:satOff val="-16453"/>
                <a:lumOff val="-6274"/>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All emphasized I had “failed to do my patriotic duty”</a:t>
          </a:r>
        </a:p>
      </dsp:txBody>
      <dsp:txXfrm>
        <a:off x="64083" y="3225584"/>
        <a:ext cx="6417033" cy="11845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8CE70-F371-E940-A4AE-45441B83AF6B}">
      <dsp:nvSpPr>
        <dsp:cNvPr id="0" name=""/>
        <dsp:cNvSpPr/>
      </dsp:nvSpPr>
      <dsp:spPr>
        <a:xfrm>
          <a:off x="0" y="564730"/>
          <a:ext cx="6545199" cy="875160"/>
        </a:xfrm>
        <a:prstGeom prst="round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House Judiciary Subcommittee on Civil and Constitutional Rights</a:t>
          </a:r>
        </a:p>
      </dsp:txBody>
      <dsp:txXfrm>
        <a:off x="42722" y="607452"/>
        <a:ext cx="6459755" cy="789716"/>
      </dsp:txXfrm>
    </dsp:sp>
    <dsp:sp modelId="{0CC7F030-7ED4-714A-81D7-259B46653EBE}">
      <dsp:nvSpPr>
        <dsp:cNvPr id="0" name=""/>
        <dsp:cNvSpPr/>
      </dsp:nvSpPr>
      <dsp:spPr>
        <a:xfrm>
          <a:off x="0" y="1503250"/>
          <a:ext cx="6545199" cy="875160"/>
        </a:xfrm>
        <a:prstGeom prst="roundRect">
          <a:avLst/>
        </a:prstGeom>
        <a:gradFill rotWithShape="0">
          <a:gsLst>
            <a:gs pos="0">
              <a:schemeClr val="accent2">
                <a:hueOff val="-1036716"/>
                <a:satOff val="-5484"/>
                <a:lumOff val="-2091"/>
                <a:alphaOff val="0"/>
                <a:tint val="98000"/>
                <a:lumMod val="100000"/>
              </a:schemeClr>
            </a:gs>
            <a:gs pos="100000">
              <a:schemeClr val="accent2">
                <a:hueOff val="-1036716"/>
                <a:satOff val="-5484"/>
                <a:lumOff val="-2091"/>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June 20, 1988</a:t>
          </a:r>
        </a:p>
      </dsp:txBody>
      <dsp:txXfrm>
        <a:off x="42722" y="1545972"/>
        <a:ext cx="6459755" cy="789716"/>
      </dsp:txXfrm>
    </dsp:sp>
    <dsp:sp modelId="{46D186A6-2D1E-FB49-9D25-6432925106EF}">
      <dsp:nvSpPr>
        <dsp:cNvPr id="0" name=""/>
        <dsp:cNvSpPr/>
      </dsp:nvSpPr>
      <dsp:spPr>
        <a:xfrm>
          <a:off x="0" y="2441771"/>
          <a:ext cx="6545199" cy="875160"/>
        </a:xfrm>
        <a:prstGeom prst="roundRect">
          <a:avLst/>
        </a:prstGeom>
        <a:gradFill rotWithShape="0">
          <a:gsLst>
            <a:gs pos="0">
              <a:schemeClr val="accent2">
                <a:hueOff val="-2073432"/>
                <a:satOff val="-10969"/>
                <a:lumOff val="-4183"/>
                <a:alphaOff val="0"/>
                <a:tint val="98000"/>
                <a:lumMod val="100000"/>
              </a:schemeClr>
            </a:gs>
            <a:gs pos="100000">
              <a:schemeClr val="accent2">
                <a:hueOff val="-2073432"/>
                <a:satOff val="-10969"/>
                <a:lumOff val="-4183"/>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Representatives expressed support. Later summoned FBI Director to testify and defend program</a:t>
          </a:r>
        </a:p>
      </dsp:txBody>
      <dsp:txXfrm>
        <a:off x="42722" y="2484493"/>
        <a:ext cx="6459755" cy="789716"/>
      </dsp:txXfrm>
    </dsp:sp>
    <dsp:sp modelId="{C35036C8-5CC8-8A4A-84AA-440A07DC9950}">
      <dsp:nvSpPr>
        <dsp:cNvPr id="0" name=""/>
        <dsp:cNvSpPr/>
      </dsp:nvSpPr>
      <dsp:spPr>
        <a:xfrm>
          <a:off x="0" y="3380291"/>
          <a:ext cx="6545199" cy="875160"/>
        </a:xfrm>
        <a:prstGeom prst="roundRect">
          <a:avLst/>
        </a:prstGeom>
        <a:gradFill rotWithShape="0">
          <a:gsLst>
            <a:gs pos="0">
              <a:schemeClr val="accent2">
                <a:hueOff val="-3110148"/>
                <a:satOff val="-16453"/>
                <a:lumOff val="-6274"/>
                <a:alphaOff val="0"/>
                <a:tint val="98000"/>
                <a:lumMod val="100000"/>
              </a:schemeClr>
            </a:gs>
            <a:gs pos="100000">
              <a:schemeClr val="accent2">
                <a:hueOff val="-3110148"/>
                <a:satOff val="-16453"/>
                <a:lumOff val="-6274"/>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https://</a:t>
          </a:r>
          <a:r>
            <a:rPr lang="en-US" sz="2200" kern="1200" dirty="0" err="1"/>
            <a:t>www.c-span.org</a:t>
          </a:r>
          <a:r>
            <a:rPr lang="en-US" sz="2200" kern="1200" dirty="0"/>
            <a:t>/video/?3074-1/</a:t>
          </a:r>
          <a:r>
            <a:rPr lang="en-US" sz="2200" kern="1200" dirty="0" err="1"/>
            <a:t>fbi</a:t>
          </a:r>
          <a:r>
            <a:rPr lang="en-US" sz="2200" kern="1200" dirty="0"/>
            <a:t>-library-awareness-program</a:t>
          </a:r>
        </a:p>
      </dsp:txBody>
      <dsp:txXfrm>
        <a:off x="42722" y="3423013"/>
        <a:ext cx="6459755" cy="7897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B6F03-7B33-ED46-AC4A-EE7ED4FE990D}">
      <dsp:nvSpPr>
        <dsp:cNvPr id="0" name=""/>
        <dsp:cNvSpPr/>
      </dsp:nvSpPr>
      <dsp:spPr>
        <a:xfrm>
          <a:off x="0" y="67511"/>
          <a:ext cx="5741533" cy="1634493"/>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Foia’ed files.  Much redacted</a:t>
          </a:r>
        </a:p>
      </dsp:txBody>
      <dsp:txXfrm>
        <a:off x="79789" y="147300"/>
        <a:ext cx="5581955" cy="1474915"/>
      </dsp:txXfrm>
    </dsp:sp>
    <dsp:sp modelId="{358AC9B2-13C1-4F46-8DAA-7D28CF5C3299}">
      <dsp:nvSpPr>
        <dsp:cNvPr id="0" name=""/>
        <dsp:cNvSpPr/>
      </dsp:nvSpPr>
      <dsp:spPr>
        <a:xfrm>
          <a:off x="0" y="1768244"/>
          <a:ext cx="5741533" cy="1634493"/>
        </a:xfrm>
        <a:prstGeom prst="roundRect">
          <a:avLst/>
        </a:prstGeom>
        <a:solidFill>
          <a:schemeClr val="accent2">
            <a:hueOff val="-1555074"/>
            <a:satOff val="-8227"/>
            <a:lumOff val="-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National Security Archives used report of call on me to sue the FBI for failing to produce the call report in a previous FOIA request</a:t>
          </a:r>
        </a:p>
      </dsp:txBody>
      <dsp:txXfrm>
        <a:off x="79789" y="1848033"/>
        <a:ext cx="5581955" cy="1474915"/>
      </dsp:txXfrm>
    </dsp:sp>
    <dsp:sp modelId="{7915BFB7-802A-F44E-A5D1-13B274CFA3CC}">
      <dsp:nvSpPr>
        <dsp:cNvPr id="0" name=""/>
        <dsp:cNvSpPr/>
      </dsp:nvSpPr>
      <dsp:spPr>
        <a:xfrm>
          <a:off x="0" y="3468978"/>
          <a:ext cx="5741533" cy="1634493"/>
        </a:xfrm>
        <a:prstGeom prst="roundRect">
          <a:avLst/>
        </a:prstGeom>
        <a:solidFill>
          <a:schemeClr val="accent2">
            <a:hueOff val="-3110148"/>
            <a:satOff val="-16453"/>
            <a:lumOff val="-627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One FOIA request revealed that real name of program might have been DECAL, Development of Counterintelligence Among Librarians</a:t>
          </a:r>
        </a:p>
      </dsp:txBody>
      <dsp:txXfrm>
        <a:off x="79789" y="3548767"/>
        <a:ext cx="5581955" cy="14749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D7226-1128-6D46-BC7C-E442448A8C29}">
      <dsp:nvSpPr>
        <dsp:cNvPr id="0" name=""/>
        <dsp:cNvSpPr/>
      </dsp:nvSpPr>
      <dsp:spPr>
        <a:xfrm>
          <a:off x="0" y="408491"/>
          <a:ext cx="6545199" cy="1272960"/>
        </a:xfrm>
        <a:prstGeom prst="round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Protection of information is legitimate government responsibility</a:t>
          </a:r>
        </a:p>
      </dsp:txBody>
      <dsp:txXfrm>
        <a:off x="62141" y="470632"/>
        <a:ext cx="6420917" cy="1148678"/>
      </dsp:txXfrm>
    </dsp:sp>
    <dsp:sp modelId="{2B38112F-D897-024B-A408-8DDCB53104C0}">
      <dsp:nvSpPr>
        <dsp:cNvPr id="0" name=""/>
        <dsp:cNvSpPr/>
      </dsp:nvSpPr>
      <dsp:spPr>
        <a:xfrm>
          <a:off x="0" y="1773611"/>
          <a:ext cx="6545199" cy="1272960"/>
        </a:xfrm>
        <a:prstGeom prst="roundRect">
          <a:avLst/>
        </a:prstGeom>
        <a:gradFill rotWithShape="0">
          <a:gsLst>
            <a:gs pos="0">
              <a:schemeClr val="accent2">
                <a:hueOff val="-1555074"/>
                <a:satOff val="-8227"/>
                <a:lumOff val="-3137"/>
                <a:alphaOff val="0"/>
                <a:tint val="98000"/>
                <a:lumMod val="100000"/>
              </a:schemeClr>
            </a:gs>
            <a:gs pos="100000">
              <a:schemeClr val="accent2">
                <a:hueOff val="-1555074"/>
                <a:satOff val="-8227"/>
                <a:lumOff val="-3137"/>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Access to information enables rapid scientific development</a:t>
          </a:r>
        </a:p>
      </dsp:txBody>
      <dsp:txXfrm>
        <a:off x="62141" y="1835752"/>
        <a:ext cx="6420917" cy="1148678"/>
      </dsp:txXfrm>
    </dsp:sp>
    <dsp:sp modelId="{42C81BBB-C503-E64E-968E-802E8AF98D91}">
      <dsp:nvSpPr>
        <dsp:cNvPr id="0" name=""/>
        <dsp:cNvSpPr/>
      </dsp:nvSpPr>
      <dsp:spPr>
        <a:xfrm>
          <a:off x="0" y="3138731"/>
          <a:ext cx="6545199" cy="1272960"/>
        </a:xfrm>
        <a:prstGeom prst="roundRect">
          <a:avLst/>
        </a:prstGeom>
        <a:gradFill rotWithShape="0">
          <a:gsLst>
            <a:gs pos="0">
              <a:schemeClr val="accent2">
                <a:hueOff val="-3110148"/>
                <a:satOff val="-16453"/>
                <a:lumOff val="-6274"/>
                <a:alphaOff val="0"/>
                <a:tint val="98000"/>
                <a:lumMod val="100000"/>
              </a:schemeClr>
            </a:gs>
            <a:gs pos="100000">
              <a:schemeClr val="accent2">
                <a:hueOff val="-3110148"/>
                <a:satOff val="-16453"/>
                <a:lumOff val="-6274"/>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Program singled out people for their accents and/or surnames</a:t>
          </a:r>
        </a:p>
      </dsp:txBody>
      <dsp:txXfrm>
        <a:off x="62141" y="3200872"/>
        <a:ext cx="6420917" cy="11486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4FA5B3-8D49-1041-9E00-EEBE97594ABE}" type="datetimeFigureOut">
              <a:rPr lang="en-US" smtClean="0"/>
              <a:t>11/21/22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0CB51C-59F0-1D48-A56F-54DB36ECE250}" type="slidenum">
              <a:rPr lang="en-US" smtClean="0"/>
              <a:t>‹#›</a:t>
            </a:fld>
            <a:endParaRPr lang="en-US"/>
          </a:p>
        </p:txBody>
      </p:sp>
    </p:spTree>
    <p:extLst>
      <p:ext uri="{BB962C8B-B14F-4D97-AF65-F5344CB8AC3E}">
        <p14:creationId xmlns:p14="http://schemas.microsoft.com/office/powerpoint/2010/main" val="1708996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0CB51C-59F0-1D48-A56F-54DB36ECE250}" type="slidenum">
              <a:rPr lang="en-US" smtClean="0"/>
              <a:t>3</a:t>
            </a:fld>
            <a:endParaRPr lang="en-US"/>
          </a:p>
        </p:txBody>
      </p:sp>
    </p:spTree>
    <p:extLst>
      <p:ext uri="{BB962C8B-B14F-4D97-AF65-F5344CB8AC3E}">
        <p14:creationId xmlns:p14="http://schemas.microsoft.com/office/powerpoint/2010/main" val="1990620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0CB51C-59F0-1D48-A56F-54DB36ECE250}" type="slidenum">
              <a:rPr lang="en-US" smtClean="0"/>
              <a:t>5</a:t>
            </a:fld>
            <a:endParaRPr lang="en-US"/>
          </a:p>
        </p:txBody>
      </p:sp>
    </p:spTree>
    <p:extLst>
      <p:ext uri="{BB962C8B-B14F-4D97-AF65-F5344CB8AC3E}">
        <p14:creationId xmlns:p14="http://schemas.microsoft.com/office/powerpoint/2010/main" val="1401994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0CB51C-59F0-1D48-A56F-54DB36ECE250}" type="slidenum">
              <a:rPr lang="en-US" smtClean="0"/>
              <a:t>6</a:t>
            </a:fld>
            <a:endParaRPr lang="en-US"/>
          </a:p>
        </p:txBody>
      </p:sp>
    </p:spTree>
    <p:extLst>
      <p:ext uri="{BB962C8B-B14F-4D97-AF65-F5344CB8AC3E}">
        <p14:creationId xmlns:p14="http://schemas.microsoft.com/office/powerpoint/2010/main" val="373890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0CB51C-59F0-1D48-A56F-54DB36ECE250}" type="slidenum">
              <a:rPr lang="en-US" smtClean="0"/>
              <a:t>7</a:t>
            </a:fld>
            <a:endParaRPr lang="en-US"/>
          </a:p>
        </p:txBody>
      </p:sp>
    </p:spTree>
    <p:extLst>
      <p:ext uri="{BB962C8B-B14F-4D97-AF65-F5344CB8AC3E}">
        <p14:creationId xmlns:p14="http://schemas.microsoft.com/office/powerpoint/2010/main" val="1027976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0CB51C-59F0-1D48-A56F-54DB36ECE250}" type="slidenum">
              <a:rPr lang="en-US" smtClean="0"/>
              <a:t>9</a:t>
            </a:fld>
            <a:endParaRPr lang="en-US"/>
          </a:p>
        </p:txBody>
      </p:sp>
    </p:spTree>
    <p:extLst>
      <p:ext uri="{BB962C8B-B14F-4D97-AF65-F5344CB8AC3E}">
        <p14:creationId xmlns:p14="http://schemas.microsoft.com/office/powerpoint/2010/main" val="4209635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11/21/22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11/21/22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11/21/22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Picture 4" descr="Files in folders">
            <a:extLst>
              <a:ext uri="{FF2B5EF4-FFF2-40B4-BE49-F238E27FC236}">
                <a16:creationId xmlns:a16="http://schemas.microsoft.com/office/drawing/2014/main" id="{B6826CC9-5CB4-A801-9FAB-4A746346ACC2}"/>
              </a:ext>
            </a:extLst>
          </p:cNvPr>
          <p:cNvPicPr>
            <a:picLocks noChangeAspect="1"/>
          </p:cNvPicPr>
          <p:nvPr/>
        </p:nvPicPr>
        <p:blipFill rotWithShape="1">
          <a:blip r:embed="rId3"/>
          <a:srcRect l="20334" r="20332" b="-2"/>
          <a:stretch/>
        </p:blipFill>
        <p:spPr>
          <a:xfrm>
            <a:off x="20" y="975"/>
            <a:ext cx="6095980" cy="6858000"/>
          </a:xfrm>
          <a:prstGeom prst="rect">
            <a:avLst/>
          </a:prstGeom>
        </p:spPr>
      </p:pic>
      <p:pic>
        <p:nvPicPr>
          <p:cNvPr id="16" name="Picture 15">
            <a:extLst>
              <a:ext uri="{FF2B5EF4-FFF2-40B4-BE49-F238E27FC236}">
                <a16:creationId xmlns:a16="http://schemas.microsoft.com/office/drawing/2014/main" id="{F7057E50-1D91-4453-BBA0-DD604B5CDA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580A4CC3-0FF6-B9B4-EE04-81B71A116D36}"/>
              </a:ext>
            </a:extLst>
          </p:cNvPr>
          <p:cNvSpPr>
            <a:spLocks noGrp="1"/>
          </p:cNvSpPr>
          <p:nvPr>
            <p:ph type="ctrTitle"/>
          </p:nvPr>
        </p:nvSpPr>
        <p:spPr>
          <a:xfrm>
            <a:off x="6430297" y="1964267"/>
            <a:ext cx="4729828" cy="2421464"/>
          </a:xfrm>
        </p:spPr>
        <p:txBody>
          <a:bodyPr>
            <a:normAutofit/>
          </a:bodyPr>
          <a:lstStyle/>
          <a:p>
            <a:r>
              <a:rPr lang="en-US" dirty="0"/>
              <a:t>FBI’s Library Awareness Program</a:t>
            </a:r>
          </a:p>
        </p:txBody>
      </p:sp>
      <p:sp>
        <p:nvSpPr>
          <p:cNvPr id="3" name="Subtitle 2">
            <a:extLst>
              <a:ext uri="{FF2B5EF4-FFF2-40B4-BE49-F238E27FC236}">
                <a16:creationId xmlns:a16="http://schemas.microsoft.com/office/drawing/2014/main" id="{83DDA112-0281-8078-BD68-515818B99B02}"/>
              </a:ext>
            </a:extLst>
          </p:cNvPr>
          <p:cNvSpPr>
            <a:spLocks noGrp="1"/>
          </p:cNvSpPr>
          <p:nvPr>
            <p:ph type="subTitle" idx="1"/>
          </p:nvPr>
        </p:nvSpPr>
        <p:spPr>
          <a:xfrm>
            <a:off x="6430297" y="4385732"/>
            <a:ext cx="4729828" cy="1405467"/>
          </a:xfrm>
        </p:spPr>
        <p:txBody>
          <a:bodyPr>
            <a:normAutofit/>
          </a:bodyPr>
          <a:lstStyle/>
          <a:p>
            <a:r>
              <a:rPr lang="en-US" dirty="0"/>
              <a:t>Paula Kaufman</a:t>
            </a:r>
          </a:p>
          <a:p>
            <a:r>
              <a:rPr lang="en-US" dirty="0"/>
              <a:t>November 28, 2022 </a:t>
            </a:r>
          </a:p>
        </p:txBody>
      </p:sp>
    </p:spTree>
    <p:extLst>
      <p:ext uri="{BB962C8B-B14F-4D97-AF65-F5344CB8AC3E}">
        <p14:creationId xmlns:p14="http://schemas.microsoft.com/office/powerpoint/2010/main" val="243427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F65CD9-825D-44BD-8681-D42D260D4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B2F64C47-BE0B-4DA4-A62F-C6922DD208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7BD0C01-C3D2-D24C-3431-82F8720F6B07}"/>
              </a:ext>
            </a:extLst>
          </p:cNvPr>
          <p:cNvSpPr>
            <a:spLocks noGrp="1"/>
          </p:cNvSpPr>
          <p:nvPr>
            <p:ph type="title"/>
          </p:nvPr>
        </p:nvSpPr>
        <p:spPr>
          <a:xfrm>
            <a:off x="685801" y="643466"/>
            <a:ext cx="2590799" cy="4995333"/>
          </a:xfrm>
        </p:spPr>
        <p:txBody>
          <a:bodyPr>
            <a:normAutofit/>
          </a:bodyPr>
          <a:lstStyle/>
          <a:p>
            <a:r>
              <a:rPr lang="en-US" dirty="0">
                <a:solidFill>
                  <a:srgbClr val="FFFFFF"/>
                </a:solidFill>
              </a:rPr>
              <a:t>Reactions: Mostly Positive</a:t>
            </a:r>
          </a:p>
        </p:txBody>
      </p:sp>
      <p:graphicFrame>
        <p:nvGraphicFramePr>
          <p:cNvPr id="5" name="Content Placeholder 2">
            <a:extLst>
              <a:ext uri="{FF2B5EF4-FFF2-40B4-BE49-F238E27FC236}">
                <a16:creationId xmlns:a16="http://schemas.microsoft.com/office/drawing/2014/main" id="{5AFC23A5-9E92-3C24-E889-E64F2F9499FF}"/>
              </a:ext>
            </a:extLst>
          </p:cNvPr>
          <p:cNvGraphicFramePr>
            <a:graphicFrameLocks noGrp="1"/>
          </p:cNvGraphicFramePr>
          <p:nvPr>
            <p:ph idx="1"/>
            <p:extLst>
              <p:ext uri="{D42A27DB-BD31-4B8C-83A1-F6EECF244321}">
                <p14:modId xmlns:p14="http://schemas.microsoft.com/office/powerpoint/2010/main" val="4288863130"/>
              </p:ext>
            </p:extLst>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336791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F65CD9-825D-44BD-8681-D42D260D4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B2F64C47-BE0B-4DA4-A62F-C6922DD208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CEB36A9-D387-689C-23F7-FEAADEAEAC1B}"/>
              </a:ext>
            </a:extLst>
          </p:cNvPr>
          <p:cNvSpPr>
            <a:spLocks noGrp="1"/>
          </p:cNvSpPr>
          <p:nvPr>
            <p:ph type="title"/>
          </p:nvPr>
        </p:nvSpPr>
        <p:spPr>
          <a:xfrm>
            <a:off x="685801" y="643466"/>
            <a:ext cx="2590799" cy="4995333"/>
          </a:xfrm>
        </p:spPr>
        <p:txBody>
          <a:bodyPr>
            <a:normAutofit/>
          </a:bodyPr>
          <a:lstStyle/>
          <a:p>
            <a:r>
              <a:rPr lang="en-US">
                <a:solidFill>
                  <a:srgbClr val="FFFFFF"/>
                </a:solidFill>
              </a:rPr>
              <a:t>But not all were positive	</a:t>
            </a:r>
          </a:p>
        </p:txBody>
      </p:sp>
      <p:graphicFrame>
        <p:nvGraphicFramePr>
          <p:cNvPr id="5" name="Content Placeholder 2">
            <a:extLst>
              <a:ext uri="{FF2B5EF4-FFF2-40B4-BE49-F238E27FC236}">
                <a16:creationId xmlns:a16="http://schemas.microsoft.com/office/drawing/2014/main" id="{B5422CA0-943C-19B3-C4F2-3E8CA5118835}"/>
              </a:ext>
            </a:extLst>
          </p:cNvPr>
          <p:cNvGraphicFramePr>
            <a:graphicFrameLocks noGrp="1"/>
          </p:cNvGraphicFramePr>
          <p:nvPr>
            <p:ph idx="1"/>
            <p:extLst>
              <p:ext uri="{D42A27DB-BD31-4B8C-83A1-F6EECF244321}">
                <p14:modId xmlns:p14="http://schemas.microsoft.com/office/powerpoint/2010/main" val="2540997684"/>
              </p:ext>
            </p:extLst>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038803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5F65CD9-825D-44BD-8681-D42D260D4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2F64C47-BE0B-4DA4-A62F-C6922DD208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9EEE6A9-EF28-9ED4-9EF2-A1AAA8D355BB}"/>
              </a:ext>
            </a:extLst>
          </p:cNvPr>
          <p:cNvSpPr>
            <a:spLocks noGrp="1"/>
          </p:cNvSpPr>
          <p:nvPr>
            <p:ph type="title"/>
          </p:nvPr>
        </p:nvSpPr>
        <p:spPr>
          <a:xfrm>
            <a:off x="685801" y="643466"/>
            <a:ext cx="2590799" cy="4995333"/>
          </a:xfrm>
        </p:spPr>
        <p:txBody>
          <a:bodyPr>
            <a:normAutofit/>
          </a:bodyPr>
          <a:lstStyle/>
          <a:p>
            <a:r>
              <a:rPr lang="en-US" sz="2500">
                <a:solidFill>
                  <a:srgbClr val="FFFFFF"/>
                </a:solidFill>
              </a:rPr>
              <a:t>Congressional Hearing</a:t>
            </a:r>
          </a:p>
        </p:txBody>
      </p:sp>
      <p:graphicFrame>
        <p:nvGraphicFramePr>
          <p:cNvPr id="6" name="Content Placeholder 3">
            <a:extLst>
              <a:ext uri="{FF2B5EF4-FFF2-40B4-BE49-F238E27FC236}">
                <a16:creationId xmlns:a16="http://schemas.microsoft.com/office/drawing/2014/main" id="{65E0B95E-B3C2-C137-63C3-DEDB2092C77D}"/>
              </a:ext>
            </a:extLst>
          </p:cNvPr>
          <p:cNvGraphicFramePr>
            <a:graphicFrameLocks noGrp="1"/>
          </p:cNvGraphicFramePr>
          <p:nvPr>
            <p:ph idx="1"/>
            <p:extLst>
              <p:ext uri="{D42A27DB-BD31-4B8C-83A1-F6EECF244321}">
                <p14:modId xmlns:p14="http://schemas.microsoft.com/office/powerpoint/2010/main" val="2212512040"/>
              </p:ext>
            </p:extLst>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431821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37ACAA-D614-BAEB-B1A7-6EDFF9E90983}"/>
              </a:ext>
            </a:extLst>
          </p:cNvPr>
          <p:cNvSpPr>
            <a:spLocks noGrp="1"/>
          </p:cNvSpPr>
          <p:nvPr>
            <p:ph type="title"/>
          </p:nvPr>
        </p:nvSpPr>
        <p:spPr>
          <a:xfrm>
            <a:off x="685799" y="1150076"/>
            <a:ext cx="3659389" cy="4557849"/>
          </a:xfrm>
        </p:spPr>
        <p:txBody>
          <a:bodyPr>
            <a:normAutofit/>
          </a:bodyPr>
          <a:lstStyle/>
          <a:p>
            <a:pPr algn="r"/>
            <a:r>
              <a:rPr lang="en-US" dirty="0"/>
              <a:t>FBI Letter to </a:t>
            </a:r>
            <a:r>
              <a:rPr lang="en-US" dirty="0" err="1"/>
              <a:t>arl</a:t>
            </a:r>
            <a:r>
              <a:rPr lang="en-US" dirty="0"/>
              <a:t> September 20, 1988</a:t>
            </a:r>
            <a:endParaRPr lang="en-US"/>
          </a:p>
        </p:txBody>
      </p:sp>
      <p:cxnSp>
        <p:nvCxnSpPr>
          <p:cNvPr id="21" name="Straight Connector 20">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45B3C0B-1E93-3D86-862D-23D01CA07940}"/>
              </a:ext>
            </a:extLst>
          </p:cNvPr>
          <p:cNvSpPr>
            <a:spLocks noGrp="1"/>
          </p:cNvSpPr>
          <p:nvPr>
            <p:ph idx="1"/>
          </p:nvPr>
        </p:nvSpPr>
        <p:spPr>
          <a:xfrm>
            <a:off x="4988658" y="1150076"/>
            <a:ext cx="6517543" cy="4557849"/>
          </a:xfrm>
        </p:spPr>
        <p:txBody>
          <a:bodyPr>
            <a:normAutofit/>
          </a:bodyPr>
          <a:lstStyle/>
          <a:p>
            <a:r>
              <a:rPr lang="en-US" dirty="0"/>
              <a:t>Library associations continued to work to end Library Awareness program</a:t>
            </a:r>
          </a:p>
          <a:p>
            <a:r>
              <a:rPr lang="en-US" dirty="0"/>
              <a:t>“When deemed necessary, the FBI will continue to contact certain scientific and technical libraries (including university and public libraries) in the New York City area concerning hostile intelligence service activities at libraries.”</a:t>
            </a:r>
          </a:p>
          <a:p>
            <a:pPr marL="0" indent="0">
              <a:buNone/>
            </a:pPr>
            <a:r>
              <a:rPr lang="en-US" dirty="0"/>
              <a:t>	James H. Geer, Assistant Director in Charge, Intelligence 	Division</a:t>
            </a:r>
          </a:p>
          <a:p>
            <a:pPr marL="0" indent="0">
              <a:buNone/>
            </a:pPr>
            <a:endParaRPr lang="en-US" dirty="0"/>
          </a:p>
        </p:txBody>
      </p:sp>
    </p:spTree>
    <p:extLst>
      <p:ext uri="{BB962C8B-B14F-4D97-AF65-F5344CB8AC3E}">
        <p14:creationId xmlns:p14="http://schemas.microsoft.com/office/powerpoint/2010/main" val="241258778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17F0C1-BCBB-40C7-99D6-F703E7A4B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A5D8BC-B41A-4E96-91C4-D60F51622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D321D5F-FA18-4271-9EAA-0BEA14116B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4126979A-11C2-8E9D-EEA1-9E38AD20EFD5}"/>
              </a:ext>
            </a:extLst>
          </p:cNvPr>
          <p:cNvSpPr>
            <a:spLocks noGrp="1"/>
          </p:cNvSpPr>
          <p:nvPr>
            <p:ph type="title"/>
          </p:nvPr>
        </p:nvSpPr>
        <p:spPr>
          <a:xfrm>
            <a:off x="718457" y="531278"/>
            <a:ext cx="3211517" cy="5292579"/>
          </a:xfrm>
        </p:spPr>
        <p:txBody>
          <a:bodyPr>
            <a:normAutofit/>
          </a:bodyPr>
          <a:lstStyle/>
          <a:p>
            <a:r>
              <a:rPr lang="en-US">
                <a:solidFill>
                  <a:srgbClr val="FFFFFF"/>
                </a:solidFill>
              </a:rPr>
              <a:t>Foia, NSA</a:t>
            </a:r>
          </a:p>
        </p:txBody>
      </p:sp>
      <p:sp useBgFill="1">
        <p:nvSpPr>
          <p:cNvPr id="15" name="Freeform: Shape 14">
            <a:extLst>
              <a:ext uri="{FF2B5EF4-FFF2-40B4-BE49-F238E27FC236}">
                <a16:creationId xmlns:a16="http://schemas.microsoft.com/office/drawing/2014/main" id="{51287385-D3EA-47A8-A127-6061791AD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2">
            <a:extLst>
              <a:ext uri="{FF2B5EF4-FFF2-40B4-BE49-F238E27FC236}">
                <a16:creationId xmlns:a16="http://schemas.microsoft.com/office/drawing/2014/main" id="{54EE2ECE-7173-7EB3-4555-1536C3996709}"/>
              </a:ext>
            </a:extLst>
          </p:cNvPr>
          <p:cNvGraphicFramePr>
            <a:graphicFrameLocks noGrp="1"/>
          </p:cNvGraphicFramePr>
          <p:nvPr>
            <p:ph idx="1"/>
            <p:extLst>
              <p:ext uri="{D42A27DB-BD31-4B8C-83A1-F6EECF244321}">
                <p14:modId xmlns:p14="http://schemas.microsoft.com/office/powerpoint/2010/main" val="1582245366"/>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993607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F65CD9-825D-44BD-8681-D42D260D4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B2F64C47-BE0B-4DA4-A62F-C6922DD208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E6D0FF-E802-1CF9-B223-AE571277DB0A}"/>
              </a:ext>
            </a:extLst>
          </p:cNvPr>
          <p:cNvSpPr>
            <a:spLocks noGrp="1"/>
          </p:cNvSpPr>
          <p:nvPr>
            <p:ph type="title"/>
          </p:nvPr>
        </p:nvSpPr>
        <p:spPr>
          <a:xfrm>
            <a:off x="685801" y="643466"/>
            <a:ext cx="2590799" cy="4995333"/>
          </a:xfrm>
        </p:spPr>
        <p:txBody>
          <a:bodyPr>
            <a:normAutofit/>
          </a:bodyPr>
          <a:lstStyle/>
          <a:p>
            <a:r>
              <a:rPr lang="en-US" dirty="0">
                <a:solidFill>
                  <a:srgbClr val="FFFFFF"/>
                </a:solidFill>
              </a:rPr>
              <a:t>Balance of security and access</a:t>
            </a:r>
          </a:p>
        </p:txBody>
      </p:sp>
      <p:graphicFrame>
        <p:nvGraphicFramePr>
          <p:cNvPr id="5" name="Content Placeholder 2">
            <a:extLst>
              <a:ext uri="{FF2B5EF4-FFF2-40B4-BE49-F238E27FC236}">
                <a16:creationId xmlns:a16="http://schemas.microsoft.com/office/drawing/2014/main" id="{C08CA14B-D535-73E7-542E-69866D232B78}"/>
              </a:ext>
            </a:extLst>
          </p:cNvPr>
          <p:cNvGraphicFramePr>
            <a:graphicFrameLocks noGrp="1"/>
          </p:cNvGraphicFramePr>
          <p:nvPr>
            <p:ph idx="1"/>
            <p:extLst>
              <p:ext uri="{D42A27DB-BD31-4B8C-83A1-F6EECF244321}">
                <p14:modId xmlns:p14="http://schemas.microsoft.com/office/powerpoint/2010/main" val="2527471356"/>
              </p:ext>
            </p:extLst>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217237"/>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17F0C1-BCBB-40C7-99D6-F703E7A4B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A5D8BC-B41A-4E96-91C4-D60F51622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D321D5F-FA18-4271-9EAA-0BEA14116B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32919F10-82D5-DA62-9E61-113698394034}"/>
              </a:ext>
            </a:extLst>
          </p:cNvPr>
          <p:cNvSpPr>
            <a:spLocks noGrp="1"/>
          </p:cNvSpPr>
          <p:nvPr>
            <p:ph type="title"/>
          </p:nvPr>
        </p:nvSpPr>
        <p:spPr>
          <a:xfrm>
            <a:off x="718457" y="531278"/>
            <a:ext cx="3211517" cy="5292579"/>
          </a:xfrm>
        </p:spPr>
        <p:txBody>
          <a:bodyPr>
            <a:normAutofit/>
          </a:bodyPr>
          <a:lstStyle/>
          <a:p>
            <a:r>
              <a:rPr lang="en-US">
                <a:solidFill>
                  <a:srgbClr val="FFFFFF"/>
                </a:solidFill>
              </a:rPr>
              <a:t>Library awareness program	</a:t>
            </a:r>
          </a:p>
        </p:txBody>
      </p:sp>
      <p:sp useBgFill="1">
        <p:nvSpPr>
          <p:cNvPr id="15" name="Freeform: Shape 14">
            <a:extLst>
              <a:ext uri="{FF2B5EF4-FFF2-40B4-BE49-F238E27FC236}">
                <a16:creationId xmlns:a16="http://schemas.microsoft.com/office/drawing/2014/main" id="{51287385-D3EA-47A8-A127-6061791AD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2">
            <a:extLst>
              <a:ext uri="{FF2B5EF4-FFF2-40B4-BE49-F238E27FC236}">
                <a16:creationId xmlns:a16="http://schemas.microsoft.com/office/drawing/2014/main" id="{363F47E1-1B28-8C8F-27B3-92D7FC3606EE}"/>
              </a:ext>
            </a:extLst>
          </p:cNvPr>
          <p:cNvGraphicFramePr>
            <a:graphicFrameLocks noGrp="1"/>
          </p:cNvGraphicFramePr>
          <p:nvPr>
            <p:ph idx="1"/>
            <p:extLst>
              <p:ext uri="{D42A27DB-BD31-4B8C-83A1-F6EECF244321}">
                <p14:modId xmlns:p14="http://schemas.microsoft.com/office/powerpoint/2010/main" val="2839258714"/>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92424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F65CD9-825D-44BD-8681-D42D260D4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B2F64C47-BE0B-4DA4-A62F-C6922DD208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
            <a:ext cx="4125976" cy="6858002"/>
          </a:xfrm>
          <a:custGeom>
            <a:avLst/>
            <a:gdLst>
              <a:gd name="connsiteX0" fmla="*/ 4125976 w 4125976"/>
              <a:gd name="connsiteY0" fmla="*/ 0 h 6858002"/>
              <a:gd name="connsiteX1" fmla="*/ 1300393 w 4125976"/>
              <a:gd name="connsiteY1" fmla="*/ 0 h 6858002"/>
              <a:gd name="connsiteX2" fmla="*/ 1300393 w 4125976"/>
              <a:gd name="connsiteY2" fmla="*/ 2 h 6858002"/>
              <a:gd name="connsiteX3" fmla="*/ 1155520 w 4125976"/>
              <a:gd name="connsiteY3" fmla="*/ 2 h 6858002"/>
              <a:gd name="connsiteX4" fmla="*/ 1074856 w 4125976"/>
              <a:gd name="connsiteY4" fmla="*/ 88573 h 6858002"/>
              <a:gd name="connsiteX5" fmla="*/ 0 w 4125976"/>
              <a:gd name="connsiteY5" fmla="*/ 3396600 h 6858002"/>
              <a:gd name="connsiteX6" fmla="*/ 1222540 w 4125976"/>
              <a:gd name="connsiteY6" fmla="*/ 6858002 h 6858002"/>
              <a:gd name="connsiteX7" fmla="*/ 4125598 w 4125976"/>
              <a:gd name="connsiteY7" fmla="*/ 6858002 h 6858002"/>
              <a:gd name="connsiteX8" fmla="*/ 4125976 w 4125976"/>
              <a:gd name="connsiteY8" fmla="*/ 685760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5976" h="6858002">
                <a:moveTo>
                  <a:pt x="4125976" y="0"/>
                </a:moveTo>
                <a:lnTo>
                  <a:pt x="1300393" y="0"/>
                </a:lnTo>
                <a:lnTo>
                  <a:pt x="1300393" y="2"/>
                </a:lnTo>
                <a:lnTo>
                  <a:pt x="1155520" y="2"/>
                </a:lnTo>
                <a:lnTo>
                  <a:pt x="1074856" y="88573"/>
                </a:lnTo>
                <a:cubicBezTo>
                  <a:pt x="422987" y="841260"/>
                  <a:pt x="0" y="2042663"/>
                  <a:pt x="0" y="3396600"/>
                </a:cubicBezTo>
                <a:cubicBezTo>
                  <a:pt x="0" y="4846647"/>
                  <a:pt x="488259" y="6121285"/>
                  <a:pt x="1222540" y="6858002"/>
                </a:cubicBezTo>
                <a:cubicBezTo>
                  <a:pt x="4125598" y="6858002"/>
                  <a:pt x="4125598" y="6858002"/>
                  <a:pt x="4125598" y="6858002"/>
                </a:cubicBezTo>
                <a:lnTo>
                  <a:pt x="4125976" y="6857600"/>
                </a:lnTo>
                <a:close/>
              </a:path>
            </a:pathLst>
          </a:custGeom>
          <a:blipFill dpi="0" rotWithShape="1">
            <a:blip r:embed="rId2"/>
            <a:srcRect/>
            <a:tile tx="0" ty="0" sx="100000" sy="100000" flip="none" algn="tl"/>
          </a:blipFill>
          <a:ln>
            <a:noFill/>
          </a:ln>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28F0526-4388-1CB8-CB46-D6F57AF66B05}"/>
              </a:ext>
            </a:extLst>
          </p:cNvPr>
          <p:cNvSpPr>
            <a:spLocks noGrp="1"/>
          </p:cNvSpPr>
          <p:nvPr>
            <p:ph type="title"/>
          </p:nvPr>
        </p:nvSpPr>
        <p:spPr>
          <a:xfrm>
            <a:off x="685801" y="643466"/>
            <a:ext cx="2590799" cy="4995333"/>
          </a:xfrm>
        </p:spPr>
        <p:txBody>
          <a:bodyPr>
            <a:normAutofit/>
          </a:bodyPr>
          <a:lstStyle/>
          <a:p>
            <a:r>
              <a:rPr lang="en-US">
                <a:solidFill>
                  <a:srgbClr val="FFFFFF"/>
                </a:solidFill>
              </a:rPr>
              <a:t>Remember the cold war?</a:t>
            </a:r>
          </a:p>
        </p:txBody>
      </p:sp>
      <p:graphicFrame>
        <p:nvGraphicFramePr>
          <p:cNvPr id="5" name="Content Placeholder 2">
            <a:extLst>
              <a:ext uri="{FF2B5EF4-FFF2-40B4-BE49-F238E27FC236}">
                <a16:creationId xmlns:a16="http://schemas.microsoft.com/office/drawing/2014/main" id="{CEA1D024-09A6-E5B2-0383-0EFE7BEBFC91}"/>
              </a:ext>
            </a:extLst>
          </p:cNvPr>
          <p:cNvGraphicFramePr>
            <a:graphicFrameLocks noGrp="1"/>
          </p:cNvGraphicFramePr>
          <p:nvPr>
            <p:ph idx="1"/>
            <p:extLst>
              <p:ext uri="{D42A27DB-BD31-4B8C-83A1-F6EECF244321}">
                <p14:modId xmlns:p14="http://schemas.microsoft.com/office/powerpoint/2010/main" val="3611003154"/>
              </p:ext>
            </p:extLst>
          </p:nvPr>
        </p:nvGraphicFramePr>
        <p:xfrm>
          <a:off x="4808601" y="901700"/>
          <a:ext cx="6545199" cy="4820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610394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5177-62F1-923C-083E-0CBE471F5AC8}"/>
              </a:ext>
            </a:extLst>
          </p:cNvPr>
          <p:cNvSpPr>
            <a:spLocks noGrp="1"/>
          </p:cNvSpPr>
          <p:nvPr>
            <p:ph type="title"/>
          </p:nvPr>
        </p:nvSpPr>
        <p:spPr>
          <a:xfrm>
            <a:off x="7865806" y="643463"/>
            <a:ext cx="3706762" cy="1608124"/>
          </a:xfrm>
        </p:spPr>
        <p:txBody>
          <a:bodyPr>
            <a:normAutofit/>
          </a:bodyPr>
          <a:lstStyle/>
          <a:p>
            <a:r>
              <a:rPr lang="en-US" dirty="0"/>
              <a:t>Duck and cover</a:t>
            </a:r>
          </a:p>
        </p:txBody>
      </p:sp>
      <p:pic>
        <p:nvPicPr>
          <p:cNvPr id="2050" name="Picture 2">
            <a:extLst>
              <a:ext uri="{FF2B5EF4-FFF2-40B4-BE49-F238E27FC236}">
                <a16:creationId xmlns:a16="http://schemas.microsoft.com/office/drawing/2014/main" id="{A197DA36-A77B-1D81-2A98-3FF9247F599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1342" b="-1"/>
          <a:stretch/>
        </p:blipFill>
        <p:spPr bwMode="auto">
          <a:xfrm>
            <a:off x="20" y="975"/>
            <a:ext cx="7552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4" name="Content Placeholder 2053">
            <a:extLst>
              <a:ext uri="{FF2B5EF4-FFF2-40B4-BE49-F238E27FC236}">
                <a16:creationId xmlns:a16="http://schemas.microsoft.com/office/drawing/2014/main" id="{9BB515B9-A2FB-277B-81ED-C6B910269E6E}"/>
              </a:ext>
            </a:extLst>
          </p:cNvPr>
          <p:cNvSpPr>
            <a:spLocks noGrp="1"/>
          </p:cNvSpPr>
          <p:nvPr>
            <p:ph idx="1"/>
          </p:nvPr>
        </p:nvSpPr>
        <p:spPr>
          <a:xfrm>
            <a:off x="7865806" y="2251587"/>
            <a:ext cx="3706762" cy="3972232"/>
          </a:xfrm>
        </p:spPr>
        <p:txBody>
          <a:bodyPr>
            <a:normAutofit/>
          </a:bodyPr>
          <a:lstStyle/>
          <a:p>
            <a:endParaRPr lang="en-US" dirty="0"/>
          </a:p>
        </p:txBody>
      </p:sp>
    </p:spTree>
    <p:extLst>
      <p:ext uri="{BB962C8B-B14F-4D97-AF65-F5344CB8AC3E}">
        <p14:creationId xmlns:p14="http://schemas.microsoft.com/office/powerpoint/2010/main" val="3809666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17F0C1-BCBB-40C7-99D6-F703E7A4B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A5D8BC-B41A-4E96-91C4-D60F51622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D321D5F-FA18-4271-9EAA-0BEA14116B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E7873EE6-7855-C1F1-1FCA-CF27E6DC59C7}"/>
              </a:ext>
            </a:extLst>
          </p:cNvPr>
          <p:cNvSpPr>
            <a:spLocks noGrp="1"/>
          </p:cNvSpPr>
          <p:nvPr>
            <p:ph type="title"/>
          </p:nvPr>
        </p:nvSpPr>
        <p:spPr>
          <a:xfrm>
            <a:off x="718457" y="531278"/>
            <a:ext cx="3211517" cy="5292579"/>
          </a:xfrm>
        </p:spPr>
        <p:txBody>
          <a:bodyPr>
            <a:normAutofit/>
          </a:bodyPr>
          <a:lstStyle/>
          <a:p>
            <a:r>
              <a:rPr lang="en-US">
                <a:solidFill>
                  <a:srgbClr val="FFFFFF"/>
                </a:solidFill>
              </a:rPr>
              <a:t>First Contact  June 7, 1987</a:t>
            </a:r>
          </a:p>
        </p:txBody>
      </p:sp>
      <p:sp useBgFill="1">
        <p:nvSpPr>
          <p:cNvPr id="15" name="Freeform: Shape 14">
            <a:extLst>
              <a:ext uri="{FF2B5EF4-FFF2-40B4-BE49-F238E27FC236}">
                <a16:creationId xmlns:a16="http://schemas.microsoft.com/office/drawing/2014/main" id="{51287385-D3EA-47A8-A127-6061791AD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2">
            <a:extLst>
              <a:ext uri="{FF2B5EF4-FFF2-40B4-BE49-F238E27FC236}">
                <a16:creationId xmlns:a16="http://schemas.microsoft.com/office/drawing/2014/main" id="{4D00AE5E-A54C-6C3A-CF01-010776B3F0CF}"/>
              </a:ext>
            </a:extLst>
          </p:cNvPr>
          <p:cNvGraphicFramePr>
            <a:graphicFrameLocks noGrp="1"/>
          </p:cNvGraphicFramePr>
          <p:nvPr>
            <p:ph idx="1"/>
            <p:extLst>
              <p:ext uri="{D42A27DB-BD31-4B8C-83A1-F6EECF244321}">
                <p14:modId xmlns:p14="http://schemas.microsoft.com/office/powerpoint/2010/main" val="188501348"/>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2041A215-42C6-4109-FBAD-7C221F5D872F}"/>
              </a:ext>
            </a:extLst>
          </p:cNvPr>
          <p:cNvSpPr>
            <a:spLocks noGrp="1"/>
          </p:cNvSpPr>
          <p:nvPr>
            <p:ph type="body" idx="4294967295"/>
          </p:nvPr>
        </p:nvSpPr>
        <p:spPr/>
        <p:txBody>
          <a:bodyPr/>
          <a:lstStyle/>
          <a:p>
            <a:r>
              <a:rPr lang="en-US" dirty="0" err="1"/>
              <a:t>th</a:t>
            </a:r>
            <a:endParaRPr lang="en-US" dirty="0"/>
          </a:p>
        </p:txBody>
      </p:sp>
    </p:spTree>
    <p:extLst>
      <p:ext uri="{BB962C8B-B14F-4D97-AF65-F5344CB8AC3E}">
        <p14:creationId xmlns:p14="http://schemas.microsoft.com/office/powerpoint/2010/main" val="378126886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117F0C1-BCBB-40C7-99D6-F703E7A4B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1A5D8BC-B41A-4E96-91C4-D60F51622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D321D5F-FA18-4271-9EAA-0BEA14116B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A70A606E-DBDA-3B5D-24DE-F4C80B5790DE}"/>
              </a:ext>
            </a:extLst>
          </p:cNvPr>
          <p:cNvSpPr>
            <a:spLocks noGrp="1"/>
          </p:cNvSpPr>
          <p:nvPr>
            <p:ph type="title"/>
          </p:nvPr>
        </p:nvSpPr>
        <p:spPr>
          <a:xfrm>
            <a:off x="718457" y="531278"/>
            <a:ext cx="3211517" cy="5292579"/>
          </a:xfrm>
        </p:spPr>
        <p:txBody>
          <a:bodyPr>
            <a:normAutofit/>
          </a:bodyPr>
          <a:lstStyle/>
          <a:p>
            <a:r>
              <a:rPr lang="en-US" dirty="0">
                <a:solidFill>
                  <a:srgbClr val="FFFFFF"/>
                </a:solidFill>
              </a:rPr>
              <a:t>FBI agents visit with me  June 7, 1987</a:t>
            </a:r>
          </a:p>
        </p:txBody>
      </p:sp>
      <p:sp useBgFill="1">
        <p:nvSpPr>
          <p:cNvPr id="16" name="Freeform: Shape 15">
            <a:extLst>
              <a:ext uri="{FF2B5EF4-FFF2-40B4-BE49-F238E27FC236}">
                <a16:creationId xmlns:a16="http://schemas.microsoft.com/office/drawing/2014/main" id="{51287385-D3EA-47A8-A127-6061791AD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6" name="Content Placeholder 3">
            <a:extLst>
              <a:ext uri="{FF2B5EF4-FFF2-40B4-BE49-F238E27FC236}">
                <a16:creationId xmlns:a16="http://schemas.microsoft.com/office/drawing/2014/main" id="{CE139ECF-B3A0-D47A-CEFB-F0B755C2AABB}"/>
              </a:ext>
            </a:extLst>
          </p:cNvPr>
          <p:cNvGraphicFramePr>
            <a:graphicFrameLocks noGrp="1"/>
          </p:cNvGraphicFramePr>
          <p:nvPr>
            <p:ph idx="1"/>
            <p:extLst>
              <p:ext uri="{D42A27DB-BD31-4B8C-83A1-F6EECF244321}">
                <p14:modId xmlns:p14="http://schemas.microsoft.com/office/powerpoint/2010/main" val="2655964589"/>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0001419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117F0C1-BCBB-40C7-99D6-F703E7A4B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A5D8BC-B41A-4E96-91C4-D60F51622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D321D5F-FA18-4271-9EAA-0BEA14116B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351E14D3-2163-BEB0-918C-CA4F662F8EF4}"/>
              </a:ext>
            </a:extLst>
          </p:cNvPr>
          <p:cNvSpPr>
            <a:spLocks noGrp="1"/>
          </p:cNvSpPr>
          <p:nvPr>
            <p:ph type="title"/>
          </p:nvPr>
        </p:nvSpPr>
        <p:spPr>
          <a:xfrm>
            <a:off x="718457" y="531278"/>
            <a:ext cx="3211517" cy="5292579"/>
          </a:xfrm>
        </p:spPr>
        <p:txBody>
          <a:bodyPr>
            <a:normAutofit/>
          </a:bodyPr>
          <a:lstStyle/>
          <a:p>
            <a:r>
              <a:rPr lang="en-US" dirty="0">
                <a:solidFill>
                  <a:srgbClr val="FFFFFF"/>
                </a:solidFill>
              </a:rPr>
              <a:t>ALA Code of Ethics</a:t>
            </a:r>
          </a:p>
        </p:txBody>
      </p:sp>
      <p:sp useBgFill="1">
        <p:nvSpPr>
          <p:cNvPr id="15" name="Freeform: Shape 14">
            <a:extLst>
              <a:ext uri="{FF2B5EF4-FFF2-40B4-BE49-F238E27FC236}">
                <a16:creationId xmlns:a16="http://schemas.microsoft.com/office/drawing/2014/main" id="{51287385-D3EA-47A8-A127-6061791ADB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422108" y="0"/>
            <a:ext cx="7769892" cy="6858000"/>
          </a:xfrm>
          <a:custGeom>
            <a:avLst/>
            <a:gdLst>
              <a:gd name="connsiteX0" fmla="*/ 1779516 w 7769892"/>
              <a:gd name="connsiteY0" fmla="*/ 0 h 6837536"/>
              <a:gd name="connsiteX1" fmla="*/ 6454848 w 7769892"/>
              <a:gd name="connsiteY1" fmla="*/ 0 h 6837536"/>
              <a:gd name="connsiteX2" fmla="*/ 6511730 w 7769892"/>
              <a:gd name="connsiteY2" fmla="*/ 37905 h 6837536"/>
              <a:gd name="connsiteX3" fmla="*/ 7769892 w 7769892"/>
              <a:gd name="connsiteY3" fmla="*/ 1486041 h 6837536"/>
              <a:gd name="connsiteX4" fmla="*/ 7769892 w 7769892"/>
              <a:gd name="connsiteY4" fmla="*/ 5281056 h 6837536"/>
              <a:gd name="connsiteX5" fmla="*/ 6353475 w 7769892"/>
              <a:gd name="connsiteY5" fmla="*/ 6837536 h 6837536"/>
              <a:gd name="connsiteX6" fmla="*/ 1882727 w 7769892"/>
              <a:gd name="connsiteY6" fmla="*/ 6837536 h 6837536"/>
              <a:gd name="connsiteX7" fmla="*/ 0 w 7769892"/>
              <a:gd name="connsiteY7" fmla="*/ 3386463 h 6837536"/>
              <a:gd name="connsiteX8" fmla="*/ 1655292 w 7769892"/>
              <a:gd name="connsiteY8" fmla="*/ 88307 h 683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69892" h="6837536">
                <a:moveTo>
                  <a:pt x="1779516" y="0"/>
                </a:moveTo>
                <a:lnTo>
                  <a:pt x="6454848" y="0"/>
                </a:lnTo>
                <a:lnTo>
                  <a:pt x="6511730" y="37905"/>
                </a:lnTo>
                <a:cubicBezTo>
                  <a:pt x="7036410" y="413592"/>
                  <a:pt x="7468976" y="909648"/>
                  <a:pt x="7769892" y="1486041"/>
                </a:cubicBezTo>
                <a:cubicBezTo>
                  <a:pt x="7769892" y="1486041"/>
                  <a:pt x="7769892" y="1486041"/>
                  <a:pt x="7769892" y="5281056"/>
                </a:cubicBezTo>
                <a:cubicBezTo>
                  <a:pt x="7437646" y="5916473"/>
                  <a:pt x="6953850" y="6452788"/>
                  <a:pt x="6353475" y="6837536"/>
                </a:cubicBezTo>
                <a:cubicBezTo>
                  <a:pt x="6353475" y="6837536"/>
                  <a:pt x="6353475" y="6837536"/>
                  <a:pt x="1882727" y="6837536"/>
                </a:cubicBezTo>
                <a:cubicBezTo>
                  <a:pt x="751925" y="6103017"/>
                  <a:pt x="0" y="4832183"/>
                  <a:pt x="0" y="3386463"/>
                </a:cubicBezTo>
                <a:cubicBezTo>
                  <a:pt x="0" y="2036566"/>
                  <a:pt x="651406" y="838748"/>
                  <a:pt x="1655292" y="88307"/>
                </a:cubicBezTo>
                <a:close/>
              </a:path>
            </a:pathLst>
          </a:custGeom>
          <a:ln w="50800" cap="sq" cmpd="dbl">
            <a:noFill/>
            <a:miter lim="800000"/>
          </a:ln>
          <a:effectLst>
            <a:outerShdw blurRad="254000" algn="tl" rotWithShape="0">
              <a:srgbClr val="000000">
                <a:alpha val="43000"/>
              </a:srgbClr>
            </a:outerShdw>
          </a:effectLst>
        </p:spPr>
        <p:txBody>
          <a:bodyPr vert="horz" wrap="square" lIns="91440" tIns="45720" rIns="91440" bIns="45720" rtlCol="0" anchor="t">
            <a:noAutofit/>
          </a:bodyPr>
          <a:lstStyle/>
          <a:p>
            <a:pPr algn="ctr">
              <a:spcAft>
                <a:spcPts val="1000"/>
              </a:spcAft>
              <a:buClr>
                <a:schemeClr val="tx1"/>
              </a:buClr>
              <a:buSzPct val="100000"/>
              <a:buFont typeface="Arial"/>
              <a:buNone/>
            </a:pPr>
            <a:endParaRPr lang="en-US" sz="1600" cap="all"/>
          </a:p>
        </p:txBody>
      </p:sp>
      <p:graphicFrame>
        <p:nvGraphicFramePr>
          <p:cNvPr id="5" name="Content Placeholder 2">
            <a:extLst>
              <a:ext uri="{FF2B5EF4-FFF2-40B4-BE49-F238E27FC236}">
                <a16:creationId xmlns:a16="http://schemas.microsoft.com/office/drawing/2014/main" id="{1DBD4932-1332-1B34-A1E1-83CED3428AD9}"/>
              </a:ext>
            </a:extLst>
          </p:cNvPr>
          <p:cNvGraphicFramePr>
            <a:graphicFrameLocks noGrp="1"/>
          </p:cNvGraphicFramePr>
          <p:nvPr>
            <p:ph idx="1"/>
            <p:extLst>
              <p:ext uri="{D42A27DB-BD31-4B8C-83A1-F6EECF244321}">
                <p14:modId xmlns:p14="http://schemas.microsoft.com/office/powerpoint/2010/main" val="2754222129"/>
              </p:ext>
            </p:extLst>
          </p:nvPr>
        </p:nvGraphicFramePr>
        <p:xfrm>
          <a:off x="5617029" y="793820"/>
          <a:ext cx="5741534" cy="51709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108188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86D32-3B6A-AE30-68CD-EE0C14D407DD}"/>
              </a:ext>
            </a:extLst>
          </p:cNvPr>
          <p:cNvSpPr>
            <a:spLocks noGrp="1"/>
          </p:cNvSpPr>
          <p:nvPr>
            <p:ph type="title"/>
          </p:nvPr>
        </p:nvSpPr>
        <p:spPr>
          <a:xfrm>
            <a:off x="6400800" y="609600"/>
            <a:ext cx="5147730" cy="1641987"/>
          </a:xfrm>
        </p:spPr>
        <p:txBody>
          <a:bodyPr>
            <a:normAutofit/>
          </a:bodyPr>
          <a:lstStyle/>
          <a:p>
            <a:r>
              <a:rPr lang="en-US" sz="3300" dirty="0"/>
              <a:t>We would have invaded privacy of faculty such as </a:t>
            </a:r>
            <a:r>
              <a:rPr lang="en-US" sz="3300" dirty="0" err="1"/>
              <a:t>Zbignew</a:t>
            </a:r>
            <a:r>
              <a:rPr lang="en-US" sz="3300" dirty="0"/>
              <a:t> </a:t>
            </a:r>
            <a:r>
              <a:rPr lang="en-US" sz="3300" dirty="0" err="1"/>
              <a:t>Brezhinski</a:t>
            </a:r>
            <a:endParaRPr lang="en-US" sz="3300" dirty="0"/>
          </a:p>
        </p:txBody>
      </p:sp>
      <p:pic>
        <p:nvPicPr>
          <p:cNvPr id="4098" name="Picture 2">
            <a:extLst>
              <a:ext uri="{FF2B5EF4-FFF2-40B4-BE49-F238E27FC236}">
                <a16:creationId xmlns:a16="http://schemas.microsoft.com/office/drawing/2014/main" id="{DB37E98B-01D7-1CC2-BE70-783F90D809A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125" r="2" b="9627"/>
          <a:stretch/>
        </p:blipFill>
        <p:spPr bwMode="auto">
          <a:xfrm>
            <a:off x="20" y="975"/>
            <a:ext cx="6095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02" name="Content Placeholder 4101">
            <a:extLst>
              <a:ext uri="{FF2B5EF4-FFF2-40B4-BE49-F238E27FC236}">
                <a16:creationId xmlns:a16="http://schemas.microsoft.com/office/drawing/2014/main" id="{B0FBB77D-8145-FBD6-A982-8CFE07348E46}"/>
              </a:ext>
            </a:extLst>
          </p:cNvPr>
          <p:cNvSpPr>
            <a:spLocks noGrp="1"/>
          </p:cNvSpPr>
          <p:nvPr>
            <p:ph idx="1"/>
          </p:nvPr>
        </p:nvSpPr>
        <p:spPr>
          <a:xfrm>
            <a:off x="6400800" y="2251587"/>
            <a:ext cx="5147730" cy="3637935"/>
          </a:xfrm>
        </p:spPr>
        <p:txBody>
          <a:bodyPr>
            <a:normAutofit/>
          </a:bodyPr>
          <a:lstStyle/>
          <a:p>
            <a:endParaRPr lang="en-US"/>
          </a:p>
        </p:txBody>
      </p:sp>
    </p:spTree>
    <p:extLst>
      <p:ext uri="{BB962C8B-B14F-4D97-AF65-F5344CB8AC3E}">
        <p14:creationId xmlns:p14="http://schemas.microsoft.com/office/powerpoint/2010/main" val="790592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0E53EDA-3B94-4F6B-9E86-D3BB9EBB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36B887-9275-CCCF-B6B0-45CE5CEE7EC3}"/>
              </a:ext>
            </a:extLst>
          </p:cNvPr>
          <p:cNvSpPr>
            <a:spLocks noGrp="1"/>
          </p:cNvSpPr>
          <p:nvPr>
            <p:ph type="title"/>
          </p:nvPr>
        </p:nvSpPr>
        <p:spPr>
          <a:xfrm>
            <a:off x="685799" y="1150076"/>
            <a:ext cx="3659389" cy="4557849"/>
          </a:xfrm>
        </p:spPr>
        <p:txBody>
          <a:bodyPr>
            <a:normAutofit/>
          </a:bodyPr>
          <a:lstStyle/>
          <a:p>
            <a:pPr algn="r"/>
            <a:r>
              <a:rPr lang="en-US" dirty="0"/>
              <a:t>Visit ends</a:t>
            </a:r>
          </a:p>
        </p:txBody>
      </p:sp>
      <p:cxnSp>
        <p:nvCxnSpPr>
          <p:cNvPr id="10" name="Straight Connector 9">
            <a:extLst>
              <a:ext uri="{FF2B5EF4-FFF2-40B4-BE49-F238E27FC236}">
                <a16:creationId xmlns:a16="http://schemas.microsoft.com/office/drawing/2014/main" id="{30EFD79F-7790-479B-B7DB-BD0D8C101D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66923" y="1668780"/>
            <a:ext cx="0" cy="352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342CE71-2D74-C2BA-2D27-2B63FB91E5E9}"/>
              </a:ext>
            </a:extLst>
          </p:cNvPr>
          <p:cNvSpPr>
            <a:spLocks noGrp="1"/>
          </p:cNvSpPr>
          <p:nvPr>
            <p:ph idx="1"/>
          </p:nvPr>
        </p:nvSpPr>
        <p:spPr>
          <a:xfrm>
            <a:off x="4988658" y="1150076"/>
            <a:ext cx="6517543" cy="4557849"/>
          </a:xfrm>
        </p:spPr>
        <p:txBody>
          <a:bodyPr>
            <a:normAutofit/>
          </a:bodyPr>
          <a:lstStyle/>
          <a:p>
            <a:pPr marL="0" indent="0">
              <a:buNone/>
            </a:pPr>
            <a:r>
              <a:rPr lang="en-US" dirty="0"/>
              <a:t>I refused to cooperate and told them they would have to get a subpoena and that Columbia would move to quash the subpoena.  They never did.</a:t>
            </a:r>
          </a:p>
          <a:p>
            <a:pPr marL="0" indent="0">
              <a:buNone/>
            </a:pPr>
            <a:endParaRPr lang="en-US" dirty="0"/>
          </a:p>
          <a:p>
            <a:pPr marL="0" indent="0">
              <a:buNone/>
            </a:pPr>
            <a:r>
              <a:rPr lang="en-US" dirty="0"/>
              <a:t>They left and filed a “call report.”</a:t>
            </a:r>
          </a:p>
          <a:p>
            <a:endParaRPr lang="en-US" dirty="0"/>
          </a:p>
        </p:txBody>
      </p:sp>
    </p:spTree>
    <p:extLst>
      <p:ext uri="{BB962C8B-B14F-4D97-AF65-F5344CB8AC3E}">
        <p14:creationId xmlns:p14="http://schemas.microsoft.com/office/powerpoint/2010/main" val="3864328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258E9-8229-4156-E836-DC0345CC1969}"/>
              </a:ext>
            </a:extLst>
          </p:cNvPr>
          <p:cNvSpPr>
            <a:spLocks noGrp="1"/>
          </p:cNvSpPr>
          <p:nvPr>
            <p:ph type="title"/>
          </p:nvPr>
        </p:nvSpPr>
        <p:spPr>
          <a:xfrm>
            <a:off x="6400800" y="609600"/>
            <a:ext cx="5147730" cy="1641987"/>
          </a:xfrm>
        </p:spPr>
        <p:txBody>
          <a:bodyPr>
            <a:normAutofit/>
          </a:bodyPr>
          <a:lstStyle/>
          <a:p>
            <a:r>
              <a:rPr lang="en-US" dirty="0"/>
              <a:t>Notified ALA</a:t>
            </a:r>
          </a:p>
        </p:txBody>
      </p:sp>
      <p:sp>
        <p:nvSpPr>
          <p:cNvPr id="3" name="Content Placeholder 2">
            <a:extLst>
              <a:ext uri="{FF2B5EF4-FFF2-40B4-BE49-F238E27FC236}">
                <a16:creationId xmlns:a16="http://schemas.microsoft.com/office/drawing/2014/main" id="{D3C6F781-BBD2-EF21-A2EE-BEE8EA998B48}"/>
              </a:ext>
            </a:extLst>
          </p:cNvPr>
          <p:cNvSpPr>
            <a:spLocks noGrp="1"/>
          </p:cNvSpPr>
          <p:nvPr>
            <p:ph idx="1"/>
          </p:nvPr>
        </p:nvSpPr>
        <p:spPr>
          <a:xfrm>
            <a:off x="6400800" y="2251587"/>
            <a:ext cx="5147730" cy="3637935"/>
          </a:xfrm>
        </p:spPr>
        <p:txBody>
          <a:bodyPr>
            <a:normAutofit/>
          </a:bodyPr>
          <a:lstStyle/>
          <a:p>
            <a:r>
              <a:rPr lang="en-US" dirty="0"/>
              <a:t>FBI IN NEW YORK ASKS LIBRARIANS’ AID IN REPORTING ON SPIES</a:t>
            </a:r>
          </a:p>
          <a:p>
            <a:r>
              <a:rPr lang="en-US" dirty="0"/>
              <a:t>September 18, 1987</a:t>
            </a:r>
          </a:p>
          <a:p>
            <a:pPr marL="457200" lvl="1" indent="0">
              <a:buNone/>
            </a:pPr>
            <a:endParaRPr lang="en-US" dirty="0"/>
          </a:p>
        </p:txBody>
      </p:sp>
      <p:pic>
        <p:nvPicPr>
          <p:cNvPr id="5122" name="Picture 2">
            <a:extLst>
              <a:ext uri="{FF2B5EF4-FFF2-40B4-BE49-F238E27FC236}">
                <a16:creationId xmlns:a16="http://schemas.microsoft.com/office/drawing/2014/main" id="{D182D5E7-1093-E326-0C05-328207F1DB2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41379" y="639097"/>
            <a:ext cx="3662171" cy="5250425"/>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077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988</TotalTime>
  <Words>662</Words>
  <Application>Microsoft Macintosh PowerPoint</Application>
  <PresentationFormat>Widescreen</PresentationFormat>
  <Paragraphs>66</Paragraphs>
  <Slides>16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Celestial</vt:lpstr>
      <vt:lpstr>FBI’s Library Awareness Program</vt:lpstr>
      <vt:lpstr>Remember the cold war?</vt:lpstr>
      <vt:lpstr>Duck and cover</vt:lpstr>
      <vt:lpstr>First Contact  June 7, 1987</vt:lpstr>
      <vt:lpstr>FBI agents visit with me  June 7, 1987</vt:lpstr>
      <vt:lpstr>ALA Code of Ethics</vt:lpstr>
      <vt:lpstr>We would have invaded privacy of faculty such as Zbignew Brezhinski</vt:lpstr>
      <vt:lpstr>Visit ends</vt:lpstr>
      <vt:lpstr>Notified ALA</vt:lpstr>
      <vt:lpstr>Reactions: Mostly Positive</vt:lpstr>
      <vt:lpstr>But not all were positive </vt:lpstr>
      <vt:lpstr>Congressional Hearing</vt:lpstr>
      <vt:lpstr>FBI Letter to arl September 20, 1988</vt:lpstr>
      <vt:lpstr>Foia, NSA</vt:lpstr>
      <vt:lpstr>Balance of security and access</vt:lpstr>
      <vt:lpstr>Library awareness program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FBI’s Library Awareness Program</dc:title>
  <dc:creator>Paula Kaufman</dc:creator>
  <cp:lastModifiedBy>Paula Kaufman</cp:lastModifiedBy>
  <cp:revision>20</cp:revision>
  <dcterms:created xsi:type="dcterms:W3CDTF">2022-11-21T20:45:43Z</dcterms:created>
  <dcterms:modified xsi:type="dcterms:W3CDTF">2022-11-22T13:13:56Z</dcterms:modified>
</cp:coreProperties>
</file>