
<file path=[Content_Types].xml><?xml version="1.0" encoding="utf-8"?>
<Types xmlns="http://schemas.openxmlformats.org/package/2006/content-types">
  <Default Extension="3gp" ContentType="video/3gpp"/>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42"/>
  </p:notesMasterIdLst>
  <p:sldIdLst>
    <p:sldId id="2315" r:id="rId2"/>
    <p:sldId id="2325" r:id="rId3"/>
    <p:sldId id="2335" r:id="rId4"/>
    <p:sldId id="2324" r:id="rId5"/>
    <p:sldId id="2336" r:id="rId6"/>
    <p:sldId id="2337" r:id="rId7"/>
    <p:sldId id="2338" r:id="rId8"/>
    <p:sldId id="2340" r:id="rId9"/>
    <p:sldId id="2342" r:id="rId10"/>
    <p:sldId id="2343" r:id="rId11"/>
    <p:sldId id="2327" r:id="rId12"/>
    <p:sldId id="2341" r:id="rId13"/>
    <p:sldId id="2319" r:id="rId14"/>
    <p:sldId id="2320" r:id="rId15"/>
    <p:sldId id="2326" r:id="rId16"/>
    <p:sldId id="2357" r:id="rId17"/>
    <p:sldId id="2345" r:id="rId18"/>
    <p:sldId id="2346" r:id="rId19"/>
    <p:sldId id="2348" r:id="rId20"/>
    <p:sldId id="2347" r:id="rId21"/>
    <p:sldId id="2322" r:id="rId22"/>
    <p:sldId id="2350" r:id="rId23"/>
    <p:sldId id="2351" r:id="rId24"/>
    <p:sldId id="2352" r:id="rId25"/>
    <p:sldId id="2353" r:id="rId26"/>
    <p:sldId id="2358" r:id="rId27"/>
    <p:sldId id="2334" r:id="rId28"/>
    <p:sldId id="2328" r:id="rId29"/>
    <p:sldId id="267" r:id="rId30"/>
    <p:sldId id="292" r:id="rId31"/>
    <p:sldId id="289" r:id="rId32"/>
    <p:sldId id="315" r:id="rId33"/>
    <p:sldId id="2354" r:id="rId34"/>
    <p:sldId id="2356" r:id="rId35"/>
    <p:sldId id="324" r:id="rId36"/>
    <p:sldId id="2359" r:id="rId37"/>
    <p:sldId id="2330" r:id="rId38"/>
    <p:sldId id="2331" r:id="rId39"/>
    <p:sldId id="2318" r:id="rId40"/>
    <p:sldId id="2316" r:id="rId41"/>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20FF"/>
    <a:srgbClr val="0F90C4"/>
    <a:srgbClr val="6EE00A"/>
    <a:srgbClr val="1C1F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19"/>
    <p:restoredTop sz="95016"/>
  </p:normalViewPr>
  <p:slideViewPr>
    <p:cSldViewPr snapToGrid="0" snapToObjects="1">
      <p:cViewPr varScale="1">
        <p:scale>
          <a:sx n="88" d="100"/>
          <a:sy n="88" d="100"/>
        </p:scale>
        <p:origin x="184" y="43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4"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D52D5-8ED6-534A-9F8E-E0DC702712BE}" type="datetimeFigureOut">
              <a:t>11/9/23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43367-08A8-584E-B603-F5EF86CEDD09}" type="slidenum">
              <a:t>‹#›</a:t>
            </a:fld>
            <a:endParaRPr lang="en-US"/>
          </a:p>
        </p:txBody>
      </p:sp>
    </p:spTree>
    <p:extLst>
      <p:ext uri="{BB962C8B-B14F-4D97-AF65-F5344CB8AC3E}">
        <p14:creationId xmlns:p14="http://schemas.microsoft.com/office/powerpoint/2010/main" val="1815682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700">
                <a:solidFill>
                  <a:schemeClr val="bg1"/>
                </a:solidFill>
                <a:latin typeface="Times New Roman" charset="0"/>
                <a:ea typeface="ＭＳ Ｐゴシック" charset="0"/>
                <a:cs typeface="ＭＳ Ｐゴシック" charset="0"/>
              </a:defRPr>
            </a:lvl1pPr>
            <a:lvl2pPr marL="742950" indent="-285750" defTabSz="915988" eaLnBrk="0" hangingPunct="0">
              <a:defRPr sz="2700">
                <a:solidFill>
                  <a:schemeClr val="bg1"/>
                </a:solidFill>
                <a:latin typeface="Times New Roman" charset="0"/>
                <a:ea typeface="ＭＳ Ｐゴシック" charset="0"/>
              </a:defRPr>
            </a:lvl2pPr>
            <a:lvl3pPr marL="1143000" indent="-228600" defTabSz="915988" eaLnBrk="0" hangingPunct="0">
              <a:defRPr sz="2700">
                <a:solidFill>
                  <a:schemeClr val="bg1"/>
                </a:solidFill>
                <a:latin typeface="Times New Roman" charset="0"/>
                <a:ea typeface="ＭＳ Ｐゴシック" charset="0"/>
              </a:defRPr>
            </a:lvl3pPr>
            <a:lvl4pPr marL="1600200" indent="-228600" defTabSz="915988" eaLnBrk="0" hangingPunct="0">
              <a:defRPr sz="2700">
                <a:solidFill>
                  <a:schemeClr val="bg1"/>
                </a:solidFill>
                <a:latin typeface="Times New Roman" charset="0"/>
                <a:ea typeface="ＭＳ Ｐゴシック" charset="0"/>
              </a:defRPr>
            </a:lvl4pPr>
            <a:lvl5pPr marL="2057400" indent="-228600" defTabSz="915988" eaLnBrk="0" hangingPunct="0">
              <a:defRPr sz="2700">
                <a:solidFill>
                  <a:schemeClr val="bg1"/>
                </a:solidFill>
                <a:latin typeface="Times New Roman" charset="0"/>
                <a:ea typeface="ＭＳ Ｐゴシック" charset="0"/>
              </a:defRPr>
            </a:lvl5pPr>
            <a:lvl6pPr marL="2514600" indent="-228600" defTabSz="915988" eaLnBrk="0" fontAlgn="base" hangingPunct="0">
              <a:lnSpc>
                <a:spcPct val="86000"/>
              </a:lnSpc>
              <a:spcBef>
                <a:spcPct val="0"/>
              </a:spcBef>
              <a:spcAft>
                <a:spcPct val="0"/>
              </a:spcAft>
              <a:buClr>
                <a:srgbClr val="FFFFFF"/>
              </a:buClr>
              <a:buSzPct val="100000"/>
              <a:buFont typeface="Times New Roman" charset="0"/>
              <a:defRPr sz="2700">
                <a:solidFill>
                  <a:schemeClr val="bg1"/>
                </a:solidFill>
                <a:latin typeface="Times New Roman" charset="0"/>
                <a:ea typeface="ＭＳ Ｐゴシック" charset="0"/>
              </a:defRPr>
            </a:lvl6pPr>
            <a:lvl7pPr marL="2971800" indent="-228600" defTabSz="915988" eaLnBrk="0" fontAlgn="base" hangingPunct="0">
              <a:lnSpc>
                <a:spcPct val="86000"/>
              </a:lnSpc>
              <a:spcBef>
                <a:spcPct val="0"/>
              </a:spcBef>
              <a:spcAft>
                <a:spcPct val="0"/>
              </a:spcAft>
              <a:buClr>
                <a:srgbClr val="FFFFFF"/>
              </a:buClr>
              <a:buSzPct val="100000"/>
              <a:buFont typeface="Times New Roman" charset="0"/>
              <a:defRPr sz="2700">
                <a:solidFill>
                  <a:schemeClr val="bg1"/>
                </a:solidFill>
                <a:latin typeface="Times New Roman" charset="0"/>
                <a:ea typeface="ＭＳ Ｐゴシック" charset="0"/>
              </a:defRPr>
            </a:lvl7pPr>
            <a:lvl8pPr marL="3429000" indent="-228600" defTabSz="915988" eaLnBrk="0" fontAlgn="base" hangingPunct="0">
              <a:lnSpc>
                <a:spcPct val="86000"/>
              </a:lnSpc>
              <a:spcBef>
                <a:spcPct val="0"/>
              </a:spcBef>
              <a:spcAft>
                <a:spcPct val="0"/>
              </a:spcAft>
              <a:buClr>
                <a:srgbClr val="FFFFFF"/>
              </a:buClr>
              <a:buSzPct val="100000"/>
              <a:buFont typeface="Times New Roman" charset="0"/>
              <a:defRPr sz="2700">
                <a:solidFill>
                  <a:schemeClr val="bg1"/>
                </a:solidFill>
                <a:latin typeface="Times New Roman" charset="0"/>
                <a:ea typeface="ＭＳ Ｐゴシック" charset="0"/>
              </a:defRPr>
            </a:lvl8pPr>
            <a:lvl9pPr marL="3886200" indent="-228600" defTabSz="915988" eaLnBrk="0" fontAlgn="base" hangingPunct="0">
              <a:lnSpc>
                <a:spcPct val="86000"/>
              </a:lnSpc>
              <a:spcBef>
                <a:spcPct val="0"/>
              </a:spcBef>
              <a:spcAft>
                <a:spcPct val="0"/>
              </a:spcAft>
              <a:buClr>
                <a:srgbClr val="FFFFFF"/>
              </a:buClr>
              <a:buSzPct val="100000"/>
              <a:buFont typeface="Times New Roman" charset="0"/>
              <a:defRPr sz="2700">
                <a:solidFill>
                  <a:schemeClr val="bg1"/>
                </a:solidFill>
                <a:latin typeface="Times New Roman" charset="0"/>
                <a:ea typeface="ＭＳ Ｐゴシック" charset="0"/>
              </a:defRPr>
            </a:lvl9pPr>
          </a:lstStyle>
          <a:p>
            <a:pPr eaLnBrk="1" hangingPunct="1"/>
            <a:fld id="{B6B2C6BF-AF2D-6A4B-B48F-20067584A5EA}" type="slidenum">
              <a:rPr lang="en-US" sz="1200">
                <a:solidFill>
                  <a:schemeClr val="tx1"/>
                </a:solidFill>
                <a:latin typeface="Arial"/>
                <a:cs typeface="Arial"/>
              </a:rPr>
              <a:pPr eaLnBrk="1" hangingPunct="1"/>
              <a:t>1</a:t>
            </a:fld>
            <a:endParaRPr lang="en-US" sz="1200" dirty="0">
              <a:solidFill>
                <a:schemeClr val="tx1"/>
              </a:solidFill>
              <a:latin typeface="Arial"/>
              <a:cs typeface="Arial"/>
            </a:endParaRPr>
          </a:p>
        </p:txBody>
      </p:sp>
      <p:sp>
        <p:nvSpPr>
          <p:cNvPr id="16386" name="Rectangle 2"/>
          <p:cNvSpPr>
            <a:spLocks noGrp="1" noRot="1" noChangeAspect="1" noChangeArrowheads="1" noTextEdit="1"/>
          </p:cNvSpPr>
          <p:nvPr>
            <p:ph type="sldImg"/>
          </p:nvPr>
        </p:nvSpPr>
        <p:spPr>
          <a:xfrm>
            <a:off x="1143000" y="685800"/>
            <a:ext cx="4567238" cy="3427413"/>
          </a:xfrm>
          <a:ln/>
        </p:spPr>
      </p:sp>
      <p:sp>
        <p:nvSpPr>
          <p:cNvPr id="16387" name="Rectangle 3"/>
          <p:cNvSpPr>
            <a:spLocks noGrp="1" noChangeArrowheads="1"/>
          </p:cNvSpPr>
          <p:nvPr>
            <p:ph type="body" idx="1"/>
          </p:nvPr>
        </p:nvSpPr>
        <p:spPr>
          <a:xfrm>
            <a:off x="914400" y="4341813"/>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4" tIns="45693" rIns="91384" bIns="45693"/>
          <a:lstStyle/>
          <a:p>
            <a:r>
              <a:rPr lang="en-US" dirty="0"/>
              <a:t>Neutron stars had roots in Copenhagen, from the first musings of Landau  in the beginning of the 1930s, which I spoke about in a Niels Bohr </a:t>
            </a:r>
          </a:p>
          <a:p>
            <a:r>
              <a:rPr lang="en-US" dirty="0"/>
              <a:t>Archives talk just before the grand lockdown, to a particularly productive time in the early 1970’s, which I will briefly mention today.  </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706455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743367-08A8-584E-B603-F5EF86CEDD09}" type="slidenum">
              <a:rPr lang="en-US" smtClean="0"/>
              <a:t>6</a:t>
            </a:fld>
            <a:endParaRPr lang="en-US"/>
          </a:p>
        </p:txBody>
      </p:sp>
    </p:spTree>
    <p:extLst>
      <p:ext uri="{BB962C8B-B14F-4D97-AF65-F5344CB8AC3E}">
        <p14:creationId xmlns:p14="http://schemas.microsoft.com/office/powerpoint/2010/main" val="185337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743367-08A8-584E-B603-F5EF86CEDD09}" type="slidenum">
              <a:rPr lang="en-US" smtClean="0"/>
              <a:t>33</a:t>
            </a:fld>
            <a:endParaRPr lang="en-US"/>
          </a:p>
        </p:txBody>
      </p:sp>
    </p:spTree>
    <p:extLst>
      <p:ext uri="{BB962C8B-B14F-4D97-AF65-F5344CB8AC3E}">
        <p14:creationId xmlns:p14="http://schemas.microsoft.com/office/powerpoint/2010/main" val="2917126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4229DA4-A82E-C94D-A916-81E83E14D4BD}" type="datetimeFigureOut">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4229DA4-A82E-C94D-A916-81E83E14D4BD}" type="datetimeFigureOut">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4229DA4-A82E-C94D-A916-81E83E14D4BD}" type="datetimeFigureOut">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4229DA4-A82E-C94D-A916-81E83E14D4BD}" type="datetimeFigureOut">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4229DA4-A82E-C94D-A916-81E83E14D4BD}" type="datetimeFigureOut">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4229DA4-A82E-C94D-A916-81E83E14D4BD}" type="datetimeFigureOut">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4229DA4-A82E-C94D-A916-81E83E14D4BD}" type="datetimeFigureOut">
              <a:t>11/9/23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4229DA4-A82E-C94D-A916-81E83E14D4BD}" type="datetimeFigureOut">
              <a:t>11/9/23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229DA4-A82E-C94D-A916-81E83E14D4BD}" type="datetimeFigureOut">
              <a:t>11/9/23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4229DA4-A82E-C94D-A916-81E83E14D4BD}" type="datetimeFigureOut">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4229DA4-A82E-C94D-A916-81E83E14D4BD}" type="datetimeFigureOut">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2A94A-0A06-344D-B6B3-53A403B58AE5}" type="slidenum">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3620FF"/>
            </a:gs>
            <a:gs pos="100000">
              <a:schemeClr val="accent3">
                <a:lumMod val="50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29DA4-A82E-C94D-A916-81E83E14D4BD}" type="datetimeFigureOut">
              <a:t>11/9/23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2A94A-0A06-344D-B6B3-53A403B58AE5}" type="slidenum">
              <a:t>‹#›</a:t>
            </a:fld>
            <a:endParaRPr lang="en-US"/>
          </a:p>
        </p:txBody>
      </p:sp>
    </p:spTree>
    <p:extLst>
      <p:ext uri="{BB962C8B-B14F-4D97-AF65-F5344CB8AC3E}">
        <p14:creationId xmlns:p14="http://schemas.microsoft.com/office/powerpoint/2010/main" val="18210957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gif"/></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5.png"/><Relationship Id="rId5" Type="http://schemas.openxmlformats.org/officeDocument/2006/relationships/oleObject" Target="../embeddings/oleObject1.bin"/><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4.png"/><Relationship Id="rId5" Type="http://schemas.openxmlformats.org/officeDocument/2006/relationships/oleObject" Target="../embeddings/oleObject5.bin"/><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70.jpeg"/><Relationship Id="rId5" Type="http://schemas.openxmlformats.org/officeDocument/2006/relationships/image" Target="../media/image69.jp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620FF"/>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088514" name="Rectangle 2"/>
          <p:cNvSpPr>
            <a:spLocks noChangeArrowheads="1"/>
          </p:cNvSpPr>
          <p:nvPr/>
        </p:nvSpPr>
        <p:spPr bwMode="auto">
          <a:xfrm>
            <a:off x="336177" y="142265"/>
            <a:ext cx="8269941" cy="579690"/>
          </a:xfrm>
          <a:prstGeom prst="rect">
            <a:avLst/>
          </a:prstGeom>
          <a:noFill/>
          <a:ln w="9525">
            <a:noFill/>
            <a:miter lim="800000"/>
            <a:headEnd/>
            <a:tailEnd/>
          </a:ln>
          <a:effectLst/>
        </p:spPr>
        <p:txBody>
          <a:bodyPr wrap="square" lIns="89896" tIns="44948" rIns="89896" bIns="44948">
            <a:spAutoFit/>
          </a:bodyPr>
          <a:lstStyle/>
          <a:p>
            <a:pPr algn="ctr">
              <a:lnSpc>
                <a:spcPct val="100000"/>
              </a:lnSpc>
              <a:buClrTx/>
              <a:buSzTx/>
              <a:defRPr/>
            </a:pPr>
            <a:r>
              <a:rPr lang="en-US" sz="3177" b="1" dirty="0">
                <a:solidFill>
                  <a:schemeClr val="tx2"/>
                </a:solidFill>
                <a:latin typeface="Arial"/>
                <a:cs typeface="Arial"/>
              </a:rPr>
              <a:t>  </a:t>
            </a:r>
            <a:r>
              <a:rPr lang="en-US" sz="2735" b="1" dirty="0">
                <a:latin typeface="Arial"/>
                <a:cs typeface="Arial"/>
              </a:rPr>
              <a:t> </a:t>
            </a:r>
          </a:p>
        </p:txBody>
      </p:sp>
      <p:sp>
        <p:nvSpPr>
          <p:cNvPr id="6" name="Rectangle 5"/>
          <p:cNvSpPr/>
          <p:nvPr/>
        </p:nvSpPr>
        <p:spPr>
          <a:xfrm>
            <a:off x="2116393" y="5868369"/>
            <a:ext cx="4487119" cy="1074140"/>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OLLI</a:t>
            </a:r>
          </a:p>
          <a:p>
            <a:pPr algn="ctr"/>
            <a:r>
              <a:rPr lang="en-US" sz="2400" dirty="0">
                <a:latin typeface="Arial" panose="020B0604020202020204" pitchFamily="34" charset="0"/>
                <a:cs typeface="Arial" panose="020B0604020202020204" pitchFamily="34" charset="0"/>
              </a:rPr>
              <a:t>November 8, 2023</a:t>
            </a:r>
          </a:p>
          <a:p>
            <a:pPr algn="ctr">
              <a:lnSpc>
                <a:spcPts val="1818"/>
              </a:lnSpc>
            </a:pPr>
            <a:endParaRPr lang="en-US" sz="2400" dirty="0">
              <a:latin typeface="Arial"/>
              <a:cs typeface="Arial"/>
            </a:endParaRPr>
          </a:p>
        </p:txBody>
      </p:sp>
      <p:sp>
        <p:nvSpPr>
          <p:cNvPr id="9" name="Rectangle 8"/>
          <p:cNvSpPr/>
          <p:nvPr/>
        </p:nvSpPr>
        <p:spPr>
          <a:xfrm>
            <a:off x="347498" y="306034"/>
            <a:ext cx="8538882" cy="3250249"/>
          </a:xfrm>
          <a:prstGeom prst="rect">
            <a:avLst/>
          </a:prstGeom>
        </p:spPr>
        <p:txBody>
          <a:bodyPr wrap="square">
            <a:spAutoFit/>
          </a:bodyPr>
          <a:lstStyle/>
          <a:p>
            <a:pPr algn="ctr"/>
            <a:r>
              <a:rPr lang="en-US" sz="3200" b="1" dirty="0">
                <a:solidFill>
                  <a:srgbClr val="FFFF00"/>
                </a:solidFill>
              </a:rPr>
              <a:t>Oppenheimer and Los Alamos:</a:t>
            </a:r>
          </a:p>
          <a:p>
            <a:pPr algn="ctr"/>
            <a:r>
              <a:rPr lang="en-US" sz="3200" b="1" dirty="0">
                <a:solidFill>
                  <a:srgbClr val="FFFF00"/>
                </a:solidFill>
              </a:rPr>
              <a:t>Beyond the movie</a:t>
            </a:r>
          </a:p>
          <a:p>
            <a:pPr algn="ctr"/>
            <a:endParaRPr lang="en-US" sz="2824" b="1" dirty="0">
              <a:latin typeface="Arial"/>
            </a:endParaRPr>
          </a:p>
          <a:p>
            <a:pPr algn="ctr"/>
            <a:r>
              <a:rPr lang="en-US" sz="2824" b="1" dirty="0">
                <a:latin typeface="Arial"/>
              </a:rPr>
              <a:t>                                   Gordon Baym</a:t>
            </a:r>
          </a:p>
          <a:p>
            <a:pPr algn="ctr"/>
            <a:r>
              <a:rPr lang="en-US" sz="2824" b="1" dirty="0">
                <a:latin typeface="Arial"/>
              </a:rPr>
              <a:t>                                      University of Illinois</a:t>
            </a:r>
          </a:p>
          <a:p>
            <a:pPr algn="ctr"/>
            <a:r>
              <a:rPr lang="en-US" sz="2824" b="1" dirty="0">
                <a:latin typeface="Arial"/>
              </a:rPr>
              <a:t>                                      Urbana, Illinois                                                    </a:t>
            </a:r>
          </a:p>
          <a:p>
            <a:pPr algn="ctr"/>
            <a:r>
              <a:rPr lang="en-US" sz="2824" b="1" dirty="0">
                <a:latin typeface="Arial"/>
              </a:rPr>
              <a:t>                                      </a:t>
            </a:r>
          </a:p>
        </p:txBody>
      </p:sp>
      <p:pic>
        <p:nvPicPr>
          <p:cNvPr id="17" name="Picture 16">
            <a:extLst>
              <a:ext uri="{FF2B5EF4-FFF2-40B4-BE49-F238E27FC236}">
                <a16:creationId xmlns:a16="http://schemas.microsoft.com/office/drawing/2014/main" id="{7802210D-2F17-284C-AB85-29937301258B}"/>
              </a:ext>
            </a:extLst>
          </p:cNvPr>
          <p:cNvPicPr>
            <a:picLocks noChangeAspect="1"/>
          </p:cNvPicPr>
          <p:nvPr/>
        </p:nvPicPr>
        <p:blipFill>
          <a:blip r:embed="rId3"/>
          <a:stretch>
            <a:fillRect/>
          </a:stretch>
        </p:blipFill>
        <p:spPr>
          <a:xfrm>
            <a:off x="78924" y="5607657"/>
            <a:ext cx="706019" cy="1194801"/>
          </a:xfrm>
          <a:prstGeom prst="rect">
            <a:avLst/>
          </a:prstGeom>
        </p:spPr>
      </p:pic>
      <p:pic>
        <p:nvPicPr>
          <p:cNvPr id="4098" name="Picture 2" descr="Film poster, depicting J. Robert Oppenheimer in front of the &quot;Gadget&quot; nuclear bomb">
            <a:extLst>
              <a:ext uri="{FF2B5EF4-FFF2-40B4-BE49-F238E27FC236}">
                <a16:creationId xmlns:a16="http://schemas.microsoft.com/office/drawing/2014/main" id="{35060230-47E3-844B-B623-CCAD265C2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192" y="1573216"/>
            <a:ext cx="2794000" cy="414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obert Oppenheimer stands in front of a chalkboard in a three-piece suit">
            <a:extLst>
              <a:ext uri="{FF2B5EF4-FFF2-40B4-BE49-F238E27FC236}">
                <a16:creationId xmlns:a16="http://schemas.microsoft.com/office/drawing/2014/main" id="{7F09956C-B4CA-9942-AC49-58A9B6E19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575" y="3428989"/>
            <a:ext cx="3275319" cy="216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81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0121DF-7627-3745-B9E3-A1856F062DFC}"/>
              </a:ext>
            </a:extLst>
          </p:cNvPr>
          <p:cNvSpPr txBox="1"/>
          <p:nvPr/>
        </p:nvSpPr>
        <p:spPr>
          <a:xfrm>
            <a:off x="2156690" y="203200"/>
            <a:ext cx="4371710" cy="461665"/>
          </a:xfrm>
          <a:prstGeom prst="rect">
            <a:avLst/>
          </a:prstGeom>
          <a:noFill/>
        </p:spPr>
        <p:txBody>
          <a:bodyPr wrap="none" rtlCol="0">
            <a:spAutoFit/>
          </a:bodyPr>
          <a:lstStyle/>
          <a:p>
            <a:r>
              <a:rPr lang="en-US" sz="2400" b="1" dirty="0"/>
              <a:t> </a:t>
            </a:r>
            <a:r>
              <a:rPr lang="en-US" sz="2400" b="1" dirty="0">
                <a:solidFill>
                  <a:srgbClr val="FFFF00"/>
                </a:solidFill>
              </a:rPr>
              <a:t>First nuclear chain reaction </a:t>
            </a:r>
          </a:p>
        </p:txBody>
      </p:sp>
      <p:sp>
        <p:nvSpPr>
          <p:cNvPr id="5" name="TextBox 4">
            <a:extLst>
              <a:ext uri="{FF2B5EF4-FFF2-40B4-BE49-F238E27FC236}">
                <a16:creationId xmlns:a16="http://schemas.microsoft.com/office/drawing/2014/main" id="{553455C8-756E-7644-9576-7DF270E1C16C}"/>
              </a:ext>
            </a:extLst>
          </p:cNvPr>
          <p:cNvSpPr txBox="1"/>
          <p:nvPr/>
        </p:nvSpPr>
        <p:spPr>
          <a:xfrm>
            <a:off x="241774" y="749300"/>
            <a:ext cx="4818948" cy="1723549"/>
          </a:xfrm>
          <a:prstGeom prst="rect">
            <a:avLst/>
          </a:prstGeom>
          <a:noFill/>
        </p:spPr>
        <p:txBody>
          <a:bodyPr wrap="none" rtlCol="0">
            <a:spAutoFit/>
          </a:bodyPr>
          <a:lstStyle/>
          <a:p>
            <a:r>
              <a:rPr lang="en-US" sz="2200" dirty="0"/>
              <a:t>Fall 1942 at University of Chicago</a:t>
            </a:r>
          </a:p>
          <a:p>
            <a:r>
              <a:rPr lang="en-US" sz="2200" dirty="0"/>
              <a:t>(Metallurgical Laboratory or Met Lab)</a:t>
            </a:r>
          </a:p>
          <a:p>
            <a:endParaRPr lang="en-US" sz="2200" dirty="0"/>
          </a:p>
          <a:p>
            <a:r>
              <a:rPr lang="en-US" sz="2200" dirty="0"/>
              <a:t>Enrico Fermi  (1901-1954)</a:t>
            </a:r>
          </a:p>
          <a:p>
            <a:endParaRPr lang="en-US" dirty="0"/>
          </a:p>
        </p:txBody>
      </p:sp>
      <p:pic>
        <p:nvPicPr>
          <p:cNvPr id="6" name="Picture 5" descr="A drawing of a room with a ladder&#10;&#10;Description automatically generated">
            <a:extLst>
              <a:ext uri="{FF2B5EF4-FFF2-40B4-BE49-F238E27FC236}">
                <a16:creationId xmlns:a16="http://schemas.microsoft.com/office/drawing/2014/main" id="{4C299F01-0251-804D-A97C-2AC2577F3DF8}"/>
              </a:ext>
            </a:extLst>
          </p:cNvPr>
          <p:cNvPicPr>
            <a:picLocks noChangeAspect="1"/>
          </p:cNvPicPr>
          <p:nvPr/>
        </p:nvPicPr>
        <p:blipFill>
          <a:blip r:embed="rId2"/>
          <a:stretch>
            <a:fillRect/>
          </a:stretch>
        </p:blipFill>
        <p:spPr>
          <a:xfrm>
            <a:off x="5492858" y="3581400"/>
            <a:ext cx="3449591" cy="2705099"/>
          </a:xfrm>
          <a:prstGeom prst="rect">
            <a:avLst/>
          </a:prstGeom>
        </p:spPr>
      </p:pic>
      <p:sp>
        <p:nvSpPr>
          <p:cNvPr id="7" name="TextBox 6">
            <a:extLst>
              <a:ext uri="{FF2B5EF4-FFF2-40B4-BE49-F238E27FC236}">
                <a16:creationId xmlns:a16="http://schemas.microsoft.com/office/drawing/2014/main" id="{4F4E6C23-8074-264E-8C40-30D7FEE7DF0F}"/>
              </a:ext>
            </a:extLst>
          </p:cNvPr>
          <p:cNvSpPr txBox="1"/>
          <p:nvPr/>
        </p:nvSpPr>
        <p:spPr>
          <a:xfrm>
            <a:off x="2667000" y="6350000"/>
            <a:ext cx="6477000" cy="369332"/>
          </a:xfrm>
          <a:prstGeom prst="rect">
            <a:avLst/>
          </a:prstGeom>
          <a:noFill/>
        </p:spPr>
        <p:txBody>
          <a:bodyPr wrap="square" rtlCol="0">
            <a:spAutoFit/>
          </a:bodyPr>
          <a:lstStyle/>
          <a:p>
            <a:r>
              <a:rPr lang="en-US" dirty="0"/>
              <a:t>Fermi’s pile (CP1)  -- predecessor of all nuclear power plants</a:t>
            </a:r>
          </a:p>
        </p:txBody>
      </p:sp>
      <p:pic>
        <p:nvPicPr>
          <p:cNvPr id="9218" name="Picture 2">
            <a:extLst>
              <a:ext uri="{FF2B5EF4-FFF2-40B4-BE49-F238E27FC236}">
                <a16:creationId xmlns:a16="http://schemas.microsoft.com/office/drawing/2014/main" id="{7EA43C8C-B061-7A4B-AD68-63DB5F942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827842"/>
            <a:ext cx="3225751" cy="17724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9C8601-8D3F-BE49-92C6-0EEADE49C0AC}"/>
              </a:ext>
            </a:extLst>
          </p:cNvPr>
          <p:cNvSpPr txBox="1"/>
          <p:nvPr/>
        </p:nvSpPr>
        <p:spPr>
          <a:xfrm>
            <a:off x="7150100" y="762000"/>
            <a:ext cx="1415772" cy="369332"/>
          </a:xfrm>
          <a:prstGeom prst="rect">
            <a:avLst/>
          </a:prstGeom>
          <a:noFill/>
        </p:spPr>
        <p:txBody>
          <a:bodyPr wrap="none" rtlCol="0">
            <a:spAutoFit/>
          </a:bodyPr>
          <a:lstStyle/>
          <a:p>
            <a:r>
              <a:rPr lang="en-US" dirty="0">
                <a:solidFill>
                  <a:srgbClr val="1C1FFA"/>
                </a:solidFill>
              </a:rPr>
              <a:t>Stagg Field </a:t>
            </a:r>
          </a:p>
        </p:txBody>
      </p:sp>
      <p:pic>
        <p:nvPicPr>
          <p:cNvPr id="9220" name="Picture 4">
            <a:extLst>
              <a:ext uri="{FF2B5EF4-FFF2-40B4-BE49-F238E27FC236}">
                <a16:creationId xmlns:a16="http://schemas.microsoft.com/office/drawing/2014/main" id="{0E4B88DB-A2A0-FA41-ABE2-97B3258DC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53" y="2235200"/>
            <a:ext cx="4885215" cy="3619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58D2F4-71F6-B34A-98A4-D24FBBE0B4E8}"/>
              </a:ext>
            </a:extLst>
          </p:cNvPr>
          <p:cNvSpPr txBox="1"/>
          <p:nvPr/>
        </p:nvSpPr>
        <p:spPr>
          <a:xfrm>
            <a:off x="2336800" y="5854700"/>
            <a:ext cx="2168222" cy="369332"/>
          </a:xfrm>
          <a:prstGeom prst="rect">
            <a:avLst/>
          </a:prstGeom>
          <a:noFill/>
        </p:spPr>
        <p:txBody>
          <a:bodyPr wrap="none" rtlCol="0">
            <a:spAutoFit/>
          </a:bodyPr>
          <a:lstStyle/>
          <a:p>
            <a:r>
              <a:rPr lang="en-US" dirty="0"/>
              <a:t>Fermi’s group 1946</a:t>
            </a:r>
          </a:p>
        </p:txBody>
      </p:sp>
      <p:sp>
        <p:nvSpPr>
          <p:cNvPr id="10" name="Oval 9">
            <a:extLst>
              <a:ext uri="{FF2B5EF4-FFF2-40B4-BE49-F238E27FC236}">
                <a16:creationId xmlns:a16="http://schemas.microsoft.com/office/drawing/2014/main" id="{0BBF3103-F12C-8242-9DC2-8511DBC80FF3}"/>
              </a:ext>
            </a:extLst>
          </p:cNvPr>
          <p:cNvSpPr/>
          <p:nvPr/>
        </p:nvSpPr>
        <p:spPr>
          <a:xfrm>
            <a:off x="906656" y="3020210"/>
            <a:ext cx="655443" cy="8024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0C1970-C77F-344E-9A3F-AB94C88979EE}"/>
              </a:ext>
            </a:extLst>
          </p:cNvPr>
          <p:cNvSpPr/>
          <p:nvPr/>
        </p:nvSpPr>
        <p:spPr>
          <a:xfrm>
            <a:off x="3497457" y="2766210"/>
            <a:ext cx="713712" cy="827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799924-4A6E-534F-A0AC-65C8496A6674}"/>
              </a:ext>
            </a:extLst>
          </p:cNvPr>
          <p:cNvSpPr/>
          <p:nvPr/>
        </p:nvSpPr>
        <p:spPr>
          <a:xfrm>
            <a:off x="2519557" y="2766210"/>
            <a:ext cx="713712" cy="827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255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912762-C334-1C46-9009-910304F9B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557" y="1650855"/>
            <a:ext cx="19050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8EC05DA-D69B-D84F-815F-AD9348409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232" y="4047744"/>
            <a:ext cx="1193107" cy="22907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C7F147-89F2-324E-994D-DDD826CEA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232" y="1752034"/>
            <a:ext cx="1905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51269E-A38F-6C4E-A517-70B4C168D63F}"/>
              </a:ext>
            </a:extLst>
          </p:cNvPr>
          <p:cNvSpPr txBox="1"/>
          <p:nvPr/>
        </p:nvSpPr>
        <p:spPr>
          <a:xfrm>
            <a:off x="3733411" y="3330899"/>
            <a:ext cx="933269" cy="369332"/>
          </a:xfrm>
          <a:prstGeom prst="rect">
            <a:avLst/>
          </a:prstGeom>
          <a:noFill/>
        </p:spPr>
        <p:txBody>
          <a:bodyPr wrap="none" rtlCol="0">
            <a:spAutoFit/>
          </a:bodyPr>
          <a:lstStyle/>
          <a:p>
            <a:r>
              <a:rPr lang="en-US" dirty="0"/>
              <a:t>“Fermi”</a:t>
            </a:r>
          </a:p>
        </p:txBody>
      </p:sp>
      <p:sp>
        <p:nvSpPr>
          <p:cNvPr id="3" name="TextBox 2">
            <a:extLst>
              <a:ext uri="{FF2B5EF4-FFF2-40B4-BE49-F238E27FC236}">
                <a16:creationId xmlns:a16="http://schemas.microsoft.com/office/drawing/2014/main" id="{EE99872E-CDEC-6C4E-B98F-C010B87A3D94}"/>
              </a:ext>
            </a:extLst>
          </p:cNvPr>
          <p:cNvSpPr txBox="1"/>
          <p:nvPr/>
        </p:nvSpPr>
        <p:spPr>
          <a:xfrm>
            <a:off x="394716" y="286893"/>
            <a:ext cx="7787709" cy="1200329"/>
          </a:xfrm>
          <a:prstGeom prst="rect">
            <a:avLst/>
          </a:prstGeom>
          <a:noFill/>
        </p:spPr>
        <p:txBody>
          <a:bodyPr wrap="none" rtlCol="0">
            <a:spAutoFit/>
          </a:bodyPr>
          <a:lstStyle/>
          <a:p>
            <a:r>
              <a:rPr lang="en-US" sz="2400" dirty="0"/>
              <a:t>Signed chianti bottle, bought by Eugene Wigner,</a:t>
            </a:r>
          </a:p>
          <a:p>
            <a:r>
              <a:rPr lang="en-US" sz="2400" dirty="0"/>
              <a:t>and kept in Urbana on Delaware Ave. by Al Wattenberg.</a:t>
            </a:r>
          </a:p>
          <a:p>
            <a:r>
              <a:rPr lang="en-US" sz="2400" dirty="0"/>
              <a:t>Now in the Smithsonian.</a:t>
            </a:r>
          </a:p>
        </p:txBody>
      </p:sp>
      <p:pic>
        <p:nvPicPr>
          <p:cNvPr id="1036" name="Picture 12" descr="Albert Wattenberg by Photographie originale / Original photograph: (1950)  Photograph | photovintagefrance">
            <a:extLst>
              <a:ext uri="{FF2B5EF4-FFF2-40B4-BE49-F238E27FC236}">
                <a16:creationId xmlns:a16="http://schemas.microsoft.com/office/drawing/2014/main" id="{833EADC7-2A97-3E40-97D4-34A25CE04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7879" y="1514085"/>
            <a:ext cx="2217413" cy="30575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bert Wattenberg | Physics | UIUC">
            <a:extLst>
              <a:ext uri="{FF2B5EF4-FFF2-40B4-BE49-F238E27FC236}">
                <a16:creationId xmlns:a16="http://schemas.microsoft.com/office/drawing/2014/main" id="{38693BAF-0D66-8743-824A-E4099E56F7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248" y="4826266"/>
            <a:ext cx="1193107" cy="171423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BA5B6436-D307-B741-B6DC-3DD092C214FC}"/>
              </a:ext>
            </a:extLst>
          </p:cNvPr>
          <p:cNvSpPr/>
          <p:nvPr/>
        </p:nvSpPr>
        <p:spPr>
          <a:xfrm>
            <a:off x="4157856" y="1902610"/>
            <a:ext cx="959505" cy="5658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109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2DEA7F-1250-3D49-B1D0-513F99C88D8D}"/>
              </a:ext>
            </a:extLst>
          </p:cNvPr>
          <p:cNvSpPr txBox="1"/>
          <p:nvPr/>
        </p:nvSpPr>
        <p:spPr>
          <a:xfrm>
            <a:off x="2349500" y="266700"/>
            <a:ext cx="3589444" cy="461665"/>
          </a:xfrm>
          <a:prstGeom prst="rect">
            <a:avLst/>
          </a:prstGeom>
          <a:noFill/>
        </p:spPr>
        <p:txBody>
          <a:bodyPr wrap="none" rtlCol="0">
            <a:spAutoFit/>
          </a:bodyPr>
          <a:lstStyle/>
          <a:p>
            <a:r>
              <a:rPr lang="en-US" sz="2400" b="1" dirty="0">
                <a:solidFill>
                  <a:srgbClr val="FFFF00"/>
                </a:solidFill>
              </a:rPr>
              <a:t>Leo Szilard (1898-1964)</a:t>
            </a:r>
          </a:p>
        </p:txBody>
      </p:sp>
      <p:sp>
        <p:nvSpPr>
          <p:cNvPr id="7" name="TextBox 6">
            <a:extLst>
              <a:ext uri="{FF2B5EF4-FFF2-40B4-BE49-F238E27FC236}">
                <a16:creationId xmlns:a16="http://schemas.microsoft.com/office/drawing/2014/main" id="{D67E9FC6-A9AE-4448-A2DB-7757AD03CA34}"/>
              </a:ext>
            </a:extLst>
          </p:cNvPr>
          <p:cNvSpPr txBox="1"/>
          <p:nvPr/>
        </p:nvSpPr>
        <p:spPr>
          <a:xfrm>
            <a:off x="76200" y="855365"/>
            <a:ext cx="9131300" cy="6678751"/>
          </a:xfrm>
          <a:prstGeom prst="rect">
            <a:avLst/>
          </a:prstGeom>
          <a:noFill/>
        </p:spPr>
        <p:txBody>
          <a:bodyPr wrap="square">
            <a:spAutoFit/>
          </a:bodyPr>
          <a:lstStyle/>
          <a:p>
            <a:r>
              <a:rPr lang="en-US" sz="2200" dirty="0"/>
              <a:t>Trained as chemical engineer, Budapest</a:t>
            </a:r>
          </a:p>
          <a:p>
            <a:endParaRPr lang="en-US" sz="2200" dirty="0"/>
          </a:p>
          <a:p>
            <a:r>
              <a:rPr lang="en-US" sz="2200" dirty="0"/>
              <a:t>Early ideas:  electron microscope; cyclotron; with Einstein invents a refrigerator with no moving parts, used in today’s breeder reactors.  </a:t>
            </a:r>
          </a:p>
          <a:p>
            <a:endParaRPr lang="en-US" sz="2200" dirty="0"/>
          </a:p>
          <a:p>
            <a:r>
              <a:rPr lang="en-US" sz="2200" dirty="0"/>
              <a:t>1934: conceives and patents idea of neutron-induced nuclear chain reaction (&amp; assigns patent to British Admiralty to keep it secret).</a:t>
            </a:r>
          </a:p>
          <a:p>
            <a:endParaRPr lang="en-US" sz="2200" dirty="0"/>
          </a:p>
          <a:p>
            <a:r>
              <a:rPr lang="en-US" sz="2200" dirty="0"/>
              <a:t>A founder of the Academic Assistance Council in Great Britain to help refugees from Nazi Germany.</a:t>
            </a:r>
          </a:p>
          <a:p>
            <a:endParaRPr lang="en-US" sz="2200" dirty="0"/>
          </a:p>
          <a:p>
            <a:r>
              <a:rPr lang="en-US" sz="2200" dirty="0"/>
              <a:t>1939:  Writes warning letter to President Roosevelt, signed by Einstein, of possibility of German fission bomb -- leads to Manhattan Project.</a:t>
            </a:r>
          </a:p>
          <a:p>
            <a:endParaRPr lang="en-US" sz="2200" dirty="0"/>
          </a:p>
          <a:p>
            <a:r>
              <a:rPr lang="en-US" sz="2200" dirty="0"/>
              <a:t>Fermi’s pile:   Realizes chemical element </a:t>
            </a:r>
            <a:r>
              <a:rPr lang="en-US" sz="2200" dirty="0">
                <a:solidFill>
                  <a:srgbClr val="FFFF00"/>
                </a:solidFill>
              </a:rPr>
              <a:t>boron </a:t>
            </a:r>
            <a:r>
              <a:rPr lang="en-US" sz="2200" dirty="0"/>
              <a:t>in commercial graphite</a:t>
            </a:r>
          </a:p>
          <a:p>
            <a:r>
              <a:rPr lang="en-US" sz="2200" dirty="0"/>
              <a:t>would shut down nuclear reaction.   Arranges production of boron-free</a:t>
            </a:r>
          </a:p>
          <a:p>
            <a:r>
              <a:rPr lang="en-US" sz="2200" dirty="0"/>
              <a:t>graphite! </a:t>
            </a:r>
          </a:p>
          <a:p>
            <a:endParaRPr lang="en-US" dirty="0"/>
          </a:p>
          <a:p>
            <a:endParaRPr lang="en-US" dirty="0"/>
          </a:p>
          <a:p>
            <a:endParaRPr lang="en-US" dirty="0"/>
          </a:p>
        </p:txBody>
      </p:sp>
    </p:spTree>
    <p:extLst>
      <p:ext uri="{BB962C8B-B14F-4D97-AF65-F5344CB8AC3E}">
        <p14:creationId xmlns:p14="http://schemas.microsoft.com/office/powerpoint/2010/main" val="246786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31AD91-27DF-F543-8487-56BBCFC6A269}"/>
              </a:ext>
            </a:extLst>
          </p:cNvPr>
          <p:cNvSpPr txBox="1"/>
          <p:nvPr/>
        </p:nvSpPr>
        <p:spPr>
          <a:xfrm>
            <a:off x="1471603" y="6286501"/>
            <a:ext cx="6548909" cy="677108"/>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Re-enacted in</a:t>
            </a:r>
            <a:r>
              <a:rPr lang="en-US" sz="2000" dirty="0">
                <a:effectLst/>
                <a:latin typeface="Arial" panose="020B0604020202020204" pitchFamily="34" charset="0"/>
                <a:cs typeface="Arial" panose="020B0604020202020204" pitchFamily="34" charset="0"/>
              </a:rPr>
              <a:t> 1946 March of Time film  “Atomic Power” </a:t>
            </a:r>
            <a:endParaRPr lang="en-US" sz="2000" dirty="0">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42C970CA-BA85-CE44-96B1-C8B9062290C6}"/>
              </a:ext>
            </a:extLst>
          </p:cNvPr>
          <p:cNvSpPr txBox="1"/>
          <p:nvPr/>
        </p:nvSpPr>
        <p:spPr>
          <a:xfrm>
            <a:off x="371469" y="191173"/>
            <a:ext cx="8443912" cy="461665"/>
          </a:xfrm>
          <a:prstGeom prst="rect">
            <a:avLst/>
          </a:prstGeom>
          <a:noFill/>
        </p:spPr>
        <p:txBody>
          <a:bodyPr wrap="square">
            <a:spAutoFit/>
          </a:bodyPr>
          <a:lstStyle/>
          <a:p>
            <a:pPr algn="ctr"/>
            <a:r>
              <a:rPr lang="en-US" sz="2400" dirty="0">
                <a:solidFill>
                  <a:srgbClr val="FFFF00"/>
                </a:solidFill>
              </a:rPr>
              <a:t>Einstein and Szilard composing letter to Roosevelt</a:t>
            </a:r>
          </a:p>
        </p:txBody>
      </p:sp>
      <p:pic>
        <p:nvPicPr>
          <p:cNvPr id="1028" name="Picture 4" descr="Einstein&#10;and Szilard re-enact discussion of letter to FDR for 1946 documentary Atomic Power">
            <a:extLst>
              <a:ext uri="{FF2B5EF4-FFF2-40B4-BE49-F238E27FC236}">
                <a16:creationId xmlns:a16="http://schemas.microsoft.com/office/drawing/2014/main" id="{A1FBF4C9-DB03-E341-AC00-11E8B1663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549" y="888995"/>
            <a:ext cx="7606703" cy="528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183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etter from a government&#10;&#10;Description automatically generated">
            <a:extLst>
              <a:ext uri="{FF2B5EF4-FFF2-40B4-BE49-F238E27FC236}">
                <a16:creationId xmlns:a16="http://schemas.microsoft.com/office/drawing/2014/main" id="{F0955DA6-0C16-DF48-913C-768FF765CA3E}"/>
              </a:ext>
            </a:extLst>
          </p:cNvPr>
          <p:cNvPicPr>
            <a:picLocks noChangeAspect="1"/>
          </p:cNvPicPr>
          <p:nvPr/>
        </p:nvPicPr>
        <p:blipFill>
          <a:blip r:embed="rId2"/>
          <a:stretch>
            <a:fillRect/>
          </a:stretch>
        </p:blipFill>
        <p:spPr>
          <a:xfrm>
            <a:off x="4702598" y="1321857"/>
            <a:ext cx="4023360" cy="5135272"/>
          </a:xfrm>
          <a:prstGeom prst="rect">
            <a:avLst/>
          </a:prstGeom>
        </p:spPr>
      </p:pic>
      <p:pic>
        <p:nvPicPr>
          <p:cNvPr id="5" name="Picture 4" descr="A letter from a politician&#10;&#10;Description automatically generated with medium confidence">
            <a:extLst>
              <a:ext uri="{FF2B5EF4-FFF2-40B4-BE49-F238E27FC236}">
                <a16:creationId xmlns:a16="http://schemas.microsoft.com/office/drawing/2014/main" id="{1C601A96-EB10-0B41-AF27-D2ABA1D8DD37}"/>
              </a:ext>
            </a:extLst>
          </p:cNvPr>
          <p:cNvPicPr>
            <a:picLocks noChangeAspect="1"/>
          </p:cNvPicPr>
          <p:nvPr/>
        </p:nvPicPr>
        <p:blipFill>
          <a:blip r:embed="rId3"/>
          <a:stretch>
            <a:fillRect/>
          </a:stretch>
        </p:blipFill>
        <p:spPr>
          <a:xfrm>
            <a:off x="362575" y="1098337"/>
            <a:ext cx="4081503" cy="5135272"/>
          </a:xfrm>
          <a:prstGeom prst="rect">
            <a:avLst/>
          </a:prstGeom>
        </p:spPr>
      </p:pic>
      <p:sp>
        <p:nvSpPr>
          <p:cNvPr id="6" name="TextBox 5">
            <a:extLst>
              <a:ext uri="{FF2B5EF4-FFF2-40B4-BE49-F238E27FC236}">
                <a16:creationId xmlns:a16="http://schemas.microsoft.com/office/drawing/2014/main" id="{AA9C051F-6872-6F46-A577-8C0499262750}"/>
              </a:ext>
            </a:extLst>
          </p:cNvPr>
          <p:cNvSpPr txBox="1"/>
          <p:nvPr/>
        </p:nvSpPr>
        <p:spPr>
          <a:xfrm>
            <a:off x="1320800" y="71120"/>
            <a:ext cx="5960286" cy="830997"/>
          </a:xfrm>
          <a:prstGeom prst="rect">
            <a:avLst/>
          </a:prstGeom>
          <a:noFill/>
        </p:spPr>
        <p:txBody>
          <a:bodyPr wrap="none" rtlCol="0">
            <a:spAutoFit/>
          </a:bodyPr>
          <a:lstStyle/>
          <a:p>
            <a:r>
              <a:rPr lang="en-US" sz="2400" b="1" dirty="0">
                <a:solidFill>
                  <a:srgbClr val="FFFF00"/>
                </a:solidFill>
              </a:rPr>
              <a:t>Einstein and Szilard letter to Roosevelt</a:t>
            </a:r>
          </a:p>
          <a:p>
            <a:r>
              <a:rPr lang="en-US" sz="2400" b="1" dirty="0">
                <a:solidFill>
                  <a:srgbClr val="FFFF00"/>
                </a:solidFill>
              </a:rPr>
              <a:t>                            </a:t>
            </a:r>
            <a:r>
              <a:rPr lang="en-US" sz="2400" dirty="0"/>
              <a:t>signed by Einstein alone</a:t>
            </a:r>
          </a:p>
        </p:txBody>
      </p:sp>
    </p:spTree>
    <p:extLst>
      <p:ext uri="{BB962C8B-B14F-4D97-AF65-F5344CB8AC3E}">
        <p14:creationId xmlns:p14="http://schemas.microsoft.com/office/powerpoint/2010/main" val="1878553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liver Stone Says He Once Turned Down An Oppenheimer Film Project – Deadline">
            <a:extLst>
              <a:ext uri="{FF2B5EF4-FFF2-40B4-BE49-F238E27FC236}">
                <a16:creationId xmlns:a16="http://schemas.microsoft.com/office/drawing/2014/main" id="{C49F4362-E161-FE41-8344-0FAD2CE13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996950"/>
            <a:ext cx="8648700" cy="4864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F71029-87F0-EE4C-98AF-3A481017E627}"/>
              </a:ext>
            </a:extLst>
          </p:cNvPr>
          <p:cNvSpPr txBox="1"/>
          <p:nvPr/>
        </p:nvSpPr>
        <p:spPr>
          <a:xfrm>
            <a:off x="1003300" y="330200"/>
            <a:ext cx="7284366" cy="446276"/>
          </a:xfrm>
          <a:prstGeom prst="rect">
            <a:avLst/>
          </a:prstGeom>
          <a:noFill/>
        </p:spPr>
        <p:txBody>
          <a:bodyPr wrap="none" rtlCol="0">
            <a:spAutoFit/>
          </a:bodyPr>
          <a:lstStyle/>
          <a:p>
            <a:r>
              <a:rPr lang="en-US" sz="2300" dirty="0"/>
              <a:t>Einstein plays no further role in development of bombs</a:t>
            </a:r>
          </a:p>
        </p:txBody>
      </p:sp>
      <p:sp>
        <p:nvSpPr>
          <p:cNvPr id="3" name="TextBox 2">
            <a:extLst>
              <a:ext uri="{FF2B5EF4-FFF2-40B4-BE49-F238E27FC236}">
                <a16:creationId xmlns:a16="http://schemas.microsoft.com/office/drawing/2014/main" id="{8D6B4A7E-641B-C247-8ABB-7DA3C4970F1A}"/>
              </a:ext>
            </a:extLst>
          </p:cNvPr>
          <p:cNvSpPr txBox="1"/>
          <p:nvPr/>
        </p:nvSpPr>
        <p:spPr>
          <a:xfrm>
            <a:off x="3111500" y="6057900"/>
            <a:ext cx="5455340" cy="369332"/>
          </a:xfrm>
          <a:prstGeom prst="rect">
            <a:avLst/>
          </a:prstGeom>
          <a:noFill/>
        </p:spPr>
        <p:txBody>
          <a:bodyPr wrap="none" rtlCol="0">
            <a:spAutoFit/>
          </a:bodyPr>
          <a:lstStyle/>
          <a:p>
            <a:r>
              <a:rPr lang="en-US" dirty="0"/>
              <a:t>Einstein and Oppenheimer in “Oppenheimer” movie</a:t>
            </a:r>
          </a:p>
        </p:txBody>
      </p:sp>
    </p:spTree>
    <p:extLst>
      <p:ext uri="{BB962C8B-B14F-4D97-AF65-F5344CB8AC3E}">
        <p14:creationId xmlns:p14="http://schemas.microsoft.com/office/powerpoint/2010/main" val="3380371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2DEA7F-1250-3D49-B1D0-513F99C88D8D}"/>
              </a:ext>
            </a:extLst>
          </p:cNvPr>
          <p:cNvSpPr txBox="1"/>
          <p:nvPr/>
        </p:nvSpPr>
        <p:spPr>
          <a:xfrm>
            <a:off x="2349500" y="266700"/>
            <a:ext cx="3589444" cy="461665"/>
          </a:xfrm>
          <a:prstGeom prst="rect">
            <a:avLst/>
          </a:prstGeom>
          <a:noFill/>
        </p:spPr>
        <p:txBody>
          <a:bodyPr wrap="none" rtlCol="0">
            <a:spAutoFit/>
          </a:bodyPr>
          <a:lstStyle/>
          <a:p>
            <a:r>
              <a:rPr lang="en-US" sz="2400" b="1" dirty="0">
                <a:solidFill>
                  <a:srgbClr val="FFFF00"/>
                </a:solidFill>
              </a:rPr>
              <a:t>Leo Szilard (1898-1964)</a:t>
            </a:r>
          </a:p>
        </p:txBody>
      </p:sp>
      <p:sp>
        <p:nvSpPr>
          <p:cNvPr id="7" name="TextBox 6">
            <a:extLst>
              <a:ext uri="{FF2B5EF4-FFF2-40B4-BE49-F238E27FC236}">
                <a16:creationId xmlns:a16="http://schemas.microsoft.com/office/drawing/2014/main" id="{D67E9FC6-A9AE-4448-A2DB-7757AD03CA34}"/>
              </a:ext>
            </a:extLst>
          </p:cNvPr>
          <p:cNvSpPr txBox="1"/>
          <p:nvPr/>
        </p:nvSpPr>
        <p:spPr>
          <a:xfrm>
            <a:off x="76200" y="855365"/>
            <a:ext cx="9131300" cy="6678751"/>
          </a:xfrm>
          <a:prstGeom prst="rect">
            <a:avLst/>
          </a:prstGeom>
          <a:noFill/>
        </p:spPr>
        <p:txBody>
          <a:bodyPr wrap="square">
            <a:spAutoFit/>
          </a:bodyPr>
          <a:lstStyle/>
          <a:p>
            <a:r>
              <a:rPr lang="en-US" sz="2200" dirty="0"/>
              <a:t>Trained as chemical engineer, Budapest</a:t>
            </a:r>
          </a:p>
          <a:p>
            <a:endParaRPr lang="en-US" sz="2200" dirty="0"/>
          </a:p>
          <a:p>
            <a:r>
              <a:rPr lang="en-US" sz="2200" dirty="0"/>
              <a:t>Early ideas:  electron microscope; cyclotron; with Einstein invents a refrigerator with no moving parts, used in today’s breeder reactors.  </a:t>
            </a:r>
          </a:p>
          <a:p>
            <a:endParaRPr lang="en-US" sz="2200" dirty="0"/>
          </a:p>
          <a:p>
            <a:r>
              <a:rPr lang="en-US" sz="2200" dirty="0"/>
              <a:t>1934: conceives and patents idea of neutron-induced nuclear chain reaction (&amp; assigns patent to British Admiralty to keep it secret).</a:t>
            </a:r>
          </a:p>
          <a:p>
            <a:endParaRPr lang="en-US" sz="2200" dirty="0"/>
          </a:p>
          <a:p>
            <a:r>
              <a:rPr lang="en-US" sz="2200" dirty="0"/>
              <a:t>A founder of the Academic Assistance Council in Great Britain to help refugees from Nazi Germany.</a:t>
            </a:r>
          </a:p>
          <a:p>
            <a:endParaRPr lang="en-US" sz="2200" dirty="0"/>
          </a:p>
          <a:p>
            <a:r>
              <a:rPr lang="en-US" sz="2200" dirty="0"/>
              <a:t>1939:  Writes warning letter to President Roosevelt, signed by Einstein, of possibility of German fission bomb -- leads to Manhattan Project.</a:t>
            </a:r>
          </a:p>
          <a:p>
            <a:endParaRPr lang="en-US" sz="2200" dirty="0"/>
          </a:p>
          <a:p>
            <a:r>
              <a:rPr lang="en-US" sz="2200" dirty="0">
                <a:solidFill>
                  <a:srgbClr val="FFFF00"/>
                </a:solidFill>
              </a:rPr>
              <a:t>Fermi’s pile:   Realizes chemical element boron in commercial graphite</a:t>
            </a:r>
          </a:p>
          <a:p>
            <a:r>
              <a:rPr lang="en-US" sz="2200" dirty="0">
                <a:solidFill>
                  <a:srgbClr val="FFFF00"/>
                </a:solidFill>
              </a:rPr>
              <a:t>would shut down nuclear reaction.   Arranges production of </a:t>
            </a:r>
            <a:r>
              <a:rPr lang="en-US" sz="2200" b="1" dirty="0"/>
              <a:t>boron-free</a:t>
            </a:r>
          </a:p>
          <a:p>
            <a:r>
              <a:rPr lang="en-US" sz="2200" dirty="0">
                <a:solidFill>
                  <a:srgbClr val="FFFF00"/>
                </a:solidFill>
              </a:rPr>
              <a:t>graphite! </a:t>
            </a:r>
          </a:p>
          <a:p>
            <a:endParaRPr lang="en-US" dirty="0"/>
          </a:p>
          <a:p>
            <a:endParaRPr lang="en-US" dirty="0"/>
          </a:p>
          <a:p>
            <a:endParaRPr lang="en-US" dirty="0"/>
          </a:p>
        </p:txBody>
      </p:sp>
    </p:spTree>
    <p:extLst>
      <p:ext uri="{BB962C8B-B14F-4D97-AF65-F5344CB8AC3E}">
        <p14:creationId xmlns:p14="http://schemas.microsoft.com/office/powerpoint/2010/main" val="356527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F1E25B-2730-F247-AF8E-255685F04EC9}"/>
              </a:ext>
            </a:extLst>
          </p:cNvPr>
          <p:cNvSpPr txBox="1"/>
          <p:nvPr/>
        </p:nvSpPr>
        <p:spPr>
          <a:xfrm>
            <a:off x="2413000" y="304800"/>
            <a:ext cx="3385157" cy="492443"/>
          </a:xfrm>
          <a:prstGeom prst="rect">
            <a:avLst/>
          </a:prstGeom>
          <a:noFill/>
        </p:spPr>
        <p:txBody>
          <a:bodyPr wrap="none" rtlCol="0">
            <a:spAutoFit/>
          </a:bodyPr>
          <a:lstStyle/>
          <a:p>
            <a:r>
              <a:rPr lang="en-US" sz="2600" b="1" dirty="0">
                <a:solidFill>
                  <a:srgbClr val="FFFF00"/>
                </a:solidFill>
              </a:rPr>
              <a:t>Two types of bombs</a:t>
            </a:r>
          </a:p>
        </p:txBody>
      </p:sp>
      <p:sp>
        <p:nvSpPr>
          <p:cNvPr id="3" name="TextBox 2">
            <a:extLst>
              <a:ext uri="{FF2B5EF4-FFF2-40B4-BE49-F238E27FC236}">
                <a16:creationId xmlns:a16="http://schemas.microsoft.com/office/drawing/2014/main" id="{F38822FE-5507-9343-8556-6C739C24DB72}"/>
              </a:ext>
            </a:extLst>
          </p:cNvPr>
          <p:cNvSpPr txBox="1"/>
          <p:nvPr/>
        </p:nvSpPr>
        <p:spPr>
          <a:xfrm>
            <a:off x="342900" y="1092200"/>
            <a:ext cx="2206053" cy="461665"/>
          </a:xfrm>
          <a:prstGeom prst="rect">
            <a:avLst/>
          </a:prstGeom>
          <a:noFill/>
        </p:spPr>
        <p:txBody>
          <a:bodyPr wrap="none" rtlCol="0">
            <a:spAutoFit/>
          </a:bodyPr>
          <a:lstStyle/>
          <a:p>
            <a:r>
              <a:rPr lang="en-US" sz="2400" dirty="0"/>
              <a:t>Uranium bomb</a:t>
            </a:r>
          </a:p>
        </p:txBody>
      </p:sp>
      <p:pic>
        <p:nvPicPr>
          <p:cNvPr id="13314" name="Picture 2" descr="Little Boy: A Gun-Type Bomb">
            <a:extLst>
              <a:ext uri="{FF2B5EF4-FFF2-40B4-BE49-F238E27FC236}">
                <a16:creationId xmlns:a16="http://schemas.microsoft.com/office/drawing/2014/main" id="{B0DC6D4D-CF26-044F-BEBE-6C9AAF3EC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1101834"/>
            <a:ext cx="5194300" cy="214936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at Man: Implosion-Type Bomb">
            <a:extLst>
              <a:ext uri="{FF2B5EF4-FFF2-40B4-BE49-F238E27FC236}">
                <a16:creationId xmlns:a16="http://schemas.microsoft.com/office/drawing/2014/main" id="{242FBCED-0DB5-D348-AB37-2A77772A8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0" y="3924300"/>
            <a:ext cx="5156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AE7112-E51C-BB49-8CD9-242F231E5056}"/>
              </a:ext>
            </a:extLst>
          </p:cNvPr>
          <p:cNvSpPr txBox="1"/>
          <p:nvPr/>
        </p:nvSpPr>
        <p:spPr>
          <a:xfrm>
            <a:off x="368300" y="4038600"/>
            <a:ext cx="2744662" cy="2523768"/>
          </a:xfrm>
          <a:prstGeom prst="rect">
            <a:avLst/>
          </a:prstGeom>
          <a:noFill/>
        </p:spPr>
        <p:txBody>
          <a:bodyPr wrap="none" rtlCol="0">
            <a:spAutoFit/>
          </a:bodyPr>
          <a:lstStyle/>
          <a:p>
            <a:r>
              <a:rPr lang="en-US" sz="2400" dirty="0"/>
              <a:t>Plutonium bomb</a:t>
            </a:r>
          </a:p>
          <a:p>
            <a:endParaRPr lang="en-US" sz="2400" dirty="0"/>
          </a:p>
          <a:p>
            <a:r>
              <a:rPr lang="en-US" sz="2200" dirty="0"/>
              <a:t>--outer explosives</a:t>
            </a:r>
          </a:p>
          <a:p>
            <a:r>
              <a:rPr lang="en-US" sz="2200" dirty="0"/>
              <a:t>cause implosion of</a:t>
            </a:r>
          </a:p>
          <a:p>
            <a:r>
              <a:rPr lang="en-US" sz="2200" dirty="0"/>
              <a:t>plutonium  (Pu-239) </a:t>
            </a:r>
          </a:p>
          <a:p>
            <a:r>
              <a:rPr lang="en-US" sz="2200" dirty="0"/>
              <a:t>shell to form critical </a:t>
            </a:r>
          </a:p>
          <a:p>
            <a:r>
              <a:rPr lang="en-US" sz="2200" dirty="0"/>
              <a:t>mass</a:t>
            </a:r>
          </a:p>
        </p:txBody>
      </p:sp>
      <p:sp>
        <p:nvSpPr>
          <p:cNvPr id="5" name="TextBox 4">
            <a:extLst>
              <a:ext uri="{FF2B5EF4-FFF2-40B4-BE49-F238E27FC236}">
                <a16:creationId xmlns:a16="http://schemas.microsoft.com/office/drawing/2014/main" id="{39435643-969A-574E-AF50-B35F635E4D4C}"/>
              </a:ext>
            </a:extLst>
          </p:cNvPr>
          <p:cNvSpPr txBox="1"/>
          <p:nvPr/>
        </p:nvSpPr>
        <p:spPr>
          <a:xfrm>
            <a:off x="304800" y="1651000"/>
            <a:ext cx="2807179" cy="1785104"/>
          </a:xfrm>
          <a:prstGeom prst="rect">
            <a:avLst/>
          </a:prstGeom>
          <a:noFill/>
        </p:spPr>
        <p:txBody>
          <a:bodyPr wrap="none" rtlCol="0">
            <a:spAutoFit/>
          </a:bodyPr>
          <a:lstStyle/>
          <a:p>
            <a:r>
              <a:rPr lang="en-US" sz="2200" dirty="0"/>
              <a:t>--gun fires piece of </a:t>
            </a:r>
          </a:p>
          <a:p>
            <a:r>
              <a:rPr lang="en-US" sz="2200" dirty="0"/>
              <a:t>(rare isotope) U-235 </a:t>
            </a:r>
          </a:p>
          <a:p>
            <a:r>
              <a:rPr lang="en-US" sz="2200" dirty="0"/>
              <a:t>into second piece of</a:t>
            </a:r>
          </a:p>
          <a:p>
            <a:r>
              <a:rPr lang="en-US" sz="2200" dirty="0"/>
              <a:t>U-235 to form critical</a:t>
            </a:r>
          </a:p>
          <a:p>
            <a:r>
              <a:rPr lang="en-US" sz="2200" dirty="0"/>
              <a:t>mass</a:t>
            </a:r>
          </a:p>
        </p:txBody>
      </p:sp>
    </p:spTree>
    <p:extLst>
      <p:ext uri="{BB962C8B-B14F-4D97-AF65-F5344CB8AC3E}">
        <p14:creationId xmlns:p14="http://schemas.microsoft.com/office/powerpoint/2010/main" val="1195835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1793CC-D33E-2C49-A960-5F90536DC3CE}"/>
              </a:ext>
            </a:extLst>
          </p:cNvPr>
          <p:cNvSpPr txBox="1"/>
          <p:nvPr/>
        </p:nvSpPr>
        <p:spPr>
          <a:xfrm>
            <a:off x="1752600" y="196275"/>
            <a:ext cx="5093446" cy="461665"/>
          </a:xfrm>
          <a:prstGeom prst="rect">
            <a:avLst/>
          </a:prstGeom>
          <a:noFill/>
        </p:spPr>
        <p:txBody>
          <a:bodyPr wrap="none" rtlCol="0">
            <a:spAutoFit/>
          </a:bodyPr>
          <a:lstStyle/>
          <a:p>
            <a:r>
              <a:rPr lang="en-US" sz="2400" dirty="0">
                <a:solidFill>
                  <a:srgbClr val="FFFF00"/>
                </a:solidFill>
              </a:rPr>
              <a:t>Oak Ridge Laboratory in Tennessee</a:t>
            </a:r>
          </a:p>
        </p:txBody>
      </p:sp>
      <p:sp>
        <p:nvSpPr>
          <p:cNvPr id="4" name="TextBox 3">
            <a:extLst>
              <a:ext uri="{FF2B5EF4-FFF2-40B4-BE49-F238E27FC236}">
                <a16:creationId xmlns:a16="http://schemas.microsoft.com/office/drawing/2014/main" id="{A6A4981B-3A22-2940-88DD-DFFFB380180F}"/>
              </a:ext>
            </a:extLst>
          </p:cNvPr>
          <p:cNvSpPr txBox="1"/>
          <p:nvPr/>
        </p:nvSpPr>
        <p:spPr>
          <a:xfrm>
            <a:off x="205510" y="619985"/>
            <a:ext cx="8776762" cy="769441"/>
          </a:xfrm>
          <a:prstGeom prst="rect">
            <a:avLst/>
          </a:prstGeom>
          <a:noFill/>
        </p:spPr>
        <p:txBody>
          <a:bodyPr wrap="none" rtlCol="0">
            <a:spAutoFit/>
          </a:bodyPr>
          <a:lstStyle/>
          <a:p>
            <a:r>
              <a:rPr lang="en-US" sz="2200" dirty="0"/>
              <a:t>Separated rare uranium isotope U-235 from heavier common form of</a:t>
            </a:r>
          </a:p>
          <a:p>
            <a:r>
              <a:rPr lang="en-US" sz="2200" dirty="0"/>
              <a:t>uranium U-238</a:t>
            </a:r>
          </a:p>
        </p:txBody>
      </p:sp>
      <p:pic>
        <p:nvPicPr>
          <p:cNvPr id="14338" name="Picture 2" descr="Calutron - Energy Education">
            <a:extLst>
              <a:ext uri="{FF2B5EF4-FFF2-40B4-BE49-F238E27FC236}">
                <a16:creationId xmlns:a16="http://schemas.microsoft.com/office/drawing/2014/main" id="{202DF602-ECBC-604C-B57A-0C6EC3D72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1462226"/>
            <a:ext cx="2946436" cy="21236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69E07B-8150-C144-9357-CCA0738E6E7C}"/>
              </a:ext>
            </a:extLst>
          </p:cNvPr>
          <p:cNvSpPr txBox="1"/>
          <p:nvPr/>
        </p:nvSpPr>
        <p:spPr>
          <a:xfrm>
            <a:off x="3937000" y="1417775"/>
            <a:ext cx="4288353" cy="2123658"/>
          </a:xfrm>
          <a:prstGeom prst="rect">
            <a:avLst/>
          </a:prstGeom>
          <a:noFill/>
        </p:spPr>
        <p:txBody>
          <a:bodyPr wrap="none" rtlCol="0">
            <a:spAutoFit/>
          </a:bodyPr>
          <a:lstStyle/>
          <a:p>
            <a:r>
              <a:rPr lang="en-US" sz="2200" dirty="0"/>
              <a:t>Calutron (``California cyclotron”) </a:t>
            </a:r>
          </a:p>
          <a:p>
            <a:r>
              <a:rPr lang="en-US" sz="2200" dirty="0"/>
              <a:t>used in separation.  Magnets </a:t>
            </a:r>
          </a:p>
          <a:p>
            <a:r>
              <a:rPr lang="en-US" sz="2200" dirty="0"/>
              <a:t>made of silver from Fort Knox</a:t>
            </a:r>
          </a:p>
          <a:p>
            <a:endParaRPr lang="en-US" sz="2200" dirty="0"/>
          </a:p>
          <a:p>
            <a:r>
              <a:rPr lang="en-US" sz="2200" dirty="0"/>
              <a:t>and later separation by </a:t>
            </a:r>
          </a:p>
          <a:p>
            <a:r>
              <a:rPr lang="en-US" sz="2200" dirty="0"/>
              <a:t>``gaseous diffusion”</a:t>
            </a:r>
          </a:p>
        </p:txBody>
      </p:sp>
      <p:sp>
        <p:nvSpPr>
          <p:cNvPr id="6" name="TextBox 5">
            <a:extLst>
              <a:ext uri="{FF2B5EF4-FFF2-40B4-BE49-F238E27FC236}">
                <a16:creationId xmlns:a16="http://schemas.microsoft.com/office/drawing/2014/main" id="{2EEEB372-C425-6141-8F8F-F5A9A3E3A76A}"/>
              </a:ext>
            </a:extLst>
          </p:cNvPr>
          <p:cNvSpPr txBox="1"/>
          <p:nvPr/>
        </p:nvSpPr>
        <p:spPr>
          <a:xfrm>
            <a:off x="1485900" y="4154050"/>
            <a:ext cx="5822235" cy="461665"/>
          </a:xfrm>
          <a:prstGeom prst="rect">
            <a:avLst/>
          </a:prstGeom>
          <a:noFill/>
        </p:spPr>
        <p:txBody>
          <a:bodyPr wrap="none" rtlCol="0">
            <a:spAutoFit/>
          </a:bodyPr>
          <a:lstStyle/>
          <a:p>
            <a:r>
              <a:rPr lang="en-US" sz="2400" dirty="0">
                <a:solidFill>
                  <a:srgbClr val="FFFF00"/>
                </a:solidFill>
              </a:rPr>
              <a:t>Hanford Laboratory in Washington (state)</a:t>
            </a:r>
          </a:p>
        </p:txBody>
      </p:sp>
      <p:sp>
        <p:nvSpPr>
          <p:cNvPr id="7" name="TextBox 6">
            <a:extLst>
              <a:ext uri="{FF2B5EF4-FFF2-40B4-BE49-F238E27FC236}">
                <a16:creationId xmlns:a16="http://schemas.microsoft.com/office/drawing/2014/main" id="{4C8B1AD8-415A-444C-8B78-DB3E4A4683AF}"/>
              </a:ext>
            </a:extLst>
          </p:cNvPr>
          <p:cNvSpPr txBox="1"/>
          <p:nvPr/>
        </p:nvSpPr>
        <p:spPr>
          <a:xfrm>
            <a:off x="266700" y="4554675"/>
            <a:ext cx="8555547" cy="430887"/>
          </a:xfrm>
          <a:prstGeom prst="rect">
            <a:avLst/>
          </a:prstGeom>
          <a:noFill/>
        </p:spPr>
        <p:txBody>
          <a:bodyPr wrap="none" rtlCol="0">
            <a:spAutoFit/>
          </a:bodyPr>
          <a:lstStyle/>
          <a:p>
            <a:r>
              <a:rPr lang="en-US" sz="2200" dirty="0"/>
              <a:t>Grow Pu-239 in reactor starting from U-238  by capturing neutrons </a:t>
            </a:r>
          </a:p>
        </p:txBody>
      </p:sp>
      <p:pic>
        <p:nvPicPr>
          <p:cNvPr id="9" name="Picture 2" descr="Plutonium-239 formation - laradioactivite.com">
            <a:extLst>
              <a:ext uri="{FF2B5EF4-FFF2-40B4-BE49-F238E27FC236}">
                <a16:creationId xmlns:a16="http://schemas.microsoft.com/office/drawing/2014/main" id="{DF94E79E-01DB-3B4C-97FC-62F3A15D2F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29" b="22157"/>
          <a:stretch/>
        </p:blipFill>
        <p:spPr bwMode="auto">
          <a:xfrm>
            <a:off x="1397000" y="5066140"/>
            <a:ext cx="6350000" cy="14351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AB4E775-E471-8444-8F07-A727302BA551}"/>
              </a:ext>
            </a:extLst>
          </p:cNvPr>
          <p:cNvSpPr/>
          <p:nvPr/>
        </p:nvSpPr>
        <p:spPr>
          <a:xfrm>
            <a:off x="189438" y="4057733"/>
            <a:ext cx="8765124" cy="251278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2D1640-C095-F54D-9214-796D72BB4EA9}"/>
              </a:ext>
            </a:extLst>
          </p:cNvPr>
          <p:cNvSpPr/>
          <p:nvPr/>
        </p:nvSpPr>
        <p:spPr>
          <a:xfrm>
            <a:off x="189438" y="127001"/>
            <a:ext cx="8765124" cy="36717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846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Oppenheimer: How Christopher Nolan Built an Atomic Bomb - IGN">
            <a:extLst>
              <a:ext uri="{FF2B5EF4-FFF2-40B4-BE49-F238E27FC236}">
                <a16:creationId xmlns:a16="http://schemas.microsoft.com/office/drawing/2014/main" id="{CCB91886-D0D2-0D4E-AAF4-D087FB4E41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58" r="12771"/>
          <a:stretch/>
        </p:blipFill>
        <p:spPr bwMode="auto">
          <a:xfrm>
            <a:off x="457200" y="812800"/>
            <a:ext cx="2730500" cy="2222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96C782-74AC-3649-A5D3-92FFCB41C136}"/>
              </a:ext>
            </a:extLst>
          </p:cNvPr>
          <p:cNvSpPr txBox="1"/>
          <p:nvPr/>
        </p:nvSpPr>
        <p:spPr>
          <a:xfrm>
            <a:off x="317500" y="152401"/>
            <a:ext cx="8661400" cy="461665"/>
          </a:xfrm>
          <a:prstGeom prst="rect">
            <a:avLst/>
          </a:prstGeom>
          <a:noFill/>
        </p:spPr>
        <p:txBody>
          <a:bodyPr wrap="square" rtlCol="0">
            <a:spAutoFit/>
          </a:bodyPr>
          <a:lstStyle/>
          <a:p>
            <a:r>
              <a:rPr lang="en-US" sz="2400" b="1" dirty="0">
                <a:solidFill>
                  <a:srgbClr val="FFFF00"/>
                </a:solidFill>
              </a:rPr>
              <a:t>Why is plutonium more complicated to use?                                                           </a:t>
            </a:r>
            <a:endParaRPr lang="en-US" sz="2400" dirty="0">
              <a:solidFill>
                <a:schemeClr val="accent2"/>
              </a:solidFill>
            </a:endParaRPr>
          </a:p>
        </p:txBody>
      </p:sp>
      <p:sp>
        <p:nvSpPr>
          <p:cNvPr id="3" name="TextBox 2">
            <a:extLst>
              <a:ext uri="{FF2B5EF4-FFF2-40B4-BE49-F238E27FC236}">
                <a16:creationId xmlns:a16="http://schemas.microsoft.com/office/drawing/2014/main" id="{74C108C8-C105-E04C-9EB6-C576D19F0CC3}"/>
              </a:ext>
            </a:extLst>
          </p:cNvPr>
          <p:cNvSpPr txBox="1"/>
          <p:nvPr/>
        </p:nvSpPr>
        <p:spPr>
          <a:xfrm>
            <a:off x="508000" y="3124200"/>
            <a:ext cx="2611741" cy="400110"/>
          </a:xfrm>
          <a:prstGeom prst="rect">
            <a:avLst/>
          </a:prstGeom>
          <a:noFill/>
        </p:spPr>
        <p:txBody>
          <a:bodyPr wrap="none" rtlCol="0">
            <a:spAutoFit/>
          </a:bodyPr>
          <a:lstStyle/>
          <a:p>
            <a:r>
              <a:rPr lang="en-US" sz="2000" dirty="0"/>
              <a:t>Trinity bomb in movie</a:t>
            </a:r>
          </a:p>
        </p:txBody>
      </p:sp>
      <p:sp>
        <p:nvSpPr>
          <p:cNvPr id="4" name="TextBox 3">
            <a:extLst>
              <a:ext uri="{FF2B5EF4-FFF2-40B4-BE49-F238E27FC236}">
                <a16:creationId xmlns:a16="http://schemas.microsoft.com/office/drawing/2014/main" id="{5ACA1A35-8222-464D-9474-8A614E5E6149}"/>
              </a:ext>
            </a:extLst>
          </p:cNvPr>
          <p:cNvSpPr txBox="1"/>
          <p:nvPr/>
        </p:nvSpPr>
        <p:spPr>
          <a:xfrm>
            <a:off x="3797300" y="1117600"/>
            <a:ext cx="5143500" cy="2123658"/>
          </a:xfrm>
          <a:prstGeom prst="rect">
            <a:avLst/>
          </a:prstGeom>
          <a:noFill/>
        </p:spPr>
        <p:txBody>
          <a:bodyPr wrap="square" rtlCol="0">
            <a:spAutoFit/>
          </a:bodyPr>
          <a:lstStyle/>
          <a:p>
            <a:r>
              <a:rPr lang="en-US" sz="2200" dirty="0"/>
              <a:t>Pu-239 captures neutron as it sits</a:t>
            </a:r>
          </a:p>
          <a:p>
            <a:r>
              <a:rPr lang="en-US" sz="2200" dirty="0"/>
              <a:t>in reactor and becomes Pu-249.</a:t>
            </a:r>
          </a:p>
          <a:p>
            <a:r>
              <a:rPr lang="en-US" sz="2200" dirty="0"/>
              <a:t>Residual </a:t>
            </a:r>
            <a:r>
              <a:rPr lang="en-US" sz="2200" dirty="0">
                <a:solidFill>
                  <a:srgbClr val="6EE00A"/>
                </a:solidFill>
              </a:rPr>
              <a:t>Pu-240 gives neutron back</a:t>
            </a:r>
          </a:p>
          <a:p>
            <a:r>
              <a:rPr lang="en-US" sz="2200" dirty="0"/>
              <a:t>(very very very slowly) but fast enough</a:t>
            </a:r>
          </a:p>
          <a:p>
            <a:r>
              <a:rPr lang="en-US" sz="2200" dirty="0"/>
              <a:t>to cause plutonium bomb to fizzle if </a:t>
            </a:r>
          </a:p>
          <a:p>
            <a:r>
              <a:rPr lang="en-US" sz="2200" dirty="0"/>
              <a:t>gun assembly was used.</a:t>
            </a:r>
          </a:p>
        </p:txBody>
      </p:sp>
      <p:pic>
        <p:nvPicPr>
          <p:cNvPr id="16388" name="Picture 4" descr="Segrè, Emilio | Hrvatska enciklopedija">
            <a:extLst>
              <a:ext uri="{FF2B5EF4-FFF2-40B4-BE49-F238E27FC236}">
                <a16:creationId xmlns:a16="http://schemas.microsoft.com/office/drawing/2014/main" id="{311DCEAC-3395-4A46-B645-DA32E77761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24" r="15089" b="36488"/>
          <a:stretch/>
        </p:blipFill>
        <p:spPr bwMode="auto">
          <a:xfrm>
            <a:off x="7480300" y="4123871"/>
            <a:ext cx="1270000" cy="16800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67415A-E84D-6844-837C-7AC682452AD8}"/>
              </a:ext>
            </a:extLst>
          </p:cNvPr>
          <p:cNvSpPr txBox="1"/>
          <p:nvPr/>
        </p:nvSpPr>
        <p:spPr>
          <a:xfrm>
            <a:off x="482600" y="4114800"/>
            <a:ext cx="6856364" cy="2123658"/>
          </a:xfrm>
          <a:prstGeom prst="rect">
            <a:avLst/>
          </a:prstGeom>
          <a:noFill/>
        </p:spPr>
        <p:txBody>
          <a:bodyPr wrap="none" rtlCol="0">
            <a:spAutoFit/>
          </a:bodyPr>
          <a:lstStyle/>
          <a:p>
            <a:r>
              <a:rPr lang="en-US" sz="2200" dirty="0"/>
              <a:t>Emilio </a:t>
            </a:r>
            <a:r>
              <a:rPr lang="en-US" sz="2200" dirty="0" err="1"/>
              <a:t>Segrè</a:t>
            </a:r>
            <a:r>
              <a:rPr lang="en-US" sz="2200" dirty="0"/>
              <a:t> (1905-1989) carries out lowest event</a:t>
            </a:r>
          </a:p>
          <a:p>
            <a:r>
              <a:rPr lang="en-US" sz="2200" dirty="0"/>
              <a:t>rate experiment ever!  </a:t>
            </a:r>
          </a:p>
          <a:p>
            <a:endParaRPr lang="en-US" sz="2200" dirty="0"/>
          </a:p>
          <a:p>
            <a:r>
              <a:rPr lang="en-US" sz="2200" dirty="0"/>
              <a:t>Solution would be to implode plutonium shell very</a:t>
            </a:r>
          </a:p>
          <a:p>
            <a:r>
              <a:rPr lang="en-US" sz="2200" dirty="0"/>
              <a:t>very rapidly and symmetrically!   Needed complicated</a:t>
            </a:r>
          </a:p>
          <a:p>
            <a:r>
              <a:rPr lang="en-US" sz="2200" dirty="0"/>
              <a:t>arrangements of explosives.</a:t>
            </a:r>
          </a:p>
        </p:txBody>
      </p:sp>
      <p:sp>
        <p:nvSpPr>
          <p:cNvPr id="7" name="TextBox 6">
            <a:extLst>
              <a:ext uri="{FF2B5EF4-FFF2-40B4-BE49-F238E27FC236}">
                <a16:creationId xmlns:a16="http://schemas.microsoft.com/office/drawing/2014/main" id="{55D07316-A21F-6342-A77F-FA63C6BD9A1E}"/>
              </a:ext>
            </a:extLst>
          </p:cNvPr>
          <p:cNvSpPr txBox="1"/>
          <p:nvPr/>
        </p:nvSpPr>
        <p:spPr>
          <a:xfrm>
            <a:off x="5250876" y="651160"/>
            <a:ext cx="3182281" cy="461665"/>
          </a:xfrm>
          <a:prstGeom prst="rect">
            <a:avLst/>
          </a:prstGeom>
          <a:noFill/>
        </p:spPr>
        <p:txBody>
          <a:bodyPr wrap="none" rtlCol="0">
            <a:spAutoFit/>
          </a:bodyPr>
          <a:lstStyle/>
          <a:p>
            <a:r>
              <a:rPr lang="en-US" sz="2200" dirty="0">
                <a:solidFill>
                  <a:schemeClr val="accent2"/>
                </a:solidFill>
              </a:rPr>
              <a:t>Pu-240</a:t>
            </a:r>
            <a:r>
              <a:rPr lang="en-US" sz="2400" dirty="0">
                <a:solidFill>
                  <a:schemeClr val="accent2"/>
                </a:solidFill>
              </a:rPr>
              <a:t> contamination</a:t>
            </a:r>
            <a:endParaRPr lang="en-US" sz="2400" dirty="0"/>
          </a:p>
        </p:txBody>
      </p:sp>
    </p:spTree>
    <p:extLst>
      <p:ext uri="{BB962C8B-B14F-4D97-AF65-F5344CB8AC3E}">
        <p14:creationId xmlns:p14="http://schemas.microsoft.com/office/powerpoint/2010/main" val="3279728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person and person standing next to a child&#10;&#10;Description automatically generated">
            <a:extLst>
              <a:ext uri="{FF2B5EF4-FFF2-40B4-BE49-F238E27FC236}">
                <a16:creationId xmlns:a16="http://schemas.microsoft.com/office/drawing/2014/main" id="{204B631E-E4C2-FD44-B9EA-A90AF3E23D46}"/>
              </a:ext>
            </a:extLst>
          </p:cNvPr>
          <p:cNvPicPr>
            <a:picLocks noChangeAspect="1"/>
          </p:cNvPicPr>
          <p:nvPr/>
        </p:nvPicPr>
        <p:blipFill>
          <a:blip r:embed="rId2"/>
          <a:stretch>
            <a:fillRect/>
          </a:stretch>
        </p:blipFill>
        <p:spPr>
          <a:xfrm>
            <a:off x="1022350" y="254000"/>
            <a:ext cx="7099300" cy="6350000"/>
          </a:xfrm>
          <a:prstGeom prst="rect">
            <a:avLst/>
          </a:prstGeom>
        </p:spPr>
      </p:pic>
    </p:spTree>
    <p:extLst>
      <p:ext uri="{BB962C8B-B14F-4D97-AF65-F5344CB8AC3E}">
        <p14:creationId xmlns:p14="http://schemas.microsoft.com/office/powerpoint/2010/main" val="2328173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061946-BBA3-1F42-B919-5EEAA65E272B}"/>
              </a:ext>
            </a:extLst>
          </p:cNvPr>
          <p:cNvSpPr txBox="1"/>
          <p:nvPr/>
        </p:nvSpPr>
        <p:spPr>
          <a:xfrm>
            <a:off x="1981200" y="368300"/>
            <a:ext cx="4955652" cy="492443"/>
          </a:xfrm>
          <a:prstGeom prst="rect">
            <a:avLst/>
          </a:prstGeom>
          <a:noFill/>
        </p:spPr>
        <p:txBody>
          <a:bodyPr wrap="none" rtlCol="0">
            <a:spAutoFit/>
          </a:bodyPr>
          <a:lstStyle/>
          <a:p>
            <a:r>
              <a:rPr lang="en-US" sz="2600" b="1" dirty="0">
                <a:solidFill>
                  <a:srgbClr val="FFFF00"/>
                </a:solidFill>
              </a:rPr>
              <a:t>Setting up the Los Alamos lab</a:t>
            </a:r>
          </a:p>
        </p:txBody>
      </p:sp>
      <p:sp>
        <p:nvSpPr>
          <p:cNvPr id="5" name="TextBox 4">
            <a:extLst>
              <a:ext uri="{FF2B5EF4-FFF2-40B4-BE49-F238E27FC236}">
                <a16:creationId xmlns:a16="http://schemas.microsoft.com/office/drawing/2014/main" id="{3067361F-27EC-7C4A-A863-47406352D0CD}"/>
              </a:ext>
            </a:extLst>
          </p:cNvPr>
          <p:cNvSpPr txBox="1"/>
          <p:nvPr/>
        </p:nvSpPr>
        <p:spPr>
          <a:xfrm>
            <a:off x="1320800" y="3949700"/>
            <a:ext cx="1377365" cy="369332"/>
          </a:xfrm>
          <a:prstGeom prst="rect">
            <a:avLst/>
          </a:prstGeom>
          <a:noFill/>
        </p:spPr>
        <p:txBody>
          <a:bodyPr wrap="none" rtlCol="0">
            <a:spAutoFit/>
          </a:bodyPr>
          <a:lstStyle/>
          <a:p>
            <a:r>
              <a:rPr lang="en-US" dirty="0"/>
              <a:t>Los Alamos</a:t>
            </a:r>
          </a:p>
        </p:txBody>
      </p:sp>
      <p:pic>
        <p:nvPicPr>
          <p:cNvPr id="17412" name="Picture 4" descr="Los Alamos Ranch School gets nod at this year’s ScienceFest">
            <a:extLst>
              <a:ext uri="{FF2B5EF4-FFF2-40B4-BE49-F238E27FC236}">
                <a16:creationId xmlns:a16="http://schemas.microsoft.com/office/drawing/2014/main" id="{DD60970E-BF1C-FC43-94A5-F2005628E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736" y="2218110"/>
            <a:ext cx="4579909" cy="25412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4E2784-4DC9-4742-B023-E869F661FCCC}"/>
              </a:ext>
            </a:extLst>
          </p:cNvPr>
          <p:cNvSpPr txBox="1"/>
          <p:nvPr/>
        </p:nvSpPr>
        <p:spPr>
          <a:xfrm>
            <a:off x="4673600" y="5245100"/>
            <a:ext cx="2941896" cy="646331"/>
          </a:xfrm>
          <a:prstGeom prst="rect">
            <a:avLst/>
          </a:prstGeom>
          <a:noFill/>
        </p:spPr>
        <p:txBody>
          <a:bodyPr wrap="none" rtlCol="0">
            <a:spAutoFit/>
          </a:bodyPr>
          <a:lstStyle/>
          <a:p>
            <a:r>
              <a:rPr lang="en-US" dirty="0"/>
              <a:t>Los Alamos Ranch School </a:t>
            </a:r>
          </a:p>
          <a:p>
            <a:r>
              <a:rPr lang="en-US" dirty="0"/>
              <a:t>(1917- November 1942)</a:t>
            </a:r>
          </a:p>
        </p:txBody>
      </p:sp>
      <p:pic>
        <p:nvPicPr>
          <p:cNvPr id="17414" name="Picture 6" descr="The Place | LOS ALAMOS: Beginning of an Era 1943-1945">
            <a:extLst>
              <a:ext uri="{FF2B5EF4-FFF2-40B4-BE49-F238E27FC236}">
                <a16:creationId xmlns:a16="http://schemas.microsoft.com/office/drawing/2014/main" id="{6EA59306-554F-1448-87FD-785F12710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1276350"/>
            <a:ext cx="3238500" cy="250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12B71D-1CD6-0943-8142-BD0066BC9CBE}"/>
              </a:ext>
            </a:extLst>
          </p:cNvPr>
          <p:cNvSpPr txBox="1"/>
          <p:nvPr/>
        </p:nvSpPr>
        <p:spPr>
          <a:xfrm>
            <a:off x="245872" y="197346"/>
            <a:ext cx="8678672" cy="6186309"/>
          </a:xfrm>
          <a:prstGeom prst="rect">
            <a:avLst/>
          </a:prstGeom>
          <a:noFill/>
        </p:spPr>
        <p:txBody>
          <a:bodyPr wrap="square">
            <a:spAutoFit/>
          </a:bodyPr>
          <a:lstStyle/>
          <a:p>
            <a:r>
              <a:rPr lang="en-US" sz="2200" i="1" dirty="0">
                <a:effectLst/>
                <a:latin typeface="Arial" panose="020B0604020202020204" pitchFamily="34" charset="0"/>
              </a:rPr>
              <a:t>“About December that year (1942), two men showed up at school, and we were required to say our yes sirs to a Mr. Jones, who was wearing a fedora, and to a Mr. Smith, who was wearing a porkpie hat. The names were obviously pseudonyms. Not only was everybody showing them great deference, but Mr. Jones seemed most uncomfortable every time someone referred to him by that name. The four of us who were seniors had studied physics. The pictures in our physics textbook made it easy for us to recognize Mr. Jones as Ernest Lawrence and Mr. Smith as Robert Oppenheimer. Furthermore, the discovery of fission had been big news. In fact, we were even aware of the idea of a chain reaction. Clearly, the school was about to be converted to a laboratory </a:t>
            </a:r>
          </a:p>
          <a:p>
            <a:r>
              <a:rPr lang="en-US" sz="2200" i="1" dirty="0">
                <a:effectLst/>
                <a:latin typeface="Arial" panose="020B0604020202020204" pitchFamily="34" charset="0"/>
              </a:rPr>
              <a:t>to work on a very secret physics project. </a:t>
            </a:r>
          </a:p>
          <a:p>
            <a:r>
              <a:rPr lang="en-US" sz="2200" i="1" dirty="0">
                <a:effectLst/>
                <a:latin typeface="Arial" panose="020B0604020202020204" pitchFamily="34" charset="0"/>
              </a:rPr>
              <a:t>Why else would top physicists be visiting </a:t>
            </a:r>
          </a:p>
          <a:p>
            <a:r>
              <a:rPr lang="en-US" sz="2200" i="1" dirty="0">
                <a:effectLst/>
                <a:latin typeface="Arial" panose="020B0604020202020204" pitchFamily="34" charset="0"/>
              </a:rPr>
              <a:t>a place out at the end of nowhere with no </a:t>
            </a:r>
          </a:p>
          <a:p>
            <a:r>
              <a:rPr lang="en-US" sz="2200" i="1" dirty="0">
                <a:effectLst/>
                <a:latin typeface="Arial" panose="020B0604020202020204" pitchFamily="34" charset="0"/>
              </a:rPr>
              <a:t>water, no roads, no facilities? What was </a:t>
            </a:r>
          </a:p>
          <a:p>
            <a:r>
              <a:rPr lang="en-US" sz="2200" i="1" dirty="0">
                <a:effectLst/>
                <a:latin typeface="Arial" panose="020B0604020202020204" pitchFamily="34" charset="0"/>
              </a:rPr>
              <a:t>really going on was obvious! We were </a:t>
            </a:r>
          </a:p>
          <a:p>
            <a:r>
              <a:rPr lang="en-US" sz="2200" i="1" dirty="0">
                <a:effectLst/>
                <a:latin typeface="Arial" panose="020B0604020202020204" pitchFamily="34" charset="0"/>
              </a:rPr>
              <a:t>secretly amused by the pretense” </a:t>
            </a:r>
            <a:endParaRPr lang="en-US" sz="2200" i="1" dirty="0"/>
          </a:p>
        </p:txBody>
      </p:sp>
      <p:pic>
        <p:nvPicPr>
          <p:cNvPr id="8" name="Picture 7" descr="A person talking to another person&#10;&#10;Description automatically generated">
            <a:extLst>
              <a:ext uri="{FF2B5EF4-FFF2-40B4-BE49-F238E27FC236}">
                <a16:creationId xmlns:a16="http://schemas.microsoft.com/office/drawing/2014/main" id="{8ACA1E2F-4950-A946-91DE-9D361BC1B472}"/>
              </a:ext>
            </a:extLst>
          </p:cNvPr>
          <p:cNvPicPr>
            <a:picLocks noChangeAspect="1"/>
          </p:cNvPicPr>
          <p:nvPr/>
        </p:nvPicPr>
        <p:blipFill>
          <a:blip r:embed="rId2"/>
          <a:stretch>
            <a:fillRect/>
          </a:stretch>
        </p:blipFill>
        <p:spPr>
          <a:xfrm>
            <a:off x="5998464" y="4078790"/>
            <a:ext cx="2877548" cy="2187897"/>
          </a:xfrm>
          <a:prstGeom prst="rect">
            <a:avLst/>
          </a:prstGeom>
        </p:spPr>
      </p:pic>
      <p:sp>
        <p:nvSpPr>
          <p:cNvPr id="9" name="TextBox 8">
            <a:extLst>
              <a:ext uri="{FF2B5EF4-FFF2-40B4-BE49-F238E27FC236}">
                <a16:creationId xmlns:a16="http://schemas.microsoft.com/office/drawing/2014/main" id="{5BD75737-EFD5-024E-A1AB-36D329375C5A}"/>
              </a:ext>
            </a:extLst>
          </p:cNvPr>
          <p:cNvSpPr txBox="1"/>
          <p:nvPr/>
        </p:nvSpPr>
        <p:spPr>
          <a:xfrm>
            <a:off x="4608576" y="6364224"/>
            <a:ext cx="4621778" cy="369332"/>
          </a:xfrm>
          <a:prstGeom prst="rect">
            <a:avLst/>
          </a:prstGeom>
          <a:noFill/>
        </p:spPr>
        <p:txBody>
          <a:bodyPr wrap="none" rtlCol="0">
            <a:spAutoFit/>
          </a:bodyPr>
          <a:lstStyle/>
          <a:p>
            <a:r>
              <a:rPr lang="en-US" dirty="0"/>
              <a:t>Physicist Stirling Colgate (with Hans Bethe)</a:t>
            </a:r>
          </a:p>
        </p:txBody>
      </p:sp>
    </p:spTree>
    <p:extLst>
      <p:ext uri="{BB962C8B-B14F-4D97-AF65-F5344CB8AC3E}">
        <p14:creationId xmlns:p14="http://schemas.microsoft.com/office/powerpoint/2010/main" val="2205447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51CE39-1435-E441-9C7A-64F0FD53C2DB}"/>
              </a:ext>
            </a:extLst>
          </p:cNvPr>
          <p:cNvSpPr txBox="1"/>
          <p:nvPr/>
        </p:nvSpPr>
        <p:spPr>
          <a:xfrm>
            <a:off x="847441" y="190500"/>
            <a:ext cx="5333511" cy="461665"/>
          </a:xfrm>
          <a:prstGeom prst="rect">
            <a:avLst/>
          </a:prstGeom>
          <a:noFill/>
        </p:spPr>
        <p:txBody>
          <a:bodyPr wrap="none" rtlCol="0">
            <a:spAutoFit/>
          </a:bodyPr>
          <a:lstStyle/>
          <a:p>
            <a:r>
              <a:rPr lang="en-US" sz="2400" b="1" dirty="0">
                <a:solidFill>
                  <a:srgbClr val="FFFF00"/>
                </a:solidFill>
              </a:rPr>
              <a:t>Arthur Holley Compton (1892-1962)</a:t>
            </a:r>
          </a:p>
        </p:txBody>
      </p:sp>
      <p:pic>
        <p:nvPicPr>
          <p:cNvPr id="18436" name="Picture 4">
            <a:extLst>
              <a:ext uri="{FF2B5EF4-FFF2-40B4-BE49-F238E27FC236}">
                <a16:creationId xmlns:a16="http://schemas.microsoft.com/office/drawing/2014/main" id="{4520E5CA-2E76-8F4C-9F41-7C315D9B8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7516" y="133351"/>
            <a:ext cx="1730284" cy="2279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2AF3F1-7B94-6C49-ADA7-8A38B7DF108D}"/>
              </a:ext>
            </a:extLst>
          </p:cNvPr>
          <p:cNvSpPr txBox="1"/>
          <p:nvPr/>
        </p:nvSpPr>
        <p:spPr>
          <a:xfrm>
            <a:off x="114300" y="698500"/>
            <a:ext cx="7378700" cy="1107996"/>
          </a:xfrm>
          <a:prstGeom prst="rect">
            <a:avLst/>
          </a:prstGeom>
          <a:noFill/>
        </p:spPr>
        <p:txBody>
          <a:bodyPr wrap="square" rtlCol="0">
            <a:spAutoFit/>
          </a:bodyPr>
          <a:lstStyle/>
          <a:p>
            <a:r>
              <a:rPr lang="en-US" sz="2200" dirty="0"/>
              <a:t>Head of Chicago Met Lab (1942).</a:t>
            </a:r>
          </a:p>
          <a:p>
            <a:r>
              <a:rPr lang="en-US" sz="2200" dirty="0"/>
              <a:t>--Reorganized atomic weapon research around U.S.</a:t>
            </a:r>
          </a:p>
          <a:p>
            <a:r>
              <a:rPr lang="en-US" sz="2200" dirty="0"/>
              <a:t>--Appointed Oppenheimer to head theoretical research.  </a:t>
            </a:r>
          </a:p>
        </p:txBody>
      </p:sp>
      <p:sp>
        <p:nvSpPr>
          <p:cNvPr id="11" name="TextBox 10">
            <a:extLst>
              <a:ext uri="{FF2B5EF4-FFF2-40B4-BE49-F238E27FC236}">
                <a16:creationId xmlns:a16="http://schemas.microsoft.com/office/drawing/2014/main" id="{2778A840-F5E5-4D40-BB9E-8C2AE5A2C706}"/>
              </a:ext>
            </a:extLst>
          </p:cNvPr>
          <p:cNvSpPr txBox="1"/>
          <p:nvPr/>
        </p:nvSpPr>
        <p:spPr>
          <a:xfrm>
            <a:off x="127000" y="2008318"/>
            <a:ext cx="8432800" cy="2800767"/>
          </a:xfrm>
          <a:prstGeom prst="rect">
            <a:avLst/>
          </a:prstGeom>
          <a:noFill/>
        </p:spPr>
        <p:txBody>
          <a:bodyPr wrap="square">
            <a:spAutoFit/>
          </a:bodyPr>
          <a:lstStyle/>
          <a:p>
            <a:r>
              <a:rPr lang="en-US" sz="2200" b="0" i="1" dirty="0">
                <a:effectLst/>
                <a:latin typeface="roboto" panose="02000000000000000000" pitchFamily="2" charset="0"/>
              </a:rPr>
              <a:t>“Bethe told me Oppenheimer was able to direct the effort </a:t>
            </a:r>
          </a:p>
          <a:p>
            <a:r>
              <a:rPr lang="en-US" sz="2200" b="0" i="1" dirty="0">
                <a:effectLst/>
                <a:latin typeface="roboto" panose="02000000000000000000" pitchFamily="2" charset="0"/>
              </a:rPr>
              <a:t>at Los Alamos so successfully because he was so much smarter than everyone else, and Bethe, who won the 1967 Nobel Prize in physics, included himself in that comparison. Bethe also told me—a more telling insight, I think—that </a:t>
            </a:r>
            <a:r>
              <a:rPr lang="en-US" sz="2200" b="0" i="1" dirty="0">
                <a:solidFill>
                  <a:srgbClr val="FFFF00"/>
                </a:solidFill>
                <a:effectLst/>
                <a:latin typeface="roboto" panose="02000000000000000000" pitchFamily="2" charset="0"/>
              </a:rPr>
              <a:t>Oppenheimer had been casually cruel to people who made mistakes around him, including Bethe, before the war and after the war, but that he suspended the hostilities at Los Alamos.</a:t>
            </a:r>
            <a:r>
              <a:rPr lang="en-US" sz="2200" b="0" i="1" dirty="0">
                <a:effectLst/>
                <a:latin typeface="roboto" panose="02000000000000000000" pitchFamily="2" charset="0"/>
              </a:rPr>
              <a:t>”                 </a:t>
            </a:r>
            <a:r>
              <a:rPr lang="en-US" sz="2200" dirty="0">
                <a:latin typeface="roboto" panose="02000000000000000000" pitchFamily="2" charset="0"/>
              </a:rPr>
              <a:t>Historian Richard Rhodes</a:t>
            </a:r>
            <a:r>
              <a:rPr lang="en-US" sz="2200" b="0" i="1" dirty="0">
                <a:effectLst/>
                <a:latin typeface="roboto" panose="02000000000000000000" pitchFamily="2" charset="0"/>
              </a:rPr>
              <a:t>                         </a:t>
            </a:r>
          </a:p>
        </p:txBody>
      </p:sp>
      <p:pic>
        <p:nvPicPr>
          <p:cNvPr id="16" name="Picture 15" descr="John Henry Manley - Wikipedia">
            <a:extLst>
              <a:ext uri="{FF2B5EF4-FFF2-40B4-BE49-F238E27FC236}">
                <a16:creationId xmlns:a16="http://schemas.microsoft.com/office/drawing/2014/main" id="{D7FE1AFB-4256-424E-8866-FA19D1FE2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524" y="4856015"/>
            <a:ext cx="1324035" cy="18231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F3AA7E6-7CD3-2949-A71C-9C2B6A5D8B68}"/>
              </a:ext>
            </a:extLst>
          </p:cNvPr>
          <p:cNvSpPr txBox="1"/>
          <p:nvPr/>
        </p:nvSpPr>
        <p:spPr>
          <a:xfrm>
            <a:off x="127000" y="5176975"/>
            <a:ext cx="7747000" cy="769441"/>
          </a:xfrm>
          <a:prstGeom prst="rect">
            <a:avLst/>
          </a:prstGeom>
          <a:noFill/>
        </p:spPr>
        <p:txBody>
          <a:bodyPr wrap="square" rtlCol="0">
            <a:spAutoFit/>
          </a:bodyPr>
          <a:lstStyle/>
          <a:p>
            <a:r>
              <a:rPr lang="en-US" sz="2200" dirty="0"/>
              <a:t>Compton appoints </a:t>
            </a:r>
            <a:r>
              <a:rPr lang="en-US" sz="2200" dirty="0">
                <a:solidFill>
                  <a:srgbClr val="FFFF00"/>
                </a:solidFill>
              </a:rPr>
              <a:t>John Manley </a:t>
            </a:r>
            <a:r>
              <a:rPr lang="en-US" sz="2200" dirty="0"/>
              <a:t>(1907-1990, BA in physics, University of Illinois, 1929) to be second in command</a:t>
            </a:r>
          </a:p>
        </p:txBody>
      </p:sp>
    </p:spTree>
    <p:extLst>
      <p:ext uri="{BB962C8B-B14F-4D97-AF65-F5344CB8AC3E}">
        <p14:creationId xmlns:p14="http://schemas.microsoft.com/office/powerpoint/2010/main" val="2306620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72084-3B5F-8D41-AC70-56C7886D7557}"/>
              </a:ext>
            </a:extLst>
          </p:cNvPr>
          <p:cNvSpPr txBox="1"/>
          <p:nvPr/>
        </p:nvSpPr>
        <p:spPr>
          <a:xfrm>
            <a:off x="2176315" y="241300"/>
            <a:ext cx="4857227" cy="461665"/>
          </a:xfrm>
          <a:prstGeom prst="rect">
            <a:avLst/>
          </a:prstGeom>
          <a:noFill/>
        </p:spPr>
        <p:txBody>
          <a:bodyPr wrap="none" rtlCol="0">
            <a:spAutoFit/>
          </a:bodyPr>
          <a:lstStyle/>
          <a:p>
            <a:r>
              <a:rPr lang="en-US" sz="2400" b="1" dirty="0">
                <a:solidFill>
                  <a:srgbClr val="FFFF00"/>
                </a:solidFill>
              </a:rPr>
              <a:t>Starting Los Alamos Laboratory</a:t>
            </a:r>
          </a:p>
        </p:txBody>
      </p:sp>
      <p:sp>
        <p:nvSpPr>
          <p:cNvPr id="3" name="TextBox 2">
            <a:extLst>
              <a:ext uri="{FF2B5EF4-FFF2-40B4-BE49-F238E27FC236}">
                <a16:creationId xmlns:a16="http://schemas.microsoft.com/office/drawing/2014/main" id="{FAC607AA-0D42-AC47-9D4E-EEDA1558FC7D}"/>
              </a:ext>
            </a:extLst>
          </p:cNvPr>
          <p:cNvSpPr txBox="1"/>
          <p:nvPr/>
        </p:nvSpPr>
        <p:spPr>
          <a:xfrm>
            <a:off x="368300" y="812800"/>
            <a:ext cx="8606010" cy="4154984"/>
          </a:xfrm>
          <a:prstGeom prst="rect">
            <a:avLst/>
          </a:prstGeom>
          <a:noFill/>
        </p:spPr>
        <p:txBody>
          <a:bodyPr wrap="none" rtlCol="0">
            <a:spAutoFit/>
          </a:bodyPr>
          <a:lstStyle/>
          <a:p>
            <a:r>
              <a:rPr lang="en-US" sz="2200" dirty="0"/>
              <a:t>Some 4000 people (100,000 in Manhattan project) including </a:t>
            </a:r>
          </a:p>
          <a:p>
            <a:r>
              <a:rPr lang="en-US" sz="2200" dirty="0"/>
              <a:t>good fraction of top physicists in US (and from abroad).</a:t>
            </a:r>
          </a:p>
          <a:p>
            <a:endParaRPr lang="en-US" sz="2200" dirty="0"/>
          </a:p>
          <a:p>
            <a:r>
              <a:rPr lang="en-US" sz="2200" dirty="0"/>
              <a:t>The April Conference (late April 1943), </a:t>
            </a:r>
            <a:r>
              <a:rPr lang="en-US" sz="2200" i="1" dirty="0"/>
              <a:t>“to analyze the scientific </a:t>
            </a:r>
          </a:p>
          <a:p>
            <a:r>
              <a:rPr lang="en-US" sz="2200" i="1" dirty="0"/>
              <a:t>problems of the Los Alamos Laboratory and to define its schedules </a:t>
            </a:r>
          </a:p>
          <a:p>
            <a:r>
              <a:rPr lang="en-US" sz="2200" i="1" dirty="0"/>
              <a:t>and its detailed experimental program.’’ </a:t>
            </a:r>
          </a:p>
          <a:p>
            <a:endParaRPr lang="en-US" sz="2200" i="1" dirty="0"/>
          </a:p>
          <a:p>
            <a:r>
              <a:rPr lang="en-US" sz="2200" dirty="0"/>
              <a:t>Lectures by Bob </a:t>
            </a:r>
            <a:r>
              <a:rPr lang="en-US" sz="2200" dirty="0" err="1"/>
              <a:t>Serber</a:t>
            </a:r>
            <a:r>
              <a:rPr lang="en-US" sz="2200" dirty="0"/>
              <a:t> </a:t>
            </a:r>
          </a:p>
          <a:p>
            <a:r>
              <a:rPr lang="en-US" sz="2200" dirty="0"/>
              <a:t>(1909-1997)</a:t>
            </a:r>
          </a:p>
          <a:p>
            <a:r>
              <a:rPr lang="en-US" sz="2200" dirty="0"/>
              <a:t>on basic science and </a:t>
            </a:r>
          </a:p>
          <a:p>
            <a:r>
              <a:rPr lang="en-US" sz="2200" dirty="0"/>
              <a:t>technology necessary.   </a:t>
            </a:r>
          </a:p>
          <a:p>
            <a:endParaRPr lang="en-US" sz="2200" dirty="0"/>
          </a:p>
        </p:txBody>
      </p:sp>
      <p:pic>
        <p:nvPicPr>
          <p:cNvPr id="4" name="Picture 3">
            <a:extLst>
              <a:ext uri="{FF2B5EF4-FFF2-40B4-BE49-F238E27FC236}">
                <a16:creationId xmlns:a16="http://schemas.microsoft.com/office/drawing/2014/main" id="{E168E4C0-B5CC-DD42-972D-C5AB2777497D}"/>
              </a:ext>
            </a:extLst>
          </p:cNvPr>
          <p:cNvPicPr>
            <a:picLocks noChangeAspect="1"/>
          </p:cNvPicPr>
          <p:nvPr/>
        </p:nvPicPr>
        <p:blipFill>
          <a:blip r:embed="rId2"/>
          <a:stretch>
            <a:fillRect/>
          </a:stretch>
        </p:blipFill>
        <p:spPr>
          <a:xfrm>
            <a:off x="4309921" y="3054350"/>
            <a:ext cx="3975100" cy="3221754"/>
          </a:xfrm>
          <a:prstGeom prst="rect">
            <a:avLst/>
          </a:prstGeom>
        </p:spPr>
      </p:pic>
      <p:sp>
        <p:nvSpPr>
          <p:cNvPr id="5" name="TextBox 4">
            <a:extLst>
              <a:ext uri="{FF2B5EF4-FFF2-40B4-BE49-F238E27FC236}">
                <a16:creationId xmlns:a16="http://schemas.microsoft.com/office/drawing/2014/main" id="{4B0E5226-56B4-6146-8273-34446AFEB27A}"/>
              </a:ext>
            </a:extLst>
          </p:cNvPr>
          <p:cNvSpPr txBox="1"/>
          <p:nvPr/>
        </p:nvSpPr>
        <p:spPr>
          <a:xfrm>
            <a:off x="4869868" y="6276104"/>
            <a:ext cx="3076483" cy="400110"/>
          </a:xfrm>
          <a:prstGeom prst="rect">
            <a:avLst/>
          </a:prstGeom>
          <a:noFill/>
        </p:spPr>
        <p:txBody>
          <a:bodyPr wrap="none" rtlCol="0">
            <a:spAutoFit/>
          </a:bodyPr>
          <a:lstStyle/>
          <a:p>
            <a:r>
              <a:rPr lang="en-US" sz="2000" dirty="0" err="1"/>
              <a:t>Serber</a:t>
            </a:r>
            <a:r>
              <a:rPr lang="en-US" sz="2000" dirty="0"/>
              <a:t> and Oppenheimer</a:t>
            </a:r>
          </a:p>
        </p:txBody>
      </p:sp>
    </p:spTree>
    <p:extLst>
      <p:ext uri="{BB962C8B-B14F-4D97-AF65-F5344CB8AC3E}">
        <p14:creationId xmlns:p14="http://schemas.microsoft.com/office/powerpoint/2010/main" val="276788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4EF7AC1C-AB7D-5640-B508-E3C3C06C5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76232"/>
            <a:ext cx="4813300" cy="722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0660DD-4BC3-D141-83D9-EB05FA0351C0}"/>
              </a:ext>
            </a:extLst>
          </p:cNvPr>
          <p:cNvSpPr txBox="1"/>
          <p:nvPr/>
        </p:nvSpPr>
        <p:spPr>
          <a:xfrm>
            <a:off x="5702300" y="518875"/>
            <a:ext cx="2978508" cy="830997"/>
          </a:xfrm>
          <a:prstGeom prst="rect">
            <a:avLst/>
          </a:prstGeom>
          <a:noFill/>
        </p:spPr>
        <p:txBody>
          <a:bodyPr wrap="none" rtlCol="0">
            <a:spAutoFit/>
          </a:bodyPr>
          <a:lstStyle/>
          <a:p>
            <a:r>
              <a:rPr lang="en-US" sz="2400" b="1" dirty="0">
                <a:solidFill>
                  <a:srgbClr val="FFFF00"/>
                </a:solidFill>
              </a:rPr>
              <a:t>Los Alamos Primer</a:t>
            </a:r>
          </a:p>
          <a:p>
            <a:r>
              <a:rPr lang="en-US" sz="2400" dirty="0"/>
              <a:t>(report LA-1, 1943)</a:t>
            </a:r>
          </a:p>
        </p:txBody>
      </p:sp>
      <p:pic>
        <p:nvPicPr>
          <p:cNvPr id="21510" name="Picture 6" descr="Los Alamos Primer - Wikipedia">
            <a:extLst>
              <a:ext uri="{FF2B5EF4-FFF2-40B4-BE49-F238E27FC236}">
                <a16:creationId xmlns:a16="http://schemas.microsoft.com/office/drawing/2014/main" id="{671A2E19-5565-8C47-B716-275712976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50" y="1704680"/>
            <a:ext cx="1993900" cy="4076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666900-1A6E-2243-AFB0-3C5B13FEA761}"/>
              </a:ext>
            </a:extLst>
          </p:cNvPr>
          <p:cNvSpPr txBox="1"/>
          <p:nvPr/>
        </p:nvSpPr>
        <p:spPr>
          <a:xfrm>
            <a:off x="5969000" y="5940130"/>
            <a:ext cx="1890261" cy="369332"/>
          </a:xfrm>
          <a:prstGeom prst="rect">
            <a:avLst/>
          </a:prstGeom>
          <a:noFill/>
        </p:spPr>
        <p:txBody>
          <a:bodyPr wrap="none" rtlCol="0">
            <a:spAutoFit/>
          </a:bodyPr>
          <a:lstStyle/>
          <a:p>
            <a:r>
              <a:rPr lang="en-US" dirty="0"/>
              <a:t>possible designs</a:t>
            </a:r>
          </a:p>
        </p:txBody>
      </p:sp>
    </p:spTree>
    <p:extLst>
      <p:ext uri="{BB962C8B-B14F-4D97-AF65-F5344CB8AC3E}">
        <p14:creationId xmlns:p14="http://schemas.microsoft.com/office/powerpoint/2010/main" val="759252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807DD7-E2D9-3B4C-9DE2-37C6842C8D8A}"/>
              </a:ext>
            </a:extLst>
          </p:cNvPr>
          <p:cNvSpPr txBox="1"/>
          <p:nvPr/>
        </p:nvSpPr>
        <p:spPr>
          <a:xfrm>
            <a:off x="127000" y="114300"/>
            <a:ext cx="9089348" cy="461665"/>
          </a:xfrm>
          <a:prstGeom prst="rect">
            <a:avLst/>
          </a:prstGeom>
          <a:noFill/>
        </p:spPr>
        <p:txBody>
          <a:bodyPr wrap="none" rtlCol="0">
            <a:spAutoFit/>
          </a:bodyPr>
          <a:lstStyle/>
          <a:p>
            <a:r>
              <a:rPr lang="en-US" sz="2400" b="1" dirty="0">
                <a:solidFill>
                  <a:srgbClr val="FFFF00"/>
                </a:solidFill>
              </a:rPr>
              <a:t>“Borrowing” equipment from university nuclear physics labs</a:t>
            </a:r>
          </a:p>
        </p:txBody>
      </p:sp>
      <p:sp>
        <p:nvSpPr>
          <p:cNvPr id="6" name="TextBox 5">
            <a:extLst>
              <a:ext uri="{FF2B5EF4-FFF2-40B4-BE49-F238E27FC236}">
                <a16:creationId xmlns:a16="http://schemas.microsoft.com/office/drawing/2014/main" id="{13E99B2C-24FB-CB42-9741-96AE7C32D669}"/>
              </a:ext>
            </a:extLst>
          </p:cNvPr>
          <p:cNvSpPr txBox="1"/>
          <p:nvPr/>
        </p:nvSpPr>
        <p:spPr>
          <a:xfrm>
            <a:off x="533400" y="736600"/>
            <a:ext cx="5464125" cy="430887"/>
          </a:xfrm>
          <a:prstGeom prst="rect">
            <a:avLst/>
          </a:prstGeom>
          <a:noFill/>
        </p:spPr>
        <p:txBody>
          <a:bodyPr wrap="none" rtlCol="0">
            <a:spAutoFit/>
          </a:bodyPr>
          <a:lstStyle/>
          <a:p>
            <a:r>
              <a:rPr lang="en-US" sz="2200" dirty="0"/>
              <a:t>Cockcroft Walton accelerator from Illinois </a:t>
            </a:r>
          </a:p>
        </p:txBody>
      </p:sp>
      <p:pic>
        <p:nvPicPr>
          <p:cNvPr id="22530" name="Picture 2">
            <a:extLst>
              <a:ext uri="{FF2B5EF4-FFF2-40B4-BE49-F238E27FC236}">
                <a16:creationId xmlns:a16="http://schemas.microsoft.com/office/drawing/2014/main" id="{A21D42D4-94B3-224C-89DF-48A0BB0FB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409" y="736600"/>
            <a:ext cx="2473066" cy="248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E2D667-2CFD-284F-8255-39EB81FD3B4C}"/>
              </a:ext>
            </a:extLst>
          </p:cNvPr>
          <p:cNvSpPr txBox="1"/>
          <p:nvPr/>
        </p:nvSpPr>
        <p:spPr>
          <a:xfrm>
            <a:off x="6250705" y="3149600"/>
            <a:ext cx="2081019" cy="400110"/>
          </a:xfrm>
          <a:prstGeom prst="rect">
            <a:avLst/>
          </a:prstGeom>
          <a:noFill/>
        </p:spPr>
        <p:txBody>
          <a:bodyPr wrap="none" rtlCol="0">
            <a:spAutoFit/>
          </a:bodyPr>
          <a:lstStyle/>
          <a:p>
            <a:r>
              <a:rPr lang="en-US" sz="2000" dirty="0"/>
              <a:t>Cambridge 1932</a:t>
            </a:r>
          </a:p>
        </p:txBody>
      </p:sp>
      <p:pic>
        <p:nvPicPr>
          <p:cNvPr id="9" name="Picture 8">
            <a:extLst>
              <a:ext uri="{FF2B5EF4-FFF2-40B4-BE49-F238E27FC236}">
                <a16:creationId xmlns:a16="http://schemas.microsoft.com/office/drawing/2014/main" id="{1B7075FA-BE02-9146-BDDB-24B907F54A5A}"/>
              </a:ext>
            </a:extLst>
          </p:cNvPr>
          <p:cNvPicPr>
            <a:picLocks noChangeAspect="1"/>
          </p:cNvPicPr>
          <p:nvPr/>
        </p:nvPicPr>
        <p:blipFill>
          <a:blip r:embed="rId3"/>
          <a:stretch>
            <a:fillRect/>
          </a:stretch>
        </p:blipFill>
        <p:spPr>
          <a:xfrm>
            <a:off x="857477" y="1350727"/>
            <a:ext cx="3208117" cy="2600330"/>
          </a:xfrm>
          <a:prstGeom prst="rect">
            <a:avLst/>
          </a:prstGeom>
        </p:spPr>
      </p:pic>
      <p:sp>
        <p:nvSpPr>
          <p:cNvPr id="11" name="TextBox 10">
            <a:extLst>
              <a:ext uri="{FF2B5EF4-FFF2-40B4-BE49-F238E27FC236}">
                <a16:creationId xmlns:a16="http://schemas.microsoft.com/office/drawing/2014/main" id="{554A14FF-9B49-EE40-855B-77CFBBE704B9}"/>
              </a:ext>
            </a:extLst>
          </p:cNvPr>
          <p:cNvSpPr txBox="1"/>
          <p:nvPr/>
        </p:nvSpPr>
        <p:spPr>
          <a:xfrm>
            <a:off x="127000" y="4218088"/>
            <a:ext cx="4616450" cy="707886"/>
          </a:xfrm>
          <a:prstGeom prst="rect">
            <a:avLst/>
          </a:prstGeom>
          <a:noFill/>
        </p:spPr>
        <p:txBody>
          <a:bodyPr wrap="square">
            <a:spAutoFit/>
          </a:bodyPr>
          <a:lstStyle/>
          <a:p>
            <a:pPr algn="ctr"/>
            <a:r>
              <a:rPr lang="en-US" sz="2000" dirty="0">
                <a:latin typeface="arial" panose="020B0604020202020204" pitchFamily="34" charset="0"/>
              </a:rPr>
              <a:t>Donald </a:t>
            </a:r>
            <a:r>
              <a:rPr lang="en-US" sz="2000" dirty="0" err="1">
                <a:latin typeface="arial" panose="020B0604020202020204" pitchFamily="34" charset="0"/>
              </a:rPr>
              <a:t>Kerst</a:t>
            </a:r>
            <a:r>
              <a:rPr lang="en-US" sz="2000" dirty="0">
                <a:latin typeface="arial" panose="020B0604020202020204" pitchFamily="34" charset="0"/>
              </a:rPr>
              <a:t>, U Illinois, </a:t>
            </a:r>
          </a:p>
          <a:p>
            <a:pPr algn="ctr"/>
            <a:r>
              <a:rPr lang="en-US" sz="2000" dirty="0">
                <a:latin typeface="arial" panose="020B0604020202020204" pitchFamily="34" charset="0"/>
              </a:rPr>
              <a:t>with the </a:t>
            </a:r>
            <a:r>
              <a:rPr lang="en-US" sz="2000" dirty="0" err="1">
                <a:latin typeface="arial" panose="020B0604020202020204" pitchFamily="34" charset="0"/>
              </a:rPr>
              <a:t>Betatron</a:t>
            </a:r>
            <a:r>
              <a:rPr lang="en-US" sz="2000" dirty="0">
                <a:latin typeface="arial" panose="020B0604020202020204" pitchFamily="34" charset="0"/>
              </a:rPr>
              <a:t>, ca. 1941</a:t>
            </a:r>
            <a:endParaRPr lang="en-US" sz="2000" dirty="0"/>
          </a:p>
        </p:txBody>
      </p:sp>
      <p:pic>
        <p:nvPicPr>
          <p:cNvPr id="22532" name="Picture 4" descr="Introduction - Nuclear Museum">
            <a:extLst>
              <a:ext uri="{FF2B5EF4-FFF2-40B4-BE49-F238E27FC236}">
                <a16:creationId xmlns:a16="http://schemas.microsoft.com/office/drawing/2014/main" id="{A9707780-FC3C-104F-9AB5-7E791664D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208" y="3675058"/>
            <a:ext cx="3517591" cy="26003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2306E2-00AD-D84E-B3F1-470C63685C78}"/>
              </a:ext>
            </a:extLst>
          </p:cNvPr>
          <p:cNvSpPr txBox="1"/>
          <p:nvPr/>
        </p:nvSpPr>
        <p:spPr>
          <a:xfrm>
            <a:off x="5783115" y="6329215"/>
            <a:ext cx="2193229" cy="400110"/>
          </a:xfrm>
          <a:prstGeom prst="rect">
            <a:avLst/>
          </a:prstGeom>
          <a:noFill/>
        </p:spPr>
        <p:txBody>
          <a:bodyPr wrap="none" rtlCol="0">
            <a:spAutoFit/>
          </a:bodyPr>
          <a:lstStyle/>
          <a:p>
            <a:r>
              <a:rPr lang="en-US" sz="2000" dirty="0"/>
              <a:t>Harvard cyclotron</a:t>
            </a:r>
          </a:p>
        </p:txBody>
      </p:sp>
      <p:sp>
        <p:nvSpPr>
          <p:cNvPr id="12" name="TextBox 11">
            <a:extLst>
              <a:ext uri="{FF2B5EF4-FFF2-40B4-BE49-F238E27FC236}">
                <a16:creationId xmlns:a16="http://schemas.microsoft.com/office/drawing/2014/main" id="{0A0D9BF3-25C1-DE40-A80E-C54D0D15E505}"/>
              </a:ext>
            </a:extLst>
          </p:cNvPr>
          <p:cNvSpPr txBox="1"/>
          <p:nvPr/>
        </p:nvSpPr>
        <p:spPr>
          <a:xfrm>
            <a:off x="533399" y="5250866"/>
            <a:ext cx="4038601" cy="1107996"/>
          </a:xfrm>
          <a:prstGeom prst="rect">
            <a:avLst/>
          </a:prstGeom>
          <a:noFill/>
        </p:spPr>
        <p:txBody>
          <a:bodyPr wrap="square" rtlCol="0">
            <a:spAutoFit/>
          </a:bodyPr>
          <a:lstStyle/>
          <a:p>
            <a:r>
              <a:rPr lang="en-US" sz="2200" dirty="0"/>
              <a:t>+ from Princeton, </a:t>
            </a:r>
          </a:p>
          <a:p>
            <a:r>
              <a:rPr lang="en-US" sz="2200" dirty="0"/>
              <a:t>U. Wisconsin</a:t>
            </a:r>
          </a:p>
          <a:p>
            <a:r>
              <a:rPr lang="en-US" sz="2200" dirty="0"/>
              <a:t>(2 Van de Graaf accelerators)</a:t>
            </a:r>
          </a:p>
        </p:txBody>
      </p:sp>
    </p:spTree>
    <p:extLst>
      <p:ext uri="{BB962C8B-B14F-4D97-AF65-F5344CB8AC3E}">
        <p14:creationId xmlns:p14="http://schemas.microsoft.com/office/powerpoint/2010/main" val="4133650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1B6E40-48A4-F541-B104-395086F5C583}"/>
              </a:ext>
            </a:extLst>
          </p:cNvPr>
          <p:cNvSpPr txBox="1"/>
          <p:nvPr/>
        </p:nvSpPr>
        <p:spPr>
          <a:xfrm>
            <a:off x="520700" y="419100"/>
            <a:ext cx="4221027" cy="523220"/>
          </a:xfrm>
          <a:prstGeom prst="rect">
            <a:avLst/>
          </a:prstGeom>
          <a:noFill/>
        </p:spPr>
        <p:txBody>
          <a:bodyPr wrap="none" rtlCol="0">
            <a:spAutoFit/>
          </a:bodyPr>
          <a:lstStyle/>
          <a:p>
            <a:r>
              <a:rPr lang="en-US" sz="2800" b="1" dirty="0">
                <a:solidFill>
                  <a:srgbClr val="FFFF00"/>
                </a:solidFill>
              </a:rPr>
              <a:t>Oppenheimer’s science</a:t>
            </a:r>
          </a:p>
        </p:txBody>
      </p:sp>
      <p:sp>
        <p:nvSpPr>
          <p:cNvPr id="3" name="TextBox 2">
            <a:extLst>
              <a:ext uri="{FF2B5EF4-FFF2-40B4-BE49-F238E27FC236}">
                <a16:creationId xmlns:a16="http://schemas.microsoft.com/office/drawing/2014/main" id="{2538B6F1-A46A-2845-9910-4F5D55B0C847}"/>
              </a:ext>
            </a:extLst>
          </p:cNvPr>
          <p:cNvSpPr txBox="1"/>
          <p:nvPr/>
        </p:nvSpPr>
        <p:spPr>
          <a:xfrm>
            <a:off x="114300" y="1193800"/>
            <a:ext cx="6135462" cy="4832092"/>
          </a:xfrm>
          <a:prstGeom prst="rect">
            <a:avLst/>
          </a:prstGeom>
          <a:noFill/>
        </p:spPr>
        <p:txBody>
          <a:bodyPr wrap="none" rtlCol="0">
            <a:spAutoFit/>
          </a:bodyPr>
          <a:lstStyle/>
          <a:p>
            <a:r>
              <a:rPr lang="en-US" sz="2200" dirty="0"/>
              <a:t>1927-- as graduate student in Göttingen. </a:t>
            </a:r>
          </a:p>
          <a:p>
            <a:r>
              <a:rPr lang="en-US" sz="2200" dirty="0"/>
              <a:t>Born-Oppenheimer theory of solids:</a:t>
            </a:r>
          </a:p>
          <a:p>
            <a:r>
              <a:rPr lang="en-US" sz="2200" dirty="0"/>
              <a:t>The electrons, like mosquitoes, follow the</a:t>
            </a:r>
          </a:p>
          <a:p>
            <a:r>
              <a:rPr lang="en-US" sz="2200" dirty="0"/>
              <a:t>heavier nuclei as they move around.</a:t>
            </a:r>
          </a:p>
          <a:p>
            <a:endParaRPr lang="en-US" sz="2200" dirty="0"/>
          </a:p>
          <a:p>
            <a:r>
              <a:rPr lang="en-US" sz="2200" dirty="0"/>
              <a:t>1928 – earlier theory of quantum tunneling</a:t>
            </a:r>
          </a:p>
          <a:p>
            <a:endParaRPr lang="en-US" sz="2200" dirty="0"/>
          </a:p>
          <a:p>
            <a:r>
              <a:rPr lang="en-US" sz="2200" dirty="0"/>
              <a:t>1930 -- realizes theoretically that electrons </a:t>
            </a:r>
          </a:p>
          <a:p>
            <a:r>
              <a:rPr lang="en-US" sz="2200" dirty="0"/>
              <a:t>have to have antiparticles, called positrons,</a:t>
            </a:r>
          </a:p>
          <a:p>
            <a:r>
              <a:rPr lang="en-US" sz="2200" dirty="0"/>
              <a:t>--discovered experimentally just two years later.</a:t>
            </a:r>
          </a:p>
          <a:p>
            <a:endParaRPr lang="en-US" sz="2200" dirty="0"/>
          </a:p>
          <a:p>
            <a:r>
              <a:rPr lang="en-US" sz="2200" dirty="0"/>
              <a:t>1939 – theory of neutron stars</a:t>
            </a:r>
          </a:p>
          <a:p>
            <a:endParaRPr lang="en-US" sz="2200" dirty="0"/>
          </a:p>
          <a:p>
            <a:r>
              <a:rPr lang="en-US" sz="2200" dirty="0"/>
              <a:t>1930 – proposes existence of black holes </a:t>
            </a:r>
          </a:p>
        </p:txBody>
      </p:sp>
      <p:pic>
        <p:nvPicPr>
          <p:cNvPr id="24578" name="Picture 2" descr="Mosquito and the Elephant">
            <a:extLst>
              <a:ext uri="{FF2B5EF4-FFF2-40B4-BE49-F238E27FC236}">
                <a16:creationId xmlns:a16="http://schemas.microsoft.com/office/drawing/2014/main" id="{07463DF6-A6D7-0746-97DC-BEF228119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253" y="495300"/>
            <a:ext cx="2670046" cy="153094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Black hole - Wikipedia">
            <a:extLst>
              <a:ext uri="{FF2B5EF4-FFF2-40B4-BE49-F238E27FC236}">
                <a16:creationId xmlns:a16="http://schemas.microsoft.com/office/drawing/2014/main" id="{97AAEC17-972D-424D-93EF-A6D1503FA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546" y="5537796"/>
            <a:ext cx="1193204" cy="11932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706E03-B8E0-4D43-9454-525E6A0F8918}"/>
              </a:ext>
            </a:extLst>
          </p:cNvPr>
          <p:cNvSpPr txBox="1"/>
          <p:nvPr/>
        </p:nvSpPr>
        <p:spPr>
          <a:xfrm>
            <a:off x="4943764" y="6400800"/>
            <a:ext cx="3371273" cy="707886"/>
          </a:xfrm>
          <a:prstGeom prst="rect">
            <a:avLst/>
          </a:prstGeom>
          <a:noFill/>
        </p:spPr>
        <p:txBody>
          <a:bodyPr wrap="square" rtlCol="0">
            <a:spAutoFit/>
          </a:bodyPr>
          <a:lstStyle/>
          <a:p>
            <a:r>
              <a:rPr lang="en-US" sz="2200" dirty="0"/>
              <a:t>black hole in galaxy M87</a:t>
            </a:r>
          </a:p>
          <a:p>
            <a:endParaRPr lang="en-US" dirty="0"/>
          </a:p>
        </p:txBody>
      </p:sp>
      <p:pic>
        <p:nvPicPr>
          <p:cNvPr id="24584" name="Picture 8" descr="Pulsar - Wikipedia">
            <a:extLst>
              <a:ext uri="{FF2B5EF4-FFF2-40B4-BE49-F238E27FC236}">
                <a16:creationId xmlns:a16="http://schemas.microsoft.com/office/drawing/2014/main" id="{F80BFF84-5646-1C4C-8404-EB3BEA42D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473" y="4730155"/>
            <a:ext cx="1127655" cy="8457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10356-7DBB-DE4F-893E-A81F3135A48E}"/>
              </a:ext>
            </a:extLst>
          </p:cNvPr>
          <p:cNvSpPr txBox="1"/>
          <p:nvPr/>
        </p:nvSpPr>
        <p:spPr>
          <a:xfrm>
            <a:off x="6315204" y="4840817"/>
            <a:ext cx="2661306" cy="400110"/>
          </a:xfrm>
          <a:prstGeom prst="rect">
            <a:avLst/>
          </a:prstGeom>
          <a:noFill/>
        </p:spPr>
        <p:txBody>
          <a:bodyPr wrap="none" rtlCol="0">
            <a:spAutoFit/>
          </a:bodyPr>
          <a:lstStyle/>
          <a:p>
            <a:r>
              <a:rPr lang="en-US" sz="2000" dirty="0"/>
              <a:t>neutron star as pulsar</a:t>
            </a:r>
          </a:p>
        </p:txBody>
      </p:sp>
      <p:grpSp>
        <p:nvGrpSpPr>
          <p:cNvPr id="8" name="Group 7">
            <a:extLst>
              <a:ext uri="{FF2B5EF4-FFF2-40B4-BE49-F238E27FC236}">
                <a16:creationId xmlns:a16="http://schemas.microsoft.com/office/drawing/2014/main" id="{A93EABF1-43A2-7546-B27C-94F3E3EB87A3}"/>
              </a:ext>
            </a:extLst>
          </p:cNvPr>
          <p:cNvGrpSpPr/>
          <p:nvPr/>
        </p:nvGrpSpPr>
        <p:grpSpPr>
          <a:xfrm>
            <a:off x="5915308" y="2401156"/>
            <a:ext cx="2951112" cy="1616662"/>
            <a:chOff x="5915308" y="2401156"/>
            <a:chExt cx="2951112" cy="1616662"/>
          </a:xfrm>
        </p:grpSpPr>
        <p:pic>
          <p:nvPicPr>
            <p:cNvPr id="4" name="Picture 3">
              <a:extLst>
                <a:ext uri="{FF2B5EF4-FFF2-40B4-BE49-F238E27FC236}">
                  <a16:creationId xmlns:a16="http://schemas.microsoft.com/office/drawing/2014/main" id="{DD7FBA4F-F12C-DD46-A3C5-D542E90BE662}"/>
                </a:ext>
              </a:extLst>
            </p:cNvPr>
            <p:cNvPicPr>
              <a:picLocks noChangeAspect="1"/>
            </p:cNvPicPr>
            <p:nvPr/>
          </p:nvPicPr>
          <p:blipFill>
            <a:blip r:embed="rId5"/>
            <a:stretch>
              <a:fillRect/>
            </a:stretch>
          </p:blipFill>
          <p:spPr>
            <a:xfrm>
              <a:off x="5915308" y="2401156"/>
              <a:ext cx="2951112" cy="1616662"/>
            </a:xfrm>
            <a:prstGeom prst="rect">
              <a:avLst/>
            </a:prstGeom>
          </p:spPr>
        </p:pic>
        <p:sp>
          <p:nvSpPr>
            <p:cNvPr id="7" name="Rectangle 6">
              <a:extLst>
                <a:ext uri="{FF2B5EF4-FFF2-40B4-BE49-F238E27FC236}">
                  <a16:creationId xmlns:a16="http://schemas.microsoft.com/office/drawing/2014/main" id="{DC3F67E2-E0DE-C14B-B61B-EA0EBEC35616}"/>
                </a:ext>
              </a:extLst>
            </p:cNvPr>
            <p:cNvSpPr/>
            <p:nvPr/>
          </p:nvSpPr>
          <p:spPr>
            <a:xfrm>
              <a:off x="8315037" y="2401156"/>
              <a:ext cx="551383" cy="20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0583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30E96-595B-CC49-8742-B62D1E49008C}"/>
              </a:ext>
            </a:extLst>
          </p:cNvPr>
          <p:cNvSpPr txBox="1"/>
          <p:nvPr/>
        </p:nvSpPr>
        <p:spPr>
          <a:xfrm>
            <a:off x="3087682" y="975804"/>
            <a:ext cx="5666613" cy="3139321"/>
          </a:xfrm>
          <a:prstGeom prst="rect">
            <a:avLst/>
          </a:prstGeom>
          <a:noFill/>
        </p:spPr>
        <p:txBody>
          <a:bodyPr wrap="square">
            <a:spAutoFit/>
          </a:bodyPr>
          <a:lstStyle/>
          <a:p>
            <a:r>
              <a:rPr lang="en-US" sz="2200" i="1" dirty="0">
                <a:effectLst/>
                <a:latin typeface="Arial" panose="020B0604020202020204" pitchFamily="34" charset="0"/>
                <a:cs typeface="Arial" panose="020B0604020202020204" pitchFamily="34" charset="0"/>
              </a:rPr>
              <a:t>“I have said of him that he would have been a much better physicist if he had studied the Talmud rather than Sanskrit .  . . it would have given him a greater sense of himself.”                          </a:t>
            </a:r>
          </a:p>
          <a:p>
            <a:r>
              <a:rPr lang="en-US" sz="2200" i="1" dirty="0">
                <a:latin typeface="Arial" panose="020B0604020202020204" pitchFamily="34" charset="0"/>
                <a:cs typeface="Arial" panose="020B0604020202020204" pitchFamily="34" charset="0"/>
              </a:rPr>
              <a:t>                                                                     </a:t>
            </a:r>
            <a:r>
              <a:rPr lang="en-US" sz="2200" i="1" dirty="0">
                <a:effectLst/>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 I. Rabi</a:t>
            </a:r>
          </a:p>
          <a:p>
            <a:endParaRPr lang="en-US" sz="2200" dirty="0">
              <a:effectLst/>
              <a:latin typeface="Arial" panose="020B0604020202020204" pitchFamily="34" charset="0"/>
              <a:cs typeface="Arial" panose="020B0604020202020204" pitchFamily="34" charset="0"/>
            </a:endParaRPr>
          </a:p>
          <a:p>
            <a:endParaRPr lang="en-US" sz="2200" dirty="0">
              <a:effectLst/>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pic>
        <p:nvPicPr>
          <p:cNvPr id="5" name="Picture 4" descr="A person in a suit and tie&#10;&#10;Description automatically generated">
            <a:extLst>
              <a:ext uri="{FF2B5EF4-FFF2-40B4-BE49-F238E27FC236}">
                <a16:creationId xmlns:a16="http://schemas.microsoft.com/office/drawing/2014/main" id="{D57F2F28-EE2F-6E42-9EF5-0D5AFD7A90B4}"/>
              </a:ext>
            </a:extLst>
          </p:cNvPr>
          <p:cNvPicPr>
            <a:picLocks noChangeAspect="1"/>
          </p:cNvPicPr>
          <p:nvPr/>
        </p:nvPicPr>
        <p:blipFill rotWithShape="1">
          <a:blip r:embed="rId2"/>
          <a:srcRect l="15956" r="25429" b="50000"/>
          <a:stretch/>
        </p:blipFill>
        <p:spPr>
          <a:xfrm>
            <a:off x="7209850" y="3896537"/>
            <a:ext cx="1757364" cy="2130137"/>
          </a:xfrm>
          <a:prstGeom prst="rect">
            <a:avLst/>
          </a:prstGeom>
        </p:spPr>
      </p:pic>
      <p:sp>
        <p:nvSpPr>
          <p:cNvPr id="9" name="TextBox 8">
            <a:extLst>
              <a:ext uri="{FF2B5EF4-FFF2-40B4-BE49-F238E27FC236}">
                <a16:creationId xmlns:a16="http://schemas.microsoft.com/office/drawing/2014/main" id="{6884B3D4-2AE3-344E-97EB-FFCAA9258C61}"/>
              </a:ext>
            </a:extLst>
          </p:cNvPr>
          <p:cNvSpPr txBox="1"/>
          <p:nvPr/>
        </p:nvSpPr>
        <p:spPr>
          <a:xfrm>
            <a:off x="208588" y="3195117"/>
            <a:ext cx="6815328" cy="3416320"/>
          </a:xfrm>
          <a:prstGeom prst="rect">
            <a:avLst/>
          </a:prstGeom>
          <a:noFill/>
        </p:spPr>
        <p:txBody>
          <a:bodyPr wrap="square">
            <a:spAutoFit/>
          </a:bodyPr>
          <a:lstStyle/>
          <a:p>
            <a:endParaRPr lang="en-US" sz="1800" dirty="0">
              <a:effectLst/>
              <a:latin typeface="Arial" panose="020B0604020202020204" pitchFamily="34" charset="0"/>
              <a:cs typeface="Arial" panose="020B0604020202020204" pitchFamily="34" charset="0"/>
            </a:endParaRPr>
          </a:p>
          <a:p>
            <a:r>
              <a:rPr lang="en-US" sz="2200" i="1" dirty="0">
                <a:effectLst/>
                <a:latin typeface="Arial" panose="020B0604020202020204" pitchFamily="34" charset="0"/>
                <a:cs typeface="Arial" panose="020B0604020202020204" pitchFamily="34" charset="0"/>
              </a:rPr>
              <a:t>“He had a quick brain . . . but the brain must be supplemented by long hours of practice that go into the fluidity and ease. … It became clear that since he no longer concerned himself with the (scientific) details of things, it became more and more superficial, which I regretted very much. It was a lesson to me, never to lose completely your touch with the subject, otherwise it’s all over.”  </a:t>
            </a:r>
          </a:p>
          <a:p>
            <a:r>
              <a:rPr lang="en-US" sz="2200" i="1" dirty="0">
                <a:latin typeface="Arial" panose="020B0604020202020204" pitchFamily="34" charset="0"/>
                <a:cs typeface="Arial" panose="020B0604020202020204" pitchFamily="34" charset="0"/>
              </a:rPr>
              <a:t>                                                    </a:t>
            </a:r>
            <a:r>
              <a:rPr lang="en-US" sz="2200" i="1" dirty="0">
                <a:effectLst/>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Julian Schwinger</a:t>
            </a:r>
          </a:p>
        </p:txBody>
      </p:sp>
      <p:pic>
        <p:nvPicPr>
          <p:cNvPr id="4098" name="Picture 2" descr="Isidor Isaac Rabi">
            <a:extLst>
              <a:ext uri="{FF2B5EF4-FFF2-40B4-BE49-F238E27FC236}">
                <a16:creationId xmlns:a16="http://schemas.microsoft.com/office/drawing/2014/main" id="{148F465D-9DB7-A84A-9DEB-8A7F28929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25" r="19062" b="36863"/>
          <a:stretch/>
        </p:blipFill>
        <p:spPr bwMode="auto">
          <a:xfrm>
            <a:off x="671508" y="766420"/>
            <a:ext cx="2000251" cy="24878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5E750D-59BC-D94A-9D92-3A7B83D933C8}"/>
              </a:ext>
            </a:extLst>
          </p:cNvPr>
          <p:cNvSpPr txBox="1"/>
          <p:nvPr/>
        </p:nvSpPr>
        <p:spPr>
          <a:xfrm>
            <a:off x="3162304" y="215900"/>
            <a:ext cx="4235455" cy="461665"/>
          </a:xfrm>
          <a:prstGeom prst="rect">
            <a:avLst/>
          </a:prstGeom>
          <a:noFill/>
        </p:spPr>
        <p:txBody>
          <a:bodyPr wrap="none" rtlCol="0">
            <a:spAutoFit/>
          </a:bodyPr>
          <a:lstStyle/>
          <a:p>
            <a:r>
              <a:rPr lang="en-US" sz="2400" b="1" dirty="0">
                <a:solidFill>
                  <a:srgbClr val="FFFF00"/>
                </a:solidFill>
              </a:rPr>
              <a:t>Physicists on Oppenheimer</a:t>
            </a:r>
          </a:p>
        </p:txBody>
      </p:sp>
    </p:spTree>
    <p:extLst>
      <p:ext uri="{BB962C8B-B14F-4D97-AF65-F5344CB8AC3E}">
        <p14:creationId xmlns:p14="http://schemas.microsoft.com/office/powerpoint/2010/main" val="1470352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4CA37F-479C-104A-815F-07F79ABA6F04}"/>
              </a:ext>
            </a:extLst>
          </p:cNvPr>
          <p:cNvSpPr txBox="1"/>
          <p:nvPr/>
        </p:nvSpPr>
        <p:spPr>
          <a:xfrm>
            <a:off x="300014" y="650535"/>
            <a:ext cx="9112210" cy="1785104"/>
          </a:xfrm>
          <a:prstGeom prst="rect">
            <a:avLst/>
          </a:prstGeom>
          <a:noFill/>
        </p:spPr>
        <p:txBody>
          <a:bodyPr wrap="square">
            <a:spAutoFit/>
          </a:bodyPr>
          <a:lstStyle/>
          <a:p>
            <a:r>
              <a:rPr lang="en-US" sz="2200" i="1" dirty="0">
                <a:effectLst/>
                <a:latin typeface="Arial" panose="020B0604020202020204" pitchFamily="34" charset="0"/>
                <a:cs typeface="Arial" panose="020B0604020202020204" pitchFamily="34" charset="0"/>
              </a:rPr>
              <a:t>“Oppenheimer considered physics </a:t>
            </a:r>
          </a:p>
          <a:p>
            <a:r>
              <a:rPr lang="en-US" sz="2200" i="1" dirty="0">
                <a:effectLst/>
                <a:latin typeface="Arial" panose="020B0604020202020204" pitchFamily="34" charset="0"/>
                <a:cs typeface="Arial" panose="020B0604020202020204" pitchFamily="34" charset="0"/>
              </a:rPr>
              <a:t>as an avocation and psychoanalysis </a:t>
            </a:r>
          </a:p>
          <a:p>
            <a:r>
              <a:rPr lang="en-US" sz="2200" i="1" dirty="0">
                <a:effectLst/>
                <a:latin typeface="Arial" panose="020B0604020202020204" pitchFamily="34" charset="0"/>
                <a:cs typeface="Arial" panose="020B0604020202020204" pitchFamily="34" charset="0"/>
              </a:rPr>
              <a:t>as a vocation.”      </a:t>
            </a:r>
          </a:p>
          <a:p>
            <a:r>
              <a:rPr lang="en-US" sz="2200" i="1" dirty="0">
                <a:latin typeface="Arial" panose="020B0604020202020204" pitchFamily="34" charset="0"/>
                <a:cs typeface="Arial" panose="020B0604020202020204" pitchFamily="34" charset="0"/>
              </a:rPr>
              <a:t>         </a:t>
            </a:r>
            <a:r>
              <a:rPr lang="en-US" sz="2200" i="1" dirty="0">
                <a:effectLst/>
                <a:latin typeface="Arial" panose="020B0604020202020204" pitchFamily="34" charset="0"/>
                <a:cs typeface="Arial" panose="020B0604020202020204" pitchFamily="34" charset="0"/>
              </a:rPr>
              <a:t>                                       </a:t>
            </a:r>
            <a:r>
              <a:rPr lang="en-US" sz="2200" dirty="0">
                <a:effectLst/>
                <a:latin typeface="Arial" panose="020B0604020202020204" pitchFamily="34" charset="0"/>
                <a:cs typeface="Arial" panose="020B0604020202020204" pitchFamily="34" charset="0"/>
              </a:rPr>
              <a:t>Wolfgang Pauli</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pic>
        <p:nvPicPr>
          <p:cNvPr id="3074" name="Picture 2" descr="Wolfgang Pauli - Wikipedia">
            <a:extLst>
              <a:ext uri="{FF2B5EF4-FFF2-40B4-BE49-F238E27FC236}">
                <a16:creationId xmlns:a16="http://schemas.microsoft.com/office/drawing/2014/main" id="{FC7B70AD-ED09-B145-8EE2-E9A3B5534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8815" y="362702"/>
            <a:ext cx="1482580" cy="20967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urray Gell-Mann (1929–2019)">
            <a:extLst>
              <a:ext uri="{FF2B5EF4-FFF2-40B4-BE49-F238E27FC236}">
                <a16:creationId xmlns:a16="http://schemas.microsoft.com/office/drawing/2014/main" id="{BAE9F9E6-2D49-734C-B0F0-E1243DC99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616" y="3379949"/>
            <a:ext cx="1723875" cy="25304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7555CAF-EFDD-6844-935E-11C882FE9782}"/>
              </a:ext>
            </a:extLst>
          </p:cNvPr>
          <p:cNvSpPr txBox="1"/>
          <p:nvPr/>
        </p:nvSpPr>
        <p:spPr>
          <a:xfrm>
            <a:off x="228600" y="3256663"/>
            <a:ext cx="6689050" cy="2800767"/>
          </a:xfrm>
          <a:prstGeom prst="rect">
            <a:avLst/>
          </a:prstGeom>
          <a:noFill/>
        </p:spPr>
        <p:txBody>
          <a:bodyPr wrap="square">
            <a:spAutoFit/>
          </a:bodyPr>
          <a:lstStyle/>
          <a:p>
            <a:r>
              <a:rPr lang="en-US" sz="1800" i="1" dirty="0">
                <a:effectLst/>
                <a:latin typeface="Arial" panose="020B0604020202020204" pitchFamily="34" charset="0"/>
                <a:cs typeface="Arial" panose="020B0604020202020204" pitchFamily="34" charset="0"/>
              </a:rPr>
              <a:t>“</a:t>
            </a:r>
            <a:r>
              <a:rPr lang="en-US" sz="2200" i="1" dirty="0">
                <a:effectLst/>
                <a:latin typeface="Arial" panose="020B0604020202020204" pitchFamily="34" charset="0"/>
                <a:cs typeface="Arial" panose="020B0604020202020204" pitchFamily="34" charset="0"/>
              </a:rPr>
              <a:t>He didn’t have </a:t>
            </a:r>
            <a:r>
              <a:rPr lang="en-US" sz="2200" i="1" dirty="0" err="1">
                <a:effectLst/>
                <a:latin typeface="Arial" panose="020B0604020202020204" pitchFamily="34" charset="0"/>
                <a:cs typeface="Arial" panose="020B0604020202020204" pitchFamily="34" charset="0"/>
              </a:rPr>
              <a:t>Sitzfleisch</a:t>
            </a:r>
            <a:r>
              <a:rPr lang="en-US" sz="2200" i="1" dirty="0">
                <a:effectLst/>
                <a:latin typeface="Arial" panose="020B0604020202020204" pitchFamily="34" charset="0"/>
                <a:cs typeface="Arial" panose="020B0604020202020204" pitchFamily="34" charset="0"/>
              </a:rPr>
              <a:t>, . . . As far as I know, he never wrote a long paper or did a long calculation, anything of that kind. He didn’t have patience for that; his own work consisted of little [perceptions or in Murray’s language] aper ̧</a:t>
            </a:r>
            <a:r>
              <a:rPr lang="en-US" sz="2200" i="1" dirty="0" err="1">
                <a:effectLst/>
                <a:latin typeface="Arial" panose="020B0604020202020204" pitchFamily="34" charset="0"/>
                <a:cs typeface="Arial" panose="020B0604020202020204" pitchFamily="34" charset="0"/>
              </a:rPr>
              <a:t>cus</a:t>
            </a:r>
            <a:r>
              <a:rPr lang="en-US" sz="2200" i="1" dirty="0">
                <a:effectLst/>
                <a:latin typeface="Arial" panose="020B0604020202020204" pitchFamily="34" charset="0"/>
                <a:cs typeface="Arial" panose="020B0604020202020204" pitchFamily="34" charset="0"/>
              </a:rPr>
              <a:t>, but quite brilliant ones. But he inspired other people to do things, </a:t>
            </a:r>
          </a:p>
          <a:p>
            <a:r>
              <a:rPr lang="en-US" sz="2200" i="1" dirty="0">
                <a:effectLst/>
                <a:latin typeface="Arial" panose="020B0604020202020204" pitchFamily="34" charset="0"/>
                <a:cs typeface="Arial" panose="020B0604020202020204" pitchFamily="34" charset="0"/>
              </a:rPr>
              <a:t>and his influence was fantastic.” </a:t>
            </a:r>
          </a:p>
          <a:p>
            <a:r>
              <a:rPr lang="en-US" sz="2200" i="1" dirty="0">
                <a:latin typeface="Arial" panose="020B0604020202020204" pitchFamily="34" charset="0"/>
                <a:cs typeface="Arial" panose="020B0604020202020204" pitchFamily="34" charset="0"/>
              </a:rPr>
              <a:t>                                                   </a:t>
            </a:r>
            <a:r>
              <a:rPr lang="en-US" sz="2200" i="1" dirty="0">
                <a:effectLst/>
                <a:latin typeface="Arial" panose="020B0604020202020204" pitchFamily="34" charset="0"/>
                <a:cs typeface="Arial" panose="020B0604020202020204" pitchFamily="34" charset="0"/>
              </a:rPr>
              <a:t> </a:t>
            </a:r>
            <a:r>
              <a:rPr lang="en-US" sz="2200" dirty="0">
                <a:effectLst/>
                <a:latin typeface="Arial" panose="020B0604020202020204" pitchFamily="34" charset="0"/>
                <a:cs typeface="Arial" panose="020B0604020202020204" pitchFamily="34" charset="0"/>
              </a:rPr>
              <a:t>Murray Gell-Mann</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326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a:extLst>
              <a:ext uri="{FF2B5EF4-FFF2-40B4-BE49-F238E27FC236}">
                <a16:creationId xmlns:a16="http://schemas.microsoft.com/office/drawing/2014/main" id="{E5485BDB-73C2-F64D-8294-E62F2C5D73A9}"/>
              </a:ext>
            </a:extLst>
          </p:cNvPr>
          <p:cNvSpPr txBox="1">
            <a:spLocks noChangeArrowheads="1"/>
          </p:cNvSpPr>
          <p:nvPr/>
        </p:nvSpPr>
        <p:spPr bwMode="auto">
          <a:xfrm>
            <a:off x="246063" y="258763"/>
            <a:ext cx="3351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dirty="0">
                <a:solidFill>
                  <a:srgbClr val="FFFF00"/>
                </a:solidFill>
                <a:latin typeface="Arial" panose="020B0604020202020204" pitchFamily="34" charset="0"/>
                <a:cs typeface="Arial" panose="020B0604020202020204" pitchFamily="34" charset="0"/>
              </a:rPr>
              <a:t>Niels Bohr, 1885-1962</a:t>
            </a:r>
          </a:p>
        </p:txBody>
      </p:sp>
      <p:pic>
        <p:nvPicPr>
          <p:cNvPr id="19458" name="Picture 3" descr="Bohr_1917">
            <a:extLst>
              <a:ext uri="{FF2B5EF4-FFF2-40B4-BE49-F238E27FC236}">
                <a16:creationId xmlns:a16="http://schemas.microsoft.com/office/drawing/2014/main" id="{89099D71-0499-8640-9C36-15386219D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7" b="8200"/>
          <a:stretch>
            <a:fillRect/>
          </a:stretch>
        </p:blipFill>
        <p:spPr bwMode="auto">
          <a:xfrm>
            <a:off x="7341132" y="377774"/>
            <a:ext cx="1498067" cy="206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61307361-2A7A-4942-B9BD-5C4AD1DF08FE}"/>
              </a:ext>
            </a:extLst>
          </p:cNvPr>
          <p:cNvSpPr txBox="1">
            <a:spLocks noChangeArrowheads="1"/>
          </p:cNvSpPr>
          <p:nvPr/>
        </p:nvSpPr>
        <p:spPr bwMode="auto">
          <a:xfrm>
            <a:off x="7689850" y="2501900"/>
            <a:ext cx="895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1800" dirty="0">
                <a:latin typeface="Arial" panose="020B0604020202020204" pitchFamily="34" charset="0"/>
                <a:cs typeface="Arial" panose="020B0604020202020204" pitchFamily="34" charset="0"/>
              </a:rPr>
              <a:t>1917</a:t>
            </a:r>
          </a:p>
        </p:txBody>
      </p:sp>
      <p:sp>
        <p:nvSpPr>
          <p:cNvPr id="2" name="TextBox 1">
            <a:extLst>
              <a:ext uri="{FF2B5EF4-FFF2-40B4-BE49-F238E27FC236}">
                <a16:creationId xmlns:a16="http://schemas.microsoft.com/office/drawing/2014/main" id="{8E8C5872-764B-4C4F-A15A-15E893B9F6E5}"/>
              </a:ext>
            </a:extLst>
          </p:cNvPr>
          <p:cNvSpPr txBox="1"/>
          <p:nvPr/>
        </p:nvSpPr>
        <p:spPr>
          <a:xfrm>
            <a:off x="245920" y="723900"/>
            <a:ext cx="7095212" cy="1785104"/>
          </a:xfrm>
          <a:prstGeom prst="rect">
            <a:avLst/>
          </a:prstGeom>
          <a:noFill/>
        </p:spPr>
        <p:txBody>
          <a:bodyPr wrap="none" rtlCol="0">
            <a:spAutoFit/>
          </a:bodyPr>
          <a:lstStyle/>
          <a:p>
            <a:r>
              <a:rPr lang="en-US" sz="2200" dirty="0"/>
              <a:t>Father of the quantum theory of the microscopic world. </a:t>
            </a:r>
          </a:p>
          <a:p>
            <a:r>
              <a:rPr lang="en-US" sz="2200" dirty="0"/>
              <a:t>Along with Einstein, reshaped  20</a:t>
            </a:r>
            <a:r>
              <a:rPr lang="en-US" sz="2200" baseline="30000" dirty="0"/>
              <a:t>th</a:t>
            </a:r>
            <a:r>
              <a:rPr lang="en-US" sz="2200" dirty="0"/>
              <a:t> century physics.  </a:t>
            </a:r>
          </a:p>
          <a:p>
            <a:endParaRPr lang="en-US" sz="2200" dirty="0"/>
          </a:p>
          <a:p>
            <a:r>
              <a:rPr lang="en-US" sz="2200" dirty="0"/>
              <a:t>1939- theory of nuclear fission (with John Wheeler)</a:t>
            </a:r>
          </a:p>
          <a:p>
            <a:r>
              <a:rPr lang="en-US" sz="2200" dirty="0"/>
              <a:t>points out that Pu-239 would work very well</a:t>
            </a:r>
          </a:p>
        </p:txBody>
      </p:sp>
      <p:sp>
        <p:nvSpPr>
          <p:cNvPr id="13" name="Text Box 2">
            <a:extLst>
              <a:ext uri="{FF2B5EF4-FFF2-40B4-BE49-F238E27FC236}">
                <a16:creationId xmlns:a16="http://schemas.microsoft.com/office/drawing/2014/main" id="{8A0304F6-56DD-8144-9E40-1601B3646BA2}"/>
              </a:ext>
            </a:extLst>
          </p:cNvPr>
          <p:cNvSpPr txBox="1">
            <a:spLocks noChangeArrowheads="1"/>
          </p:cNvSpPr>
          <p:nvPr/>
        </p:nvSpPr>
        <p:spPr bwMode="auto">
          <a:xfrm>
            <a:off x="254000" y="2990850"/>
            <a:ext cx="46474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dirty="0">
                <a:solidFill>
                  <a:srgbClr val="FFFF00"/>
                </a:solidFill>
                <a:latin typeface="Arial" panose="020B0604020202020204" pitchFamily="34" charset="0"/>
              </a:rPr>
              <a:t>Werner Heisenberg, 1901-1976</a:t>
            </a:r>
          </a:p>
        </p:txBody>
      </p:sp>
      <p:sp>
        <p:nvSpPr>
          <p:cNvPr id="14" name="Text Box 3">
            <a:extLst>
              <a:ext uri="{FF2B5EF4-FFF2-40B4-BE49-F238E27FC236}">
                <a16:creationId xmlns:a16="http://schemas.microsoft.com/office/drawing/2014/main" id="{BFCEB4A8-656B-9142-B968-001F5F020E07}"/>
              </a:ext>
            </a:extLst>
          </p:cNvPr>
          <p:cNvSpPr txBox="1">
            <a:spLocks noChangeArrowheads="1"/>
          </p:cNvSpPr>
          <p:nvPr/>
        </p:nvSpPr>
        <p:spPr bwMode="auto">
          <a:xfrm>
            <a:off x="228600" y="3416300"/>
            <a:ext cx="8915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2200" dirty="0">
                <a:latin typeface="Arial" panose="020B0604020202020204" pitchFamily="34" charset="0"/>
              </a:rPr>
              <a:t>Worked with Bohr in Copenhagen 1924-27</a:t>
            </a:r>
          </a:p>
          <a:p>
            <a:pPr algn="l" eaLnBrk="1" hangingPunct="1"/>
            <a:r>
              <a:rPr lang="en-US" altLang="en-US" sz="2200" dirty="0">
                <a:latin typeface="Arial" panose="020B0604020202020204" pitchFamily="34" charset="0"/>
              </a:rPr>
              <a:t>Uncertainty principle: March 1927</a:t>
            </a:r>
          </a:p>
        </p:txBody>
      </p:sp>
      <p:pic>
        <p:nvPicPr>
          <p:cNvPr id="15" name="Picture 4" descr="Werner_Heisenberg">
            <a:extLst>
              <a:ext uri="{FF2B5EF4-FFF2-40B4-BE49-F238E27FC236}">
                <a16:creationId xmlns:a16="http://schemas.microsoft.com/office/drawing/2014/main" id="{67A95194-A9EF-E147-9A1D-CB1A8EC34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597"/>
          <a:stretch>
            <a:fillRect/>
          </a:stretch>
        </p:blipFill>
        <p:spPr bwMode="auto">
          <a:xfrm>
            <a:off x="5975408" y="2537034"/>
            <a:ext cx="1477568" cy="192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C8CFC7E-FAEB-014E-841D-19F4B68B0D33}"/>
              </a:ext>
            </a:extLst>
          </p:cNvPr>
          <p:cNvSpPr txBox="1"/>
          <p:nvPr/>
        </p:nvSpPr>
        <p:spPr>
          <a:xfrm>
            <a:off x="7536875" y="3797300"/>
            <a:ext cx="697627" cy="369332"/>
          </a:xfrm>
          <a:prstGeom prst="rect">
            <a:avLst/>
          </a:prstGeom>
          <a:noFill/>
        </p:spPr>
        <p:txBody>
          <a:bodyPr wrap="none" rtlCol="0">
            <a:spAutoFit/>
          </a:bodyPr>
          <a:lstStyle/>
          <a:p>
            <a:r>
              <a:rPr lang="en-US" dirty="0"/>
              <a:t>1924</a:t>
            </a:r>
          </a:p>
        </p:txBody>
      </p:sp>
      <p:sp>
        <p:nvSpPr>
          <p:cNvPr id="5" name="TextBox 4">
            <a:extLst>
              <a:ext uri="{FF2B5EF4-FFF2-40B4-BE49-F238E27FC236}">
                <a16:creationId xmlns:a16="http://schemas.microsoft.com/office/drawing/2014/main" id="{2EC59124-0366-F147-98C7-A92E21C007BA}"/>
              </a:ext>
            </a:extLst>
          </p:cNvPr>
          <p:cNvSpPr txBox="1"/>
          <p:nvPr/>
        </p:nvSpPr>
        <p:spPr>
          <a:xfrm>
            <a:off x="317500" y="4838700"/>
            <a:ext cx="5905784" cy="461665"/>
          </a:xfrm>
          <a:prstGeom prst="rect">
            <a:avLst/>
          </a:prstGeom>
          <a:noFill/>
        </p:spPr>
        <p:txBody>
          <a:bodyPr wrap="none" rtlCol="0">
            <a:spAutoFit/>
          </a:bodyPr>
          <a:lstStyle/>
          <a:p>
            <a:r>
              <a:rPr lang="en-US" sz="2400" dirty="0">
                <a:solidFill>
                  <a:srgbClr val="FFFF00"/>
                </a:solidFill>
              </a:rPr>
              <a:t>Meeting in Copenhagen, September 1941</a:t>
            </a:r>
          </a:p>
        </p:txBody>
      </p:sp>
      <p:graphicFrame>
        <p:nvGraphicFramePr>
          <p:cNvPr id="18" name="Object 5">
            <a:extLst>
              <a:ext uri="{FF2B5EF4-FFF2-40B4-BE49-F238E27FC236}">
                <a16:creationId xmlns:a16="http://schemas.microsoft.com/office/drawing/2014/main" id="{F23F5D8B-B856-8D4E-AB07-33A1601931EE}"/>
              </a:ext>
            </a:extLst>
          </p:cNvPr>
          <p:cNvGraphicFramePr>
            <a:graphicFrameLocks noChangeAspect="1"/>
          </p:cNvGraphicFramePr>
          <p:nvPr>
            <p:extLst>
              <p:ext uri="{D42A27DB-BD31-4B8C-83A1-F6EECF244321}">
                <p14:modId xmlns:p14="http://schemas.microsoft.com/office/powerpoint/2010/main" val="4221425650"/>
              </p:ext>
            </p:extLst>
          </p:nvPr>
        </p:nvGraphicFramePr>
        <p:xfrm>
          <a:off x="7007685" y="4682884"/>
          <a:ext cx="1290417" cy="1997315"/>
        </p:xfrm>
        <a:graphic>
          <a:graphicData uri="http://schemas.openxmlformats.org/presentationml/2006/ole">
            <mc:AlternateContent xmlns:mc="http://schemas.openxmlformats.org/markup-compatibility/2006">
              <mc:Choice xmlns:v="urn:schemas-microsoft-com:vml" Requires="v">
                <p:oleObj spid="_x0000_s27684" name="Photo Editor Photo" r:id="rId5" imgW="1949450" imgH="3016250" progId="MSPhotoEd.3">
                  <p:embed/>
                </p:oleObj>
              </mc:Choice>
              <mc:Fallback>
                <p:oleObj name="Photo Editor Photo" r:id="rId5" imgW="1949450" imgH="3016250" progId="MSPhotoEd.3">
                  <p:embed/>
                  <p:pic>
                    <p:nvPicPr>
                      <p:cNvPr id="17412" name="Object 5">
                        <a:extLst>
                          <a:ext uri="{FF2B5EF4-FFF2-40B4-BE49-F238E27FC236}">
                            <a16:creationId xmlns:a16="http://schemas.microsoft.com/office/drawing/2014/main" id="{98E9C28A-3B00-8648-BE57-0D5B167F7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685" y="4682884"/>
                        <a:ext cx="1290417" cy="1997315"/>
                      </a:xfrm>
                      <a:prstGeom prst="rect">
                        <a:avLst/>
                      </a:prstGeom>
                      <a:noFill/>
                      <a:ln>
                        <a:noFill/>
                      </a:ln>
                      <a:effectLst/>
                    </p:spPr>
                  </p:pic>
                </p:oleObj>
              </mc:Fallback>
            </mc:AlternateContent>
          </a:graphicData>
        </a:graphic>
      </p:graphicFrame>
      <p:sp>
        <p:nvSpPr>
          <p:cNvPr id="6" name="TextBox 5">
            <a:extLst>
              <a:ext uri="{FF2B5EF4-FFF2-40B4-BE49-F238E27FC236}">
                <a16:creationId xmlns:a16="http://schemas.microsoft.com/office/drawing/2014/main" id="{93CF4085-C3B1-C645-9691-CD6F3B3A41BD}"/>
              </a:ext>
            </a:extLst>
          </p:cNvPr>
          <p:cNvSpPr txBox="1"/>
          <p:nvPr/>
        </p:nvSpPr>
        <p:spPr>
          <a:xfrm>
            <a:off x="317500" y="5295901"/>
            <a:ext cx="6184706" cy="430887"/>
          </a:xfrm>
          <a:prstGeom prst="rect">
            <a:avLst/>
          </a:prstGeom>
          <a:noFill/>
        </p:spPr>
        <p:txBody>
          <a:bodyPr wrap="square" rtlCol="0">
            <a:spAutoFit/>
          </a:bodyPr>
          <a:lstStyle/>
          <a:p>
            <a:r>
              <a:rPr lang="en-US" sz="2200" dirty="0"/>
              <a:t>Subject of Michael Frayn’s play ”Copenhagen”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Los Alamos, NM - Nuclear Museum">
            <a:extLst>
              <a:ext uri="{FF2B5EF4-FFF2-40B4-BE49-F238E27FC236}">
                <a16:creationId xmlns:a16="http://schemas.microsoft.com/office/drawing/2014/main" id="{F147CA7A-C1E0-1645-A230-AF9E347D2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65" y="895148"/>
            <a:ext cx="27051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e Secret City - The Atlantic">
            <a:extLst>
              <a:ext uri="{FF2B5EF4-FFF2-40B4-BE49-F238E27FC236}">
                <a16:creationId xmlns:a16="http://schemas.microsoft.com/office/drawing/2014/main" id="{61EEE2BE-96FE-9544-86BB-DC376AB6C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467" y="2001518"/>
            <a:ext cx="33782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he Secret City - The Atlantic">
            <a:extLst>
              <a:ext uri="{FF2B5EF4-FFF2-40B4-BE49-F238E27FC236}">
                <a16:creationId xmlns:a16="http://schemas.microsoft.com/office/drawing/2014/main" id="{5F637DAB-4752-B041-81A7-785FDCAA2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33" y="4165609"/>
            <a:ext cx="3378200" cy="2413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A459AC-42DD-934E-8E31-F36C0D19E440}"/>
              </a:ext>
            </a:extLst>
          </p:cNvPr>
          <p:cNvSpPr txBox="1"/>
          <p:nvPr/>
        </p:nvSpPr>
        <p:spPr>
          <a:xfrm>
            <a:off x="3907917" y="1027176"/>
            <a:ext cx="4655442" cy="461665"/>
          </a:xfrm>
          <a:prstGeom prst="rect">
            <a:avLst/>
          </a:prstGeom>
          <a:noFill/>
        </p:spPr>
        <p:txBody>
          <a:bodyPr wrap="none" rtlCol="0">
            <a:spAutoFit/>
          </a:bodyPr>
          <a:lstStyle/>
          <a:p>
            <a:r>
              <a:rPr lang="en-US" sz="2400" dirty="0"/>
              <a:t>Los Alamos– bomb development</a:t>
            </a:r>
          </a:p>
        </p:txBody>
      </p:sp>
      <p:sp>
        <p:nvSpPr>
          <p:cNvPr id="3" name="TextBox 2">
            <a:extLst>
              <a:ext uri="{FF2B5EF4-FFF2-40B4-BE49-F238E27FC236}">
                <a16:creationId xmlns:a16="http://schemas.microsoft.com/office/drawing/2014/main" id="{C8E5E072-60A4-B24F-9BE5-85057D9798B1}"/>
              </a:ext>
            </a:extLst>
          </p:cNvPr>
          <p:cNvSpPr txBox="1"/>
          <p:nvPr/>
        </p:nvSpPr>
        <p:spPr>
          <a:xfrm>
            <a:off x="7615238" y="7472377"/>
            <a:ext cx="2651110" cy="369332"/>
          </a:xfrm>
          <a:prstGeom prst="rect">
            <a:avLst/>
          </a:prstGeom>
          <a:noFill/>
        </p:spPr>
        <p:txBody>
          <a:bodyPr wrap="none" rtlCol="0">
            <a:spAutoFit/>
          </a:bodyPr>
          <a:lstStyle/>
          <a:p>
            <a:r>
              <a:rPr lang="en-US" dirty="0"/>
              <a:t>Hanford (WA) plutonium</a:t>
            </a:r>
          </a:p>
        </p:txBody>
      </p:sp>
      <p:sp>
        <p:nvSpPr>
          <p:cNvPr id="4" name="TextBox 3">
            <a:extLst>
              <a:ext uri="{FF2B5EF4-FFF2-40B4-BE49-F238E27FC236}">
                <a16:creationId xmlns:a16="http://schemas.microsoft.com/office/drawing/2014/main" id="{5FE9686D-DEA2-9040-9B9E-296AC58706D8}"/>
              </a:ext>
            </a:extLst>
          </p:cNvPr>
          <p:cNvSpPr txBox="1"/>
          <p:nvPr/>
        </p:nvSpPr>
        <p:spPr>
          <a:xfrm>
            <a:off x="5204083" y="4585518"/>
            <a:ext cx="3283271" cy="830997"/>
          </a:xfrm>
          <a:prstGeom prst="rect">
            <a:avLst/>
          </a:prstGeom>
          <a:noFill/>
        </p:spPr>
        <p:txBody>
          <a:bodyPr wrap="none" rtlCol="0">
            <a:spAutoFit/>
          </a:bodyPr>
          <a:lstStyle/>
          <a:p>
            <a:r>
              <a:rPr lang="en-US" sz="2400" dirty="0"/>
              <a:t>Oak Ridge (TN) </a:t>
            </a:r>
          </a:p>
          <a:p>
            <a:r>
              <a:rPr lang="en-US" sz="2400" dirty="0"/>
              <a:t>  -- uranium separation</a:t>
            </a:r>
          </a:p>
        </p:txBody>
      </p:sp>
      <p:sp>
        <p:nvSpPr>
          <p:cNvPr id="5" name="TextBox 4">
            <a:extLst>
              <a:ext uri="{FF2B5EF4-FFF2-40B4-BE49-F238E27FC236}">
                <a16:creationId xmlns:a16="http://schemas.microsoft.com/office/drawing/2014/main" id="{7FD4D0FB-577B-2746-8A05-2320C6FDA407}"/>
              </a:ext>
            </a:extLst>
          </p:cNvPr>
          <p:cNvSpPr txBox="1"/>
          <p:nvPr/>
        </p:nvSpPr>
        <p:spPr>
          <a:xfrm>
            <a:off x="4120131" y="5616889"/>
            <a:ext cx="2855269" cy="830997"/>
          </a:xfrm>
          <a:prstGeom prst="rect">
            <a:avLst/>
          </a:prstGeom>
          <a:noFill/>
        </p:spPr>
        <p:txBody>
          <a:bodyPr wrap="none" rtlCol="0">
            <a:spAutoFit/>
          </a:bodyPr>
          <a:lstStyle/>
          <a:p>
            <a:r>
              <a:rPr lang="en-US" sz="2400" dirty="0"/>
              <a:t>Hanford (WA) </a:t>
            </a:r>
          </a:p>
          <a:p>
            <a:r>
              <a:rPr lang="en-US" sz="2400" dirty="0"/>
              <a:t>-- plutonium reactor</a:t>
            </a:r>
          </a:p>
        </p:txBody>
      </p:sp>
      <p:sp>
        <p:nvSpPr>
          <p:cNvPr id="6" name="TextBox 5">
            <a:extLst>
              <a:ext uri="{FF2B5EF4-FFF2-40B4-BE49-F238E27FC236}">
                <a16:creationId xmlns:a16="http://schemas.microsoft.com/office/drawing/2014/main" id="{0058EFA7-131D-2849-911A-0B308FA93C4E}"/>
              </a:ext>
            </a:extLst>
          </p:cNvPr>
          <p:cNvSpPr txBox="1"/>
          <p:nvPr/>
        </p:nvSpPr>
        <p:spPr>
          <a:xfrm>
            <a:off x="2182368" y="256032"/>
            <a:ext cx="4424609" cy="461665"/>
          </a:xfrm>
          <a:prstGeom prst="rect">
            <a:avLst/>
          </a:prstGeom>
          <a:noFill/>
        </p:spPr>
        <p:txBody>
          <a:bodyPr wrap="none" rtlCol="0">
            <a:spAutoFit/>
          </a:bodyPr>
          <a:lstStyle/>
          <a:p>
            <a:r>
              <a:rPr lang="en-US" sz="2400" b="1" dirty="0">
                <a:solidFill>
                  <a:srgbClr val="FFFF00"/>
                </a:solidFill>
              </a:rPr>
              <a:t>Main Manhattan Project sites</a:t>
            </a:r>
          </a:p>
        </p:txBody>
      </p:sp>
    </p:spTree>
    <p:extLst>
      <p:ext uri="{BB962C8B-B14F-4D97-AF65-F5344CB8AC3E}">
        <p14:creationId xmlns:p14="http://schemas.microsoft.com/office/powerpoint/2010/main" val="1276507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C62299CD-5F3B-454D-A038-F02C91BC3486}"/>
              </a:ext>
            </a:extLst>
          </p:cNvPr>
          <p:cNvSpPr>
            <a:spLocks noChangeArrowheads="1"/>
          </p:cNvSpPr>
          <p:nvPr/>
        </p:nvSpPr>
        <p:spPr bwMode="auto">
          <a:xfrm>
            <a:off x="97536" y="160909"/>
            <a:ext cx="89916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000" dirty="0">
                <a:latin typeface="Arial" panose="020B0604020202020204" pitchFamily="34" charset="0"/>
                <a:cs typeface="Arial" panose="020B0604020202020204" pitchFamily="34" charset="0"/>
              </a:rPr>
              <a:t>Dear Heisenberg, </a:t>
            </a:r>
          </a:p>
          <a:p>
            <a:pPr>
              <a:spcBef>
                <a:spcPct val="50000"/>
              </a:spcBef>
              <a:buFontTx/>
              <a:buNone/>
            </a:pPr>
            <a:r>
              <a:rPr lang="en-US" altLang="en-US" sz="2000" dirty="0">
                <a:latin typeface="Arial" panose="020B0604020202020204" pitchFamily="34" charset="0"/>
                <a:cs typeface="Arial" panose="020B0604020202020204" pitchFamily="34" charset="0"/>
              </a:rPr>
              <a:t>        I have seen a book, </a:t>
            </a:r>
            <a:r>
              <a:rPr lang="ja-JP" altLang="en-US" sz="2000">
                <a:latin typeface="Arial" panose="020B0604020202020204" pitchFamily="34" charset="0"/>
                <a:cs typeface="Arial" panose="020B0604020202020204" pitchFamily="34" charset="0"/>
              </a:rPr>
              <a:t>“</a:t>
            </a:r>
            <a:r>
              <a:rPr lang="en-US" altLang="ja-JP" sz="2000" dirty="0" err="1">
                <a:latin typeface="Arial" panose="020B0604020202020204" pitchFamily="34" charset="0"/>
                <a:cs typeface="Arial" panose="020B0604020202020204" pitchFamily="34" charset="0"/>
              </a:rPr>
              <a:t>Stærkere</a:t>
            </a:r>
            <a:r>
              <a:rPr lang="en-US" altLang="ja-JP" sz="2000" dirty="0">
                <a:latin typeface="Arial" panose="020B0604020202020204" pitchFamily="34" charset="0"/>
                <a:cs typeface="Arial" panose="020B0604020202020204" pitchFamily="34" charset="0"/>
              </a:rPr>
              <a:t> end </a:t>
            </a:r>
            <a:r>
              <a:rPr lang="en-US" altLang="ja-JP" sz="2000" dirty="0" err="1">
                <a:latin typeface="Arial" panose="020B0604020202020204" pitchFamily="34" charset="0"/>
                <a:cs typeface="Arial" panose="020B0604020202020204" pitchFamily="34" charset="0"/>
              </a:rPr>
              <a:t>tusind</a:t>
            </a:r>
            <a:r>
              <a:rPr lang="en-US" altLang="ja-JP" sz="2000" dirty="0">
                <a:latin typeface="Arial" panose="020B0604020202020204" pitchFamily="34" charset="0"/>
                <a:cs typeface="Arial" panose="020B0604020202020204" pitchFamily="34" charset="0"/>
              </a:rPr>
              <a:t> sole</a:t>
            </a: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 [</a:t>
            </a: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Brighter than a thousand suns</a:t>
            </a: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 by Robert </a:t>
            </a:r>
            <a:r>
              <a:rPr lang="en-US" altLang="ja-JP" sz="2000" dirty="0" err="1">
                <a:latin typeface="Arial" panose="020B0604020202020204" pitchFamily="34" charset="0"/>
                <a:cs typeface="Arial" panose="020B0604020202020204" pitchFamily="34" charset="0"/>
              </a:rPr>
              <a:t>Jungk</a:t>
            </a:r>
            <a:r>
              <a:rPr lang="en-US" altLang="ja-JP" sz="2000" dirty="0">
                <a:latin typeface="Arial" panose="020B0604020202020204" pitchFamily="34" charset="0"/>
                <a:cs typeface="Arial" panose="020B0604020202020204" pitchFamily="34" charset="0"/>
              </a:rPr>
              <a:t>, recently published in Danish, and I think that I owe it to you to tell you that</a:t>
            </a:r>
            <a:r>
              <a:rPr lang="en-US" altLang="ja-JP" sz="2000" dirty="0">
                <a:solidFill>
                  <a:schemeClr val="tx2"/>
                </a:solidFill>
                <a:latin typeface="Arial" panose="020B0604020202020204" pitchFamily="34" charset="0"/>
                <a:cs typeface="Arial" panose="020B0604020202020204" pitchFamily="34" charset="0"/>
              </a:rPr>
              <a:t> I am greatly amazed to see how much your memory has deceived you in your letter to the author of the book</a:t>
            </a:r>
            <a:r>
              <a:rPr lang="en-US" altLang="ja-JP" sz="2000" dirty="0">
                <a:latin typeface="Arial" panose="020B0604020202020204" pitchFamily="34" charset="0"/>
                <a:cs typeface="Arial" panose="020B0604020202020204" pitchFamily="34" charset="0"/>
              </a:rPr>
              <a:t>, excerpts of which are printed in the Danish edition.</a:t>
            </a:r>
          </a:p>
          <a:p>
            <a:pPr>
              <a:spcBef>
                <a:spcPct val="50000"/>
              </a:spcBef>
              <a:buFontTx/>
              <a:buNone/>
            </a:pPr>
            <a:r>
              <a:rPr lang="en-US" altLang="en-US" sz="2000" dirty="0">
                <a:latin typeface="Arial" panose="020B0604020202020204" pitchFamily="34" charset="0"/>
                <a:cs typeface="Arial" panose="020B0604020202020204" pitchFamily="34" charset="0"/>
              </a:rPr>
              <a:t>        Personally, I remember every word of our conversations, which took place on a background of extreme sorrow and tension for us here in Denmark. In particular, it made a strong impression both on Margrethe and me, and on everyone at the Institute that the two of you spoke to, that you and </a:t>
            </a:r>
            <a:r>
              <a:rPr lang="en-US" altLang="en-US" sz="2000" dirty="0" err="1">
                <a:latin typeface="Arial" panose="020B0604020202020204" pitchFamily="34" charset="0"/>
                <a:cs typeface="Arial" panose="020B0604020202020204" pitchFamily="34" charset="0"/>
              </a:rPr>
              <a:t>Weizsäcker</a:t>
            </a:r>
            <a:r>
              <a:rPr lang="en-US" altLang="en-US" sz="2000" dirty="0">
                <a:latin typeface="Arial" panose="020B0604020202020204" pitchFamily="34" charset="0"/>
                <a:cs typeface="Arial" panose="020B0604020202020204" pitchFamily="34" charset="0"/>
              </a:rPr>
              <a:t> expressed your definite conviction that Germany would win and that it was therefore quite foolish for us to maintain the hope of a different outcome of the war and to be reticent as regards all German offers of cooperation.</a:t>
            </a:r>
            <a:r>
              <a:rPr lang="en-US" altLang="en-US" sz="2000" dirty="0">
                <a:solidFill>
                  <a:srgbClr val="FFFF00"/>
                </a:solidFill>
                <a:latin typeface="Arial" panose="020B0604020202020204" pitchFamily="34" charset="0"/>
                <a:cs typeface="Arial" panose="020B0604020202020204" pitchFamily="34" charset="0"/>
              </a:rPr>
              <a:t> I also remember quite clearly our conversation in my room at the Institute, where in vague terms you spoke in a manner that could only give me the firm impression that, under your leadership, everything was being done in Germany to develop atomic weapons and that you said that there was no need to talk about details since you were completely familiar with them and had spent the past two years working more or less exclusively on such preparations.  </a:t>
            </a:r>
            <a:r>
              <a:rPr lang="en-US" altLang="en-US" sz="2000" dirty="0">
                <a:latin typeface="Arial" panose="020B0604020202020204" pitchFamily="34" charset="0"/>
                <a:cs typeface="Arial" panose="020B0604020202020204" pitchFamily="34" charset="0"/>
              </a:rPr>
              <a:t>I listened to this without speaking since [a] great matter for</a:t>
            </a:r>
          </a:p>
        </p:txBody>
      </p:sp>
      <p:sp>
        <p:nvSpPr>
          <p:cNvPr id="48130" name="Text Box 3">
            <a:extLst>
              <a:ext uri="{FF2B5EF4-FFF2-40B4-BE49-F238E27FC236}">
                <a16:creationId xmlns:a16="http://schemas.microsoft.com/office/drawing/2014/main" id="{8CF38FF2-1F1F-7540-B288-31989C8F58DF}"/>
              </a:ext>
            </a:extLst>
          </p:cNvPr>
          <p:cNvSpPr txBox="1">
            <a:spLocks noChangeArrowheads="1"/>
          </p:cNvSpPr>
          <p:nvPr/>
        </p:nvSpPr>
        <p:spPr bwMode="auto">
          <a:xfrm>
            <a:off x="4178808" y="114872"/>
            <a:ext cx="46412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2000" dirty="0">
                <a:latin typeface="Arial" panose="020B0604020202020204" pitchFamily="34" charset="0"/>
              </a:rPr>
              <a:t>Document 1, dictated to </a:t>
            </a:r>
            <a:r>
              <a:rPr lang="en-US" altLang="en-US" sz="2000" dirty="0" err="1">
                <a:latin typeface="Arial" panose="020B0604020202020204" pitchFamily="34" charset="0"/>
              </a:rPr>
              <a:t>Aage</a:t>
            </a:r>
            <a:r>
              <a:rPr lang="en-US" altLang="en-US" sz="2000" dirty="0">
                <a:latin typeface="Arial" panose="020B0604020202020204" pitchFamily="34" charset="0"/>
              </a:rPr>
              <a:t> Petersen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1623739-D7E2-9A4C-A0F8-8CC2FAB0BE35}"/>
              </a:ext>
            </a:extLst>
          </p:cNvPr>
          <p:cNvSpPr>
            <a:spLocks noChangeArrowheads="1"/>
          </p:cNvSpPr>
          <p:nvPr/>
        </p:nvSpPr>
        <p:spPr bwMode="auto">
          <a:xfrm>
            <a:off x="152400" y="323088"/>
            <a:ext cx="8763000"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mankind was at issue in which, despite our personal friendship, we had to be regarded as representatives of two sides engaged in mortal combat. That my silence and gravity, as you write in the letter, could be taken as an expression of shock at your reports that it was possible to make an atomic bomb is a quite peculiar misunderstanding, which must be due to the great tension in your own mind.  From the day three years earlier when I realized that slow neutrons could only cause fission in Uranium 235 and not 238, it was of course obvious to me that a bomb with certain effect could be produced by separating the </a:t>
            </a:r>
            <a:r>
              <a:rPr lang="en-US" altLang="en-US" sz="2000" dirty="0" err="1">
                <a:latin typeface="Arial" panose="020B0604020202020204" pitchFamily="34" charset="0"/>
                <a:cs typeface="Arial" panose="020B0604020202020204" pitchFamily="34" charset="0"/>
              </a:rPr>
              <a:t>uraniums</a:t>
            </a:r>
            <a:r>
              <a:rPr lang="en-US" altLang="en-US" sz="2000" dirty="0">
                <a:latin typeface="Arial" panose="020B0604020202020204" pitchFamily="34" charset="0"/>
                <a:cs typeface="Arial" panose="020B0604020202020204" pitchFamily="34" charset="0"/>
              </a:rPr>
              <a:t>. In June 1939 I had even given a public lecture in Birmingham about uranium fission, where I talked about the effects of such a bomb but of course added that the technical preparations would be so large that one did not know how soon they could be overcome.</a:t>
            </a:r>
            <a:r>
              <a:rPr lang="en-US" altLang="en-US" sz="2000" dirty="0">
                <a:solidFill>
                  <a:schemeClr val="tx2"/>
                </a:solidFill>
                <a:latin typeface="Arial" panose="020B0604020202020204" pitchFamily="34" charset="0"/>
                <a:cs typeface="Arial" panose="020B0604020202020204" pitchFamily="34" charset="0"/>
              </a:rPr>
              <a:t> </a:t>
            </a:r>
            <a:r>
              <a:rPr lang="en-US" altLang="en-US" sz="2000" dirty="0">
                <a:solidFill>
                  <a:srgbClr val="FFFF00"/>
                </a:solidFill>
                <a:latin typeface="Arial" panose="020B0604020202020204" pitchFamily="34" charset="0"/>
                <a:cs typeface="Arial" panose="020B0604020202020204" pitchFamily="34" charset="0"/>
              </a:rPr>
              <a:t>If anything in my </a:t>
            </a:r>
            <a:r>
              <a:rPr lang="en-US" altLang="en-US" sz="2000" dirty="0" err="1">
                <a:solidFill>
                  <a:srgbClr val="FFFF00"/>
                </a:solidFill>
                <a:latin typeface="Arial" panose="020B0604020202020204" pitchFamily="34" charset="0"/>
                <a:cs typeface="Arial" panose="020B0604020202020204" pitchFamily="34" charset="0"/>
              </a:rPr>
              <a:t>behaviour</a:t>
            </a:r>
            <a:r>
              <a:rPr lang="en-US" altLang="en-US" sz="2000" dirty="0">
                <a:solidFill>
                  <a:srgbClr val="FFFF00"/>
                </a:solidFill>
                <a:latin typeface="Arial" panose="020B0604020202020204" pitchFamily="34" charset="0"/>
                <a:cs typeface="Arial" panose="020B0604020202020204" pitchFamily="34" charset="0"/>
              </a:rPr>
              <a:t> could be interpreted as shock, it did not derive from such reports but rather from the news, as I had to understand it, that Germany was participating vigorously in a race to be the first with atomic weapons.</a:t>
            </a:r>
          </a:p>
          <a:p>
            <a:pPr>
              <a:spcBef>
                <a:spcPct val="50000"/>
              </a:spcBef>
              <a:buFontTx/>
              <a:buNone/>
            </a:pPr>
            <a:r>
              <a:rPr lang="en-US" altLang="en-US" sz="2000" dirty="0">
                <a:latin typeface="Arial" panose="020B0604020202020204" pitchFamily="34" charset="0"/>
                <a:cs typeface="Arial" panose="020B0604020202020204" pitchFamily="34" charset="0"/>
              </a:rPr>
              <a:t>        Besides, at the time I knew nothing about how far one had already come in England and America, which I learned only the following year when I was able to go to England after being informed that the German occupation force in Denmark had made preparations for my arrest.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7" name="Object 3">
            <a:extLst>
              <a:ext uri="{FF2B5EF4-FFF2-40B4-BE49-F238E27FC236}">
                <a16:creationId xmlns:a16="http://schemas.microsoft.com/office/drawing/2014/main" id="{8491CD88-DDBC-7B4F-B549-72B0CA13F918}"/>
              </a:ext>
            </a:extLst>
          </p:cNvPr>
          <p:cNvGraphicFramePr>
            <a:graphicFrameLocks noChangeAspect="1"/>
          </p:cNvGraphicFramePr>
          <p:nvPr/>
        </p:nvGraphicFramePr>
        <p:xfrm>
          <a:off x="76200" y="82550"/>
          <a:ext cx="4300538" cy="6623050"/>
        </p:xfrm>
        <a:graphic>
          <a:graphicData uri="http://schemas.openxmlformats.org/presentationml/2006/ole">
            <mc:AlternateContent xmlns:mc="http://schemas.openxmlformats.org/markup-compatibility/2006">
              <mc:Choice xmlns:v="urn:schemas-microsoft-com:vml" Requires="v">
                <p:oleObj spid="_x0000_s31772" name="Photo Editor Photo" r:id="rId3" imgW="4445000" imgH="6845300" progId="MSPhotoEd.3">
                  <p:embed/>
                </p:oleObj>
              </mc:Choice>
              <mc:Fallback>
                <p:oleObj name="Photo Editor Photo" r:id="rId3" imgW="4445000" imgH="6845300" progId="MSPhotoEd.3">
                  <p:embed/>
                  <p:pic>
                    <p:nvPicPr>
                      <p:cNvPr id="60417" name="Object 3">
                        <a:extLst>
                          <a:ext uri="{FF2B5EF4-FFF2-40B4-BE49-F238E27FC236}">
                            <a16:creationId xmlns:a16="http://schemas.microsoft.com/office/drawing/2014/main" id="{8491CD88-DDBC-7B4F-B549-72B0CA13F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82550"/>
                        <a:ext cx="4300538" cy="662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0418" name="Text Box 4">
            <a:extLst>
              <a:ext uri="{FF2B5EF4-FFF2-40B4-BE49-F238E27FC236}">
                <a16:creationId xmlns:a16="http://schemas.microsoft.com/office/drawing/2014/main" id="{E322B613-88DB-6341-B4A9-EF914C5F676F}"/>
              </a:ext>
            </a:extLst>
          </p:cNvPr>
          <p:cNvSpPr txBox="1">
            <a:spLocks noChangeArrowheads="1"/>
          </p:cNvSpPr>
          <p:nvPr/>
        </p:nvSpPr>
        <p:spPr bwMode="auto">
          <a:xfrm>
            <a:off x="4528934" y="1054461"/>
            <a:ext cx="465223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400" dirty="0">
                <a:latin typeface="Arial" panose="020B0604020202020204" pitchFamily="34" charset="0"/>
                <a:cs typeface="Arial" panose="020B0604020202020204" pitchFamily="34" charset="0"/>
              </a:rPr>
              <a:t>Secret message from Cockcroft</a:t>
            </a:r>
          </a:p>
          <a:p>
            <a:pPr eaLnBrk="1" hangingPunct="1">
              <a:spcBef>
                <a:spcPct val="0"/>
              </a:spcBef>
              <a:buFontTx/>
              <a:buNone/>
            </a:pPr>
            <a:r>
              <a:rPr lang="en-US" altLang="en-US" sz="2400" dirty="0">
                <a:latin typeface="Arial" panose="020B0604020202020204" pitchFamily="34" charset="0"/>
                <a:cs typeface="Arial" panose="020B0604020202020204" pitchFamily="34" charset="0"/>
              </a:rPr>
              <a:t>in England to Bohr, early 1943,</a:t>
            </a:r>
          </a:p>
          <a:p>
            <a:pPr eaLnBrk="1" hangingPunct="1">
              <a:spcBef>
                <a:spcPct val="0"/>
              </a:spcBef>
              <a:buFontTx/>
              <a:buNone/>
            </a:pPr>
            <a:r>
              <a:rPr lang="en-US" altLang="en-US" sz="2400" dirty="0">
                <a:latin typeface="Arial" panose="020B0604020202020204" pitchFamily="34" charset="0"/>
                <a:cs typeface="Arial" panose="020B0604020202020204" pitchFamily="34" charset="0"/>
              </a:rPr>
              <a:t>asking him to work on bomb.</a:t>
            </a: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dirty="0">
                <a:latin typeface="Arial" panose="020B0604020202020204" pitchFamily="34" charset="0"/>
                <a:cs typeface="Arial" panose="020B0604020202020204" pitchFamily="34" charset="0"/>
              </a:rPr>
              <a:t>Key was buried in garden in </a:t>
            </a:r>
          </a:p>
          <a:p>
            <a:pPr eaLnBrk="1" hangingPunct="1">
              <a:spcBef>
                <a:spcPct val="0"/>
              </a:spcBef>
              <a:buFontTx/>
              <a:buNone/>
            </a:pPr>
            <a:r>
              <a:rPr lang="en-US" altLang="en-US" sz="2400" dirty="0">
                <a:latin typeface="Arial" panose="020B0604020202020204" pitchFamily="34" charset="0"/>
                <a:cs typeface="Arial" panose="020B0604020202020204" pitchFamily="34" charset="0"/>
              </a:rPr>
              <a:t>Carlsberg (Bohr residence) </a:t>
            </a:r>
          </a:p>
          <a:p>
            <a:pPr eaLnBrk="1" hangingPunct="1">
              <a:spcBef>
                <a:spcPct val="0"/>
              </a:spcBef>
              <a:buFontTx/>
              <a:buNone/>
            </a:pPr>
            <a:r>
              <a:rPr lang="en-US" altLang="en-US" sz="2400" dirty="0">
                <a:latin typeface="Arial" panose="020B0604020202020204" pitchFamily="34" charset="0"/>
                <a:cs typeface="Arial" panose="020B0604020202020204" pitchFamily="34" charset="0"/>
              </a:rPr>
              <a:t>during the war, and now hangs </a:t>
            </a:r>
          </a:p>
          <a:p>
            <a:pPr eaLnBrk="1" hangingPunct="1">
              <a:spcBef>
                <a:spcPct val="0"/>
              </a:spcBef>
              <a:buFontTx/>
              <a:buNone/>
            </a:pPr>
            <a:r>
              <a:rPr lang="en-US" altLang="en-US" sz="2400" dirty="0">
                <a:latin typeface="Arial" panose="020B0604020202020204" pitchFamily="34" charset="0"/>
                <a:cs typeface="Arial" panose="020B0604020202020204" pitchFamily="34" charset="0"/>
              </a:rPr>
              <a:t>on the wall in Niels Bohr Institute</a:t>
            </a:r>
          </a:p>
          <a:p>
            <a:pPr eaLnBrk="1" hangingPunct="1">
              <a:spcBef>
                <a:spcPct val="0"/>
              </a:spcBef>
              <a:buFontTx/>
              <a:buNone/>
            </a:pPr>
            <a:r>
              <a:rPr lang="en-US" altLang="en-US" sz="2400" dirty="0">
                <a:latin typeface="Arial" panose="020B0604020202020204" pitchFamily="34" charset="0"/>
                <a:cs typeface="Arial" panose="020B0604020202020204" pitchFamily="34" charset="0"/>
              </a:rPr>
              <a:t>in Copenhagen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9292F1-5A03-0244-928B-8E48EDB071EC}"/>
              </a:ext>
            </a:extLst>
          </p:cNvPr>
          <p:cNvSpPr txBox="1"/>
          <p:nvPr/>
        </p:nvSpPr>
        <p:spPr>
          <a:xfrm>
            <a:off x="496450" y="444503"/>
            <a:ext cx="3095527" cy="461665"/>
          </a:xfrm>
          <a:prstGeom prst="rect">
            <a:avLst/>
          </a:prstGeom>
          <a:noFill/>
        </p:spPr>
        <p:txBody>
          <a:bodyPr wrap="none" rtlCol="0">
            <a:spAutoFit/>
          </a:bodyPr>
          <a:lstStyle/>
          <a:p>
            <a:r>
              <a:rPr lang="en-US" sz="2400" b="1" dirty="0">
                <a:solidFill>
                  <a:srgbClr val="FFFF00"/>
                </a:solidFill>
              </a:rPr>
              <a:t>Bohr to Los Alamos</a:t>
            </a:r>
          </a:p>
        </p:txBody>
      </p:sp>
      <p:sp>
        <p:nvSpPr>
          <p:cNvPr id="3" name="TextBox 2">
            <a:extLst>
              <a:ext uri="{FF2B5EF4-FFF2-40B4-BE49-F238E27FC236}">
                <a16:creationId xmlns:a16="http://schemas.microsoft.com/office/drawing/2014/main" id="{778B5F41-9C09-9747-B790-FC1DAD5F2169}"/>
              </a:ext>
            </a:extLst>
          </p:cNvPr>
          <p:cNvSpPr txBox="1"/>
          <p:nvPr/>
        </p:nvSpPr>
        <p:spPr>
          <a:xfrm>
            <a:off x="3523660" y="469903"/>
            <a:ext cx="3561039" cy="430887"/>
          </a:xfrm>
          <a:prstGeom prst="rect">
            <a:avLst/>
          </a:prstGeom>
          <a:noFill/>
        </p:spPr>
        <p:txBody>
          <a:bodyPr wrap="none" rtlCol="0">
            <a:spAutoFit/>
          </a:bodyPr>
          <a:lstStyle/>
          <a:p>
            <a:r>
              <a:rPr lang="en-US" sz="2200" dirty="0"/>
              <a:t>with son </a:t>
            </a:r>
            <a:r>
              <a:rPr lang="en-US" sz="2200" dirty="0" err="1"/>
              <a:t>Aage</a:t>
            </a:r>
            <a:r>
              <a:rPr lang="en-US" sz="2200" dirty="0"/>
              <a:t> (1922-2009)</a:t>
            </a:r>
          </a:p>
        </p:txBody>
      </p:sp>
      <p:pic>
        <p:nvPicPr>
          <p:cNvPr id="28674" name="Picture 2" descr="Niels And Aage Bohr by Science Photo Library">
            <a:extLst>
              <a:ext uri="{FF2B5EF4-FFF2-40B4-BE49-F238E27FC236}">
                <a16:creationId xmlns:a16="http://schemas.microsoft.com/office/drawing/2014/main" id="{7AAFD6CC-6063-8D4F-9572-A0B1F7333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256" y="570419"/>
            <a:ext cx="1717741" cy="1928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AC5646-04AE-7947-BED8-407E9123F211}"/>
              </a:ext>
            </a:extLst>
          </p:cNvPr>
          <p:cNvSpPr txBox="1"/>
          <p:nvPr/>
        </p:nvSpPr>
        <p:spPr>
          <a:xfrm>
            <a:off x="482600" y="1287670"/>
            <a:ext cx="7531677" cy="4093428"/>
          </a:xfrm>
          <a:prstGeom prst="rect">
            <a:avLst/>
          </a:prstGeom>
          <a:noFill/>
        </p:spPr>
        <p:txBody>
          <a:bodyPr wrap="none" rtlCol="0">
            <a:spAutoFit/>
          </a:bodyPr>
          <a:lstStyle/>
          <a:p>
            <a:r>
              <a:rPr lang="en-US" sz="2200" dirty="0"/>
              <a:t>By fighter plane from Sweden to England, Oct. 1943</a:t>
            </a:r>
          </a:p>
          <a:p>
            <a:endParaRPr lang="en-US" sz="2200" dirty="0"/>
          </a:p>
          <a:p>
            <a:r>
              <a:rPr lang="en-US" sz="2200" dirty="0"/>
              <a:t>Stops in England,  Washington</a:t>
            </a:r>
          </a:p>
          <a:p>
            <a:endParaRPr lang="en-US" sz="2200" dirty="0"/>
          </a:p>
          <a:p>
            <a:r>
              <a:rPr lang="en-US" sz="2200" dirty="0"/>
              <a:t>General Groves ride with Bohr to Los Alamos to learn what</a:t>
            </a:r>
          </a:p>
          <a:p>
            <a:r>
              <a:rPr lang="en-US" sz="2200" dirty="0"/>
              <a:t>Heisenberg might have told him.</a:t>
            </a:r>
          </a:p>
          <a:p>
            <a:endParaRPr lang="en-US" sz="2200" dirty="0"/>
          </a:p>
          <a:p>
            <a:r>
              <a:rPr lang="en-US" sz="2200" dirty="0"/>
              <a:t>Participated actively in many </a:t>
            </a:r>
          </a:p>
          <a:p>
            <a:r>
              <a:rPr lang="en-US" sz="2200" dirty="0"/>
              <a:t>discussions, particularly on </a:t>
            </a:r>
          </a:p>
          <a:p>
            <a:r>
              <a:rPr lang="en-US" sz="2200" dirty="0"/>
              <a:t>initiating the plutonium implosion</a:t>
            </a:r>
          </a:p>
          <a:p>
            <a:endParaRPr lang="en-US" sz="2200" dirty="0"/>
          </a:p>
          <a:p>
            <a:endParaRPr lang="en-US" dirty="0"/>
          </a:p>
        </p:txBody>
      </p:sp>
      <p:pic>
        <p:nvPicPr>
          <p:cNvPr id="28676" name="Picture 4" descr="Bohr skiing at Los Alamos, January 1945, seemingly without a care in the world. Source: Emilio Segrè Visual Archives, Niels Bohr Library, American Institute of Physics.">
            <a:extLst>
              <a:ext uri="{FF2B5EF4-FFF2-40B4-BE49-F238E27FC236}">
                <a16:creationId xmlns:a16="http://schemas.microsoft.com/office/drawing/2014/main" id="{E4CC1582-C37A-9D47-BE1B-D19A8CDF5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939" y="3414239"/>
            <a:ext cx="3615059" cy="20786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3018D5-8BDE-CA46-B506-642B79C12F43}"/>
              </a:ext>
            </a:extLst>
          </p:cNvPr>
          <p:cNvSpPr txBox="1"/>
          <p:nvPr/>
        </p:nvSpPr>
        <p:spPr>
          <a:xfrm>
            <a:off x="5740400" y="5687286"/>
            <a:ext cx="2826415" cy="369332"/>
          </a:xfrm>
          <a:prstGeom prst="rect">
            <a:avLst/>
          </a:prstGeom>
          <a:noFill/>
        </p:spPr>
        <p:txBody>
          <a:bodyPr wrap="none" rtlCol="0">
            <a:spAutoFit/>
          </a:bodyPr>
          <a:lstStyle/>
          <a:p>
            <a:r>
              <a:rPr lang="en-US" dirty="0"/>
              <a:t>Bohr skiing in Los Alamos</a:t>
            </a:r>
          </a:p>
        </p:txBody>
      </p:sp>
    </p:spTree>
    <p:extLst>
      <p:ext uri="{BB962C8B-B14F-4D97-AF65-F5344CB8AC3E}">
        <p14:creationId xmlns:p14="http://schemas.microsoft.com/office/powerpoint/2010/main" val="1047705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C199E4-39E4-334C-AEDA-D96FC6A93AF7}"/>
              </a:ext>
            </a:extLst>
          </p:cNvPr>
          <p:cNvSpPr txBox="1"/>
          <p:nvPr/>
        </p:nvSpPr>
        <p:spPr>
          <a:xfrm>
            <a:off x="177800" y="480348"/>
            <a:ext cx="8788400" cy="5878532"/>
          </a:xfrm>
          <a:prstGeom prst="rect">
            <a:avLst/>
          </a:prstGeom>
          <a:noFill/>
        </p:spPr>
        <p:txBody>
          <a:bodyPr wrap="square">
            <a:spAutoFit/>
          </a:bodyPr>
          <a:lstStyle/>
          <a:p>
            <a:r>
              <a:rPr lang="en-US" sz="2200" dirty="0">
                <a:solidFill>
                  <a:srgbClr val="E0E0E0"/>
                </a:solidFill>
                <a:latin typeface="Arial" panose="020B0604020202020204" pitchFamily="34" charset="0"/>
                <a:cs typeface="Arial" panose="020B0604020202020204" pitchFamily="34" charset="0"/>
              </a:rPr>
              <a:t>M</a:t>
            </a:r>
            <a:r>
              <a:rPr lang="en-US" sz="2200" b="0" i="0" dirty="0">
                <a:solidFill>
                  <a:srgbClr val="E0E0E0"/>
                </a:solidFill>
                <a:effectLst/>
                <a:latin typeface="Arial" panose="020B0604020202020204" pitchFamily="34" charset="0"/>
                <a:cs typeface="Arial" panose="020B0604020202020204" pitchFamily="34" charset="0"/>
              </a:rPr>
              <a:t>emo from John Lansdale, Jr., the head of Manhattan Project intelligence and security, to Richard Tolman, a physicist advisor to General Leslie Groves</a:t>
            </a:r>
            <a:r>
              <a:rPr lang="en-US" sz="2200" dirty="0">
                <a:solidFill>
                  <a:srgbClr val="E0E0E0"/>
                </a:solidFill>
                <a:latin typeface="Arial" panose="020B0604020202020204" pitchFamily="34" charset="0"/>
                <a:cs typeface="Arial" panose="020B0604020202020204" pitchFamily="34" charset="0"/>
              </a:rPr>
              <a:t>:</a:t>
            </a:r>
          </a:p>
          <a:p>
            <a:endParaRPr lang="en-US" sz="2200" b="0" i="0" dirty="0">
              <a:solidFill>
                <a:srgbClr val="E0E0E0"/>
              </a:solidFill>
              <a:effectLst/>
              <a:latin typeface="Arial" panose="020B0604020202020204" pitchFamily="34" charset="0"/>
              <a:cs typeface="Arial" panose="020B0604020202020204" pitchFamily="34" charset="0"/>
            </a:endParaRPr>
          </a:p>
          <a:p>
            <a:r>
              <a:rPr lang="en-US" sz="2200" dirty="0">
                <a:solidFill>
                  <a:srgbClr val="E0E0E0"/>
                </a:solidFill>
                <a:latin typeface="Arial" panose="020B0604020202020204" pitchFamily="34" charset="0"/>
                <a:cs typeface="Arial" panose="020B0604020202020204" pitchFamily="34" charset="0"/>
              </a:rPr>
              <a:t>   </a:t>
            </a:r>
            <a:r>
              <a:rPr lang="en-US" sz="2400" b="0" i="0" dirty="0">
                <a:effectLst/>
                <a:latin typeface="roboto" panose="02000000000000000000" pitchFamily="2" charset="0"/>
              </a:rPr>
              <a:t>“</a:t>
            </a:r>
            <a:r>
              <a:rPr lang="en-US" sz="2200" b="0" i="0" dirty="0">
                <a:effectLst/>
                <a:latin typeface="Arial" panose="020B0604020202020204" pitchFamily="34" charset="0"/>
                <a:cs typeface="Arial" panose="020B0604020202020204" pitchFamily="34" charset="0"/>
              </a:rPr>
              <a:t>Both the father and son appear to be extremely absent-minded individuals, engrossed in themselves, and go about paying little attention to any external influences. As they did a great deal of walking, this Agent had occasion to spend considerable time behind them and observe that it was rare when either of them paid much attention to stop lights or signs, but proceeded on their way much the same as if they were walking in the woods. On one occasion, subjects proceeded across a busy intersection against the red light in a diagonal fashion, taking the longest route possible and one of greatest danger. The resourceful work of Agent </a:t>
            </a:r>
            <a:r>
              <a:rPr lang="en-US" sz="2200" b="0" i="0" dirty="0" err="1">
                <a:effectLst/>
                <a:latin typeface="Arial" panose="020B0604020202020204" pitchFamily="34" charset="0"/>
                <a:cs typeface="Arial" panose="020B0604020202020204" pitchFamily="34" charset="0"/>
              </a:rPr>
              <a:t>Maiers</a:t>
            </a:r>
            <a:r>
              <a:rPr lang="en-US" sz="2200" b="0" i="0" dirty="0">
                <a:effectLst/>
                <a:latin typeface="Arial" panose="020B0604020202020204" pitchFamily="34" charset="0"/>
                <a:cs typeface="Arial" panose="020B0604020202020204" pitchFamily="34" charset="0"/>
              </a:rPr>
              <a:t> in blocking out one half of the stream of automobile traffic with his car prevented their possibly incurring serious injury in this instance.”</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167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Object 2">
            <a:extLst>
              <a:ext uri="{FF2B5EF4-FFF2-40B4-BE49-F238E27FC236}">
                <a16:creationId xmlns:a16="http://schemas.microsoft.com/office/drawing/2014/main" id="{4A2EB5E1-779E-AE43-BF36-20DE936A1638}"/>
              </a:ext>
            </a:extLst>
          </p:cNvPr>
          <p:cNvGraphicFramePr>
            <a:graphicFrameLocks noChangeAspect="1"/>
          </p:cNvGraphicFramePr>
          <p:nvPr>
            <p:extLst>
              <p:ext uri="{D42A27DB-BD31-4B8C-83A1-F6EECF244321}">
                <p14:modId xmlns:p14="http://schemas.microsoft.com/office/powerpoint/2010/main" val="645878331"/>
              </p:ext>
            </p:extLst>
          </p:nvPr>
        </p:nvGraphicFramePr>
        <p:xfrm>
          <a:off x="890016" y="3053953"/>
          <a:ext cx="3054096" cy="2799588"/>
        </p:xfrm>
        <a:graphic>
          <a:graphicData uri="http://schemas.openxmlformats.org/presentationml/2006/ole">
            <mc:AlternateContent xmlns:mc="http://schemas.openxmlformats.org/markup-compatibility/2006">
              <mc:Choice xmlns:v="urn:schemas-microsoft-com:vml" Requires="v">
                <p:oleObj spid="_x0000_s2105" name="Photo Editor Photo" r:id="rId3" imgW="3810000" imgH="3409950" progId="MSPhotoEd.3">
                  <p:embed/>
                </p:oleObj>
              </mc:Choice>
              <mc:Fallback>
                <p:oleObj name="Photo Editor Photo" r:id="rId3" imgW="3810000" imgH="3409950" progId="MSPhotoEd.3">
                  <p:embed/>
                  <p:pic>
                    <p:nvPicPr>
                      <p:cNvPr id="68609" name="Object 2">
                        <a:extLst>
                          <a:ext uri="{FF2B5EF4-FFF2-40B4-BE49-F238E27FC236}">
                            <a16:creationId xmlns:a16="http://schemas.microsoft.com/office/drawing/2014/main" id="{4A2EB5E1-779E-AE43-BF36-20DE936A1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 t="5315" r="14999" b="12762"/>
                      <a:stretch>
                        <a:fillRect/>
                      </a:stretch>
                    </p:blipFill>
                    <p:spPr bwMode="auto">
                      <a:xfrm>
                        <a:off x="890016" y="3053953"/>
                        <a:ext cx="3054096" cy="2799588"/>
                      </a:xfrm>
                      <a:prstGeom prst="rect">
                        <a:avLst/>
                      </a:prstGeom>
                      <a:noFill/>
                      <a:ln>
                        <a:noFill/>
                      </a:ln>
                      <a:effectLst/>
                    </p:spPr>
                  </p:pic>
                </p:oleObj>
              </mc:Fallback>
            </mc:AlternateContent>
          </a:graphicData>
        </a:graphic>
      </p:graphicFrame>
      <p:sp>
        <p:nvSpPr>
          <p:cNvPr id="68610" name="Text Box 3">
            <a:extLst>
              <a:ext uri="{FF2B5EF4-FFF2-40B4-BE49-F238E27FC236}">
                <a16:creationId xmlns:a16="http://schemas.microsoft.com/office/drawing/2014/main" id="{C484C473-85E1-5D44-8F21-811A0B23F84F}"/>
              </a:ext>
            </a:extLst>
          </p:cNvPr>
          <p:cNvSpPr txBox="1">
            <a:spLocks noChangeArrowheads="1"/>
          </p:cNvSpPr>
          <p:nvPr/>
        </p:nvSpPr>
        <p:spPr bwMode="auto">
          <a:xfrm>
            <a:off x="2005013" y="184440"/>
            <a:ext cx="486543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2600" dirty="0">
                <a:solidFill>
                  <a:srgbClr val="FFFF00"/>
                </a:solidFill>
                <a:latin typeface="Arial" panose="020B0604020202020204" pitchFamily="34" charset="0"/>
              </a:rPr>
              <a:t>Plan to shoot Heisenberg, 1944</a:t>
            </a:r>
          </a:p>
        </p:txBody>
      </p:sp>
      <p:sp>
        <p:nvSpPr>
          <p:cNvPr id="68611" name="Rectangle 4">
            <a:extLst>
              <a:ext uri="{FF2B5EF4-FFF2-40B4-BE49-F238E27FC236}">
                <a16:creationId xmlns:a16="http://schemas.microsoft.com/office/drawing/2014/main" id="{51889B52-0D5A-864E-9ABA-B8E7428CF0A7}"/>
              </a:ext>
            </a:extLst>
          </p:cNvPr>
          <p:cNvSpPr>
            <a:spLocks noChangeArrowheads="1"/>
          </p:cNvSpPr>
          <p:nvPr/>
        </p:nvSpPr>
        <p:spPr bwMode="auto">
          <a:xfrm>
            <a:off x="292608" y="808271"/>
            <a:ext cx="8534400"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200" dirty="0">
                <a:latin typeface="Arial" panose="020B0604020202020204" pitchFamily="34" charset="0"/>
                <a:cs typeface="Arial" panose="020B0604020202020204" pitchFamily="34" charset="0"/>
              </a:rPr>
              <a:t>Heisenberg was to lecture in Zurich at Paul Scherrer</a:t>
            </a:r>
            <a:r>
              <a:rPr lang="ja-JP" altLang="en-US" sz="2200">
                <a:latin typeface="Arial" panose="020B0604020202020204" pitchFamily="34" charset="0"/>
                <a:cs typeface="Arial" panose="020B0604020202020204" pitchFamily="34" charset="0"/>
              </a:rPr>
              <a:t>’</a:t>
            </a:r>
            <a:r>
              <a:rPr lang="en-US" altLang="ja-JP" sz="2200" dirty="0">
                <a:latin typeface="Arial" panose="020B0604020202020204" pitchFamily="34" charset="0"/>
                <a:cs typeface="Arial" panose="020B0604020202020204" pitchFamily="34" charset="0"/>
              </a:rPr>
              <a:t>s institute in </a:t>
            </a:r>
            <a:r>
              <a:rPr lang="en-US" altLang="ja-JP" sz="2200" dirty="0" err="1">
                <a:latin typeface="Arial" panose="020B0604020202020204" pitchFamily="34" charset="0"/>
                <a:cs typeface="Arial" panose="020B0604020202020204" pitchFamily="34" charset="0"/>
              </a:rPr>
              <a:t>Villingen</a:t>
            </a:r>
            <a:r>
              <a:rPr lang="en-US" altLang="ja-JP" sz="2200" dirty="0">
                <a:latin typeface="Arial" panose="020B0604020202020204" pitchFamily="34" charset="0"/>
                <a:cs typeface="Arial" panose="020B0604020202020204" pitchFamily="34" charset="0"/>
              </a:rPr>
              <a:t>, Switzerland, in late 1944</a:t>
            </a:r>
          </a:p>
          <a:p>
            <a:pPr eaLnBrk="1" hangingPunct="1">
              <a:spcBef>
                <a:spcPct val="50000"/>
              </a:spcBef>
              <a:buFontTx/>
              <a:buNone/>
            </a:pPr>
            <a:r>
              <a:rPr lang="en-US" altLang="en-US" sz="2200" dirty="0">
                <a:latin typeface="Arial" panose="020B0604020202020204" pitchFamily="34" charset="0"/>
                <a:cs typeface="Arial" panose="020B0604020202020204" pitchFamily="34" charset="0"/>
              </a:rPr>
              <a:t>Baseball player Moe Berg trained by Hans Bethe and Vicki Weisskopf to recognize if Heisenberg understood about making bombs.  If so, Berg was to shoot him on the spot!  </a:t>
            </a:r>
          </a:p>
        </p:txBody>
      </p:sp>
      <p:sp>
        <p:nvSpPr>
          <p:cNvPr id="68612" name="Text Box 6">
            <a:extLst>
              <a:ext uri="{FF2B5EF4-FFF2-40B4-BE49-F238E27FC236}">
                <a16:creationId xmlns:a16="http://schemas.microsoft.com/office/drawing/2014/main" id="{51893892-638D-6240-AAC1-9D232D6986BD}"/>
              </a:ext>
            </a:extLst>
          </p:cNvPr>
          <p:cNvSpPr txBox="1">
            <a:spLocks noChangeArrowheads="1"/>
          </p:cNvSpPr>
          <p:nvPr/>
        </p:nvSpPr>
        <p:spPr bwMode="auto">
          <a:xfrm>
            <a:off x="786384" y="6014531"/>
            <a:ext cx="33329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2000" dirty="0">
                <a:latin typeface="Arial" panose="020B0604020202020204" pitchFamily="34" charset="0"/>
              </a:rPr>
              <a:t>Scherrer and Berg in Zurich</a:t>
            </a:r>
          </a:p>
        </p:txBody>
      </p:sp>
      <p:pic>
        <p:nvPicPr>
          <p:cNvPr id="68613" name="Picture 7">
            <a:extLst>
              <a:ext uri="{FF2B5EF4-FFF2-40B4-BE49-F238E27FC236}">
                <a16:creationId xmlns:a16="http://schemas.microsoft.com/office/drawing/2014/main" id="{5678FF85-CE9F-A941-BDAA-8D4679D3B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2896" y="3357055"/>
            <a:ext cx="11430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8">
            <a:extLst>
              <a:ext uri="{FF2B5EF4-FFF2-40B4-BE49-F238E27FC236}">
                <a16:creationId xmlns:a16="http://schemas.microsoft.com/office/drawing/2014/main" id="{9B19F006-BAA9-0C40-A26F-3B58FB5443C3}"/>
              </a:ext>
            </a:extLst>
          </p:cNvPr>
          <p:cNvSpPr txBox="1">
            <a:spLocks noChangeArrowheads="1"/>
          </p:cNvSpPr>
          <p:nvPr/>
        </p:nvSpPr>
        <p:spPr bwMode="auto">
          <a:xfrm>
            <a:off x="6231381" y="3388741"/>
            <a:ext cx="1752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2000" dirty="0">
                <a:latin typeface="Arial" panose="020B0604020202020204" pitchFamily="34" charset="0"/>
              </a:rPr>
              <a:t>Paul Scherrer</a:t>
            </a:r>
          </a:p>
        </p:txBody>
      </p:sp>
      <p:sp>
        <p:nvSpPr>
          <p:cNvPr id="68615" name="Text Box 9">
            <a:extLst>
              <a:ext uri="{FF2B5EF4-FFF2-40B4-BE49-F238E27FC236}">
                <a16:creationId xmlns:a16="http://schemas.microsoft.com/office/drawing/2014/main" id="{DE900D23-F24A-374F-AB90-B50206DB5C5C}"/>
              </a:ext>
            </a:extLst>
          </p:cNvPr>
          <p:cNvSpPr txBox="1">
            <a:spLocks noChangeArrowheads="1"/>
          </p:cNvSpPr>
          <p:nvPr/>
        </p:nvSpPr>
        <p:spPr bwMode="auto">
          <a:xfrm>
            <a:off x="4967288" y="5410200"/>
            <a:ext cx="39212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eaLnBrk="1" hangingPunct="1">
              <a:spcBef>
                <a:spcPct val="0"/>
              </a:spcBef>
              <a:buFontTx/>
              <a:buNone/>
            </a:pP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It was crazy what we did then.</a:t>
            </a:r>
            <a:r>
              <a:rPr lang="ja-JP" altLang="en-US" sz="200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 </a:t>
            </a:r>
          </a:p>
          <a:p>
            <a:pPr eaLnBrk="1" hangingPunct="1">
              <a:spcBef>
                <a:spcPct val="0"/>
              </a:spcBef>
              <a:buFontTx/>
              <a:buNone/>
            </a:pPr>
            <a:r>
              <a:rPr lang="en-US" altLang="en-US" sz="2000" dirty="0">
                <a:latin typeface="Arial" panose="020B0604020202020204" pitchFamily="34" charset="0"/>
                <a:cs typeface="Arial" panose="020B0604020202020204" pitchFamily="34" charset="0"/>
              </a:rPr>
              <a:t> Bethe in Atlanta, 1999</a:t>
            </a:r>
          </a:p>
        </p:txBody>
      </p:sp>
      <p:sp>
        <p:nvSpPr>
          <p:cNvPr id="2" name="TextBox 1">
            <a:extLst>
              <a:ext uri="{FF2B5EF4-FFF2-40B4-BE49-F238E27FC236}">
                <a16:creationId xmlns:a16="http://schemas.microsoft.com/office/drawing/2014/main" id="{62761A0C-7349-DF49-9711-B552B9728E8B}"/>
              </a:ext>
            </a:extLst>
          </p:cNvPr>
          <p:cNvSpPr txBox="1"/>
          <p:nvPr/>
        </p:nvSpPr>
        <p:spPr>
          <a:xfrm>
            <a:off x="6156960" y="3816096"/>
            <a:ext cx="2800767" cy="1200329"/>
          </a:xfrm>
          <a:prstGeom prst="rect">
            <a:avLst/>
          </a:prstGeom>
          <a:noFill/>
        </p:spPr>
        <p:txBody>
          <a:bodyPr wrap="none" rtlCol="0">
            <a:spAutoFit/>
          </a:bodyPr>
          <a:lstStyle/>
          <a:p>
            <a:r>
              <a:rPr lang="en-US" dirty="0"/>
              <a:t>Renowned Swiss</a:t>
            </a:r>
          </a:p>
          <a:p>
            <a:r>
              <a:rPr lang="en-US" dirty="0"/>
              <a:t>physicist, who worked</a:t>
            </a:r>
          </a:p>
          <a:p>
            <a:r>
              <a:rPr lang="en-US" dirty="0"/>
              <a:t>for US OSS (predecessor</a:t>
            </a:r>
          </a:p>
          <a:p>
            <a:r>
              <a:rPr lang="en-US" dirty="0"/>
              <a:t>of the CIA)</a:t>
            </a:r>
          </a:p>
        </p:txBody>
      </p:sp>
      <p:sp>
        <p:nvSpPr>
          <p:cNvPr id="3" name="Rectangle 2">
            <a:extLst>
              <a:ext uri="{FF2B5EF4-FFF2-40B4-BE49-F238E27FC236}">
                <a16:creationId xmlns:a16="http://schemas.microsoft.com/office/drawing/2014/main" id="{B44F772E-F9FA-7A40-9445-EE768313EB9D}"/>
              </a:ext>
            </a:extLst>
          </p:cNvPr>
          <p:cNvSpPr/>
          <p:nvPr/>
        </p:nvSpPr>
        <p:spPr>
          <a:xfrm>
            <a:off x="4572000" y="3198191"/>
            <a:ext cx="4385727" cy="2056561"/>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5" name="Object 2">
            <a:extLst>
              <a:ext uri="{FF2B5EF4-FFF2-40B4-BE49-F238E27FC236}">
                <a16:creationId xmlns:a16="http://schemas.microsoft.com/office/drawing/2014/main" id="{F490754B-1CCB-5242-AAB1-9A673132EEF3}"/>
              </a:ext>
            </a:extLst>
          </p:cNvPr>
          <p:cNvGraphicFramePr>
            <a:graphicFrameLocks noChangeAspect="1"/>
          </p:cNvGraphicFramePr>
          <p:nvPr/>
        </p:nvGraphicFramePr>
        <p:xfrm>
          <a:off x="381000" y="1066800"/>
          <a:ext cx="1524000" cy="1943100"/>
        </p:xfrm>
        <a:graphic>
          <a:graphicData uri="http://schemas.openxmlformats.org/presentationml/2006/ole">
            <mc:AlternateContent xmlns:mc="http://schemas.openxmlformats.org/markup-compatibility/2006">
              <mc:Choice xmlns:v="urn:schemas-microsoft-com:vml" Requires="v">
                <p:oleObj spid="_x0000_s34845" name="Photo Editor Photo" r:id="rId3" imgW="1270000" imgH="1619250" progId="MSPhotoEd.3">
                  <p:embed/>
                </p:oleObj>
              </mc:Choice>
              <mc:Fallback>
                <p:oleObj name="Photo Editor Photo" r:id="rId3" imgW="1270000" imgH="1619250" progId="MSPhotoEd.3">
                  <p:embed/>
                  <p:pic>
                    <p:nvPicPr>
                      <p:cNvPr id="67585" name="Object 2">
                        <a:extLst>
                          <a:ext uri="{FF2B5EF4-FFF2-40B4-BE49-F238E27FC236}">
                            <a16:creationId xmlns:a16="http://schemas.microsoft.com/office/drawing/2014/main" id="{F490754B-1CCB-5242-AAB1-9A673132E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15240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7586" name="Object 3">
            <a:extLst>
              <a:ext uri="{FF2B5EF4-FFF2-40B4-BE49-F238E27FC236}">
                <a16:creationId xmlns:a16="http://schemas.microsoft.com/office/drawing/2014/main" id="{11F4BD33-FA5B-224F-8E68-1229FA6DCC0E}"/>
              </a:ext>
            </a:extLst>
          </p:cNvPr>
          <p:cNvGraphicFramePr>
            <a:graphicFrameLocks noChangeAspect="1"/>
          </p:cNvGraphicFramePr>
          <p:nvPr>
            <p:extLst>
              <p:ext uri="{D42A27DB-BD31-4B8C-83A1-F6EECF244321}">
                <p14:modId xmlns:p14="http://schemas.microsoft.com/office/powerpoint/2010/main" val="2422711190"/>
              </p:ext>
            </p:extLst>
          </p:nvPr>
        </p:nvGraphicFramePr>
        <p:xfrm>
          <a:off x="2420078" y="1066800"/>
          <a:ext cx="1417637" cy="1752600"/>
        </p:xfrm>
        <a:graphic>
          <a:graphicData uri="http://schemas.openxmlformats.org/presentationml/2006/ole">
            <mc:AlternateContent xmlns:mc="http://schemas.openxmlformats.org/markup-compatibility/2006">
              <mc:Choice xmlns:v="urn:schemas-microsoft-com:vml" Requires="v">
                <p:oleObj spid="_x0000_s34846" name="Photo Editor Photo" r:id="rId5" imgW="1181100" imgH="1460500" progId="MSPhotoEd.3">
                  <p:embed/>
                </p:oleObj>
              </mc:Choice>
              <mc:Fallback>
                <p:oleObj name="Photo Editor Photo" r:id="rId5" imgW="1181100" imgH="1460500" progId="MSPhotoEd.3">
                  <p:embed/>
                  <p:pic>
                    <p:nvPicPr>
                      <p:cNvPr id="67586" name="Object 3">
                        <a:extLst>
                          <a:ext uri="{FF2B5EF4-FFF2-40B4-BE49-F238E27FC236}">
                            <a16:creationId xmlns:a16="http://schemas.microsoft.com/office/drawing/2014/main" id="{11F4BD33-FA5B-224F-8E68-1229FA6DCC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0078" y="1066800"/>
                        <a:ext cx="1417637"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7587" name="Object 4">
            <a:extLst>
              <a:ext uri="{FF2B5EF4-FFF2-40B4-BE49-F238E27FC236}">
                <a16:creationId xmlns:a16="http://schemas.microsoft.com/office/drawing/2014/main" id="{7FD45ADF-06B5-F24B-AE3E-0DD52198AF78}"/>
              </a:ext>
            </a:extLst>
          </p:cNvPr>
          <p:cNvGraphicFramePr>
            <a:graphicFrameLocks noChangeAspect="1"/>
          </p:cNvGraphicFramePr>
          <p:nvPr>
            <p:extLst>
              <p:ext uri="{D42A27DB-BD31-4B8C-83A1-F6EECF244321}">
                <p14:modId xmlns:p14="http://schemas.microsoft.com/office/powerpoint/2010/main" val="3196716616"/>
              </p:ext>
            </p:extLst>
          </p:nvPr>
        </p:nvGraphicFramePr>
        <p:xfrm>
          <a:off x="4421626" y="1066800"/>
          <a:ext cx="1584325" cy="1905000"/>
        </p:xfrm>
        <a:graphic>
          <a:graphicData uri="http://schemas.openxmlformats.org/presentationml/2006/ole">
            <mc:AlternateContent xmlns:mc="http://schemas.openxmlformats.org/markup-compatibility/2006">
              <mc:Choice xmlns:v="urn:schemas-microsoft-com:vml" Requires="v">
                <p:oleObj spid="_x0000_s34847" name="Photo Editor Photo" r:id="rId7" imgW="1320800" imgH="1587500" progId="MSPhotoEd.3">
                  <p:embed/>
                </p:oleObj>
              </mc:Choice>
              <mc:Fallback>
                <p:oleObj name="Photo Editor Photo" r:id="rId7" imgW="1320800" imgH="1587500" progId="MSPhotoEd.3">
                  <p:embed/>
                  <p:pic>
                    <p:nvPicPr>
                      <p:cNvPr id="67587" name="Object 4">
                        <a:extLst>
                          <a:ext uri="{FF2B5EF4-FFF2-40B4-BE49-F238E27FC236}">
                            <a16:creationId xmlns:a16="http://schemas.microsoft.com/office/drawing/2014/main" id="{7FD45ADF-06B5-F24B-AE3E-0DD52198AF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1626" y="1066800"/>
                        <a:ext cx="158432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7588" name="Object 5">
            <a:extLst>
              <a:ext uri="{FF2B5EF4-FFF2-40B4-BE49-F238E27FC236}">
                <a16:creationId xmlns:a16="http://schemas.microsoft.com/office/drawing/2014/main" id="{58CECFC5-C630-E143-ACE4-FFC45D79CECD}"/>
              </a:ext>
            </a:extLst>
          </p:cNvPr>
          <p:cNvGraphicFramePr>
            <a:graphicFrameLocks noChangeAspect="1"/>
          </p:cNvGraphicFramePr>
          <p:nvPr>
            <p:extLst>
              <p:ext uri="{D42A27DB-BD31-4B8C-83A1-F6EECF244321}">
                <p14:modId xmlns:p14="http://schemas.microsoft.com/office/powerpoint/2010/main" val="2626159223"/>
              </p:ext>
            </p:extLst>
          </p:nvPr>
        </p:nvGraphicFramePr>
        <p:xfrm>
          <a:off x="6546275" y="1066800"/>
          <a:ext cx="1905000" cy="3101975"/>
        </p:xfrm>
        <a:graphic>
          <a:graphicData uri="http://schemas.openxmlformats.org/presentationml/2006/ole">
            <mc:AlternateContent xmlns:mc="http://schemas.openxmlformats.org/markup-compatibility/2006">
              <mc:Choice xmlns:v="urn:schemas-microsoft-com:vml" Requires="v">
                <p:oleObj spid="_x0000_s34848" name="Photo Editor Photo" r:id="rId9" imgW="1587500" imgH="2584450" progId="MSPhotoEd.3">
                  <p:embed/>
                </p:oleObj>
              </mc:Choice>
              <mc:Fallback>
                <p:oleObj name="Photo Editor Photo" r:id="rId9" imgW="1587500" imgH="2584450" progId="MSPhotoEd.3">
                  <p:embed/>
                  <p:pic>
                    <p:nvPicPr>
                      <p:cNvPr id="67588" name="Object 5">
                        <a:extLst>
                          <a:ext uri="{FF2B5EF4-FFF2-40B4-BE49-F238E27FC236}">
                            <a16:creationId xmlns:a16="http://schemas.microsoft.com/office/drawing/2014/main" id="{58CECFC5-C630-E143-ACE4-FFC45D79CE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6275" y="1066800"/>
                        <a:ext cx="1905000" cy="310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7589" name="Text Box 6">
            <a:extLst>
              <a:ext uri="{FF2B5EF4-FFF2-40B4-BE49-F238E27FC236}">
                <a16:creationId xmlns:a16="http://schemas.microsoft.com/office/drawing/2014/main" id="{D19AD460-BC02-6941-841C-65E73AAE090E}"/>
              </a:ext>
            </a:extLst>
          </p:cNvPr>
          <p:cNvSpPr txBox="1">
            <a:spLocks noChangeArrowheads="1"/>
          </p:cNvSpPr>
          <p:nvPr/>
        </p:nvSpPr>
        <p:spPr bwMode="auto">
          <a:xfrm>
            <a:off x="2762250" y="304800"/>
            <a:ext cx="34163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2600" dirty="0">
                <a:solidFill>
                  <a:srgbClr val="FFFF00"/>
                </a:solidFill>
                <a:latin typeface="Arial" panose="020B0604020202020204" pitchFamily="34" charset="0"/>
              </a:rPr>
              <a:t>Moe Berg, 1902-1972</a:t>
            </a:r>
          </a:p>
        </p:txBody>
      </p:sp>
      <p:sp>
        <p:nvSpPr>
          <p:cNvPr id="67590" name="Text Box 7">
            <a:extLst>
              <a:ext uri="{FF2B5EF4-FFF2-40B4-BE49-F238E27FC236}">
                <a16:creationId xmlns:a16="http://schemas.microsoft.com/office/drawing/2014/main" id="{211146BA-8E5D-B249-B1F8-E02CD688EB7B}"/>
              </a:ext>
            </a:extLst>
          </p:cNvPr>
          <p:cNvSpPr txBox="1">
            <a:spLocks noChangeArrowheads="1"/>
          </p:cNvSpPr>
          <p:nvPr/>
        </p:nvSpPr>
        <p:spPr bwMode="auto">
          <a:xfrm>
            <a:off x="249380" y="3034149"/>
            <a:ext cx="644236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400">
                <a:solidFill>
                  <a:schemeClr val="tx1"/>
                </a:solidFill>
                <a:latin typeface="Times New Roman" panose="02020603050405020304" pitchFamily="18" charset="0"/>
                <a:ea typeface="ＭＳ Ｐゴシック" panose="020B0600070205080204" pitchFamily="34" charset="-128"/>
              </a:defRPr>
            </a:lvl1pPr>
            <a:lvl2pPr marL="742950" indent="-285750" algn="ctr">
              <a:defRPr sz="2400">
                <a:solidFill>
                  <a:schemeClr val="tx1"/>
                </a:solidFill>
                <a:latin typeface="Times New Roman" panose="02020603050405020304" pitchFamily="18" charset="0"/>
                <a:ea typeface="ＭＳ Ｐゴシック" panose="020B0600070205080204" pitchFamily="34" charset="-128"/>
              </a:defRPr>
            </a:lvl2pPr>
            <a:lvl3pPr marL="1143000" indent="-228600" algn="ctr">
              <a:defRPr sz="2400">
                <a:solidFill>
                  <a:schemeClr val="tx1"/>
                </a:solidFill>
                <a:latin typeface="Times New Roman" panose="02020603050405020304" pitchFamily="18" charset="0"/>
                <a:ea typeface="ＭＳ Ｐゴシック" panose="020B0600070205080204" pitchFamily="34" charset="-128"/>
              </a:defRPr>
            </a:lvl3pPr>
            <a:lvl4pPr marL="1600200" indent="-228600" algn="ctr">
              <a:defRPr sz="2400">
                <a:solidFill>
                  <a:schemeClr val="tx1"/>
                </a:solidFill>
                <a:latin typeface="Times New Roman" panose="02020603050405020304" pitchFamily="18" charset="0"/>
                <a:ea typeface="ＭＳ Ｐゴシック" panose="020B0600070205080204" pitchFamily="34" charset="-128"/>
              </a:defRPr>
            </a:lvl4pPr>
            <a:lvl5pPr marL="2057400" indent="-228600" algn="ctr">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2000" dirty="0">
                <a:latin typeface="Arial" panose="020B0604020202020204" pitchFamily="34" charset="0"/>
              </a:rPr>
              <a:t>1926-1939: </a:t>
            </a:r>
          </a:p>
          <a:p>
            <a:pPr algn="l" eaLnBrk="1" hangingPunct="1"/>
            <a:r>
              <a:rPr lang="en-US" altLang="en-US" sz="2000" dirty="0">
                <a:latin typeface="Arial" panose="020B0604020202020204" pitchFamily="34" charset="0"/>
              </a:rPr>
              <a:t>White Sox,   Cleveland Indians,  Washington Senators,                                                                       </a:t>
            </a:r>
          </a:p>
          <a:p>
            <a:pPr algn="l"/>
            <a:r>
              <a:rPr lang="en-US" altLang="en-US" sz="2000" dirty="0">
                <a:latin typeface="Arial" panose="020B0604020202020204" pitchFamily="34" charset="0"/>
              </a:rPr>
              <a:t>                                                                        </a:t>
            </a:r>
          </a:p>
        </p:txBody>
      </p:sp>
      <p:sp>
        <p:nvSpPr>
          <p:cNvPr id="67591" name="Rectangle 8">
            <a:extLst>
              <a:ext uri="{FF2B5EF4-FFF2-40B4-BE49-F238E27FC236}">
                <a16:creationId xmlns:a16="http://schemas.microsoft.com/office/drawing/2014/main" id="{2CA5A9FF-E22D-0A47-A64D-5D978CFC0465}"/>
              </a:ext>
            </a:extLst>
          </p:cNvPr>
          <p:cNvSpPr>
            <a:spLocks noChangeArrowheads="1"/>
          </p:cNvSpPr>
          <p:nvPr/>
        </p:nvSpPr>
        <p:spPr bwMode="auto">
          <a:xfrm>
            <a:off x="277961" y="4291581"/>
            <a:ext cx="8915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dirty="0">
                <a:latin typeface="Arial" panose="020B0604020202020204" pitchFamily="34" charset="0"/>
                <a:cs typeface="Arial" panose="020B0604020202020204" pitchFamily="34" charset="0"/>
              </a:rPr>
              <a:t>Fluent in German, spoke Japanese, French, Latin.</a:t>
            </a:r>
          </a:p>
          <a:p>
            <a:pPr eaLnBrk="1" hangingPunct="1">
              <a:spcBef>
                <a:spcPct val="50000"/>
              </a:spcBef>
              <a:buFontTx/>
              <a:buNone/>
            </a:pPr>
            <a:r>
              <a:rPr lang="en-US" altLang="en-US" sz="2400" dirty="0">
                <a:latin typeface="Arial" panose="020B0604020202020204" pitchFamily="34" charset="0"/>
                <a:cs typeface="Arial" panose="020B0604020202020204" pitchFamily="34" charset="0"/>
              </a:rPr>
              <a:t>Spy with U.S. Office of Strategic Services.</a:t>
            </a:r>
          </a:p>
          <a:p>
            <a:pPr eaLnBrk="1" hangingPunct="1">
              <a:spcBef>
                <a:spcPct val="50000"/>
              </a:spcBef>
              <a:buFontTx/>
              <a:buNone/>
            </a:pPr>
            <a:r>
              <a:rPr lang="en-US" altLang="en-US" sz="2400" dirty="0">
                <a:latin typeface="Arial" panose="020B0604020202020204" pitchFamily="34" charset="0"/>
                <a:cs typeface="Arial" panose="020B0604020202020204" pitchFamily="34" charset="0"/>
              </a:rPr>
              <a:t>On All-Star team in Japan, 1934, with Lou Gehrig and Babe Ruth: took movies from hospital roof of Tokyo skyline, used in Doolittle</a:t>
            </a:r>
            <a:r>
              <a:rPr lang="ja-JP" altLang="en-US" sz="240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s bombing of Tokyo, 1942.</a:t>
            </a:r>
          </a:p>
        </p:txBody>
      </p:sp>
      <p:sp>
        <p:nvSpPr>
          <p:cNvPr id="2" name="Rectangle 1">
            <a:extLst>
              <a:ext uri="{FF2B5EF4-FFF2-40B4-BE49-F238E27FC236}">
                <a16:creationId xmlns:a16="http://schemas.microsoft.com/office/drawing/2014/main" id="{B66B4383-89DF-7240-BAE0-20D5423A5EEB}"/>
              </a:ext>
            </a:extLst>
          </p:cNvPr>
          <p:cNvSpPr/>
          <p:nvPr/>
        </p:nvSpPr>
        <p:spPr>
          <a:xfrm>
            <a:off x="5394992" y="3798522"/>
            <a:ext cx="1069524" cy="369332"/>
          </a:xfrm>
          <a:prstGeom prst="rect">
            <a:avLst/>
          </a:prstGeom>
        </p:spPr>
        <p:txBody>
          <a:bodyPr wrap="none">
            <a:spAutoFit/>
          </a:bodyPr>
          <a:lstStyle/>
          <a:p>
            <a:r>
              <a:rPr lang="en-US" altLang="en-US" dirty="0">
                <a:latin typeface="Arial" panose="020B0604020202020204" pitchFamily="34" charset="0"/>
              </a:rPr>
              <a:t>Red Sox</a:t>
            </a:r>
            <a:endParaRPr lang="en-US" dirty="0"/>
          </a:p>
        </p:txBody>
      </p:sp>
    </p:spTree>
    <p:extLst>
      <p:ext uri="{BB962C8B-B14F-4D97-AF65-F5344CB8AC3E}">
        <p14:creationId xmlns:p14="http://schemas.microsoft.com/office/powerpoint/2010/main" val="623694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EEB0CF-8A3E-DF4C-9E82-747EB56F7261}"/>
              </a:ext>
            </a:extLst>
          </p:cNvPr>
          <p:cNvSpPr txBox="1"/>
          <p:nvPr/>
        </p:nvSpPr>
        <p:spPr>
          <a:xfrm>
            <a:off x="114300" y="-368300"/>
            <a:ext cx="8946680" cy="6001643"/>
          </a:xfrm>
          <a:prstGeom prst="rect">
            <a:avLst/>
          </a:prstGeom>
          <a:noFill/>
        </p:spPr>
        <p:txBody>
          <a:bodyPr wrap="none" rtlCol="0">
            <a:spAutoFit/>
          </a:bodyPr>
          <a:lstStyle/>
          <a:p>
            <a:endParaRPr lang="en-US" dirty="0"/>
          </a:p>
          <a:p>
            <a:r>
              <a:rPr lang="en-US" dirty="0"/>
              <a:t> </a:t>
            </a:r>
          </a:p>
          <a:p>
            <a:r>
              <a:rPr lang="en-US" sz="2200" i="1" dirty="0"/>
              <a:t>``I once sat next to </a:t>
            </a:r>
            <a:r>
              <a:rPr lang="en-US" sz="2200" i="1" dirty="0" err="1"/>
              <a:t>Oppie</a:t>
            </a:r>
            <a:r>
              <a:rPr lang="en-US" sz="2200" i="1" dirty="0"/>
              <a:t> (Oppenheimer) on the commute from </a:t>
            </a:r>
          </a:p>
          <a:p>
            <a:r>
              <a:rPr lang="en-US" sz="2200" i="1" dirty="0"/>
              <a:t>Princeton to New York.  He said that when the trial [the security </a:t>
            </a:r>
          </a:p>
          <a:p>
            <a:r>
              <a:rPr lang="en-US" sz="2200" i="1" dirty="0"/>
              <a:t>hearing] was going on he was sure it was happening to someone </a:t>
            </a:r>
          </a:p>
          <a:p>
            <a:r>
              <a:rPr lang="en-US" sz="2200" i="1" dirty="0"/>
              <a:t>else."</a:t>
            </a:r>
          </a:p>
          <a:p>
            <a:endParaRPr lang="en-US" dirty="0"/>
          </a:p>
          <a:p>
            <a:r>
              <a:rPr lang="en-US" dirty="0"/>
              <a:t>``</a:t>
            </a:r>
            <a:r>
              <a:rPr lang="en-US" sz="2200" i="1" dirty="0"/>
              <a:t>Before he died </a:t>
            </a:r>
            <a:r>
              <a:rPr lang="en-US" sz="2200" i="1" dirty="0" err="1"/>
              <a:t>Oppie</a:t>
            </a:r>
            <a:r>
              <a:rPr lang="en-US" sz="2200" i="1" dirty="0"/>
              <a:t> had taken part in how he wanted his memorial </a:t>
            </a:r>
          </a:p>
          <a:p>
            <a:r>
              <a:rPr lang="en-US" sz="2200" i="1" dirty="0"/>
              <a:t>service to be presented.  There was music by Stravinsky and </a:t>
            </a:r>
          </a:p>
          <a:p>
            <a:r>
              <a:rPr lang="en-US" sz="2200" i="1" dirty="0"/>
              <a:t>Beethoven, and three talks, by George Kennan, Henry Smyth and </a:t>
            </a:r>
          </a:p>
          <a:p>
            <a:r>
              <a:rPr lang="en-US" sz="2200" i="1" dirty="0"/>
              <a:t>Bethe. [Henry Smyth, who served on the Atomic Energy Commission, </a:t>
            </a:r>
          </a:p>
          <a:p>
            <a:r>
              <a:rPr lang="en-US" sz="2200" i="1" dirty="0"/>
              <a:t>was the sole dissenter at the Oppenheimer hearing.] I was invited and</a:t>
            </a:r>
          </a:p>
          <a:p>
            <a:r>
              <a:rPr lang="en-US" sz="2200" i="1" dirty="0"/>
              <a:t>indeed have saved my invitation. I talked a good deal to </a:t>
            </a:r>
            <a:r>
              <a:rPr lang="en-US" sz="2200" i="1" dirty="0" err="1"/>
              <a:t>Oppie’s</a:t>
            </a:r>
            <a:r>
              <a:rPr lang="en-US" sz="2200" i="1" dirty="0"/>
              <a:t> </a:t>
            </a:r>
          </a:p>
          <a:p>
            <a:r>
              <a:rPr lang="en-US" sz="2200" i="1" dirty="0"/>
              <a:t>younger brother Frank.  He was standing next to </a:t>
            </a:r>
            <a:r>
              <a:rPr lang="en-US" sz="2200" i="1" dirty="0" err="1"/>
              <a:t>Oppie</a:t>
            </a:r>
            <a:r>
              <a:rPr lang="en-US" sz="2200" i="1" dirty="0"/>
              <a:t> at Trinity and</a:t>
            </a:r>
          </a:p>
          <a:p>
            <a:r>
              <a:rPr lang="en-US" sz="2200" i="1" dirty="0"/>
              <a:t>I wanted to know what he really said.  I never believed the stuff about </a:t>
            </a:r>
          </a:p>
          <a:p>
            <a:r>
              <a:rPr lang="en-US" sz="2200" i="1" dirty="0"/>
              <a:t>the Gita, Frank said;  I guess it  works.   Ken Bainbridge [the Harvard </a:t>
            </a:r>
          </a:p>
          <a:p>
            <a:r>
              <a:rPr lang="en-US" sz="2200" i="1" dirty="0"/>
              <a:t>nuclear experimentalist who oversaw the </a:t>
            </a:r>
            <a:r>
              <a:rPr lang="en-US" sz="2200" i="1" dirty="0" err="1"/>
              <a:t>TrinityTest</a:t>
            </a:r>
            <a:r>
              <a:rPr lang="en-US" sz="2200" i="1" dirty="0"/>
              <a:t>] came up to the </a:t>
            </a:r>
          </a:p>
          <a:p>
            <a:r>
              <a:rPr lang="en-US" sz="2200" i="1" dirty="0"/>
              <a:t>group and said,  `Now we are all sons of bitches.' "</a:t>
            </a:r>
          </a:p>
        </p:txBody>
      </p:sp>
      <p:sp>
        <p:nvSpPr>
          <p:cNvPr id="4" name="TextBox 3">
            <a:extLst>
              <a:ext uri="{FF2B5EF4-FFF2-40B4-BE49-F238E27FC236}">
                <a16:creationId xmlns:a16="http://schemas.microsoft.com/office/drawing/2014/main" id="{C43ACFBF-2D87-B64B-B758-A0749EEB00CA}"/>
              </a:ext>
            </a:extLst>
          </p:cNvPr>
          <p:cNvSpPr txBox="1"/>
          <p:nvPr/>
        </p:nvSpPr>
        <p:spPr>
          <a:xfrm>
            <a:off x="914400" y="5765800"/>
            <a:ext cx="7951216" cy="430887"/>
          </a:xfrm>
          <a:prstGeom prst="rect">
            <a:avLst/>
          </a:prstGeom>
          <a:noFill/>
        </p:spPr>
        <p:txBody>
          <a:bodyPr wrap="none" rtlCol="0">
            <a:spAutoFit/>
          </a:bodyPr>
          <a:lstStyle/>
          <a:p>
            <a:r>
              <a:rPr lang="en-US" sz="2200" dirty="0"/>
              <a:t>Jeremy Bernstein, physicist and staff writer for the New Yorker</a:t>
            </a:r>
          </a:p>
        </p:txBody>
      </p:sp>
    </p:spTree>
    <p:extLst>
      <p:ext uri="{BB962C8B-B14F-4D97-AF65-F5344CB8AC3E}">
        <p14:creationId xmlns:p14="http://schemas.microsoft.com/office/powerpoint/2010/main" val="2731493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inity_test_1.mp4" descr="trinity_test_1.mp4">
            <a:hlinkClick r:id="" action="ppaction://media"/>
            <a:extLst>
              <a:ext uri="{FF2B5EF4-FFF2-40B4-BE49-F238E27FC236}">
                <a16:creationId xmlns:a16="http://schemas.microsoft.com/office/drawing/2014/main" id="{EE64123E-2E82-3345-A9B1-24F509F759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25116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DDDE6-2C90-B64F-AA4C-13EE7283F84D}"/>
              </a:ext>
            </a:extLst>
          </p:cNvPr>
          <p:cNvSpPr txBox="1"/>
          <p:nvPr/>
        </p:nvSpPr>
        <p:spPr>
          <a:xfrm>
            <a:off x="2590800" y="2616200"/>
            <a:ext cx="3764172" cy="830997"/>
          </a:xfrm>
          <a:prstGeom prst="rect">
            <a:avLst/>
          </a:prstGeom>
          <a:noFill/>
        </p:spPr>
        <p:txBody>
          <a:bodyPr wrap="none" rtlCol="0">
            <a:spAutoFit/>
          </a:bodyPr>
          <a:lstStyle/>
          <a:p>
            <a:r>
              <a:rPr lang="en-US" sz="4800" dirty="0"/>
              <a:t>THANK YOU</a:t>
            </a:r>
          </a:p>
        </p:txBody>
      </p:sp>
    </p:spTree>
    <p:extLst>
      <p:ext uri="{BB962C8B-B14F-4D97-AF65-F5344CB8AC3E}">
        <p14:creationId xmlns:p14="http://schemas.microsoft.com/office/powerpoint/2010/main" val="163725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3053FA-7DA4-474D-BCB7-4D7F16EB04C0}"/>
              </a:ext>
            </a:extLst>
          </p:cNvPr>
          <p:cNvSpPr txBox="1"/>
          <p:nvPr/>
        </p:nvSpPr>
        <p:spPr>
          <a:xfrm>
            <a:off x="353568" y="380828"/>
            <a:ext cx="8570976" cy="5632311"/>
          </a:xfrm>
          <a:prstGeom prst="rect">
            <a:avLst/>
          </a:prstGeom>
          <a:noFill/>
        </p:spPr>
        <p:txBody>
          <a:bodyPr wrap="square">
            <a:spAutoFit/>
          </a:bodyPr>
          <a:lstStyle/>
          <a:p>
            <a:r>
              <a:rPr lang="en-US" sz="2400" b="1" dirty="0">
                <a:solidFill>
                  <a:srgbClr val="FFFF00"/>
                </a:solidFill>
              </a:rPr>
              <a:t>Issues I will not cover:  </a:t>
            </a:r>
          </a:p>
          <a:p>
            <a:r>
              <a:rPr lang="en-US" sz="2400" dirty="0"/>
              <a:t>  </a:t>
            </a:r>
          </a:p>
          <a:p>
            <a:r>
              <a:rPr lang="en-US" sz="2400" dirty="0"/>
              <a:t>Criticisms of the movie</a:t>
            </a:r>
          </a:p>
          <a:p>
            <a:endParaRPr lang="en-US" sz="2400" dirty="0"/>
          </a:p>
          <a:p>
            <a:r>
              <a:rPr lang="en-US" sz="2400" dirty="0"/>
              <a:t>   --To physicists, too heavy focus on the 1954 hearings. </a:t>
            </a:r>
          </a:p>
          <a:p>
            <a:r>
              <a:rPr lang="en-US" sz="2400" dirty="0"/>
              <a:t>   --Does not discuss whether dropping bombs on Japan</a:t>
            </a:r>
          </a:p>
          <a:p>
            <a:r>
              <a:rPr lang="en-US" sz="2400" dirty="0"/>
              <a:t>        made sense, or could have been avoided. </a:t>
            </a:r>
          </a:p>
          <a:p>
            <a:r>
              <a:rPr lang="en-US" sz="2400" dirty="0"/>
              <a:t>   --Does not show victims of Hiroshima and Nagasaki  </a:t>
            </a:r>
          </a:p>
          <a:p>
            <a:r>
              <a:rPr lang="en-US" sz="2400" dirty="0"/>
              <a:t>        bombings</a:t>
            </a:r>
          </a:p>
          <a:p>
            <a:r>
              <a:rPr lang="en-US" sz="2400" dirty="0"/>
              <a:t>   --Or radiation of the people in nearby Tularosa Basin in</a:t>
            </a:r>
          </a:p>
          <a:p>
            <a:r>
              <a:rPr lang="en-US" sz="2400" dirty="0"/>
              <a:t>         New Mexico by the Trinity test. </a:t>
            </a:r>
          </a:p>
          <a:p>
            <a:r>
              <a:rPr lang="en-US" sz="2400" dirty="0"/>
              <a:t>   --Does not tackle postwar efforts to control atomic </a:t>
            </a:r>
          </a:p>
          <a:p>
            <a:r>
              <a:rPr lang="en-US" sz="2400" dirty="0"/>
              <a:t>         weapons. </a:t>
            </a:r>
          </a:p>
          <a:p>
            <a:endParaRPr lang="en-US" sz="2400" dirty="0"/>
          </a:p>
          <a:p>
            <a:r>
              <a:rPr lang="en-US" sz="2400" dirty="0"/>
              <a:t>The hydrogen bomb </a:t>
            </a:r>
          </a:p>
        </p:txBody>
      </p:sp>
    </p:spTree>
    <p:extLst>
      <p:ext uri="{BB962C8B-B14F-4D97-AF65-F5344CB8AC3E}">
        <p14:creationId xmlns:p14="http://schemas.microsoft.com/office/powerpoint/2010/main" val="944760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inity_Shot" descr="Trinity_Shot">
            <a:hlinkClick r:id="" action="ppaction://media"/>
            <a:extLst>
              <a:ext uri="{FF2B5EF4-FFF2-40B4-BE49-F238E27FC236}">
                <a16:creationId xmlns:a16="http://schemas.microsoft.com/office/drawing/2014/main" id="{DC8D92D6-0EDD-2D44-BBEE-4CD43AB229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3175"/>
            <a:ext cx="4064000" cy="3048000"/>
          </a:xfrm>
          <a:prstGeom prst="rect">
            <a:avLst/>
          </a:prstGeom>
        </p:spPr>
      </p:pic>
      <p:pic>
        <p:nvPicPr>
          <p:cNvPr id="6" name="Picture 5">
            <a:extLst>
              <a:ext uri="{FF2B5EF4-FFF2-40B4-BE49-F238E27FC236}">
                <a16:creationId xmlns:a16="http://schemas.microsoft.com/office/drawing/2014/main" id="{EDECB8D7-6AC0-9A4C-A2C9-41F345117FBC}"/>
              </a:ext>
            </a:extLst>
          </p:cNvPr>
          <p:cNvPicPr>
            <a:picLocks noChangeAspect="1"/>
          </p:cNvPicPr>
          <p:nvPr/>
        </p:nvPicPr>
        <p:blipFill>
          <a:blip r:embed="rId5"/>
          <a:stretch>
            <a:fillRect/>
          </a:stretch>
        </p:blipFill>
        <p:spPr>
          <a:xfrm>
            <a:off x="1397000" y="3295650"/>
            <a:ext cx="3429000" cy="2603500"/>
          </a:xfrm>
          <a:prstGeom prst="rect">
            <a:avLst/>
          </a:prstGeom>
        </p:spPr>
      </p:pic>
      <p:pic>
        <p:nvPicPr>
          <p:cNvPr id="5" name="Picture 2" descr="Isidor Isaac Rabi - Wikipedia">
            <a:extLst>
              <a:ext uri="{FF2B5EF4-FFF2-40B4-BE49-F238E27FC236}">
                <a16:creationId xmlns:a16="http://schemas.microsoft.com/office/drawing/2014/main" id="{5C29CA50-472D-5D49-876E-786F2F4D7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2109" y="1308681"/>
            <a:ext cx="2552700" cy="3187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ED66C8-9C1B-7545-A3C6-F42835A0C683}"/>
              </a:ext>
            </a:extLst>
          </p:cNvPr>
          <p:cNvSpPr txBox="1"/>
          <p:nvPr/>
        </p:nvSpPr>
        <p:spPr>
          <a:xfrm>
            <a:off x="5651632" y="5175315"/>
            <a:ext cx="2954655" cy="369332"/>
          </a:xfrm>
          <a:prstGeom prst="rect">
            <a:avLst/>
          </a:prstGeom>
          <a:noFill/>
        </p:spPr>
        <p:txBody>
          <a:bodyPr wrap="none" rtlCol="0">
            <a:spAutoFit/>
          </a:bodyPr>
          <a:lstStyle/>
          <a:p>
            <a:r>
              <a:rPr lang="en-US" dirty="0"/>
              <a:t>Lawrence, Fermi, and Rabi</a:t>
            </a:r>
          </a:p>
        </p:txBody>
      </p:sp>
    </p:spTree>
    <p:extLst>
      <p:ext uri="{BB962C8B-B14F-4D97-AF65-F5344CB8AC3E}">
        <p14:creationId xmlns:p14="http://schemas.microsoft.com/office/powerpoint/2010/main" val="111736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rofile of a person in a hat&#10;&#10;Description automatically generated">
            <a:extLst>
              <a:ext uri="{FF2B5EF4-FFF2-40B4-BE49-F238E27FC236}">
                <a16:creationId xmlns:a16="http://schemas.microsoft.com/office/drawing/2014/main" id="{0F9D8F31-E1AD-7547-90FB-A87A18FC392D}"/>
              </a:ext>
            </a:extLst>
          </p:cNvPr>
          <p:cNvPicPr>
            <a:picLocks noChangeAspect="1"/>
          </p:cNvPicPr>
          <p:nvPr/>
        </p:nvPicPr>
        <p:blipFill>
          <a:blip r:embed="rId2"/>
          <a:stretch>
            <a:fillRect/>
          </a:stretch>
        </p:blipFill>
        <p:spPr>
          <a:xfrm>
            <a:off x="729544" y="748862"/>
            <a:ext cx="2344738" cy="3533504"/>
          </a:xfrm>
          <a:prstGeom prst="rect">
            <a:avLst/>
          </a:prstGeom>
        </p:spPr>
      </p:pic>
      <p:sp>
        <p:nvSpPr>
          <p:cNvPr id="4" name="TextBox 3">
            <a:extLst>
              <a:ext uri="{FF2B5EF4-FFF2-40B4-BE49-F238E27FC236}">
                <a16:creationId xmlns:a16="http://schemas.microsoft.com/office/drawing/2014/main" id="{84E3762B-AF17-6344-A7AA-BECDA48E5D35}"/>
              </a:ext>
            </a:extLst>
          </p:cNvPr>
          <p:cNvSpPr txBox="1"/>
          <p:nvPr/>
        </p:nvSpPr>
        <p:spPr>
          <a:xfrm>
            <a:off x="214117" y="4434075"/>
            <a:ext cx="3621504" cy="1477328"/>
          </a:xfrm>
          <a:prstGeom prst="rect">
            <a:avLst/>
          </a:prstGeom>
          <a:noFill/>
        </p:spPr>
        <p:txBody>
          <a:bodyPr wrap="none" rtlCol="0">
            <a:spAutoFit/>
          </a:bodyPr>
          <a:lstStyle/>
          <a:p>
            <a:r>
              <a:rPr lang="en-US" dirty="0"/>
              <a:t>Critical assembly: </a:t>
            </a:r>
          </a:p>
          <a:p>
            <a:r>
              <a:rPr lang="en-US" dirty="0"/>
              <a:t>A technical history of Los Alamos </a:t>
            </a:r>
          </a:p>
          <a:p>
            <a:r>
              <a:rPr lang="en-US" dirty="0"/>
              <a:t>during the Oppenheimer years, </a:t>
            </a:r>
          </a:p>
          <a:p>
            <a:r>
              <a:rPr lang="en-US" dirty="0"/>
              <a:t>1943—1945</a:t>
            </a:r>
          </a:p>
          <a:p>
            <a:r>
              <a:rPr lang="en-US" dirty="0"/>
              <a:t>(Cambridge Univ. Press 1993)</a:t>
            </a:r>
          </a:p>
        </p:txBody>
      </p:sp>
      <p:pic>
        <p:nvPicPr>
          <p:cNvPr id="5" name="Picture 4" descr="A person holding a piece of paper&#10;&#10;Description automatically generated">
            <a:extLst>
              <a:ext uri="{FF2B5EF4-FFF2-40B4-BE49-F238E27FC236}">
                <a16:creationId xmlns:a16="http://schemas.microsoft.com/office/drawing/2014/main" id="{C8C1E9C8-35B4-0848-859A-07B279710873}"/>
              </a:ext>
            </a:extLst>
          </p:cNvPr>
          <p:cNvPicPr>
            <a:picLocks noChangeAspect="1"/>
          </p:cNvPicPr>
          <p:nvPr/>
        </p:nvPicPr>
        <p:blipFill>
          <a:blip r:embed="rId3"/>
          <a:stretch>
            <a:fillRect/>
          </a:stretch>
        </p:blipFill>
        <p:spPr>
          <a:xfrm>
            <a:off x="4085349" y="304800"/>
            <a:ext cx="2922325" cy="2679952"/>
          </a:xfrm>
          <a:prstGeom prst="rect">
            <a:avLst/>
          </a:prstGeom>
        </p:spPr>
      </p:pic>
      <p:sp>
        <p:nvSpPr>
          <p:cNvPr id="6" name="TextBox 5">
            <a:extLst>
              <a:ext uri="{FF2B5EF4-FFF2-40B4-BE49-F238E27FC236}">
                <a16:creationId xmlns:a16="http://schemas.microsoft.com/office/drawing/2014/main" id="{9FA81056-2AEC-2F4A-9270-7462CEE70DFF}"/>
              </a:ext>
            </a:extLst>
          </p:cNvPr>
          <p:cNvSpPr txBox="1"/>
          <p:nvPr/>
        </p:nvSpPr>
        <p:spPr>
          <a:xfrm>
            <a:off x="4073840" y="3043044"/>
            <a:ext cx="3558988" cy="1477328"/>
          </a:xfrm>
          <a:prstGeom prst="rect">
            <a:avLst/>
          </a:prstGeom>
          <a:noFill/>
        </p:spPr>
        <p:txBody>
          <a:bodyPr wrap="none" rtlCol="0">
            <a:spAutoFit/>
          </a:bodyPr>
          <a:lstStyle/>
          <a:p>
            <a:r>
              <a:rPr lang="en-US" sz="2400" dirty="0">
                <a:solidFill>
                  <a:srgbClr val="FFFF00"/>
                </a:solidFill>
              </a:rPr>
              <a:t>Hans Bethe (1906-2005)</a:t>
            </a:r>
          </a:p>
          <a:p>
            <a:r>
              <a:rPr lang="en-US" sz="2200" dirty="0"/>
              <a:t>Head, Theory Division, </a:t>
            </a:r>
          </a:p>
          <a:p>
            <a:r>
              <a:rPr lang="en-US" sz="2200" dirty="0"/>
              <a:t>Los Alamos</a:t>
            </a:r>
          </a:p>
          <a:p>
            <a:r>
              <a:rPr lang="en-US" sz="2200" dirty="0"/>
              <a:t>Nobel Prize, 1967</a:t>
            </a:r>
          </a:p>
        </p:txBody>
      </p:sp>
      <p:pic>
        <p:nvPicPr>
          <p:cNvPr id="8" name="Picture 7" descr="A group of men smiling&#10;&#10;Description automatically generated">
            <a:extLst>
              <a:ext uri="{FF2B5EF4-FFF2-40B4-BE49-F238E27FC236}">
                <a16:creationId xmlns:a16="http://schemas.microsoft.com/office/drawing/2014/main" id="{955D77F1-652B-4D42-B2D2-F7CC6F38A832}"/>
              </a:ext>
            </a:extLst>
          </p:cNvPr>
          <p:cNvPicPr>
            <a:picLocks noChangeAspect="1"/>
          </p:cNvPicPr>
          <p:nvPr/>
        </p:nvPicPr>
        <p:blipFill>
          <a:blip r:embed="rId4"/>
          <a:stretch>
            <a:fillRect/>
          </a:stretch>
        </p:blipFill>
        <p:spPr>
          <a:xfrm>
            <a:off x="6296167" y="4511040"/>
            <a:ext cx="2657761" cy="2164080"/>
          </a:xfrm>
          <a:prstGeom prst="rect">
            <a:avLst/>
          </a:prstGeom>
        </p:spPr>
      </p:pic>
      <p:sp>
        <p:nvSpPr>
          <p:cNvPr id="9" name="TextBox 8">
            <a:extLst>
              <a:ext uri="{FF2B5EF4-FFF2-40B4-BE49-F238E27FC236}">
                <a16:creationId xmlns:a16="http://schemas.microsoft.com/office/drawing/2014/main" id="{A6AFCC73-794C-594B-8E66-76FB1CBB2453}"/>
              </a:ext>
            </a:extLst>
          </p:cNvPr>
          <p:cNvSpPr txBox="1"/>
          <p:nvPr/>
        </p:nvSpPr>
        <p:spPr>
          <a:xfrm>
            <a:off x="4303776" y="5705856"/>
            <a:ext cx="2001510" cy="923330"/>
          </a:xfrm>
          <a:prstGeom prst="rect">
            <a:avLst/>
          </a:prstGeom>
          <a:noFill/>
        </p:spPr>
        <p:txBody>
          <a:bodyPr wrap="none" rtlCol="0">
            <a:spAutoFit/>
          </a:bodyPr>
          <a:lstStyle/>
          <a:p>
            <a:r>
              <a:rPr lang="en-US" dirty="0"/>
              <a:t>with GB and Vijay</a:t>
            </a:r>
          </a:p>
          <a:p>
            <a:r>
              <a:rPr lang="en-US" dirty="0" err="1"/>
              <a:t>Pandharipande</a:t>
            </a:r>
            <a:endParaRPr lang="en-US" dirty="0"/>
          </a:p>
          <a:p>
            <a:r>
              <a:rPr lang="en-US" dirty="0"/>
              <a:t>Urbana, ca 1980</a:t>
            </a:r>
          </a:p>
        </p:txBody>
      </p:sp>
    </p:spTree>
    <p:extLst>
      <p:ext uri="{BB962C8B-B14F-4D97-AF65-F5344CB8AC3E}">
        <p14:creationId xmlns:p14="http://schemas.microsoft.com/office/powerpoint/2010/main" val="2693543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24BCBF-0F72-AF4A-9B25-0A04A79D92C8}"/>
              </a:ext>
            </a:extLst>
          </p:cNvPr>
          <p:cNvSpPr txBox="1"/>
          <p:nvPr/>
        </p:nvSpPr>
        <p:spPr>
          <a:xfrm>
            <a:off x="626783" y="637366"/>
            <a:ext cx="8631936" cy="6463308"/>
          </a:xfrm>
          <a:prstGeom prst="rect">
            <a:avLst/>
          </a:prstGeom>
          <a:noFill/>
        </p:spPr>
        <p:txBody>
          <a:bodyPr wrap="square">
            <a:spAutoFit/>
          </a:bodyPr>
          <a:lstStyle/>
          <a:p>
            <a:r>
              <a:rPr lang="en-US" sz="2200" dirty="0"/>
              <a:t>1941</a:t>
            </a:r>
          </a:p>
          <a:p>
            <a:r>
              <a:rPr lang="en-US" sz="2200" dirty="0"/>
              <a:t>Dec. 7    Bombing of Pearl Harbor</a:t>
            </a:r>
          </a:p>
          <a:p>
            <a:r>
              <a:rPr lang="en-US" sz="2200" dirty="0"/>
              <a:t>Dec. 8    U.S. declares war on Japan</a:t>
            </a:r>
          </a:p>
          <a:p>
            <a:r>
              <a:rPr lang="en-US" sz="2200" dirty="0"/>
              <a:t>Dec. 11  U.S. declares war on Germany</a:t>
            </a:r>
          </a:p>
          <a:p>
            <a:endParaRPr lang="en-US" sz="2200" dirty="0"/>
          </a:p>
          <a:p>
            <a:r>
              <a:rPr lang="en-US" sz="2200" dirty="0"/>
              <a:t>1942</a:t>
            </a:r>
          </a:p>
          <a:p>
            <a:r>
              <a:rPr lang="en-US" sz="2200" dirty="0"/>
              <a:t>Aug.       Start of the Manhattan Project</a:t>
            </a:r>
          </a:p>
          <a:p>
            <a:r>
              <a:rPr lang="en-US" sz="2200" dirty="0"/>
              <a:t>Fall         Start of Project Y (Los Alamos)</a:t>
            </a:r>
          </a:p>
          <a:p>
            <a:endParaRPr lang="en-US" sz="2200" dirty="0"/>
          </a:p>
          <a:p>
            <a:r>
              <a:rPr lang="en-US" sz="2200" dirty="0">
                <a:solidFill>
                  <a:srgbClr val="FFFF00"/>
                </a:solidFill>
              </a:rPr>
              <a:t>1943      April 1  Work begins in Los Alamos </a:t>
            </a:r>
          </a:p>
          <a:p>
            <a:endParaRPr lang="en-US" sz="2200" dirty="0"/>
          </a:p>
          <a:p>
            <a:r>
              <a:rPr lang="en-US" sz="2200" dirty="0"/>
              <a:t>1945</a:t>
            </a:r>
          </a:p>
          <a:p>
            <a:r>
              <a:rPr lang="en-US" sz="2200" dirty="0"/>
              <a:t>May 8    Germany surrenders</a:t>
            </a:r>
          </a:p>
          <a:p>
            <a:r>
              <a:rPr lang="en-US" sz="2200" dirty="0">
                <a:solidFill>
                  <a:srgbClr val="FFFF00"/>
                </a:solidFill>
              </a:rPr>
              <a:t>July 16   Trinity test, </a:t>
            </a:r>
            <a:r>
              <a:rPr lang="en-US" sz="2200" dirty="0" err="1">
                <a:solidFill>
                  <a:srgbClr val="FFFF00"/>
                </a:solidFill>
              </a:rPr>
              <a:t>Alamagordo</a:t>
            </a:r>
            <a:r>
              <a:rPr lang="en-US" sz="2200" dirty="0">
                <a:solidFill>
                  <a:srgbClr val="FFFF00"/>
                </a:solidFill>
              </a:rPr>
              <a:t>, New Mexico</a:t>
            </a:r>
          </a:p>
          <a:p>
            <a:r>
              <a:rPr lang="en-US" sz="2200" dirty="0"/>
              <a:t>Aug  6    Bombing of Hiroshima (uranium bomb)</a:t>
            </a:r>
          </a:p>
          <a:p>
            <a:r>
              <a:rPr lang="en-US" sz="2200" dirty="0"/>
              <a:t>Aug  9    Bombing of Nagasaki (plutonium bomb)</a:t>
            </a:r>
          </a:p>
          <a:p>
            <a:r>
              <a:rPr lang="en-US" sz="2200" dirty="0"/>
              <a:t>Aug 14   Japan surrenders</a:t>
            </a:r>
          </a:p>
          <a:p>
            <a:endParaRPr lang="en-US" sz="2200" dirty="0"/>
          </a:p>
          <a:p>
            <a:endParaRPr lang="en-US" dirty="0"/>
          </a:p>
        </p:txBody>
      </p:sp>
      <p:sp>
        <p:nvSpPr>
          <p:cNvPr id="4" name="TextBox 3">
            <a:extLst>
              <a:ext uri="{FF2B5EF4-FFF2-40B4-BE49-F238E27FC236}">
                <a16:creationId xmlns:a16="http://schemas.microsoft.com/office/drawing/2014/main" id="{036037F8-4E28-5E4D-9C0E-719176CBD855}"/>
              </a:ext>
            </a:extLst>
          </p:cNvPr>
          <p:cNvSpPr txBox="1"/>
          <p:nvPr/>
        </p:nvSpPr>
        <p:spPr>
          <a:xfrm>
            <a:off x="1760634" y="146304"/>
            <a:ext cx="3486852" cy="492443"/>
          </a:xfrm>
          <a:prstGeom prst="rect">
            <a:avLst/>
          </a:prstGeom>
          <a:noFill/>
        </p:spPr>
        <p:txBody>
          <a:bodyPr wrap="none" rtlCol="0">
            <a:spAutoFit/>
          </a:bodyPr>
          <a:lstStyle/>
          <a:p>
            <a:r>
              <a:rPr lang="en-US" sz="2600" b="1" dirty="0">
                <a:solidFill>
                  <a:srgbClr val="FFFF00"/>
                </a:solidFill>
              </a:rPr>
              <a:t>Historical time frame</a:t>
            </a:r>
          </a:p>
        </p:txBody>
      </p:sp>
    </p:spTree>
    <p:extLst>
      <p:ext uri="{BB962C8B-B14F-4D97-AF65-F5344CB8AC3E}">
        <p14:creationId xmlns:p14="http://schemas.microsoft.com/office/powerpoint/2010/main" val="225912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4E7D1D-A16F-0C46-B73B-A825BB0340EB}"/>
              </a:ext>
            </a:extLst>
          </p:cNvPr>
          <p:cNvSpPr txBox="1"/>
          <p:nvPr/>
        </p:nvSpPr>
        <p:spPr>
          <a:xfrm>
            <a:off x="2377240" y="623652"/>
            <a:ext cx="11087808" cy="1138773"/>
          </a:xfrm>
          <a:prstGeom prst="rect">
            <a:avLst/>
          </a:prstGeom>
          <a:noFill/>
        </p:spPr>
        <p:txBody>
          <a:bodyPr wrap="square">
            <a:spAutoFit/>
          </a:bodyPr>
          <a:lstStyle/>
          <a:p>
            <a:r>
              <a:rPr lang="en-US" sz="2200" dirty="0"/>
              <a:t>Discovered by Hahn and Strassman in Germany </a:t>
            </a:r>
          </a:p>
          <a:p>
            <a:r>
              <a:rPr lang="en-US" sz="2200" dirty="0"/>
              <a:t>in Dec. 1938 (but not understood)</a:t>
            </a:r>
          </a:p>
          <a:p>
            <a:r>
              <a:rPr lang="en-US" sz="2200" dirty="0"/>
              <a:t>Explained by </a:t>
            </a:r>
            <a:r>
              <a:rPr lang="en-US" sz="2200" dirty="0">
                <a:solidFill>
                  <a:srgbClr val="FFFF00"/>
                </a:solidFill>
              </a:rPr>
              <a:t>Lise Meitner</a:t>
            </a:r>
            <a:r>
              <a:rPr lang="en-US" sz="2200" dirty="0"/>
              <a:t> (with nephew Otto Frisch)</a:t>
            </a:r>
          </a:p>
        </p:txBody>
      </p:sp>
      <p:pic>
        <p:nvPicPr>
          <p:cNvPr id="6148" name="Picture 4" descr="Portrait of Lise Meitner | Max-Planck-Gesellschaft">
            <a:extLst>
              <a:ext uri="{FF2B5EF4-FFF2-40B4-BE49-F238E27FC236}">
                <a16:creationId xmlns:a16="http://schemas.microsoft.com/office/drawing/2014/main" id="{DD93AB9C-93C9-A141-B5C2-2F41747BC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686"/>
          <a:stretch/>
        </p:blipFill>
        <p:spPr bwMode="auto">
          <a:xfrm>
            <a:off x="128429" y="375412"/>
            <a:ext cx="2095405" cy="25237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Nuclear Fission: Basics">
            <a:extLst>
              <a:ext uri="{FF2B5EF4-FFF2-40B4-BE49-F238E27FC236}">
                <a16:creationId xmlns:a16="http://schemas.microsoft.com/office/drawing/2014/main" id="{B690157A-EF2B-C146-95A7-838E82908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190" y="1848866"/>
            <a:ext cx="3670300" cy="22225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ow to Find Number of Protons, Neutrons, and Electrons | ChemTalk %">
            <a:extLst>
              <a:ext uri="{FF2B5EF4-FFF2-40B4-BE49-F238E27FC236}">
                <a16:creationId xmlns:a16="http://schemas.microsoft.com/office/drawing/2014/main" id="{3F8DB574-9E06-074B-98A0-AC65CE160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604" y="1919224"/>
            <a:ext cx="2546858" cy="1360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D6004-1B52-CF4C-8AA7-5CD24B182344}"/>
              </a:ext>
            </a:extLst>
          </p:cNvPr>
          <p:cNvSpPr txBox="1"/>
          <p:nvPr/>
        </p:nvSpPr>
        <p:spPr>
          <a:xfrm>
            <a:off x="2982976" y="3373120"/>
            <a:ext cx="1749197" cy="369332"/>
          </a:xfrm>
          <a:prstGeom prst="rect">
            <a:avLst/>
          </a:prstGeom>
          <a:noFill/>
        </p:spPr>
        <p:txBody>
          <a:bodyPr wrap="none" rtlCol="0">
            <a:spAutoFit/>
          </a:bodyPr>
          <a:lstStyle/>
          <a:p>
            <a:r>
              <a:rPr lang="en-US" dirty="0"/>
              <a:t>Atomic nucleus</a:t>
            </a:r>
          </a:p>
        </p:txBody>
      </p:sp>
      <p:grpSp>
        <p:nvGrpSpPr>
          <p:cNvPr id="2" name="Group 1">
            <a:extLst>
              <a:ext uri="{FF2B5EF4-FFF2-40B4-BE49-F238E27FC236}">
                <a16:creationId xmlns:a16="http://schemas.microsoft.com/office/drawing/2014/main" id="{C61EDA50-5EFE-684E-ACE2-689B13CC5022}"/>
              </a:ext>
            </a:extLst>
          </p:cNvPr>
          <p:cNvGrpSpPr/>
          <p:nvPr/>
        </p:nvGrpSpPr>
        <p:grpSpPr>
          <a:xfrm>
            <a:off x="341795" y="4188370"/>
            <a:ext cx="8157855" cy="2523712"/>
            <a:chOff x="938143" y="4104309"/>
            <a:chExt cx="8157855" cy="2523712"/>
          </a:xfrm>
        </p:grpSpPr>
        <p:pic>
          <p:nvPicPr>
            <p:cNvPr id="16" name="Picture 6">
              <a:extLst>
                <a:ext uri="{FF2B5EF4-FFF2-40B4-BE49-F238E27FC236}">
                  <a16:creationId xmlns:a16="http://schemas.microsoft.com/office/drawing/2014/main" id="{B92F16E9-A582-634E-8953-96C0734D1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143" y="4118098"/>
              <a:ext cx="3315806" cy="248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9D849CF-77F7-3F46-ABB3-9C64FA07AB6D}"/>
                </a:ext>
              </a:extLst>
            </p:cNvPr>
            <p:cNvSpPr txBox="1"/>
            <p:nvPr/>
          </p:nvSpPr>
          <p:spPr>
            <a:xfrm>
              <a:off x="1028700" y="4104309"/>
              <a:ext cx="2321469" cy="461665"/>
            </a:xfrm>
            <a:prstGeom prst="rect">
              <a:avLst/>
            </a:prstGeom>
            <a:noFill/>
          </p:spPr>
          <p:txBody>
            <a:bodyPr wrap="none" rtlCol="0">
              <a:spAutoFit/>
            </a:bodyPr>
            <a:lstStyle/>
            <a:p>
              <a:r>
                <a:rPr lang="en-US" sz="2400" b="1" dirty="0">
                  <a:solidFill>
                    <a:srgbClr val="1C1FFA"/>
                  </a:solidFill>
                </a:rPr>
                <a:t>Chain reaction</a:t>
              </a:r>
            </a:p>
          </p:txBody>
        </p:sp>
        <p:sp>
          <p:nvSpPr>
            <p:cNvPr id="8" name="Right Arrow 7">
              <a:extLst>
                <a:ext uri="{FF2B5EF4-FFF2-40B4-BE49-F238E27FC236}">
                  <a16:creationId xmlns:a16="http://schemas.microsoft.com/office/drawing/2014/main" id="{3A8BB3CB-957A-7448-AAC6-270B1652712D}"/>
                </a:ext>
              </a:extLst>
            </p:cNvPr>
            <p:cNvSpPr/>
            <p:nvPr/>
          </p:nvSpPr>
          <p:spPr>
            <a:xfrm>
              <a:off x="4380319" y="5480048"/>
              <a:ext cx="978408" cy="484632"/>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4.5&amp;#034; 1945 Trinity Nuclear Mushroom Cloud vinyl sticker. First Atomic  bomb decal. | eBay">
              <a:extLst>
                <a:ext uri="{FF2B5EF4-FFF2-40B4-BE49-F238E27FC236}">
                  <a16:creationId xmlns:a16="http://schemas.microsoft.com/office/drawing/2014/main" id="{AA9A18E7-D04D-ED49-B37A-B06FE4D8DA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330" t="11111" r="20060" b="10926"/>
            <a:stretch/>
          </p:blipFill>
          <p:spPr bwMode="auto">
            <a:xfrm>
              <a:off x="5446090" y="4139039"/>
              <a:ext cx="2400301" cy="24889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80E68D-2AA5-DC47-815F-D81DD761C55D}"/>
                </a:ext>
              </a:extLst>
            </p:cNvPr>
            <p:cNvSpPr txBox="1"/>
            <p:nvPr/>
          </p:nvSpPr>
          <p:spPr>
            <a:xfrm>
              <a:off x="7855530" y="6119088"/>
              <a:ext cx="1240468" cy="369332"/>
            </a:xfrm>
            <a:prstGeom prst="rect">
              <a:avLst/>
            </a:prstGeom>
            <a:noFill/>
          </p:spPr>
          <p:txBody>
            <a:bodyPr wrap="none" rtlCol="0">
              <a:spAutoFit/>
            </a:bodyPr>
            <a:lstStyle/>
            <a:p>
              <a:r>
                <a:rPr lang="en-US" dirty="0"/>
                <a:t>Trinity test</a:t>
              </a:r>
            </a:p>
          </p:txBody>
        </p:sp>
      </p:grpSp>
      <p:sp>
        <p:nvSpPr>
          <p:cNvPr id="5" name="TextBox 4">
            <a:extLst>
              <a:ext uri="{FF2B5EF4-FFF2-40B4-BE49-F238E27FC236}">
                <a16:creationId xmlns:a16="http://schemas.microsoft.com/office/drawing/2014/main" id="{756ECD76-2F3C-F341-B966-5A8E31EF5733}"/>
              </a:ext>
            </a:extLst>
          </p:cNvPr>
          <p:cNvSpPr txBox="1"/>
          <p:nvPr/>
        </p:nvSpPr>
        <p:spPr>
          <a:xfrm>
            <a:off x="4211782" y="110833"/>
            <a:ext cx="1353256" cy="492443"/>
          </a:xfrm>
          <a:prstGeom prst="rect">
            <a:avLst/>
          </a:prstGeom>
          <a:noFill/>
        </p:spPr>
        <p:txBody>
          <a:bodyPr wrap="none" rtlCol="0">
            <a:spAutoFit/>
          </a:bodyPr>
          <a:lstStyle/>
          <a:p>
            <a:r>
              <a:rPr lang="en-US" sz="2600" b="1" dirty="0">
                <a:solidFill>
                  <a:srgbClr val="FFFF00"/>
                </a:solidFill>
              </a:rPr>
              <a:t>Fission</a:t>
            </a:r>
            <a:endParaRPr lang="en-US" sz="2600" dirty="0"/>
          </a:p>
        </p:txBody>
      </p:sp>
    </p:spTree>
    <p:extLst>
      <p:ext uri="{BB962C8B-B14F-4D97-AF65-F5344CB8AC3E}">
        <p14:creationId xmlns:p14="http://schemas.microsoft.com/office/powerpoint/2010/main" val="305417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ED9ED-E60F-9246-A45E-6ECCBD8B8095}"/>
              </a:ext>
            </a:extLst>
          </p:cNvPr>
          <p:cNvPicPr>
            <a:picLocks noChangeAspect="1"/>
          </p:cNvPicPr>
          <p:nvPr/>
        </p:nvPicPr>
        <p:blipFill rotWithShape="1">
          <a:blip r:embed="rId2"/>
          <a:srcRect r="39850" b="17857"/>
          <a:stretch/>
        </p:blipFill>
        <p:spPr>
          <a:xfrm>
            <a:off x="520699" y="146050"/>
            <a:ext cx="7632701" cy="438150"/>
          </a:xfrm>
          <a:prstGeom prst="rect">
            <a:avLst/>
          </a:prstGeom>
        </p:spPr>
      </p:pic>
      <p:pic>
        <p:nvPicPr>
          <p:cNvPr id="3" name="Picture 2">
            <a:extLst>
              <a:ext uri="{FF2B5EF4-FFF2-40B4-BE49-F238E27FC236}">
                <a16:creationId xmlns:a16="http://schemas.microsoft.com/office/drawing/2014/main" id="{0CE616F0-8F91-7A43-B09C-67EFC16C39C1}"/>
              </a:ext>
            </a:extLst>
          </p:cNvPr>
          <p:cNvPicPr>
            <a:picLocks noChangeAspect="1"/>
          </p:cNvPicPr>
          <p:nvPr/>
        </p:nvPicPr>
        <p:blipFill>
          <a:blip r:embed="rId3"/>
          <a:stretch>
            <a:fillRect/>
          </a:stretch>
        </p:blipFill>
        <p:spPr>
          <a:xfrm>
            <a:off x="279399" y="742950"/>
            <a:ext cx="5077645" cy="3276600"/>
          </a:xfrm>
          <a:prstGeom prst="rect">
            <a:avLst/>
          </a:prstGeom>
        </p:spPr>
      </p:pic>
      <p:pic>
        <p:nvPicPr>
          <p:cNvPr id="4" name="Picture 3">
            <a:extLst>
              <a:ext uri="{FF2B5EF4-FFF2-40B4-BE49-F238E27FC236}">
                <a16:creationId xmlns:a16="http://schemas.microsoft.com/office/drawing/2014/main" id="{F625C6AC-FF29-BD47-8B26-821685F06DF9}"/>
              </a:ext>
            </a:extLst>
          </p:cNvPr>
          <p:cNvPicPr>
            <a:picLocks noChangeAspect="1"/>
          </p:cNvPicPr>
          <p:nvPr/>
        </p:nvPicPr>
        <p:blipFill>
          <a:blip r:embed="rId4"/>
          <a:stretch>
            <a:fillRect/>
          </a:stretch>
        </p:blipFill>
        <p:spPr>
          <a:xfrm>
            <a:off x="4394200" y="4057650"/>
            <a:ext cx="4521200" cy="2685670"/>
          </a:xfrm>
          <a:prstGeom prst="rect">
            <a:avLst/>
          </a:prstGeom>
        </p:spPr>
      </p:pic>
      <p:sp>
        <p:nvSpPr>
          <p:cNvPr id="5" name="Rectangle 4">
            <a:extLst>
              <a:ext uri="{FF2B5EF4-FFF2-40B4-BE49-F238E27FC236}">
                <a16:creationId xmlns:a16="http://schemas.microsoft.com/office/drawing/2014/main" id="{E3F7B53B-3490-FD47-AECA-CEB2A831B959}"/>
              </a:ext>
            </a:extLst>
          </p:cNvPr>
          <p:cNvSpPr/>
          <p:nvPr/>
        </p:nvSpPr>
        <p:spPr>
          <a:xfrm>
            <a:off x="381000" y="2425700"/>
            <a:ext cx="4914900" cy="116840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02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0121DF-7627-3745-B9E3-A1856F062DFC}"/>
              </a:ext>
            </a:extLst>
          </p:cNvPr>
          <p:cNvSpPr txBox="1"/>
          <p:nvPr/>
        </p:nvSpPr>
        <p:spPr>
          <a:xfrm>
            <a:off x="2184400" y="203200"/>
            <a:ext cx="4350871" cy="461665"/>
          </a:xfrm>
          <a:prstGeom prst="rect">
            <a:avLst/>
          </a:prstGeom>
          <a:noFill/>
        </p:spPr>
        <p:txBody>
          <a:bodyPr wrap="none" rtlCol="0">
            <a:spAutoFit/>
          </a:bodyPr>
          <a:lstStyle/>
          <a:p>
            <a:r>
              <a:rPr lang="en-US" dirty="0"/>
              <a:t> </a:t>
            </a:r>
            <a:r>
              <a:rPr lang="en-US" sz="2400" b="1" dirty="0">
                <a:solidFill>
                  <a:srgbClr val="FFFF00"/>
                </a:solidFill>
              </a:rPr>
              <a:t>First nuclear chain reaction </a:t>
            </a:r>
          </a:p>
        </p:txBody>
      </p:sp>
      <p:sp>
        <p:nvSpPr>
          <p:cNvPr id="5" name="TextBox 4">
            <a:extLst>
              <a:ext uri="{FF2B5EF4-FFF2-40B4-BE49-F238E27FC236}">
                <a16:creationId xmlns:a16="http://schemas.microsoft.com/office/drawing/2014/main" id="{553455C8-756E-7644-9576-7DF270E1C16C}"/>
              </a:ext>
            </a:extLst>
          </p:cNvPr>
          <p:cNvSpPr txBox="1"/>
          <p:nvPr/>
        </p:nvSpPr>
        <p:spPr>
          <a:xfrm>
            <a:off x="241774" y="749300"/>
            <a:ext cx="4818948" cy="1723549"/>
          </a:xfrm>
          <a:prstGeom prst="rect">
            <a:avLst/>
          </a:prstGeom>
          <a:noFill/>
        </p:spPr>
        <p:txBody>
          <a:bodyPr wrap="none" rtlCol="0">
            <a:spAutoFit/>
          </a:bodyPr>
          <a:lstStyle/>
          <a:p>
            <a:r>
              <a:rPr lang="en-US" sz="2200" dirty="0"/>
              <a:t>Fall 1942 at University of Chicago</a:t>
            </a:r>
          </a:p>
          <a:p>
            <a:r>
              <a:rPr lang="en-US" sz="2200" dirty="0"/>
              <a:t>(Metallurgical Laboratory or Met Lab)</a:t>
            </a:r>
          </a:p>
          <a:p>
            <a:endParaRPr lang="en-US" sz="2200" dirty="0"/>
          </a:p>
          <a:p>
            <a:r>
              <a:rPr lang="en-US" sz="2200" dirty="0"/>
              <a:t>Enrico Fermi  (1901-1954)</a:t>
            </a:r>
          </a:p>
          <a:p>
            <a:endParaRPr lang="en-US" dirty="0"/>
          </a:p>
        </p:txBody>
      </p:sp>
      <p:pic>
        <p:nvPicPr>
          <p:cNvPr id="6" name="Picture 5" descr="A drawing of a room with a ladder&#10;&#10;Description automatically generated">
            <a:extLst>
              <a:ext uri="{FF2B5EF4-FFF2-40B4-BE49-F238E27FC236}">
                <a16:creationId xmlns:a16="http://schemas.microsoft.com/office/drawing/2014/main" id="{4C299F01-0251-804D-A97C-2AC2577F3DF8}"/>
              </a:ext>
            </a:extLst>
          </p:cNvPr>
          <p:cNvPicPr>
            <a:picLocks noChangeAspect="1"/>
          </p:cNvPicPr>
          <p:nvPr/>
        </p:nvPicPr>
        <p:blipFill>
          <a:blip r:embed="rId2"/>
          <a:stretch>
            <a:fillRect/>
          </a:stretch>
        </p:blipFill>
        <p:spPr>
          <a:xfrm>
            <a:off x="5492858" y="3581400"/>
            <a:ext cx="3449591" cy="2705099"/>
          </a:xfrm>
          <a:prstGeom prst="rect">
            <a:avLst/>
          </a:prstGeom>
        </p:spPr>
      </p:pic>
      <p:sp>
        <p:nvSpPr>
          <p:cNvPr id="7" name="TextBox 6">
            <a:extLst>
              <a:ext uri="{FF2B5EF4-FFF2-40B4-BE49-F238E27FC236}">
                <a16:creationId xmlns:a16="http://schemas.microsoft.com/office/drawing/2014/main" id="{4F4E6C23-8074-264E-8C40-30D7FEE7DF0F}"/>
              </a:ext>
            </a:extLst>
          </p:cNvPr>
          <p:cNvSpPr txBox="1"/>
          <p:nvPr/>
        </p:nvSpPr>
        <p:spPr>
          <a:xfrm>
            <a:off x="2667000" y="6350000"/>
            <a:ext cx="6477000" cy="369332"/>
          </a:xfrm>
          <a:prstGeom prst="rect">
            <a:avLst/>
          </a:prstGeom>
          <a:noFill/>
        </p:spPr>
        <p:txBody>
          <a:bodyPr wrap="square" rtlCol="0">
            <a:spAutoFit/>
          </a:bodyPr>
          <a:lstStyle/>
          <a:p>
            <a:r>
              <a:rPr lang="en-US" dirty="0"/>
              <a:t>Fermi’s pile (CP1)  -- predecessor of all nuclear power plants</a:t>
            </a:r>
          </a:p>
        </p:txBody>
      </p:sp>
      <p:pic>
        <p:nvPicPr>
          <p:cNvPr id="9218" name="Picture 2">
            <a:extLst>
              <a:ext uri="{FF2B5EF4-FFF2-40B4-BE49-F238E27FC236}">
                <a16:creationId xmlns:a16="http://schemas.microsoft.com/office/drawing/2014/main" id="{7EA43C8C-B061-7A4B-AD68-63DB5F942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827842"/>
            <a:ext cx="3225751" cy="17724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9C8601-8D3F-BE49-92C6-0EEADE49C0AC}"/>
              </a:ext>
            </a:extLst>
          </p:cNvPr>
          <p:cNvSpPr txBox="1"/>
          <p:nvPr/>
        </p:nvSpPr>
        <p:spPr>
          <a:xfrm>
            <a:off x="7150100" y="762000"/>
            <a:ext cx="1415772" cy="369332"/>
          </a:xfrm>
          <a:prstGeom prst="rect">
            <a:avLst/>
          </a:prstGeom>
          <a:noFill/>
        </p:spPr>
        <p:txBody>
          <a:bodyPr wrap="none" rtlCol="0">
            <a:spAutoFit/>
          </a:bodyPr>
          <a:lstStyle/>
          <a:p>
            <a:r>
              <a:rPr lang="en-US" dirty="0">
                <a:solidFill>
                  <a:srgbClr val="1C1FFA"/>
                </a:solidFill>
              </a:rPr>
              <a:t>Stagg Field </a:t>
            </a:r>
          </a:p>
        </p:txBody>
      </p:sp>
      <p:pic>
        <p:nvPicPr>
          <p:cNvPr id="9220" name="Picture 4">
            <a:extLst>
              <a:ext uri="{FF2B5EF4-FFF2-40B4-BE49-F238E27FC236}">
                <a16:creationId xmlns:a16="http://schemas.microsoft.com/office/drawing/2014/main" id="{0E4B88DB-A2A0-FA41-ABE2-97B3258DC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53" y="2235200"/>
            <a:ext cx="4885215" cy="3619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58D2F4-71F6-B34A-98A4-D24FBBE0B4E8}"/>
              </a:ext>
            </a:extLst>
          </p:cNvPr>
          <p:cNvSpPr txBox="1"/>
          <p:nvPr/>
        </p:nvSpPr>
        <p:spPr>
          <a:xfrm>
            <a:off x="2336800" y="5854700"/>
            <a:ext cx="2168222" cy="369332"/>
          </a:xfrm>
          <a:prstGeom prst="rect">
            <a:avLst/>
          </a:prstGeom>
          <a:noFill/>
        </p:spPr>
        <p:txBody>
          <a:bodyPr wrap="none" rtlCol="0">
            <a:spAutoFit/>
          </a:bodyPr>
          <a:lstStyle/>
          <a:p>
            <a:r>
              <a:rPr lang="en-US" dirty="0"/>
              <a:t>Fermi’s group 1946</a:t>
            </a:r>
          </a:p>
        </p:txBody>
      </p:sp>
    </p:spTree>
    <p:extLst>
      <p:ext uri="{BB962C8B-B14F-4D97-AF65-F5344CB8AC3E}">
        <p14:creationId xmlns:p14="http://schemas.microsoft.com/office/powerpoint/2010/main" val="28959681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0341A7B3-7032-1049-9DD8-65783954ADC9}" vid="{962341A5-2EB2-1149-BBE4-313A76FA2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Blank1</Template>
  <TotalTime>31107</TotalTime>
  <Words>3064</Words>
  <Application>Microsoft Macintosh PowerPoint</Application>
  <PresentationFormat>On-screen Show (4:3)</PresentationFormat>
  <Paragraphs>339</Paragraphs>
  <Slides>40</Slides>
  <Notes>3</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6" baseType="lpstr">
      <vt:lpstr>Calibri</vt:lpstr>
      <vt:lpstr>Arial</vt:lpstr>
      <vt:lpstr>Arial</vt:lpstr>
      <vt:lpstr>roboto</vt: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Baym</dc:creator>
  <cp:lastModifiedBy>Baym, Gordon A</cp:lastModifiedBy>
  <cp:revision>914</cp:revision>
  <cp:lastPrinted>2022-09-17T17:12:59Z</cp:lastPrinted>
  <dcterms:created xsi:type="dcterms:W3CDTF">2017-10-10T05:38:22Z</dcterms:created>
  <dcterms:modified xsi:type="dcterms:W3CDTF">2023-11-09T16:36:42Z</dcterms:modified>
</cp:coreProperties>
</file>