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4"/>
  </p:notesMasterIdLst>
  <p:sldIdLst>
    <p:sldId id="514" r:id="rId2"/>
    <p:sldId id="635" r:id="rId3"/>
    <p:sldId id="515" r:id="rId4"/>
    <p:sldId id="410" r:id="rId5"/>
    <p:sldId id="595" r:id="rId6"/>
    <p:sldId id="622" r:id="rId7"/>
    <p:sldId id="596" r:id="rId8"/>
    <p:sldId id="612" r:id="rId9"/>
    <p:sldId id="623" r:id="rId10"/>
    <p:sldId id="520" r:id="rId11"/>
    <p:sldId id="614" r:id="rId12"/>
    <p:sldId id="624" r:id="rId13"/>
    <p:sldId id="615" r:id="rId14"/>
    <p:sldId id="598" r:id="rId15"/>
    <p:sldId id="616" r:id="rId16"/>
    <p:sldId id="611" r:id="rId17"/>
    <p:sldId id="625" r:id="rId18"/>
    <p:sldId id="619" r:id="rId19"/>
    <p:sldId id="597" r:id="rId20"/>
    <p:sldId id="613" r:id="rId21"/>
    <p:sldId id="626" r:id="rId22"/>
    <p:sldId id="621" r:id="rId23"/>
    <p:sldId id="620" r:id="rId24"/>
    <p:sldId id="634" r:id="rId25"/>
    <p:sldId id="632" r:id="rId26"/>
    <p:sldId id="564" r:id="rId27"/>
    <p:sldId id="526" r:id="rId28"/>
    <p:sldId id="518" r:id="rId29"/>
    <p:sldId id="579" r:id="rId30"/>
    <p:sldId id="511" r:id="rId31"/>
    <p:sldId id="606" r:id="rId32"/>
    <p:sldId id="500" r:id="rId33"/>
    <p:sldId id="441" r:id="rId34"/>
    <p:sldId id="528" r:id="rId35"/>
    <p:sldId id="530" r:id="rId36"/>
    <p:sldId id="529" r:id="rId37"/>
    <p:sldId id="531" r:id="rId38"/>
    <p:sldId id="607" r:id="rId39"/>
    <p:sldId id="532" r:id="rId40"/>
    <p:sldId id="627" r:id="rId41"/>
    <p:sldId id="599" r:id="rId42"/>
    <p:sldId id="580" r:id="rId43"/>
    <p:sldId id="584" r:id="rId44"/>
    <p:sldId id="585" r:id="rId45"/>
    <p:sldId id="586" r:id="rId46"/>
    <p:sldId id="533" r:id="rId47"/>
    <p:sldId id="628" r:id="rId48"/>
    <p:sldId id="638" r:id="rId49"/>
    <p:sldId id="629" r:id="rId50"/>
    <p:sldId id="601" r:id="rId51"/>
    <p:sldId id="604" r:id="rId52"/>
    <p:sldId id="605" r:id="rId53"/>
    <p:sldId id="608" r:id="rId54"/>
    <p:sldId id="582" r:id="rId55"/>
    <p:sldId id="587" r:id="rId56"/>
    <p:sldId id="588" r:id="rId57"/>
    <p:sldId id="590" r:id="rId58"/>
    <p:sldId id="591" r:id="rId59"/>
    <p:sldId id="589" r:id="rId60"/>
    <p:sldId id="609" r:id="rId61"/>
    <p:sldId id="610" r:id="rId62"/>
    <p:sldId id="592" r:id="rId63"/>
    <p:sldId id="593" r:id="rId64"/>
    <p:sldId id="594" r:id="rId65"/>
    <p:sldId id="631" r:id="rId66"/>
    <p:sldId id="637" r:id="rId67"/>
    <p:sldId id="524" r:id="rId68"/>
    <p:sldId id="525" r:id="rId69"/>
    <p:sldId id="519" r:id="rId70"/>
    <p:sldId id="423" r:id="rId71"/>
    <p:sldId id="539" r:id="rId72"/>
    <p:sldId id="538" r:id="rId73"/>
    <p:sldId id="536" r:id="rId74"/>
    <p:sldId id="561" r:id="rId75"/>
    <p:sldId id="537" r:id="rId76"/>
    <p:sldId id="550" r:id="rId77"/>
    <p:sldId id="559" r:id="rId78"/>
    <p:sldId id="575" r:id="rId79"/>
    <p:sldId id="555" r:id="rId80"/>
    <p:sldId id="523" r:id="rId81"/>
    <p:sldId id="576" r:id="rId82"/>
    <p:sldId id="540" r:id="rId83"/>
    <p:sldId id="541" r:id="rId84"/>
    <p:sldId id="551" r:id="rId85"/>
    <p:sldId id="553" r:id="rId86"/>
    <p:sldId id="542" r:id="rId87"/>
    <p:sldId id="549" r:id="rId88"/>
    <p:sldId id="535" r:id="rId89"/>
    <p:sldId id="544" r:id="rId90"/>
    <p:sldId id="534" r:id="rId91"/>
    <p:sldId id="548" r:id="rId92"/>
    <p:sldId id="522" r:id="rId93"/>
    <p:sldId id="558" r:id="rId94"/>
    <p:sldId id="578" r:id="rId95"/>
    <p:sldId id="577" r:id="rId96"/>
    <p:sldId id="568" r:id="rId97"/>
    <p:sldId id="567" r:id="rId98"/>
    <p:sldId id="574" r:id="rId99"/>
    <p:sldId id="556" r:id="rId100"/>
    <p:sldId id="569" r:id="rId101"/>
    <p:sldId id="571" r:id="rId102"/>
    <p:sldId id="572" r:id="rId103"/>
    <p:sldId id="566" r:id="rId104"/>
    <p:sldId id="573" r:id="rId105"/>
    <p:sldId id="630" r:id="rId106"/>
    <p:sldId id="633" r:id="rId107"/>
    <p:sldId id="563" r:id="rId108"/>
    <p:sldId id="562" r:id="rId109"/>
    <p:sldId id="348" r:id="rId110"/>
    <p:sldId id="527" r:id="rId111"/>
    <p:sldId id="543" r:id="rId112"/>
    <p:sldId id="516" r:id="rId1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  <a:srgbClr val="FFFFFF"/>
    <a:srgbClr val="1496E9"/>
    <a:srgbClr val="D49F0F"/>
    <a:srgbClr val="C0910D"/>
    <a:srgbClr val="C0962D"/>
    <a:srgbClr val="430E8C"/>
    <a:srgbClr val="502BA0"/>
    <a:srgbClr val="622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/>
    <p:restoredTop sz="97030"/>
  </p:normalViewPr>
  <p:slideViewPr>
    <p:cSldViewPr snapToGrid="0" snapToObjects="1" showGuides="1">
      <p:cViewPr varScale="1">
        <p:scale>
          <a:sx n="156" d="100"/>
          <a:sy n="156" d="100"/>
        </p:scale>
        <p:origin x="125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8CEDC-40CC-914E-9D77-71564318353F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4F0CA-33DD-FE41-95BA-75FB2C8F0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Little Luis</a:t>
            </a:r>
            <a:r>
              <a:rPr lang="is-IS" dirty="0"/>
              <a:t>…my constant inspiration!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0C384-1E5C-CD43-BB29-EB6881BBC4D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7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C475-B24A-A344-AB3F-933AB38E7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B91AE-1B4A-6545-8CC9-B9C4D6B7D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BD53-7348-1D4D-987B-4E927138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EFB3A-CCF0-D34C-8715-68E8C792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05606-EA0C-8743-B323-3F2570F5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91C6A-157C-FA46-BA71-6E4AE0DA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CAD71-B0A8-0347-AE96-063BB1D40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FB0E7-CC5F-E741-B40C-7DBC9B8E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EC9B-0CC1-ED4D-8B91-56254031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A634B-0AE4-7C41-B3BD-0B65A039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17962-6EC0-0D44-88C5-EF54AC9C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DEA3-4D87-B14A-A1D4-96329B78E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45DE4-258E-7441-BC73-C44A8F69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639CE-DF72-4C4B-B35F-87057DDB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99E9A-0241-9045-B25A-1C65390F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C4B4-7599-2745-9683-DF42EA21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E6363-8DD2-4544-B1E4-6501DCDC3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814C4-A647-B34F-AC58-003491BA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E27F1-5E72-414B-A045-B16D8AA8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AD6B9-ABAC-7043-8B71-DE2B3DED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BB96-D2D2-6846-A318-92F243BA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7968B-82AB-584D-9134-BE5B1B28D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DBF5-B73C-1441-AD4D-58F085854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CB3BC-3A64-E44A-94BA-D23C9FD9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9B582-530D-EB48-9BE2-30F8FCB8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CE5E-B93A-C447-8E13-6F0E678D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297BF-FEC7-C64F-AC93-B0FBD0782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5C7BA-3EFF-D84D-AC05-85D7D9054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D9A2F-07E2-4E4E-A3E6-42F85388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B67DD-189F-B448-B7F7-974C6828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7E397-DB4B-2943-8A3A-58C82869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5732-A1E3-EA46-B758-5AA7EF93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F7A03-B080-FC44-A792-12F3D8576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5446-CAEA-3A4F-8AE9-5E9AC4CD2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A110E-5CB3-A24E-BFE5-F57D88D5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952DE-4757-F141-A647-908818FB0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4FE92-F53A-6742-BA92-D5FBDC599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086FF2-7115-484E-BCAE-949FB8EAD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3DDE8-3B21-E547-8F80-6B5E0756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0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EDD9-F8D4-C849-BB64-A61E78D7A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0FA85-93E5-F048-AACD-600900ED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7E1C1-1F90-E841-8DAA-13BD7D32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6D600-BFA8-6A47-BCB2-2FD56617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DE40F-9F84-D34B-902D-E31C5744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022E0-E1E8-4D41-BA19-0229B80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B22D1-6C5A-714B-9E0E-5443A3AE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9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7B6A-95EF-8D4E-8BB2-37499C54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E827D-A4DC-274A-BCD0-5D7A71463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E7814-6589-1F4D-A8E7-9E1A8EB27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D2EF7-22DB-8544-AADD-618B80E1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0AB01-1F68-1E49-90CB-570EAE2E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D3E1A-B73E-EB42-82BE-42D2D395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1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371D2-3797-A947-8944-11F5F84E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EBE9E-C4B0-8643-8B6B-CAC74F625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7DE63-6E03-5B44-BDD6-9AC7D713D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CF40-2B93-3644-AFAF-CB1E4CE4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F3C69-20C4-344C-A0D0-7738F923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90757-BE6E-8940-84B6-190647A9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4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02BA0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rgbClr val="430E8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6D011-2A04-484F-B7BC-798F08BC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C0672-9F6E-264B-A736-DCB85B36C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A60A-5DFE-4F46-A38E-3034A6EA5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2747E-AD43-BC49-8E00-8B3D675BD98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C3D08-B3EC-AA41-B14F-120F4DC8D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10B52-EF90-E44D-9E47-A55828EE2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4CC5-8A9F-4A4A-B477-D28778182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DFDB6D-5E85-D74B-921F-F92FFEB56361}"/>
              </a:ext>
            </a:extLst>
          </p:cNvPr>
          <p:cNvSpPr/>
          <p:nvPr/>
        </p:nvSpPr>
        <p:spPr>
          <a:xfrm>
            <a:off x="522514" y="5188667"/>
            <a:ext cx="4659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James Dobbins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OLLI, 26 September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D75B9-95EE-E34B-90D3-F1CBDB389B75}"/>
              </a:ext>
            </a:extLst>
          </p:cNvPr>
          <p:cNvSpPr txBox="1"/>
          <p:nvPr/>
        </p:nvSpPr>
        <p:spPr>
          <a:xfrm>
            <a:off x="6096000" y="387650"/>
            <a:ext cx="5615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Vaccine-Preventable Diseases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64604B-E981-C249-A4D7-D2EDEAD130FD}"/>
              </a:ext>
            </a:extLst>
          </p:cNvPr>
          <p:cNvSpPr txBox="1"/>
          <p:nvPr/>
        </p:nvSpPr>
        <p:spPr>
          <a:xfrm>
            <a:off x="7888590" y="3557551"/>
            <a:ext cx="2700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Influenza</a:t>
            </a:r>
          </a:p>
          <a:p>
            <a:r>
              <a:rPr lang="en-US" sz="4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Covid-19</a:t>
            </a:r>
          </a:p>
          <a:p>
            <a:r>
              <a:rPr lang="en-US" sz="4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</a:t>
            </a:r>
          </a:p>
        </p:txBody>
      </p:sp>
      <p:pic>
        <p:nvPicPr>
          <p:cNvPr id="1032" name="Picture 8" descr="Omicron in the U.S.">
            <a:extLst>
              <a:ext uri="{FF2B5EF4-FFF2-40B4-BE49-F238E27FC236}">
                <a16:creationId xmlns:a16="http://schemas.microsoft.com/office/drawing/2014/main" id="{C86EF2E1-0F19-7C45-ABED-95C01B56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4" y="310242"/>
            <a:ext cx="4249359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0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0851F6-C8FC-C246-ACD0-8FA5D326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ECC727F-959C-074C-ABFF-0BD2B69E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BA7AF-DAD5-8E4A-A229-73115D8E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4" y="269421"/>
            <a:ext cx="11702911" cy="63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BA7AF-DAD5-8E4A-A229-73115D8E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4" y="269421"/>
            <a:ext cx="11702911" cy="63844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6323E6-B4E5-8E44-AFC2-9A78E54545D1}"/>
              </a:ext>
            </a:extLst>
          </p:cNvPr>
          <p:cNvSpPr/>
          <p:nvPr/>
        </p:nvSpPr>
        <p:spPr>
          <a:xfrm>
            <a:off x="2118903" y="2620735"/>
            <a:ext cx="4722768" cy="9960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BBA7AF-DAD5-8E4A-A229-73115D8E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4" y="236764"/>
            <a:ext cx="11702911" cy="63844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6323E6-B4E5-8E44-AFC2-9A78E54545D1}"/>
              </a:ext>
            </a:extLst>
          </p:cNvPr>
          <p:cNvSpPr/>
          <p:nvPr/>
        </p:nvSpPr>
        <p:spPr>
          <a:xfrm>
            <a:off x="453389" y="3837213"/>
            <a:ext cx="3147061" cy="5715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Monkeypox: The Good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383973" y="1503352"/>
            <a:ext cx="741317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We have an excellent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We now have an adequate supply of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There is a finite number of people at high risk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outbreak is declining rapidly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02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Monkeypox: The Bad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3744686" y="1633980"/>
            <a:ext cx="4718956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60"/>
              </a:lnSpc>
              <a:spcAft>
                <a:spcPts val="180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really isn’t any bad news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88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045028" y="570450"/>
            <a:ext cx="10099222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you Receive Monkeypox Vaccine?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63583" y="2458575"/>
            <a:ext cx="7086600" cy="226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(But you probably couldn’t get it even if you wanted the vaccine)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Changing the Name? Seriously?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457451" y="1633983"/>
            <a:ext cx="79601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Push to change the name comes from some public health and LGBTQ activists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These activists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claim to know that the name “stigmatizes” gay Black men and the entire continent of Africa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There is no data to support this claim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basically an expenditure of time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, effort, and money that should be spent on controlling the actual outbreak ⎼ change the name later if it’s really necessary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297" y="2004905"/>
            <a:ext cx="4931831" cy="3979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9976" y="676656"/>
            <a:ext cx="343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B4C7E7"/>
                </a:solidFill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7520" y="6189101"/>
            <a:ext cx="617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B4C7E7"/>
                </a:solidFill>
              </a:rPr>
              <a:t>NB: Please don’t forget to turn your cell phones back on! </a:t>
            </a:r>
          </a:p>
        </p:txBody>
      </p:sp>
    </p:spTree>
    <p:extLst>
      <p:ext uri="{BB962C8B-B14F-4D97-AF65-F5344CB8AC3E}">
        <p14:creationId xmlns:p14="http://schemas.microsoft.com/office/powerpoint/2010/main" val="5908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4FA039-833C-ED4D-8D45-B98BD9E38F04}"/>
              </a:ext>
            </a:extLst>
          </p:cNvPr>
          <p:cNvSpPr/>
          <p:nvPr/>
        </p:nvSpPr>
        <p:spPr>
          <a:xfrm>
            <a:off x="9233807" y="4784273"/>
            <a:ext cx="489858" cy="46536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196190" y="2848077"/>
            <a:ext cx="781322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Questions, questions, questions…???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4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812471" y="2652133"/>
            <a:ext cx="8580666" cy="96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Special thanks to my administrative assistant for keeping this project going…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6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96380454-1480-274D-B877-A442E0074F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6" r="1" b="8464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27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4FA039-833C-ED4D-8D45-B98BD9E38F04}"/>
              </a:ext>
            </a:extLst>
          </p:cNvPr>
          <p:cNvSpPr/>
          <p:nvPr/>
        </p:nvSpPr>
        <p:spPr>
          <a:xfrm>
            <a:off x="9233807" y="4784273"/>
            <a:ext cx="489858" cy="46536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BE18D7-03E0-1742-B805-0AA9FE813425}"/>
              </a:ext>
            </a:extLst>
          </p:cNvPr>
          <p:cNvSpPr/>
          <p:nvPr/>
        </p:nvSpPr>
        <p:spPr>
          <a:xfrm>
            <a:off x="1728106" y="4789714"/>
            <a:ext cx="489858" cy="46536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87AB58-93BF-AE4B-87EB-CB747913EDF0}"/>
              </a:ext>
            </a:extLst>
          </p:cNvPr>
          <p:cNvSpPr/>
          <p:nvPr/>
        </p:nvSpPr>
        <p:spPr>
          <a:xfrm>
            <a:off x="4360178" y="546558"/>
            <a:ext cx="2023844" cy="261257"/>
          </a:xfrm>
          <a:prstGeom prst="roundRect">
            <a:avLst/>
          </a:prstGeom>
          <a:noFill/>
          <a:ln w="41275">
            <a:solidFill>
              <a:srgbClr val="FF0000">
                <a:alpha val="4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3154D7-2711-BC42-8FAD-8AF7FD2366AE}"/>
              </a:ext>
            </a:extLst>
          </p:cNvPr>
          <p:cNvSpPr/>
          <p:nvPr/>
        </p:nvSpPr>
        <p:spPr>
          <a:xfrm>
            <a:off x="7876562" y="3167743"/>
            <a:ext cx="2626455" cy="1295200"/>
          </a:xfrm>
          <a:prstGeom prst="roundRect">
            <a:avLst/>
          </a:prstGeom>
          <a:noFill/>
          <a:ln w="41275">
            <a:solidFill>
              <a:srgbClr val="FF0000">
                <a:alpha val="4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9E722244-054A-7040-848E-B8791DB917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92163" y="2208442"/>
            <a:ext cx="1061354" cy="62864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3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8CAFA9FD-2E09-E443-B305-C62601B16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658"/>
            <a:ext cx="12192000" cy="6214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922566" y="4629150"/>
            <a:ext cx="133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CDC Data Tracker</a:t>
            </a:r>
          </a:p>
          <a:p>
            <a:r>
              <a:rPr lang="en-US" sz="1200" i="1" dirty="0"/>
              <a:t>9/21/22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30F59-300F-C241-B6FB-E2F561ACF7D6}"/>
              </a:ext>
            </a:extLst>
          </p:cNvPr>
          <p:cNvSpPr txBox="1"/>
          <p:nvPr/>
        </p:nvSpPr>
        <p:spPr>
          <a:xfrm>
            <a:off x="1110343" y="640223"/>
            <a:ext cx="8948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Daily Trends in COVID-19 Cases in the United States Reported to CDC</a:t>
            </a:r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57B2EF-80DC-E04B-891F-A408C3F42C83}"/>
              </a:ext>
            </a:extLst>
          </p:cNvPr>
          <p:cNvCxnSpPr/>
          <p:nvPr/>
        </p:nvCxnSpPr>
        <p:spPr>
          <a:xfrm>
            <a:off x="1801237" y="1650759"/>
            <a:ext cx="563335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50DF67-FF89-B247-B3C7-86E251A435C8}"/>
              </a:ext>
            </a:extLst>
          </p:cNvPr>
          <p:cNvSpPr txBox="1"/>
          <p:nvPr/>
        </p:nvSpPr>
        <p:spPr>
          <a:xfrm>
            <a:off x="2487336" y="1426020"/>
            <a:ext cx="2747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7-Day moving average</a:t>
            </a:r>
          </a:p>
        </p:txBody>
      </p:sp>
    </p:spTree>
    <p:extLst>
      <p:ext uri="{BB962C8B-B14F-4D97-AF65-F5344CB8AC3E}">
        <p14:creationId xmlns:p14="http://schemas.microsoft.com/office/powerpoint/2010/main" val="36592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FA84CE92-34EC-014B-B439-713E0C30E0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92163" y="2208442"/>
            <a:ext cx="1061354" cy="62864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04BD634-26DE-F143-8E5B-AE6560F16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80" y="0"/>
            <a:ext cx="8984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E838116-AD5E-5B4C-AF8C-6B8552A5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4" y="0"/>
            <a:ext cx="9838012" cy="6858000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FA84CE92-34EC-014B-B439-713E0C30E0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92163" y="2208442"/>
            <a:ext cx="1061354" cy="62864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547007" y="2839913"/>
            <a:ext cx="1097280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2022 Influenza Season in Australia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510390" y="493556"/>
            <a:ext cx="917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We Learn From Australia?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845132" y="1612718"/>
            <a:ext cx="8507186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“In fact, data shows Australia has had its worst flu season in five years.” </a:t>
            </a:r>
          </a:p>
          <a:p>
            <a:pPr>
              <a:lnSpc>
                <a:spcPts val="206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	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Karli Barnett, CBS News Miami – 06 Sept 2022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“The impact for the [2022] season…is low to moderate.”</a:t>
            </a:r>
          </a:p>
          <a:p>
            <a:pPr>
              <a:lnSpc>
                <a:spcPts val="2060"/>
              </a:lnSpc>
              <a:spcAft>
                <a:spcPts val="12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Australia Influenza Surveillance </a:t>
            </a:r>
            <a:r>
              <a:rPr lang="en-US" sz="20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Report, 11 Sept 2022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03439-2DBE-B046-9FAB-F9E51B4D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78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4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D3B3538-2E52-0D4E-A224-74FE8E95B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24" y="0"/>
            <a:ext cx="10873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510390" y="493556"/>
            <a:ext cx="917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Vaccines 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Recommended for 65+ Years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06430" y="1612718"/>
            <a:ext cx="7184574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Fluzone high-dose quadrivalent vaccine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Flublok quadrivalent recombinant vaccine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Fluad quadrivalent adjuvented vaccine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510390" y="493556"/>
            <a:ext cx="917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Vaccines 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Recommended for 65+ Years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14596" y="1612718"/>
            <a:ext cx="7176410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Fluzone high-dose quadrivalent vaccine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Flublok quadrivalent recombinant vaccine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Fluad quadrivalent adjuvented vaccine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B809EBE-1FB2-C24D-8BDD-D552C1E2010F}"/>
              </a:ext>
            </a:extLst>
          </p:cNvPr>
          <p:cNvSpPr/>
          <p:nvPr/>
        </p:nvSpPr>
        <p:spPr>
          <a:xfrm>
            <a:off x="2939590" y="2220236"/>
            <a:ext cx="6367694" cy="465814"/>
          </a:xfrm>
          <a:prstGeom prst="roundRect">
            <a:avLst/>
          </a:prstGeom>
          <a:noFill/>
          <a:ln w="47625">
            <a:solidFill>
              <a:srgbClr val="FF0000">
                <a:alpha val="4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510390" y="493556"/>
            <a:ext cx="917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Vaccines 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Recommended for 65+ Years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139040" y="1612718"/>
            <a:ext cx="7935685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Fluzone HD	4x dose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(60 µl)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egg-based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Flublok		3x dose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(45 µl)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recombinant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Fluad		1x dose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(15 µl)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egg-based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Influenza: The Good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583874" y="1503352"/>
            <a:ext cx="9013370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strength of the anticipated viral strains appear to be moderate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2022-2023 vaccine has been modified for these anticipated strains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There is an adequate supply of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It is possible that only one subtype of influenza will circulate this season, A (H3N2)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71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Influenza: The Bad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326814" y="1503352"/>
            <a:ext cx="7551963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subtype that will probably dominate the outbreak this year is the more dangerous of the four subtypes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majority of the available vaccines continue to be produced in eggs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Still no universal influenza vaccine that would negate the need for annual immunization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5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045028" y="570450"/>
            <a:ext cx="10099222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you Receive Influenza Vaccine?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065563" y="2458575"/>
            <a:ext cx="8082644" cy="226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(But not yet…wait another 6 to 8 weeks, depending on the timing of the outbreak)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9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 Covid-19: Status of the Outbreak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6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168978" y="493556"/>
            <a:ext cx="785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 Outbreak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3037108" y="1612718"/>
            <a:ext cx="6123217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trends for cases and deaths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Changes in SARS-CoV-2 variants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 and updated vaccines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0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Trends for Cases and Deaths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4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168978" y="493556"/>
            <a:ext cx="785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 That We’ll Discuss Today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490098" y="1707604"/>
            <a:ext cx="7209075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Influenza: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2022 -2023 Season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Covid-19: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Status of the outbreak</a:t>
            </a:r>
          </a:p>
          <a:p>
            <a:pPr lvl="1">
              <a:lnSpc>
                <a:spcPts val="3260"/>
              </a:lnSpc>
              <a:spcAft>
                <a:spcPts val="1200"/>
              </a:spcAft>
              <a:defRPr/>
            </a:pP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Outbreak: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Who is at risk?</a:t>
            </a:r>
          </a:p>
          <a:p>
            <a:pPr marR="0" lvl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  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Questions, questions, questions…???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8100">
            <a:solidFill>
              <a:srgbClr val="D49F0F">
                <a:alpha val="6745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5FE98-4271-4D47-A254-AFF1A05EDE45}"/>
              </a:ext>
            </a:extLst>
          </p:cNvPr>
          <p:cNvSpPr txBox="1"/>
          <p:nvPr/>
        </p:nvSpPr>
        <p:spPr>
          <a:xfrm>
            <a:off x="2221583" y="400890"/>
            <a:ext cx="7748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</a:rPr>
              <a:t>Covid-19 Cases Worldwide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C7741-9E97-E847-B99D-492FBD670C87}"/>
              </a:ext>
            </a:extLst>
          </p:cNvPr>
          <p:cNvSpPr txBox="1"/>
          <p:nvPr/>
        </p:nvSpPr>
        <p:spPr>
          <a:xfrm>
            <a:off x="1123653" y="6319157"/>
            <a:ext cx="208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of 24 September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9EE7B-F8A3-A942-A9EF-5DCBC09A3056}"/>
              </a:ext>
            </a:extLst>
          </p:cNvPr>
          <p:cNvSpPr txBox="1"/>
          <p:nvPr/>
        </p:nvSpPr>
        <p:spPr>
          <a:xfrm>
            <a:off x="8703136" y="6316436"/>
            <a:ext cx="245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www.worldometer.info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C0E3012-0E52-0344-8E6D-E70AE40D9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27" y="1380909"/>
            <a:ext cx="8058150" cy="45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C7741-9E97-E847-B99D-492FBD670C87}"/>
              </a:ext>
            </a:extLst>
          </p:cNvPr>
          <p:cNvSpPr txBox="1"/>
          <p:nvPr/>
        </p:nvSpPr>
        <p:spPr>
          <a:xfrm>
            <a:off x="1123652" y="6319157"/>
            <a:ext cx="2093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of 24 September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9EE7B-F8A3-A942-A9EF-5DCBC09A3056}"/>
              </a:ext>
            </a:extLst>
          </p:cNvPr>
          <p:cNvSpPr txBox="1"/>
          <p:nvPr/>
        </p:nvSpPr>
        <p:spPr>
          <a:xfrm>
            <a:off x="8703136" y="6316436"/>
            <a:ext cx="245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www.worldometer.info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AC9D60-87CC-C24B-8868-777C18A8601C}"/>
              </a:ext>
            </a:extLst>
          </p:cNvPr>
          <p:cNvCxnSpPr/>
          <p:nvPr/>
        </p:nvCxnSpPr>
        <p:spPr>
          <a:xfrm>
            <a:off x="1515534" y="3217335"/>
            <a:ext cx="9237133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FEED3DA6-D726-4A48-8833-3F2CE983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704850"/>
            <a:ext cx="9067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6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1D99E-F3DD-CA44-A9F8-17B3D5AC9C71}"/>
              </a:ext>
            </a:extLst>
          </p:cNvPr>
          <p:cNvSpPr txBox="1"/>
          <p:nvPr/>
        </p:nvSpPr>
        <p:spPr>
          <a:xfrm>
            <a:off x="1031351" y="6145621"/>
            <a:ext cx="286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Washington State DOH, 23 Feb 2022</a:t>
            </a:r>
          </a:p>
        </p:txBody>
      </p:sp>
      <p:pic>
        <p:nvPicPr>
          <p:cNvPr id="5122" name="Picture 2" descr="Covid-19 Cases, Hospitalizations and Deaths Compared">
            <a:extLst>
              <a:ext uri="{FF2B5EF4-FFF2-40B4-BE49-F238E27FC236}">
                <a16:creationId xmlns:a16="http://schemas.microsoft.com/office/drawing/2014/main" id="{7FA41D04-B3AD-234A-9B88-E8F23267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67"/>
            <a:ext cx="12192000" cy="65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6FCA5F1-CC2E-174A-A645-A67436A3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72" y="0"/>
            <a:ext cx="97510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E2BC3-6092-6E44-8819-5146BD5F6ED9}"/>
              </a:ext>
            </a:extLst>
          </p:cNvPr>
          <p:cNvSpPr txBox="1"/>
          <p:nvPr/>
        </p:nvSpPr>
        <p:spPr>
          <a:xfrm>
            <a:off x="89807" y="5470072"/>
            <a:ext cx="111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</p:spTree>
    <p:extLst>
      <p:ext uri="{BB962C8B-B14F-4D97-AF65-F5344CB8AC3E}">
        <p14:creationId xmlns:p14="http://schemas.microsoft.com/office/powerpoint/2010/main" val="26515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FBBEBD6-1BEC-F447-BA90-AC83B32D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9" y="-12553"/>
            <a:ext cx="6433457" cy="6871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</p:spTree>
    <p:extLst>
      <p:ext uri="{BB962C8B-B14F-4D97-AF65-F5344CB8AC3E}">
        <p14:creationId xmlns:p14="http://schemas.microsoft.com/office/powerpoint/2010/main" val="35850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FBBEBD6-1BEC-F447-BA90-AC83B32D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9" y="-12553"/>
            <a:ext cx="6433457" cy="6871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6A31FF-427B-F748-8CB8-0FA102931CF2}"/>
              </a:ext>
            </a:extLst>
          </p:cNvPr>
          <p:cNvSpPr/>
          <p:nvPr/>
        </p:nvSpPr>
        <p:spPr>
          <a:xfrm>
            <a:off x="3632198" y="3700840"/>
            <a:ext cx="431800" cy="4233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930CC37-41E8-A64E-82FE-C75B441A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687" y="2191"/>
            <a:ext cx="6424626" cy="68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930CC37-41E8-A64E-82FE-C75B441A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687" y="2191"/>
            <a:ext cx="6424626" cy="68558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219774-B097-9E4C-8E4D-CB258E7CDBB1}"/>
              </a:ext>
            </a:extLst>
          </p:cNvPr>
          <p:cNvSpPr/>
          <p:nvPr/>
        </p:nvSpPr>
        <p:spPr>
          <a:xfrm>
            <a:off x="3370335" y="3148694"/>
            <a:ext cx="431800" cy="4233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Johns Hopkins Corona Virus Resource center 9/12/22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930CC37-41E8-A64E-82FE-C75B441A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687" y="2191"/>
            <a:ext cx="6424626" cy="68558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219774-B097-9E4C-8E4D-CB258E7CDBB1}"/>
              </a:ext>
            </a:extLst>
          </p:cNvPr>
          <p:cNvSpPr/>
          <p:nvPr/>
        </p:nvSpPr>
        <p:spPr>
          <a:xfrm>
            <a:off x="3486151" y="5698672"/>
            <a:ext cx="628649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CDC Data Tracker</a:t>
            </a:r>
          </a:p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9/12/22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47B9F1-E0DF-8846-9C00-03530D25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967"/>
            <a:ext cx="12192000" cy="447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448920" y="2848077"/>
            <a:ext cx="7331896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 Influenza: 2022 – 2023 Season*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77922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E85A00-9A52-8041-8B42-6A736DB359F7}"/>
              </a:ext>
            </a:extLst>
          </p:cNvPr>
          <p:cNvCxnSpPr>
            <a:cxnSpLocks/>
          </p:cNvCxnSpPr>
          <p:nvPr/>
        </p:nvCxnSpPr>
        <p:spPr>
          <a:xfrm>
            <a:off x="769855" y="2320435"/>
            <a:ext cx="10652289" cy="0"/>
          </a:xfrm>
          <a:prstGeom prst="line">
            <a:avLst/>
          </a:prstGeom>
          <a:ln w="38100">
            <a:solidFill>
              <a:srgbClr val="D49F0F">
                <a:alpha val="6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132694-DE16-CE4A-8FCF-18BF952D79C3}"/>
              </a:ext>
            </a:extLst>
          </p:cNvPr>
          <p:cNvSpPr txBox="1"/>
          <p:nvPr/>
        </p:nvSpPr>
        <p:spPr>
          <a:xfrm>
            <a:off x="2857502" y="5763985"/>
            <a:ext cx="648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B4C7E7"/>
                </a:solidFill>
              </a:rPr>
              <a:t>*Note that the influenza season in the Northern Hemisphere begins on October 1</a:t>
            </a:r>
            <a:r>
              <a:rPr lang="en-US" i="1" baseline="30000" dirty="0">
                <a:solidFill>
                  <a:srgbClr val="B4C7E7"/>
                </a:solidFill>
              </a:rPr>
              <a:t>st</a:t>
            </a:r>
            <a:r>
              <a:rPr lang="en-US" i="1" dirty="0">
                <a:solidFill>
                  <a:srgbClr val="B4C7E7"/>
                </a:solidFill>
              </a:rPr>
              <a:t> and ends on September 30</a:t>
            </a:r>
            <a:r>
              <a:rPr lang="en-US" i="1" baseline="30000" dirty="0">
                <a:solidFill>
                  <a:srgbClr val="B4C7E7"/>
                </a:solidFill>
              </a:rPr>
              <a:t>th</a:t>
            </a:r>
            <a:r>
              <a:rPr lang="en-US" i="1" dirty="0">
                <a:solidFill>
                  <a:srgbClr val="B4C7E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24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506186" y="6049736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CDC Data Tracker</a:t>
            </a:r>
          </a:p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9/12/22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47B9F1-E0DF-8846-9C00-03530D25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967"/>
            <a:ext cx="12192000" cy="447206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828FE5-01DA-D844-A993-9980C0E3D571}"/>
              </a:ext>
            </a:extLst>
          </p:cNvPr>
          <p:cNvSpPr/>
          <p:nvPr/>
        </p:nvSpPr>
        <p:spPr>
          <a:xfrm>
            <a:off x="11283043" y="3429000"/>
            <a:ext cx="628649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709-F6FC-074B-9E46-FB5B5EBB6960}"/>
              </a:ext>
            </a:extLst>
          </p:cNvPr>
          <p:cNvSpPr txBox="1"/>
          <p:nvPr/>
        </p:nvSpPr>
        <p:spPr>
          <a:xfrm>
            <a:off x="400050" y="5870121"/>
            <a:ext cx="1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CDC Data Tracker</a:t>
            </a:r>
          </a:p>
          <a:p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9/21/22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984C6-8548-E641-ACEC-75FA48450766}"/>
              </a:ext>
            </a:extLst>
          </p:cNvPr>
          <p:cNvSpPr txBox="1"/>
          <p:nvPr/>
        </p:nvSpPr>
        <p:spPr>
          <a:xfrm>
            <a:off x="3055486" y="362341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4C7E7"/>
                </a:solidFill>
              </a:rPr>
              <a:t>U.S. COVID-19 Community Levels by County </a:t>
            </a:r>
            <a:endParaRPr lang="en-US" sz="2400" dirty="0">
              <a:solidFill>
                <a:srgbClr val="B4C7E7"/>
              </a:solidFill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2F4710F-5923-0F4C-BCE7-E3D99E6D7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864" y="1206034"/>
            <a:ext cx="7862207" cy="4954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4B596-1026-2049-B659-0269FDA0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5692319"/>
            <a:ext cx="5181600" cy="46990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2171A2D9-C315-F045-ABAA-DF8349C3D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842" y="1338943"/>
            <a:ext cx="2389414" cy="4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3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Changes in SARS-CoV-2 Variants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5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28751" y="554122"/>
            <a:ext cx="9339942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First, Let’s Get the Names of Variants Straight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592036" y="1658476"/>
            <a:ext cx="922564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initial specimens of SARS-CoV-2 were collected from patients in Wuhan on 24 Dec 2019 and 26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December 2019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specimens were thought to have descended from an earlier recombination of a bat virus and a pangolin virus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The original, ancestral coronavirus type that had evolved to produce the Wuhan specimens was labeled “Type A”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subsequent variants that had descended from this mythical, original virus were labelled “Type B”</a:t>
            </a:r>
          </a:p>
          <a:p>
            <a:pPr>
              <a:lnSpc>
                <a:spcPts val="3260"/>
              </a:lnSpc>
              <a:spcAft>
                <a:spcPts val="1800"/>
              </a:spcAf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[Note that each country uses different labels]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C3F4826-6A29-3148-A662-90FE785C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8" y="0"/>
            <a:ext cx="10889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C3F4826-6A29-3148-A662-90FE785C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8" y="0"/>
            <a:ext cx="1088928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4F50E9-203F-7646-8261-39D07F397243}"/>
              </a:ext>
            </a:extLst>
          </p:cNvPr>
          <p:cNvSpPr/>
          <p:nvPr/>
        </p:nvSpPr>
        <p:spPr>
          <a:xfrm>
            <a:off x="718457" y="3144339"/>
            <a:ext cx="971550" cy="56932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6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1D99E-F3DD-CA44-A9F8-17B3D5AC9C71}"/>
              </a:ext>
            </a:extLst>
          </p:cNvPr>
          <p:cNvSpPr txBox="1"/>
          <p:nvPr/>
        </p:nvSpPr>
        <p:spPr>
          <a:xfrm>
            <a:off x="1031351" y="6145621"/>
            <a:ext cx="286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Washington State DOH, 23 Feb 2022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FA4A479-DCF1-304C-8C11-C8E5D08F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37"/>
            <a:ext cx="12192000" cy="68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820636" y="554122"/>
            <a:ext cx="8564336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Current SARS-CoV-2 Omicron Subvariants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147206" y="1658476"/>
            <a:ext cx="790302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BA.5		83.1%		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slight  decrease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</a:t>
            </a:r>
            <a:r>
              <a:rPr lang="en-US" sz="2800" dirty="0">
                <a:solidFill>
                  <a:srgbClr val="B4C7E7"/>
                </a:solidFill>
                <a:latin typeface="Calibri" panose="020F0502020204030204"/>
              </a:rPr>
              <a:t>A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.4.6		10.3%	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BF.7*		   2.3%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BA.4		   1.8%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BA.2.75.2	    1.7%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BA.2.12.		    1.1%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BQ.1.1		     0.5%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DA331A-3C57-204C-981A-38BB8E2CFB0F}"/>
              </a:ext>
            </a:extLst>
          </p:cNvPr>
          <p:cNvSpPr txBox="1"/>
          <p:nvPr/>
        </p:nvSpPr>
        <p:spPr>
          <a:xfrm>
            <a:off x="2971800" y="618036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7E7"/>
                </a:solidFill>
              </a:rPr>
              <a:t>*Also referred to as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BA.5.2.1.7</a:t>
            </a:r>
            <a:endParaRPr lang="en-US" dirty="0">
              <a:solidFill>
                <a:srgbClr val="B4C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820636" y="554122"/>
            <a:ext cx="8564336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Current SARS-CoV-2 Omicron Subvariants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147206" y="1658476"/>
            <a:ext cx="790302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BA.5		83.1%		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slight  decrease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</a:t>
            </a:r>
            <a:r>
              <a:rPr lang="en-US" sz="2800" dirty="0">
                <a:solidFill>
                  <a:srgbClr val="B4C7E7"/>
                </a:solidFill>
                <a:latin typeface="Calibri" panose="020F0502020204030204"/>
              </a:rPr>
              <a:t>A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.4.6		10.3%	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BF.7*		   2.3%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BA.4		   1.8%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BA.2.75.2	    1.7%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BA.2.12.		    1.1%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BQ.1.1		     0.5%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DA331A-3C57-204C-981A-38BB8E2CFB0F}"/>
              </a:ext>
            </a:extLst>
          </p:cNvPr>
          <p:cNvSpPr txBox="1"/>
          <p:nvPr/>
        </p:nvSpPr>
        <p:spPr>
          <a:xfrm>
            <a:off x="2971800" y="618036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7E7"/>
                </a:solidFill>
              </a:rPr>
              <a:t>*Also referred to as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BA.5.2.1.7</a:t>
            </a:r>
            <a:endParaRPr lang="en-US" dirty="0">
              <a:solidFill>
                <a:srgbClr val="B4C7E7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FE0A73-F7EB-CE4C-89C3-92AE23CCCDAC}"/>
              </a:ext>
            </a:extLst>
          </p:cNvPr>
          <p:cNvSpPr/>
          <p:nvPr/>
        </p:nvSpPr>
        <p:spPr>
          <a:xfrm>
            <a:off x="2106387" y="1592034"/>
            <a:ext cx="1967592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5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820636" y="554122"/>
            <a:ext cx="8564336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Current SARS-CoV-2 Omicron Subvariants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147206" y="1658476"/>
            <a:ext cx="790302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BA.5		83.1%		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slight  decrease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</a:t>
            </a:r>
            <a:r>
              <a:rPr lang="en-US" sz="2800" dirty="0">
                <a:solidFill>
                  <a:srgbClr val="B4C7E7"/>
                </a:solidFill>
                <a:latin typeface="Calibri" panose="020F0502020204030204"/>
              </a:rPr>
              <a:t>A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.4.6		10.3%	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BF.7*		   2.3%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BA.4		   1.8%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increasing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BA.2.75.2	    1.7%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BA.2.12.		    1.1%	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slight increase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BQ.1.1		     0.5%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increasing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DA331A-3C57-204C-981A-38BB8E2CFB0F}"/>
              </a:ext>
            </a:extLst>
          </p:cNvPr>
          <p:cNvSpPr txBox="1"/>
          <p:nvPr/>
        </p:nvSpPr>
        <p:spPr>
          <a:xfrm>
            <a:off x="2971800" y="618036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7E7"/>
                </a:solidFill>
              </a:rPr>
              <a:t>*Also referred to as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BA.5.2.1.7</a:t>
            </a:r>
            <a:endParaRPr lang="en-US" dirty="0">
              <a:solidFill>
                <a:srgbClr val="B4C7E7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EE9CBD-2081-0B4D-919C-9FDB965B01F6}"/>
              </a:ext>
            </a:extLst>
          </p:cNvPr>
          <p:cNvSpPr/>
          <p:nvPr/>
        </p:nvSpPr>
        <p:spPr>
          <a:xfrm>
            <a:off x="2032906" y="5478236"/>
            <a:ext cx="2269672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E07A56-65CB-3F47-AECC-1B8E2F3402AC}"/>
              </a:ext>
            </a:extLst>
          </p:cNvPr>
          <p:cNvSpPr/>
          <p:nvPr/>
        </p:nvSpPr>
        <p:spPr>
          <a:xfrm>
            <a:off x="2046513" y="4177394"/>
            <a:ext cx="2269672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144E80-F599-2A40-95EA-6E578BC615BE}"/>
              </a:ext>
            </a:extLst>
          </p:cNvPr>
          <p:cNvSpPr/>
          <p:nvPr/>
        </p:nvSpPr>
        <p:spPr>
          <a:xfrm>
            <a:off x="2000252" y="2914650"/>
            <a:ext cx="2269672" cy="60839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718457" y="493556"/>
            <a:ext cx="1076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Viruses Circulating in the U.S., 2021-2022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88075" y="2305615"/>
            <a:ext cx="7037612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Influenza A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			99.5%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(H1N1)pdm09	 0.1%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(H3N2)		99.9%</a:t>
            </a:r>
          </a:p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Influenza B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				   0.5%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(Victoria)		97.8%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(Yamagata)	 2.4%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5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22D92034-A2E0-8143-BFD4-0B71756C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" y="8164"/>
            <a:ext cx="10164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72A79D71-60AF-0D42-A4CF-7A71F82D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18" y="0"/>
            <a:ext cx="974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4B0D886-87E4-9B4A-AF33-80E636FC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56" y="0"/>
            <a:ext cx="9675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22D92034-A2E0-8143-BFD4-0B71756C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" y="8164"/>
            <a:ext cx="10164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63072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 and Updated SARS-CoV-2 Vaccines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7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Monovalent SARS-CoV-2 Vaccines in the U.S.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39086" y="2817805"/>
            <a:ext cx="7135587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Pfizer BioNTech			mRNA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Moderna				mRNA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Johnson &amp; Johnson		viral vector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Novavax				subunit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5ABE83-E5BB-784B-816B-51B56EFD8294}"/>
              </a:ext>
            </a:extLst>
          </p:cNvPr>
          <p:cNvSpPr txBox="1"/>
          <p:nvPr/>
        </p:nvSpPr>
        <p:spPr>
          <a:xfrm>
            <a:off x="2481945" y="1494062"/>
            <a:ext cx="7249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4C7E7"/>
                </a:solidFill>
              </a:rPr>
              <a:t>Produce antibodies that target the spike protein on the original B.1 virus found in Wuhan</a:t>
            </a:r>
          </a:p>
        </p:txBody>
      </p:sp>
    </p:spTree>
    <p:extLst>
      <p:ext uri="{BB962C8B-B14F-4D97-AF65-F5344CB8AC3E}">
        <p14:creationId xmlns:p14="http://schemas.microsoft.com/office/powerpoint/2010/main" val="29973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Bivalent SARS-CoV-2 Vaccines in the U.S.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065561" y="2907608"/>
            <a:ext cx="80663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Pfizer BioNTech		mRNA	Age 12+   30 µg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Moderna			mRNA	Age 18+    50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µg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753991-4F5D-4645-9623-BBA160A6AB44}"/>
              </a:ext>
            </a:extLst>
          </p:cNvPr>
          <p:cNvSpPr txBox="1"/>
          <p:nvPr/>
        </p:nvSpPr>
        <p:spPr>
          <a:xfrm>
            <a:off x="2032907" y="1510394"/>
            <a:ext cx="8107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4C7E7"/>
                </a:solidFill>
              </a:rPr>
              <a:t>Produce antibodies that target the spike proteins on the B.1 virus AND Omicron BA.5 and BA.4 subvariants</a:t>
            </a:r>
          </a:p>
        </p:txBody>
      </p:sp>
    </p:spTree>
    <p:extLst>
      <p:ext uri="{BB962C8B-B14F-4D97-AF65-F5344CB8AC3E}">
        <p14:creationId xmlns:p14="http://schemas.microsoft.com/office/powerpoint/2010/main" val="19661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Nasal SARS-CoV-2 Vaccine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8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yringe&#10;&#10;Description automatically generated with low confidence">
            <a:extLst>
              <a:ext uri="{FF2B5EF4-FFF2-40B4-BE49-F238E27FC236}">
                <a16:creationId xmlns:a16="http://schemas.microsoft.com/office/drawing/2014/main" id="{B9299256-9626-664E-9CA1-1E055737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79" y="-1"/>
            <a:ext cx="10163435" cy="68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01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iNCOVACC Nasal Vaccine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28206" y="1519680"/>
            <a:ext cx="7383237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Licensed by Washington University in St. Louis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Manufactured Bharat Biotech in India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Currently only licensed in India for primary immunization – not yet as a booster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Subunit vaccine using Ad26 as the vector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Designed to evoke an IgA antibody response in the nose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Stop the virus from entering the lower respiratory tract; stop infection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9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718457" y="493556"/>
            <a:ext cx="1076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Viruses Circulating in the U.S., 2021-2022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39093" y="2305615"/>
            <a:ext cx="7249884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Influenza A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			99.5%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(H1N1)pdm09	 0.1%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(H3N2)		99.9%</a:t>
            </a:r>
          </a:p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Influenza B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					   0.5%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(Victoria)		97.8%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(Yamagata)	 2.4%</a:t>
            </a:r>
          </a:p>
          <a:p>
            <a:pPr marL="971550" lvl="1" indent="-51435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E08716-249C-894A-BAF0-023FA2059EAA}"/>
              </a:ext>
            </a:extLst>
          </p:cNvPr>
          <p:cNvSpPr/>
          <p:nvPr/>
        </p:nvSpPr>
        <p:spPr>
          <a:xfrm>
            <a:off x="2661554" y="3396344"/>
            <a:ext cx="5502729" cy="63681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Oral SARS-CoV-2 Vaccine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2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Convedicia Air Oral Vaccine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910443" y="1519680"/>
            <a:ext cx="8286749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Manufactured CanSino Biologics in China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Uses the same platform as their injectable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A subunit vaccine using an adenovirus as the vector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 clinical trial, 58% effective at stopping all symptoms of Covid-19; 92% effective at preventing serious disease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Currently licensed in China only as a booster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Currently 90% of population has been vaccinated but protection is beginning to wane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3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9204" y="2839913"/>
            <a:ext cx="9511760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Universal SARS-CoV-2 Vaccines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8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Two “Universal” or “Pan” Vaccines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502230" y="1503352"/>
            <a:ext cx="920115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60"/>
              </a:lnSpc>
              <a:spcAft>
                <a:spcPts val="180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discussed these two potential vaccines six months ago: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U.S. Army pan-coronavirus Vaccine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System Font Regular"/>
              <a:buChar char="‣"/>
              <a:defRPr/>
            </a:pPr>
            <a:r>
              <a:rPr lang="en-US" sz="2800" dirty="0">
                <a:solidFill>
                  <a:srgbClr val="B4C7E7"/>
                </a:solidFill>
              </a:rPr>
              <a:t>This vaccine exists but is still undergoing clinical trials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System Font Regular"/>
              <a:buChar char="‣"/>
              <a:defRPr/>
            </a:pPr>
            <a:r>
              <a:rPr lang="en-US" sz="2800" dirty="0">
                <a:solidFill>
                  <a:srgbClr val="B4C7E7"/>
                </a:solidFill>
              </a:rPr>
              <a:t>Spike ferritin nanoparticle vaccine (SpFN)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NIAID Universal Coronavirus Vaccine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System Font Regular"/>
              <a:buChar char="‣"/>
              <a:defRPr/>
            </a:pPr>
            <a:r>
              <a:rPr lang="en-US" sz="2800" dirty="0">
                <a:solidFill>
                  <a:srgbClr val="B4C7E7"/>
                </a:solidFill>
              </a:rPr>
              <a:t>Still just vapor (and $200 million)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System Font Regular"/>
              <a:buChar char="‣"/>
              <a:defRPr/>
            </a:pPr>
            <a:r>
              <a:rPr lang="en-US" sz="2800" dirty="0">
                <a:solidFill>
                  <a:srgbClr val="B4C7E7"/>
                </a:solidFill>
              </a:rPr>
              <a:t>I can’t see that there has been any progress from six months ago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37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AIR's COVID-19 Vaccine spike ferritin nanoparticle (SpFN)">
            <a:extLst>
              <a:ext uri="{FF2B5EF4-FFF2-40B4-BE49-F238E27FC236}">
                <a16:creationId xmlns:a16="http://schemas.microsoft.com/office/drawing/2014/main" id="{1C9880BB-12E3-C24F-B088-FC183C49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83"/>
            <a:ext cx="9825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01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Coronavirus: The Good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228852" y="1503352"/>
            <a:ext cx="7739741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Cases, hospitalizations, and deaths, are all decreasing globally, in the U.S., and in Illinois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Almost five million people in the U.S. have received a new bivalent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Only one subvariant is driving the outbreak, and that variant is susceptible to the new vaccine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A nasal vaccine has now been licensed and is in use in India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The pan coronavirus vaccine is closer to being approved for use in the U.S.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4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322612" y="554122"/>
            <a:ext cx="9568543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Conclusions for Coronavirus: The Bad News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63588" y="1503352"/>
            <a:ext cx="7086600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Three potential subvariants are increasing in Europe and the U.S.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All three of these subvariants are able to evade antibodies from current vaccines and from prior infection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Change from one subvariant to the next can take place within just a few months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B4C7E7"/>
                </a:solidFill>
              </a:rPr>
              <a:t>We are about to enter the cold season when circulation of the virus is reputed to increase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1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045028" y="570450"/>
            <a:ext cx="10099222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Should you Receive Bivalent Covid-19 Vaccine?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375807" y="2458575"/>
            <a:ext cx="7437662" cy="2686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(Unless you have had Covid-19 in 2022 or you have received a monovalent booster in the last 2 to 4 months)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69720" y="2848077"/>
            <a:ext cx="6874329" cy="54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  Monkeypox: Who is at Risk?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3912468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8719E6-B077-3B4C-91B0-2E2875098937}"/>
              </a:ext>
            </a:extLst>
          </p:cNvPr>
          <p:cNvCxnSpPr>
            <a:cxnSpLocks/>
          </p:cNvCxnSpPr>
          <p:nvPr/>
        </p:nvCxnSpPr>
        <p:spPr>
          <a:xfrm>
            <a:off x="711191" y="2334044"/>
            <a:ext cx="10652289" cy="0"/>
          </a:xfrm>
          <a:prstGeom prst="line">
            <a:avLst/>
          </a:prstGeom>
          <a:ln w="34925">
            <a:solidFill>
              <a:srgbClr val="C0962D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3548739" y="428244"/>
            <a:ext cx="510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Monkeypox Outbreak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3428992" y="1547406"/>
            <a:ext cx="5339449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virus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Transmission of the virus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Orthopox vaccines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Beginning of the outbreak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1" indent="-45720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Gay raves</a:t>
            </a:r>
          </a:p>
          <a:p>
            <a:pPr marL="914400" lvl="1" indent="-457200">
              <a:lnSpc>
                <a:spcPts val="326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International spread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Current status of the outbreak</a:t>
            </a:r>
          </a:p>
          <a:p>
            <a:pPr marL="514350" indent="-514350">
              <a:lnSpc>
                <a:spcPts val="3260"/>
              </a:lnSpc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Changing the name? Seriously?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C0962D">
                <a:alpha val="6784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9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1461405" y="493556"/>
            <a:ext cx="928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Influenza Vaccine Target Viruses for 2022 – 2023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139040" y="1612718"/>
            <a:ext cx="9780817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Egg-based vaccines</a:t>
            </a:r>
          </a:p>
          <a:p>
            <a:pPr marL="514350" indent="-51435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(H1N1)pdm09	A/Victoria/2570/2019		(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 change)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514350" indent="-51435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(H3N2)		A/Darwin/9/2021</a:t>
            </a:r>
          </a:p>
          <a:p>
            <a:pPr marL="514350" indent="-51435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(Victoria)	B/Austria/135941/2021</a:t>
            </a:r>
          </a:p>
          <a:p>
            <a:pPr marL="514350" indent="-51435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(Yamagata)	B/Phuket/3073/203 		(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 change)</a:t>
            </a:r>
          </a:p>
          <a:p>
            <a:pPr>
              <a:lnSpc>
                <a:spcPts val="3260"/>
              </a:lnSpc>
              <a:spcAft>
                <a:spcPts val="1200"/>
              </a:spcAft>
            </a:pPr>
            <a:r>
              <a:rPr lang="en-US" sz="28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Cell- or recombinant-based Vaccines</a:t>
            </a:r>
          </a:p>
          <a:p>
            <a:pPr marL="457200" indent="-45720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(H1N1)pdm09	A/Wisconsin/588/2019	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(no change)</a:t>
            </a:r>
          </a:p>
          <a:p>
            <a:pPr marL="457200" indent="-45720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 (H3N2)		A/Darwin/6/2021</a:t>
            </a:r>
          </a:p>
          <a:p>
            <a:pPr marL="457200" indent="-45720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(Victoria)		B/Austria/135417/2021</a:t>
            </a:r>
          </a:p>
          <a:p>
            <a:pPr marL="457200" indent="-457200">
              <a:lnSpc>
                <a:spcPts val="206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 (Yamagata)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B/Phuket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/3073/2013	</a:t>
            </a:r>
            <a:r>
              <a:rPr lang="en-US" sz="2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(no change)</a:t>
            </a:r>
          </a:p>
          <a:p>
            <a:pPr>
              <a:lnSpc>
                <a:spcPts val="3260"/>
              </a:lnSpc>
              <a:spcAft>
                <a:spcPts val="1200"/>
              </a:spcAft>
            </a:pPr>
            <a:endParaRPr lang="en-US" sz="2800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9899"/>
            <a:ext cx="10652289" cy="0"/>
          </a:xfrm>
          <a:prstGeom prst="line">
            <a:avLst/>
          </a:prstGeom>
          <a:ln w="38100">
            <a:solidFill>
              <a:srgbClr val="D49F0F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852115" y="554122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Virus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616529" y="1658476"/>
            <a:ext cx="9935935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Caused by an orthopox virus, the genus which includes smallpox and vaccinia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[but does NOT include chickenpox!]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Disease is endemic in the rainforests of Central and West Africa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Sporadic human cases occur there with no large outbreaks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Identified in 1958 in outbreaks in two research monkey colonies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normal reservoir for the virus is unknown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 in small rodents and some primates in Africa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5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F0D38-54E8-A846-B121-68A6D76B5EF9}"/>
              </a:ext>
            </a:extLst>
          </p:cNvPr>
          <p:cNvSpPr txBox="1"/>
          <p:nvPr/>
        </p:nvSpPr>
        <p:spPr>
          <a:xfrm>
            <a:off x="2835781" y="260207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Sooty Mangabey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A monkey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504AA461-C70C-714A-BA26-6113D147A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074961"/>
            <a:ext cx="8648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bird, outdoor, mammal, squirrel&#10;&#10;Description automatically generated">
            <a:extLst>
              <a:ext uri="{FF2B5EF4-FFF2-40B4-BE49-F238E27FC236}">
                <a16:creationId xmlns:a16="http://schemas.microsoft.com/office/drawing/2014/main" id="{59BB4940-DF51-B143-9BAF-55153A40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56" y="1102938"/>
            <a:ext cx="7115629" cy="5469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AF0D38-54E8-A846-B121-68A6D76B5EF9}"/>
              </a:ext>
            </a:extLst>
          </p:cNvPr>
          <p:cNvSpPr txBox="1"/>
          <p:nvPr/>
        </p:nvSpPr>
        <p:spPr>
          <a:xfrm>
            <a:off x="2835781" y="260207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Congo Rope Squirrel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5D60F92-77B7-464F-B507-5EA0AC28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476828"/>
            <a:ext cx="5283200" cy="485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F83EE-F7FF-BB4B-94D6-2E62806ABB28}"/>
              </a:ext>
            </a:extLst>
          </p:cNvPr>
          <p:cNvSpPr txBox="1"/>
          <p:nvPr/>
        </p:nvSpPr>
        <p:spPr>
          <a:xfrm>
            <a:off x="1632855" y="163286"/>
            <a:ext cx="8948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Countries reporting monkeypox cases in humans and animals — West and Central Africa, 2010 –2017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C0248-6F7D-3942-BE1F-2C49091532C7}"/>
              </a:ext>
            </a:extLst>
          </p:cNvPr>
          <p:cNvSpPr txBox="1"/>
          <p:nvPr/>
        </p:nvSpPr>
        <p:spPr>
          <a:xfrm>
            <a:off x="334735" y="6204857"/>
            <a:ext cx="25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CDC. MMWR, March 16, 2018</a:t>
            </a:r>
          </a:p>
        </p:txBody>
      </p:sp>
    </p:spTree>
    <p:extLst>
      <p:ext uri="{BB962C8B-B14F-4D97-AF65-F5344CB8AC3E}">
        <p14:creationId xmlns:p14="http://schemas.microsoft.com/office/powerpoint/2010/main" val="2681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5D60F92-77B7-464F-B507-5EA0AC28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476828"/>
            <a:ext cx="5283200" cy="485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F83EE-F7FF-BB4B-94D6-2E62806ABB28}"/>
              </a:ext>
            </a:extLst>
          </p:cNvPr>
          <p:cNvSpPr txBox="1"/>
          <p:nvPr/>
        </p:nvSpPr>
        <p:spPr>
          <a:xfrm>
            <a:off x="1632855" y="163286"/>
            <a:ext cx="8948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Countries reporting monkeypox cases in humans and animals — West and Central Africa, 2010 –2017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C0248-6F7D-3942-BE1F-2C49091532C7}"/>
              </a:ext>
            </a:extLst>
          </p:cNvPr>
          <p:cNvSpPr txBox="1"/>
          <p:nvPr/>
        </p:nvSpPr>
        <p:spPr>
          <a:xfrm>
            <a:off x="334735" y="6204857"/>
            <a:ext cx="25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CDC. MMWR, March 16, 2018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9AA9F-78B9-9F49-BAC4-7EB2AB60B45B}"/>
              </a:ext>
            </a:extLst>
          </p:cNvPr>
          <p:cNvSpPr/>
          <p:nvPr/>
        </p:nvSpPr>
        <p:spPr>
          <a:xfrm>
            <a:off x="5780313" y="3657601"/>
            <a:ext cx="1420587" cy="119198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B44C9B7-495A-9043-AC57-784BBC8E0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01" y="0"/>
            <a:ext cx="10329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057404" y="554122"/>
            <a:ext cx="8090807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Transmission of the  Monkeypox Virus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771648" y="1658476"/>
            <a:ext cx="9315451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Sylvatic human cases are from contact with infected animals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Human-to-human transmission is by skin-to-skin contact, by bodily fluids, and by contact with contaminated clothing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For the current outbreak, almost all transmission has been among men who have sex with men (MSM)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Actually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, it has been among men who have lots of sex with men (MLSM)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852115" y="554122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Disease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592036" y="1658476"/>
            <a:ext cx="922564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Incubation period of 3 to 17 days, average time = 8.5 days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Painful rash develops, beginning around the mouth, palms of the hands, soles of the feet, and genitals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Rash can spread to all areas of the body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Illness slowly resolves as blisters dry up and fall off, usually after 14 to 28 days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treated with an injectable antiviral drug, Tpoxx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Can be prevented with a vaccine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852115" y="554122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Disease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592036" y="1658476"/>
            <a:ext cx="9225643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Incubation period of 3 to 17 days, average time = 8.5 days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Painful rash develops, beginning around the mouth, palms of the hands, soles of the feet, and genitals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Rash can spread to all areas of the body</a:t>
            </a:r>
          </a:p>
          <a:p>
            <a:pPr marL="45720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Illness slowly resolves as blisters dry up and fall off, usually after 14 to 28 days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treated with an injectable antiviral drug, Tpoxx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Can be prevented with a vaccine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FF96EDC-AD92-B148-8A9E-145D2F6D5BBE}"/>
              </a:ext>
            </a:extLst>
          </p:cNvPr>
          <p:cNvSpPr/>
          <p:nvPr/>
        </p:nvSpPr>
        <p:spPr>
          <a:xfrm>
            <a:off x="5009061" y="1574075"/>
            <a:ext cx="2061210" cy="7141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EFE107-4BD0-0E4A-B4EC-59DE783441A0}"/>
              </a:ext>
            </a:extLst>
          </p:cNvPr>
          <p:cNvSpPr/>
          <p:nvPr/>
        </p:nvSpPr>
        <p:spPr>
          <a:xfrm>
            <a:off x="8843556" y="1579518"/>
            <a:ext cx="2061210" cy="7141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48D3F-D1B6-CD4D-8A55-863E5E95BFF6}"/>
              </a:ext>
            </a:extLst>
          </p:cNvPr>
          <p:cNvSpPr txBox="1"/>
          <p:nvPr/>
        </p:nvSpPr>
        <p:spPr>
          <a:xfrm>
            <a:off x="3796393" y="505135"/>
            <a:ext cx="4620987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Monkeypox Lesions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E86A8DC-F3CA-334F-91A5-83CC9B0A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57" y="1559229"/>
            <a:ext cx="6716049" cy="46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C33C0D6A-3EB0-4C49-80CD-308710E8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36" y="0"/>
            <a:ext cx="11384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Orthopox Vaccines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849141" y="1633983"/>
            <a:ext cx="649896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ACAM2000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Jynneos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Aventis Pasteur smallpox vaccine (APSV)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Orthopox Vaccines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849141" y="1633983"/>
            <a:ext cx="649896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ACAM2000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Jynneos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Aventis Pasteur smallpox vaccine (APSV)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3BEFFB5-3E42-C64A-AB99-5D9699E8122D}"/>
              </a:ext>
            </a:extLst>
          </p:cNvPr>
          <p:cNvSpPr/>
          <p:nvPr/>
        </p:nvSpPr>
        <p:spPr>
          <a:xfrm>
            <a:off x="2821032" y="2178232"/>
            <a:ext cx="2061210" cy="7141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ACAM2000 Smallpox Vaccines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563400" y="1658475"/>
            <a:ext cx="70812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Live vaccinia virus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(not variola)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that can reproduce in the body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Significant side effects, including death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Essentially the same vaccine that was used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 the U.S. until the 1970s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The U.S. has a large stockpile of this vaccine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considered too dangerous to use for the monkeypox outbreak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Jynneos Smallpox Vaccine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126673" y="1552343"/>
            <a:ext cx="9952264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Attenuated vaccinia virus that cannot reproduce in the body, approved in U.S. in 2019 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Safe for use in immunocompromised individuals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The U.S. had a limited supply of Jynneos vaccine</a:t>
            </a:r>
          </a:p>
          <a:p>
            <a:pPr marL="457200" lvl="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Prior to this outbreak,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had purchased a large supply from Denmark but in bulk containers, not vials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That supply was relinquished to other countries that had the capacity to fill and finish the vaccine vials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an agreement  to fill and finish 2.5 million doses in the U.S.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9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065572" y="562285"/>
            <a:ext cx="8098970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Administration of the Jynneos Vaccine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967594" y="1552343"/>
            <a:ext cx="8254091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Normally given subcutaneously between the skin and muscle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(0.5ml dose)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Now being given intradermally between the outer layers of the skin </a:t>
            </a: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(0.1ml dose)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Uses only one-fifth amount of vaccine so supply lasts longer</a:t>
            </a:r>
          </a:p>
          <a:p>
            <a:pPr marL="457200" lvl="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Much more difficult to administer at precisely the correct angle of the needle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Given in two doses, 4 weeks apart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6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holding a syringe&#10;&#10;Description automatically generated with medium confidence">
            <a:extLst>
              <a:ext uri="{FF2B5EF4-FFF2-40B4-BE49-F238E27FC236}">
                <a16:creationId xmlns:a16="http://schemas.microsoft.com/office/drawing/2014/main" id="{8BCA6BC8-614F-874F-B15F-82080E31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4" y="0"/>
            <a:ext cx="91755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48D3F-D1B6-CD4D-8A55-863E5E95BFF6}"/>
              </a:ext>
            </a:extLst>
          </p:cNvPr>
          <p:cNvSpPr txBox="1"/>
          <p:nvPr/>
        </p:nvSpPr>
        <p:spPr>
          <a:xfrm>
            <a:off x="424542" y="358178"/>
            <a:ext cx="4620987" cy="1031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Intradermal </a:t>
            </a:r>
          </a:p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Immunization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Aventis Pasteur Smallpox Vaccine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690010" y="1552343"/>
            <a:ext cx="8833756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Another live vaccinia vaccine that can reproduce in the body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Similar to the ACAM2000 vaccine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Anticipated to have the same side effects as ACAM2000</a:t>
            </a:r>
          </a:p>
          <a:p>
            <a:pPr marL="457200" lvl="0" indent="-457200">
              <a:lnSpc>
                <a:spcPts val="326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Not currently licensed for use in the U.S.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Investigational vaccine so would only be available for emergency use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25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852115" y="554122"/>
            <a:ext cx="6522570" cy="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Beginning of the outbreak</a:t>
            </a:r>
            <a:endParaRPr lang="en-US" sz="36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1771649" y="1658476"/>
            <a:ext cx="8809265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virus had slowly spread out of West Africa, probably from Nigeria, to England, Israel, and Singapore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Occasional,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isolated cases were identified in 2019 - 2021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the international spread of the virus was amplified at two gay raves in 2022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Cambria" panose="02040503050406030204" pitchFamily="18" charset="0"/>
              <a:buChar char="⎼"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One, a 10-day event in the Canary Islands in May 2022, attended by over 80,000 people</a:t>
            </a:r>
          </a:p>
          <a:p>
            <a:pPr marL="914400" lvl="1" indent="-457200">
              <a:lnSpc>
                <a:spcPts val="3260"/>
              </a:lnSpc>
              <a:spcAft>
                <a:spcPts val="1800"/>
              </a:spcAft>
              <a:buFont typeface="Cambria" panose="02040503050406030204" pitchFamily="18" charset="0"/>
              <a:buChar char="⎼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other one, also a 10-day event, in Belgium in May 2022, attended by over 100,00 people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C36214A-EE61-5842-B207-9E04554F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77850"/>
            <a:ext cx="7924800" cy="5702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2C6B01A-677C-AB4E-97A5-4865EA375CCE}"/>
              </a:ext>
            </a:extLst>
          </p:cNvPr>
          <p:cNvSpPr/>
          <p:nvPr/>
        </p:nvSpPr>
        <p:spPr>
          <a:xfrm>
            <a:off x="4772296" y="2914650"/>
            <a:ext cx="2420440" cy="9960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Political Map of Europe and the European Union">
            <a:extLst>
              <a:ext uri="{FF2B5EF4-FFF2-40B4-BE49-F238E27FC236}">
                <a16:creationId xmlns:a16="http://schemas.microsoft.com/office/drawing/2014/main" id="{A7264EA9-310F-2D43-9806-CE52127D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0"/>
            <a:ext cx="708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2C6B01A-677C-AB4E-97A5-4865EA375CCE}"/>
              </a:ext>
            </a:extLst>
          </p:cNvPr>
          <p:cNvSpPr/>
          <p:nvPr/>
        </p:nvSpPr>
        <p:spPr>
          <a:xfrm>
            <a:off x="4996543" y="3616778"/>
            <a:ext cx="595993" cy="4735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C33C0D6A-3EB0-4C49-80CD-308710E81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36" y="0"/>
            <a:ext cx="11384127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4D4A1F7-EB2F-1845-A8AD-137393F739B6}"/>
              </a:ext>
            </a:extLst>
          </p:cNvPr>
          <p:cNvSpPr/>
          <p:nvPr/>
        </p:nvSpPr>
        <p:spPr>
          <a:xfrm>
            <a:off x="5421086" y="5167994"/>
            <a:ext cx="489858" cy="40005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8" name="Picture 4" descr="The crowd at Gran Canaria Pride in 2022 in Maspalomas">
            <a:extLst>
              <a:ext uri="{FF2B5EF4-FFF2-40B4-BE49-F238E27FC236}">
                <a16:creationId xmlns:a16="http://schemas.microsoft.com/office/drawing/2014/main" id="{08C84107-47A1-7749-BB27-4FEC35AD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The Belgian pride parade">
            <a:extLst>
              <a:ext uri="{FF2B5EF4-FFF2-40B4-BE49-F238E27FC236}">
                <a16:creationId xmlns:a16="http://schemas.microsoft.com/office/drawing/2014/main" id="{7BCB3B1F-3054-3241-B728-E1E0E87E7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" y="620487"/>
            <a:ext cx="12162578" cy="56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2F766-4E84-2E4E-A5D9-02BD1233E863}"/>
              </a:ext>
            </a:extLst>
          </p:cNvPr>
          <p:cNvSpPr txBox="1"/>
          <p:nvPr/>
        </p:nvSpPr>
        <p:spPr>
          <a:xfrm>
            <a:off x="2623516" y="570450"/>
            <a:ext cx="6961356" cy="53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3260"/>
              </a:lnSpc>
              <a:spcAft>
                <a:spcPts val="600"/>
              </a:spcAft>
              <a:defRPr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Current status of the outbreak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9E86-6661-7F40-A3EB-39D4C9CA19C0}"/>
              </a:ext>
            </a:extLst>
          </p:cNvPr>
          <p:cNvSpPr/>
          <p:nvPr/>
        </p:nvSpPr>
        <p:spPr>
          <a:xfrm>
            <a:off x="2636876" y="1633983"/>
            <a:ext cx="7323553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Globally, there have been approximately 65,000 cases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In the U.S., there have been approximately 25,000 cases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cases in the U.S. have now declined by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 approximately 50%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Globally, new cases have declined 22%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behavioral changes have been made</a:t>
            </a:r>
          </a:p>
          <a:p>
            <a:pPr marL="457200" marR="0" lvl="0" indent="-457200" algn="l" defTabSz="914400" rtl="0" eaLnBrk="1" fontAlgn="auto" latinLnBrk="0" hangingPunct="1">
              <a:lnSpc>
                <a:spcPts val="326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Vaccination has been a key reason for decline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A0939-6D1D-1043-8343-01308516EA67}"/>
              </a:ext>
            </a:extLst>
          </p:cNvPr>
          <p:cNvCxnSpPr>
            <a:cxnSpLocks/>
          </p:cNvCxnSpPr>
          <p:nvPr/>
        </p:nvCxnSpPr>
        <p:spPr>
          <a:xfrm>
            <a:off x="697584" y="1291735"/>
            <a:ext cx="10652289" cy="0"/>
          </a:xfrm>
          <a:prstGeom prst="line">
            <a:avLst/>
          </a:prstGeom>
          <a:ln w="34925">
            <a:solidFill>
              <a:srgbClr val="7030A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1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9A8057F-A19D-5B48-928A-7A24287C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1" y="8164"/>
            <a:ext cx="1122673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ED9D6-204B-4D4E-8244-62BEC9E57D66}"/>
              </a:ext>
            </a:extLst>
          </p:cNvPr>
          <p:cNvSpPr txBox="1"/>
          <p:nvPr/>
        </p:nvSpPr>
        <p:spPr>
          <a:xfrm>
            <a:off x="710293" y="6335486"/>
            <a:ext cx="192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CDC, 16 Sep 2022</a:t>
            </a:r>
          </a:p>
        </p:txBody>
      </p:sp>
    </p:spTree>
    <p:extLst>
      <p:ext uri="{BB962C8B-B14F-4D97-AF65-F5344CB8AC3E}">
        <p14:creationId xmlns:p14="http://schemas.microsoft.com/office/powerpoint/2010/main" val="21764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1C6DBB0-D5B0-9142-8546-1C15C896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07" y="0"/>
            <a:ext cx="943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5AC95BB-7525-3545-809C-12D8E01F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677"/>
            <a:ext cx="12192000" cy="51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5AC95BB-7525-3545-809C-12D8E01F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349"/>
            <a:ext cx="12192000" cy="5194646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6E3623F9-85DF-FD45-820D-F1966661C89C}"/>
              </a:ext>
            </a:extLst>
          </p:cNvPr>
          <p:cNvSpPr/>
          <p:nvPr/>
        </p:nvSpPr>
        <p:spPr>
          <a:xfrm flipH="1">
            <a:off x="8254093" y="1592036"/>
            <a:ext cx="269422" cy="100420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D0C29-63FB-0342-A9BF-7720B9414056}"/>
              </a:ext>
            </a:extLst>
          </p:cNvPr>
          <p:cNvSpPr txBox="1"/>
          <p:nvPr/>
        </p:nvSpPr>
        <p:spPr>
          <a:xfrm>
            <a:off x="6645728" y="1649186"/>
            <a:ext cx="178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Peak immunization</a:t>
            </a:r>
          </a:p>
        </p:txBody>
      </p:sp>
    </p:spTree>
    <p:extLst>
      <p:ext uri="{BB962C8B-B14F-4D97-AF65-F5344CB8AC3E}">
        <p14:creationId xmlns:p14="http://schemas.microsoft.com/office/powerpoint/2010/main" val="16947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A03D863-C940-724D-BD2A-EEDD0DED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8" y="0"/>
            <a:ext cx="9780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A03D863-C940-724D-BD2A-EEDD0DED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8" y="0"/>
            <a:ext cx="978010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9C7A77-9AD0-9249-84F3-EDECCEAC561E}"/>
              </a:ext>
            </a:extLst>
          </p:cNvPr>
          <p:cNvSpPr/>
          <p:nvPr/>
        </p:nvSpPr>
        <p:spPr>
          <a:xfrm>
            <a:off x="3584121" y="4898572"/>
            <a:ext cx="1730829" cy="128179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651871-B7F9-0848-BE89-CAAC57C76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B586B7-35AB-CF42-A60F-A0C32238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18932</TotalTime>
  <Words>2641</Words>
  <Application>Microsoft Macintosh PowerPoint</Application>
  <PresentationFormat>Widescreen</PresentationFormat>
  <Paragraphs>303</Paragraphs>
  <Slides>112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System Font Regular</vt:lpstr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Dobbins</dc:creator>
  <cp:lastModifiedBy>James Dobbins</cp:lastModifiedBy>
  <cp:revision>38</cp:revision>
  <dcterms:created xsi:type="dcterms:W3CDTF">2022-09-08T20:54:56Z</dcterms:created>
  <dcterms:modified xsi:type="dcterms:W3CDTF">2022-09-26T15:24:34Z</dcterms:modified>
</cp:coreProperties>
</file>