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462" r:id="rId3"/>
    <p:sldId id="469" r:id="rId4"/>
    <p:sldId id="463" r:id="rId5"/>
    <p:sldId id="464" r:id="rId6"/>
    <p:sldId id="266" r:id="rId7"/>
    <p:sldId id="466" r:id="rId8"/>
    <p:sldId id="449" r:id="rId9"/>
    <p:sldId id="447" r:id="rId10"/>
    <p:sldId id="448" r:id="rId11"/>
    <p:sldId id="451" r:id="rId12"/>
    <p:sldId id="452" r:id="rId13"/>
    <p:sldId id="453" r:id="rId14"/>
    <p:sldId id="454" r:id="rId15"/>
    <p:sldId id="455" r:id="rId16"/>
    <p:sldId id="470" r:id="rId17"/>
    <p:sldId id="465" r:id="rId18"/>
    <p:sldId id="456" r:id="rId19"/>
    <p:sldId id="457" r:id="rId20"/>
    <p:sldId id="468" r:id="rId21"/>
    <p:sldId id="467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7E8C"/>
    <a:srgbClr val="00AEEF"/>
    <a:srgbClr val="0B0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6" autoAdjust="0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115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15CEA-25CE-5547-90EB-E7198A2514E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837BD-49FD-5C46-B495-AB805B775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0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IGBIllinois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://www.igb.illinois.edu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G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GB_Cover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5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2" y="905917"/>
            <a:ext cx="7306735" cy="2912533"/>
          </a:xfrm>
        </p:spPr>
        <p:txBody>
          <a:bodyPr anchor="b"/>
          <a:lstStyle>
            <a:lvl1pPr>
              <a:defRPr cap="all" spc="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4089380"/>
            <a:ext cx="7306206" cy="104142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0571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31332" y="905917"/>
            <a:ext cx="7306735" cy="2912533"/>
          </a:xfrm>
        </p:spPr>
        <p:txBody>
          <a:bodyPr anchor="b"/>
          <a:lstStyle>
            <a:lvl1pPr>
              <a:defRPr cap="all" spc="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4089380"/>
            <a:ext cx="7306206" cy="104142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11" name="Picture 10" descr="Footer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2337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54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rgbClr val="647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47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31332" y="905917"/>
            <a:ext cx="7306735" cy="2912533"/>
          </a:xfrm>
        </p:spPr>
        <p:txBody>
          <a:bodyPr anchor="b"/>
          <a:lstStyle>
            <a:lvl1pPr>
              <a:defRPr cap="all" spc="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31333" y="4089380"/>
            <a:ext cx="7306206" cy="104142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8" name="Picture 7" descr="Footer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2337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70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97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2266" y="414868"/>
            <a:ext cx="3750734" cy="1016000"/>
          </a:xfrm>
        </p:spPr>
        <p:txBody>
          <a:bodyPr anchor="t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4177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2266" y="1625600"/>
            <a:ext cx="3750734" cy="4445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51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a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12266" y="414868"/>
            <a:ext cx="3750734" cy="1016000"/>
          </a:xfrm>
        </p:spPr>
        <p:txBody>
          <a:bodyPr anchor="t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4572000" cy="276013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2266" y="1625600"/>
            <a:ext cx="3750734" cy="4445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-1" y="4588933"/>
            <a:ext cx="2159001" cy="181186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2159000" y="4588933"/>
            <a:ext cx="1176867" cy="181186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3335867" y="4588933"/>
            <a:ext cx="1236132" cy="181186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2159000" y="2760133"/>
            <a:ext cx="2412999" cy="18288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1" y="2760133"/>
            <a:ext cx="2159001" cy="182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70390" y="4064000"/>
            <a:ext cx="1827743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Unit head picture in </a:t>
            </a:r>
            <a:r>
              <a:rPr lang="en-US" dirty="0" err="1"/>
              <a:t>bw</a:t>
            </a:r>
            <a:r>
              <a:rPr lang="en-US" dirty="0"/>
              <a:t> with name/title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612244" y="3007783"/>
            <a:ext cx="919160" cy="90805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918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10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82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446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46853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468533" y="0"/>
            <a:ext cx="26754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22866" y="1578505"/>
            <a:ext cx="4758267" cy="279876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write a personal message</a:t>
            </a:r>
          </a:p>
        </p:txBody>
      </p:sp>
      <p:pic>
        <p:nvPicPr>
          <p:cNvPr id="9" name="Picture 8" descr="Illinoi_IGB_mar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1" y="5503983"/>
            <a:ext cx="2670048" cy="725424"/>
          </a:xfrm>
          <a:prstGeom prst="rect">
            <a:avLst/>
          </a:prstGeom>
        </p:spPr>
      </p:pic>
      <p:pic>
        <p:nvPicPr>
          <p:cNvPr id="10" name="Picture 9" descr="IGB_ur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1" y="1824023"/>
            <a:ext cx="810768" cy="725424"/>
          </a:xfrm>
          <a:prstGeom prst="rect">
            <a:avLst/>
          </a:prstGeom>
        </p:spPr>
      </p:pic>
      <p:sp>
        <p:nvSpPr>
          <p:cNvPr id="11" name="TextBox 10">
            <a:hlinkClick r:id="rId4"/>
          </p:cNvPr>
          <p:cNvSpPr txBox="1"/>
          <p:nvPr userDrawn="1"/>
        </p:nvSpPr>
        <p:spPr>
          <a:xfrm>
            <a:off x="6857999" y="2489200"/>
            <a:ext cx="166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 err="1">
                <a:solidFill>
                  <a:schemeClr val="tx2"/>
                </a:solidFill>
                <a:latin typeface="Century Gothic"/>
                <a:cs typeface="Century Gothic"/>
              </a:rPr>
              <a:t>igb.illinois.edu</a:t>
            </a:r>
            <a:endParaRPr lang="en-US" sz="1400" spc="5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942666" y="3149600"/>
            <a:ext cx="1794934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IGB_twitte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3" y="3280834"/>
            <a:ext cx="816864" cy="725424"/>
          </a:xfrm>
          <a:prstGeom prst="rect">
            <a:avLst/>
          </a:prstGeom>
        </p:spPr>
      </p:pic>
      <p:sp>
        <p:nvSpPr>
          <p:cNvPr id="15" name="TextBox 14">
            <a:hlinkClick r:id="rId6"/>
          </p:cNvPr>
          <p:cNvSpPr txBox="1"/>
          <p:nvPr userDrawn="1"/>
        </p:nvSpPr>
        <p:spPr>
          <a:xfrm>
            <a:off x="6841065" y="3877731"/>
            <a:ext cx="1667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>
                <a:solidFill>
                  <a:schemeClr val="tx2"/>
                </a:solidFill>
                <a:latin typeface="Century Gothic"/>
                <a:cs typeface="Century Gothic"/>
              </a:rPr>
              <a:t>@</a:t>
            </a:r>
            <a:r>
              <a:rPr lang="en-US" sz="1400" spc="50" dirty="0" err="1">
                <a:solidFill>
                  <a:schemeClr val="tx2"/>
                </a:solidFill>
                <a:latin typeface="Century Gothic"/>
                <a:cs typeface="Century Gothic"/>
              </a:rPr>
              <a:t>IGBIllinois</a:t>
            </a:r>
            <a:endParaRPr lang="en-US" sz="1400" spc="5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942666" y="4487333"/>
            <a:ext cx="1794934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GB_email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1" y="4739979"/>
            <a:ext cx="1115568" cy="725424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841063" y="5495514"/>
            <a:ext cx="2057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50" dirty="0" err="1">
                <a:solidFill>
                  <a:schemeClr val="tx2"/>
                </a:solidFill>
                <a:latin typeface="Century Gothic"/>
                <a:cs typeface="Century Gothic"/>
              </a:rPr>
              <a:t>info-igb@illinois.edu</a:t>
            </a:r>
            <a:endParaRPr lang="en-US" sz="1400" spc="5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202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GB_Cover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spc="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4894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GB_Cover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spc="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2872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GB_Cover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spc="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0717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GB_Cover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926548" y="1758500"/>
            <a:ext cx="7308721" cy="1424967"/>
          </a:xfrm>
        </p:spPr>
        <p:txBody>
          <a:bodyPr anchor="b"/>
          <a:lstStyle>
            <a:lvl1pPr algn="ctr">
              <a:defRPr spc="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926548" y="3437467"/>
            <a:ext cx="7308721" cy="180445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spc="5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8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Presenter Title</a:t>
            </a:r>
          </a:p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3411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5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and research">
    <p:bg>
      <p:bgPr>
        <a:solidFill>
          <a:srgbClr val="0B0A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868235" y="731693"/>
            <a:ext cx="146009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kern="0" spc="200" dirty="0">
                <a:solidFill>
                  <a:schemeClr val="tx1"/>
                </a:solidFill>
                <a:latin typeface="Century Gothic"/>
                <a:cs typeface="Century Gothic"/>
              </a:rPr>
              <a:t>IGB NUMBERS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868234" y="4668693"/>
            <a:ext cx="137543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kern="0" spc="200" dirty="0">
                <a:solidFill>
                  <a:schemeClr val="tx1"/>
                </a:solidFill>
                <a:latin typeface="Century Gothic"/>
                <a:cs typeface="Century Gothic"/>
              </a:rPr>
              <a:t>IGB RESEARCH</a:t>
            </a:r>
          </a:p>
        </p:txBody>
      </p:sp>
      <p:pic>
        <p:nvPicPr>
          <p:cNvPr id="25" name="Picture 24" descr="IGB_Health_cya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3" y="4938770"/>
            <a:ext cx="822960" cy="822960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1259606" y="5234834"/>
            <a:ext cx="1341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HEALTH</a:t>
            </a:r>
          </a:p>
        </p:txBody>
      </p:sp>
      <p:pic>
        <p:nvPicPr>
          <p:cNvPr id="27" name="Picture 26" descr="IGB_Technology_cya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7" y="4938770"/>
            <a:ext cx="822960" cy="822960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2885203" y="5234834"/>
            <a:ext cx="1341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TECHNOLOGY</a:t>
            </a:r>
          </a:p>
        </p:txBody>
      </p:sp>
      <p:pic>
        <p:nvPicPr>
          <p:cNvPr id="29" name="Picture 28" descr="IGB_Environment_cya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74" y="4938770"/>
            <a:ext cx="822960" cy="822960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4982244" y="5234834"/>
            <a:ext cx="1341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ENVIRONMENT</a:t>
            </a:r>
          </a:p>
        </p:txBody>
      </p:sp>
      <p:pic>
        <p:nvPicPr>
          <p:cNvPr id="31" name="Picture 30" descr="IGB_Fundamental_cya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81" y="4938770"/>
            <a:ext cx="822960" cy="822960"/>
          </a:xfrm>
          <a:prstGeom prst="rect">
            <a:avLst/>
          </a:prstGeom>
        </p:spPr>
      </p:pic>
      <p:sp>
        <p:nvSpPr>
          <p:cNvPr id="32" name="TextBox 31"/>
          <p:cNvSpPr txBox="1"/>
          <p:nvPr userDrawn="1"/>
        </p:nvSpPr>
        <p:spPr>
          <a:xfrm>
            <a:off x="7064628" y="5234834"/>
            <a:ext cx="1341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850" kern="0" spc="200" dirty="0">
                <a:solidFill>
                  <a:schemeClr val="bg1"/>
                </a:solidFill>
                <a:latin typeface="Century Gothic"/>
                <a:cs typeface="Century Gothic"/>
              </a:rPr>
              <a:t>FUNDAMENTAL</a:t>
            </a:r>
          </a:p>
        </p:txBody>
      </p:sp>
      <p:pic>
        <p:nvPicPr>
          <p:cNvPr id="33" name="Picture 32" descr="Footer_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2337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5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portfoli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8215AD-AF60-424E-9CC0-C715EA56A61C}"/>
              </a:ext>
            </a:extLst>
          </p:cNvPr>
          <p:cNvSpPr txBox="1"/>
          <p:nvPr userDrawn="1"/>
        </p:nvSpPr>
        <p:spPr>
          <a:xfrm>
            <a:off x="868235" y="349513"/>
            <a:ext cx="2543832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kern="0" spc="200" dirty="0">
                <a:solidFill>
                  <a:srgbClr val="FFFFFF"/>
                </a:solidFill>
                <a:latin typeface="Century Gothic"/>
                <a:cs typeface="Century Gothic"/>
              </a:rPr>
              <a:t>IGB RESEARCH PORTFOLIO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91023-CE77-3B41-B81D-8764EE868CD3}"/>
              </a:ext>
            </a:extLst>
          </p:cNvPr>
          <p:cNvSpPr txBox="1"/>
          <p:nvPr userDrawn="1"/>
        </p:nvSpPr>
        <p:spPr>
          <a:xfrm>
            <a:off x="787400" y="701547"/>
            <a:ext cx="2654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latin typeface="Century Gothic" charset="0"/>
                <a:ea typeface="Century Gothic" charset="0"/>
                <a:cs typeface="Century Gothic" charset="0"/>
              </a:rPr>
              <a:t>Tackling grand challenges in fundamental and applied research with genomics and trans-disciplinary team science.</a:t>
            </a:r>
          </a:p>
        </p:txBody>
      </p:sp>
      <p:pic>
        <p:nvPicPr>
          <p:cNvPr id="17" name="Picture 16" descr="IGB_Health_white.png">
            <a:extLst>
              <a:ext uri="{FF2B5EF4-FFF2-40B4-BE49-F238E27FC236}">
                <a16:creationId xmlns:a16="http://schemas.microsoft.com/office/drawing/2014/main" id="{2DC38FE6-056D-2F49-8F72-9B92DFA51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881" y="770695"/>
            <a:ext cx="640080" cy="640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FD7B2A-BC02-EA45-8EB1-7CFE76A23282}"/>
              </a:ext>
            </a:extLst>
          </p:cNvPr>
          <p:cNvSpPr txBox="1"/>
          <p:nvPr userDrawn="1"/>
        </p:nvSpPr>
        <p:spPr>
          <a:xfrm>
            <a:off x="4807139" y="1284137"/>
            <a:ext cx="1341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00" b="0" kern="0" spc="130" dirty="0">
                <a:solidFill>
                  <a:schemeClr val="bg1"/>
                </a:solidFill>
                <a:latin typeface="Century Gothic"/>
                <a:cs typeface="Century Gothic"/>
              </a:rPr>
              <a:t>HEALTH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4B4CCE-5B05-AB4A-B70B-E73AEC137237}"/>
              </a:ext>
            </a:extLst>
          </p:cNvPr>
          <p:cNvSpPr txBox="1"/>
          <p:nvPr userDrawn="1"/>
        </p:nvSpPr>
        <p:spPr>
          <a:xfrm>
            <a:off x="5869696" y="1284137"/>
            <a:ext cx="1341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00" b="0" kern="0" spc="130" dirty="0">
                <a:solidFill>
                  <a:schemeClr val="bg1"/>
                </a:solidFill>
                <a:latin typeface="Century Gothic"/>
                <a:cs typeface="Century Gothic"/>
              </a:rPr>
              <a:t>TECHNOLOGY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C29BE-C17B-EA4A-AA37-D9DDB0F53E24}"/>
              </a:ext>
            </a:extLst>
          </p:cNvPr>
          <p:cNvSpPr txBox="1"/>
          <p:nvPr userDrawn="1"/>
        </p:nvSpPr>
        <p:spPr>
          <a:xfrm>
            <a:off x="7005774" y="1276443"/>
            <a:ext cx="1341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850" b="0" kern="0" spc="130" dirty="0">
                <a:solidFill>
                  <a:schemeClr val="bg1"/>
                </a:solidFill>
                <a:latin typeface="Century Gothic"/>
                <a:cs typeface="Century Gothic"/>
              </a:rPr>
              <a:t>ENVIRONMENT</a:t>
            </a:r>
          </a:p>
        </p:txBody>
      </p:sp>
      <p:pic>
        <p:nvPicPr>
          <p:cNvPr id="22" name="Picture 21" descr="IGB_Technology_white.png">
            <a:extLst>
              <a:ext uri="{FF2B5EF4-FFF2-40B4-BE49-F238E27FC236}">
                <a16:creationId xmlns:a16="http://schemas.microsoft.com/office/drawing/2014/main" id="{3FBAFEEF-DBB7-504C-90E3-17FDB5044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438" y="770695"/>
            <a:ext cx="640080" cy="640080"/>
          </a:xfrm>
          <a:prstGeom prst="rect">
            <a:avLst/>
          </a:prstGeom>
        </p:spPr>
      </p:pic>
      <p:pic>
        <p:nvPicPr>
          <p:cNvPr id="23" name="Picture 22" descr="IGB_Environment_white.png">
            <a:extLst>
              <a:ext uri="{FF2B5EF4-FFF2-40B4-BE49-F238E27FC236}">
                <a16:creationId xmlns:a16="http://schemas.microsoft.com/office/drawing/2014/main" id="{C6441A54-4554-C04A-96AC-A5AAAE6899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516" y="77069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5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Partners">
    <p:bg>
      <p:bgPr>
        <a:solidFill>
          <a:srgbClr val="647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47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Footer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2337"/>
            <a:ext cx="9144000" cy="457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F0FAE7-D043-414F-80AB-8BCBB95D8053}"/>
              </a:ext>
            </a:extLst>
          </p:cNvPr>
          <p:cNvGrpSpPr/>
          <p:nvPr userDrawn="1"/>
        </p:nvGrpSpPr>
        <p:grpSpPr>
          <a:xfrm>
            <a:off x="868235" y="349513"/>
            <a:ext cx="7479103" cy="1157762"/>
            <a:chOff x="868235" y="566115"/>
            <a:chExt cx="7479103" cy="1157762"/>
          </a:xfrm>
        </p:grpSpPr>
        <p:pic>
          <p:nvPicPr>
            <p:cNvPr id="12" name="Picture 11" descr="IGB_Health_white.png">
              <a:extLst>
                <a:ext uri="{FF2B5EF4-FFF2-40B4-BE49-F238E27FC236}">
                  <a16:creationId xmlns:a16="http://schemas.microsoft.com/office/drawing/2014/main" id="{5A87EF62-3A36-D14C-AC52-3C9C1C15B4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7881" y="987297"/>
              <a:ext cx="640080" cy="6400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4E55BE-51DA-8148-A6BC-60A5C0671C7E}"/>
                </a:ext>
              </a:extLst>
            </p:cNvPr>
            <p:cNvSpPr txBox="1"/>
            <p:nvPr userDrawn="1"/>
          </p:nvSpPr>
          <p:spPr>
            <a:xfrm>
              <a:off x="4807139" y="1500739"/>
              <a:ext cx="13415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800" b="0" kern="0" spc="130" dirty="0">
                  <a:solidFill>
                    <a:schemeClr val="bg1"/>
                  </a:solidFill>
                  <a:latin typeface="Century Gothic"/>
                  <a:cs typeface="Century Gothic"/>
                </a:rPr>
                <a:t>HEALTH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B32932-FC8E-3545-84AF-9FB1FC710D70}"/>
                </a:ext>
              </a:extLst>
            </p:cNvPr>
            <p:cNvSpPr txBox="1"/>
            <p:nvPr userDrawn="1"/>
          </p:nvSpPr>
          <p:spPr>
            <a:xfrm>
              <a:off x="5869696" y="1500739"/>
              <a:ext cx="13415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800" b="0" kern="0" spc="130" dirty="0">
                  <a:solidFill>
                    <a:schemeClr val="bg1"/>
                  </a:solidFill>
                  <a:latin typeface="Century Gothic"/>
                  <a:cs typeface="Century Gothic"/>
                </a:rPr>
                <a:t>TECHNOLOGY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5FA5C7-7509-1A45-91F9-9ACC7237D578}"/>
                </a:ext>
              </a:extLst>
            </p:cNvPr>
            <p:cNvSpPr txBox="1"/>
            <p:nvPr userDrawn="1"/>
          </p:nvSpPr>
          <p:spPr>
            <a:xfrm>
              <a:off x="7005774" y="1493045"/>
              <a:ext cx="13415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850" b="0" kern="0" spc="130" dirty="0">
                  <a:solidFill>
                    <a:schemeClr val="bg1"/>
                  </a:solidFill>
                  <a:latin typeface="Century Gothic"/>
                  <a:cs typeface="Century Gothic"/>
                </a:rPr>
                <a:t>ENVIRONMENT</a:t>
              </a:r>
            </a:p>
          </p:txBody>
        </p:sp>
        <p:pic>
          <p:nvPicPr>
            <p:cNvPr id="18" name="Picture 17" descr="IGB_Technology_white.png">
              <a:extLst>
                <a:ext uri="{FF2B5EF4-FFF2-40B4-BE49-F238E27FC236}">
                  <a16:creationId xmlns:a16="http://schemas.microsoft.com/office/drawing/2014/main" id="{22EB3330-BFEF-6F4B-9372-C91320B07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438" y="987297"/>
              <a:ext cx="640080" cy="640080"/>
            </a:xfrm>
            <a:prstGeom prst="rect">
              <a:avLst/>
            </a:prstGeom>
          </p:spPr>
        </p:pic>
        <p:pic>
          <p:nvPicPr>
            <p:cNvPr id="19" name="Picture 18" descr="IGB_Environment_white.png">
              <a:extLst>
                <a:ext uri="{FF2B5EF4-FFF2-40B4-BE49-F238E27FC236}">
                  <a16:creationId xmlns:a16="http://schemas.microsoft.com/office/drawing/2014/main" id="{D33AD43B-AC3C-1349-8B9E-E7E29D34B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6516" y="987297"/>
              <a:ext cx="640080" cy="6400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BD5A85D-75FE-F04D-8564-1758679DACC7}"/>
                </a:ext>
              </a:extLst>
            </p:cNvPr>
            <p:cNvSpPr txBox="1"/>
            <p:nvPr userDrawn="1"/>
          </p:nvSpPr>
          <p:spPr>
            <a:xfrm>
              <a:off x="3386667" y="566115"/>
              <a:ext cx="230293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kern="0" spc="200" dirty="0">
                  <a:solidFill>
                    <a:schemeClr val="tx1"/>
                  </a:solidFill>
                  <a:latin typeface="Century Gothic"/>
                  <a:cs typeface="Century Gothic"/>
                </a:rPr>
                <a:t>STRATEGIC PARTNERSHIPS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2AE376-B8EF-4046-B55D-C07B46E8CD26}"/>
                </a:ext>
              </a:extLst>
            </p:cNvPr>
            <p:cNvSpPr txBox="1"/>
            <p:nvPr userDrawn="1"/>
          </p:nvSpPr>
          <p:spPr>
            <a:xfrm>
              <a:off x="868235" y="566115"/>
              <a:ext cx="2543832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kern="0" spc="200" dirty="0">
                  <a:solidFill>
                    <a:srgbClr val="FFFFFF"/>
                  </a:solidFill>
                  <a:latin typeface="Century Gothic"/>
                  <a:cs typeface="Century Gothic"/>
                </a:rPr>
                <a:t>IGB RESEARCH PORTFOLIO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054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4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409267"/>
            <a:ext cx="914400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ooter_white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4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0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50" r:id="rId13"/>
    <p:sldLayoutId id="2147483657" r:id="rId14"/>
    <p:sldLayoutId id="2147483671" r:id="rId15"/>
    <p:sldLayoutId id="2147483652" r:id="rId16"/>
    <p:sldLayoutId id="2147483654" r:id="rId17"/>
    <p:sldLayoutId id="2147483655" r:id="rId18"/>
    <p:sldLayoutId id="2147483672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ts val="1176"/>
        </a:spcBef>
        <a:buFont typeface="Arial"/>
        <a:buChar char="•"/>
        <a:defRPr sz="24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742950" indent="-285750" algn="l" defTabSz="457200" rtl="0" eaLnBrk="1" latinLnBrk="0" hangingPunct="1">
        <a:spcBef>
          <a:spcPts val="1176"/>
        </a:spcBef>
        <a:buFont typeface="Arial"/>
        <a:buChar char="–"/>
        <a:defRPr sz="20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457200" rtl="0" eaLnBrk="1" latinLnBrk="0" hangingPunct="1">
        <a:spcBef>
          <a:spcPts val="1176"/>
        </a:spcBef>
        <a:buFont typeface="Arial"/>
        <a:buChar char="•"/>
        <a:defRPr sz="18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457200" rtl="0" eaLnBrk="1" latinLnBrk="0" hangingPunct="1">
        <a:spcBef>
          <a:spcPts val="1176"/>
        </a:spcBef>
        <a:buFont typeface="Arial"/>
        <a:buChar char="–"/>
        <a:defRPr sz="16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457200" rtl="0" eaLnBrk="1" latinLnBrk="0" hangingPunct="1">
        <a:spcBef>
          <a:spcPts val="1176"/>
        </a:spcBef>
        <a:buFont typeface="Arial"/>
        <a:buChar char="»"/>
        <a:defRPr sz="1400" b="0" i="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covid19.illinois.edu/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paleo.prairie.illinois.edu/coal-ball-collection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beckman.illinois.edu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Ryerson1@illinois.edu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igb.illinois.edu/acquainted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gb.illinois.edu/acquainted/see-igb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gb.illinois.edu/acquainted/olli-citizen-scientist-program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OLLI Citizen Scientist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Danny Ryerson</a:t>
            </a:r>
          </a:p>
          <a:p>
            <a:r>
              <a:rPr lang="en-US" dirty="0"/>
              <a:t>IGB outreach coordinator</a:t>
            </a:r>
          </a:p>
        </p:txBody>
      </p:sp>
    </p:spTree>
    <p:extLst>
      <p:ext uri="{BB962C8B-B14F-4D97-AF65-F5344CB8AC3E}">
        <p14:creationId xmlns:p14="http://schemas.microsoft.com/office/powerpoint/2010/main" val="2125257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Scientist Program External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members would recommend program to their colleagues</a:t>
            </a:r>
          </a:p>
          <a:p>
            <a:r>
              <a:rPr lang="en-US" dirty="0"/>
              <a:t>Majority of labs reported meaningful and productive contributions to research progress</a:t>
            </a:r>
          </a:p>
          <a:p>
            <a:r>
              <a:rPr lang="en-US" dirty="0"/>
              <a:t>Recommendations resulted in: </a:t>
            </a:r>
          </a:p>
          <a:p>
            <a:pPr lvl="1"/>
            <a:r>
              <a:rPr lang="en-US" dirty="0"/>
              <a:t>Rigorous matching process between members and labs</a:t>
            </a:r>
          </a:p>
          <a:p>
            <a:pPr lvl="1"/>
            <a:r>
              <a:rPr lang="en-US" dirty="0"/>
              <a:t>Establishment of specific duties</a:t>
            </a:r>
          </a:p>
          <a:p>
            <a:pPr lvl="1"/>
            <a:r>
              <a:rPr lang="en-US" dirty="0"/>
              <a:t>Appointment of designated lab contacts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00438-552D-4F81-9621-A74BB3891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70" y="4673599"/>
            <a:ext cx="2551630" cy="170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750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Diverse backgrounds of citizen scientists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60A348-206D-47CF-8594-DF3F10437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64" y="1637166"/>
            <a:ext cx="7781636" cy="413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93F6EF-D4E5-4F71-A4FE-BAB5F2313ECF}"/>
              </a:ext>
            </a:extLst>
          </p:cNvPr>
          <p:cNvSpPr txBox="1"/>
          <p:nvPr/>
        </p:nvSpPr>
        <p:spPr>
          <a:xfrm>
            <a:off x="115455" y="574974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Similar field: 8.1%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Novel field: 91.9 </a:t>
            </a:r>
            <a:endParaRPr lang="en-US" altLang="en-US" sz="1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679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Research Topics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5DD34-EBBD-49E0-8450-CEEE54F70E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Artificial intelligence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Auditory neuroscience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Behavioral neuroscience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Biological computing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Biomechanics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Cognitive neuroscience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Cross-modal plasticity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Developmental neuroscience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Educational psychology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799C7A-97AB-44AE-A626-2F36310CEF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Evolutionary biology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Human-computer and human-robot interactions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Microbial genomics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Motor control and behavior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Neuroimmunology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Plant genomics and ecology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Psycholinguistics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Science education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Zoonotic ecology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8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Specific Research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Evolutionary development and genetic regulation of mammalian morphology</a:t>
            </a:r>
          </a:p>
          <a:p>
            <a:r>
              <a:rPr lang="en-US" dirty="0"/>
              <a:t>Effects of traumatic brain injuries on decision-making and hippocampal-dependent cognitive processes</a:t>
            </a:r>
          </a:p>
          <a:p>
            <a:r>
              <a:rPr lang="en-US" dirty="0"/>
              <a:t>Science education: development of evolution and climate change curricula and activities for K-12</a:t>
            </a:r>
          </a:p>
          <a:p>
            <a:r>
              <a:rPr lang="en-US" dirty="0"/>
              <a:t>Neuroplasticity and cognition: effects of physical and cognitive training on brain function</a:t>
            </a:r>
          </a:p>
          <a:p>
            <a:r>
              <a:rPr lang="en-US" dirty="0"/>
              <a:t>Plant genomics, physiology, and ecology: crop success and suitability by genetic background</a:t>
            </a:r>
          </a:p>
          <a:p>
            <a:r>
              <a:rPr lang="en-US" dirty="0"/>
              <a:t>Genomic sequencing techniques for pathogen identification in tick-borne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51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Feedback from Citizen Scientists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“I was amazed by the complex projects and intrigued that OLLI members might get involved in such a meaningful way.”</a:t>
            </a:r>
          </a:p>
          <a:p>
            <a:r>
              <a:rPr lang="en-US" dirty="0"/>
              <a:t>“For people who like me have a curiosity about science, it’s an absolutely tremendous opportunity.”</a:t>
            </a:r>
          </a:p>
          <a:p>
            <a:r>
              <a:rPr lang="en-US" dirty="0"/>
              <a:t>“I’ve absorbed a lot of background information that allows me to appreciate its potentially far-reaching implications, and I’ve enjoyed relating to the university in a significant way.”</a:t>
            </a:r>
          </a:p>
          <a:p>
            <a:r>
              <a:rPr lang="en-US" dirty="0"/>
              <a:t>“I have been able to put my toe in the ocean of knowledge that’s going to surround us in the decades to come.” </a:t>
            </a:r>
          </a:p>
          <a:p>
            <a:r>
              <a:rPr lang="en-US" dirty="0"/>
              <a:t>“I know I could be slowing down, but I like doing this. It keeps me active and it keeps my mind sharp. Why wouldn’t I take advantage of that?”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84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Feedback from Sponsoring 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“We are so grateful for our OLLI volunteers. They truly make the wheels turn in our lab so we’re able to get the work done.”</a:t>
            </a:r>
          </a:p>
          <a:p>
            <a:r>
              <a:rPr lang="en-US" dirty="0"/>
              <a:t>“It’s been a great synergy because they work side by side with the students and it’s turned into a very diverse group.”</a:t>
            </a:r>
          </a:p>
          <a:p>
            <a:r>
              <a:rPr lang="en-US" dirty="0"/>
              <a:t>“When our Citizen Scientist does these tasks, and we know they are done right, that’s gold. That unburdens me, and that unburdens the graduate students. </a:t>
            </a:r>
          </a:p>
          <a:p>
            <a:r>
              <a:rPr lang="en-US" dirty="0"/>
              <a:t>“There’s a tremendous wealth of knowledge among retirees. If you want to become a scientist at age 65—why not? The OLLI members in our labs are extremely enriching for both the faculty and the students.”</a:t>
            </a:r>
          </a:p>
          <a:p>
            <a:r>
              <a:rPr lang="en-US" dirty="0"/>
              <a:t>“Adding a citizen scientist to the lab can be very enriching for both social and scientific reasons.”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5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Projects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636E5-6775-4995-979C-50A3A52E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FB27C-0443-4039-BCD1-72AB37567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024581" cy="4445000"/>
          </a:xfrm>
        </p:spPr>
        <p:txBody>
          <a:bodyPr/>
          <a:lstStyle/>
          <a:p>
            <a:r>
              <a:rPr lang="en-US" dirty="0"/>
              <a:t>COVID19 forced pause on the citizen scientist program</a:t>
            </a:r>
          </a:p>
          <a:p>
            <a:r>
              <a:rPr lang="en-US" dirty="0"/>
              <a:t>Our number 1 priority is safety</a:t>
            </a:r>
          </a:p>
          <a:p>
            <a:r>
              <a:rPr lang="en-US" dirty="0"/>
              <a:t>We are excited to be able to open up the program again</a:t>
            </a:r>
          </a:p>
          <a:p>
            <a:r>
              <a:rPr lang="en-US" dirty="0"/>
              <a:t>Following University Guidelines</a:t>
            </a:r>
          </a:p>
          <a:p>
            <a:r>
              <a:rPr lang="en-US" dirty="0">
                <a:hlinkClick r:id="rId2"/>
              </a:rPr>
              <a:t>https://covid19.illinois.edu/</a:t>
            </a: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EDD70-CAE0-4A08-BE21-A575F249B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878" y="1417638"/>
            <a:ext cx="27908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35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Paleobotany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300" dirty="0">
                <a:solidFill>
                  <a:srgbClr val="201F1E"/>
                </a:solidFill>
                <a:latin typeface="Century Gothic" panose="020B0502020202020204" pitchFamily="34" charset="0"/>
              </a:rPr>
              <a:t>D</a:t>
            </a:r>
            <a:r>
              <a:rPr lang="en-US" sz="2300" b="0" i="0" dirty="0">
                <a:solidFill>
                  <a:srgbClr val="201F1E"/>
                </a:solidFill>
                <a:effectLst/>
                <a:latin typeface="Century Gothic" panose="020B0502020202020204" pitchFamily="34" charset="0"/>
              </a:rPr>
              <a:t>igitally archiving a collection of 320 million year old plant fossils</a:t>
            </a:r>
          </a:p>
          <a:p>
            <a:r>
              <a:rPr lang="en-US" sz="2300" b="0" i="0" dirty="0">
                <a:solidFill>
                  <a:srgbClr val="201F1E"/>
                </a:solidFill>
                <a:effectLst/>
                <a:latin typeface="Century Gothic" panose="020B0502020202020204" pitchFamily="34" charset="0"/>
              </a:rPr>
              <a:t>Participants will be trained to use the microscope and to identify the fossil plants contained within the peels</a:t>
            </a:r>
          </a:p>
          <a:p>
            <a:r>
              <a:rPr lang="en-US" sz="2300" b="0" i="0" dirty="0">
                <a:solidFill>
                  <a:srgbClr val="201F1E"/>
                </a:solidFill>
                <a:effectLst/>
                <a:latin typeface="Century Gothic" panose="020B0502020202020204" pitchFamily="34" charset="0"/>
                <a:hlinkClick r:id="rId2"/>
              </a:rPr>
              <a:t>https://paleo.prairie.illinois.edu/coal-ball-collection/</a:t>
            </a:r>
            <a:r>
              <a:rPr lang="en-US" sz="2300" dirty="0">
                <a:solidFill>
                  <a:srgbClr val="201F1E"/>
                </a:solidFill>
                <a:latin typeface="Century Gothic" panose="020B0502020202020204" pitchFamily="34" charset="0"/>
              </a:rPr>
              <a:t> </a:t>
            </a:r>
            <a:endParaRPr lang="en-US" sz="2300" b="0" i="0" dirty="0">
              <a:solidFill>
                <a:srgbClr val="201F1E"/>
              </a:solidFill>
              <a:effectLst/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38154B-BF85-4814-9C8F-9FE67B6A5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49" y="4156725"/>
            <a:ext cx="3056343" cy="2036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61BB8-A520-45E0-AEA7-D4406A80B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014" y="4156724"/>
            <a:ext cx="3056343" cy="203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81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999018" cy="4445000"/>
          </a:xfrm>
        </p:spPr>
        <p:txBody>
          <a:bodyPr/>
          <a:lstStyle/>
          <a:p>
            <a:r>
              <a:rPr lang="en-US" dirty="0"/>
              <a:t>Working to understand the evolution of parental care behaviors</a:t>
            </a:r>
          </a:p>
          <a:p>
            <a:r>
              <a:rPr lang="en-US" dirty="0"/>
              <a:t>Participants will be trained in the handling and care of animal models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B183A-1454-4F83-9F9C-713CA7532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1" y="3902358"/>
            <a:ext cx="2618510" cy="1963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8D9DBD-3552-44E4-BA11-4AB7EBB26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4" y="3860657"/>
            <a:ext cx="2133601" cy="2005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77226-C30C-4885-B605-955BEE4A2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707" y="3902358"/>
            <a:ext cx="2618511" cy="19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8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Danny Ryerson</a:t>
            </a:r>
          </a:p>
          <a:p>
            <a:r>
              <a:rPr lang="en-US" dirty="0"/>
              <a:t>University of Iowa</a:t>
            </a:r>
          </a:p>
          <a:p>
            <a:r>
              <a:rPr lang="en-US" dirty="0"/>
              <a:t>University of Illinois at Urbana Champaign</a:t>
            </a:r>
          </a:p>
          <a:p>
            <a:r>
              <a:rPr lang="en-US" dirty="0"/>
              <a:t>Carle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1"/>
            <a:r>
              <a:rPr lang="en-US" dirty="0"/>
              <a:t>Working in science outreach since 2017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floor, indoor, wall, person&#10;&#10;Description automatically generated">
            <a:extLst>
              <a:ext uri="{FF2B5EF4-FFF2-40B4-BE49-F238E27FC236}">
                <a16:creationId xmlns:a16="http://schemas.microsoft.com/office/drawing/2014/main" id="{2F94525C-E303-4BEB-AC44-756CDE19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9" t="2155" r="22525" b="42357"/>
          <a:stretch/>
        </p:blipFill>
        <p:spPr>
          <a:xfrm>
            <a:off x="6514224" y="4194463"/>
            <a:ext cx="1992465" cy="2126672"/>
          </a:xfrm>
          <a:prstGeom prst="rect">
            <a:avLst/>
          </a:prstGeom>
        </p:spPr>
      </p:pic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4EC26880-8D0D-49B1-8589-848E80DCC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/>
          <a:stretch/>
        </p:blipFill>
        <p:spPr bwMode="auto">
          <a:xfrm>
            <a:off x="5762436" y="274638"/>
            <a:ext cx="2614944" cy="212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0CC47-05FF-4354-AAFB-7A4DA5098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441"/>
          <a:stretch/>
        </p:blipFill>
        <p:spPr>
          <a:xfrm>
            <a:off x="175137" y="4194464"/>
            <a:ext cx="2383335" cy="2130544"/>
          </a:xfrm>
          <a:prstGeom prst="rect">
            <a:avLst/>
          </a:prstGeom>
        </p:spPr>
      </p:pic>
      <p:pic>
        <p:nvPicPr>
          <p:cNvPr id="5124" name="Picture 4" descr="No description available.">
            <a:extLst>
              <a:ext uri="{FF2B5EF4-FFF2-40B4-BE49-F238E27FC236}">
                <a16:creationId xmlns:a16="http://schemas.microsoft.com/office/drawing/2014/main" id="{5ED29568-9601-4460-9F0D-219EC1A2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34" y="4194464"/>
            <a:ext cx="2922732" cy="219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03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B33AA-5CA6-43E7-9F02-4CB24451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Beckman Institute for Advanced Science and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BB039-5A41-4A81-89CE-35E12C15A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Imaging facilities</a:t>
            </a:r>
          </a:p>
          <a:p>
            <a:pPr lvl="1"/>
            <a:r>
              <a:rPr lang="en-US" dirty="0"/>
              <a:t>Microscopy</a:t>
            </a:r>
          </a:p>
          <a:p>
            <a:pPr lvl="1"/>
            <a:r>
              <a:rPr lang="en-US" dirty="0"/>
              <a:t>MRI</a:t>
            </a:r>
          </a:p>
          <a:p>
            <a:r>
              <a:rPr lang="en-US" dirty="0"/>
              <a:t>Neuroscience focus</a:t>
            </a:r>
          </a:p>
          <a:p>
            <a:r>
              <a:rPr lang="en-US" dirty="0">
                <a:hlinkClick r:id="rId2"/>
              </a:rPr>
              <a:t>https://beckman.illinois.edu/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EF61E-B7CF-4971-9A42-51AABA042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645" y="4107015"/>
            <a:ext cx="3392674" cy="2256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62872-3CD1-4101-8CE2-15A937049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325" y="1172872"/>
            <a:ext cx="1941475" cy="2256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D9F45-0EB3-4C0A-9408-E3713978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04" r="24847"/>
          <a:stretch/>
        </p:blipFill>
        <p:spPr>
          <a:xfrm>
            <a:off x="6640214" y="4107015"/>
            <a:ext cx="2170545" cy="223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64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8FD2-B8F6-4732-9DCC-21970C1E7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would like to participate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C1D68-70A6-4AEE-938D-E575EA621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Brief descriptions of your interests </a:t>
            </a:r>
          </a:p>
          <a:p>
            <a:r>
              <a:rPr lang="en-US" dirty="0"/>
              <a:t>What you are hoping to get out of the citizen scientist program</a:t>
            </a:r>
          </a:p>
          <a:p>
            <a:r>
              <a:rPr lang="en-US" dirty="0"/>
              <a:t>Lab name if known</a:t>
            </a:r>
          </a:p>
          <a:p>
            <a:r>
              <a:rPr lang="en-US" dirty="0"/>
              <a:t>Availability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Ryerson1@illinois.edu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83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2F3D3-1AD7-4A76-97B9-EE4003D8ACBF}"/>
              </a:ext>
            </a:extLst>
          </p:cNvPr>
          <p:cNvSpPr txBox="1"/>
          <p:nvPr/>
        </p:nvSpPr>
        <p:spPr>
          <a:xfrm>
            <a:off x="6825673" y="5544947"/>
            <a:ext cx="19581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Ryerson1@illinois.edu</a:t>
            </a:r>
          </a:p>
        </p:txBody>
      </p:sp>
    </p:spTree>
    <p:extLst>
      <p:ext uri="{BB962C8B-B14F-4D97-AF65-F5344CB8AC3E}">
        <p14:creationId xmlns:p14="http://schemas.microsoft.com/office/powerpoint/2010/main" val="460933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C9E3F-8F1C-40D4-B2CE-BAE355AF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Carle R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D1B74-2F1B-4A86-86F2-4684097F9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largest research institute on campus</a:t>
            </a:r>
          </a:p>
          <a:p>
            <a:r>
              <a:rPr lang="en-US" dirty="0"/>
              <a:t>Focuses on collaborative team research</a:t>
            </a:r>
          </a:p>
          <a:p>
            <a:r>
              <a:rPr lang="en-US" dirty="0"/>
              <a:t>15 research themes</a:t>
            </a:r>
          </a:p>
          <a:p>
            <a:pPr lvl="1"/>
            <a:r>
              <a:rPr lang="en-US" dirty="0"/>
              <a:t>ACPP</a:t>
            </a:r>
          </a:p>
          <a:p>
            <a:pPr lvl="1"/>
            <a:r>
              <a:rPr lang="en-US" dirty="0"/>
              <a:t>GEGC</a:t>
            </a:r>
          </a:p>
          <a:p>
            <a:pPr lvl="1"/>
            <a:r>
              <a:rPr lang="en-US" dirty="0"/>
              <a:t>MMG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77E24-7F48-4A3C-8777-835D72C68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256" y="3218111"/>
            <a:ext cx="5347854" cy="30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IGB Science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764258" cy="4445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Where Science Meets Society</a:t>
            </a:r>
          </a:p>
          <a:p>
            <a:r>
              <a:rPr lang="en-US" dirty="0"/>
              <a:t>Continuing education</a:t>
            </a:r>
          </a:p>
          <a:p>
            <a:pPr lvl="1"/>
            <a:r>
              <a:rPr lang="en-US" dirty="0"/>
              <a:t>Genomics for series</a:t>
            </a:r>
          </a:p>
          <a:p>
            <a:r>
              <a:rPr lang="en-US" dirty="0"/>
              <a:t>Summer camp</a:t>
            </a:r>
          </a:p>
          <a:p>
            <a:pPr lvl="1"/>
            <a:r>
              <a:rPr lang="en-US" dirty="0"/>
              <a:t>Pollen Power</a:t>
            </a:r>
          </a:p>
          <a:p>
            <a:r>
              <a:rPr lang="en-US" dirty="0"/>
              <a:t>Science Unexpected</a:t>
            </a:r>
          </a:p>
          <a:p>
            <a:pPr lvl="1"/>
            <a:r>
              <a:rPr lang="en-US" dirty="0"/>
              <a:t>Game Day Genomics</a:t>
            </a:r>
          </a:p>
          <a:p>
            <a:pPr lvl="1"/>
            <a:r>
              <a:rPr lang="en-US" dirty="0"/>
              <a:t>Science Café </a:t>
            </a:r>
          </a:p>
          <a:p>
            <a:r>
              <a:rPr lang="en-US" dirty="0"/>
              <a:t>Art of Science</a:t>
            </a:r>
          </a:p>
          <a:p>
            <a:pPr lvl="1"/>
            <a:r>
              <a:rPr lang="en-US" dirty="0"/>
              <a:t>Opening in May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https://www.igb.illinois.edu/acquainted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1C797-811A-4ED6-A35A-36F404EF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77" y="167040"/>
            <a:ext cx="2992472" cy="1995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7B59F-061E-4141-AF55-F3A115422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40944" y="4285674"/>
            <a:ext cx="1677939" cy="2516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EE38CD-B0B8-4F4D-97ED-4CD82AEE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285" y="2306326"/>
            <a:ext cx="3097260" cy="232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7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0197-A37A-4D9D-8D78-AC70B619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OLLI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EDE41-A556-4FE4-9C03-4840C244D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OLLI course</a:t>
            </a:r>
          </a:p>
          <a:p>
            <a:pPr lvl="1"/>
            <a:r>
              <a:rPr lang="en-US" dirty="0"/>
              <a:t>Team taught 8 week course</a:t>
            </a:r>
          </a:p>
          <a:p>
            <a:pPr lvl="1"/>
            <a:r>
              <a:rPr lang="en-US" dirty="0"/>
              <a:t>Rotation of IGB researchers presenting different topics</a:t>
            </a:r>
          </a:p>
          <a:p>
            <a:pPr lvl="1"/>
            <a:r>
              <a:rPr lang="en-US" dirty="0"/>
              <a:t>Next session this Fall</a:t>
            </a:r>
          </a:p>
          <a:p>
            <a:r>
              <a:rPr lang="en-US" dirty="0"/>
              <a:t>Tours of university labs and facilities</a:t>
            </a:r>
          </a:p>
          <a:p>
            <a:pPr lvl="1"/>
            <a:r>
              <a:rPr lang="en-US" dirty="0">
                <a:hlinkClick r:id="rId2"/>
              </a:rPr>
              <a:t>https://www.igb.illinois.edu/acquainted/see-igb</a:t>
            </a:r>
            <a:r>
              <a:rPr lang="en-US" dirty="0"/>
              <a:t> </a:t>
            </a:r>
          </a:p>
          <a:p>
            <a:r>
              <a:rPr lang="en-US" dirty="0"/>
              <a:t>Citizen Scientist Program!</a:t>
            </a:r>
          </a:p>
        </p:txBody>
      </p:sp>
    </p:spTree>
    <p:extLst>
      <p:ext uri="{BB962C8B-B14F-4D97-AF65-F5344CB8AC3E}">
        <p14:creationId xmlns:p14="http://schemas.microsoft.com/office/powerpoint/2010/main" val="262171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Scientist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Started in 2009</a:t>
            </a:r>
          </a:p>
          <a:p>
            <a:r>
              <a:rPr lang="en-US" dirty="0"/>
              <a:t>Collaboration between:</a:t>
            </a:r>
          </a:p>
          <a:p>
            <a:pPr lvl="1"/>
            <a:r>
              <a:rPr lang="en-US" dirty="0" err="1"/>
              <a:t>Osher</a:t>
            </a:r>
            <a:r>
              <a:rPr lang="en-US" dirty="0"/>
              <a:t> Lifelong Learning Institute</a:t>
            </a:r>
          </a:p>
          <a:p>
            <a:pPr lvl="1"/>
            <a:r>
              <a:rPr lang="en-US" dirty="0"/>
              <a:t>Beckman Institute for Advanced Science and Technology</a:t>
            </a:r>
          </a:p>
          <a:p>
            <a:pPr lvl="1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r>
              <a:rPr lang="en-US" dirty="0"/>
              <a:t>Foster challenging intellectual and creative experiences</a:t>
            </a:r>
          </a:p>
          <a:p>
            <a:r>
              <a:rPr lang="en-US" dirty="0">
                <a:hlinkClick r:id="rId2"/>
              </a:rPr>
              <a:t>https://www.igb.illinois.edu/acquainted/olli-citizen-scientist-program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6902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48277-F29E-44C6-BDF0-7181D3C98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11D57-798B-435C-9574-493B89A3B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Sponsor labs provide descriptions of research projects</a:t>
            </a:r>
          </a:p>
          <a:p>
            <a:r>
              <a:rPr lang="en-US" dirty="0"/>
              <a:t>OLLI members are matched with labs fitting their interests</a:t>
            </a:r>
          </a:p>
          <a:p>
            <a:r>
              <a:rPr lang="en-US" dirty="0"/>
              <a:t>OLLI members are paired with lab member</a:t>
            </a:r>
          </a:p>
          <a:p>
            <a:r>
              <a:rPr lang="en-US" dirty="0"/>
              <a:t>Volunteer in labs ~ 5-10 hours per week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8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OLLI Citizen Scientist Program Coordinator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Facilitate matching and integration into the lab groups</a:t>
            </a:r>
          </a:p>
          <a:p>
            <a:r>
              <a:rPr lang="en-US" dirty="0"/>
              <a:t>Follow progress and ameliorate issues as they arise</a:t>
            </a:r>
          </a:p>
          <a:p>
            <a:r>
              <a:rPr lang="en-US" dirty="0"/>
              <a:t>Provide regular updates on potential seminars of interest</a:t>
            </a:r>
          </a:p>
          <a:p>
            <a:r>
              <a:rPr lang="en-US" dirty="0"/>
              <a:t>Host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501105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Benefits for 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Members:</a:t>
            </a:r>
          </a:p>
          <a:p>
            <a:pPr lvl="1"/>
            <a:r>
              <a:rPr lang="en-US" dirty="0"/>
              <a:t>Advance their own scientific knowledge</a:t>
            </a:r>
          </a:p>
          <a:p>
            <a:pPr lvl="1"/>
            <a:r>
              <a:rPr lang="en-US" dirty="0"/>
              <a:t>Acquire new technical skills</a:t>
            </a:r>
          </a:p>
          <a:p>
            <a:pPr lvl="1"/>
            <a:r>
              <a:rPr lang="en-US" dirty="0"/>
              <a:t>Learn about cutting edge projects at the university</a:t>
            </a:r>
          </a:p>
          <a:p>
            <a:pPr lvl="1"/>
            <a:r>
              <a:rPr lang="en-US" dirty="0"/>
              <a:t>Directly contribute to the research process</a:t>
            </a:r>
          </a:p>
          <a:p>
            <a:r>
              <a:rPr lang="en-US" dirty="0"/>
              <a:t>Host laboratories:</a:t>
            </a:r>
          </a:p>
          <a:p>
            <a:pPr lvl="1"/>
            <a:r>
              <a:rPr lang="en-US" dirty="0"/>
              <a:t>Receive experimental assistance</a:t>
            </a:r>
          </a:p>
          <a:p>
            <a:pPr lvl="1"/>
            <a:r>
              <a:rPr lang="en-US" dirty="0"/>
              <a:t>Work with unique lab members with a wealth of knowledge</a:t>
            </a:r>
          </a:p>
          <a:p>
            <a:pPr lvl="1"/>
            <a:r>
              <a:rPr lang="en-US" dirty="0"/>
              <a:t>Learn from life experience of OLLI members</a:t>
            </a:r>
          </a:p>
          <a:p>
            <a:pPr lvl="1"/>
            <a:r>
              <a:rPr lang="en-US" dirty="0"/>
              <a:t>Gain novel perspectives to research problems</a:t>
            </a:r>
          </a:p>
        </p:txBody>
      </p:sp>
    </p:spTree>
    <p:extLst>
      <p:ext uri="{BB962C8B-B14F-4D97-AF65-F5344CB8AC3E}">
        <p14:creationId xmlns:p14="http://schemas.microsoft.com/office/powerpoint/2010/main" val="549862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GB">
      <a:dk1>
        <a:srgbClr val="0B0A09"/>
      </a:dk1>
      <a:lt1>
        <a:sysClr val="window" lastClr="FFFFFF"/>
      </a:lt1>
      <a:dk2>
        <a:srgbClr val="0092D2"/>
      </a:dk2>
      <a:lt2>
        <a:srgbClr val="7C98AB"/>
      </a:lt2>
      <a:accent1>
        <a:srgbClr val="0B0A09"/>
      </a:accent1>
      <a:accent2>
        <a:srgbClr val="0092D2"/>
      </a:accent2>
      <a:accent3>
        <a:srgbClr val="7C98AB"/>
      </a:accent3>
      <a:accent4>
        <a:srgbClr val="FFFFFF"/>
      </a:accent4>
      <a:accent5>
        <a:srgbClr val="FFFFFF"/>
      </a:accent5>
      <a:accent6>
        <a:srgbClr val="FFFFFF"/>
      </a:accent6>
      <a:hlink>
        <a:srgbClr val="0092D2"/>
      </a:hlink>
      <a:folHlink>
        <a:srgbClr val="7C98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943</Words>
  <Application>Microsoft Office PowerPoint</Application>
  <PresentationFormat>On-screen Show (4:3)</PresentationFormat>
  <Paragraphs>146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Georgia</vt:lpstr>
      <vt:lpstr>Office Theme</vt:lpstr>
      <vt:lpstr>OLLI Citizen Scientist Program</vt:lpstr>
      <vt:lpstr>Who am I?</vt:lpstr>
      <vt:lpstr>Carle R Woese Institute for Genomic Biology</vt:lpstr>
      <vt:lpstr>IGB Science Outreach</vt:lpstr>
      <vt:lpstr>OLLI Partnership</vt:lpstr>
      <vt:lpstr>Citizen Scientist Program</vt:lpstr>
      <vt:lpstr>How does it work?</vt:lpstr>
      <vt:lpstr>OLLI Citizen Scientist Program Coordinator</vt:lpstr>
      <vt:lpstr>Benefits for All</vt:lpstr>
      <vt:lpstr>Citizen Scientist Program External Review</vt:lpstr>
      <vt:lpstr>Diverse backgrounds of citizen scientists</vt:lpstr>
      <vt:lpstr>Research Topics</vt:lpstr>
      <vt:lpstr>Sample of Specific Research Projects</vt:lpstr>
      <vt:lpstr>Feedback from Citizen Scientists</vt:lpstr>
      <vt:lpstr>Feedback from Sponsoring Labs</vt:lpstr>
      <vt:lpstr>Upcoming Projects</vt:lpstr>
      <vt:lpstr>The Pandemic</vt:lpstr>
      <vt:lpstr>Paleobotany Lab</vt:lpstr>
      <vt:lpstr>Behavioral evolution</vt:lpstr>
      <vt:lpstr>Beckman Institute for Advanced Science and Technology</vt:lpstr>
      <vt:lpstr>If you would like to participate</vt:lpstr>
      <vt:lpstr>Thank you!!!</vt:lpstr>
    </vt:vector>
  </TitlesOfParts>
  <Company>IGB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Mirhee Lee</dc:creator>
  <cp:lastModifiedBy>Ryerson, Daniel E</cp:lastModifiedBy>
  <cp:revision>57</cp:revision>
  <dcterms:created xsi:type="dcterms:W3CDTF">2018-01-17T19:06:27Z</dcterms:created>
  <dcterms:modified xsi:type="dcterms:W3CDTF">2022-03-30T19:12:05Z</dcterms:modified>
</cp:coreProperties>
</file>