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9"/>
  </p:notesMasterIdLst>
  <p:sldIdLst>
    <p:sldId id="404" r:id="rId2"/>
    <p:sldId id="486" r:id="rId3"/>
    <p:sldId id="405" r:id="rId4"/>
    <p:sldId id="432" r:id="rId5"/>
    <p:sldId id="385" r:id="rId6"/>
    <p:sldId id="406" r:id="rId7"/>
    <p:sldId id="417" r:id="rId8"/>
    <p:sldId id="466" r:id="rId9"/>
    <p:sldId id="418" r:id="rId10"/>
    <p:sldId id="416" r:id="rId11"/>
    <p:sldId id="408" r:id="rId12"/>
    <p:sldId id="428" r:id="rId13"/>
    <p:sldId id="429" r:id="rId14"/>
    <p:sldId id="410" r:id="rId15"/>
    <p:sldId id="424" r:id="rId16"/>
    <p:sldId id="414" r:id="rId17"/>
    <p:sldId id="511" r:id="rId18"/>
    <p:sldId id="441" r:id="rId19"/>
    <p:sldId id="426" r:id="rId20"/>
    <p:sldId id="461" r:id="rId21"/>
    <p:sldId id="510" r:id="rId22"/>
    <p:sldId id="509" r:id="rId23"/>
    <p:sldId id="427" r:id="rId24"/>
    <p:sldId id="445" r:id="rId25"/>
    <p:sldId id="507" r:id="rId26"/>
    <p:sldId id="508" r:id="rId27"/>
    <p:sldId id="439" r:id="rId28"/>
    <p:sldId id="499" r:id="rId29"/>
    <p:sldId id="500" r:id="rId30"/>
    <p:sldId id="411" r:id="rId31"/>
    <p:sldId id="420" r:id="rId32"/>
    <p:sldId id="433" r:id="rId33"/>
    <p:sldId id="487" r:id="rId34"/>
    <p:sldId id="490" r:id="rId35"/>
    <p:sldId id="491" r:id="rId36"/>
    <p:sldId id="488" r:id="rId37"/>
    <p:sldId id="505" r:id="rId38"/>
    <p:sldId id="506" r:id="rId39"/>
    <p:sldId id="504" r:id="rId40"/>
    <p:sldId id="492" r:id="rId41"/>
    <p:sldId id="413" r:id="rId42"/>
    <p:sldId id="489" r:id="rId43"/>
    <p:sldId id="484" r:id="rId44"/>
    <p:sldId id="485" r:id="rId45"/>
    <p:sldId id="422" r:id="rId46"/>
    <p:sldId id="494" r:id="rId47"/>
    <p:sldId id="438" r:id="rId48"/>
    <p:sldId id="423" r:id="rId49"/>
    <p:sldId id="501" r:id="rId50"/>
    <p:sldId id="502" r:id="rId51"/>
    <p:sldId id="503" r:id="rId52"/>
    <p:sldId id="435" r:id="rId53"/>
    <p:sldId id="434" r:id="rId54"/>
    <p:sldId id="493" r:id="rId55"/>
    <p:sldId id="467" r:id="rId56"/>
    <p:sldId id="497" r:id="rId57"/>
    <p:sldId id="468" r:id="rId58"/>
    <p:sldId id="496" r:id="rId59"/>
    <p:sldId id="412" r:id="rId60"/>
    <p:sldId id="440" r:id="rId61"/>
    <p:sldId id="462" r:id="rId62"/>
    <p:sldId id="463" r:id="rId63"/>
    <p:sldId id="465" r:id="rId64"/>
    <p:sldId id="464" r:id="rId65"/>
    <p:sldId id="456" r:id="rId66"/>
    <p:sldId id="470" r:id="rId67"/>
    <p:sldId id="469" r:id="rId68"/>
    <p:sldId id="471" r:id="rId69"/>
    <p:sldId id="457" r:id="rId70"/>
    <p:sldId id="458" r:id="rId71"/>
    <p:sldId id="447" r:id="rId72"/>
    <p:sldId id="479" r:id="rId73"/>
    <p:sldId id="448" r:id="rId74"/>
    <p:sldId id="452" r:id="rId75"/>
    <p:sldId id="472" r:id="rId76"/>
    <p:sldId id="453" r:id="rId77"/>
    <p:sldId id="474" r:id="rId78"/>
    <p:sldId id="436" r:id="rId79"/>
    <p:sldId id="475" r:id="rId80"/>
    <p:sldId id="454" r:id="rId81"/>
    <p:sldId id="455" r:id="rId82"/>
    <p:sldId id="498" r:id="rId83"/>
    <p:sldId id="478" r:id="rId84"/>
    <p:sldId id="449" r:id="rId85"/>
    <p:sldId id="480" r:id="rId86"/>
    <p:sldId id="483" r:id="rId87"/>
    <p:sldId id="451"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Dobbins" initials="JD" lastIdx="1" clrIdx="0">
    <p:extLst>
      <p:ext uri="{19B8F6BF-5375-455C-9EA6-DF929625EA0E}">
        <p15:presenceInfo xmlns:p15="http://schemas.microsoft.com/office/powerpoint/2012/main" userId="479473ed438bec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p:restoredTop sz="97030"/>
  </p:normalViewPr>
  <p:slideViewPr>
    <p:cSldViewPr snapToGrid="0" snapToObjects="1" showGuides="1">
      <p:cViewPr>
        <p:scale>
          <a:sx n="150" d="100"/>
          <a:sy n="150" d="100"/>
        </p:scale>
        <p:origin x="1320" y="296"/>
      </p:cViewPr>
      <p:guideLst>
        <p:guide orient="horz" pos="2208"/>
        <p:guide pos="3840"/>
      </p:guideLst>
    </p:cSldViewPr>
  </p:slid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15T18:41:08.960"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A15EA-364C-AF4F-9153-ADE4BE3A2B11}" type="datetimeFigureOut">
              <a:rPr lang="en-US" smtClean="0"/>
              <a:t>2/18/22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53BFE-733E-354A-AAAE-93D70AAED836}" type="slidenum">
              <a:rPr lang="en-US" smtClean="0"/>
              <a:t>‹#›</a:t>
            </a:fld>
            <a:endParaRPr lang="en-US"/>
          </a:p>
        </p:txBody>
      </p:sp>
    </p:spTree>
    <p:extLst>
      <p:ext uri="{BB962C8B-B14F-4D97-AF65-F5344CB8AC3E}">
        <p14:creationId xmlns:p14="http://schemas.microsoft.com/office/powerpoint/2010/main" val="296658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75ED2-0510-864A-AF8D-BBFFE5A07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11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75ED2-0510-864A-AF8D-BBFFE5A07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5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53BFE-733E-354A-AAAE-93D70AAED836}" type="slidenum">
              <a:rPr lang="en-US" smtClean="0"/>
              <a:t>65</a:t>
            </a:fld>
            <a:endParaRPr lang="en-US"/>
          </a:p>
        </p:txBody>
      </p:sp>
    </p:spTree>
    <p:extLst>
      <p:ext uri="{BB962C8B-B14F-4D97-AF65-F5344CB8AC3E}">
        <p14:creationId xmlns:p14="http://schemas.microsoft.com/office/powerpoint/2010/main" val="300897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C475-B24A-A344-AB3F-933AB38E78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B91AE-1B4A-6545-8CC9-B9C4D6B7D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A1BD53-7348-1D4D-987B-4E927138C94E}"/>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5" name="Footer Placeholder 4">
            <a:extLst>
              <a:ext uri="{FF2B5EF4-FFF2-40B4-BE49-F238E27FC236}">
                <a16:creationId xmlns:a16="http://schemas.microsoft.com/office/drawing/2014/main" id="{D7AEFB3A-CCF0-D34C-8715-68E8C792A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05606-EA0C-8743-B323-3F2570F57619}"/>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103165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1C6A-157C-FA46-BA71-6E4AE0DA20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6CAD71-B0A8-0347-AE96-063BB1D40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FB0E7-CC5F-E741-B40C-7DBC9B8E6CF1}"/>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5" name="Footer Placeholder 4">
            <a:extLst>
              <a:ext uri="{FF2B5EF4-FFF2-40B4-BE49-F238E27FC236}">
                <a16:creationId xmlns:a16="http://schemas.microsoft.com/office/drawing/2014/main" id="{2FF9EC9B-0CC1-ED4D-8B91-562540311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A634B-0AE4-7C41-B3BD-0B65A03985C2}"/>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314149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17962-6EC0-0D44-88C5-EF54AC9C5B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41DEA3-4D87-B14A-A1D4-96329B78EE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45DE4-258E-7441-BC73-C44A8F69550C}"/>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5" name="Footer Placeholder 4">
            <a:extLst>
              <a:ext uri="{FF2B5EF4-FFF2-40B4-BE49-F238E27FC236}">
                <a16:creationId xmlns:a16="http://schemas.microsoft.com/office/drawing/2014/main" id="{FBC639CE-DF72-4C4B-B35F-87057DDB4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99E9A-0241-9045-B25A-1C65390F1D55}"/>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346145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4B4-7599-2745-9683-DF42EA214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E6363-8DD2-4544-B1E4-6501DCDC3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814C4-A647-B34F-AC58-003491BAD098}"/>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5" name="Footer Placeholder 4">
            <a:extLst>
              <a:ext uri="{FF2B5EF4-FFF2-40B4-BE49-F238E27FC236}">
                <a16:creationId xmlns:a16="http://schemas.microsoft.com/office/drawing/2014/main" id="{1C3E27F1-5E72-414B-A045-B16D8AA8D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AD6B9-ABAC-7043-8B71-DE2B3DED9E1B}"/>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153911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BB96-D2D2-6846-A318-92F243BAB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7968B-82AB-584D-9134-BE5B1B28D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0DBF5-B73C-1441-AD4D-58F085854FEB}"/>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5" name="Footer Placeholder 4">
            <a:extLst>
              <a:ext uri="{FF2B5EF4-FFF2-40B4-BE49-F238E27FC236}">
                <a16:creationId xmlns:a16="http://schemas.microsoft.com/office/drawing/2014/main" id="{E8FCB3BC-3A64-E44A-94BA-D23C9FD9F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9B582-530D-EB48-9BE2-30F8FCB8D2F1}"/>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50844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CE5E-B93A-C447-8E13-6F0E678D7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297BF-FEC7-C64F-AC93-B0FBD07829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35C7BA-3EFF-D84D-AC05-85D7D9054E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D9A2F-07E2-4E4E-A3E6-42F853886FAA}"/>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6" name="Footer Placeholder 5">
            <a:extLst>
              <a:ext uri="{FF2B5EF4-FFF2-40B4-BE49-F238E27FC236}">
                <a16:creationId xmlns:a16="http://schemas.microsoft.com/office/drawing/2014/main" id="{923B67DD-189F-B448-B7F7-974C6828E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7E397-DB4B-2943-8A3A-58C828698E9B}"/>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208563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5732-A1E3-EA46-B758-5AA7EF9372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F7A03-B080-FC44-A792-12F3D8576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C85446-CAEA-3A4F-8AE9-5E9AC4CD2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A110E-5CB3-A24E-BFE5-F57D88D5F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4952DE-4757-F141-A647-908818FB04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34FE92-F53A-6742-BA92-D5FBDC59985B}"/>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8" name="Footer Placeholder 7">
            <a:extLst>
              <a:ext uri="{FF2B5EF4-FFF2-40B4-BE49-F238E27FC236}">
                <a16:creationId xmlns:a16="http://schemas.microsoft.com/office/drawing/2014/main" id="{B3086FF2-7115-484E-BCAE-949FB8EAD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23DDE8-3B21-E547-8F80-6B5E07564292}"/>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351682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EDD9-F8D4-C849-BB64-A61E78D7A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0FA85-93E5-F048-AACD-600900ED4F5E}"/>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4" name="Footer Placeholder 3">
            <a:extLst>
              <a:ext uri="{FF2B5EF4-FFF2-40B4-BE49-F238E27FC236}">
                <a16:creationId xmlns:a16="http://schemas.microsoft.com/office/drawing/2014/main" id="{6707E1C1-1F90-E841-8DAA-13BD7D3202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6D600-BFA8-6A47-BCB2-2FD566173D58}"/>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22738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DE40F-9F84-D34B-902D-E31C57443309}"/>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3" name="Footer Placeholder 2">
            <a:extLst>
              <a:ext uri="{FF2B5EF4-FFF2-40B4-BE49-F238E27FC236}">
                <a16:creationId xmlns:a16="http://schemas.microsoft.com/office/drawing/2014/main" id="{A33022E0-E1E8-4D41-BA19-0229B80D60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7B22D1-6C5A-714B-9E0E-5443A3AE0517}"/>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425102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7B6A-95EF-8D4E-8BB2-37499C549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BE827D-A4DC-274A-BCD0-5D7A71463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9E7814-6589-1F4D-A8E7-9E1A8EB27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D2EF7-22DB-8544-AADD-618B80E14FA8}"/>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6" name="Footer Placeholder 5">
            <a:extLst>
              <a:ext uri="{FF2B5EF4-FFF2-40B4-BE49-F238E27FC236}">
                <a16:creationId xmlns:a16="http://schemas.microsoft.com/office/drawing/2014/main" id="{E360AB01-1F68-1E49-90CB-570EAE2E1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D3E1A-B73E-EB42-82BE-42D2D395C4AF}"/>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155038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71D2-3797-A947-8944-11F5F84E9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FEBE9E-C4B0-8643-8B6B-CAC74F625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77DE63-6E03-5B44-BDD6-9AC7D713D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ACF40-2B93-3644-AFAF-CB1E4CE4FAD8}"/>
              </a:ext>
            </a:extLst>
          </p:cNvPr>
          <p:cNvSpPr>
            <a:spLocks noGrp="1"/>
          </p:cNvSpPr>
          <p:nvPr>
            <p:ph type="dt" sz="half" idx="10"/>
          </p:nvPr>
        </p:nvSpPr>
        <p:spPr/>
        <p:txBody>
          <a:bodyPr/>
          <a:lstStyle/>
          <a:p>
            <a:fld id="{A1E2747E-AD43-BC49-8E00-8B3D675BD98A}" type="datetimeFigureOut">
              <a:rPr lang="en-US" smtClean="0"/>
              <a:t>2/18/22</a:t>
            </a:fld>
            <a:endParaRPr lang="en-US"/>
          </a:p>
        </p:txBody>
      </p:sp>
      <p:sp>
        <p:nvSpPr>
          <p:cNvPr id="6" name="Footer Placeholder 5">
            <a:extLst>
              <a:ext uri="{FF2B5EF4-FFF2-40B4-BE49-F238E27FC236}">
                <a16:creationId xmlns:a16="http://schemas.microsoft.com/office/drawing/2014/main" id="{A6CF3C69-20C4-344C-A0D0-7738F9230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90757-BE6E-8940-84B6-190647A9A71B}"/>
              </a:ext>
            </a:extLst>
          </p:cNvPr>
          <p:cNvSpPr>
            <a:spLocks noGrp="1"/>
          </p:cNvSpPr>
          <p:nvPr>
            <p:ph type="sldNum" sz="quarter" idx="12"/>
          </p:nvPr>
        </p:nvSpPr>
        <p:spPr/>
        <p:txBody>
          <a:bodyPr/>
          <a:lstStyle/>
          <a:p>
            <a:fld id="{D8E14CC5-8A9F-4A4A-B477-D2877818218C}" type="slidenum">
              <a:rPr lang="en-US" smtClean="0"/>
              <a:t>‹#›</a:t>
            </a:fld>
            <a:endParaRPr lang="en-US"/>
          </a:p>
        </p:txBody>
      </p:sp>
    </p:spTree>
    <p:extLst>
      <p:ext uri="{BB962C8B-B14F-4D97-AF65-F5344CB8AC3E}">
        <p14:creationId xmlns:p14="http://schemas.microsoft.com/office/powerpoint/2010/main" val="132081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86D011-2A04-484F-B7BC-798F08BCBD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0C0672-9F6E-264B-A736-DCB85B36C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2A60A-5DFE-4F46-A38E-3034A6EA5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747E-AD43-BC49-8E00-8B3D675BD98A}" type="datetimeFigureOut">
              <a:rPr lang="en-US" smtClean="0"/>
              <a:t>2/18/22</a:t>
            </a:fld>
            <a:endParaRPr lang="en-US"/>
          </a:p>
        </p:txBody>
      </p:sp>
      <p:sp>
        <p:nvSpPr>
          <p:cNvPr id="5" name="Footer Placeholder 4">
            <a:extLst>
              <a:ext uri="{FF2B5EF4-FFF2-40B4-BE49-F238E27FC236}">
                <a16:creationId xmlns:a16="http://schemas.microsoft.com/office/drawing/2014/main" id="{C40C3D08-B3EC-AA41-B14F-120F4DC8D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10B52-EF90-E44D-9E47-A55828EE21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14CC5-8A9F-4A4A-B477-D2877818218C}" type="slidenum">
              <a:rPr lang="en-US" smtClean="0"/>
              <a:t>‹#›</a:t>
            </a:fld>
            <a:endParaRPr lang="en-US"/>
          </a:p>
        </p:txBody>
      </p:sp>
    </p:spTree>
    <p:extLst>
      <p:ext uri="{BB962C8B-B14F-4D97-AF65-F5344CB8AC3E}">
        <p14:creationId xmlns:p14="http://schemas.microsoft.com/office/powerpoint/2010/main" val="1484923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21203/rs.3.rs-1121993/v1"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5190108" y="2319758"/>
            <a:ext cx="658857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Is It Over Yet?</a:t>
            </a:r>
          </a:p>
        </p:txBody>
      </p:sp>
      <p:pic>
        <p:nvPicPr>
          <p:cNvPr id="1026" name="Picture 2" descr="39,910 Human Nose Stock Photos, Pictures &amp;amp; Royalty-Free Images - iStock">
            <a:extLst>
              <a:ext uri="{FF2B5EF4-FFF2-40B4-BE49-F238E27FC236}">
                <a16:creationId xmlns:a16="http://schemas.microsoft.com/office/drawing/2014/main" id="{8617DF72-90A7-9146-9F1C-11038AD90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425" y="1771651"/>
            <a:ext cx="3314697" cy="33146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ACB9E86-6661-7F40-A3EB-39D4C9CA19C0}"/>
              </a:ext>
            </a:extLst>
          </p:cNvPr>
          <p:cNvSpPr/>
          <p:nvPr/>
        </p:nvSpPr>
        <p:spPr>
          <a:xfrm>
            <a:off x="6272893" y="5474417"/>
            <a:ext cx="465908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Dr. James Dobbins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OLLI, 24 February 2022</a:t>
            </a:r>
          </a:p>
        </p:txBody>
      </p:sp>
    </p:spTree>
    <p:extLst>
      <p:ext uri="{BB962C8B-B14F-4D97-AF65-F5344CB8AC3E}">
        <p14:creationId xmlns:p14="http://schemas.microsoft.com/office/powerpoint/2010/main" val="261685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picture containing text, newspaper&#10;&#10;Description automatically generated">
            <a:extLst>
              <a:ext uri="{FF2B5EF4-FFF2-40B4-BE49-F238E27FC236}">
                <a16:creationId xmlns:a16="http://schemas.microsoft.com/office/drawing/2014/main" id="{5EF79911-E3BB-0441-BAA1-FEFAC84B90B8}"/>
              </a:ext>
            </a:extLst>
          </p:cNvPr>
          <p:cNvPicPr>
            <a:picLocks noChangeAspect="1"/>
          </p:cNvPicPr>
          <p:nvPr/>
        </p:nvPicPr>
        <p:blipFill>
          <a:blip r:embed="rId2"/>
          <a:stretch>
            <a:fillRect/>
          </a:stretch>
        </p:blipFill>
        <p:spPr>
          <a:xfrm>
            <a:off x="0" y="728334"/>
            <a:ext cx="12192000" cy="5401331"/>
          </a:xfrm>
          <a:prstGeom prst="rect">
            <a:avLst/>
          </a:prstGeom>
        </p:spPr>
      </p:pic>
      <p:sp>
        <p:nvSpPr>
          <p:cNvPr id="6" name="TextBox 5">
            <a:extLst>
              <a:ext uri="{FF2B5EF4-FFF2-40B4-BE49-F238E27FC236}">
                <a16:creationId xmlns:a16="http://schemas.microsoft.com/office/drawing/2014/main" id="{DC41365E-B0AE-2A40-86C2-DD41E3100433}"/>
              </a:ext>
            </a:extLst>
          </p:cNvPr>
          <p:cNvSpPr txBox="1"/>
          <p:nvPr/>
        </p:nvSpPr>
        <p:spPr>
          <a:xfrm>
            <a:off x="334736" y="6482443"/>
            <a:ext cx="3829050" cy="369332"/>
          </a:xfrm>
          <a:prstGeom prst="rect">
            <a:avLst/>
          </a:prstGeom>
          <a:noFill/>
        </p:spPr>
        <p:txBody>
          <a:bodyPr wrap="square" rtlCol="0">
            <a:spAutoFit/>
          </a:bodyPr>
          <a:lstStyle/>
          <a:p>
            <a:r>
              <a:rPr lang="en-US" i="1" dirty="0">
                <a:solidFill>
                  <a:schemeClr val="accent1">
                    <a:lumMod val="75000"/>
                  </a:schemeClr>
                </a:solidFill>
              </a:rPr>
              <a:t>NY Times, 17 January 2022</a:t>
            </a:r>
          </a:p>
        </p:txBody>
      </p:sp>
    </p:spTree>
    <p:extLst>
      <p:ext uri="{BB962C8B-B14F-4D97-AF65-F5344CB8AC3E}">
        <p14:creationId xmlns:p14="http://schemas.microsoft.com/office/powerpoint/2010/main" val="331596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681842" y="1195685"/>
            <a:ext cx="8801100" cy="2135328"/>
          </a:xfrm>
          <a:prstGeom prst="rect">
            <a:avLst/>
          </a:prstGeom>
          <a:noFill/>
        </p:spPr>
        <p:txBody>
          <a:bodyPr wrap="square" rtlCol="0">
            <a:spAutoFit/>
          </a:bodyPr>
          <a:lstStyle/>
          <a:p>
            <a:pPr algn="ctr">
              <a:lnSpc>
                <a:spcPts val="4120"/>
              </a:lnSpc>
              <a:spcAft>
                <a:spcPts val="1800"/>
              </a:spcAft>
            </a:pPr>
            <a:r>
              <a:rPr lang="en-US" sz="4000" u="sng" dirty="0">
                <a:solidFill>
                  <a:srgbClr val="4472C4">
                    <a:lumMod val="75000"/>
                  </a:srgbClr>
                </a:solidFill>
              </a:rPr>
              <a:t>Response</a:t>
            </a:r>
            <a:r>
              <a:rPr lang="en-US" sz="4000" dirty="0">
                <a:solidFill>
                  <a:srgbClr val="4472C4">
                    <a:lumMod val="75000"/>
                  </a:srgbClr>
                </a:solidFill>
              </a:rPr>
              <a:t>:</a:t>
            </a:r>
          </a:p>
          <a:p>
            <a:pPr algn="ctr">
              <a:lnSpc>
                <a:spcPts val="4120"/>
              </a:lnSpc>
              <a:spcAft>
                <a:spcPts val="1800"/>
              </a:spcAft>
            </a:pPr>
            <a:endParaRPr lang="en-US" sz="4000" dirty="0">
              <a:solidFill>
                <a:srgbClr val="4472C4">
                  <a:lumMod val="75000"/>
                </a:srgbClr>
              </a:solidFill>
            </a:endParaRPr>
          </a:p>
          <a:p>
            <a:pPr algn="ctr">
              <a:lnSpc>
                <a:spcPts val="4120"/>
              </a:lnSpc>
              <a:spcAft>
                <a:spcPts val="1800"/>
              </a:spcAft>
            </a:pPr>
            <a:r>
              <a:rPr lang="en-US" sz="4000" dirty="0">
                <a:solidFill>
                  <a:srgbClr val="4472C4">
                    <a:lumMod val="75000"/>
                  </a:srgbClr>
                </a:solidFill>
              </a:rPr>
              <a:t>“Yes, that’s exactly what we’re doing”</a:t>
            </a:r>
          </a:p>
        </p:txBody>
      </p:sp>
    </p:spTree>
    <p:extLst>
      <p:ext uri="{BB962C8B-B14F-4D97-AF65-F5344CB8AC3E}">
        <p14:creationId xmlns:p14="http://schemas.microsoft.com/office/powerpoint/2010/main" val="225627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171702" y="550704"/>
            <a:ext cx="7845876" cy="545149"/>
          </a:xfrm>
          <a:prstGeom prst="rect">
            <a:avLst/>
          </a:prstGeom>
          <a:noFill/>
        </p:spPr>
        <p:txBody>
          <a:bodyPr wrap="square" rtlCol="0">
            <a:spAutoFit/>
          </a:bodyPr>
          <a:lstStyle/>
          <a:p>
            <a:pPr algn="ctr">
              <a:lnSpc>
                <a:spcPts val="3260"/>
              </a:lnSpc>
              <a:spcAft>
                <a:spcPts val="600"/>
              </a:spcAft>
              <a:defRPr/>
            </a:pPr>
            <a:r>
              <a:rPr lang="en-US" sz="4000" dirty="0">
                <a:solidFill>
                  <a:srgbClr val="4472C4">
                    <a:lumMod val="75000"/>
                  </a:srgbClr>
                </a:solidFill>
              </a:rPr>
              <a:t>Why are Scientists Making Stuff up?</a:t>
            </a:r>
          </a:p>
        </p:txBody>
      </p:sp>
      <p:sp>
        <p:nvSpPr>
          <p:cNvPr id="9" name="Rectangle 8">
            <a:extLst>
              <a:ext uri="{FF2B5EF4-FFF2-40B4-BE49-F238E27FC236}">
                <a16:creationId xmlns:a16="http://schemas.microsoft.com/office/drawing/2014/main" id="{9ACB9E86-6661-7F40-A3EB-39D4C9CA19C0}"/>
              </a:ext>
            </a:extLst>
          </p:cNvPr>
          <p:cNvSpPr/>
          <p:nvPr/>
        </p:nvSpPr>
        <p:spPr>
          <a:xfrm>
            <a:off x="2163536" y="1612718"/>
            <a:ext cx="7258047" cy="4939814"/>
          </a:xfrm>
          <a:prstGeom prst="rect">
            <a:avLst/>
          </a:prstGeom>
        </p:spPr>
        <p:txBody>
          <a:bodyPr wrap="square">
            <a:spAutoFit/>
          </a:bodyPr>
          <a:lstStyle/>
          <a:p>
            <a:pPr marL="914400" lvl="1" indent="-457200">
              <a:lnSpc>
                <a:spcPts val="3260"/>
              </a:lnSpc>
              <a:spcAft>
                <a:spcPts val="1200"/>
              </a:spcAft>
              <a:buFont typeface="Arial" panose="020B0604020202020204" pitchFamily="34" charset="0"/>
              <a:buChar char="•"/>
              <a:defRPr/>
            </a:pPr>
            <a:r>
              <a:rPr lang="en-US" sz="2800" dirty="0">
                <a:solidFill>
                  <a:srgbClr val="4472C4">
                    <a:lumMod val="75000"/>
                  </a:srgbClr>
                </a:solidFill>
              </a:rPr>
              <a:t>A brand-new virus with unknown properties of transmission and control</a:t>
            </a:r>
          </a:p>
          <a:p>
            <a:pPr marL="914400" lvl="1" indent="-457200">
              <a:lnSpc>
                <a:spcPts val="3260"/>
              </a:lnSpc>
              <a:spcAft>
                <a:spcPts val="1200"/>
              </a:spcAft>
              <a:buFont typeface="Arial" panose="020B0604020202020204" pitchFamily="34" charset="0"/>
              <a:buChar char="•"/>
              <a:defRPr/>
            </a:pPr>
            <a:r>
              <a:rPr lang="en-US" sz="2800" dirty="0">
                <a:solidFill>
                  <a:srgbClr val="4472C4">
                    <a:lumMod val="75000"/>
                  </a:srgbClr>
                </a:solidFill>
              </a:rPr>
              <a:t>A brand-new disease with unknown means of treatment or prevention</a:t>
            </a:r>
          </a:p>
          <a:p>
            <a:pPr marL="914400" lvl="1" indent="-457200">
              <a:lnSpc>
                <a:spcPts val="3260"/>
              </a:lnSpc>
              <a:spcAft>
                <a:spcPts val="1200"/>
              </a:spcAft>
              <a:buFont typeface="Arial" panose="020B0604020202020204" pitchFamily="34" charset="0"/>
              <a:buChar char="•"/>
              <a:defRPr/>
            </a:pPr>
            <a:r>
              <a:rPr lang="en-US" sz="2800" dirty="0">
                <a:solidFill>
                  <a:srgbClr val="4472C4">
                    <a:lumMod val="75000"/>
                  </a:srgbClr>
                </a:solidFill>
              </a:rPr>
              <a:t>The best that we can do is to rely on our collective knowledge based on similar viruses that produce similar diseases</a:t>
            </a:r>
          </a:p>
          <a:p>
            <a:pPr marL="914400" lvl="1" indent="-457200">
              <a:lnSpc>
                <a:spcPts val="3260"/>
              </a:lnSpc>
              <a:spcAft>
                <a:spcPts val="1200"/>
              </a:spcAft>
              <a:buFont typeface="Arial" panose="020B0604020202020204" pitchFamily="34" charset="0"/>
              <a:buChar char="•"/>
              <a:defRPr/>
            </a:pPr>
            <a:r>
              <a:rPr lang="en-US" sz="2800" dirty="0">
                <a:solidFill>
                  <a:srgbClr val="4472C4">
                    <a:lumMod val="75000"/>
                  </a:srgbClr>
                </a:solidFill>
              </a:rPr>
              <a:t>Constantly update our advice as we learn more about both the virus and the disease</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046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551217" y="550704"/>
            <a:ext cx="9127672" cy="545149"/>
          </a:xfrm>
          <a:prstGeom prst="rect">
            <a:avLst/>
          </a:prstGeom>
          <a:noFill/>
        </p:spPr>
        <p:txBody>
          <a:bodyPr wrap="square" rtlCol="0">
            <a:spAutoFit/>
          </a:bodyPr>
          <a:lstStyle/>
          <a:p>
            <a:pPr algn="ctr">
              <a:lnSpc>
                <a:spcPts val="3260"/>
              </a:lnSpc>
              <a:spcAft>
                <a:spcPts val="600"/>
              </a:spcAft>
              <a:defRPr/>
            </a:pPr>
            <a:r>
              <a:rPr lang="en-US" sz="4000" dirty="0">
                <a:solidFill>
                  <a:srgbClr val="4472C4">
                    <a:lumMod val="75000"/>
                  </a:srgbClr>
                </a:solidFill>
              </a:rPr>
              <a:t>What would be the alternative?</a:t>
            </a:r>
          </a:p>
        </p:txBody>
      </p:sp>
      <p:sp>
        <p:nvSpPr>
          <p:cNvPr id="9" name="Rectangle 8">
            <a:extLst>
              <a:ext uri="{FF2B5EF4-FFF2-40B4-BE49-F238E27FC236}">
                <a16:creationId xmlns:a16="http://schemas.microsoft.com/office/drawing/2014/main" id="{9ACB9E86-6661-7F40-A3EB-39D4C9CA19C0}"/>
              </a:ext>
            </a:extLst>
          </p:cNvPr>
          <p:cNvSpPr/>
          <p:nvPr/>
        </p:nvSpPr>
        <p:spPr>
          <a:xfrm>
            <a:off x="2163536" y="1612718"/>
            <a:ext cx="7258047" cy="3785652"/>
          </a:xfrm>
          <a:prstGeom prst="rect">
            <a:avLst/>
          </a:prstGeom>
        </p:spPr>
        <p:txBody>
          <a:bodyPr wrap="square">
            <a:spAutoFit/>
          </a:bodyPr>
          <a:lstStyle/>
          <a:p>
            <a:pPr marL="914400" lvl="1" indent="-457200">
              <a:lnSpc>
                <a:spcPts val="3260"/>
              </a:lnSpc>
              <a:spcAft>
                <a:spcPts val="1200"/>
              </a:spcAft>
              <a:buFont typeface="Arial" panose="020B0604020202020204" pitchFamily="34" charset="0"/>
              <a:buChar char="•"/>
              <a:defRPr/>
            </a:pPr>
            <a:r>
              <a:rPr lang="en-US" sz="2800" dirty="0">
                <a:solidFill>
                  <a:srgbClr val="4472C4">
                    <a:lumMod val="75000"/>
                  </a:srgbClr>
                </a:solidFill>
              </a:rPr>
              <a:t>Sit back and do nothing while we collect data on the outbreak until we are relatively sure that we understand both the virus and the disease enough to make clear, data-driven recommendations?</a:t>
            </a:r>
          </a:p>
          <a:p>
            <a:pPr marL="914400" lvl="1" indent="-457200">
              <a:lnSpc>
                <a:spcPts val="3260"/>
              </a:lnSpc>
              <a:spcAft>
                <a:spcPts val="1200"/>
              </a:spcAft>
              <a:buFont typeface="Arial" panose="020B0604020202020204" pitchFamily="34" charset="0"/>
              <a:buChar char="•"/>
              <a:defRPr/>
            </a:pPr>
            <a:r>
              <a:rPr lang="en-US" sz="2800" dirty="0">
                <a:solidFill>
                  <a:srgbClr val="4472C4">
                    <a:lumMod val="75000"/>
                  </a:srgbClr>
                </a:solidFill>
              </a:rPr>
              <a:t>In my opinion that would have been far worse than what actually took place</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720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469204" y="2848077"/>
            <a:ext cx="9267290" cy="545149"/>
          </a:xfrm>
          <a:prstGeom prst="rect">
            <a:avLst/>
          </a:prstGeom>
          <a:noFill/>
        </p:spPr>
        <p:txBody>
          <a:bodyPr wrap="square" rtlCol="0">
            <a:spAutoFit/>
          </a:bodyPr>
          <a:lstStyle/>
          <a:p>
            <a:pPr>
              <a:lnSpc>
                <a:spcPts val="3260"/>
              </a:lnSpc>
              <a:spcAft>
                <a:spcPts val="600"/>
              </a:spcAft>
              <a:defRPr/>
            </a:pPr>
            <a:r>
              <a:rPr lang="en-US" sz="4000" dirty="0">
                <a:solidFill>
                  <a:srgbClr val="4472C4">
                    <a:lumMod val="75000"/>
                  </a:srgbClr>
                </a:solidFill>
              </a:rPr>
              <a:t>Current status of SARS-Cov-2 and Covid-19</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3912468"/>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19E6-B077-3B4C-91B0-2E2875098937}"/>
              </a:ext>
            </a:extLst>
          </p:cNvPr>
          <p:cNvCxnSpPr>
            <a:cxnSpLocks/>
          </p:cNvCxnSpPr>
          <p:nvPr/>
        </p:nvCxnSpPr>
        <p:spPr>
          <a:xfrm>
            <a:off x="711191" y="2334044"/>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3053435" y="585072"/>
            <a:ext cx="6106890"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Epidemic Curves by Location</a:t>
            </a:r>
          </a:p>
        </p:txBody>
      </p:sp>
      <p:sp>
        <p:nvSpPr>
          <p:cNvPr id="9" name="Rectangle 8">
            <a:extLst>
              <a:ext uri="{FF2B5EF4-FFF2-40B4-BE49-F238E27FC236}">
                <a16:creationId xmlns:a16="http://schemas.microsoft.com/office/drawing/2014/main" id="{9ACB9E86-6661-7F40-A3EB-39D4C9CA19C0}"/>
              </a:ext>
            </a:extLst>
          </p:cNvPr>
          <p:cNvSpPr/>
          <p:nvPr/>
        </p:nvSpPr>
        <p:spPr>
          <a:xfrm>
            <a:off x="4310741" y="1612718"/>
            <a:ext cx="3584124" cy="3131627"/>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Worldwide</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United States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Illinois</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Champaign County</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753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400890"/>
            <a:ext cx="7748833" cy="584775"/>
          </a:xfrm>
          <a:prstGeom prst="rect">
            <a:avLst/>
          </a:prstGeom>
          <a:noFill/>
        </p:spPr>
        <p:txBody>
          <a:bodyPr wrap="square" rtlCol="0">
            <a:spAutoFit/>
          </a:bodyPr>
          <a:lstStyle/>
          <a:p>
            <a:pPr lvl="0" algn="ctr"/>
            <a:r>
              <a:rPr lang="en-US" sz="3200" dirty="0">
                <a:solidFill>
                  <a:schemeClr val="bg1"/>
                </a:solidFill>
              </a:rPr>
              <a:t>Covid-19 Cases Worldwide</a:t>
            </a: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solidFill>
                <a:effectLst/>
                <a:uLnTx/>
                <a:uFillTx/>
                <a:latin typeface="Calibri" panose="020F0502020204030204"/>
                <a:ea typeface="+mn-ea"/>
                <a:cs typeface="+mn-cs"/>
              </a:rPr>
              <a:t>As of 23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solidFill>
                <a:effectLst/>
                <a:uLnTx/>
                <a:uFillTx/>
                <a:latin typeface="Calibri" panose="020F0502020204030204"/>
                <a:ea typeface="+mn-ea"/>
                <a:cs typeface="+mn-cs"/>
              </a:rPr>
              <a:t>From </a:t>
            </a:r>
            <a:r>
              <a:rPr lang="en-US" sz="1400" i="1" dirty="0">
                <a:solidFill>
                  <a:schemeClr val="bg1"/>
                </a:solidFill>
                <a:latin typeface="Calibri" panose="020F0502020204030204"/>
              </a:rPr>
              <a:t>www.worldometer.info</a:t>
            </a:r>
            <a:endParaRPr kumimoji="0" lang="en-US" sz="14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8" name="Picture 7" descr="Chart&#10;&#10;Description automatically generated">
            <a:extLst>
              <a:ext uri="{FF2B5EF4-FFF2-40B4-BE49-F238E27FC236}">
                <a16:creationId xmlns:a16="http://schemas.microsoft.com/office/drawing/2014/main" id="{0ACDE62D-77E5-9D4F-93D0-B14A4F11DCD9}"/>
              </a:ext>
            </a:extLst>
          </p:cNvPr>
          <p:cNvPicPr>
            <a:picLocks noChangeAspect="1"/>
          </p:cNvPicPr>
          <p:nvPr/>
        </p:nvPicPr>
        <p:blipFill>
          <a:blip r:embed="rId2"/>
          <a:stretch>
            <a:fillRect/>
          </a:stretch>
        </p:blipFill>
        <p:spPr>
          <a:xfrm>
            <a:off x="854718" y="1507067"/>
            <a:ext cx="10504033" cy="3953933"/>
          </a:xfrm>
          <a:prstGeom prst="rect">
            <a:avLst/>
          </a:prstGeom>
        </p:spPr>
      </p:pic>
    </p:spTree>
    <p:extLst>
      <p:ext uri="{BB962C8B-B14F-4D97-AF65-F5344CB8AC3E}">
        <p14:creationId xmlns:p14="http://schemas.microsoft.com/office/powerpoint/2010/main" val="184884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400890"/>
            <a:ext cx="7748833" cy="584775"/>
          </a:xfrm>
          <a:prstGeom prst="rect">
            <a:avLst/>
          </a:prstGeom>
          <a:noFill/>
        </p:spPr>
        <p:txBody>
          <a:bodyPr wrap="square" rtlCol="0">
            <a:spAutoFit/>
          </a:bodyPr>
          <a:lstStyle/>
          <a:p>
            <a:pPr lvl="0" algn="ctr"/>
            <a:r>
              <a:rPr lang="en-US" sz="3200" dirty="0">
                <a:solidFill>
                  <a:schemeClr val="bg1"/>
                </a:solidFill>
              </a:rPr>
              <a:t>Covid-19 Cases Worldwide</a:t>
            </a: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solidFill>
                <a:effectLst/>
                <a:uLnTx/>
                <a:uFillTx/>
                <a:latin typeface="Calibri" panose="020F0502020204030204"/>
                <a:ea typeface="+mn-ea"/>
                <a:cs typeface="+mn-cs"/>
              </a:rPr>
              <a:t>As of 23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solidFill>
                <a:effectLst/>
                <a:uLnTx/>
                <a:uFillTx/>
                <a:latin typeface="Calibri" panose="020F0502020204030204"/>
                <a:ea typeface="+mn-ea"/>
                <a:cs typeface="+mn-cs"/>
              </a:rPr>
              <a:t>From </a:t>
            </a:r>
            <a:r>
              <a:rPr lang="en-US" sz="1400" i="1" dirty="0">
                <a:solidFill>
                  <a:schemeClr val="bg1"/>
                </a:solidFill>
                <a:latin typeface="Calibri" panose="020F0502020204030204"/>
              </a:rPr>
              <a:t>www.worldometer.info</a:t>
            </a:r>
            <a:endParaRPr kumimoji="0" lang="en-US" sz="14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8" name="Picture 7" descr="Chart&#10;&#10;Description automatically generated">
            <a:extLst>
              <a:ext uri="{FF2B5EF4-FFF2-40B4-BE49-F238E27FC236}">
                <a16:creationId xmlns:a16="http://schemas.microsoft.com/office/drawing/2014/main" id="{0ACDE62D-77E5-9D4F-93D0-B14A4F11DCD9}"/>
              </a:ext>
            </a:extLst>
          </p:cNvPr>
          <p:cNvPicPr>
            <a:picLocks noChangeAspect="1"/>
          </p:cNvPicPr>
          <p:nvPr/>
        </p:nvPicPr>
        <p:blipFill>
          <a:blip r:embed="rId2"/>
          <a:stretch>
            <a:fillRect/>
          </a:stretch>
        </p:blipFill>
        <p:spPr>
          <a:xfrm>
            <a:off x="854718" y="1507067"/>
            <a:ext cx="10504033" cy="3953933"/>
          </a:xfrm>
          <a:prstGeom prst="rect">
            <a:avLst/>
          </a:prstGeom>
        </p:spPr>
      </p:pic>
      <p:cxnSp>
        <p:nvCxnSpPr>
          <p:cNvPr id="4" name="Straight Connector 3">
            <a:extLst>
              <a:ext uri="{FF2B5EF4-FFF2-40B4-BE49-F238E27FC236}">
                <a16:creationId xmlns:a16="http://schemas.microsoft.com/office/drawing/2014/main" id="{09AC9D60-87CC-C24B-8868-777C18A8601C}"/>
              </a:ext>
            </a:extLst>
          </p:cNvPr>
          <p:cNvCxnSpPr/>
          <p:nvPr/>
        </p:nvCxnSpPr>
        <p:spPr>
          <a:xfrm>
            <a:off x="1515534" y="3217335"/>
            <a:ext cx="923713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609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14" descr="Map&#10;&#10;Description automatically generated">
            <a:extLst>
              <a:ext uri="{FF2B5EF4-FFF2-40B4-BE49-F238E27FC236}">
                <a16:creationId xmlns:a16="http://schemas.microsoft.com/office/drawing/2014/main" id="{467216B9-3B35-1A43-A33F-DEF88159D5F7}"/>
              </a:ext>
            </a:extLst>
          </p:cNvPr>
          <p:cNvPicPr>
            <a:picLocks noChangeAspect="1"/>
          </p:cNvPicPr>
          <p:nvPr/>
        </p:nvPicPr>
        <p:blipFill>
          <a:blip r:embed="rId2"/>
          <a:stretch>
            <a:fillRect/>
          </a:stretch>
        </p:blipFill>
        <p:spPr>
          <a:xfrm>
            <a:off x="0" y="119098"/>
            <a:ext cx="12192000" cy="6619804"/>
          </a:xfrm>
          <a:prstGeom prst="rect">
            <a:avLst/>
          </a:prstGeom>
        </p:spPr>
      </p:pic>
    </p:spTree>
    <p:extLst>
      <p:ext uri="{BB962C8B-B14F-4D97-AF65-F5344CB8AC3E}">
        <p14:creationId xmlns:p14="http://schemas.microsoft.com/office/powerpoint/2010/main" val="2651508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335578"/>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the U.S.</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24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pic>
        <p:nvPicPr>
          <p:cNvPr id="6" name="Picture 5" descr="Chart&#10;&#10;Description automatically generated">
            <a:extLst>
              <a:ext uri="{FF2B5EF4-FFF2-40B4-BE49-F238E27FC236}">
                <a16:creationId xmlns:a16="http://schemas.microsoft.com/office/drawing/2014/main" id="{4503D4ED-6D75-444B-99A4-B246B0C6DC69}"/>
              </a:ext>
            </a:extLst>
          </p:cNvPr>
          <p:cNvPicPr>
            <a:picLocks noChangeAspect="1"/>
          </p:cNvPicPr>
          <p:nvPr/>
        </p:nvPicPr>
        <p:blipFill>
          <a:blip r:embed="rId2"/>
          <a:stretch>
            <a:fillRect/>
          </a:stretch>
        </p:blipFill>
        <p:spPr>
          <a:xfrm>
            <a:off x="3575050" y="1236136"/>
            <a:ext cx="5041900" cy="4521200"/>
          </a:xfrm>
          <a:prstGeom prst="rect">
            <a:avLst/>
          </a:prstGeom>
        </p:spPr>
      </p:pic>
    </p:spTree>
    <p:extLst>
      <p:ext uri="{BB962C8B-B14F-4D97-AF65-F5344CB8AC3E}">
        <p14:creationId xmlns:p14="http://schemas.microsoft.com/office/powerpoint/2010/main" val="409052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5190108" y="2319758"/>
            <a:ext cx="658857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Is It Over Yet?</a:t>
            </a:r>
          </a:p>
        </p:txBody>
      </p:sp>
      <p:pic>
        <p:nvPicPr>
          <p:cNvPr id="1026" name="Picture 2" descr="39,910 Human Nose Stock Photos, Pictures &amp;amp; Royalty-Free Images - iStock">
            <a:extLst>
              <a:ext uri="{FF2B5EF4-FFF2-40B4-BE49-F238E27FC236}">
                <a16:creationId xmlns:a16="http://schemas.microsoft.com/office/drawing/2014/main" id="{8617DF72-90A7-9146-9F1C-11038AD90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425" y="1771651"/>
            <a:ext cx="3314697" cy="33146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ACB9E86-6661-7F40-A3EB-39D4C9CA19C0}"/>
              </a:ext>
            </a:extLst>
          </p:cNvPr>
          <p:cNvSpPr/>
          <p:nvPr/>
        </p:nvSpPr>
        <p:spPr>
          <a:xfrm>
            <a:off x="6272893" y="5474417"/>
            <a:ext cx="465908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Dr. James Dobbins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OLLI, 24 February 2022</a:t>
            </a:r>
          </a:p>
        </p:txBody>
      </p:sp>
      <p:sp>
        <p:nvSpPr>
          <p:cNvPr id="6" name="Oval 5">
            <a:extLst>
              <a:ext uri="{FF2B5EF4-FFF2-40B4-BE49-F238E27FC236}">
                <a16:creationId xmlns:a16="http://schemas.microsoft.com/office/drawing/2014/main" id="{2EF20771-6B27-E949-B546-150866910F12}"/>
              </a:ext>
            </a:extLst>
          </p:cNvPr>
          <p:cNvSpPr/>
          <p:nvPr/>
        </p:nvSpPr>
        <p:spPr>
          <a:xfrm>
            <a:off x="574158" y="1233377"/>
            <a:ext cx="4901610" cy="4423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348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410009"/>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New York City</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24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pic>
        <p:nvPicPr>
          <p:cNvPr id="7" name="Picture 6" descr="Diagram&#10;&#10;Description automatically generated">
            <a:extLst>
              <a:ext uri="{FF2B5EF4-FFF2-40B4-BE49-F238E27FC236}">
                <a16:creationId xmlns:a16="http://schemas.microsoft.com/office/drawing/2014/main" id="{997F1C76-9C27-4548-8D26-50681E981608}"/>
              </a:ext>
            </a:extLst>
          </p:cNvPr>
          <p:cNvPicPr>
            <a:picLocks noChangeAspect="1"/>
          </p:cNvPicPr>
          <p:nvPr/>
        </p:nvPicPr>
        <p:blipFill>
          <a:blip r:embed="rId2"/>
          <a:stretch>
            <a:fillRect/>
          </a:stretch>
        </p:blipFill>
        <p:spPr>
          <a:xfrm>
            <a:off x="1035050" y="1261538"/>
            <a:ext cx="10121900" cy="4572000"/>
          </a:xfrm>
          <a:prstGeom prst="rect">
            <a:avLst/>
          </a:prstGeom>
        </p:spPr>
      </p:pic>
    </p:spTree>
    <p:extLst>
      <p:ext uri="{BB962C8B-B14F-4D97-AF65-F5344CB8AC3E}">
        <p14:creationId xmlns:p14="http://schemas.microsoft.com/office/powerpoint/2010/main" val="3840702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410009"/>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New York City</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24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pic>
        <p:nvPicPr>
          <p:cNvPr id="7" name="Picture 6" descr="Diagram&#10;&#10;Description automatically generated">
            <a:extLst>
              <a:ext uri="{FF2B5EF4-FFF2-40B4-BE49-F238E27FC236}">
                <a16:creationId xmlns:a16="http://schemas.microsoft.com/office/drawing/2014/main" id="{997F1C76-9C27-4548-8D26-50681E981608}"/>
              </a:ext>
            </a:extLst>
          </p:cNvPr>
          <p:cNvPicPr>
            <a:picLocks noChangeAspect="1"/>
          </p:cNvPicPr>
          <p:nvPr/>
        </p:nvPicPr>
        <p:blipFill>
          <a:blip r:embed="rId2"/>
          <a:stretch>
            <a:fillRect/>
          </a:stretch>
        </p:blipFill>
        <p:spPr>
          <a:xfrm>
            <a:off x="1035050" y="1261538"/>
            <a:ext cx="10121900" cy="4572000"/>
          </a:xfrm>
          <a:prstGeom prst="rect">
            <a:avLst/>
          </a:prstGeom>
        </p:spPr>
      </p:pic>
      <p:cxnSp>
        <p:nvCxnSpPr>
          <p:cNvPr id="17" name="Curved Connector 16">
            <a:extLst>
              <a:ext uri="{FF2B5EF4-FFF2-40B4-BE49-F238E27FC236}">
                <a16:creationId xmlns:a16="http://schemas.microsoft.com/office/drawing/2014/main" id="{1C7F6DDC-C646-044C-BDC0-2F85621C4B44}"/>
              </a:ext>
            </a:extLst>
          </p:cNvPr>
          <p:cNvCxnSpPr>
            <a:cxnSpLocks/>
          </p:cNvCxnSpPr>
          <p:nvPr/>
        </p:nvCxnSpPr>
        <p:spPr>
          <a:xfrm rot="10800000" flipV="1">
            <a:off x="2094617" y="2913321"/>
            <a:ext cx="4582630" cy="2105248"/>
          </a:xfrm>
          <a:prstGeom prst="curved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52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410009"/>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New York City</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24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pic>
        <p:nvPicPr>
          <p:cNvPr id="7" name="Picture 6" descr="Diagram&#10;&#10;Description automatically generated">
            <a:extLst>
              <a:ext uri="{FF2B5EF4-FFF2-40B4-BE49-F238E27FC236}">
                <a16:creationId xmlns:a16="http://schemas.microsoft.com/office/drawing/2014/main" id="{997F1C76-9C27-4548-8D26-50681E981608}"/>
              </a:ext>
            </a:extLst>
          </p:cNvPr>
          <p:cNvPicPr>
            <a:picLocks noChangeAspect="1"/>
          </p:cNvPicPr>
          <p:nvPr/>
        </p:nvPicPr>
        <p:blipFill>
          <a:blip r:embed="rId2"/>
          <a:stretch>
            <a:fillRect/>
          </a:stretch>
        </p:blipFill>
        <p:spPr>
          <a:xfrm>
            <a:off x="1035050" y="1261538"/>
            <a:ext cx="10121900" cy="4572000"/>
          </a:xfrm>
          <a:prstGeom prst="rect">
            <a:avLst/>
          </a:prstGeom>
        </p:spPr>
      </p:pic>
      <p:cxnSp>
        <p:nvCxnSpPr>
          <p:cNvPr id="8" name="Curved Connector 7">
            <a:extLst>
              <a:ext uri="{FF2B5EF4-FFF2-40B4-BE49-F238E27FC236}">
                <a16:creationId xmlns:a16="http://schemas.microsoft.com/office/drawing/2014/main" id="{C4BBA09C-2D78-D141-93E7-A695503519CE}"/>
              </a:ext>
            </a:extLst>
          </p:cNvPr>
          <p:cNvCxnSpPr>
            <a:cxnSpLocks/>
          </p:cNvCxnSpPr>
          <p:nvPr/>
        </p:nvCxnSpPr>
        <p:spPr>
          <a:xfrm rot="10800000">
            <a:off x="5822115" y="2530550"/>
            <a:ext cx="4688958" cy="2434857"/>
          </a:xfrm>
          <a:prstGeom prst="curved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C7F6DDC-C646-044C-BDC0-2F85621C4B44}"/>
              </a:ext>
            </a:extLst>
          </p:cNvPr>
          <p:cNvCxnSpPr>
            <a:cxnSpLocks/>
          </p:cNvCxnSpPr>
          <p:nvPr/>
        </p:nvCxnSpPr>
        <p:spPr>
          <a:xfrm rot="10800000" flipV="1">
            <a:off x="2094617" y="2913321"/>
            <a:ext cx="4582630" cy="2105248"/>
          </a:xfrm>
          <a:prstGeom prst="curved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880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420642"/>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Illinois</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24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pic>
        <p:nvPicPr>
          <p:cNvPr id="15" name="Picture 14" descr="Chart, line chart&#10;&#10;Description automatically generated">
            <a:extLst>
              <a:ext uri="{FF2B5EF4-FFF2-40B4-BE49-F238E27FC236}">
                <a16:creationId xmlns:a16="http://schemas.microsoft.com/office/drawing/2014/main" id="{495B487A-799B-6443-9021-95F9089E2173}"/>
              </a:ext>
            </a:extLst>
          </p:cNvPr>
          <p:cNvPicPr>
            <a:picLocks noChangeAspect="1"/>
          </p:cNvPicPr>
          <p:nvPr/>
        </p:nvPicPr>
        <p:blipFill>
          <a:blip r:embed="rId2"/>
          <a:stretch>
            <a:fillRect/>
          </a:stretch>
        </p:blipFill>
        <p:spPr>
          <a:xfrm>
            <a:off x="3505200" y="1170517"/>
            <a:ext cx="5181600" cy="4533900"/>
          </a:xfrm>
          <a:prstGeom prst="rect">
            <a:avLst/>
          </a:prstGeom>
        </p:spPr>
      </p:pic>
    </p:spTree>
    <p:extLst>
      <p:ext uri="{BB962C8B-B14F-4D97-AF65-F5344CB8AC3E}">
        <p14:creationId xmlns:p14="http://schemas.microsoft.com/office/powerpoint/2010/main" val="3028795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253935"/>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Champaign County</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329C1F4-7EB4-7A40-91D1-10E62B567323}"/>
              </a:ext>
            </a:extLst>
          </p:cNvPr>
          <p:cNvSpPr/>
          <p:nvPr/>
        </p:nvSpPr>
        <p:spPr>
          <a:xfrm>
            <a:off x="977056" y="5172568"/>
            <a:ext cx="10240289" cy="646331"/>
          </a:xfrm>
          <a:prstGeom prst="rect">
            <a:avLst/>
          </a:prstGeom>
        </p:spPr>
        <p:txBody>
          <a:bodyPr wrap="square">
            <a:spAutoFit/>
          </a:bodyPr>
          <a:lstStyle/>
          <a:p>
            <a:pPr lvl="0">
              <a:defRPr/>
            </a:pPr>
            <a:r>
              <a:rPr lang="en-US" dirty="0">
                <a:solidFill>
                  <a:schemeClr val="accent1">
                    <a:lumMod val="75000"/>
                  </a:schemeClr>
                </a:solidFill>
              </a:rPr>
              <a:t>The average number of new cases in Champaign County fell to </a:t>
            </a:r>
            <a:r>
              <a:rPr lang="en-US" b="1" dirty="0">
                <a:solidFill>
                  <a:schemeClr val="accent1">
                    <a:lumMod val="75000"/>
                  </a:schemeClr>
                </a:solidFill>
              </a:rPr>
              <a:t>56</a:t>
            </a:r>
            <a:r>
              <a:rPr lang="en-US" dirty="0">
                <a:solidFill>
                  <a:schemeClr val="accent1">
                    <a:lumMod val="75000"/>
                  </a:schemeClr>
                </a:solidFill>
              </a:rPr>
              <a:t> yesterday, a </a:t>
            </a:r>
            <a:r>
              <a:rPr lang="en-US" b="1" dirty="0">
                <a:solidFill>
                  <a:schemeClr val="accent1">
                    <a:lumMod val="75000"/>
                  </a:schemeClr>
                </a:solidFill>
              </a:rPr>
              <a:t>4 percent decrease</a:t>
            </a:r>
            <a:r>
              <a:rPr lang="en-US" dirty="0">
                <a:solidFill>
                  <a:schemeClr val="accent1">
                    <a:lumMod val="75000"/>
                  </a:schemeClr>
                </a:solidFill>
              </a:rPr>
              <a:t> from the day before. Since January 2020, at least </a:t>
            </a:r>
            <a:r>
              <a:rPr lang="en-US" b="1" dirty="0">
                <a:solidFill>
                  <a:schemeClr val="accent1">
                    <a:lumMod val="75000"/>
                  </a:schemeClr>
                </a:solidFill>
              </a:rPr>
              <a:t>1 in 3</a:t>
            </a:r>
            <a:r>
              <a:rPr lang="en-US" dirty="0">
                <a:solidFill>
                  <a:schemeClr val="accent1">
                    <a:lumMod val="75000"/>
                  </a:schemeClr>
                </a:solidFill>
              </a:rPr>
              <a:t> people who live in Champaign County have been infected.</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a:t>
            </a:r>
            <a:r>
              <a:rPr lang="en-US" sz="1400" i="1" dirty="0">
                <a:solidFill>
                  <a:schemeClr val="accent1">
                    <a:lumMod val="75000"/>
                  </a:schemeClr>
                </a:solidFill>
                <a:latin typeface="Calibri" panose="020F0502020204030204"/>
              </a:rPr>
              <a:t>24</a:t>
            </a: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cxnSp>
        <p:nvCxnSpPr>
          <p:cNvPr id="9" name="Straight Connector 8">
            <a:extLst>
              <a:ext uri="{FF2B5EF4-FFF2-40B4-BE49-F238E27FC236}">
                <a16:creationId xmlns:a16="http://schemas.microsoft.com/office/drawing/2014/main" id="{B89966BC-30ED-BF4D-8603-A6B44D50DF6B}"/>
              </a:ext>
            </a:extLst>
          </p:cNvPr>
          <p:cNvCxnSpPr>
            <a:cxnSpLocks/>
          </p:cNvCxnSpPr>
          <p:nvPr/>
        </p:nvCxnSpPr>
        <p:spPr>
          <a:xfrm>
            <a:off x="4224759" y="4323700"/>
            <a:ext cx="3904286"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descr="Chart, line chart&#10;&#10;Description automatically generated">
            <a:extLst>
              <a:ext uri="{FF2B5EF4-FFF2-40B4-BE49-F238E27FC236}">
                <a16:creationId xmlns:a16="http://schemas.microsoft.com/office/drawing/2014/main" id="{18465009-EF9C-BC4F-BC49-7631D9215304}"/>
              </a:ext>
            </a:extLst>
          </p:cNvPr>
          <p:cNvPicPr>
            <a:picLocks noChangeAspect="1"/>
          </p:cNvPicPr>
          <p:nvPr/>
        </p:nvPicPr>
        <p:blipFill>
          <a:blip r:embed="rId2"/>
          <a:stretch>
            <a:fillRect/>
          </a:stretch>
        </p:blipFill>
        <p:spPr>
          <a:xfrm>
            <a:off x="3866713" y="1060008"/>
            <a:ext cx="4458586" cy="3912191"/>
          </a:xfrm>
          <a:prstGeom prst="rect">
            <a:avLst/>
          </a:prstGeom>
        </p:spPr>
      </p:pic>
    </p:spTree>
    <p:extLst>
      <p:ext uri="{BB962C8B-B14F-4D97-AF65-F5344CB8AC3E}">
        <p14:creationId xmlns:p14="http://schemas.microsoft.com/office/powerpoint/2010/main" val="192656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253935"/>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Champaign County</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329C1F4-7EB4-7A40-91D1-10E62B567323}"/>
              </a:ext>
            </a:extLst>
          </p:cNvPr>
          <p:cNvSpPr/>
          <p:nvPr/>
        </p:nvSpPr>
        <p:spPr>
          <a:xfrm>
            <a:off x="977056" y="5172568"/>
            <a:ext cx="10240289" cy="646331"/>
          </a:xfrm>
          <a:prstGeom prst="rect">
            <a:avLst/>
          </a:prstGeom>
        </p:spPr>
        <p:txBody>
          <a:bodyPr wrap="square">
            <a:spAutoFit/>
          </a:bodyPr>
          <a:lstStyle/>
          <a:p>
            <a:pPr lvl="0">
              <a:defRPr/>
            </a:pPr>
            <a:r>
              <a:rPr lang="en-US" dirty="0">
                <a:solidFill>
                  <a:schemeClr val="accent1">
                    <a:lumMod val="75000"/>
                  </a:schemeClr>
                </a:solidFill>
              </a:rPr>
              <a:t>The average number of new cases in Champaign County fell to </a:t>
            </a:r>
            <a:r>
              <a:rPr lang="en-US" b="1" dirty="0">
                <a:solidFill>
                  <a:schemeClr val="accent1">
                    <a:lumMod val="75000"/>
                  </a:schemeClr>
                </a:solidFill>
              </a:rPr>
              <a:t>56</a:t>
            </a:r>
            <a:r>
              <a:rPr lang="en-US" dirty="0">
                <a:solidFill>
                  <a:schemeClr val="accent1">
                    <a:lumMod val="75000"/>
                  </a:schemeClr>
                </a:solidFill>
              </a:rPr>
              <a:t> yesterday, a </a:t>
            </a:r>
            <a:r>
              <a:rPr lang="en-US" b="1" dirty="0">
                <a:solidFill>
                  <a:schemeClr val="accent1">
                    <a:lumMod val="75000"/>
                  </a:schemeClr>
                </a:solidFill>
              </a:rPr>
              <a:t>4 percent decrease</a:t>
            </a:r>
            <a:r>
              <a:rPr lang="en-US" dirty="0">
                <a:solidFill>
                  <a:schemeClr val="accent1">
                    <a:lumMod val="75000"/>
                  </a:schemeClr>
                </a:solidFill>
              </a:rPr>
              <a:t> from the day before. Since January 2020, at least </a:t>
            </a:r>
            <a:r>
              <a:rPr lang="en-US" b="1" dirty="0">
                <a:solidFill>
                  <a:schemeClr val="accent1">
                    <a:lumMod val="75000"/>
                  </a:schemeClr>
                </a:solidFill>
              </a:rPr>
              <a:t>1 in 3</a:t>
            </a:r>
            <a:r>
              <a:rPr lang="en-US" dirty="0">
                <a:solidFill>
                  <a:schemeClr val="accent1">
                    <a:lumMod val="75000"/>
                  </a:schemeClr>
                </a:solidFill>
              </a:rPr>
              <a:t> people who live in Champaign County have been infected.</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a:t>
            </a:r>
            <a:r>
              <a:rPr lang="en-US" sz="1400" i="1" dirty="0">
                <a:solidFill>
                  <a:schemeClr val="accent1">
                    <a:lumMod val="75000"/>
                  </a:schemeClr>
                </a:solidFill>
                <a:latin typeface="Calibri" panose="020F0502020204030204"/>
              </a:rPr>
              <a:t>24</a:t>
            </a: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cxnSp>
        <p:nvCxnSpPr>
          <p:cNvPr id="9" name="Straight Connector 8">
            <a:extLst>
              <a:ext uri="{FF2B5EF4-FFF2-40B4-BE49-F238E27FC236}">
                <a16:creationId xmlns:a16="http://schemas.microsoft.com/office/drawing/2014/main" id="{B89966BC-30ED-BF4D-8603-A6B44D50DF6B}"/>
              </a:ext>
            </a:extLst>
          </p:cNvPr>
          <p:cNvCxnSpPr>
            <a:cxnSpLocks/>
          </p:cNvCxnSpPr>
          <p:nvPr/>
        </p:nvCxnSpPr>
        <p:spPr>
          <a:xfrm>
            <a:off x="4224759" y="4323700"/>
            <a:ext cx="3904286"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descr="Chart, line chart&#10;&#10;Description automatically generated">
            <a:extLst>
              <a:ext uri="{FF2B5EF4-FFF2-40B4-BE49-F238E27FC236}">
                <a16:creationId xmlns:a16="http://schemas.microsoft.com/office/drawing/2014/main" id="{18465009-EF9C-BC4F-BC49-7631D9215304}"/>
              </a:ext>
            </a:extLst>
          </p:cNvPr>
          <p:cNvPicPr>
            <a:picLocks noChangeAspect="1"/>
          </p:cNvPicPr>
          <p:nvPr/>
        </p:nvPicPr>
        <p:blipFill>
          <a:blip r:embed="rId2"/>
          <a:stretch>
            <a:fillRect/>
          </a:stretch>
        </p:blipFill>
        <p:spPr>
          <a:xfrm>
            <a:off x="3866713" y="1060008"/>
            <a:ext cx="4458586" cy="3912191"/>
          </a:xfrm>
          <a:prstGeom prst="rect">
            <a:avLst/>
          </a:prstGeom>
        </p:spPr>
      </p:pic>
      <p:sp>
        <p:nvSpPr>
          <p:cNvPr id="14" name="Oval 13">
            <a:extLst>
              <a:ext uri="{FF2B5EF4-FFF2-40B4-BE49-F238E27FC236}">
                <a16:creationId xmlns:a16="http://schemas.microsoft.com/office/drawing/2014/main" id="{F32436F8-8A3B-1D45-92EE-746B53890838}"/>
              </a:ext>
            </a:extLst>
          </p:cNvPr>
          <p:cNvSpPr/>
          <p:nvPr/>
        </p:nvSpPr>
        <p:spPr>
          <a:xfrm>
            <a:off x="3953180" y="5276088"/>
            <a:ext cx="2276856" cy="7347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094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253935"/>
            <a:ext cx="7748833" cy="584775"/>
          </a:xfrm>
          <a:prstGeom prst="rect">
            <a:avLst/>
          </a:prstGeom>
          <a:noFill/>
        </p:spPr>
        <p:txBody>
          <a:bodyPr wrap="square" rtlCol="0">
            <a:spAutoFit/>
          </a:bodyPr>
          <a:lstStyle/>
          <a:p>
            <a:pPr lvl="0" algn="ctr"/>
            <a:r>
              <a:rPr lang="en-US" sz="3200" dirty="0">
                <a:solidFill>
                  <a:schemeClr val="accent1">
                    <a:lumMod val="75000"/>
                  </a:schemeClr>
                </a:solidFill>
              </a:rPr>
              <a:t>Covid-19 Cases in Champaign County</a:t>
            </a: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329C1F4-7EB4-7A40-91D1-10E62B567323}"/>
              </a:ext>
            </a:extLst>
          </p:cNvPr>
          <p:cNvSpPr/>
          <p:nvPr/>
        </p:nvSpPr>
        <p:spPr>
          <a:xfrm>
            <a:off x="977056" y="5172568"/>
            <a:ext cx="10240289" cy="646331"/>
          </a:xfrm>
          <a:prstGeom prst="rect">
            <a:avLst/>
          </a:prstGeom>
        </p:spPr>
        <p:txBody>
          <a:bodyPr wrap="square">
            <a:spAutoFit/>
          </a:bodyPr>
          <a:lstStyle/>
          <a:p>
            <a:pPr lvl="0">
              <a:defRPr/>
            </a:pPr>
            <a:r>
              <a:rPr lang="en-US" dirty="0">
                <a:solidFill>
                  <a:schemeClr val="accent1">
                    <a:lumMod val="75000"/>
                  </a:schemeClr>
                </a:solidFill>
              </a:rPr>
              <a:t>The average number of new cases in Champaign County fell to </a:t>
            </a:r>
            <a:r>
              <a:rPr lang="en-US" b="1" dirty="0">
                <a:solidFill>
                  <a:schemeClr val="accent1">
                    <a:lumMod val="75000"/>
                  </a:schemeClr>
                </a:solidFill>
              </a:rPr>
              <a:t>56</a:t>
            </a:r>
            <a:r>
              <a:rPr lang="en-US" dirty="0">
                <a:solidFill>
                  <a:schemeClr val="accent1">
                    <a:lumMod val="75000"/>
                  </a:schemeClr>
                </a:solidFill>
              </a:rPr>
              <a:t> yesterday, a </a:t>
            </a:r>
            <a:r>
              <a:rPr lang="en-US" b="1" dirty="0">
                <a:solidFill>
                  <a:schemeClr val="accent1">
                    <a:lumMod val="75000"/>
                  </a:schemeClr>
                </a:solidFill>
              </a:rPr>
              <a:t>4 percent decrease</a:t>
            </a:r>
            <a:r>
              <a:rPr lang="en-US" dirty="0">
                <a:solidFill>
                  <a:schemeClr val="accent1">
                    <a:lumMod val="75000"/>
                  </a:schemeClr>
                </a:solidFill>
              </a:rPr>
              <a:t> from the day before. Since January 2020, at least </a:t>
            </a:r>
            <a:r>
              <a:rPr lang="en-US" b="1" dirty="0">
                <a:solidFill>
                  <a:schemeClr val="accent1">
                    <a:lumMod val="75000"/>
                  </a:schemeClr>
                </a:solidFill>
              </a:rPr>
              <a:t>1 in 3</a:t>
            </a:r>
            <a:r>
              <a:rPr lang="en-US" dirty="0">
                <a:solidFill>
                  <a:schemeClr val="accent1">
                    <a:lumMod val="75000"/>
                  </a:schemeClr>
                </a:solidFill>
              </a:rPr>
              <a:t> people who live in Champaign County have been infected.</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As of </a:t>
            </a:r>
            <a:r>
              <a:rPr lang="en-US" sz="1400" i="1" dirty="0">
                <a:solidFill>
                  <a:schemeClr val="accent1">
                    <a:lumMod val="75000"/>
                  </a:schemeClr>
                </a:solidFill>
                <a:latin typeface="Calibri" panose="020F0502020204030204"/>
              </a:rPr>
              <a:t>24</a:t>
            </a: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From the NY Times dashboard</a:t>
            </a:r>
          </a:p>
        </p:txBody>
      </p:sp>
      <p:cxnSp>
        <p:nvCxnSpPr>
          <p:cNvPr id="9" name="Straight Connector 8">
            <a:extLst>
              <a:ext uri="{FF2B5EF4-FFF2-40B4-BE49-F238E27FC236}">
                <a16:creationId xmlns:a16="http://schemas.microsoft.com/office/drawing/2014/main" id="{B89966BC-30ED-BF4D-8603-A6B44D50DF6B}"/>
              </a:ext>
            </a:extLst>
          </p:cNvPr>
          <p:cNvCxnSpPr>
            <a:cxnSpLocks/>
          </p:cNvCxnSpPr>
          <p:nvPr/>
        </p:nvCxnSpPr>
        <p:spPr>
          <a:xfrm>
            <a:off x="4224759" y="4323700"/>
            <a:ext cx="3904286"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descr="Chart, line chart&#10;&#10;Description automatically generated">
            <a:extLst>
              <a:ext uri="{FF2B5EF4-FFF2-40B4-BE49-F238E27FC236}">
                <a16:creationId xmlns:a16="http://schemas.microsoft.com/office/drawing/2014/main" id="{18465009-EF9C-BC4F-BC49-7631D9215304}"/>
              </a:ext>
            </a:extLst>
          </p:cNvPr>
          <p:cNvPicPr>
            <a:picLocks noChangeAspect="1"/>
          </p:cNvPicPr>
          <p:nvPr/>
        </p:nvPicPr>
        <p:blipFill>
          <a:blip r:embed="rId2"/>
          <a:stretch>
            <a:fillRect/>
          </a:stretch>
        </p:blipFill>
        <p:spPr>
          <a:xfrm>
            <a:off x="3866713" y="1060008"/>
            <a:ext cx="4458586" cy="3912191"/>
          </a:xfrm>
          <a:prstGeom prst="rect">
            <a:avLst/>
          </a:prstGeom>
        </p:spPr>
      </p:pic>
      <p:cxnSp>
        <p:nvCxnSpPr>
          <p:cNvPr id="16" name="Straight Connector 15">
            <a:extLst>
              <a:ext uri="{FF2B5EF4-FFF2-40B4-BE49-F238E27FC236}">
                <a16:creationId xmlns:a16="http://schemas.microsoft.com/office/drawing/2014/main" id="{94A8BF2E-0F03-1946-AA82-3DE2B7517A1D}"/>
              </a:ext>
            </a:extLst>
          </p:cNvPr>
          <p:cNvCxnSpPr>
            <a:cxnSpLocks/>
          </p:cNvCxnSpPr>
          <p:nvPr/>
        </p:nvCxnSpPr>
        <p:spPr>
          <a:xfrm>
            <a:off x="4207343" y="4429032"/>
            <a:ext cx="3904286"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169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Chart, histogram&#10;&#10;Description automatically generated">
            <a:extLst>
              <a:ext uri="{FF2B5EF4-FFF2-40B4-BE49-F238E27FC236}">
                <a16:creationId xmlns:a16="http://schemas.microsoft.com/office/drawing/2014/main" id="{8509D256-963B-B94A-87ED-486AAF77234C}"/>
              </a:ext>
            </a:extLst>
          </p:cNvPr>
          <p:cNvPicPr>
            <a:picLocks noChangeAspect="1"/>
          </p:cNvPicPr>
          <p:nvPr/>
        </p:nvPicPr>
        <p:blipFill>
          <a:blip r:embed="rId2"/>
          <a:stretch>
            <a:fillRect/>
          </a:stretch>
        </p:blipFill>
        <p:spPr>
          <a:xfrm>
            <a:off x="793750" y="133350"/>
            <a:ext cx="10604500" cy="6591300"/>
          </a:xfrm>
          <a:prstGeom prst="rect">
            <a:avLst/>
          </a:prstGeom>
        </p:spPr>
      </p:pic>
      <p:sp>
        <p:nvSpPr>
          <p:cNvPr id="5" name="TextBox 4">
            <a:extLst>
              <a:ext uri="{FF2B5EF4-FFF2-40B4-BE49-F238E27FC236}">
                <a16:creationId xmlns:a16="http://schemas.microsoft.com/office/drawing/2014/main" id="{C631D99E-F3DD-CA44-A9F8-17B3D5AC9C71}"/>
              </a:ext>
            </a:extLst>
          </p:cNvPr>
          <p:cNvSpPr txBox="1"/>
          <p:nvPr/>
        </p:nvSpPr>
        <p:spPr>
          <a:xfrm>
            <a:off x="1031351" y="6145621"/>
            <a:ext cx="2860158" cy="307777"/>
          </a:xfrm>
          <a:prstGeom prst="rect">
            <a:avLst/>
          </a:prstGeom>
          <a:noFill/>
        </p:spPr>
        <p:txBody>
          <a:bodyPr wrap="square" rtlCol="0">
            <a:spAutoFit/>
          </a:bodyPr>
          <a:lstStyle/>
          <a:p>
            <a:r>
              <a:rPr lang="en-US" sz="1400" dirty="0"/>
              <a:t>Washington State DOH, 23 Feb 2022</a:t>
            </a:r>
          </a:p>
        </p:txBody>
      </p:sp>
    </p:spTree>
    <p:extLst>
      <p:ext uri="{BB962C8B-B14F-4D97-AF65-F5344CB8AC3E}">
        <p14:creationId xmlns:p14="http://schemas.microsoft.com/office/powerpoint/2010/main" val="4205457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631D99E-F3DD-CA44-A9F8-17B3D5AC9C71}"/>
              </a:ext>
            </a:extLst>
          </p:cNvPr>
          <p:cNvSpPr txBox="1"/>
          <p:nvPr/>
        </p:nvSpPr>
        <p:spPr>
          <a:xfrm>
            <a:off x="1031351" y="6145621"/>
            <a:ext cx="2860158" cy="307777"/>
          </a:xfrm>
          <a:prstGeom prst="rect">
            <a:avLst/>
          </a:prstGeom>
          <a:noFill/>
        </p:spPr>
        <p:txBody>
          <a:bodyPr wrap="square" rtlCol="0">
            <a:spAutoFit/>
          </a:bodyPr>
          <a:lstStyle/>
          <a:p>
            <a:r>
              <a:rPr lang="en-US" sz="1400" dirty="0"/>
              <a:t>Washington State DOH, 23 Feb 2022</a:t>
            </a:r>
          </a:p>
        </p:txBody>
      </p:sp>
      <p:pic>
        <p:nvPicPr>
          <p:cNvPr id="6" name="Picture 5" descr="A picture containing diagram&#10;&#10;Description automatically generated">
            <a:extLst>
              <a:ext uri="{FF2B5EF4-FFF2-40B4-BE49-F238E27FC236}">
                <a16:creationId xmlns:a16="http://schemas.microsoft.com/office/drawing/2014/main" id="{D76BF782-642F-AA44-817A-2B62ACE34617}"/>
              </a:ext>
            </a:extLst>
          </p:cNvPr>
          <p:cNvPicPr>
            <a:picLocks noChangeAspect="1"/>
          </p:cNvPicPr>
          <p:nvPr/>
        </p:nvPicPr>
        <p:blipFill>
          <a:blip r:embed="rId2"/>
          <a:stretch>
            <a:fillRect/>
          </a:stretch>
        </p:blipFill>
        <p:spPr>
          <a:xfrm>
            <a:off x="1714500" y="38100"/>
            <a:ext cx="8763000" cy="6781800"/>
          </a:xfrm>
          <a:prstGeom prst="rect">
            <a:avLst/>
          </a:prstGeom>
        </p:spPr>
      </p:pic>
    </p:spTree>
    <p:extLst>
      <p:ext uri="{BB962C8B-B14F-4D97-AF65-F5344CB8AC3E}">
        <p14:creationId xmlns:p14="http://schemas.microsoft.com/office/powerpoint/2010/main" val="4098369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631D99E-F3DD-CA44-A9F8-17B3D5AC9C71}"/>
              </a:ext>
            </a:extLst>
          </p:cNvPr>
          <p:cNvSpPr txBox="1"/>
          <p:nvPr/>
        </p:nvSpPr>
        <p:spPr>
          <a:xfrm>
            <a:off x="1031351" y="6145621"/>
            <a:ext cx="2860158" cy="307777"/>
          </a:xfrm>
          <a:prstGeom prst="rect">
            <a:avLst/>
          </a:prstGeom>
          <a:noFill/>
        </p:spPr>
        <p:txBody>
          <a:bodyPr wrap="square" rtlCol="0">
            <a:spAutoFit/>
          </a:bodyPr>
          <a:lstStyle/>
          <a:p>
            <a:r>
              <a:rPr lang="en-US" sz="1400" dirty="0"/>
              <a:t>Washington State DOH, 23 Feb 2022</a:t>
            </a:r>
          </a:p>
        </p:txBody>
      </p:sp>
      <p:pic>
        <p:nvPicPr>
          <p:cNvPr id="4" name="Picture 3" descr="Chart&#10;&#10;Description automatically generated">
            <a:extLst>
              <a:ext uri="{FF2B5EF4-FFF2-40B4-BE49-F238E27FC236}">
                <a16:creationId xmlns:a16="http://schemas.microsoft.com/office/drawing/2014/main" id="{AF3C362C-EC97-CA48-8A65-E43B269B92FB}"/>
              </a:ext>
            </a:extLst>
          </p:cNvPr>
          <p:cNvPicPr>
            <a:picLocks noChangeAspect="1"/>
          </p:cNvPicPr>
          <p:nvPr/>
        </p:nvPicPr>
        <p:blipFill>
          <a:blip r:embed="rId2"/>
          <a:stretch>
            <a:fillRect/>
          </a:stretch>
        </p:blipFill>
        <p:spPr>
          <a:xfrm>
            <a:off x="1073727" y="0"/>
            <a:ext cx="10044545" cy="6858000"/>
          </a:xfrm>
          <a:prstGeom prst="rect">
            <a:avLst/>
          </a:prstGeom>
        </p:spPr>
      </p:pic>
    </p:spTree>
    <p:extLst>
      <p:ext uri="{BB962C8B-B14F-4D97-AF65-F5344CB8AC3E}">
        <p14:creationId xmlns:p14="http://schemas.microsoft.com/office/powerpoint/2010/main" val="143544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168978" y="493556"/>
            <a:ext cx="78540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Topics That We’ll Discuss Today</a:t>
            </a:r>
            <a:endParaRPr kumimoji="0" lang="en-US" sz="105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ACB9E86-6661-7F40-A3EB-39D4C9CA19C0}"/>
              </a:ext>
            </a:extLst>
          </p:cNvPr>
          <p:cNvSpPr/>
          <p:nvPr/>
        </p:nvSpPr>
        <p:spPr>
          <a:xfrm>
            <a:off x="2139040" y="1612718"/>
            <a:ext cx="7935685" cy="4555093"/>
          </a:xfrm>
          <a:prstGeom prst="rect">
            <a:avLst/>
          </a:prstGeom>
        </p:spPr>
        <p:txBody>
          <a:bodyPr wrap="square">
            <a:spAutoFit/>
          </a:bodyPr>
          <a:lstStyle/>
          <a:p>
            <a:pPr marL="457200" indent="-457200">
              <a:lnSpc>
                <a:spcPts val="3260"/>
              </a:lnSpc>
              <a:spcAft>
                <a:spcPts val="1200"/>
              </a:spcAft>
              <a:buFont typeface="Arial" panose="020B0604020202020204" pitchFamily="34" charset="0"/>
              <a:buChar char="•"/>
            </a:pPr>
            <a:r>
              <a:rPr lang="en-US" sz="2800" dirty="0">
                <a:solidFill>
                  <a:srgbClr val="4472C4">
                    <a:lumMod val="75000"/>
                  </a:srgbClr>
                </a:solidFill>
              </a:rPr>
              <a:t>Pandemic decision-making in the absence of data</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Current status of SARS-Cov-2 and Covid-19</a:t>
            </a: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New research on SARS-CoV-2 and Covid-19</a:t>
            </a: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The future of SARS-CoV-2 and Covid-19</a:t>
            </a: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The current status of two other outbreaks</a:t>
            </a:r>
          </a:p>
          <a:p>
            <a:pPr marL="914400" lvl="1" indent="-457200">
              <a:lnSpc>
                <a:spcPts val="3260"/>
              </a:lnSpc>
              <a:spcAft>
                <a:spcPts val="1200"/>
              </a:spcAft>
              <a:buFont typeface="System Font Regular"/>
              <a:buChar char="-"/>
              <a:defRPr/>
            </a:pPr>
            <a:r>
              <a:rPr lang="en-US" sz="2800" dirty="0">
                <a:solidFill>
                  <a:srgbClr val="4472C4">
                    <a:lumMod val="75000"/>
                  </a:srgbClr>
                </a:solidFill>
              </a:rPr>
              <a:t>Seasonal influenza</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914400" lvl="1" indent="-457200">
              <a:lnSpc>
                <a:spcPts val="3260"/>
              </a:lnSpc>
              <a:spcAft>
                <a:spcPts val="1200"/>
              </a:spcAft>
              <a:buFont typeface="System Font Regular"/>
              <a:buChar char="-"/>
            </a:pPr>
            <a:r>
              <a:rPr lang="en-US" sz="2800" dirty="0">
                <a:solidFill>
                  <a:srgbClr val="4472C4">
                    <a:lumMod val="75000"/>
                  </a:srgbClr>
                </a:solidFill>
                <a:latin typeface="Calibri" panose="020F0502020204030204"/>
              </a:rPr>
              <a:t>Avian Influenza H5N1</a:t>
            </a:r>
          </a:p>
          <a:p>
            <a:pPr marL="457200" marR="0" lvl="0" indent="-457200" algn="l" defTabSz="914400" rtl="0" eaLnBrk="1" fontAlgn="auto" latinLnBrk="0" hangingPunct="1">
              <a:lnSpc>
                <a:spcPts val="326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Questions, questions, questions…???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55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592042" y="2817531"/>
            <a:ext cx="9013371" cy="545149"/>
          </a:xfrm>
          <a:prstGeom prst="rect">
            <a:avLst/>
          </a:prstGeom>
          <a:noFill/>
        </p:spPr>
        <p:txBody>
          <a:bodyPr wrap="square" rtlCol="0">
            <a:spAutoFit/>
          </a:bodyPr>
          <a:lstStyle/>
          <a:p>
            <a:pPr>
              <a:lnSpc>
                <a:spcPts val="3260"/>
              </a:lnSpc>
              <a:spcAft>
                <a:spcPts val="600"/>
              </a:spcAft>
              <a:defRPr/>
            </a:pPr>
            <a:r>
              <a:rPr lang="en-US" sz="4000" dirty="0">
                <a:solidFill>
                  <a:srgbClr val="4472C4">
                    <a:lumMod val="75000"/>
                  </a:srgbClr>
                </a:solidFill>
              </a:rPr>
              <a:t>New research on SARS-CoV-2 and Covid-19</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3912468"/>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19E6-B077-3B4C-91B0-2E2875098937}"/>
              </a:ext>
            </a:extLst>
          </p:cNvPr>
          <p:cNvCxnSpPr>
            <a:cxnSpLocks/>
          </p:cNvCxnSpPr>
          <p:nvPr/>
        </p:nvCxnSpPr>
        <p:spPr>
          <a:xfrm>
            <a:off x="711191" y="2334044"/>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8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551217" y="614502"/>
            <a:ext cx="9127672" cy="545149"/>
          </a:xfrm>
          <a:prstGeom prst="rect">
            <a:avLst/>
          </a:prstGeom>
          <a:noFill/>
        </p:spPr>
        <p:txBody>
          <a:bodyPr wrap="square" rtlCol="0">
            <a:spAutoFit/>
          </a:bodyPr>
          <a:lstStyle/>
          <a:p>
            <a:pPr>
              <a:lnSpc>
                <a:spcPts val="3260"/>
              </a:lnSpc>
              <a:spcAft>
                <a:spcPts val="600"/>
              </a:spcAft>
              <a:defRPr/>
            </a:pPr>
            <a:r>
              <a:rPr lang="en-US" sz="4000" dirty="0">
                <a:solidFill>
                  <a:srgbClr val="4472C4">
                    <a:lumMod val="75000"/>
                  </a:srgbClr>
                </a:solidFill>
              </a:rPr>
              <a:t>New research on SARS-CoV-2 and Covid-19</a:t>
            </a:r>
          </a:p>
        </p:txBody>
      </p:sp>
      <p:sp>
        <p:nvSpPr>
          <p:cNvPr id="9" name="Rectangle 8">
            <a:extLst>
              <a:ext uri="{FF2B5EF4-FFF2-40B4-BE49-F238E27FC236}">
                <a16:creationId xmlns:a16="http://schemas.microsoft.com/office/drawing/2014/main" id="{9ACB9E86-6661-7F40-A3EB-39D4C9CA19C0}"/>
              </a:ext>
            </a:extLst>
          </p:cNvPr>
          <p:cNvSpPr/>
          <p:nvPr/>
        </p:nvSpPr>
        <p:spPr>
          <a:xfrm>
            <a:off x="2591867" y="1612718"/>
            <a:ext cx="7041223" cy="2477601"/>
          </a:xfrm>
          <a:prstGeom prst="rect">
            <a:avLst/>
          </a:prstGeom>
        </p:spPr>
        <p:txBody>
          <a:bodyPr wrap="square">
            <a:spAutoFit/>
          </a:bodyPr>
          <a:lstStyle/>
          <a:p>
            <a:pPr marL="914400" lvl="1" indent="-457200">
              <a:lnSpc>
                <a:spcPts val="3260"/>
              </a:lnSpc>
              <a:spcAft>
                <a:spcPts val="1800"/>
              </a:spcAft>
              <a:buFont typeface="Arial" panose="020B0604020202020204" pitchFamily="34" charset="0"/>
              <a:buChar char="•"/>
              <a:defRPr/>
            </a:pPr>
            <a:r>
              <a:rPr lang="en-US" sz="2800" dirty="0">
                <a:solidFill>
                  <a:srgbClr val="4472C4">
                    <a:lumMod val="75000"/>
                  </a:srgbClr>
                </a:solidFill>
              </a:rPr>
              <a:t>SARS-CoV-2 challenge study in England</a:t>
            </a:r>
          </a:p>
          <a:p>
            <a:pPr marL="914400" lvl="1" indent="-457200">
              <a:lnSpc>
                <a:spcPts val="3260"/>
              </a:lnSpc>
              <a:spcAft>
                <a:spcPts val="1800"/>
              </a:spcAft>
              <a:buFont typeface="Arial" panose="020B0604020202020204" pitchFamily="34" charset="0"/>
              <a:buChar char="•"/>
              <a:defRPr/>
            </a:pPr>
            <a:r>
              <a:rPr lang="en-US" sz="2800" dirty="0">
                <a:solidFill>
                  <a:srgbClr val="4472C4">
                    <a:lumMod val="75000"/>
                  </a:srgbClr>
                </a:solidFill>
              </a:rPr>
              <a:t>SARS-CoV-2 variants: Omicron vs Delta</a:t>
            </a:r>
          </a:p>
          <a:p>
            <a:pPr marL="914400" lvl="1" indent="-457200">
              <a:lnSpc>
                <a:spcPts val="3260"/>
              </a:lnSpc>
              <a:spcAft>
                <a:spcPts val="1800"/>
              </a:spcAft>
              <a:buFont typeface="Arial" panose="020B0604020202020204" pitchFamily="34" charset="0"/>
              <a:buChar char="•"/>
              <a:defRPr/>
            </a:pPr>
            <a:r>
              <a:rPr lang="en-US" sz="2800" dirty="0">
                <a:solidFill>
                  <a:srgbClr val="4472C4">
                    <a:lumMod val="75000"/>
                  </a:srgbClr>
                </a:solidFill>
              </a:rPr>
              <a:t>New SARS-CoV-2 vaccines</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252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SARS-CoV-2 Challenge Study in England</a:t>
            </a:r>
          </a:p>
        </p:txBody>
      </p:sp>
      <p:sp>
        <p:nvSpPr>
          <p:cNvPr id="9" name="Rectangle 8">
            <a:extLst>
              <a:ext uri="{FF2B5EF4-FFF2-40B4-BE49-F238E27FC236}">
                <a16:creationId xmlns:a16="http://schemas.microsoft.com/office/drawing/2014/main" id="{9ACB9E86-6661-7F40-A3EB-39D4C9CA19C0}"/>
              </a:ext>
            </a:extLst>
          </p:cNvPr>
          <p:cNvSpPr/>
          <p:nvPr/>
        </p:nvSpPr>
        <p:spPr>
          <a:xfrm>
            <a:off x="2626242" y="1612718"/>
            <a:ext cx="7262037" cy="2862322"/>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If you want to prevent infection with SARS-CoV-2 and transmission of Covid-19, then you need to understand exactly how both of these processes occur</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Now,</a:t>
            </a:r>
            <a:r>
              <a:rPr lang="en-US" sz="2800" dirty="0">
                <a:solidFill>
                  <a:srgbClr val="4472C4">
                    <a:lumMod val="75000"/>
                  </a:srgbClr>
                </a:solidFill>
                <a:latin typeface="Calibri" panose="020F0502020204030204"/>
              </a:rPr>
              <a:t> finally, thanks to a</a:t>
            </a:r>
            <a:r>
              <a:rPr lang="en-US" sz="2800" dirty="0">
                <a:solidFill>
                  <a:srgbClr val="4472C4">
                    <a:lumMod val="75000"/>
                  </a:srgbClr>
                </a:solidFill>
              </a:rPr>
              <a:t>new,</a:t>
            </a:r>
            <a:r>
              <a:rPr lang="en-US" sz="2800" dirty="0">
                <a:solidFill>
                  <a:srgbClr val="4472C4">
                    <a:lumMod val="75000"/>
                  </a:srgbClr>
                </a:solidFill>
                <a:latin typeface="Calibri" panose="020F0502020204030204"/>
              </a:rPr>
              <a:t> ground-breaking study from England, we know the answers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42D7AA3-BB7C-1242-885F-5C9180BE26AB}"/>
              </a:ext>
            </a:extLst>
          </p:cNvPr>
          <p:cNvSpPr txBox="1"/>
          <p:nvPr/>
        </p:nvSpPr>
        <p:spPr>
          <a:xfrm>
            <a:off x="2083978" y="5805377"/>
            <a:ext cx="9112102" cy="923330"/>
          </a:xfrm>
          <a:prstGeom prst="rect">
            <a:avLst/>
          </a:prstGeom>
          <a:noFill/>
        </p:spPr>
        <p:txBody>
          <a:bodyPr wrap="square" rtlCol="0">
            <a:spAutoFit/>
          </a:bodyPr>
          <a:lstStyle/>
          <a:p>
            <a:r>
              <a:rPr lang="en-US" dirty="0">
                <a:solidFill>
                  <a:schemeClr val="accent1">
                    <a:lumMod val="75000"/>
                  </a:schemeClr>
                </a:solidFill>
              </a:rPr>
              <a:t>Killingly B, Mann A, Kalinova M, </a:t>
            </a:r>
            <a:r>
              <a:rPr lang="en-US" i="1" dirty="0">
                <a:solidFill>
                  <a:schemeClr val="accent1">
                    <a:lumMod val="75000"/>
                  </a:schemeClr>
                </a:solidFill>
              </a:rPr>
              <a:t>et al. </a:t>
            </a:r>
            <a:r>
              <a:rPr lang="en-US" dirty="0">
                <a:solidFill>
                  <a:schemeClr val="accent1">
                    <a:lumMod val="75000"/>
                  </a:schemeClr>
                </a:solidFill>
              </a:rPr>
              <a:t>Safety, tolerability, and viral kinetics during SARS-CoV-2 human challenge. Natureportfolio (preprint) DOI</a:t>
            </a:r>
            <a:r>
              <a:rPr lang="en-US" b="1" dirty="0">
                <a:solidFill>
                  <a:schemeClr val="accent1">
                    <a:lumMod val="75000"/>
                  </a:schemeClr>
                </a:solidFill>
              </a:rPr>
              <a:t>: </a:t>
            </a:r>
            <a:r>
              <a:rPr lang="en-US" u="sng" dirty="0">
                <a:solidFill>
                  <a:srgbClr val="0563C1"/>
                </a:solidFill>
                <a:hlinkClick r:id="rId2">
                  <a:extLst>
                    <a:ext uri="{A12FA001-AC4F-418D-AE19-62706E023703}">
                      <ahyp:hlinkClr xmlns:ahyp="http://schemas.microsoft.com/office/drawing/2018/hyperlinkcolor" val="tx"/>
                    </a:ext>
                  </a:extLst>
                </a:hlinkClick>
              </a:rPr>
              <a:t>10.21203</a:t>
            </a:r>
            <a:r>
              <a:rPr lang="en-US" u="sng" dirty="0">
                <a:solidFill>
                  <a:schemeClr val="accent1">
                    <a:lumMod val="75000"/>
                  </a:schemeClr>
                </a:solidFill>
                <a:hlinkClick r:id="rId2">
                  <a:extLst>
                    <a:ext uri="{A12FA001-AC4F-418D-AE19-62706E023703}">
                      <ahyp:hlinkClr xmlns:ahyp="http://schemas.microsoft.com/office/drawing/2018/hyperlinkcolor" val="tx"/>
                    </a:ext>
                  </a:extLst>
                </a:hlinkClick>
              </a:rPr>
              <a:t>/rs.3.rs-1121993/v1</a:t>
            </a:r>
            <a:endParaRPr lang="en-US" u="sng" dirty="0">
              <a:solidFill>
                <a:schemeClr val="accent1">
                  <a:lumMod val="75000"/>
                </a:schemeClr>
              </a:solidFill>
            </a:endParaRPr>
          </a:p>
          <a:p>
            <a:endParaRPr lang="en-US" dirty="0"/>
          </a:p>
        </p:txBody>
      </p:sp>
    </p:spTree>
    <p:extLst>
      <p:ext uri="{BB962C8B-B14F-4D97-AF65-F5344CB8AC3E}">
        <p14:creationId xmlns:p14="http://schemas.microsoft.com/office/powerpoint/2010/main" val="546779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Study Design</a:t>
            </a:r>
          </a:p>
        </p:txBody>
      </p:sp>
      <p:sp>
        <p:nvSpPr>
          <p:cNvPr id="9" name="Rectangle 8">
            <a:extLst>
              <a:ext uri="{FF2B5EF4-FFF2-40B4-BE49-F238E27FC236}">
                <a16:creationId xmlns:a16="http://schemas.microsoft.com/office/drawing/2014/main" id="{9ACB9E86-6661-7F40-A3EB-39D4C9CA19C0}"/>
              </a:ext>
            </a:extLst>
          </p:cNvPr>
          <p:cNvSpPr/>
          <p:nvPr/>
        </p:nvSpPr>
        <p:spPr>
          <a:xfrm>
            <a:off x="2626242" y="1612718"/>
            <a:ext cx="7262037" cy="4170372"/>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36 volunteers ages 18 – 29 with no prior infection and no prior vaccination</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Infected intranasally with original wild-type SARS-CoV-2</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Subjects were monitored daily for viral load, viral shedding, and symptoms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lang="en-US" sz="2800" i="1" dirty="0">
                <a:solidFill>
                  <a:srgbClr val="4472C4">
                    <a:lumMod val="75000"/>
                  </a:srgbClr>
                </a:solidFill>
                <a:latin typeface="Calibri" panose="020F0502020204030204"/>
              </a:rPr>
              <a:t>[NB: The study began before the emergence of the delta variant in England]</a:t>
            </a:r>
            <a:endPar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379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Study Results</a:t>
            </a:r>
          </a:p>
        </p:txBody>
      </p:sp>
      <p:sp>
        <p:nvSpPr>
          <p:cNvPr id="9" name="Rectangle 8">
            <a:extLst>
              <a:ext uri="{FF2B5EF4-FFF2-40B4-BE49-F238E27FC236}">
                <a16:creationId xmlns:a16="http://schemas.microsoft.com/office/drawing/2014/main" id="{9ACB9E86-6661-7F40-A3EB-39D4C9CA19C0}"/>
              </a:ext>
            </a:extLst>
          </p:cNvPr>
          <p:cNvSpPr/>
          <p:nvPr/>
        </p:nvSpPr>
        <p:spPr>
          <a:xfrm>
            <a:off x="2626242" y="1612718"/>
            <a:ext cx="7262037" cy="4170372"/>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18 subjects of the 36 subjects became infected</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Virus was detectable within 2 days post-inoculation and peaked around day 7</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Virus continued to be detectable up to 19 days post-inoculation</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The viral load was significantly higher in the nose than in the throat</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459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Study Results </a:t>
            </a:r>
            <a:r>
              <a:rPr lang="en-US" sz="3600" i="1" dirty="0">
                <a:solidFill>
                  <a:srgbClr val="4472C4">
                    <a:lumMod val="75000"/>
                  </a:srgbClr>
                </a:solidFill>
              </a:rPr>
              <a:t>(continued)</a:t>
            </a:r>
          </a:p>
        </p:txBody>
      </p:sp>
      <p:sp>
        <p:nvSpPr>
          <p:cNvPr id="9" name="Rectangle 8">
            <a:extLst>
              <a:ext uri="{FF2B5EF4-FFF2-40B4-BE49-F238E27FC236}">
                <a16:creationId xmlns:a16="http://schemas.microsoft.com/office/drawing/2014/main" id="{9ACB9E86-6661-7F40-A3EB-39D4C9CA19C0}"/>
              </a:ext>
            </a:extLst>
          </p:cNvPr>
          <p:cNvSpPr/>
          <p:nvPr/>
        </p:nvSpPr>
        <p:spPr>
          <a:xfrm>
            <a:off x="2307266" y="1612718"/>
            <a:ext cx="7868092" cy="4593565"/>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Peak viral load was reached at 4.7 days in the throat and 6.2 days in the nose</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Viral shedding, particularly from the nose, was still present at 14 days post-inoculation</a:t>
            </a:r>
          </a:p>
          <a:p>
            <a:pPr marL="457200" indent="-457200">
              <a:lnSpc>
                <a:spcPts val="3260"/>
              </a:lnSpc>
              <a:spcAft>
                <a:spcPts val="1800"/>
              </a:spcAft>
              <a:buFont typeface="Arial" panose="020B0604020202020204" pitchFamily="34" charset="0"/>
              <a:buChar char="•"/>
              <a:defRPr/>
            </a:pPr>
            <a:r>
              <a:rPr kumimoji="0" lang="en-US" sz="2800" b="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28 days, 33%</a:t>
            </a:r>
            <a:r>
              <a:rPr lang="en-US" sz="2800" dirty="0">
                <a:solidFill>
                  <a:srgbClr val="4472C4">
                    <a:lumMod val="75000"/>
                  </a:srgbClr>
                </a:solidFill>
                <a:latin typeface="Calibri" panose="020F0502020204030204"/>
              </a:rPr>
              <a:t> of the subjects were still shedding virus from the nose; 11% from the throat</a:t>
            </a:r>
          </a:p>
          <a:p>
            <a:pPr marL="457200" indent="-457200">
              <a:lnSpc>
                <a:spcPts val="3260"/>
              </a:lnSpc>
              <a:spcAft>
                <a:spcPts val="1800"/>
              </a:spcAft>
              <a:buFont typeface="Arial" panose="020B0604020202020204" pitchFamily="34" charset="0"/>
              <a:buChar char="•"/>
              <a:defRPr/>
            </a:pPr>
            <a:r>
              <a:rPr kumimoji="0" lang="en-US" sz="2800" b="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Note that the infections were in the upper respiratory tract and NOT in the lungs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465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314" name="Picture 2" descr="The Respiratory Tract">
            <a:extLst>
              <a:ext uri="{FF2B5EF4-FFF2-40B4-BE49-F238E27FC236}">
                <a16:creationId xmlns:a16="http://schemas.microsoft.com/office/drawing/2014/main" id="{07B31765-DE9A-5947-864E-86E13994B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321" y="520995"/>
            <a:ext cx="6379535" cy="555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937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314" name="Picture 2" descr="The Respiratory Tract">
            <a:extLst>
              <a:ext uri="{FF2B5EF4-FFF2-40B4-BE49-F238E27FC236}">
                <a16:creationId xmlns:a16="http://schemas.microsoft.com/office/drawing/2014/main" id="{07B31765-DE9A-5947-864E-86E13994B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321" y="520995"/>
            <a:ext cx="6379535" cy="555019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073D6B3-4D9F-9744-B811-2A79DC08EEBB}"/>
              </a:ext>
            </a:extLst>
          </p:cNvPr>
          <p:cNvSpPr/>
          <p:nvPr/>
        </p:nvSpPr>
        <p:spPr>
          <a:xfrm>
            <a:off x="4731487" y="1255527"/>
            <a:ext cx="2243470" cy="20511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684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314" name="Picture 2" descr="The Respiratory Tract">
            <a:extLst>
              <a:ext uri="{FF2B5EF4-FFF2-40B4-BE49-F238E27FC236}">
                <a16:creationId xmlns:a16="http://schemas.microsoft.com/office/drawing/2014/main" id="{07B31765-DE9A-5947-864E-86E13994B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321" y="520995"/>
            <a:ext cx="6379535" cy="555019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073D6B3-4D9F-9744-B811-2A79DC08EEBB}"/>
              </a:ext>
            </a:extLst>
          </p:cNvPr>
          <p:cNvSpPr/>
          <p:nvPr/>
        </p:nvSpPr>
        <p:spPr>
          <a:xfrm>
            <a:off x="4444409" y="2978001"/>
            <a:ext cx="3551275" cy="2880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883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70" name="Picture 2" descr="Woman wears mask over mouth, not nose">
            <a:extLst>
              <a:ext uri="{FF2B5EF4-FFF2-40B4-BE49-F238E27FC236}">
                <a16:creationId xmlns:a16="http://schemas.microsoft.com/office/drawing/2014/main" id="{D0AC65A5-0F18-F84C-B305-1F2119FBB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106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168978" y="493556"/>
            <a:ext cx="78540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Topics That We’ll Discuss Today</a:t>
            </a:r>
            <a:endParaRPr kumimoji="0" lang="en-US" sz="105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ACB9E86-6661-7F40-A3EB-39D4C9CA19C0}"/>
              </a:ext>
            </a:extLst>
          </p:cNvPr>
          <p:cNvSpPr/>
          <p:nvPr/>
        </p:nvSpPr>
        <p:spPr>
          <a:xfrm>
            <a:off x="2139040" y="1612718"/>
            <a:ext cx="7935685" cy="4555093"/>
          </a:xfrm>
          <a:prstGeom prst="rect">
            <a:avLst/>
          </a:prstGeom>
        </p:spPr>
        <p:txBody>
          <a:bodyPr wrap="square">
            <a:spAutoFit/>
          </a:bodyPr>
          <a:lstStyle/>
          <a:p>
            <a:pPr marL="457200" indent="-457200">
              <a:lnSpc>
                <a:spcPts val="3260"/>
              </a:lnSpc>
              <a:spcAft>
                <a:spcPts val="1200"/>
              </a:spcAft>
              <a:buFont typeface="Arial" panose="020B0604020202020204" pitchFamily="34" charset="0"/>
              <a:buChar char="•"/>
            </a:pPr>
            <a:r>
              <a:rPr lang="en-US" sz="2800" dirty="0">
                <a:solidFill>
                  <a:srgbClr val="4472C4">
                    <a:lumMod val="75000"/>
                  </a:srgbClr>
                </a:solidFill>
              </a:rPr>
              <a:t>Pandemic decision-making in the absence of data</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Current status of SARS-Cov-2 and Covid-19</a:t>
            </a: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New research on SARS-CoV-2 and Covid-19</a:t>
            </a: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The future of SARS-CoV-2 and Covid-19</a:t>
            </a:r>
          </a:p>
          <a:p>
            <a:pPr marL="457200" indent="-457200">
              <a:lnSpc>
                <a:spcPts val="3260"/>
              </a:lnSpc>
              <a:spcAft>
                <a:spcPts val="1200"/>
              </a:spcAft>
              <a:buFont typeface="Arial" panose="020B0604020202020204" pitchFamily="34" charset="0"/>
              <a:buChar char="•"/>
              <a:defRPr/>
            </a:pPr>
            <a:r>
              <a:rPr lang="en-US" sz="2800" dirty="0">
                <a:solidFill>
                  <a:srgbClr val="4472C4">
                    <a:lumMod val="75000"/>
                  </a:srgbClr>
                </a:solidFill>
              </a:rPr>
              <a:t>The current status of two other outbreaks</a:t>
            </a:r>
          </a:p>
          <a:p>
            <a:pPr marL="914400" lvl="1" indent="-457200">
              <a:lnSpc>
                <a:spcPts val="3260"/>
              </a:lnSpc>
              <a:spcAft>
                <a:spcPts val="1200"/>
              </a:spcAft>
              <a:buFont typeface="System Font Regular"/>
              <a:buChar char="-"/>
              <a:defRPr/>
            </a:pPr>
            <a:r>
              <a:rPr lang="en-US" sz="2800" dirty="0">
                <a:solidFill>
                  <a:srgbClr val="4472C4">
                    <a:lumMod val="75000"/>
                  </a:srgbClr>
                </a:solidFill>
              </a:rPr>
              <a:t>Seasonal influenza</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914400" lvl="1" indent="-457200">
              <a:lnSpc>
                <a:spcPts val="3260"/>
              </a:lnSpc>
              <a:spcAft>
                <a:spcPts val="1200"/>
              </a:spcAft>
              <a:buFont typeface="System Font Regular"/>
              <a:buChar char="-"/>
            </a:pPr>
            <a:r>
              <a:rPr lang="en-US" sz="2800" dirty="0">
                <a:solidFill>
                  <a:srgbClr val="4472C4">
                    <a:lumMod val="75000"/>
                  </a:srgbClr>
                </a:solidFill>
                <a:latin typeface="Calibri" panose="020F0502020204030204"/>
              </a:rPr>
              <a:t>Avian Influenza H5N1</a:t>
            </a:r>
          </a:p>
          <a:p>
            <a:pPr marL="457200" marR="0" lvl="0" indent="-457200" algn="l" defTabSz="914400" rtl="0" eaLnBrk="1" fontAlgn="auto" latinLnBrk="0" hangingPunct="1">
              <a:lnSpc>
                <a:spcPts val="326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Questions, questions, questions…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B21BA7DF-4455-9E47-B405-6CC90811705B}"/>
              </a:ext>
            </a:extLst>
          </p:cNvPr>
          <p:cNvSpPr/>
          <p:nvPr/>
        </p:nvSpPr>
        <p:spPr>
          <a:xfrm>
            <a:off x="2579914" y="3368028"/>
            <a:ext cx="5878286" cy="4408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069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70" name="Picture 2" descr="Woman wears mask over mouth, not nose">
            <a:extLst>
              <a:ext uri="{FF2B5EF4-FFF2-40B4-BE49-F238E27FC236}">
                <a16:creationId xmlns:a16="http://schemas.microsoft.com/office/drawing/2014/main" id="{D0AC65A5-0F18-F84C-B305-1F2119FBB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3B2AD05-422F-5F47-B8DE-FB225980895B}"/>
              </a:ext>
            </a:extLst>
          </p:cNvPr>
          <p:cNvSpPr/>
          <p:nvPr/>
        </p:nvSpPr>
        <p:spPr>
          <a:xfrm>
            <a:off x="4635794" y="1563871"/>
            <a:ext cx="2243470" cy="2051199"/>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9B19EDE-F57F-9348-9448-C1043B094A7F}"/>
              </a:ext>
            </a:extLst>
          </p:cNvPr>
          <p:cNvCxnSpPr>
            <a:stCxn id="4" idx="1"/>
            <a:endCxn id="4" idx="5"/>
          </p:cNvCxnSpPr>
          <p:nvPr/>
        </p:nvCxnSpPr>
        <p:spPr>
          <a:xfrm>
            <a:off x="4964343" y="1864262"/>
            <a:ext cx="1586372" cy="1450417"/>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972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Table&#10;&#10;Description automatically generated">
            <a:extLst>
              <a:ext uri="{FF2B5EF4-FFF2-40B4-BE49-F238E27FC236}">
                <a16:creationId xmlns:a16="http://schemas.microsoft.com/office/drawing/2014/main" id="{E031EC99-0AC2-8C4A-9AF5-F6FDDC5DAB7A}"/>
              </a:ext>
            </a:extLst>
          </p:cNvPr>
          <p:cNvPicPr>
            <a:picLocks noChangeAspect="1"/>
          </p:cNvPicPr>
          <p:nvPr/>
        </p:nvPicPr>
        <p:blipFill>
          <a:blip r:embed="rId2"/>
          <a:stretch>
            <a:fillRect/>
          </a:stretch>
        </p:blipFill>
        <p:spPr>
          <a:xfrm>
            <a:off x="711200" y="838200"/>
            <a:ext cx="10769600" cy="5181600"/>
          </a:xfrm>
          <a:prstGeom prst="rect">
            <a:avLst/>
          </a:prstGeom>
        </p:spPr>
      </p:pic>
    </p:spTree>
    <p:extLst>
      <p:ext uri="{BB962C8B-B14F-4D97-AF65-F5344CB8AC3E}">
        <p14:creationId xmlns:p14="http://schemas.microsoft.com/office/powerpoint/2010/main" val="419755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Text, shape, arrow&#10;&#10;Description automatically generated">
            <a:extLst>
              <a:ext uri="{FF2B5EF4-FFF2-40B4-BE49-F238E27FC236}">
                <a16:creationId xmlns:a16="http://schemas.microsoft.com/office/drawing/2014/main" id="{F9EE5B33-51ED-D445-BEDB-7C165899794B}"/>
              </a:ext>
            </a:extLst>
          </p:cNvPr>
          <p:cNvPicPr>
            <a:picLocks noChangeAspect="1"/>
          </p:cNvPicPr>
          <p:nvPr/>
        </p:nvPicPr>
        <p:blipFill>
          <a:blip r:embed="rId2"/>
          <a:stretch>
            <a:fillRect/>
          </a:stretch>
        </p:blipFill>
        <p:spPr>
          <a:xfrm>
            <a:off x="2222500" y="857250"/>
            <a:ext cx="7747000" cy="5143500"/>
          </a:xfrm>
          <a:prstGeom prst="rect">
            <a:avLst/>
          </a:prstGeom>
        </p:spPr>
      </p:pic>
    </p:spTree>
    <p:extLst>
      <p:ext uri="{BB962C8B-B14F-4D97-AF65-F5344CB8AC3E}">
        <p14:creationId xmlns:p14="http://schemas.microsoft.com/office/powerpoint/2010/main" val="3156216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Text, shape, arrow&#10;&#10;Description automatically generated">
            <a:extLst>
              <a:ext uri="{FF2B5EF4-FFF2-40B4-BE49-F238E27FC236}">
                <a16:creationId xmlns:a16="http://schemas.microsoft.com/office/drawing/2014/main" id="{F9EE5B33-51ED-D445-BEDB-7C165899794B}"/>
              </a:ext>
            </a:extLst>
          </p:cNvPr>
          <p:cNvPicPr>
            <a:picLocks noChangeAspect="1"/>
          </p:cNvPicPr>
          <p:nvPr/>
        </p:nvPicPr>
        <p:blipFill>
          <a:blip r:embed="rId2"/>
          <a:stretch>
            <a:fillRect/>
          </a:stretch>
        </p:blipFill>
        <p:spPr>
          <a:xfrm>
            <a:off x="2222500" y="857250"/>
            <a:ext cx="7747000" cy="5143500"/>
          </a:xfrm>
          <a:prstGeom prst="rect">
            <a:avLst/>
          </a:prstGeom>
        </p:spPr>
      </p:pic>
      <p:sp>
        <p:nvSpPr>
          <p:cNvPr id="4" name="Oval 3">
            <a:extLst>
              <a:ext uri="{FF2B5EF4-FFF2-40B4-BE49-F238E27FC236}">
                <a16:creationId xmlns:a16="http://schemas.microsoft.com/office/drawing/2014/main" id="{4CB143F5-1406-8E4D-B4AE-B074A24498C2}"/>
              </a:ext>
            </a:extLst>
          </p:cNvPr>
          <p:cNvSpPr/>
          <p:nvPr/>
        </p:nvSpPr>
        <p:spPr>
          <a:xfrm>
            <a:off x="4774019" y="3467099"/>
            <a:ext cx="1321981" cy="1264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225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Text, shape, arrow&#10;&#10;Description automatically generated">
            <a:extLst>
              <a:ext uri="{FF2B5EF4-FFF2-40B4-BE49-F238E27FC236}">
                <a16:creationId xmlns:a16="http://schemas.microsoft.com/office/drawing/2014/main" id="{F9EE5B33-51ED-D445-BEDB-7C165899794B}"/>
              </a:ext>
            </a:extLst>
          </p:cNvPr>
          <p:cNvPicPr>
            <a:picLocks noChangeAspect="1"/>
          </p:cNvPicPr>
          <p:nvPr/>
        </p:nvPicPr>
        <p:blipFill>
          <a:blip r:embed="rId2"/>
          <a:stretch>
            <a:fillRect/>
          </a:stretch>
        </p:blipFill>
        <p:spPr>
          <a:xfrm>
            <a:off x="2222500" y="857250"/>
            <a:ext cx="7747000" cy="5143500"/>
          </a:xfrm>
          <a:prstGeom prst="rect">
            <a:avLst/>
          </a:prstGeom>
        </p:spPr>
      </p:pic>
      <p:sp>
        <p:nvSpPr>
          <p:cNvPr id="4" name="Oval 3">
            <a:extLst>
              <a:ext uri="{FF2B5EF4-FFF2-40B4-BE49-F238E27FC236}">
                <a16:creationId xmlns:a16="http://schemas.microsoft.com/office/drawing/2014/main" id="{4CB143F5-1406-8E4D-B4AE-B074A24498C2}"/>
              </a:ext>
            </a:extLst>
          </p:cNvPr>
          <p:cNvSpPr/>
          <p:nvPr/>
        </p:nvSpPr>
        <p:spPr>
          <a:xfrm>
            <a:off x="4774019" y="3467099"/>
            <a:ext cx="1321981" cy="1264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6F7D672-650C-A841-88F5-730AE256A502}"/>
              </a:ext>
            </a:extLst>
          </p:cNvPr>
          <p:cNvSpPr/>
          <p:nvPr/>
        </p:nvSpPr>
        <p:spPr>
          <a:xfrm>
            <a:off x="8382000" y="4523267"/>
            <a:ext cx="1321981" cy="1264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249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763481" y="518048"/>
            <a:ext cx="8670472"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Omicron vs Delta </a:t>
            </a:r>
            <a:r>
              <a:rPr lang="en-US" sz="3600" i="1" dirty="0">
                <a:solidFill>
                  <a:srgbClr val="4472C4">
                    <a:lumMod val="75000"/>
                  </a:srgbClr>
                </a:solidFill>
              </a:rPr>
              <a:t>(continued)</a:t>
            </a:r>
          </a:p>
        </p:txBody>
      </p:sp>
      <p:sp>
        <p:nvSpPr>
          <p:cNvPr id="9" name="Rectangle 8">
            <a:extLst>
              <a:ext uri="{FF2B5EF4-FFF2-40B4-BE49-F238E27FC236}">
                <a16:creationId xmlns:a16="http://schemas.microsoft.com/office/drawing/2014/main" id="{9ACB9E86-6661-7F40-A3EB-39D4C9CA19C0}"/>
              </a:ext>
            </a:extLst>
          </p:cNvPr>
          <p:cNvSpPr/>
          <p:nvPr/>
        </p:nvSpPr>
        <p:spPr>
          <a:xfrm>
            <a:off x="2296634" y="1612718"/>
            <a:ext cx="7666074" cy="1938992"/>
          </a:xfrm>
          <a:prstGeom prst="rect">
            <a:avLst/>
          </a:prstGeom>
        </p:spPr>
        <p:txBody>
          <a:bodyPr wrap="square">
            <a:spAutoFit/>
          </a:bodyPr>
          <a:lstStyle/>
          <a:p>
            <a:pPr marL="457200" indent="-457200">
              <a:lnSpc>
                <a:spcPts val="3260"/>
              </a:lnSpc>
              <a:spcAft>
                <a:spcPts val="12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Omicron is much more infectious so a huge number of cases</a:t>
            </a:r>
          </a:p>
          <a:p>
            <a:pPr marL="457200" indent="-457200">
              <a:lnSpc>
                <a:spcPts val="3260"/>
              </a:lnSpc>
              <a:spcAft>
                <a:spcPts val="12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Omicron produces milder illness so more post-infection survivors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350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763481" y="518048"/>
            <a:ext cx="8670472"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SARS-CoV-2 variants: Omicron vs Delta </a:t>
            </a:r>
            <a:r>
              <a:rPr lang="en-US" sz="3600" i="1" dirty="0">
                <a:solidFill>
                  <a:srgbClr val="4472C4">
                    <a:lumMod val="75000"/>
                  </a:srgbClr>
                </a:solidFill>
              </a:rPr>
              <a:t>-2</a:t>
            </a:r>
          </a:p>
        </p:txBody>
      </p:sp>
      <p:sp>
        <p:nvSpPr>
          <p:cNvPr id="9" name="Rectangle 8">
            <a:extLst>
              <a:ext uri="{FF2B5EF4-FFF2-40B4-BE49-F238E27FC236}">
                <a16:creationId xmlns:a16="http://schemas.microsoft.com/office/drawing/2014/main" id="{9ACB9E86-6661-7F40-A3EB-39D4C9CA19C0}"/>
              </a:ext>
            </a:extLst>
          </p:cNvPr>
          <p:cNvSpPr/>
          <p:nvPr/>
        </p:nvSpPr>
        <p:spPr>
          <a:xfrm>
            <a:off x="2296634" y="1612718"/>
            <a:ext cx="7666074" cy="2862322"/>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Omicron produces a much stronger and longer-lasting immune response</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Omicron immune response is considerably stronger than that induced by vaccination, while the response from infection with the delta variant is weaker than from vaccination</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00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763481" y="613745"/>
            <a:ext cx="8670472"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New SARS-CoV-2 Vaccines</a:t>
            </a:r>
          </a:p>
        </p:txBody>
      </p:sp>
      <p:sp>
        <p:nvSpPr>
          <p:cNvPr id="9" name="Rectangle 8">
            <a:extLst>
              <a:ext uri="{FF2B5EF4-FFF2-40B4-BE49-F238E27FC236}">
                <a16:creationId xmlns:a16="http://schemas.microsoft.com/office/drawing/2014/main" id="{9ACB9E86-6661-7F40-A3EB-39D4C9CA19C0}"/>
              </a:ext>
            </a:extLst>
          </p:cNvPr>
          <p:cNvSpPr/>
          <p:nvPr/>
        </p:nvSpPr>
        <p:spPr>
          <a:xfrm>
            <a:off x="2963635" y="1612718"/>
            <a:ext cx="6278334" cy="1169551"/>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“Universal” coronavirus vaccines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Nasal vaccines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417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876607" y="619434"/>
            <a:ext cx="6522570"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Universal Coronavirus Vaccines</a:t>
            </a:r>
          </a:p>
        </p:txBody>
      </p:sp>
      <p:sp>
        <p:nvSpPr>
          <p:cNvPr id="9" name="Rectangle 8">
            <a:extLst>
              <a:ext uri="{FF2B5EF4-FFF2-40B4-BE49-F238E27FC236}">
                <a16:creationId xmlns:a16="http://schemas.microsoft.com/office/drawing/2014/main" id="{9ACB9E86-6661-7F40-A3EB-39D4C9CA19C0}"/>
              </a:ext>
            </a:extLst>
          </p:cNvPr>
          <p:cNvSpPr/>
          <p:nvPr/>
        </p:nvSpPr>
        <p:spPr>
          <a:xfrm>
            <a:off x="2636876" y="1633983"/>
            <a:ext cx="7081281" cy="3554819"/>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“Universal” or “pan-” coronavirus vaccine</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Target surface proteins that are common to all coronaviruses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Two major efforts:</a:t>
            </a:r>
          </a:p>
          <a:p>
            <a:pPr marL="914400" lvl="1" indent="-457200">
              <a:lnSpc>
                <a:spcPts val="3260"/>
              </a:lnSpc>
              <a:spcAft>
                <a:spcPts val="1800"/>
              </a:spcAft>
              <a:buFont typeface="System Font Regular"/>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NIAID-funded effort </a:t>
            </a:r>
          </a:p>
          <a:p>
            <a:pPr marL="914400" lvl="1" indent="-45720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U.S. Army vaccine</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07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286003" y="619434"/>
            <a:ext cx="7612907"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NIAID Universal Coronavirus Vaccine</a:t>
            </a:r>
          </a:p>
        </p:txBody>
      </p:sp>
      <p:sp>
        <p:nvSpPr>
          <p:cNvPr id="9" name="Rectangle 8">
            <a:extLst>
              <a:ext uri="{FF2B5EF4-FFF2-40B4-BE49-F238E27FC236}">
                <a16:creationId xmlns:a16="http://schemas.microsoft.com/office/drawing/2014/main" id="{9ACB9E86-6661-7F40-A3EB-39D4C9CA19C0}"/>
              </a:ext>
            </a:extLst>
          </p:cNvPr>
          <p:cNvSpPr/>
          <p:nvPr/>
        </p:nvSpPr>
        <p:spPr>
          <a:xfrm>
            <a:off x="2636876" y="1633983"/>
            <a:ext cx="7081281" cy="4208844"/>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Funded by NIAID </a:t>
            </a:r>
            <a:r>
              <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[$36 million in grants]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Three universities collaborating on its developments:</a:t>
            </a:r>
          </a:p>
          <a:p>
            <a:pPr marL="914400" lvl="1" indent="-457200">
              <a:lnSpc>
                <a:spcPts val="3260"/>
              </a:lnSpc>
              <a:spcAft>
                <a:spcPts val="1800"/>
              </a:spcAft>
              <a:buFont typeface="System Font Regular"/>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University of Wisconsin</a:t>
            </a:r>
          </a:p>
          <a:p>
            <a:pPr marL="914400" lvl="1" indent="-45720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Duke University</a:t>
            </a:r>
          </a:p>
          <a:p>
            <a:pPr marL="914400" lvl="1" indent="-457200">
              <a:lnSpc>
                <a:spcPts val="3260"/>
              </a:lnSpc>
              <a:spcAft>
                <a:spcPts val="1800"/>
              </a:spcAft>
              <a:buFont typeface="System Font Regular"/>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Harvard University</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Currently there is no actual vaccine</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641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800349" y="2632599"/>
            <a:ext cx="6610350" cy="1125436"/>
          </a:xfrm>
          <a:prstGeom prst="rect">
            <a:avLst/>
          </a:prstGeom>
          <a:noFill/>
        </p:spPr>
        <p:txBody>
          <a:bodyPr wrap="square" rtlCol="0">
            <a:spAutoFit/>
          </a:bodyPr>
          <a:lstStyle/>
          <a:p>
            <a:pPr algn="ctr">
              <a:lnSpc>
                <a:spcPts val="4020"/>
              </a:lnSpc>
              <a:spcAft>
                <a:spcPts val="1800"/>
              </a:spcAft>
            </a:pPr>
            <a:r>
              <a:rPr lang="en-US" sz="4000" dirty="0">
                <a:solidFill>
                  <a:srgbClr val="4472C4">
                    <a:lumMod val="75000"/>
                  </a:srgbClr>
                </a:solidFill>
              </a:rPr>
              <a:t>Pandemic Decision-making in the Absence of Data</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3912468"/>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19E6-B077-3B4C-91B0-2E2875098937}"/>
              </a:ext>
            </a:extLst>
          </p:cNvPr>
          <p:cNvCxnSpPr>
            <a:cxnSpLocks/>
          </p:cNvCxnSpPr>
          <p:nvPr/>
        </p:nvCxnSpPr>
        <p:spPr>
          <a:xfrm>
            <a:off x="711191" y="2334044"/>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9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286003" y="619434"/>
            <a:ext cx="7612907"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U.S. Army Pan-coronavirus Vaccine</a:t>
            </a:r>
          </a:p>
        </p:txBody>
      </p:sp>
      <p:sp>
        <p:nvSpPr>
          <p:cNvPr id="9" name="Rectangle 8">
            <a:extLst>
              <a:ext uri="{FF2B5EF4-FFF2-40B4-BE49-F238E27FC236}">
                <a16:creationId xmlns:a16="http://schemas.microsoft.com/office/drawing/2014/main" id="{9ACB9E86-6661-7F40-A3EB-39D4C9CA19C0}"/>
              </a:ext>
            </a:extLst>
          </p:cNvPr>
          <p:cNvSpPr/>
          <p:nvPr/>
        </p:nvSpPr>
        <p:spPr>
          <a:xfrm>
            <a:off x="2307273" y="1633983"/>
            <a:ext cx="7570380" cy="3747180"/>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Developed by Walter Reed Army Institute of Research</a:t>
            </a:r>
            <a:endPar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Attaches spike proteins from a number of coronaviruses to a protein called ferritin</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Spike </a:t>
            </a:r>
            <a:r>
              <a:rPr lang="en-US" sz="2800" dirty="0">
                <a:solidFill>
                  <a:srgbClr val="4472C4">
                    <a:lumMod val="75000"/>
                  </a:srgbClr>
                </a:solidFill>
                <a:latin typeface="Calibri" panose="020F0502020204030204"/>
              </a:rPr>
              <a:t>Ferritin Nanoparticle </a:t>
            </a:r>
            <a:r>
              <a:rPr lang="en-US" sz="2800" dirty="0">
                <a:solidFill>
                  <a:srgbClr val="4472C4">
                    <a:lumMod val="75000"/>
                  </a:srgbClr>
                </a:solidFill>
              </a:rPr>
              <a:t>(SpFN) vaccine</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Vaccine includes a potent adjuvant that was also developed the Army Institute of Research</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079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435399" y="619434"/>
            <a:ext cx="9324753"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U.S. Army Pan-coronavirus Vaccine </a:t>
            </a:r>
            <a:r>
              <a:rPr lang="en-US" sz="3600" i="1" dirty="0">
                <a:solidFill>
                  <a:srgbClr val="4472C4">
                    <a:lumMod val="75000"/>
                  </a:srgbClr>
                </a:solidFill>
              </a:rPr>
              <a:t>(continued)</a:t>
            </a:r>
          </a:p>
        </p:txBody>
      </p:sp>
      <p:sp>
        <p:nvSpPr>
          <p:cNvPr id="9" name="Rectangle 8">
            <a:extLst>
              <a:ext uri="{FF2B5EF4-FFF2-40B4-BE49-F238E27FC236}">
                <a16:creationId xmlns:a16="http://schemas.microsoft.com/office/drawing/2014/main" id="{9ACB9E86-6661-7F40-A3EB-39D4C9CA19C0}"/>
              </a:ext>
            </a:extLst>
          </p:cNvPr>
          <p:cNvSpPr/>
          <p:nvPr/>
        </p:nvSpPr>
        <p:spPr>
          <a:xfrm>
            <a:off x="2307273" y="1633983"/>
            <a:ext cx="7570380" cy="4824398"/>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In preclinical studies, the vaccine elicited a potent immune response against previous SARS-CoV-2 variants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Stimulated both humoral and cellular immune systems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Designed to also block new variants of concern</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Began enrolling 72 subjects for a phase I clinical trial in December 2021</a:t>
            </a:r>
            <a:endPar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24 subjects have already received the vaccine</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469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290" name="Picture 2" descr="WRAIR's COVID-19 Vaccine spike ferritin nanoparticle (SpFN)">
            <a:extLst>
              <a:ext uri="{FF2B5EF4-FFF2-40B4-BE49-F238E27FC236}">
                <a16:creationId xmlns:a16="http://schemas.microsoft.com/office/drawing/2014/main" id="{E1E8C0D1-9A55-2349-A97B-29DB4CFD9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0"/>
            <a:ext cx="9825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41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993570" y="542534"/>
            <a:ext cx="6215743"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Nasal SARS-CoV-2 Vaccine</a:t>
            </a:r>
            <a:endParaRPr lang="en-US" sz="3600" i="1" dirty="0">
              <a:solidFill>
                <a:srgbClr val="4472C4">
                  <a:lumMod val="75000"/>
                </a:srgbClr>
              </a:solidFill>
            </a:endParaRPr>
          </a:p>
        </p:txBody>
      </p:sp>
      <p:sp>
        <p:nvSpPr>
          <p:cNvPr id="9" name="Rectangle 8">
            <a:extLst>
              <a:ext uri="{FF2B5EF4-FFF2-40B4-BE49-F238E27FC236}">
                <a16:creationId xmlns:a16="http://schemas.microsoft.com/office/drawing/2014/main" id="{9ACB9E86-6661-7F40-A3EB-39D4C9CA19C0}"/>
              </a:ext>
            </a:extLst>
          </p:cNvPr>
          <p:cNvSpPr/>
          <p:nvPr/>
        </p:nvSpPr>
        <p:spPr>
          <a:xfrm>
            <a:off x="2105246" y="1612718"/>
            <a:ext cx="8112641" cy="2439129"/>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We now know that the nose is the principal site of transmission of SARS-CoV-2 virus</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Existing Covid-19 injectable vaccines do not prevent colonization of the virus in the nose and therefore do not block transmission</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569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998922" y="542534"/>
            <a:ext cx="8112642"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Nasal SARS-CoV-2 Vaccine </a:t>
            </a:r>
            <a:r>
              <a:rPr lang="en-US" sz="3600" i="1" dirty="0">
                <a:solidFill>
                  <a:srgbClr val="4472C4">
                    <a:lumMod val="75000"/>
                  </a:srgbClr>
                </a:solidFill>
              </a:rPr>
              <a:t>(continued)</a:t>
            </a:r>
          </a:p>
        </p:txBody>
      </p:sp>
      <p:sp>
        <p:nvSpPr>
          <p:cNvPr id="9" name="Rectangle 8">
            <a:extLst>
              <a:ext uri="{FF2B5EF4-FFF2-40B4-BE49-F238E27FC236}">
                <a16:creationId xmlns:a16="http://schemas.microsoft.com/office/drawing/2014/main" id="{9ACB9E86-6661-7F40-A3EB-39D4C9CA19C0}"/>
              </a:ext>
            </a:extLst>
          </p:cNvPr>
          <p:cNvSpPr/>
          <p:nvPr/>
        </p:nvSpPr>
        <p:spPr>
          <a:xfrm>
            <a:off x="2105246" y="1612718"/>
            <a:ext cx="8112641" cy="3093154"/>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A number of nasal vaccines are currently being tested in clinical trials in the U.S. and overseas</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These vaccines stimulate the production of immunoglobulin A in the nasal mucosa</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They also stimulate the production of IgG inside the lungs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02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993570" y="606332"/>
            <a:ext cx="6215743"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ChAd-SARS-CoV-2-S</a:t>
            </a:r>
          </a:p>
        </p:txBody>
      </p:sp>
      <p:sp>
        <p:nvSpPr>
          <p:cNvPr id="9" name="Rectangle 8">
            <a:extLst>
              <a:ext uri="{FF2B5EF4-FFF2-40B4-BE49-F238E27FC236}">
                <a16:creationId xmlns:a16="http://schemas.microsoft.com/office/drawing/2014/main" id="{9ACB9E86-6661-7F40-A3EB-39D4C9CA19C0}"/>
              </a:ext>
            </a:extLst>
          </p:cNvPr>
          <p:cNvSpPr/>
          <p:nvPr/>
        </p:nvSpPr>
        <p:spPr>
          <a:xfrm>
            <a:off x="1871330" y="1612718"/>
            <a:ext cx="9069572" cy="3093154"/>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This nasal vaccine is currently undergoing phase III clinical trials in India by Bharat Biotech</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Based on a chimpanzee adenovirus vector that contains the genome for the SARS-CoV-2 spike protein</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a:t>
            </a:r>
            <a:r>
              <a:rPr lang="en-US" sz="2800" dirty="0">
                <a:solidFill>
                  <a:srgbClr val="4472C4">
                    <a:lumMod val="75000"/>
                  </a:srgbClr>
                </a:solidFill>
                <a:latin typeface="Calibri" panose="020F0502020204030204"/>
              </a:rPr>
              <a:t>same delivery system as the AstraZeneca Covid-19 vaccine (but with a slightly different viral vector)</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211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610794" y="606332"/>
            <a:ext cx="6990402"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ChAd-SARS-CoV-2-S </a:t>
            </a:r>
            <a:r>
              <a:rPr lang="en-US" sz="3600" i="1" dirty="0">
                <a:solidFill>
                  <a:srgbClr val="4472C4">
                    <a:lumMod val="75000"/>
                  </a:srgbClr>
                </a:solidFill>
              </a:rPr>
              <a:t>(continued)</a:t>
            </a:r>
            <a:endParaRPr lang="en-US" sz="3600" dirty="0">
              <a:solidFill>
                <a:srgbClr val="4472C4">
                  <a:lumMod val="75000"/>
                </a:srgbClr>
              </a:solidFill>
            </a:endParaRPr>
          </a:p>
        </p:txBody>
      </p:sp>
      <p:sp>
        <p:nvSpPr>
          <p:cNvPr id="9" name="Rectangle 8">
            <a:extLst>
              <a:ext uri="{FF2B5EF4-FFF2-40B4-BE49-F238E27FC236}">
                <a16:creationId xmlns:a16="http://schemas.microsoft.com/office/drawing/2014/main" id="{9ACB9E86-6661-7F40-A3EB-39D4C9CA19C0}"/>
              </a:ext>
            </a:extLst>
          </p:cNvPr>
          <p:cNvSpPr/>
          <p:nvPr/>
        </p:nvSpPr>
        <p:spPr>
          <a:xfrm>
            <a:off x="1871330" y="1612718"/>
            <a:ext cx="9069572" cy="2439129"/>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viral</a:t>
            </a:r>
            <a:r>
              <a:rPr lang="en-US" sz="2800" dirty="0">
                <a:solidFill>
                  <a:srgbClr val="4472C4">
                    <a:lumMod val="75000"/>
                  </a:srgbClr>
                </a:solidFill>
                <a:latin typeface="Calibri" panose="020F0502020204030204"/>
              </a:rPr>
              <a:t> vector replicates in the nose where it expresses the spike protein that then stimulates the production of both IgA and IgG antibodies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As a result, it prevents infection in both the upper and lower respiratory tracts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85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929772" y="595699"/>
            <a:ext cx="6363081"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Other Covid-19 Nasal Vaccines</a:t>
            </a:r>
          </a:p>
        </p:txBody>
      </p:sp>
      <p:sp>
        <p:nvSpPr>
          <p:cNvPr id="9" name="Rectangle 8">
            <a:extLst>
              <a:ext uri="{FF2B5EF4-FFF2-40B4-BE49-F238E27FC236}">
                <a16:creationId xmlns:a16="http://schemas.microsoft.com/office/drawing/2014/main" id="{9ACB9E86-6661-7F40-A3EB-39D4C9CA19C0}"/>
              </a:ext>
            </a:extLst>
          </p:cNvPr>
          <p:cNvSpPr/>
          <p:nvPr/>
        </p:nvSpPr>
        <p:spPr>
          <a:xfrm>
            <a:off x="1871330" y="1612718"/>
            <a:ext cx="9069572" cy="3939540"/>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Clinical trials have begun on a vaccine specifically targeted to children ages 6 months to 5 years</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Based on a weakened parainfluenza virus that contains the genome for the SARS-CoV-2 spike protein</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This particular vaccine would not work on older adults because by age 5 most people have already been exposed to the vector virus so that it would by neutralized by their immune systems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959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562985" y="595699"/>
            <a:ext cx="9027041"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Other Covid-19 Nasal Vaccines  </a:t>
            </a:r>
            <a:r>
              <a:rPr lang="en-US" sz="3600" i="1" dirty="0">
                <a:solidFill>
                  <a:srgbClr val="4472C4">
                    <a:lumMod val="75000"/>
                  </a:srgbClr>
                </a:solidFill>
              </a:rPr>
              <a:t>(continued)</a:t>
            </a:r>
            <a:endParaRPr lang="en-US" sz="3600" dirty="0">
              <a:solidFill>
                <a:srgbClr val="4472C4">
                  <a:lumMod val="75000"/>
                </a:srgbClr>
              </a:solidFill>
            </a:endParaRPr>
          </a:p>
        </p:txBody>
      </p:sp>
      <p:sp>
        <p:nvSpPr>
          <p:cNvPr id="9" name="Rectangle 8">
            <a:extLst>
              <a:ext uri="{FF2B5EF4-FFF2-40B4-BE49-F238E27FC236}">
                <a16:creationId xmlns:a16="http://schemas.microsoft.com/office/drawing/2014/main" id="{9ACB9E86-6661-7F40-A3EB-39D4C9CA19C0}"/>
              </a:ext>
            </a:extLst>
          </p:cNvPr>
          <p:cNvSpPr/>
          <p:nvPr/>
        </p:nvSpPr>
        <p:spPr>
          <a:xfrm>
            <a:off x="1871330" y="1612718"/>
            <a:ext cx="9069572" cy="1361911"/>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Other vaccines using various techniques are currently being developed at a number of laboratories in the U.S. and overseas</a:t>
            </a:r>
            <a:endParaRPr lang="en-US" sz="2800" dirty="0">
              <a:solidFill>
                <a:srgbClr val="4472C4">
                  <a:lumMod val="75000"/>
                </a:srgbClr>
              </a:solidFill>
              <a:latin typeface="Calibri" panose="020F0502020204030204"/>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793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836965" y="2869355"/>
            <a:ext cx="8531678" cy="516295"/>
          </a:xfrm>
          <a:prstGeom prst="rect">
            <a:avLst/>
          </a:prstGeom>
          <a:noFill/>
        </p:spPr>
        <p:txBody>
          <a:bodyPr wrap="square" rtlCol="0">
            <a:spAutoFit/>
          </a:bodyPr>
          <a:lstStyle/>
          <a:p>
            <a:pPr lvl="0">
              <a:lnSpc>
                <a:spcPts val="3020"/>
              </a:lnSpc>
              <a:spcAft>
                <a:spcPts val="1800"/>
              </a:spcAft>
              <a:defRPr/>
            </a:pPr>
            <a:r>
              <a:rPr lang="en-US" sz="4000" dirty="0">
                <a:solidFill>
                  <a:srgbClr val="4472C4">
                    <a:lumMod val="75000"/>
                  </a:srgbClr>
                </a:solidFill>
              </a:rPr>
              <a:t>The future of SARS-CoV-2 and Covid-19</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3912468"/>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19E6-B077-3B4C-91B0-2E2875098937}"/>
              </a:ext>
            </a:extLst>
          </p:cNvPr>
          <p:cNvCxnSpPr>
            <a:cxnSpLocks/>
          </p:cNvCxnSpPr>
          <p:nvPr/>
        </p:nvCxnSpPr>
        <p:spPr>
          <a:xfrm>
            <a:off x="711191" y="2334044"/>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02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800349" y="1195685"/>
            <a:ext cx="6610350" cy="2661113"/>
          </a:xfrm>
          <a:prstGeom prst="rect">
            <a:avLst/>
          </a:prstGeom>
          <a:noFill/>
        </p:spPr>
        <p:txBody>
          <a:bodyPr wrap="square" rtlCol="0">
            <a:spAutoFit/>
          </a:bodyPr>
          <a:lstStyle/>
          <a:p>
            <a:pPr algn="ctr">
              <a:lnSpc>
                <a:spcPts val="4120"/>
              </a:lnSpc>
              <a:spcAft>
                <a:spcPts val="1800"/>
              </a:spcAft>
            </a:pPr>
            <a:r>
              <a:rPr lang="en-US" sz="4000" u="sng" dirty="0">
                <a:solidFill>
                  <a:srgbClr val="4472C4">
                    <a:lumMod val="75000"/>
                  </a:srgbClr>
                </a:solidFill>
              </a:rPr>
              <a:t>Accusation</a:t>
            </a:r>
            <a:r>
              <a:rPr lang="en-US" sz="4000" dirty="0">
                <a:solidFill>
                  <a:srgbClr val="4472C4">
                    <a:lumMod val="75000"/>
                  </a:srgbClr>
                </a:solidFill>
              </a:rPr>
              <a:t>:</a:t>
            </a:r>
          </a:p>
          <a:p>
            <a:pPr algn="ctr">
              <a:lnSpc>
                <a:spcPts val="4120"/>
              </a:lnSpc>
              <a:spcAft>
                <a:spcPts val="1800"/>
              </a:spcAft>
            </a:pPr>
            <a:endParaRPr lang="en-US" sz="4000" dirty="0">
              <a:solidFill>
                <a:srgbClr val="4472C4">
                  <a:lumMod val="75000"/>
                </a:srgbClr>
              </a:solidFill>
            </a:endParaRPr>
          </a:p>
          <a:p>
            <a:pPr algn="ctr">
              <a:lnSpc>
                <a:spcPts val="4120"/>
              </a:lnSpc>
              <a:spcAft>
                <a:spcPts val="1800"/>
              </a:spcAft>
            </a:pPr>
            <a:r>
              <a:rPr lang="en-US" sz="4000" dirty="0">
                <a:solidFill>
                  <a:srgbClr val="4472C4">
                    <a:lumMod val="75000"/>
                  </a:srgbClr>
                </a:solidFill>
              </a:rPr>
              <a:t>“You’re just making this stuff up as you go along”</a:t>
            </a:r>
          </a:p>
        </p:txBody>
      </p:sp>
    </p:spTree>
    <p:extLst>
      <p:ext uri="{BB962C8B-B14F-4D97-AF65-F5344CB8AC3E}">
        <p14:creationId xmlns:p14="http://schemas.microsoft.com/office/powerpoint/2010/main" val="387490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Four Key Points to Keep in Mind</a:t>
            </a:r>
          </a:p>
        </p:txBody>
      </p:sp>
      <p:sp>
        <p:nvSpPr>
          <p:cNvPr id="9" name="Rectangle 8">
            <a:extLst>
              <a:ext uri="{FF2B5EF4-FFF2-40B4-BE49-F238E27FC236}">
                <a16:creationId xmlns:a16="http://schemas.microsoft.com/office/drawing/2014/main" id="{9ACB9E86-6661-7F40-A3EB-39D4C9CA19C0}"/>
              </a:ext>
            </a:extLst>
          </p:cNvPr>
          <p:cNvSpPr/>
          <p:nvPr/>
        </p:nvSpPr>
        <p:spPr>
          <a:xfrm>
            <a:off x="3539067" y="1612718"/>
            <a:ext cx="5094578" cy="2477601"/>
          </a:xfrm>
          <a:prstGeom prst="rect">
            <a:avLst/>
          </a:prstGeom>
        </p:spPr>
        <p:txBody>
          <a:bodyPr wrap="square">
            <a:spAutoFit/>
          </a:bodyPr>
          <a:lstStyle/>
          <a:p>
            <a:pPr marL="514350" indent="-51435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Vaccine-acquired immunity</a:t>
            </a:r>
          </a:p>
          <a:p>
            <a:pPr marL="514350" indent="-51435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Naturally-acquired immunity</a:t>
            </a:r>
          </a:p>
          <a:p>
            <a:pPr marL="514350" indent="-51435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Universal vaccines</a:t>
            </a:r>
          </a:p>
          <a:p>
            <a:pPr marL="514350" indent="-51435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Nasal vaccines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54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Vaccine-induced Immunity</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8060810" cy="4170372"/>
          </a:xfrm>
          <a:prstGeom prst="rect">
            <a:avLst/>
          </a:prstGeom>
        </p:spPr>
        <p:txBody>
          <a:bodyPr wrap="square">
            <a:spAutoFit/>
          </a:bodyPr>
          <a:lstStyle/>
          <a:p>
            <a:pPr marL="514350" indent="-51435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High level of vaccine-induced immunity</a:t>
            </a:r>
          </a:p>
          <a:p>
            <a:pPr marL="971550" lvl="1" indent="-514350">
              <a:lnSpc>
                <a:spcPts val="3260"/>
              </a:lnSpc>
              <a:spcAft>
                <a:spcPts val="1800"/>
              </a:spcAft>
              <a:buFont typeface="System Font Regular"/>
              <a:buChar char="-"/>
              <a:defRPr/>
            </a:pPr>
            <a:r>
              <a:rPr lang="en-US" sz="2800" dirty="0">
                <a:solidFill>
                  <a:srgbClr val="4472C4">
                    <a:lumMod val="75000"/>
                  </a:srgbClr>
                </a:solidFill>
              </a:rPr>
              <a:t>Approximately two-thirds of the U.S. population has been fully vaccinated</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Although antibodies slowly wane over time, other components of the immune system remain in place to identify and destroy any invading viruses </a:t>
            </a:r>
          </a:p>
          <a:p>
            <a:pPr marL="971550" lvl="1" indent="-514350">
              <a:lnSpc>
                <a:spcPts val="3260"/>
              </a:lnSpc>
              <a:spcAft>
                <a:spcPts val="1800"/>
              </a:spcAft>
              <a:buFont typeface="System Font Regular"/>
              <a:buChar char="-"/>
              <a:defRPr/>
            </a:pPr>
            <a:r>
              <a:rPr lang="en-US" sz="2800" dirty="0">
                <a:solidFill>
                  <a:srgbClr val="4472C4">
                    <a:lumMod val="75000"/>
                  </a:srgbClr>
                </a:solidFill>
              </a:rPr>
              <a:t>One of these components, B cells, produce new antibodies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525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807911" y="567032"/>
            <a:ext cx="8601360"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Naturally-acquired immunity</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8060810" cy="4170372"/>
          </a:xfrm>
          <a:prstGeom prst="rect">
            <a:avLst/>
          </a:prstGeom>
        </p:spPr>
        <p:txBody>
          <a:bodyPr wrap="square">
            <a:spAutoFit/>
          </a:bodyPr>
          <a:lstStyle/>
          <a:p>
            <a:pPr marL="514350" indent="-51435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High level of naturally-acquired immunity from exposure to the omicron variant</a:t>
            </a:r>
          </a:p>
          <a:p>
            <a:pPr marL="971550" lvl="1" indent="-51435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Approximately one-third of the population has been infected with the omicron variant</a:t>
            </a:r>
          </a:p>
          <a:p>
            <a:pPr marL="514350" indent="-51435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The immune response to the omicron variant is much stronger that the response to the delta variant as well as to any of the present vaccines</a:t>
            </a:r>
          </a:p>
          <a:p>
            <a:pPr marL="514350" indent="-51435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Thankfully, we are also running</a:t>
            </a:r>
            <a:r>
              <a:rPr lang="en-US" sz="2800" dirty="0">
                <a:solidFill>
                  <a:srgbClr val="4472C4">
                    <a:lumMod val="75000"/>
                  </a:srgbClr>
                </a:solidFill>
                <a:latin typeface="Calibri" panose="020F0502020204030204"/>
              </a:rPr>
              <a:t> out of bozos</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227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Universal Vaccines</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8060810" cy="3939540"/>
          </a:xfrm>
          <a:prstGeom prst="rect">
            <a:avLst/>
          </a:prstGeom>
        </p:spPr>
        <p:txBody>
          <a:bodyPr wrap="square">
            <a:spAutoFit/>
          </a:bodyPr>
          <a:lstStyle/>
          <a:p>
            <a:pPr marL="514350" indent="-51435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These are vaccines that are directed towards a number of proteins that are present on the surface of all coronaviruses</a:t>
            </a:r>
          </a:p>
          <a:p>
            <a:pPr marL="514350" indent="-51435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This means that no new variants of SARS-CoV-2 would be able to circulate in countries where such a vaccine is widely used</a:t>
            </a:r>
          </a:p>
          <a:p>
            <a:pPr marL="514350" indent="-51435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One vaccine is already in field trials and could possibly be available in the near future</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559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Nasal Vaccines</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8060810" cy="5016758"/>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We now know that infection and transmission are focused on the nose</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 nasal vaccine would stimulate an immune response of IgA antibodies that are present in nasal mucosa, and </a:t>
            </a:r>
            <a:r>
              <a:rPr lang="en-US" sz="2800" dirty="0">
                <a:solidFill>
                  <a:srgbClr val="4472C4">
                    <a:lumMod val="75000"/>
                  </a:srgbClr>
                </a:solidFill>
                <a:latin typeface="Calibri" panose="020F0502020204030204"/>
              </a:rPr>
              <a:t>SARS-CoV-2 would not be able to enter the respiratory system </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Transmission of the virus into the environment would be blocked</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Hopefully, large number of vaccine-hesitant individuals would accept such a vaccine</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863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The Basic Conclusion From All of This</a:t>
            </a:r>
          </a:p>
        </p:txBody>
      </p:sp>
      <p:sp>
        <p:nvSpPr>
          <p:cNvPr id="9" name="Rectangle 8">
            <a:extLst>
              <a:ext uri="{FF2B5EF4-FFF2-40B4-BE49-F238E27FC236}">
                <a16:creationId xmlns:a16="http://schemas.microsoft.com/office/drawing/2014/main" id="{9ACB9E86-6661-7F40-A3EB-39D4C9CA19C0}"/>
              </a:ext>
            </a:extLst>
          </p:cNvPr>
          <p:cNvSpPr/>
          <p:nvPr/>
        </p:nvSpPr>
        <p:spPr>
          <a:xfrm>
            <a:off x="3007690" y="1612718"/>
            <a:ext cx="6178847" cy="1823576"/>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It’s not over yet </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…but things are looking mighty fine!</a:t>
            </a:r>
            <a:endParaRPr lang="en-US" sz="2800" dirty="0">
              <a:solidFill>
                <a:srgbClr val="4472C4">
                  <a:lumMod val="75000"/>
                </a:srgbClr>
              </a:solidFill>
              <a:latin typeface="Calibri" panose="020F0502020204030204"/>
            </a:endParaRP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651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What Could Possibly go Wrong? </a:t>
            </a:r>
            <a:r>
              <a:rPr lang="en-US" sz="3600" i="1" dirty="0">
                <a:solidFill>
                  <a:srgbClr val="4472C4">
                    <a:lumMod val="75000"/>
                  </a:srgbClr>
                </a:solidFill>
              </a:rPr>
              <a:t>#1</a:t>
            </a:r>
          </a:p>
        </p:txBody>
      </p:sp>
      <p:sp>
        <p:nvSpPr>
          <p:cNvPr id="9" name="Rectangle 8">
            <a:extLst>
              <a:ext uri="{FF2B5EF4-FFF2-40B4-BE49-F238E27FC236}">
                <a16:creationId xmlns:a16="http://schemas.microsoft.com/office/drawing/2014/main" id="{9ACB9E86-6661-7F40-A3EB-39D4C9CA19C0}"/>
              </a:ext>
            </a:extLst>
          </p:cNvPr>
          <p:cNvSpPr/>
          <p:nvPr/>
        </p:nvSpPr>
        <p:spPr>
          <a:xfrm>
            <a:off x="1212112" y="1612718"/>
            <a:ext cx="8952623" cy="5016758"/>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appearance of a new variant…BA.2?... that can break through the protective barrier established by the BA.1 omicron variant </a:t>
            </a:r>
          </a:p>
          <a:p>
            <a:pPr marL="914400" lvl="1" indent="-45720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Studies released on February 22</a:t>
            </a:r>
            <a:r>
              <a:rPr lang="en-US" sz="2800" baseline="30000" dirty="0">
                <a:solidFill>
                  <a:srgbClr val="4472C4">
                    <a:lumMod val="75000"/>
                  </a:srgbClr>
                </a:solidFill>
                <a:latin typeface="Calibri" panose="020F0502020204030204"/>
              </a:rPr>
              <a:t>nd</a:t>
            </a:r>
            <a:r>
              <a:rPr lang="en-US" sz="2800" dirty="0">
                <a:solidFill>
                  <a:srgbClr val="4472C4">
                    <a:lumMod val="75000"/>
                  </a:srgbClr>
                </a:solidFill>
                <a:latin typeface="Calibri" panose="020F0502020204030204"/>
              </a:rPr>
              <a:t> indicate that almost all reinfections in Denmark with BA.2 occurred in unvaccinated individuals</a:t>
            </a:r>
          </a:p>
          <a:p>
            <a:pPr marL="914400" lvl="1" indent="-457200">
              <a:lnSpc>
                <a:spcPts val="3260"/>
              </a:lnSpc>
              <a:spcAft>
                <a:spcPts val="1800"/>
              </a:spcAft>
              <a:buFont typeface="System Font Regular"/>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Laboratory data indicate that BA.2 could be a problem but so far there is no indication that it is</a:t>
            </a:r>
            <a:endParaRPr lang="en-US" sz="2800" dirty="0">
              <a:solidFill>
                <a:srgbClr val="4472C4">
                  <a:lumMod val="75000"/>
                </a:srgbClr>
              </a:solidFill>
              <a:latin typeface="Calibri" panose="020F0502020204030204"/>
            </a:endParaRPr>
          </a:p>
          <a:p>
            <a:pPr marL="914400" lvl="1" indent="-457200">
              <a:lnSpc>
                <a:spcPts val="3260"/>
              </a:lnSpc>
              <a:spcAft>
                <a:spcPts val="1800"/>
              </a:spcAft>
              <a:buFont typeface="System Font Regular"/>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This would also no longer be a problem after the use of a universal coronavirus vaccine</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267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What Could Possibly go Wrong? </a:t>
            </a:r>
            <a:r>
              <a:rPr lang="en-US" sz="3600" i="1" dirty="0">
                <a:solidFill>
                  <a:srgbClr val="4472C4">
                    <a:lumMod val="75000"/>
                  </a:srgbClr>
                </a:solidFill>
              </a:rPr>
              <a:t>#2</a:t>
            </a:r>
          </a:p>
        </p:txBody>
      </p:sp>
      <p:sp>
        <p:nvSpPr>
          <p:cNvPr id="9" name="Rectangle 8">
            <a:extLst>
              <a:ext uri="{FF2B5EF4-FFF2-40B4-BE49-F238E27FC236}">
                <a16:creationId xmlns:a16="http://schemas.microsoft.com/office/drawing/2014/main" id="{9ACB9E86-6661-7F40-A3EB-39D4C9CA19C0}"/>
              </a:ext>
            </a:extLst>
          </p:cNvPr>
          <p:cNvSpPr/>
          <p:nvPr/>
        </p:nvSpPr>
        <p:spPr>
          <a:xfrm>
            <a:off x="2561120" y="1612718"/>
            <a:ext cx="7082608" cy="3093154"/>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Dropping behavioral constraints too soon so that another group of non-vaccinated individuals continues to become infected</a:t>
            </a:r>
          </a:p>
          <a:p>
            <a:pPr marL="914400" lvl="1" indent="-45720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This would be a self-limiting problem</a:t>
            </a:r>
          </a:p>
          <a:p>
            <a:pPr marL="914400" lvl="1" indent="-45720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A nasal vaccine would help to limit the size of such a group</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468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What Could Possibly go Wrong? </a:t>
            </a:r>
            <a:r>
              <a:rPr lang="en-US" sz="3600" i="1" dirty="0">
                <a:solidFill>
                  <a:srgbClr val="4472C4">
                    <a:lumMod val="75000"/>
                  </a:srgbClr>
                </a:solidFill>
              </a:rPr>
              <a:t>#3</a:t>
            </a:r>
          </a:p>
        </p:txBody>
      </p:sp>
      <p:sp>
        <p:nvSpPr>
          <p:cNvPr id="9" name="Rectangle 8">
            <a:extLst>
              <a:ext uri="{FF2B5EF4-FFF2-40B4-BE49-F238E27FC236}">
                <a16:creationId xmlns:a16="http://schemas.microsoft.com/office/drawing/2014/main" id="{9ACB9E86-6661-7F40-A3EB-39D4C9CA19C0}"/>
              </a:ext>
            </a:extLst>
          </p:cNvPr>
          <p:cNvSpPr/>
          <p:nvPr/>
        </p:nvSpPr>
        <p:spPr>
          <a:xfrm>
            <a:off x="2561120" y="1612718"/>
            <a:ext cx="7082608" cy="2669962"/>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Constant reintroduction of the virus into local populations</a:t>
            </a:r>
          </a:p>
          <a:p>
            <a:pPr marL="914400" lvl="1" indent="-45720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Existing herd immunity from vaccines and omicron should stop transmission</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847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And One More Thing…</a:t>
            </a:r>
          </a:p>
        </p:txBody>
      </p:sp>
      <p:sp>
        <p:nvSpPr>
          <p:cNvPr id="9" name="Rectangle 8">
            <a:extLst>
              <a:ext uri="{FF2B5EF4-FFF2-40B4-BE49-F238E27FC236}">
                <a16:creationId xmlns:a16="http://schemas.microsoft.com/office/drawing/2014/main" id="{9ACB9E86-6661-7F40-A3EB-39D4C9CA19C0}"/>
              </a:ext>
            </a:extLst>
          </p:cNvPr>
          <p:cNvSpPr/>
          <p:nvPr/>
        </p:nvSpPr>
        <p:spPr>
          <a:xfrm>
            <a:off x="2264735" y="1612718"/>
            <a:ext cx="7581013" cy="3093154"/>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 number of people </a:t>
            </a:r>
            <a:r>
              <a:rPr lang="en-US" sz="2800" dirty="0">
                <a:solidFill>
                  <a:srgbClr val="4472C4">
                    <a:lumMod val="75000"/>
                  </a:srgbClr>
                </a:solidFill>
              </a:rPr>
              <a:t>have stated categorically, </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without the least bit of evidence, that </a:t>
            </a:r>
            <a:r>
              <a:rPr lang="en-US" sz="2800" dirty="0">
                <a:solidFill>
                  <a:srgbClr val="4472C4">
                    <a:lumMod val="75000"/>
                  </a:srgbClr>
                </a:solidFill>
              </a:rPr>
              <a:t>SARS-CoV-2</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will become endemic</a:t>
            </a:r>
            <a:endParaRPr lang="en-US" sz="2800" dirty="0">
              <a:solidFill>
                <a:srgbClr val="4472C4">
                  <a:lumMod val="75000"/>
                </a:srgbClr>
              </a:solidFill>
              <a:latin typeface="Calibri" panose="020F0502020204030204"/>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I can see no particular reason why would this would be true</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982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Text, letter&#10;&#10;Description automatically generated">
            <a:extLst>
              <a:ext uri="{FF2B5EF4-FFF2-40B4-BE49-F238E27FC236}">
                <a16:creationId xmlns:a16="http://schemas.microsoft.com/office/drawing/2014/main" id="{CFD7A01D-8886-3042-A400-12437C7DE450}"/>
              </a:ext>
            </a:extLst>
          </p:cNvPr>
          <p:cNvPicPr>
            <a:picLocks noChangeAspect="1"/>
          </p:cNvPicPr>
          <p:nvPr/>
        </p:nvPicPr>
        <p:blipFill>
          <a:blip r:embed="rId2"/>
          <a:stretch>
            <a:fillRect/>
          </a:stretch>
        </p:blipFill>
        <p:spPr>
          <a:xfrm>
            <a:off x="835615" y="-15744"/>
            <a:ext cx="10496728" cy="6873744"/>
          </a:xfrm>
          <a:prstGeom prst="rect">
            <a:avLst/>
          </a:prstGeom>
        </p:spPr>
      </p:pic>
      <p:sp>
        <p:nvSpPr>
          <p:cNvPr id="8" name="TextBox 7">
            <a:extLst>
              <a:ext uri="{FF2B5EF4-FFF2-40B4-BE49-F238E27FC236}">
                <a16:creationId xmlns:a16="http://schemas.microsoft.com/office/drawing/2014/main" id="{6BB44C9E-84D1-E145-9F41-534AD4D9C679}"/>
              </a:ext>
            </a:extLst>
          </p:cNvPr>
          <p:cNvSpPr txBox="1"/>
          <p:nvPr/>
        </p:nvSpPr>
        <p:spPr>
          <a:xfrm>
            <a:off x="9805308" y="48982"/>
            <a:ext cx="1085850" cy="307777"/>
          </a:xfrm>
          <a:prstGeom prst="rect">
            <a:avLst/>
          </a:prstGeom>
          <a:noFill/>
        </p:spPr>
        <p:txBody>
          <a:bodyPr wrap="square" rtlCol="0">
            <a:spAutoFit/>
          </a:bodyPr>
          <a:lstStyle/>
          <a:p>
            <a:r>
              <a:rPr lang="en-US" sz="1400" i="1" dirty="0"/>
              <a:t>TheDay.com</a:t>
            </a:r>
          </a:p>
        </p:txBody>
      </p:sp>
    </p:spTree>
    <p:extLst>
      <p:ext uri="{BB962C8B-B14F-4D97-AF65-F5344CB8AC3E}">
        <p14:creationId xmlns:p14="http://schemas.microsoft.com/office/powerpoint/2010/main" val="60621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358496" y="2869355"/>
            <a:ext cx="9465444" cy="516295"/>
          </a:xfrm>
          <a:prstGeom prst="rect">
            <a:avLst/>
          </a:prstGeom>
          <a:noFill/>
        </p:spPr>
        <p:txBody>
          <a:bodyPr wrap="square" rtlCol="0">
            <a:spAutoFit/>
          </a:bodyPr>
          <a:lstStyle/>
          <a:p>
            <a:pPr lvl="0" algn="ctr">
              <a:lnSpc>
                <a:spcPts val="3020"/>
              </a:lnSpc>
              <a:spcAft>
                <a:spcPts val="1800"/>
              </a:spcAft>
              <a:defRPr/>
            </a:pPr>
            <a:r>
              <a:rPr lang="en-US" sz="4000" dirty="0">
                <a:solidFill>
                  <a:srgbClr val="4472C4">
                    <a:lumMod val="75000"/>
                  </a:srgbClr>
                </a:solidFill>
              </a:rPr>
              <a:t>The Current Status of Two Other Outbreaks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3912468"/>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19E6-B077-3B4C-91B0-2E2875098937}"/>
              </a:ext>
            </a:extLst>
          </p:cNvPr>
          <p:cNvCxnSpPr>
            <a:cxnSpLocks/>
          </p:cNvCxnSpPr>
          <p:nvPr/>
        </p:nvCxnSpPr>
        <p:spPr>
          <a:xfrm>
            <a:off x="711191" y="2334044"/>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447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935499" y="567032"/>
            <a:ext cx="8324914" cy="531556"/>
          </a:xfrm>
          <a:prstGeom prst="rect">
            <a:avLst/>
          </a:prstGeom>
          <a:noFill/>
        </p:spPr>
        <p:txBody>
          <a:bodyPr wrap="square" rtlCol="0">
            <a:spAutoFit/>
          </a:bodyPr>
          <a:lstStyle/>
          <a:p>
            <a:pPr>
              <a:lnSpc>
                <a:spcPts val="3260"/>
              </a:lnSpc>
              <a:spcAft>
                <a:spcPts val="600"/>
              </a:spcAft>
              <a:defRPr/>
            </a:pPr>
            <a:r>
              <a:rPr lang="en-US" sz="3600" dirty="0">
                <a:solidFill>
                  <a:srgbClr val="4472C4">
                    <a:lumMod val="75000"/>
                  </a:srgbClr>
                </a:solidFill>
              </a:rPr>
              <a:t>The Current Status of Two Other Outbreaks</a:t>
            </a:r>
          </a:p>
        </p:txBody>
      </p:sp>
      <p:sp>
        <p:nvSpPr>
          <p:cNvPr id="9" name="Rectangle 8">
            <a:extLst>
              <a:ext uri="{FF2B5EF4-FFF2-40B4-BE49-F238E27FC236}">
                <a16:creationId xmlns:a16="http://schemas.microsoft.com/office/drawing/2014/main" id="{9ACB9E86-6661-7F40-A3EB-39D4C9CA19C0}"/>
              </a:ext>
            </a:extLst>
          </p:cNvPr>
          <p:cNvSpPr/>
          <p:nvPr/>
        </p:nvSpPr>
        <p:spPr>
          <a:xfrm>
            <a:off x="3762601" y="1687146"/>
            <a:ext cx="4669024" cy="1515800"/>
          </a:xfrm>
          <a:prstGeom prst="rect">
            <a:avLst/>
          </a:prstGeom>
        </p:spPr>
        <p:txBody>
          <a:bodyPr wrap="square">
            <a:spAutoFit/>
          </a:bodyPr>
          <a:lstStyle/>
          <a:p>
            <a:pPr marL="914400" lvl="1" indent="-457200">
              <a:lnSpc>
                <a:spcPts val="3260"/>
              </a:lnSpc>
              <a:spcAft>
                <a:spcPts val="600"/>
              </a:spcAft>
              <a:buFont typeface="Arial" panose="020B0604020202020204" pitchFamily="34" charset="0"/>
              <a:buChar char="•"/>
              <a:defRPr/>
            </a:pPr>
            <a:r>
              <a:rPr lang="en-US" sz="2800" dirty="0">
                <a:solidFill>
                  <a:srgbClr val="4472C4">
                    <a:lumMod val="75000"/>
                  </a:srgbClr>
                </a:solidFill>
              </a:rPr>
              <a:t>Seasonal influenza</a:t>
            </a:r>
          </a:p>
          <a:p>
            <a:pPr marL="914400" lvl="1" indent="-457200">
              <a:lnSpc>
                <a:spcPts val="3260"/>
              </a:lnSpc>
              <a:spcAft>
                <a:spcPts val="600"/>
              </a:spcAft>
              <a:buFont typeface="Arial" panose="020B0604020202020204" pitchFamily="34" charset="0"/>
              <a:buChar char="•"/>
            </a:pPr>
            <a:r>
              <a:rPr lang="en-US" sz="2800" dirty="0">
                <a:solidFill>
                  <a:srgbClr val="4472C4">
                    <a:lumMod val="75000"/>
                  </a:srgbClr>
                </a:solidFill>
              </a:rPr>
              <a:t>Avian Influenza H5N1</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59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358496" y="2869355"/>
            <a:ext cx="9465444" cy="516295"/>
          </a:xfrm>
          <a:prstGeom prst="rect">
            <a:avLst/>
          </a:prstGeom>
          <a:noFill/>
        </p:spPr>
        <p:txBody>
          <a:bodyPr wrap="square" rtlCol="0">
            <a:spAutoFit/>
          </a:bodyPr>
          <a:lstStyle/>
          <a:p>
            <a:pPr lvl="0" algn="ctr">
              <a:lnSpc>
                <a:spcPts val="3020"/>
              </a:lnSpc>
              <a:spcAft>
                <a:spcPts val="1800"/>
              </a:spcAft>
              <a:defRPr/>
            </a:pPr>
            <a:r>
              <a:rPr lang="en-US" sz="4000" dirty="0">
                <a:solidFill>
                  <a:srgbClr val="4472C4">
                    <a:lumMod val="75000"/>
                  </a:srgbClr>
                </a:solidFill>
              </a:rPr>
              <a:t>Seasonal Influenza</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3912468"/>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19E6-B077-3B4C-91B0-2E2875098937}"/>
              </a:ext>
            </a:extLst>
          </p:cNvPr>
          <p:cNvCxnSpPr>
            <a:cxnSpLocks/>
          </p:cNvCxnSpPr>
          <p:nvPr/>
        </p:nvCxnSpPr>
        <p:spPr>
          <a:xfrm>
            <a:off x="711191" y="2334044"/>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326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Seasonal Influenza</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7984671" cy="3554819"/>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This year’s flu season began normally</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Almost all tested specimens were A/H3N2</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rPr>
              <a:t>Unfortunately, most of the influenza vaccines against H3N2 have been ineffective</a:t>
            </a:r>
            <a:endParaRPr lang="en-US" sz="2800" dirty="0">
              <a:solidFill>
                <a:srgbClr val="4472C4">
                  <a:lumMod val="75000"/>
                </a:srgbClr>
              </a:solidFill>
              <a:latin typeface="Calibri" panose="020F0502020204030204"/>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The season ended abruptly around January 1</a:t>
            </a:r>
            <a:r>
              <a:rPr lang="en-US" sz="2800" baseline="30000" dirty="0">
                <a:solidFill>
                  <a:srgbClr val="4472C4">
                    <a:lumMod val="75000"/>
                  </a:srgbClr>
                </a:solidFill>
                <a:latin typeface="Calibri" panose="020F0502020204030204"/>
              </a:rPr>
              <a:t>st</a:t>
            </a:r>
            <a:r>
              <a:rPr lang="en-US" sz="2800" dirty="0">
                <a:solidFill>
                  <a:srgbClr val="4472C4">
                    <a:lumMod val="75000"/>
                  </a:srgbClr>
                </a:solidFill>
                <a:latin typeface="Calibri" panose="020F0502020204030204"/>
              </a:rPr>
              <a:t> </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758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Percent of Visits for Influenza-like Illness (ILI) Reported by the U.S. Outpatient influenza-like Illness Network">
            <a:extLst>
              <a:ext uri="{FF2B5EF4-FFF2-40B4-BE49-F238E27FC236}">
                <a16:creationId xmlns:a16="http://schemas.microsoft.com/office/drawing/2014/main" id="{5413708A-7341-BF47-8DD3-D049DBB19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28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65FE98-4271-4D47-A254-AFF1A05EDE45}"/>
              </a:ext>
            </a:extLst>
          </p:cNvPr>
          <p:cNvSpPr txBox="1"/>
          <p:nvPr/>
        </p:nvSpPr>
        <p:spPr>
          <a:xfrm>
            <a:off x="2221583" y="335578"/>
            <a:ext cx="77488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Covid-19 Cases in the U.S.</a:t>
            </a:r>
          </a:p>
        </p:txBody>
      </p:sp>
      <p:sp>
        <p:nvSpPr>
          <p:cNvPr id="12" name="TextBox 11">
            <a:extLst>
              <a:ext uri="{FF2B5EF4-FFF2-40B4-BE49-F238E27FC236}">
                <a16:creationId xmlns:a16="http://schemas.microsoft.com/office/drawing/2014/main" id="{607C7741-9E97-E847-B99D-492FBD670C87}"/>
              </a:ext>
            </a:extLst>
          </p:cNvPr>
          <p:cNvSpPr txBox="1"/>
          <p:nvPr/>
        </p:nvSpPr>
        <p:spPr>
          <a:xfrm>
            <a:off x="1123652" y="6319157"/>
            <a:ext cx="26942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As of 19 February 2022</a:t>
            </a:r>
          </a:p>
        </p:txBody>
      </p:sp>
      <p:sp>
        <p:nvSpPr>
          <p:cNvPr id="13" name="TextBox 12">
            <a:extLst>
              <a:ext uri="{FF2B5EF4-FFF2-40B4-BE49-F238E27FC236}">
                <a16:creationId xmlns:a16="http://schemas.microsoft.com/office/drawing/2014/main" id="{46D9EE7B-F8A3-A942-A9EF-5DCBC09A3056}"/>
              </a:ext>
            </a:extLst>
          </p:cNvPr>
          <p:cNvSpPr txBox="1"/>
          <p:nvPr/>
        </p:nvSpPr>
        <p:spPr>
          <a:xfrm>
            <a:off x="8703136" y="6316436"/>
            <a:ext cx="2455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From the NY Times dashboard</a:t>
            </a:r>
          </a:p>
        </p:txBody>
      </p:sp>
      <p:pic>
        <p:nvPicPr>
          <p:cNvPr id="4" name="Picture 3" descr="Chart&#10;&#10;Description automatically generated">
            <a:extLst>
              <a:ext uri="{FF2B5EF4-FFF2-40B4-BE49-F238E27FC236}">
                <a16:creationId xmlns:a16="http://schemas.microsoft.com/office/drawing/2014/main" id="{30E297E9-B233-B14F-9A57-AEAB8FFCA548}"/>
              </a:ext>
            </a:extLst>
          </p:cNvPr>
          <p:cNvPicPr>
            <a:picLocks noChangeAspect="1"/>
          </p:cNvPicPr>
          <p:nvPr/>
        </p:nvPicPr>
        <p:blipFill>
          <a:blip r:embed="rId2"/>
          <a:stretch>
            <a:fillRect/>
          </a:stretch>
        </p:blipFill>
        <p:spPr>
          <a:xfrm>
            <a:off x="3454400" y="1232496"/>
            <a:ext cx="5283200" cy="4648200"/>
          </a:xfrm>
          <a:prstGeom prst="rect">
            <a:avLst/>
          </a:prstGeom>
        </p:spPr>
      </p:pic>
    </p:spTree>
    <p:extLst>
      <p:ext uri="{BB962C8B-B14F-4D97-AF65-F5344CB8AC3E}">
        <p14:creationId xmlns:p14="http://schemas.microsoft.com/office/powerpoint/2010/main" val="1813595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91FE518E-993F-7A47-BA92-7969FF70F3C9}"/>
              </a:ext>
            </a:extLst>
          </p:cNvPr>
          <p:cNvPicPr>
            <a:picLocks noChangeAspect="1"/>
          </p:cNvPicPr>
          <p:nvPr/>
        </p:nvPicPr>
        <p:blipFill>
          <a:blip r:embed="rId2"/>
          <a:stretch>
            <a:fillRect/>
          </a:stretch>
        </p:blipFill>
        <p:spPr>
          <a:xfrm>
            <a:off x="717550" y="292100"/>
            <a:ext cx="10756900" cy="6273800"/>
          </a:xfrm>
          <a:prstGeom prst="rect">
            <a:avLst/>
          </a:prstGeom>
        </p:spPr>
      </p:pic>
    </p:spTree>
    <p:extLst>
      <p:ext uri="{BB962C8B-B14F-4D97-AF65-F5344CB8AC3E}">
        <p14:creationId xmlns:p14="http://schemas.microsoft.com/office/powerpoint/2010/main" val="3965198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91FE518E-993F-7A47-BA92-7969FF70F3C9}"/>
              </a:ext>
            </a:extLst>
          </p:cNvPr>
          <p:cNvPicPr>
            <a:picLocks noChangeAspect="1"/>
          </p:cNvPicPr>
          <p:nvPr/>
        </p:nvPicPr>
        <p:blipFill>
          <a:blip r:embed="rId2"/>
          <a:stretch>
            <a:fillRect/>
          </a:stretch>
        </p:blipFill>
        <p:spPr>
          <a:xfrm>
            <a:off x="717550" y="292100"/>
            <a:ext cx="10756900" cy="6273800"/>
          </a:xfrm>
          <a:prstGeom prst="rect">
            <a:avLst/>
          </a:prstGeom>
        </p:spPr>
      </p:pic>
      <p:sp>
        <p:nvSpPr>
          <p:cNvPr id="5" name="Oval 4">
            <a:extLst>
              <a:ext uri="{FF2B5EF4-FFF2-40B4-BE49-F238E27FC236}">
                <a16:creationId xmlns:a16="http://schemas.microsoft.com/office/drawing/2014/main" id="{49F29CD9-8DC1-B344-ACC5-F492A294A5AB}"/>
              </a:ext>
            </a:extLst>
          </p:cNvPr>
          <p:cNvSpPr/>
          <p:nvPr/>
        </p:nvSpPr>
        <p:spPr>
          <a:xfrm>
            <a:off x="5433238" y="2766797"/>
            <a:ext cx="999461" cy="11566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urved Connector 5">
            <a:extLst>
              <a:ext uri="{FF2B5EF4-FFF2-40B4-BE49-F238E27FC236}">
                <a16:creationId xmlns:a16="http://schemas.microsoft.com/office/drawing/2014/main" id="{285F8A7B-4B56-7841-BE10-3D6F7E054C37}"/>
              </a:ext>
            </a:extLst>
          </p:cNvPr>
          <p:cNvCxnSpPr>
            <a:cxnSpLocks/>
          </p:cNvCxnSpPr>
          <p:nvPr/>
        </p:nvCxnSpPr>
        <p:spPr>
          <a:xfrm rot="10800000">
            <a:off x="5932967" y="3317359"/>
            <a:ext cx="3487480" cy="1127051"/>
          </a:xfrm>
          <a:prstGeom prst="curved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01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descr="Influenza Positive Tests Reported to CDC by US Public Health Laboratories">
            <a:extLst>
              <a:ext uri="{FF2B5EF4-FFF2-40B4-BE49-F238E27FC236}">
                <a16:creationId xmlns:a16="http://schemas.microsoft.com/office/drawing/2014/main" id="{776867C0-DE70-3E48-BD96-DD0F66756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05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descr="Influenza Positive Tests Reported to CDC by US Public Health Laboratories">
            <a:extLst>
              <a:ext uri="{FF2B5EF4-FFF2-40B4-BE49-F238E27FC236}">
                <a16:creationId xmlns:a16="http://schemas.microsoft.com/office/drawing/2014/main" id="{776867C0-DE70-3E48-BD96-DD0F66756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FE8D89C0-F545-EB41-BEFC-E3AE34BCB671}"/>
              </a:ext>
            </a:extLst>
          </p:cNvPr>
          <p:cNvCxnSpPr>
            <a:cxnSpLocks/>
          </p:cNvCxnSpPr>
          <p:nvPr/>
        </p:nvCxnSpPr>
        <p:spPr>
          <a:xfrm flipH="1">
            <a:off x="3891516" y="1424763"/>
            <a:ext cx="58479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168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Text, letter&#10;&#10;Description automatically generated">
            <a:extLst>
              <a:ext uri="{FF2B5EF4-FFF2-40B4-BE49-F238E27FC236}">
                <a16:creationId xmlns:a16="http://schemas.microsoft.com/office/drawing/2014/main" id="{CFD7A01D-8886-3042-A400-12437C7DE450}"/>
              </a:ext>
            </a:extLst>
          </p:cNvPr>
          <p:cNvPicPr>
            <a:picLocks noChangeAspect="1"/>
          </p:cNvPicPr>
          <p:nvPr/>
        </p:nvPicPr>
        <p:blipFill>
          <a:blip r:embed="rId2"/>
          <a:stretch>
            <a:fillRect/>
          </a:stretch>
        </p:blipFill>
        <p:spPr>
          <a:xfrm>
            <a:off x="835615" y="-15744"/>
            <a:ext cx="10496728" cy="6873744"/>
          </a:xfrm>
          <a:prstGeom prst="rect">
            <a:avLst/>
          </a:prstGeom>
        </p:spPr>
      </p:pic>
      <p:sp>
        <p:nvSpPr>
          <p:cNvPr id="8" name="TextBox 7">
            <a:extLst>
              <a:ext uri="{FF2B5EF4-FFF2-40B4-BE49-F238E27FC236}">
                <a16:creationId xmlns:a16="http://schemas.microsoft.com/office/drawing/2014/main" id="{6BB44C9E-84D1-E145-9F41-534AD4D9C679}"/>
              </a:ext>
            </a:extLst>
          </p:cNvPr>
          <p:cNvSpPr txBox="1"/>
          <p:nvPr/>
        </p:nvSpPr>
        <p:spPr>
          <a:xfrm>
            <a:off x="9805308" y="48982"/>
            <a:ext cx="1085850" cy="307777"/>
          </a:xfrm>
          <a:prstGeom prst="rect">
            <a:avLst/>
          </a:prstGeom>
          <a:noFill/>
        </p:spPr>
        <p:txBody>
          <a:bodyPr wrap="square" rtlCol="0">
            <a:spAutoFit/>
          </a:bodyPr>
          <a:lstStyle/>
          <a:p>
            <a:r>
              <a:rPr lang="en-US" sz="1400" i="1" dirty="0"/>
              <a:t>TheDay.com</a:t>
            </a:r>
          </a:p>
        </p:txBody>
      </p:sp>
      <p:sp>
        <p:nvSpPr>
          <p:cNvPr id="5" name="Oval 4">
            <a:extLst>
              <a:ext uri="{FF2B5EF4-FFF2-40B4-BE49-F238E27FC236}">
                <a16:creationId xmlns:a16="http://schemas.microsoft.com/office/drawing/2014/main" id="{8C7379BA-D013-524F-8ED3-3D0EE4670151}"/>
              </a:ext>
            </a:extLst>
          </p:cNvPr>
          <p:cNvSpPr/>
          <p:nvPr/>
        </p:nvSpPr>
        <p:spPr>
          <a:xfrm>
            <a:off x="3030279" y="2288339"/>
            <a:ext cx="2955214" cy="7347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771DA56-1CA2-5244-92E9-8F706CDA11B8}"/>
              </a:ext>
            </a:extLst>
          </p:cNvPr>
          <p:cNvSpPr/>
          <p:nvPr/>
        </p:nvSpPr>
        <p:spPr>
          <a:xfrm>
            <a:off x="1252516" y="3351595"/>
            <a:ext cx="2276856" cy="7347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1F6CA5-0D13-3E43-A49B-8379C0AF5599}"/>
              </a:ext>
            </a:extLst>
          </p:cNvPr>
          <p:cNvSpPr/>
          <p:nvPr/>
        </p:nvSpPr>
        <p:spPr>
          <a:xfrm>
            <a:off x="1135556" y="4253023"/>
            <a:ext cx="3776685" cy="99230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308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637416" y="567032"/>
            <a:ext cx="8885401"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2021-2022 Influenza Vaccine Effectiveness</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7984671" cy="3131627"/>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Three basic types of influenza vaccines</a:t>
            </a:r>
          </a:p>
          <a:p>
            <a:pPr marL="914400" lvl="1" indent="-457200">
              <a:lnSpc>
                <a:spcPts val="3260"/>
              </a:lnSpc>
              <a:spcAft>
                <a:spcPts val="1800"/>
              </a:spcAft>
              <a:buFont typeface="System Font Regular"/>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Egg-based vaccines </a:t>
            </a:r>
            <a:r>
              <a:rPr kumimoji="0" lang="en-US" sz="2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(all standard vaccines)</a:t>
            </a:r>
          </a:p>
          <a:p>
            <a:pPr marL="914400" lvl="1" indent="-457200">
              <a:lnSpc>
                <a:spcPts val="3260"/>
              </a:lnSpc>
              <a:spcAft>
                <a:spcPts val="1800"/>
              </a:spcAft>
              <a:buFont typeface="System Font Regular"/>
              <a:buChar char="-"/>
              <a:defRPr/>
            </a:pPr>
            <a:r>
              <a:rPr lang="en-US" sz="2800" dirty="0">
                <a:solidFill>
                  <a:srgbClr val="4472C4">
                    <a:lumMod val="75000"/>
                  </a:srgbClr>
                </a:solidFill>
              </a:rPr>
              <a:t>Recombinant vaccines </a:t>
            </a:r>
            <a:r>
              <a:rPr lang="en-US" sz="2800" i="1" dirty="0">
                <a:solidFill>
                  <a:srgbClr val="4472C4">
                    <a:lumMod val="75000"/>
                  </a:srgbClr>
                </a:solidFill>
              </a:rPr>
              <a:t>(Flublok)</a:t>
            </a:r>
            <a:endParaRPr lang="en-US" sz="2800" i="1" dirty="0">
              <a:solidFill>
                <a:srgbClr val="4472C4">
                  <a:lumMod val="75000"/>
                </a:srgbClr>
              </a:solidFill>
              <a:latin typeface="Calibri" panose="020F0502020204030204"/>
            </a:endParaRPr>
          </a:p>
          <a:p>
            <a:pPr marL="914400" lvl="1" indent="-457200">
              <a:lnSpc>
                <a:spcPts val="3260"/>
              </a:lnSpc>
              <a:spcAft>
                <a:spcPts val="1800"/>
              </a:spcAft>
              <a:buFont typeface="System Font Regular"/>
              <a:buChar char="-"/>
              <a:defRPr/>
            </a:pPr>
            <a:r>
              <a:rPr lang="en-US" sz="2800" dirty="0">
                <a:solidFill>
                  <a:srgbClr val="4472C4">
                    <a:lumMod val="75000"/>
                  </a:srgbClr>
                </a:solidFill>
                <a:latin typeface="Calibri" panose="020F0502020204030204"/>
              </a:rPr>
              <a:t>Cell-based vaccines </a:t>
            </a:r>
            <a:r>
              <a:rPr lang="en-US" sz="2800" i="1" dirty="0">
                <a:solidFill>
                  <a:srgbClr val="4472C4">
                    <a:lumMod val="75000"/>
                  </a:srgbClr>
                </a:solidFill>
                <a:latin typeface="Calibri" panose="020F0502020204030204"/>
              </a:rPr>
              <a:t>(Flucelvax)</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6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637416" y="567032"/>
            <a:ext cx="8885401"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Egg-based Vaccines</a:t>
            </a:r>
          </a:p>
        </p:txBody>
      </p:sp>
      <p:sp>
        <p:nvSpPr>
          <p:cNvPr id="9" name="Rectangle 8">
            <a:extLst>
              <a:ext uri="{FF2B5EF4-FFF2-40B4-BE49-F238E27FC236}">
                <a16:creationId xmlns:a16="http://schemas.microsoft.com/office/drawing/2014/main" id="{9ACB9E86-6661-7F40-A3EB-39D4C9CA19C0}"/>
              </a:ext>
            </a:extLst>
          </p:cNvPr>
          <p:cNvSpPr/>
          <p:nvPr/>
        </p:nvSpPr>
        <p:spPr>
          <a:xfrm>
            <a:off x="1817251" y="1623351"/>
            <a:ext cx="8557498" cy="4170372"/>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As the virus replicates in egg cells, it can become adapted to those cells rather than human lung cells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When this occurs, the vaccine will produce antibodies that are directed against a different virus than the target human influenza virus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For the 2021-2022 flu season this unintended consequence occurred for the A/H3N2 component</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Non-egg-based vaccines were not affected</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67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637416" y="567032"/>
            <a:ext cx="8885401"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Egg-based Vaccines</a:t>
            </a:r>
          </a:p>
        </p:txBody>
      </p:sp>
      <p:sp>
        <p:nvSpPr>
          <p:cNvPr id="9" name="Rectangle 8">
            <a:extLst>
              <a:ext uri="{FF2B5EF4-FFF2-40B4-BE49-F238E27FC236}">
                <a16:creationId xmlns:a16="http://schemas.microsoft.com/office/drawing/2014/main" id="{9ACB9E86-6661-7F40-A3EB-39D4C9CA19C0}"/>
              </a:ext>
            </a:extLst>
          </p:cNvPr>
          <p:cNvSpPr/>
          <p:nvPr/>
        </p:nvSpPr>
        <p:spPr>
          <a:xfrm>
            <a:off x="1817251" y="1623351"/>
            <a:ext cx="8557498" cy="4170372"/>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As the virus replicates in egg cells, it can become adapted to those cells rather than human lung cells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When this occurs, the vaccine will produce antibodies that are directed against a different virus than the target human influenza virus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For the 2021-2022 flu season this unintended consequence occurred for the A/H3N2 component</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Non-egg-based vaccines were not affected</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C2DA6A0A-595C-6344-A920-C6989C060863}"/>
              </a:ext>
            </a:extLst>
          </p:cNvPr>
          <p:cNvSpPr/>
          <p:nvPr/>
        </p:nvSpPr>
        <p:spPr>
          <a:xfrm>
            <a:off x="2243470" y="5263116"/>
            <a:ext cx="6645349" cy="5422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402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358496" y="2869355"/>
            <a:ext cx="9465444" cy="516295"/>
          </a:xfrm>
          <a:prstGeom prst="rect">
            <a:avLst/>
          </a:prstGeom>
          <a:noFill/>
        </p:spPr>
        <p:txBody>
          <a:bodyPr wrap="square" rtlCol="0">
            <a:spAutoFit/>
          </a:bodyPr>
          <a:lstStyle/>
          <a:p>
            <a:pPr lvl="0" algn="ctr">
              <a:lnSpc>
                <a:spcPts val="3020"/>
              </a:lnSpc>
              <a:spcAft>
                <a:spcPts val="1800"/>
              </a:spcAft>
              <a:defRPr/>
            </a:pPr>
            <a:r>
              <a:rPr lang="en-US" sz="4000" dirty="0">
                <a:solidFill>
                  <a:srgbClr val="4472C4">
                    <a:lumMod val="75000"/>
                  </a:srgbClr>
                </a:solidFill>
              </a:rPr>
              <a:t>Avian Influenza H5N1</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3912468"/>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19E6-B077-3B4C-91B0-2E2875098937}"/>
              </a:ext>
            </a:extLst>
          </p:cNvPr>
          <p:cNvCxnSpPr>
            <a:cxnSpLocks/>
          </p:cNvCxnSpPr>
          <p:nvPr/>
        </p:nvCxnSpPr>
        <p:spPr>
          <a:xfrm>
            <a:off x="711191" y="2334044"/>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694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Highly Pathogenic Avian Influenza H5N1</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7984671" cy="3939540"/>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Avian influenza has evolved in ducks from viruses found in pigs and humans (primarily in Guangdong Province, China)</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current virus emerged around 1996 and since 2003 has moved throughout southeast Asia and much of the eastern hemisphere</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Controlled by destroying entire flocks where infections have been identified</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281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2073728" y="567032"/>
            <a:ext cx="806631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HPAI H5N1 Infections in Humans</a:t>
            </a:r>
          </a:p>
        </p:txBody>
      </p:sp>
      <p:sp>
        <p:nvSpPr>
          <p:cNvPr id="9" name="Rectangle 8">
            <a:extLst>
              <a:ext uri="{FF2B5EF4-FFF2-40B4-BE49-F238E27FC236}">
                <a16:creationId xmlns:a16="http://schemas.microsoft.com/office/drawing/2014/main" id="{9ACB9E86-6661-7F40-A3EB-39D4C9CA19C0}"/>
              </a:ext>
            </a:extLst>
          </p:cNvPr>
          <p:cNvSpPr/>
          <p:nvPr/>
        </p:nvSpPr>
        <p:spPr>
          <a:xfrm>
            <a:off x="2424223" y="1612718"/>
            <a:ext cx="7293935" cy="4824398"/>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Human infection first detected in Hong Kong in 1997</a:t>
            </a: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There have now been over 700 confirmed cases in humans, almost all of whom had extensive contact with birds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Approximately half of the cases have died</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Sustained human-to-human transmission has not occurred</a:t>
            </a:r>
          </a:p>
          <a:p>
            <a:pPr marL="457200" indent="-457200">
              <a:lnSpc>
                <a:spcPts val="3260"/>
              </a:lnSpc>
              <a:spcAft>
                <a:spcPts val="600"/>
              </a:spcAft>
              <a:buFont typeface="Arial" panose="020B0604020202020204" pitchFamily="34" charset="0"/>
              <a:buChar char="•"/>
              <a:defRPr/>
            </a:pP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72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882F766-4E84-2E4E-A5D9-02BD1233E863}"/>
              </a:ext>
            </a:extLst>
          </p:cNvPr>
          <p:cNvSpPr txBox="1"/>
          <p:nvPr/>
        </p:nvSpPr>
        <p:spPr>
          <a:xfrm>
            <a:off x="1796905" y="567032"/>
            <a:ext cx="8608955" cy="531556"/>
          </a:xfrm>
          <a:prstGeom prst="rect">
            <a:avLst/>
          </a:prstGeom>
          <a:noFill/>
        </p:spPr>
        <p:txBody>
          <a:bodyPr wrap="square" rtlCol="0">
            <a:spAutoFit/>
          </a:bodyPr>
          <a:lstStyle/>
          <a:p>
            <a:pPr lvl="1" algn="ctr">
              <a:lnSpc>
                <a:spcPts val="3260"/>
              </a:lnSpc>
              <a:spcAft>
                <a:spcPts val="600"/>
              </a:spcAft>
              <a:defRPr/>
            </a:pPr>
            <a:r>
              <a:rPr lang="en-US" sz="3600" dirty="0">
                <a:solidFill>
                  <a:srgbClr val="4472C4">
                    <a:lumMod val="75000"/>
                  </a:srgbClr>
                </a:solidFill>
              </a:rPr>
              <a:t>HPAI H5N1 Infections in the United States</a:t>
            </a:r>
          </a:p>
        </p:txBody>
      </p:sp>
      <p:sp>
        <p:nvSpPr>
          <p:cNvPr id="9" name="Rectangle 8">
            <a:extLst>
              <a:ext uri="{FF2B5EF4-FFF2-40B4-BE49-F238E27FC236}">
                <a16:creationId xmlns:a16="http://schemas.microsoft.com/office/drawing/2014/main" id="{9ACB9E86-6661-7F40-A3EB-39D4C9CA19C0}"/>
              </a:ext>
            </a:extLst>
          </p:cNvPr>
          <p:cNvSpPr/>
          <p:nvPr/>
        </p:nvSpPr>
        <p:spPr>
          <a:xfrm>
            <a:off x="2114548" y="1612718"/>
            <a:ext cx="7699303" cy="4824398"/>
          </a:xfrm>
          <a:prstGeom prst="rect">
            <a:avLst/>
          </a:prstGeom>
        </p:spPr>
        <p:txBody>
          <a:bodyPr wrap="square">
            <a:spAutoFit/>
          </a:bodyPr>
          <a:lstStyle/>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February 2022, local farm outbreaks found in Maine, New York, Virginia, Indiana, Kentucky</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457200" indent="-457200">
              <a:lnSpc>
                <a:spcPts val="3260"/>
              </a:lnSpc>
              <a:spcAft>
                <a:spcPts val="1800"/>
              </a:spcAft>
              <a:buFont typeface="Arial" panose="020B0604020202020204" pitchFamily="34" charset="0"/>
              <a:buChar char="•"/>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Found in commercial poultry farms, backyard flocks, and in surveillance among wild birds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No human cases have been detected in the U.S. to date</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This will NOT be a problem in the U.S.</a:t>
            </a:r>
          </a:p>
          <a:p>
            <a:pPr marL="457200" indent="-457200">
              <a:lnSpc>
                <a:spcPts val="3260"/>
              </a:lnSpc>
              <a:spcAft>
                <a:spcPts val="1800"/>
              </a:spcAft>
              <a:buFont typeface="Arial" panose="020B0604020202020204" pitchFamily="34" charset="0"/>
              <a:buChar char="•"/>
              <a:defRPr/>
            </a:pPr>
            <a:r>
              <a:rPr lang="en-US" sz="2800" dirty="0">
                <a:solidFill>
                  <a:srgbClr val="4472C4">
                    <a:lumMod val="75000"/>
                  </a:srgbClr>
                </a:solidFill>
                <a:latin typeface="Calibri" panose="020F0502020204030204"/>
              </a:rPr>
              <a:t>The silver lining of this cloud: Canada geese are susceptible to this virus!</a:t>
            </a:r>
          </a:p>
        </p:txBody>
      </p:sp>
      <p:cxnSp>
        <p:nvCxnSpPr>
          <p:cNvPr id="7" name="Straight Connector 6">
            <a:extLst>
              <a:ext uri="{FF2B5EF4-FFF2-40B4-BE49-F238E27FC236}">
                <a16:creationId xmlns:a16="http://schemas.microsoft.com/office/drawing/2014/main" id="{F08A0939-6D1D-1043-8343-01308516EA67}"/>
              </a:ext>
            </a:extLst>
          </p:cNvPr>
          <p:cNvCxnSpPr>
            <a:cxnSpLocks/>
          </p:cNvCxnSpPr>
          <p:nvPr/>
        </p:nvCxnSpPr>
        <p:spPr>
          <a:xfrm>
            <a:off x="697584" y="1291735"/>
            <a:ext cx="10652289" cy="0"/>
          </a:xfrm>
          <a:prstGeom prst="line">
            <a:avLst/>
          </a:prstGeom>
          <a:ln w="34925">
            <a:solidFill>
              <a:srgbClr val="7030A0">
                <a:alpha val="6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667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9EED3">
                <a:lumMod val="63000"/>
                <a:lumOff val="37000"/>
              </a:srgbClr>
            </a:gs>
            <a:gs pos="49000">
              <a:schemeClr val="accent1">
                <a:lumMod val="45000"/>
                <a:lumOff val="55000"/>
              </a:schemeClr>
            </a:gs>
            <a:gs pos="48000">
              <a:schemeClr val="accent1">
                <a:lumMod val="45000"/>
                <a:lumOff val="55000"/>
              </a:schemeClr>
            </a:gs>
            <a:gs pos="99000">
              <a:srgbClr val="1DA1D0">
                <a:lumMod val="76344"/>
                <a:lumOff val="23656"/>
              </a:srgbClr>
            </a:gs>
          </a:gsLst>
          <a:lin ang="16200000" scaled="1"/>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CD2A61B-5861-B844-A2BA-5F2DF3F69D0D}"/>
              </a:ext>
            </a:extLst>
          </p:cNvPr>
          <p:cNvSpPr txBox="1"/>
          <p:nvPr/>
        </p:nvSpPr>
        <p:spPr>
          <a:xfrm>
            <a:off x="3570767" y="2934592"/>
            <a:ext cx="5050465" cy="1015663"/>
          </a:xfrm>
          <a:prstGeom prst="rect">
            <a:avLst/>
          </a:prstGeom>
          <a:noFill/>
        </p:spPr>
        <p:txBody>
          <a:bodyPr wrap="square" rtlCol="0">
            <a:spAutoFit/>
          </a:bodyPr>
          <a:lstStyle/>
          <a:p>
            <a:pPr algn="ctr"/>
            <a:r>
              <a:rPr lang="en-US" sz="6000" b="1" dirty="0">
                <a:solidFill>
                  <a:srgbClr val="7030A0"/>
                </a:solidFill>
                <a:latin typeface="Lucida Calligraphy" panose="03010101010101010101" pitchFamily="66" charset="77"/>
                <a:ea typeface="Brush Script MT" panose="03060802040406070304" pitchFamily="66" charset="-122"/>
                <a:cs typeface="Jokerman" panose="020F0502020204030204" pitchFamily="34" charset="0"/>
              </a:rPr>
              <a:t>Thank You!</a:t>
            </a:r>
          </a:p>
        </p:txBody>
      </p:sp>
    </p:spTree>
    <p:extLst>
      <p:ext uri="{BB962C8B-B14F-4D97-AF65-F5344CB8AC3E}">
        <p14:creationId xmlns:p14="http://schemas.microsoft.com/office/powerpoint/2010/main" val="290863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651871-B7F9-0848-BE89-CAAC57C7646A}"/>
              </a:ext>
            </a:extLst>
          </p:cNvPr>
          <p:cNvSpPr>
            <a:spLocks noChangeArrowheads="1"/>
          </p:cNvSpPr>
          <p:nvPr/>
        </p:nvSpPr>
        <p:spPr bwMode="auto">
          <a:xfrm>
            <a:off x="0" y="10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ext, person, screenshot&#10;&#10;Description automatically generated">
            <a:extLst>
              <a:ext uri="{FF2B5EF4-FFF2-40B4-BE49-F238E27FC236}">
                <a16:creationId xmlns:a16="http://schemas.microsoft.com/office/drawing/2014/main" id="{ECD9C9FC-1E7B-E441-8811-B9EA77D31B25}"/>
              </a:ext>
            </a:extLst>
          </p:cNvPr>
          <p:cNvPicPr>
            <a:picLocks noChangeAspect="1"/>
          </p:cNvPicPr>
          <p:nvPr/>
        </p:nvPicPr>
        <p:blipFill>
          <a:blip r:embed="rId2"/>
          <a:stretch>
            <a:fillRect/>
          </a:stretch>
        </p:blipFill>
        <p:spPr>
          <a:xfrm>
            <a:off x="1799599" y="0"/>
            <a:ext cx="8592801" cy="6858000"/>
          </a:xfrm>
          <a:prstGeom prst="rect">
            <a:avLst/>
          </a:prstGeom>
        </p:spPr>
      </p:pic>
    </p:spTree>
    <p:extLst>
      <p:ext uri="{BB962C8B-B14F-4D97-AF65-F5344CB8AC3E}">
        <p14:creationId xmlns:p14="http://schemas.microsoft.com/office/powerpoint/2010/main" val="25735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17517</TotalTime>
  <Words>2310</Words>
  <Application>Microsoft Macintosh PowerPoint</Application>
  <PresentationFormat>Widescreen</PresentationFormat>
  <Paragraphs>252</Paragraphs>
  <Slides>87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System Font Regular</vt:lpstr>
      <vt:lpstr>Arial</vt:lpstr>
      <vt:lpstr>Calibri</vt:lpstr>
      <vt:lpstr>Calibri Light</vt:lpstr>
      <vt:lpstr>Lucida Calligraphy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Dobbins</dc:creator>
  <cp:lastModifiedBy>James Dobbins</cp:lastModifiedBy>
  <cp:revision>26</cp:revision>
  <dcterms:created xsi:type="dcterms:W3CDTF">2022-02-09T21:52:01Z</dcterms:created>
  <dcterms:modified xsi:type="dcterms:W3CDTF">2022-02-24T19:19:42Z</dcterms:modified>
</cp:coreProperties>
</file>