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84" r:id="rId2"/>
  </p:sldMasterIdLst>
  <p:notesMasterIdLst>
    <p:notesMasterId r:id="rId11"/>
  </p:notesMasterIdLst>
  <p:sldIdLst>
    <p:sldId id="1240" r:id="rId3"/>
    <p:sldId id="1244" r:id="rId4"/>
    <p:sldId id="1243" r:id="rId5"/>
    <p:sldId id="1211" r:id="rId6"/>
    <p:sldId id="1214" r:id="rId7"/>
    <p:sldId id="1215" r:id="rId8"/>
    <p:sldId id="1227" r:id="rId9"/>
    <p:sldId id="1218" r:id="rId10"/>
  </p:sldIdLst>
  <p:sldSz cx="12192000" cy="6858000"/>
  <p:notesSz cx="7010400" cy="9296400"/>
  <p:custShowLst>
    <p:custShow name="FillingAfterImage 2-1" id="0">
      <p:sldLst/>
    </p:custShow>
    <p:custShow name="Custom Show 4 square" id="1">
      <p:sldLst/>
    </p:custShow>
    <p:custShow name="Custom Show 4Sq" id="2">
      <p:sldLst/>
    </p:custShow>
    <p:custShow name="Filling Afterimage 1-2" id="3">
      <p:sldLst/>
    </p:custShow>
    <p:custShow name="FillingAfterImg RedBlue" id="4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654A"/>
    <a:srgbClr val="5D3829"/>
    <a:srgbClr val="B8AF82"/>
    <a:srgbClr val="BFB78F"/>
    <a:srgbClr val="B8B082"/>
    <a:srgbClr val="6B9EDB"/>
    <a:srgbClr val="A5A5A5"/>
    <a:srgbClr val="FAD000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2582B-89B9-4CC4-8FE4-5B65F0AF81F1}" v="25" dt="2024-03-07T00:14:32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 autoAdjust="0"/>
    <p:restoredTop sz="84625" autoAdjust="0"/>
  </p:normalViewPr>
  <p:slideViewPr>
    <p:cSldViewPr snapToGrid="0" showGuides="1">
      <p:cViewPr varScale="1">
        <p:scale>
          <a:sx n="108" d="100"/>
          <a:sy n="108" d="100"/>
        </p:scale>
        <p:origin x="786" y="78"/>
      </p:cViewPr>
      <p:guideLst>
        <p:guide orient="horz" pos="27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3408" y="648"/>
      </p:cViewPr>
      <p:guideLst>
        <p:guide orient="horz" pos="2934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0AD67-CBEF-4D9E-99D5-A298724375B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DFC400-6155-4EAA-A917-1BE29ACA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C400-6155-4EAA-A917-1BE29ACAA0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FC400-6155-4EAA-A917-1BE29ACAA0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FC400-6155-4EAA-A917-1BE29ACAA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FC400-6155-4EAA-A917-1BE29ACAA0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FC400-6155-4EAA-A917-1BE29ACAA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FC400-6155-4EAA-A917-1BE29ACAA0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FC400-6155-4EAA-A917-1BE29ACAA0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7CBC213-EBCF-44FA-91BD-43D3681EE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en-US" dirty="0"/>
              <a:t>Sound of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OLLI at Illinois Study Group</a:t>
            </a:r>
          </a:p>
          <a:p>
            <a:r>
              <a:rPr lang="en-US" dirty="0"/>
              <a:t>Spring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3/1/24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000"/>
            </a:lvl1pPr>
          </a:lstStyle>
          <a:p>
            <a:fld id="{2FC1D3DE-821E-4FC7-BBE5-333FA9A0D7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28600"/>
            <a:ext cx="1415393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2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lang="en-US" dirty="0"/>
              <a:t>Demystifying Hybrid Cars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1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OLLI at Illinois Study Group</a:t>
            </a:r>
          </a:p>
          <a:p>
            <a:r>
              <a:rPr lang="en-US" dirty="0"/>
              <a:t>Fall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2"/>
            <a:ext cx="2844800" cy="24447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2"/>
            <a:ext cx="3860800" cy="24447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2"/>
            <a:ext cx="2844800" cy="244475"/>
          </a:xfrm>
        </p:spPr>
        <p:txBody>
          <a:bodyPr/>
          <a:lstStyle>
            <a:lvl1pPr>
              <a:defRPr sz="1000"/>
            </a:lvl1pPr>
          </a:lstStyle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28600"/>
            <a:ext cx="1727200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6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4566"/>
            <a:ext cx="10972800" cy="51600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9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57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80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12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8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3/1/24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FC1D3DE-821E-4FC7-BBE5-333FA9A0D7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D3DE-821E-4FC7-BBE5-333FA9A0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r>
              <a:rPr lang="en-US">
                <a:solidFill>
                  <a:prstClr val="black">
                    <a:tint val="75000"/>
                  </a:prstClr>
                </a:solidFill>
              </a:rPr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r>
              <a:rPr lang="en-US">
                <a:solidFill>
                  <a:prstClr val="black">
                    <a:tint val="75000"/>
                  </a:prstClr>
                </a:solidFill>
              </a:rPr>
              <a:t>Ear for Music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2FC1D3DE-821E-4FC7-BBE5-333FA9A0D7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emf"/><Relationship Id="rId4" Type="http://schemas.openxmlformats.org/officeDocument/2006/relationships/audio" Target="../media/media2.m4a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4a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8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9.emf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audio" Target="../media/audio3.wav"/><Relationship Id="rId18" Type="http://schemas.openxmlformats.org/officeDocument/2006/relationships/image" Target="../media/image6.png"/><Relationship Id="rId3" Type="http://schemas.microsoft.com/office/2007/relationships/media" Target="../media/media6.m4a"/><Relationship Id="rId21" Type="http://schemas.microsoft.com/office/2007/relationships/hdphoto" Target="../media/hdphoto1.wdp"/><Relationship Id="rId7" Type="http://schemas.microsoft.com/office/2007/relationships/media" Target="../media/media8.m4a"/><Relationship Id="rId12" Type="http://schemas.openxmlformats.org/officeDocument/2006/relationships/audio" Target="../media/audio2.wav"/><Relationship Id="rId17" Type="http://schemas.openxmlformats.org/officeDocument/2006/relationships/image" Target="../media/image5.png"/><Relationship Id="rId2" Type="http://schemas.openxmlformats.org/officeDocument/2006/relationships/audio" Target="../media/media5.m4a"/><Relationship Id="rId16" Type="http://schemas.openxmlformats.org/officeDocument/2006/relationships/image" Target="../media/image10.jpg"/><Relationship Id="rId20" Type="http://schemas.openxmlformats.org/officeDocument/2006/relationships/image" Target="../media/image12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audio" Target="../media/audio1.wav"/><Relationship Id="rId5" Type="http://schemas.microsoft.com/office/2007/relationships/media" Target="../media/media7.m4a"/><Relationship Id="rId15" Type="http://schemas.openxmlformats.org/officeDocument/2006/relationships/image" Target="../media/image4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1.jp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13.xml"/><Relationship Id="rId14" Type="http://schemas.openxmlformats.org/officeDocument/2006/relationships/audio" Target="../media/audio4.wav"/><Relationship Id="rId2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audio" Target="../media/audio3.wav"/><Relationship Id="rId18" Type="http://schemas.openxmlformats.org/officeDocument/2006/relationships/image" Target="../media/image5.png"/><Relationship Id="rId26" Type="http://schemas.openxmlformats.org/officeDocument/2006/relationships/image" Target="../media/image17.emf"/><Relationship Id="rId3" Type="http://schemas.microsoft.com/office/2007/relationships/media" Target="../media/media6.m4a"/><Relationship Id="rId21" Type="http://schemas.microsoft.com/office/2007/relationships/hdphoto" Target="../media/hdphoto1.wdp"/><Relationship Id="rId7" Type="http://schemas.microsoft.com/office/2007/relationships/media" Target="../media/media8.m4a"/><Relationship Id="rId12" Type="http://schemas.openxmlformats.org/officeDocument/2006/relationships/audio" Target="../media/audio2.wav"/><Relationship Id="rId17" Type="http://schemas.openxmlformats.org/officeDocument/2006/relationships/image" Target="../media/image10.jpg"/><Relationship Id="rId25" Type="http://schemas.openxmlformats.org/officeDocument/2006/relationships/image" Target="../media/image16.emf"/><Relationship Id="rId2" Type="http://schemas.openxmlformats.org/officeDocument/2006/relationships/audio" Target="../media/media5.m4a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audio" Target="../media/audio1.wav"/><Relationship Id="rId24" Type="http://schemas.openxmlformats.org/officeDocument/2006/relationships/image" Target="../media/image15.emf"/><Relationship Id="rId5" Type="http://schemas.microsoft.com/office/2007/relationships/media" Target="../media/media7.m4a"/><Relationship Id="rId15" Type="http://schemas.openxmlformats.org/officeDocument/2006/relationships/image" Target="../media/image6.png"/><Relationship Id="rId23" Type="http://schemas.openxmlformats.org/officeDocument/2006/relationships/image" Target="../media/image14.jp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1.jp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13.xml"/><Relationship Id="rId14" Type="http://schemas.openxmlformats.org/officeDocument/2006/relationships/audio" Target="../media/audio4.wav"/><Relationship Id="rId22" Type="http://schemas.openxmlformats.org/officeDocument/2006/relationships/image" Target="../media/image13.jpg"/><Relationship Id="rId27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939" y="1972246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en-US" dirty="0"/>
              <a:t>An Ear for Music</a:t>
            </a:r>
            <a:br>
              <a:rPr lang="en-US" dirty="0"/>
            </a:br>
            <a:br>
              <a:rPr lang="en-US" sz="3600" dirty="0"/>
            </a:br>
            <a:r>
              <a:rPr lang="en-US" sz="1200" dirty="0"/>
              <a:t> </a:t>
            </a:r>
            <a:br>
              <a:rPr lang="en-US" sz="3600" dirty="0"/>
            </a:br>
            <a:r>
              <a:rPr lang="en-US" sz="2700" dirty="0">
                <a:solidFill>
                  <a:srgbClr val="0070C0"/>
                </a:solidFill>
              </a:rPr>
              <a:t>Session 1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Building Blocks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1720" y="456855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OLLI at Illinois</a:t>
            </a:r>
          </a:p>
          <a:p>
            <a:r>
              <a:rPr lang="en-US" dirty="0"/>
              <a:t>Spring 2024</a:t>
            </a:r>
          </a:p>
          <a:p>
            <a:endParaRPr lang="en-US" dirty="0"/>
          </a:p>
          <a:p>
            <a:r>
              <a:rPr lang="en-US" sz="2000" dirty="0"/>
              <a:t>D. H. Tracy</a:t>
            </a:r>
          </a:p>
          <a:p>
            <a:endParaRPr lang="en-US" dirty="0"/>
          </a:p>
        </p:txBody>
      </p:sp>
      <p:pic>
        <p:nvPicPr>
          <p:cNvPr id="11" name="Picture 10" descr="A dog looking at a gramophone&#10;&#10;Description automatically generated">
            <a:extLst>
              <a:ext uri="{FF2B5EF4-FFF2-40B4-BE49-F238E27FC236}">
                <a16:creationId xmlns:a16="http://schemas.microsoft.com/office/drawing/2014/main" id="{610D5695-7C55-6EFC-C127-73C8EB28A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9460006" y="483859"/>
            <a:ext cx="1792942" cy="1004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3195E-C4BC-9F11-A4E0-3079321D139C}"/>
              </a:ext>
            </a:extLst>
          </p:cNvPr>
          <p:cNvSpPr txBox="1"/>
          <p:nvPr/>
        </p:nvSpPr>
        <p:spPr>
          <a:xfrm rot="1366885">
            <a:off x="7389628" y="3629062"/>
            <a:ext cx="2529711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Alien Trumpets Slides only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81F3C0E-51FA-BEF9-35B2-3DF570D56788}"/>
              </a:ext>
            </a:extLst>
          </p:cNvPr>
          <p:cNvSpPr/>
          <p:nvPr/>
        </p:nvSpPr>
        <p:spPr>
          <a:xfrm>
            <a:off x="11770242" y="6113721"/>
            <a:ext cx="351419" cy="481499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20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1917-E6EA-DE7C-F648-B07A1A02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View Alien Trumpets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0041-1B36-E8E1-B0CC-8065BC8A5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this file in </a:t>
            </a:r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Start “Slideshow” from Beginning</a:t>
            </a:r>
          </a:p>
          <a:p>
            <a:r>
              <a:rPr lang="en-US" dirty="0"/>
              <a:t>Wait for Arrow in lower right corner of each slide.</a:t>
            </a:r>
          </a:p>
          <a:p>
            <a:pPr lvl="1"/>
            <a:r>
              <a:rPr lang="en-US" dirty="0"/>
              <a:t>Then advance slide by hitting Spacebar or </a:t>
            </a:r>
            <a:r>
              <a:rPr lang="en-US" dirty="0">
                <a:sym typeface="Symbol" panose="05050102010706020507" pitchFamily="18" charset="2"/>
              </a:rPr>
              <a:t>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  just once, then wait for next arrow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170B-3A03-C772-14E8-6E0597B8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F1CA-2A50-E94C-DA42-30DFC948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51CA-DF26-AB15-326F-0330F7C5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2</a:t>
            </a:fld>
            <a:endParaRPr lang="en-US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8320B5B7-C945-3430-157F-411CAC53C778}"/>
              </a:ext>
            </a:extLst>
          </p:cNvPr>
          <p:cNvSpPr/>
          <p:nvPr/>
        </p:nvSpPr>
        <p:spPr>
          <a:xfrm>
            <a:off x="11770242" y="6113721"/>
            <a:ext cx="351419" cy="481499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E908B1-7F9E-6DC5-3F7B-E302D24F2346}"/>
              </a:ext>
            </a:extLst>
          </p:cNvPr>
          <p:cNvCxnSpPr/>
          <p:nvPr/>
        </p:nvCxnSpPr>
        <p:spPr>
          <a:xfrm>
            <a:off x="9260958" y="2923953"/>
            <a:ext cx="2509284" cy="311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rumpet_242_3s_p0_hAlt-h3-V">
            <a:hlinkClick r:id="" action="ppaction://media"/>
            <a:extLst>
              <a:ext uri="{FF2B5EF4-FFF2-40B4-BE49-F238E27FC236}">
                <a16:creationId xmlns:a16="http://schemas.microsoft.com/office/drawing/2014/main" id="{F07B0912-DF84-0DD6-35B3-D1A7A08A9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8860" y="2796020"/>
            <a:ext cx="1417320" cy="1417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0441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What Sounds </a:t>
            </a:r>
            <a:r>
              <a:rPr lang="en-US" sz="3100" b="1" i="1" dirty="0"/>
              <a:t>Can</a:t>
            </a:r>
            <a:r>
              <a:rPr lang="en-US" sz="3100" dirty="0"/>
              <a:t> We Distinguish?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 for Music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49FC0-8ED8-463D-A8E1-5A9F081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1D3DE-821E-4FC7-BBE5-333FA9A0D7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1433A-F6F6-4685-8D53-F9A616617CFF}"/>
              </a:ext>
            </a:extLst>
          </p:cNvPr>
          <p:cNvSpPr txBox="1">
            <a:spLocks/>
          </p:cNvSpPr>
          <p:nvPr/>
        </p:nvSpPr>
        <p:spPr>
          <a:xfrm>
            <a:off x="1790700" y="2271595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5" marR="0" lvl="0" indent="-342865" algn="l" defTabSz="914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65" marR="0" lvl="0" indent="-342865" algn="l" defTabSz="914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65" marR="0" lvl="0" indent="-342865" algn="l" defTabSz="914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65" marR="0" lvl="0" indent="-342865" algn="l" defTabSz="914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65" marR="0" lvl="0" indent="-342865" algn="l" defTabSz="914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A70F63BD-D9F9-4B2B-B465-F48E15BFA41F}"/>
              </a:ext>
            </a:extLst>
          </p:cNvPr>
          <p:cNvSpPr/>
          <p:nvPr/>
        </p:nvSpPr>
        <p:spPr>
          <a:xfrm>
            <a:off x="11969261" y="6290420"/>
            <a:ext cx="152400" cy="304800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 descr="A yellow trumpet with a white background&#10;&#10;Description automatically generated">
            <a:extLst>
              <a:ext uri="{FF2B5EF4-FFF2-40B4-BE49-F238E27FC236}">
                <a16:creationId xmlns:a16="http://schemas.microsoft.com/office/drawing/2014/main" id="{CC0040BC-BB07-FFC4-CA3A-6A07A141DB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06942"/>
            <a:ext cx="2638425" cy="1733550"/>
          </a:xfrm>
          <a:prstGeom prst="rect">
            <a:avLst/>
          </a:prstGeom>
        </p:spPr>
      </p:pic>
      <p:pic>
        <p:nvPicPr>
          <p:cNvPr id="30" name="Trumpet_242_3s_p0_h0">
            <a:hlinkClick r:id="" action="ppaction://media"/>
            <a:extLst>
              <a:ext uri="{FF2B5EF4-FFF2-40B4-BE49-F238E27FC236}">
                <a16:creationId xmlns:a16="http://schemas.microsoft.com/office/drawing/2014/main" id="{D4D21787-32A0-39FA-C36E-C2F552303A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3552" y="1156936"/>
            <a:ext cx="1416424" cy="14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07A6219-E35C-3FDC-6551-EADD3325EAA2}"/>
              </a:ext>
            </a:extLst>
          </p:cNvPr>
          <p:cNvSpPr txBox="1"/>
          <p:nvPr/>
        </p:nvSpPr>
        <p:spPr>
          <a:xfrm>
            <a:off x="4070178" y="1433611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55" name="Trumpet_242_3s_p0_h0">
            <a:hlinkClick r:id="" action="ppaction://media"/>
            <a:extLst>
              <a:ext uri="{FF2B5EF4-FFF2-40B4-BE49-F238E27FC236}">
                <a16:creationId xmlns:a16="http://schemas.microsoft.com/office/drawing/2014/main" id="{2FECE108-2022-7549-62D3-65B3F3EC9D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7047" y="4456516"/>
            <a:ext cx="1416424" cy="14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E2596E-813C-9D82-AAAF-C5C366028E8D}"/>
              </a:ext>
            </a:extLst>
          </p:cNvPr>
          <p:cNvSpPr txBox="1"/>
          <p:nvPr/>
        </p:nvSpPr>
        <p:spPr>
          <a:xfrm>
            <a:off x="4024623" y="4733191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29C57-4830-0480-0F84-668108AD11A0}"/>
              </a:ext>
            </a:extLst>
          </p:cNvPr>
          <p:cNvSpPr txBox="1"/>
          <p:nvPr/>
        </p:nvSpPr>
        <p:spPr>
          <a:xfrm>
            <a:off x="4079703" y="3094107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879711F-1940-27A9-2B51-CF265499E793}"/>
              </a:ext>
            </a:extLst>
          </p:cNvPr>
          <p:cNvSpPr/>
          <p:nvPr/>
        </p:nvSpPr>
        <p:spPr>
          <a:xfrm>
            <a:off x="7432431" y="2720340"/>
            <a:ext cx="2374900" cy="1417320"/>
          </a:xfrm>
          <a:prstGeom prst="leftArrow">
            <a:avLst>
              <a:gd name="adj1" fmla="val 66129"/>
              <a:gd name="adj2" fmla="val 45161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little Different</a:t>
            </a:r>
          </a:p>
        </p:txBody>
      </p:sp>
      <p:pic>
        <p:nvPicPr>
          <p:cNvPr id="10" name="Picture 9" descr="A dog looking at a gramophone&#10;&#10;Description automatically generated">
            <a:extLst>
              <a:ext uri="{FF2B5EF4-FFF2-40B4-BE49-F238E27FC236}">
                <a16:creationId xmlns:a16="http://schemas.microsoft.com/office/drawing/2014/main" id="{83D7EC62-5437-475E-7B85-552C68E73E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10662104" y="189316"/>
            <a:ext cx="1337018" cy="748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2375D-3375-D9F0-94F0-9E41778662FF}"/>
              </a:ext>
            </a:extLst>
          </p:cNvPr>
          <p:cNvSpPr txBox="1"/>
          <p:nvPr/>
        </p:nvSpPr>
        <p:spPr>
          <a:xfrm rot="21170648">
            <a:off x="609600" y="2628007"/>
            <a:ext cx="1908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Remember this one?</a:t>
            </a:r>
          </a:p>
        </p:txBody>
      </p:sp>
    </p:spTree>
    <p:extLst>
      <p:ext uri="{BB962C8B-B14F-4D97-AF65-F5344CB8AC3E}">
        <p14:creationId xmlns:p14="http://schemas.microsoft.com/office/powerpoint/2010/main" val="1131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7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4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8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8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50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7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12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68182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1" grpId="0" animBg="1"/>
      <p:bldP spid="51" grpId="1" animBg="1"/>
      <p:bldP spid="52" grpId="0"/>
      <p:bldP spid="56" grpId="0"/>
      <p:bldP spid="58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rumpet_242_3s_p0_hAlt-h3-V">
            <a:hlinkClick r:id="" action="ppaction://media"/>
            <a:extLst>
              <a:ext uri="{FF2B5EF4-FFF2-40B4-BE49-F238E27FC236}">
                <a16:creationId xmlns:a16="http://schemas.microsoft.com/office/drawing/2014/main" id="{21F16DC2-DA57-C183-7A06-4722FB938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6000" y="2796020"/>
            <a:ext cx="1417320" cy="1417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908" y="1642957"/>
            <a:ext cx="4260750" cy="1585609"/>
          </a:xfrm>
        </p:spPr>
        <p:txBody>
          <a:bodyPr>
            <a:normAutofit/>
          </a:bodyPr>
          <a:lstStyle/>
          <a:p>
            <a:r>
              <a:rPr lang="en-US" sz="3100" dirty="0"/>
              <a:t>What Sounds Can</a:t>
            </a:r>
            <a:br>
              <a:rPr lang="en-US" sz="3100" dirty="0"/>
            </a:br>
            <a:r>
              <a:rPr lang="en-US" sz="3100" dirty="0"/>
              <a:t> We Distinguish?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49FC0-8ED8-463D-A8E1-5A9F081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1433A-F6F6-4685-8D53-F9A616617CFF}"/>
              </a:ext>
            </a:extLst>
          </p:cNvPr>
          <p:cNvSpPr txBox="1">
            <a:spLocks/>
          </p:cNvSpPr>
          <p:nvPr/>
        </p:nvSpPr>
        <p:spPr>
          <a:xfrm>
            <a:off x="1790700" y="2271595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A70F63BD-D9F9-4B2B-B465-F48E15BFA41F}"/>
              </a:ext>
            </a:extLst>
          </p:cNvPr>
          <p:cNvSpPr/>
          <p:nvPr/>
        </p:nvSpPr>
        <p:spPr>
          <a:xfrm>
            <a:off x="11969261" y="6290420"/>
            <a:ext cx="152400" cy="304800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 descr="A yellow trumpet with a white background&#10;&#10;Description automatically generated">
            <a:extLst>
              <a:ext uri="{FF2B5EF4-FFF2-40B4-BE49-F238E27FC236}">
                <a16:creationId xmlns:a16="http://schemas.microsoft.com/office/drawing/2014/main" id="{CC0040BC-BB07-FFC4-CA3A-6A07A141DB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6942"/>
            <a:ext cx="1881188" cy="1236015"/>
          </a:xfrm>
          <a:prstGeom prst="rect">
            <a:avLst/>
          </a:prstGeom>
        </p:spPr>
      </p:pic>
      <p:pic>
        <p:nvPicPr>
          <p:cNvPr id="30" name="Trumpet_242_3s_p0_h0">
            <a:hlinkClick r:id="" action="ppaction://media"/>
            <a:extLst>
              <a:ext uri="{FF2B5EF4-FFF2-40B4-BE49-F238E27FC236}">
                <a16:creationId xmlns:a16="http://schemas.microsoft.com/office/drawing/2014/main" id="{D4D21787-32A0-39FA-C36E-C2F552303A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3552" y="983681"/>
            <a:ext cx="1416424" cy="14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07A6219-E35C-3FDC-6551-EADD3325EAA2}"/>
              </a:ext>
            </a:extLst>
          </p:cNvPr>
          <p:cNvSpPr txBox="1"/>
          <p:nvPr/>
        </p:nvSpPr>
        <p:spPr>
          <a:xfrm>
            <a:off x="4070178" y="1260356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55" name="Trumpet_242_3s_p0_h0">
            <a:hlinkClick r:id="" action="ppaction://media"/>
            <a:extLst>
              <a:ext uri="{FF2B5EF4-FFF2-40B4-BE49-F238E27FC236}">
                <a16:creationId xmlns:a16="http://schemas.microsoft.com/office/drawing/2014/main" id="{2FECE108-2022-7549-62D3-65B3F3EC9D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7047" y="4716399"/>
            <a:ext cx="1416424" cy="14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E2596E-813C-9D82-AAAF-C5C366028E8D}"/>
              </a:ext>
            </a:extLst>
          </p:cNvPr>
          <p:cNvSpPr txBox="1"/>
          <p:nvPr/>
        </p:nvSpPr>
        <p:spPr>
          <a:xfrm>
            <a:off x="4024623" y="4993074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29C57-4830-0480-0F84-668108AD11A0}"/>
              </a:ext>
            </a:extLst>
          </p:cNvPr>
          <p:cNvSpPr txBox="1"/>
          <p:nvPr/>
        </p:nvSpPr>
        <p:spPr>
          <a:xfrm>
            <a:off x="4079703" y="3094107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8F91E-102C-477E-88F1-53DF54DA8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142" y="4250988"/>
            <a:ext cx="4114800" cy="2429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01627-FDD3-9D2C-27EA-D8C5B9DF1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2142" y="2278817"/>
            <a:ext cx="4114800" cy="2429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15B44-AEAC-B2B3-4465-EDA04B9561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1950" y="272236"/>
            <a:ext cx="4114800" cy="2429378"/>
          </a:xfrm>
          <a:prstGeom prst="rect">
            <a:avLst/>
          </a:prstGeom>
        </p:spPr>
      </p:pic>
      <p:pic>
        <p:nvPicPr>
          <p:cNvPr id="8" name="Picture 7" descr="A dog looking at a gramophone&#10;&#10;Description automatically generated">
            <a:extLst>
              <a:ext uri="{FF2B5EF4-FFF2-40B4-BE49-F238E27FC236}">
                <a16:creationId xmlns:a16="http://schemas.microsoft.com/office/drawing/2014/main" id="{C135A3D6-64EA-5F2E-8B31-DD8386CD2E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10662104" y="189316"/>
            <a:ext cx="1337018" cy="748730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44F349B0-3202-6ECF-8712-32D195B391AD}"/>
              </a:ext>
            </a:extLst>
          </p:cNvPr>
          <p:cNvSpPr/>
          <p:nvPr/>
        </p:nvSpPr>
        <p:spPr>
          <a:xfrm>
            <a:off x="10356750" y="3019507"/>
            <a:ext cx="1643148" cy="980616"/>
          </a:xfrm>
          <a:prstGeom prst="leftArrow">
            <a:avLst>
              <a:gd name="adj1" fmla="val 66129"/>
              <a:gd name="adj2" fmla="val 45161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 little Different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0D4C63-6E62-A6B6-A355-64DF9ADC68DE}"/>
              </a:ext>
            </a:extLst>
          </p:cNvPr>
          <p:cNvSpPr/>
          <p:nvPr/>
        </p:nvSpPr>
        <p:spPr>
          <a:xfrm>
            <a:off x="5666089" y="1395256"/>
            <a:ext cx="863827" cy="4186409"/>
          </a:xfrm>
          <a:custGeom>
            <a:avLst/>
            <a:gdLst>
              <a:gd name="connsiteX0" fmla="*/ 753658 w 863827"/>
              <a:gd name="connsiteY0" fmla="*/ 4186409 h 4186409"/>
              <a:gd name="connsiteX1" fmla="*/ 235865 w 863827"/>
              <a:gd name="connsiteY1" fmla="*/ 3800819 h 4186409"/>
              <a:gd name="connsiteX2" fmla="*/ 4511 w 863827"/>
              <a:gd name="connsiteY2" fmla="*/ 2203373 h 4186409"/>
              <a:gd name="connsiteX3" fmla="*/ 147730 w 863827"/>
              <a:gd name="connsiteY3" fmla="*/ 374573 h 4186409"/>
              <a:gd name="connsiteX4" fmla="*/ 863827 w 863827"/>
              <a:gd name="connsiteY4" fmla="*/ 0 h 41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27" h="4186409">
                <a:moveTo>
                  <a:pt x="753658" y="4186409"/>
                </a:moveTo>
                <a:cubicBezTo>
                  <a:pt x="557190" y="4158867"/>
                  <a:pt x="360723" y="4131325"/>
                  <a:pt x="235865" y="3800819"/>
                </a:cubicBezTo>
                <a:cubicBezTo>
                  <a:pt x="111007" y="3470313"/>
                  <a:pt x="19200" y="2774414"/>
                  <a:pt x="4511" y="2203373"/>
                </a:cubicBezTo>
                <a:cubicBezTo>
                  <a:pt x="-10178" y="1632332"/>
                  <a:pt x="4511" y="741802"/>
                  <a:pt x="147730" y="374573"/>
                </a:cubicBezTo>
                <a:cubicBezTo>
                  <a:pt x="290949" y="7344"/>
                  <a:pt x="577388" y="3672"/>
                  <a:pt x="863827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7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4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8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0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7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12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12"/>
                            </p:stCondLst>
                            <p:childTnLst>
                              <p:par>
                                <p:cTn id="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303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74242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1" grpId="0" animBg="1"/>
      <p:bldP spid="51" grpId="1" animBg="1"/>
      <p:bldP spid="52" grpId="0"/>
      <p:bldP spid="56" grpId="0"/>
      <p:bldP spid="58" grpId="0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rumpet_242_3s_p0_hAlt-h3Red">
            <a:hlinkClick r:id="" action="ppaction://media"/>
            <a:extLst>
              <a:ext uri="{FF2B5EF4-FFF2-40B4-BE49-F238E27FC236}">
                <a16:creationId xmlns:a16="http://schemas.microsoft.com/office/drawing/2014/main" id="{0330CA50-344E-EB3A-F64C-4FE3B5634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7634" y="2836832"/>
            <a:ext cx="1417320" cy="1417320"/>
          </a:xfrm>
          <a:prstGeom prst="rect">
            <a:avLst/>
          </a:prstGeom>
        </p:spPr>
      </p:pic>
      <p:pic>
        <p:nvPicPr>
          <p:cNvPr id="17" name="Trumpet_242_3s_p0_hAlt-h3Red">
            <a:hlinkClick r:id="" action="ppaction://media"/>
            <a:extLst>
              <a:ext uri="{FF2B5EF4-FFF2-40B4-BE49-F238E27FC236}">
                <a16:creationId xmlns:a16="http://schemas.microsoft.com/office/drawing/2014/main" id="{2569AA83-18CA-1707-AAC7-45F2CFB0D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7634" y="1155116"/>
            <a:ext cx="1417320" cy="14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Trumpet_242_3s_p0_hAlt-h3">
            <a:hlinkClick r:id="" action="ppaction://media"/>
            <a:extLst>
              <a:ext uri="{FF2B5EF4-FFF2-40B4-BE49-F238E27FC236}">
                <a16:creationId xmlns:a16="http://schemas.microsoft.com/office/drawing/2014/main" id="{24B42DD3-1EA5-03E7-53F1-764515C475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9064" y="4446907"/>
            <a:ext cx="1417320" cy="1417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0441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What Sounds Can We Distinguish?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49FC0-8ED8-463D-A8E1-5A9F081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1433A-F6F6-4685-8D53-F9A616617CFF}"/>
              </a:ext>
            </a:extLst>
          </p:cNvPr>
          <p:cNvSpPr txBox="1">
            <a:spLocks/>
          </p:cNvSpPr>
          <p:nvPr/>
        </p:nvSpPr>
        <p:spPr>
          <a:xfrm>
            <a:off x="1790700" y="2271595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A0B4C4-A751-4E48-BCFE-AAAE28C26F0A}"/>
              </a:ext>
            </a:extLst>
          </p:cNvPr>
          <p:cNvSpPr txBox="1">
            <a:spLocks/>
          </p:cNvSpPr>
          <p:nvPr/>
        </p:nvSpPr>
        <p:spPr>
          <a:xfrm>
            <a:off x="1790700" y="2250658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A70F63BD-D9F9-4B2B-B465-F48E15BFA41F}"/>
              </a:ext>
            </a:extLst>
          </p:cNvPr>
          <p:cNvSpPr/>
          <p:nvPr/>
        </p:nvSpPr>
        <p:spPr>
          <a:xfrm>
            <a:off x="11969261" y="6290420"/>
            <a:ext cx="152400" cy="304800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 descr="A yellow trumpet with a white background&#10;&#10;Description automatically generated">
            <a:extLst>
              <a:ext uri="{FF2B5EF4-FFF2-40B4-BE49-F238E27FC236}">
                <a16:creationId xmlns:a16="http://schemas.microsoft.com/office/drawing/2014/main" id="{CC0040BC-BB07-FFC4-CA3A-6A07A141DB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06942"/>
            <a:ext cx="2638425" cy="17335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07A6219-E35C-3FDC-6551-EADD3325EAA2}"/>
              </a:ext>
            </a:extLst>
          </p:cNvPr>
          <p:cNvSpPr txBox="1"/>
          <p:nvPr/>
        </p:nvSpPr>
        <p:spPr>
          <a:xfrm>
            <a:off x="4070178" y="1433611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E2596E-813C-9D82-AAAF-C5C366028E8D}"/>
              </a:ext>
            </a:extLst>
          </p:cNvPr>
          <p:cNvSpPr txBox="1"/>
          <p:nvPr/>
        </p:nvSpPr>
        <p:spPr>
          <a:xfrm>
            <a:off x="4024623" y="4733191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29C57-4830-0480-0F84-668108AD11A0}"/>
              </a:ext>
            </a:extLst>
          </p:cNvPr>
          <p:cNvSpPr txBox="1"/>
          <p:nvPr/>
        </p:nvSpPr>
        <p:spPr>
          <a:xfrm>
            <a:off x="4079703" y="3094107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8AC82DF-DC48-C959-7A5B-C67A2B470837}"/>
              </a:ext>
            </a:extLst>
          </p:cNvPr>
          <p:cNvSpPr/>
          <p:nvPr/>
        </p:nvSpPr>
        <p:spPr>
          <a:xfrm>
            <a:off x="8026400" y="4395986"/>
            <a:ext cx="2374900" cy="1417320"/>
          </a:xfrm>
          <a:prstGeom prst="leftArrow">
            <a:avLst>
              <a:gd name="adj1" fmla="val 66129"/>
              <a:gd name="adj2" fmla="val 4516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i="1" dirty="0">
                <a:solidFill>
                  <a:schemeClr val="tx1"/>
                </a:solidFill>
              </a:rPr>
              <a:t>tiny</a:t>
            </a:r>
            <a:r>
              <a:rPr lang="en-US" sz="2400" dirty="0">
                <a:solidFill>
                  <a:schemeClr val="tx1"/>
                </a:solidFill>
              </a:rPr>
              <a:t> bit Different</a:t>
            </a:r>
          </a:p>
        </p:txBody>
      </p:sp>
      <p:pic>
        <p:nvPicPr>
          <p:cNvPr id="6" name="Picture 5" descr="A dog looking at a gramophone&#10;&#10;Description automatically generated">
            <a:extLst>
              <a:ext uri="{FF2B5EF4-FFF2-40B4-BE49-F238E27FC236}">
                <a16:creationId xmlns:a16="http://schemas.microsoft.com/office/drawing/2014/main" id="{97AF7455-E58C-5C18-6DEE-CAE08E33C6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10662104" y="189316"/>
            <a:ext cx="1337018" cy="748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E71459-1DB3-FB72-BF0A-87B65A03D292}"/>
              </a:ext>
            </a:extLst>
          </p:cNvPr>
          <p:cNvSpPr txBox="1"/>
          <p:nvPr/>
        </p:nvSpPr>
        <p:spPr>
          <a:xfrm rot="21218563">
            <a:off x="798899" y="2594961"/>
            <a:ext cx="138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 this one?</a:t>
            </a:r>
          </a:p>
        </p:txBody>
      </p:sp>
    </p:spTree>
    <p:extLst>
      <p:ext uri="{BB962C8B-B14F-4D97-AF65-F5344CB8AC3E}">
        <p14:creationId xmlns:p14="http://schemas.microsoft.com/office/powerpoint/2010/main" val="16751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7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4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7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8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700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8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1" grpId="0" animBg="1"/>
      <p:bldP spid="52" grpId="0"/>
      <p:bldP spid="56" grpId="0"/>
      <p:bldP spid="5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339405-AE19-888F-C035-8132EBF2F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066" y="4263962"/>
            <a:ext cx="4114800" cy="2429381"/>
          </a:xfrm>
          <a:prstGeom prst="rect">
            <a:avLst/>
          </a:prstGeom>
        </p:spPr>
      </p:pic>
      <p:pic>
        <p:nvPicPr>
          <p:cNvPr id="18" name="Trumpet_242_3s_p0_hAlt-h3Red">
            <a:hlinkClick r:id="" action="ppaction://media"/>
            <a:extLst>
              <a:ext uri="{FF2B5EF4-FFF2-40B4-BE49-F238E27FC236}">
                <a16:creationId xmlns:a16="http://schemas.microsoft.com/office/drawing/2014/main" id="{0330CA50-344E-EB3A-F64C-4FE3B5634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7634" y="2836832"/>
            <a:ext cx="1417320" cy="1417320"/>
          </a:xfrm>
          <a:prstGeom prst="rect">
            <a:avLst/>
          </a:prstGeom>
        </p:spPr>
      </p:pic>
      <p:pic>
        <p:nvPicPr>
          <p:cNvPr id="17" name="Trumpet_242_3s_p0_hAlt-h3Red">
            <a:hlinkClick r:id="" action="ppaction://media"/>
            <a:extLst>
              <a:ext uri="{FF2B5EF4-FFF2-40B4-BE49-F238E27FC236}">
                <a16:creationId xmlns:a16="http://schemas.microsoft.com/office/drawing/2014/main" id="{2569AA83-18CA-1707-AAC7-45F2CFB0D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7634" y="990732"/>
            <a:ext cx="1417320" cy="14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Trumpet_242_3s_p0_hAlt-h3">
            <a:hlinkClick r:id="" action="ppaction://media"/>
            <a:extLst>
              <a:ext uri="{FF2B5EF4-FFF2-40B4-BE49-F238E27FC236}">
                <a16:creationId xmlns:a16="http://schemas.microsoft.com/office/drawing/2014/main" id="{24B42DD3-1EA5-03E7-53F1-764515C475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9064" y="4734579"/>
            <a:ext cx="1417320" cy="141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49FC0-8ED8-463D-A8E1-5A9F081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1433A-F6F6-4685-8D53-F9A616617CFF}"/>
              </a:ext>
            </a:extLst>
          </p:cNvPr>
          <p:cNvSpPr txBox="1">
            <a:spLocks/>
          </p:cNvSpPr>
          <p:nvPr/>
        </p:nvSpPr>
        <p:spPr>
          <a:xfrm>
            <a:off x="1790700" y="2271595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A0B4C4-A751-4E48-BCFE-AAAE28C26F0A}"/>
              </a:ext>
            </a:extLst>
          </p:cNvPr>
          <p:cNvSpPr txBox="1">
            <a:spLocks/>
          </p:cNvSpPr>
          <p:nvPr/>
        </p:nvSpPr>
        <p:spPr>
          <a:xfrm>
            <a:off x="1790700" y="2250658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A70F63BD-D9F9-4B2B-B465-F48E15BFA41F}"/>
              </a:ext>
            </a:extLst>
          </p:cNvPr>
          <p:cNvSpPr/>
          <p:nvPr/>
        </p:nvSpPr>
        <p:spPr>
          <a:xfrm>
            <a:off x="11969261" y="6290420"/>
            <a:ext cx="152400" cy="304800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7A6219-E35C-3FDC-6551-EADD3325EAA2}"/>
              </a:ext>
            </a:extLst>
          </p:cNvPr>
          <p:cNvSpPr txBox="1"/>
          <p:nvPr/>
        </p:nvSpPr>
        <p:spPr>
          <a:xfrm>
            <a:off x="4070178" y="1269227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E2596E-813C-9D82-AAAF-C5C366028E8D}"/>
              </a:ext>
            </a:extLst>
          </p:cNvPr>
          <p:cNvSpPr txBox="1"/>
          <p:nvPr/>
        </p:nvSpPr>
        <p:spPr>
          <a:xfrm>
            <a:off x="4024623" y="5020863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29C57-4830-0480-0F84-668108AD11A0}"/>
              </a:ext>
            </a:extLst>
          </p:cNvPr>
          <p:cNvSpPr txBox="1"/>
          <p:nvPr/>
        </p:nvSpPr>
        <p:spPr>
          <a:xfrm>
            <a:off x="4079703" y="3094107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332D1F-0E3F-941E-E1B2-31620951C31B}"/>
              </a:ext>
            </a:extLst>
          </p:cNvPr>
          <p:cNvSpPr txBox="1">
            <a:spLocks/>
          </p:cNvSpPr>
          <p:nvPr/>
        </p:nvSpPr>
        <p:spPr>
          <a:xfrm>
            <a:off x="-567908" y="1642957"/>
            <a:ext cx="4260750" cy="1585609"/>
          </a:xfrm>
          <a:prstGeom prst="rect">
            <a:avLst/>
          </a:prstGeom>
          <a:ln>
            <a:noFill/>
          </a:ln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/>
              <a:t>What Sounds Can</a:t>
            </a:r>
            <a:br>
              <a:rPr lang="en-US" sz="3100"/>
            </a:br>
            <a:r>
              <a:rPr lang="en-US" sz="3100"/>
              <a:t> We Distinguish?</a:t>
            </a:r>
            <a:endParaRPr lang="en-US" sz="3100" dirty="0"/>
          </a:p>
        </p:txBody>
      </p:sp>
      <p:pic>
        <p:nvPicPr>
          <p:cNvPr id="10" name="Picture 9" descr="A yellow trumpet with a white background&#10;&#10;Description automatically generated">
            <a:extLst>
              <a:ext uri="{FF2B5EF4-FFF2-40B4-BE49-F238E27FC236}">
                <a16:creationId xmlns:a16="http://schemas.microsoft.com/office/drawing/2014/main" id="{BF563046-9DEA-9545-B6AB-435B4A291C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6942"/>
            <a:ext cx="1881188" cy="1236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2E973E-0335-46D2-31EA-701E50F302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7249" y="2235767"/>
            <a:ext cx="4114800" cy="2429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435E7A-7D3D-ADB2-C3AF-B5173769E5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066" y="229922"/>
            <a:ext cx="4114800" cy="2429381"/>
          </a:xfrm>
          <a:prstGeom prst="rect">
            <a:avLst/>
          </a:prstGeom>
        </p:spPr>
      </p:pic>
      <p:pic>
        <p:nvPicPr>
          <p:cNvPr id="2" name="Picture 1" descr="A dog looking at a gramophone&#10;&#10;Description automatically generated">
            <a:extLst>
              <a:ext uri="{FF2B5EF4-FFF2-40B4-BE49-F238E27FC236}">
                <a16:creationId xmlns:a16="http://schemas.microsoft.com/office/drawing/2014/main" id="{148B8D24-DE1B-A668-F625-DA98416813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10662104" y="189316"/>
            <a:ext cx="1337018" cy="74873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66B9111-7F3F-6B32-2D73-B7D9CB2D63C9}"/>
              </a:ext>
            </a:extLst>
          </p:cNvPr>
          <p:cNvSpPr/>
          <p:nvPr/>
        </p:nvSpPr>
        <p:spPr>
          <a:xfrm>
            <a:off x="10371720" y="4921316"/>
            <a:ext cx="1659360" cy="990292"/>
          </a:xfrm>
          <a:prstGeom prst="leftArrow">
            <a:avLst>
              <a:gd name="adj1" fmla="val 66129"/>
              <a:gd name="adj2" fmla="val 4516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i="1" dirty="0">
                <a:solidFill>
                  <a:schemeClr val="tx1"/>
                </a:solidFill>
              </a:rPr>
              <a:t>tiny</a:t>
            </a:r>
            <a:r>
              <a:rPr lang="en-US" sz="2000" dirty="0">
                <a:solidFill>
                  <a:schemeClr val="tx1"/>
                </a:solidFill>
              </a:rPr>
              <a:t> bit Different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F9AA5B5-893E-3EE9-A30D-D3007603C8A0}"/>
              </a:ext>
            </a:extLst>
          </p:cNvPr>
          <p:cNvSpPr/>
          <p:nvPr/>
        </p:nvSpPr>
        <p:spPr>
          <a:xfrm>
            <a:off x="5666089" y="1395257"/>
            <a:ext cx="863827" cy="2033744"/>
          </a:xfrm>
          <a:custGeom>
            <a:avLst/>
            <a:gdLst>
              <a:gd name="connsiteX0" fmla="*/ 753658 w 863827"/>
              <a:gd name="connsiteY0" fmla="*/ 4186409 h 4186409"/>
              <a:gd name="connsiteX1" fmla="*/ 235865 w 863827"/>
              <a:gd name="connsiteY1" fmla="*/ 3800819 h 4186409"/>
              <a:gd name="connsiteX2" fmla="*/ 4511 w 863827"/>
              <a:gd name="connsiteY2" fmla="*/ 2203373 h 4186409"/>
              <a:gd name="connsiteX3" fmla="*/ 147730 w 863827"/>
              <a:gd name="connsiteY3" fmla="*/ 374573 h 4186409"/>
              <a:gd name="connsiteX4" fmla="*/ 863827 w 863827"/>
              <a:gd name="connsiteY4" fmla="*/ 0 h 41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27" h="4186409">
                <a:moveTo>
                  <a:pt x="753658" y="4186409"/>
                </a:moveTo>
                <a:cubicBezTo>
                  <a:pt x="557190" y="4158867"/>
                  <a:pt x="360723" y="4131325"/>
                  <a:pt x="235865" y="3800819"/>
                </a:cubicBezTo>
                <a:cubicBezTo>
                  <a:pt x="111007" y="3470313"/>
                  <a:pt x="19200" y="2774414"/>
                  <a:pt x="4511" y="2203373"/>
                </a:cubicBezTo>
                <a:cubicBezTo>
                  <a:pt x="-10178" y="1632332"/>
                  <a:pt x="4511" y="741802"/>
                  <a:pt x="147730" y="374573"/>
                </a:cubicBezTo>
                <a:cubicBezTo>
                  <a:pt x="290949" y="7344"/>
                  <a:pt x="577388" y="3672"/>
                  <a:pt x="863827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4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7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4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7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8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7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12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12"/>
                            </p:stCondLst>
                            <p:childTnLst>
                              <p:par>
                                <p:cTn id="4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12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1" grpId="0" animBg="1"/>
      <p:bldP spid="52" grpId="0"/>
      <p:bldP spid="56" grpId="0"/>
      <p:bldP spid="58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rumpet_242_3s_p180">
            <a:hlinkClick r:id="" action="ppaction://media"/>
            <a:extLst>
              <a:ext uri="{FF2B5EF4-FFF2-40B4-BE49-F238E27FC236}">
                <a16:creationId xmlns:a16="http://schemas.microsoft.com/office/drawing/2014/main" id="{83158CEF-33F6-6768-C170-CA2E9C6AF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9903" y="2011719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4583"/>
            <a:ext cx="3717925" cy="855481"/>
          </a:xfrm>
        </p:spPr>
        <p:txBody>
          <a:bodyPr>
            <a:noAutofit/>
          </a:bodyPr>
          <a:lstStyle/>
          <a:p>
            <a:r>
              <a:rPr lang="en-US" dirty="0"/>
              <a:t>What </a:t>
            </a:r>
            <a:r>
              <a:rPr lang="en-US" i="1" dirty="0"/>
              <a:t>Alien</a:t>
            </a:r>
            <a:r>
              <a:rPr lang="en-US" dirty="0"/>
              <a:t> Sounds </a:t>
            </a:r>
            <a:r>
              <a:rPr lang="en-US" i="1" dirty="0"/>
              <a:t>Can</a:t>
            </a:r>
            <a:r>
              <a:rPr lang="en-US" dirty="0"/>
              <a:t> We Distinguish?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49FC0-8ED8-463D-A8E1-5A9F081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1433A-F6F6-4685-8D53-F9A616617CFF}"/>
              </a:ext>
            </a:extLst>
          </p:cNvPr>
          <p:cNvSpPr txBox="1">
            <a:spLocks/>
          </p:cNvSpPr>
          <p:nvPr/>
        </p:nvSpPr>
        <p:spPr>
          <a:xfrm>
            <a:off x="1790700" y="2271595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A0B4C4-A751-4E48-BCFE-AAAE28C26F0A}"/>
              </a:ext>
            </a:extLst>
          </p:cNvPr>
          <p:cNvSpPr txBox="1">
            <a:spLocks/>
          </p:cNvSpPr>
          <p:nvPr/>
        </p:nvSpPr>
        <p:spPr>
          <a:xfrm>
            <a:off x="1790700" y="2250658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A70F63BD-D9F9-4B2B-B465-F48E15BFA41F}"/>
              </a:ext>
            </a:extLst>
          </p:cNvPr>
          <p:cNvSpPr/>
          <p:nvPr/>
        </p:nvSpPr>
        <p:spPr>
          <a:xfrm>
            <a:off x="11969261" y="6290420"/>
            <a:ext cx="152400" cy="304800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8663A-E332-8B02-CA76-8078A5F0721C}"/>
              </a:ext>
            </a:extLst>
          </p:cNvPr>
          <p:cNvSpPr txBox="1"/>
          <p:nvPr/>
        </p:nvSpPr>
        <p:spPr>
          <a:xfrm rot="20748891">
            <a:off x="12350966" y="1177540"/>
            <a:ext cx="154313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p:-180-R1R2</a:t>
            </a:r>
          </a:p>
        </p:txBody>
      </p:sp>
      <p:pic>
        <p:nvPicPr>
          <p:cNvPr id="8" name="Picture 7" descr="A alien playing a trumpet&#10;&#10;Description automatically generated">
            <a:extLst>
              <a:ext uri="{FF2B5EF4-FFF2-40B4-BE49-F238E27FC236}">
                <a16:creationId xmlns:a16="http://schemas.microsoft.com/office/drawing/2014/main" id="{B6BA449E-577B-4277-3450-D523A8E792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48" y="211166"/>
            <a:ext cx="3152775" cy="3152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3D548-0767-CBEA-AC62-09CC32C641F5}"/>
              </a:ext>
            </a:extLst>
          </p:cNvPr>
          <p:cNvSpPr txBox="1"/>
          <p:nvPr/>
        </p:nvSpPr>
        <p:spPr>
          <a:xfrm>
            <a:off x="1790700" y="3059668"/>
            <a:ext cx="103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DALL-E3</a:t>
            </a:r>
          </a:p>
        </p:txBody>
      </p:sp>
      <p:pic>
        <p:nvPicPr>
          <p:cNvPr id="13" name="Trumpet_242_3s_p0">
            <a:hlinkClick r:id="" action="ppaction://media"/>
            <a:extLst>
              <a:ext uri="{FF2B5EF4-FFF2-40B4-BE49-F238E27FC236}">
                <a16:creationId xmlns:a16="http://schemas.microsoft.com/office/drawing/2014/main" id="{D38930CE-5B02-25CD-FD0D-527642A7B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00060" y="42866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Trumpet_242_3s_pRan0">
            <a:hlinkClick r:id="" action="ppaction://media"/>
            <a:extLst>
              <a:ext uri="{FF2B5EF4-FFF2-40B4-BE49-F238E27FC236}">
                <a16:creationId xmlns:a16="http://schemas.microsoft.com/office/drawing/2014/main" id="{4BE1CB1A-477B-3754-7051-CE375A91B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060" y="3632979"/>
            <a:ext cx="1371600" cy="1371600"/>
          </a:xfrm>
          <a:prstGeom prst="rect">
            <a:avLst/>
          </a:prstGeom>
        </p:spPr>
      </p:pic>
      <p:pic>
        <p:nvPicPr>
          <p:cNvPr id="22" name="Trumpet_242_3s_pRanA">
            <a:hlinkClick r:id="" action="ppaction://media"/>
            <a:extLst>
              <a:ext uri="{FF2B5EF4-FFF2-40B4-BE49-F238E27FC236}">
                <a16:creationId xmlns:a16="http://schemas.microsoft.com/office/drawing/2014/main" id="{D9E08758-5552-47E7-D8AF-447B674784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060" y="5235137"/>
            <a:ext cx="1371600" cy="1371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07A6219-E35C-3FDC-6551-EADD3325EAA2}"/>
              </a:ext>
            </a:extLst>
          </p:cNvPr>
          <p:cNvSpPr txBox="1"/>
          <p:nvPr/>
        </p:nvSpPr>
        <p:spPr>
          <a:xfrm>
            <a:off x="4139621" y="711956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E2596E-813C-9D82-AAAF-C5C366028E8D}"/>
              </a:ext>
            </a:extLst>
          </p:cNvPr>
          <p:cNvSpPr txBox="1"/>
          <p:nvPr/>
        </p:nvSpPr>
        <p:spPr>
          <a:xfrm>
            <a:off x="4156797" y="5499793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2A037-D709-9D2E-51EC-431B08D6D70D}"/>
              </a:ext>
            </a:extLst>
          </p:cNvPr>
          <p:cNvSpPr txBox="1"/>
          <p:nvPr/>
        </p:nvSpPr>
        <p:spPr>
          <a:xfrm>
            <a:off x="4156798" y="2280415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29C57-4830-0480-0F84-668108AD11A0}"/>
              </a:ext>
            </a:extLst>
          </p:cNvPr>
          <p:cNvSpPr txBox="1"/>
          <p:nvPr/>
        </p:nvSpPr>
        <p:spPr>
          <a:xfrm>
            <a:off x="4164455" y="3892178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23" name="Picture 22" descr="A yellow trumpet with a white background&#10;&#10;Description automatically generated">
            <a:extLst>
              <a:ext uri="{FF2B5EF4-FFF2-40B4-BE49-F238E27FC236}">
                <a16:creationId xmlns:a16="http://schemas.microsoft.com/office/drawing/2014/main" id="{E7CE52A7-C692-335D-A92F-18768499FBC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03" y="486849"/>
            <a:ext cx="1544030" cy="1014488"/>
          </a:xfrm>
          <a:prstGeom prst="rect">
            <a:avLst/>
          </a:prstGeom>
        </p:spPr>
      </p:pic>
      <p:pic>
        <p:nvPicPr>
          <p:cNvPr id="6" name="Picture 5" descr="A dog looking at a gramophone&#10;&#10;Description automatically generated">
            <a:extLst>
              <a:ext uri="{FF2B5EF4-FFF2-40B4-BE49-F238E27FC236}">
                <a16:creationId xmlns:a16="http://schemas.microsoft.com/office/drawing/2014/main" id="{34B06C1E-1014-1D64-9D75-A21768D662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10662104" y="189316"/>
            <a:ext cx="1337018" cy="748730"/>
          </a:xfrm>
          <a:prstGeom prst="rect">
            <a:avLst/>
          </a:prstGeom>
        </p:spPr>
      </p:pic>
      <p:pic>
        <p:nvPicPr>
          <p:cNvPr id="11" name="Picture 10" descr="A musical instrument in space&#10;&#10;Description automatically generated">
            <a:extLst>
              <a:ext uri="{FF2B5EF4-FFF2-40B4-BE49-F238E27FC236}">
                <a16:creationId xmlns:a16="http://schemas.microsoft.com/office/drawing/2014/main" id="{E2C9B1D5-ECDA-9B4C-03DF-E02DD5697F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98" y="1912760"/>
            <a:ext cx="1463040" cy="1463040"/>
          </a:xfrm>
          <a:prstGeom prst="rect">
            <a:avLst/>
          </a:prstGeom>
        </p:spPr>
      </p:pic>
      <p:pic>
        <p:nvPicPr>
          <p:cNvPr id="19" name="Picture 18" descr="A musical instrument in space&#10;&#10;Description automatically generated">
            <a:extLst>
              <a:ext uri="{FF2B5EF4-FFF2-40B4-BE49-F238E27FC236}">
                <a16:creationId xmlns:a16="http://schemas.microsoft.com/office/drawing/2014/main" id="{829793BD-5920-44BA-1492-7CBDD31766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8398" y="3545020"/>
            <a:ext cx="1463040" cy="1463040"/>
          </a:xfrm>
          <a:prstGeom prst="rect">
            <a:avLst/>
          </a:prstGeom>
        </p:spPr>
      </p:pic>
      <p:pic>
        <p:nvPicPr>
          <p:cNvPr id="25" name="Picture 24" descr="A musical instrument in space&#10;&#10;Description automatically generated">
            <a:extLst>
              <a:ext uri="{FF2B5EF4-FFF2-40B4-BE49-F238E27FC236}">
                <a16:creationId xmlns:a16="http://schemas.microsoft.com/office/drawing/2014/main" id="{7F53E238-B495-5722-8258-201B825868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0377" y="5171044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rumpet_242_3s_p0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repeatCount="7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rumpet_242_3s_p180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rumpet_242_3s_pRan0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rumpet_242_3s_pRanA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2" grpId="0"/>
      <p:bldP spid="56" grpId="0"/>
      <p:bldP spid="12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453370F-1943-20E5-3E66-0B1A8D28AE19}"/>
              </a:ext>
            </a:extLst>
          </p:cNvPr>
          <p:cNvSpPr txBox="1"/>
          <p:nvPr/>
        </p:nvSpPr>
        <p:spPr>
          <a:xfrm rot="511408">
            <a:off x="9675078" y="2736502"/>
            <a:ext cx="1313090" cy="1323439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4 are </a:t>
            </a:r>
            <a:r>
              <a:rPr lang="en-US" sz="2000" i="1" dirty="0"/>
              <a:t>Very</a:t>
            </a:r>
            <a:r>
              <a:rPr lang="en-US" sz="2000" dirty="0"/>
              <a:t> Different Sounds</a:t>
            </a:r>
          </a:p>
        </p:txBody>
      </p:sp>
      <p:pic>
        <p:nvPicPr>
          <p:cNvPr id="6" name="Picture 5" descr="A dog looking at a gramophone&#10;&#10;Description automatically generated">
            <a:extLst>
              <a:ext uri="{FF2B5EF4-FFF2-40B4-BE49-F238E27FC236}">
                <a16:creationId xmlns:a16="http://schemas.microsoft.com/office/drawing/2014/main" id="{52E4E533-11DB-E927-1638-8C0A5BB8F0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36">
            <a:off x="10662104" y="189316"/>
            <a:ext cx="1337018" cy="748730"/>
          </a:xfrm>
          <a:prstGeom prst="rect">
            <a:avLst/>
          </a:prstGeom>
        </p:spPr>
      </p:pic>
      <p:pic>
        <p:nvPicPr>
          <p:cNvPr id="27" name="Trumpet_242_3s_p180">
            <a:hlinkClick r:id="" action="ppaction://media"/>
            <a:extLst>
              <a:ext uri="{FF2B5EF4-FFF2-40B4-BE49-F238E27FC236}">
                <a16:creationId xmlns:a16="http://schemas.microsoft.com/office/drawing/2014/main" id="{83158CEF-33F6-6768-C170-CA2E9C6AF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9903" y="2011719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4583"/>
            <a:ext cx="3717925" cy="855481"/>
          </a:xfrm>
        </p:spPr>
        <p:txBody>
          <a:bodyPr>
            <a:noAutofit/>
          </a:bodyPr>
          <a:lstStyle/>
          <a:p>
            <a:r>
              <a:rPr lang="en-US" dirty="0"/>
              <a:t>What </a:t>
            </a:r>
            <a:r>
              <a:rPr lang="en-US" i="1" dirty="0"/>
              <a:t>Alien</a:t>
            </a:r>
            <a:r>
              <a:rPr lang="en-US" dirty="0"/>
              <a:t> Sounds </a:t>
            </a:r>
            <a:r>
              <a:rPr lang="en-US" i="1" dirty="0"/>
              <a:t>Can</a:t>
            </a:r>
            <a:r>
              <a:rPr lang="en-US" dirty="0"/>
              <a:t> We Distinguish?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 for Music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49FC0-8ED8-463D-A8E1-5A9F081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3DE-821E-4FC7-BBE5-333FA9A0D767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1433A-F6F6-4685-8D53-F9A616617CFF}"/>
              </a:ext>
            </a:extLst>
          </p:cNvPr>
          <p:cNvSpPr txBox="1">
            <a:spLocks/>
          </p:cNvSpPr>
          <p:nvPr/>
        </p:nvSpPr>
        <p:spPr>
          <a:xfrm>
            <a:off x="1790700" y="2271595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A0B4C4-A751-4E48-BCFE-AAAE28C26F0A}"/>
              </a:ext>
            </a:extLst>
          </p:cNvPr>
          <p:cNvSpPr txBox="1">
            <a:spLocks/>
          </p:cNvSpPr>
          <p:nvPr/>
        </p:nvSpPr>
        <p:spPr>
          <a:xfrm>
            <a:off x="1790700" y="2250658"/>
            <a:ext cx="8229600" cy="5105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A70F63BD-D9F9-4B2B-B465-F48E15BFA41F}"/>
              </a:ext>
            </a:extLst>
          </p:cNvPr>
          <p:cNvSpPr/>
          <p:nvPr/>
        </p:nvSpPr>
        <p:spPr>
          <a:xfrm>
            <a:off x="11969261" y="6290420"/>
            <a:ext cx="152400" cy="304800"/>
          </a:xfrm>
          <a:prstGeom prst="chevron">
            <a:avLst/>
          </a:prstGeom>
          <a:solidFill>
            <a:srgbClr val="6B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A alien playing a trumpet&#10;&#10;Description automatically generated">
            <a:extLst>
              <a:ext uri="{FF2B5EF4-FFF2-40B4-BE49-F238E27FC236}">
                <a16:creationId xmlns:a16="http://schemas.microsoft.com/office/drawing/2014/main" id="{B6BA449E-577B-4277-3450-D523A8E7926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48" y="211166"/>
            <a:ext cx="3152775" cy="3152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3D548-0767-CBEA-AC62-09CC32C641F5}"/>
              </a:ext>
            </a:extLst>
          </p:cNvPr>
          <p:cNvSpPr txBox="1"/>
          <p:nvPr/>
        </p:nvSpPr>
        <p:spPr>
          <a:xfrm>
            <a:off x="1790700" y="3059668"/>
            <a:ext cx="103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DALL-E3</a:t>
            </a:r>
          </a:p>
        </p:txBody>
      </p:sp>
      <p:pic>
        <p:nvPicPr>
          <p:cNvPr id="13" name="Trumpet_242_3s_p0">
            <a:hlinkClick r:id="" action="ppaction://media"/>
            <a:extLst>
              <a:ext uri="{FF2B5EF4-FFF2-40B4-BE49-F238E27FC236}">
                <a16:creationId xmlns:a16="http://schemas.microsoft.com/office/drawing/2014/main" id="{D38930CE-5B02-25CD-FD0D-527642A7B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00060" y="42866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Trumpet_242_3s_pRan0">
            <a:hlinkClick r:id="" action="ppaction://media"/>
            <a:extLst>
              <a:ext uri="{FF2B5EF4-FFF2-40B4-BE49-F238E27FC236}">
                <a16:creationId xmlns:a16="http://schemas.microsoft.com/office/drawing/2014/main" id="{4BE1CB1A-477B-3754-7051-CE375A91B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060" y="3632979"/>
            <a:ext cx="1371600" cy="1371600"/>
          </a:xfrm>
          <a:prstGeom prst="rect">
            <a:avLst/>
          </a:prstGeom>
        </p:spPr>
      </p:pic>
      <p:pic>
        <p:nvPicPr>
          <p:cNvPr id="22" name="Trumpet_242_3s_pRanA">
            <a:hlinkClick r:id="" action="ppaction://media"/>
            <a:extLst>
              <a:ext uri="{FF2B5EF4-FFF2-40B4-BE49-F238E27FC236}">
                <a16:creationId xmlns:a16="http://schemas.microsoft.com/office/drawing/2014/main" id="{D9E08758-5552-47E7-D8AF-447B674784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060" y="5235137"/>
            <a:ext cx="1371600" cy="1371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07A6219-E35C-3FDC-6551-EADD3325EAA2}"/>
              </a:ext>
            </a:extLst>
          </p:cNvPr>
          <p:cNvSpPr txBox="1"/>
          <p:nvPr/>
        </p:nvSpPr>
        <p:spPr>
          <a:xfrm>
            <a:off x="4139621" y="711956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E2596E-813C-9D82-AAAF-C5C366028E8D}"/>
              </a:ext>
            </a:extLst>
          </p:cNvPr>
          <p:cNvSpPr txBox="1"/>
          <p:nvPr/>
        </p:nvSpPr>
        <p:spPr>
          <a:xfrm>
            <a:off x="4156797" y="5499793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2A037-D709-9D2E-51EC-431B08D6D70D}"/>
              </a:ext>
            </a:extLst>
          </p:cNvPr>
          <p:cNvSpPr txBox="1"/>
          <p:nvPr/>
        </p:nvSpPr>
        <p:spPr>
          <a:xfrm>
            <a:off x="4156798" y="2280415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29C57-4830-0480-0F84-668108AD11A0}"/>
              </a:ext>
            </a:extLst>
          </p:cNvPr>
          <p:cNvSpPr txBox="1"/>
          <p:nvPr/>
        </p:nvSpPr>
        <p:spPr>
          <a:xfrm>
            <a:off x="4164455" y="3892178"/>
            <a:ext cx="59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23" name="Picture 22" descr="A yellow trumpet with a white background&#10;&#10;Description automatically generated">
            <a:extLst>
              <a:ext uri="{FF2B5EF4-FFF2-40B4-BE49-F238E27FC236}">
                <a16:creationId xmlns:a16="http://schemas.microsoft.com/office/drawing/2014/main" id="{E7CE52A7-C692-335D-A92F-18768499FBC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8" y="657149"/>
            <a:ext cx="1544030" cy="1014488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0ABC92-7E0F-73F0-FA8A-28AD1AC9B600}"/>
              </a:ext>
            </a:extLst>
          </p:cNvPr>
          <p:cNvSpPr/>
          <p:nvPr/>
        </p:nvSpPr>
        <p:spPr>
          <a:xfrm rot="21242204">
            <a:off x="745467" y="5099881"/>
            <a:ext cx="2548280" cy="1012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None !</a:t>
            </a:r>
          </a:p>
        </p:txBody>
      </p:sp>
      <p:pic>
        <p:nvPicPr>
          <p:cNvPr id="10" name="Picture 9" descr="A musical instrument in space&#10;&#10;Description automatically generated">
            <a:extLst>
              <a:ext uri="{FF2B5EF4-FFF2-40B4-BE49-F238E27FC236}">
                <a16:creationId xmlns:a16="http://schemas.microsoft.com/office/drawing/2014/main" id="{3AC8EF52-1D46-6B6B-98D7-9E3CD408AC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98" y="1912760"/>
            <a:ext cx="1463040" cy="1463040"/>
          </a:xfrm>
          <a:prstGeom prst="rect">
            <a:avLst/>
          </a:prstGeom>
        </p:spPr>
      </p:pic>
      <p:pic>
        <p:nvPicPr>
          <p:cNvPr id="11" name="Picture 10" descr="A musical instrument in space&#10;&#10;Description automatically generated">
            <a:extLst>
              <a:ext uri="{FF2B5EF4-FFF2-40B4-BE49-F238E27FC236}">
                <a16:creationId xmlns:a16="http://schemas.microsoft.com/office/drawing/2014/main" id="{597503C4-5E72-146C-CCA7-423295828D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8398" y="3545020"/>
            <a:ext cx="1463040" cy="1463040"/>
          </a:xfrm>
          <a:prstGeom prst="rect">
            <a:avLst/>
          </a:prstGeom>
        </p:spPr>
      </p:pic>
      <p:pic>
        <p:nvPicPr>
          <p:cNvPr id="15" name="Picture 14" descr="A musical instrument in space&#10;&#10;Description automatically generated">
            <a:extLst>
              <a:ext uri="{FF2B5EF4-FFF2-40B4-BE49-F238E27FC236}">
                <a16:creationId xmlns:a16="http://schemas.microsoft.com/office/drawing/2014/main" id="{3335B6B0-7371-8117-726B-2F32351783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0377" y="5171044"/>
            <a:ext cx="1463040" cy="146304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B7F6BEF-7806-5B41-8A79-64242117DCF5}"/>
              </a:ext>
            </a:extLst>
          </p:cNvPr>
          <p:cNvGrpSpPr/>
          <p:nvPr/>
        </p:nvGrpSpPr>
        <p:grpSpPr>
          <a:xfrm>
            <a:off x="257321" y="224349"/>
            <a:ext cx="3176422" cy="3176422"/>
            <a:chOff x="257321" y="224349"/>
            <a:chExt cx="3176422" cy="3176422"/>
          </a:xfrm>
        </p:grpSpPr>
        <p:pic>
          <p:nvPicPr>
            <p:cNvPr id="18" name="Picture 17" descr="A person looking at a purple creature&#10;&#10;Description automatically generated">
              <a:extLst>
                <a:ext uri="{FF2B5EF4-FFF2-40B4-BE49-F238E27FC236}">
                  <a16:creationId xmlns:a16="http://schemas.microsoft.com/office/drawing/2014/main" id="{786F70D5-8CC8-C58D-C873-EF7573D0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321" y="224349"/>
              <a:ext cx="3176422" cy="31764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F0DF90-F121-9E65-57E0-3D9B8375FBC2}"/>
                </a:ext>
              </a:extLst>
            </p:cNvPr>
            <p:cNvSpPr txBox="1"/>
            <p:nvPr/>
          </p:nvSpPr>
          <p:spPr>
            <a:xfrm>
              <a:off x="491210" y="3006468"/>
              <a:ext cx="1091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DALL-E-3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CCC5D26-1CA0-7F3C-3630-F09C29C0CD2A}"/>
              </a:ext>
            </a:extLst>
          </p:cNvPr>
          <p:cNvPicPr>
            <a:picLocks/>
          </p:cNvPicPr>
          <p:nvPr/>
        </p:nvPicPr>
        <p:blipFill rotWithShape="1">
          <a:blip r:embed="rId24"/>
          <a:srcRect t="16102" b="10288"/>
          <a:stretch/>
        </p:blipFill>
        <p:spPr>
          <a:xfrm>
            <a:off x="7485568" y="1833491"/>
            <a:ext cx="4114800" cy="15544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1280BD-9A0E-2FF9-7425-83715E11A693}"/>
              </a:ext>
            </a:extLst>
          </p:cNvPr>
          <p:cNvPicPr>
            <a:picLocks/>
          </p:cNvPicPr>
          <p:nvPr/>
        </p:nvPicPr>
        <p:blipFill rotWithShape="1">
          <a:blip r:embed="rId25"/>
          <a:srcRect t="10962" b="8487"/>
          <a:stretch/>
        </p:blipFill>
        <p:spPr>
          <a:xfrm>
            <a:off x="7476584" y="183836"/>
            <a:ext cx="4114800" cy="15544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86D9B1-65D9-0FAD-11D0-AA34263F38D2}"/>
              </a:ext>
            </a:extLst>
          </p:cNvPr>
          <p:cNvPicPr>
            <a:picLocks/>
          </p:cNvPicPr>
          <p:nvPr/>
        </p:nvPicPr>
        <p:blipFill rotWithShape="1">
          <a:blip r:embed="rId26"/>
          <a:srcRect t="16355" b="8642"/>
          <a:stretch/>
        </p:blipFill>
        <p:spPr>
          <a:xfrm>
            <a:off x="7469487" y="3484924"/>
            <a:ext cx="4114800" cy="15544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49D7DB-3567-10D2-CFA0-3A4495707D3B}"/>
              </a:ext>
            </a:extLst>
          </p:cNvPr>
          <p:cNvPicPr>
            <a:picLocks/>
          </p:cNvPicPr>
          <p:nvPr/>
        </p:nvPicPr>
        <p:blipFill rotWithShape="1">
          <a:blip r:embed="rId27"/>
          <a:srcRect t="12489" b="5540"/>
          <a:stretch/>
        </p:blipFill>
        <p:spPr>
          <a:xfrm>
            <a:off x="7467600" y="5140562"/>
            <a:ext cx="41148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rumpet_242_3s_p0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7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rumpet_242_3s_p180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rumpet_242_3s_pRan0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rumpet_242_3s_pRanA-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51" grpId="0" animBg="1"/>
      <p:bldP spid="51" grpId="1" animBg="1"/>
      <p:bldP spid="51" grpId="2" animBg="1"/>
      <p:bldP spid="52" grpId="0"/>
      <p:bldP spid="56" grpId="0"/>
      <p:bldP spid="12" grpId="0"/>
      <p:bldP spid="58" grpId="0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Widescreen</PresentationFormat>
  <Paragraphs>125</Paragraphs>
  <Slides>8</Slides>
  <Notes>7</Notes>
  <HiddenSlides>0</HiddenSlides>
  <MMClips>20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5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3_Office Theme</vt:lpstr>
      <vt:lpstr>An Ear for Music    Session 1 Building Blocks</vt:lpstr>
      <vt:lpstr>To View Alien Trumpets</vt:lpstr>
      <vt:lpstr>What Sounds Can We Distinguish?</vt:lpstr>
      <vt:lpstr>What Sounds Can  We Distinguish?</vt:lpstr>
      <vt:lpstr>What Sounds Can We Distinguish?</vt:lpstr>
      <vt:lpstr>PowerPoint Presentation</vt:lpstr>
      <vt:lpstr>What Alien Sounds Can We Distinguish?</vt:lpstr>
      <vt:lpstr>What Alien Sounds Can We Distinguish?</vt:lpstr>
      <vt:lpstr>FillingAfterImage 2-1</vt:lpstr>
      <vt:lpstr>Custom Show 4 square</vt:lpstr>
      <vt:lpstr>Custom Show 4Sq</vt:lpstr>
      <vt:lpstr>Filling Afterimage 1-2</vt:lpstr>
      <vt:lpstr>FillingAfterImg RedBlue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2024-03-07T00:14:32Z</dcterms:created>
  <dcterms:modified xsi:type="dcterms:W3CDTF">2024-03-07T14:26:57Z</dcterms:modified>
</cp:coreProperties>
</file>