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884" r:id="rId4"/>
    <p:sldId id="886" r:id="rId5"/>
    <p:sldId id="900" r:id="rId6"/>
    <p:sldId id="943" r:id="rId7"/>
    <p:sldId id="925" r:id="rId8"/>
    <p:sldId id="926" r:id="rId9"/>
    <p:sldId id="927" r:id="rId10"/>
    <p:sldId id="942" r:id="rId11"/>
    <p:sldId id="928" r:id="rId12"/>
    <p:sldId id="929" r:id="rId13"/>
    <p:sldId id="944" r:id="rId14"/>
    <p:sldId id="931" r:id="rId15"/>
    <p:sldId id="932" r:id="rId16"/>
    <p:sldId id="946" r:id="rId17"/>
    <p:sldId id="947" r:id="rId18"/>
    <p:sldId id="948" r:id="rId19"/>
    <p:sldId id="949" r:id="rId20"/>
    <p:sldId id="950" r:id="rId21"/>
    <p:sldId id="945" r:id="rId22"/>
    <p:sldId id="933" r:id="rId23"/>
    <p:sldId id="934" r:id="rId24"/>
    <p:sldId id="897" r:id="rId25"/>
    <p:sldId id="935" r:id="rId26"/>
    <p:sldId id="936" r:id="rId27"/>
    <p:sldId id="937" r:id="rId28"/>
    <p:sldId id="952" r:id="rId29"/>
    <p:sldId id="953" r:id="rId30"/>
    <p:sldId id="954" r:id="rId31"/>
    <p:sldId id="955" r:id="rId32"/>
    <p:sldId id="956" r:id="rId33"/>
    <p:sldId id="951" r:id="rId34"/>
    <p:sldId id="938" r:id="rId35"/>
    <p:sldId id="939" r:id="rId36"/>
    <p:sldId id="940" r:id="rId37"/>
    <p:sldId id="941" r:id="rId38"/>
    <p:sldId id="890" r:id="rId39"/>
    <p:sldId id="25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1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98AB"/>
    <a:srgbClr val="182A4A"/>
    <a:srgbClr val="00AEEF"/>
    <a:srgbClr val="647E8C"/>
    <a:srgbClr val="0092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11"/>
    <p:restoredTop sz="96327"/>
  </p:normalViewPr>
  <p:slideViewPr>
    <p:cSldViewPr snapToGrid="0">
      <p:cViewPr varScale="1">
        <p:scale>
          <a:sx n="130" d="100"/>
          <a:sy n="130" d="100"/>
        </p:scale>
        <p:origin x="414" y="126"/>
      </p:cViewPr>
      <p:guideLst>
        <p:guide orient="horz" pos="2160"/>
        <p:guide pos="7104"/>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BEE19-DE9A-3248-B288-45513FBF92AE}" type="datetimeFigureOut">
              <a:rPr lang="en-US" smtClean="0"/>
              <a:t>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D694E-7FE8-3D44-8BCE-2BFBC3C2E397}" type="slidenum">
              <a:rPr lang="en-US" smtClean="0"/>
              <a:t>‹#›</a:t>
            </a:fld>
            <a:endParaRPr lang="en-US"/>
          </a:p>
        </p:txBody>
      </p:sp>
    </p:spTree>
    <p:extLst>
      <p:ext uri="{BB962C8B-B14F-4D97-AF65-F5344CB8AC3E}">
        <p14:creationId xmlns:p14="http://schemas.microsoft.com/office/powerpoint/2010/main" val="4084774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hyperlink" Target="http://www.igb.illinois.edu/" TargetMode="External"/><Relationship Id="rId7"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hyperlink" Target="https://twitter.com/IGBIllinois" TargetMode="External"/><Relationship Id="rId4" Type="http://schemas.openxmlformats.org/officeDocument/2006/relationships/image" Target="../media/image13.png"/><Relationship Id="rId9"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107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rgbClr val="182A4A"/>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D1815F7-A80D-526D-9994-26C6ECA14EEB}"/>
              </a:ext>
            </a:extLst>
          </p:cNvPr>
          <p:cNvSpPr>
            <a:spLocks noGrp="1"/>
          </p:cNvSpPr>
          <p:nvPr>
            <p:ph type="ctrTitle"/>
          </p:nvPr>
        </p:nvSpPr>
        <p:spPr>
          <a:xfrm>
            <a:off x="731528" y="1295401"/>
            <a:ext cx="10778600" cy="2133599"/>
          </a:xfrm>
        </p:spPr>
        <p:txBody>
          <a:bodyPr anchor="b">
            <a:normAutofit/>
          </a:bodyPr>
          <a:lstStyle>
            <a:lvl1pPr algn="l">
              <a:defRPr sz="3200" cap="all" spc="150" baseline="0">
                <a:solidFill>
                  <a:srgbClr val="00AEEF"/>
                </a:solidFill>
                <a:latin typeface="Century Gothic" panose="020B0502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E64E105A-8073-1FB3-EE89-624EC6558095}"/>
              </a:ext>
            </a:extLst>
          </p:cNvPr>
          <p:cNvSpPr>
            <a:spLocks noGrp="1"/>
          </p:cNvSpPr>
          <p:nvPr>
            <p:ph type="subTitle" idx="1" hasCustomPrompt="1"/>
          </p:nvPr>
        </p:nvSpPr>
        <p:spPr>
          <a:xfrm>
            <a:off x="731528" y="3655243"/>
            <a:ext cx="10778600" cy="2001838"/>
          </a:xfrm>
        </p:spPr>
        <p:txBody>
          <a:bodyPr>
            <a:normAutofit/>
          </a:bodyPr>
          <a:lstStyle>
            <a:lvl1pPr marL="0" indent="0" algn="l">
              <a:spcBef>
                <a:spcPts val="0"/>
              </a:spcBef>
              <a:buNone/>
              <a:defRPr sz="1800" spc="5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subhead</a:t>
            </a:r>
          </a:p>
        </p:txBody>
      </p:sp>
    </p:spTree>
    <p:extLst>
      <p:ext uri="{BB962C8B-B14F-4D97-AF65-F5344CB8AC3E}">
        <p14:creationId xmlns:p14="http://schemas.microsoft.com/office/powerpoint/2010/main" val="219773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rgbClr val="7C98AB"/>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D1815F7-A80D-526D-9994-26C6ECA14EEB}"/>
              </a:ext>
            </a:extLst>
          </p:cNvPr>
          <p:cNvSpPr>
            <a:spLocks noGrp="1"/>
          </p:cNvSpPr>
          <p:nvPr>
            <p:ph type="ctrTitle"/>
          </p:nvPr>
        </p:nvSpPr>
        <p:spPr>
          <a:xfrm>
            <a:off x="731528" y="1295401"/>
            <a:ext cx="10778600" cy="2133599"/>
          </a:xfrm>
        </p:spPr>
        <p:txBody>
          <a:bodyPr anchor="b">
            <a:normAutofit/>
          </a:bodyPr>
          <a:lstStyle>
            <a:lvl1pPr algn="l">
              <a:defRPr sz="3200" cap="all" spc="150" baseline="0">
                <a:solidFill>
                  <a:schemeClr val="bg1"/>
                </a:solidFill>
                <a:latin typeface="Century Gothic" panose="020B0502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E64E105A-8073-1FB3-EE89-624EC6558095}"/>
              </a:ext>
            </a:extLst>
          </p:cNvPr>
          <p:cNvSpPr>
            <a:spLocks noGrp="1"/>
          </p:cNvSpPr>
          <p:nvPr>
            <p:ph type="subTitle" idx="1" hasCustomPrompt="1"/>
          </p:nvPr>
        </p:nvSpPr>
        <p:spPr>
          <a:xfrm>
            <a:off x="731528" y="3655243"/>
            <a:ext cx="10778600" cy="2001838"/>
          </a:xfrm>
        </p:spPr>
        <p:txBody>
          <a:bodyPr>
            <a:normAutofit/>
          </a:bodyPr>
          <a:lstStyle>
            <a:lvl1pPr marL="0" indent="0" algn="l">
              <a:spcBef>
                <a:spcPts val="0"/>
              </a:spcBef>
              <a:buNone/>
              <a:defRPr sz="1800" spc="50" baseline="0">
                <a:solidFill>
                  <a:srgbClr val="182A4A"/>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subhead</a:t>
            </a:r>
          </a:p>
        </p:txBody>
      </p:sp>
    </p:spTree>
    <p:extLst>
      <p:ext uri="{BB962C8B-B14F-4D97-AF65-F5344CB8AC3E}">
        <p14:creationId xmlns:p14="http://schemas.microsoft.com/office/powerpoint/2010/main" val="1624707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AEF23-02BF-8C40-D2E5-9166D84DF5F7}"/>
              </a:ext>
            </a:extLst>
          </p:cNvPr>
          <p:cNvSpPr>
            <a:spLocks noGrp="1"/>
          </p:cNvSpPr>
          <p:nvPr>
            <p:ph type="title"/>
          </p:nvPr>
        </p:nvSpPr>
        <p:spPr>
          <a:xfrm>
            <a:off x="731527" y="365126"/>
            <a:ext cx="10788027" cy="1030042"/>
          </a:xfrm>
        </p:spPr>
        <p:txBody>
          <a:bodyPr/>
          <a:lstStyle>
            <a:lvl1pPr>
              <a:defRPr>
                <a:solidFill>
                  <a:srgbClr val="00AEEF"/>
                </a:solidFill>
                <a:latin typeface="Century Gothic" panose="020B0502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1E32C3A-4DCE-025E-78F1-CD38EE929576}"/>
              </a:ext>
            </a:extLst>
          </p:cNvPr>
          <p:cNvSpPr>
            <a:spLocks noGrp="1"/>
          </p:cNvSpPr>
          <p:nvPr>
            <p:ph idx="1"/>
          </p:nvPr>
        </p:nvSpPr>
        <p:spPr>
          <a:xfrm>
            <a:off x="731527" y="1542821"/>
            <a:ext cx="10788027" cy="4667250"/>
          </a:xfrm>
        </p:spPr>
        <p:txBody>
          <a:bodyPr/>
          <a:lstStyle>
            <a:lvl1pPr>
              <a:defRPr>
                <a:solidFill>
                  <a:srgbClr val="182A4A"/>
                </a:solidFill>
                <a:latin typeface="Georgia" panose="02040502050405020303" pitchFamily="18" charset="0"/>
              </a:defRPr>
            </a:lvl1pPr>
            <a:lvl2pPr>
              <a:defRPr>
                <a:solidFill>
                  <a:srgbClr val="182A4A"/>
                </a:solidFill>
                <a:latin typeface="Georgia" panose="02040502050405020303" pitchFamily="18" charset="0"/>
              </a:defRPr>
            </a:lvl2pPr>
            <a:lvl3pPr>
              <a:defRPr>
                <a:solidFill>
                  <a:srgbClr val="182A4A"/>
                </a:solidFill>
                <a:latin typeface="Georgia" panose="02040502050405020303" pitchFamily="18" charset="0"/>
              </a:defRPr>
            </a:lvl3pPr>
            <a:lvl4pPr>
              <a:defRPr>
                <a:solidFill>
                  <a:srgbClr val="182A4A"/>
                </a:solidFill>
                <a:latin typeface="Georgia" panose="02040502050405020303" pitchFamily="18" charset="0"/>
              </a:defRPr>
            </a:lvl4pPr>
            <a:lvl5pPr>
              <a:defRPr>
                <a:solidFill>
                  <a:srgbClr val="182A4A"/>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9445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9763C-1975-0EEB-63B5-BE60AF655C99}"/>
              </a:ext>
            </a:extLst>
          </p:cNvPr>
          <p:cNvSpPr>
            <a:spLocks noGrp="1"/>
          </p:cNvSpPr>
          <p:nvPr>
            <p:ph type="title"/>
          </p:nvPr>
        </p:nvSpPr>
        <p:spPr>
          <a:xfrm>
            <a:off x="731527" y="365126"/>
            <a:ext cx="10622273" cy="1030042"/>
          </a:xfrm>
        </p:spPr>
        <p:txBody>
          <a:bodyPr/>
          <a:lstStyle>
            <a:lvl1pPr>
              <a:defRPr>
                <a:solidFill>
                  <a:srgbClr val="00AEEF"/>
                </a:solidFill>
                <a:latin typeface="Century Gothic" panose="020B0502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1A60566-DC7F-85C5-BD0B-0E0516584DD7}"/>
              </a:ext>
            </a:extLst>
          </p:cNvPr>
          <p:cNvSpPr>
            <a:spLocks noGrp="1"/>
          </p:cNvSpPr>
          <p:nvPr>
            <p:ph sz="half" idx="1"/>
          </p:nvPr>
        </p:nvSpPr>
        <p:spPr>
          <a:xfrm>
            <a:off x="731527" y="1547846"/>
            <a:ext cx="5288273" cy="4351338"/>
          </a:xfrm>
        </p:spPr>
        <p:txBody>
          <a:bodyPr/>
          <a:lstStyle>
            <a:lvl1pPr>
              <a:defRPr>
                <a:solidFill>
                  <a:srgbClr val="182A4A"/>
                </a:solidFill>
                <a:latin typeface="Georgia" panose="02040502050405020303" pitchFamily="18" charset="0"/>
              </a:defRPr>
            </a:lvl1pPr>
            <a:lvl2pPr>
              <a:defRPr>
                <a:solidFill>
                  <a:srgbClr val="182A4A"/>
                </a:solidFill>
                <a:latin typeface="Georgia" panose="02040502050405020303" pitchFamily="18" charset="0"/>
              </a:defRPr>
            </a:lvl2pPr>
            <a:lvl3pPr>
              <a:defRPr>
                <a:solidFill>
                  <a:srgbClr val="182A4A"/>
                </a:solidFill>
                <a:latin typeface="Georgia" panose="02040502050405020303" pitchFamily="18" charset="0"/>
              </a:defRPr>
            </a:lvl3pPr>
            <a:lvl4pPr>
              <a:defRPr>
                <a:solidFill>
                  <a:srgbClr val="182A4A"/>
                </a:solidFill>
                <a:latin typeface="Georgia" panose="02040502050405020303" pitchFamily="18" charset="0"/>
              </a:defRPr>
            </a:lvl4pPr>
            <a:lvl5pPr>
              <a:defRPr>
                <a:solidFill>
                  <a:srgbClr val="182A4A"/>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32258CF-366E-37F4-82E8-EEE30DD83171}"/>
              </a:ext>
            </a:extLst>
          </p:cNvPr>
          <p:cNvSpPr>
            <a:spLocks noGrp="1"/>
          </p:cNvSpPr>
          <p:nvPr>
            <p:ph sz="half" idx="2"/>
          </p:nvPr>
        </p:nvSpPr>
        <p:spPr>
          <a:xfrm>
            <a:off x="6172200" y="1547846"/>
            <a:ext cx="5181600" cy="4351338"/>
          </a:xfrm>
        </p:spPr>
        <p:txBody>
          <a:bodyPr/>
          <a:lstStyle>
            <a:lvl1pPr>
              <a:defRPr>
                <a:solidFill>
                  <a:srgbClr val="182A4A"/>
                </a:solidFill>
                <a:latin typeface="Georgia" panose="02040502050405020303" pitchFamily="18" charset="0"/>
              </a:defRPr>
            </a:lvl1pPr>
            <a:lvl2pPr>
              <a:defRPr>
                <a:solidFill>
                  <a:srgbClr val="182A4A"/>
                </a:solidFill>
                <a:latin typeface="Georgia" panose="02040502050405020303" pitchFamily="18" charset="0"/>
              </a:defRPr>
            </a:lvl2pPr>
            <a:lvl3pPr>
              <a:defRPr>
                <a:solidFill>
                  <a:srgbClr val="182A4A"/>
                </a:solidFill>
                <a:latin typeface="Georgia" panose="02040502050405020303" pitchFamily="18" charset="0"/>
              </a:defRPr>
            </a:lvl3pPr>
            <a:lvl4pPr>
              <a:defRPr>
                <a:solidFill>
                  <a:srgbClr val="182A4A"/>
                </a:solidFill>
                <a:latin typeface="Georgia" panose="02040502050405020303" pitchFamily="18" charset="0"/>
              </a:defRPr>
            </a:lvl4pPr>
            <a:lvl5pPr>
              <a:defRPr>
                <a:solidFill>
                  <a:srgbClr val="182A4A"/>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574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B20FA-9DD2-9650-CCFB-550597434228}"/>
              </a:ext>
            </a:extLst>
          </p:cNvPr>
          <p:cNvSpPr>
            <a:spLocks noGrp="1"/>
          </p:cNvSpPr>
          <p:nvPr>
            <p:ph type="title"/>
          </p:nvPr>
        </p:nvSpPr>
        <p:spPr>
          <a:xfrm>
            <a:off x="731527" y="365125"/>
            <a:ext cx="10797454" cy="1030043"/>
          </a:xfrm>
        </p:spPr>
        <p:txBody>
          <a:bodyPr/>
          <a:lstStyle>
            <a:lvl1pPr>
              <a:defRPr>
                <a:solidFill>
                  <a:srgbClr val="00AEEF"/>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51269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281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0D20C13-706D-EEF3-DC5C-E716AD3866D6}"/>
              </a:ext>
            </a:extLst>
          </p:cNvPr>
          <p:cNvSpPr>
            <a:spLocks noGrp="1"/>
          </p:cNvSpPr>
          <p:nvPr>
            <p:ph type="pic" idx="1"/>
          </p:nvPr>
        </p:nvSpPr>
        <p:spPr>
          <a:xfrm>
            <a:off x="0" y="1"/>
            <a:ext cx="4006735" cy="2760132"/>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Picture Placeholder 2">
            <a:extLst>
              <a:ext uri="{FF2B5EF4-FFF2-40B4-BE49-F238E27FC236}">
                <a16:creationId xmlns:a16="http://schemas.microsoft.com/office/drawing/2014/main" id="{A7B12693-E176-E956-71A3-14FA13A4EB0D}"/>
              </a:ext>
            </a:extLst>
          </p:cNvPr>
          <p:cNvSpPr>
            <a:spLocks noGrp="1"/>
          </p:cNvSpPr>
          <p:nvPr>
            <p:ph type="pic" idx="13"/>
          </p:nvPr>
        </p:nvSpPr>
        <p:spPr>
          <a:xfrm>
            <a:off x="3172814" y="2760132"/>
            <a:ext cx="2923186" cy="2045887"/>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Rectangle 6">
            <a:extLst>
              <a:ext uri="{FF2B5EF4-FFF2-40B4-BE49-F238E27FC236}">
                <a16:creationId xmlns:a16="http://schemas.microsoft.com/office/drawing/2014/main" id="{DC72F974-7C1E-F402-7747-E40EE9545837}"/>
              </a:ext>
            </a:extLst>
          </p:cNvPr>
          <p:cNvSpPr/>
          <p:nvPr userDrawn="1"/>
        </p:nvSpPr>
        <p:spPr>
          <a:xfrm>
            <a:off x="-1" y="2760132"/>
            <a:ext cx="3172815" cy="2045887"/>
          </a:xfrm>
          <a:prstGeom prst="rect">
            <a:avLst/>
          </a:prstGeom>
          <a:solidFill>
            <a:srgbClr val="00AE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92744442-AEB5-CD44-E8A0-E4F5AE80A7B3}"/>
              </a:ext>
            </a:extLst>
          </p:cNvPr>
          <p:cNvSpPr>
            <a:spLocks noGrp="1"/>
          </p:cNvSpPr>
          <p:nvPr>
            <p:ph type="body" sz="half" idx="14" hasCustomPrompt="1"/>
          </p:nvPr>
        </p:nvSpPr>
        <p:spPr>
          <a:xfrm>
            <a:off x="1971375" y="2984269"/>
            <a:ext cx="1055717" cy="1612669"/>
          </a:xfrm>
        </p:spPr>
        <p:txBody>
          <a:bodyPr anchor="ctr">
            <a:normAutofit/>
          </a:bodyPr>
          <a:lstStyle>
            <a:lvl1pPr marL="0" indent="0" algn="l">
              <a:spcBef>
                <a:spcPts val="0"/>
              </a:spcBef>
              <a:buNone/>
              <a:defRPr sz="1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Unit head picture in </a:t>
            </a:r>
            <a:r>
              <a:rPr lang="en-US" dirty="0" err="1"/>
              <a:t>bw</a:t>
            </a:r>
            <a:r>
              <a:rPr lang="en-US" dirty="0"/>
              <a:t> with name/title</a:t>
            </a:r>
          </a:p>
        </p:txBody>
      </p:sp>
      <p:sp>
        <p:nvSpPr>
          <p:cNvPr id="9" name="Picture Placeholder 2">
            <a:extLst>
              <a:ext uri="{FF2B5EF4-FFF2-40B4-BE49-F238E27FC236}">
                <a16:creationId xmlns:a16="http://schemas.microsoft.com/office/drawing/2014/main" id="{BF6B479B-6B5B-AD46-7B31-75095A0A17E7}"/>
              </a:ext>
            </a:extLst>
          </p:cNvPr>
          <p:cNvSpPr>
            <a:spLocks noGrp="1"/>
          </p:cNvSpPr>
          <p:nvPr>
            <p:ph type="pic" idx="15"/>
          </p:nvPr>
        </p:nvSpPr>
        <p:spPr>
          <a:xfrm>
            <a:off x="222858" y="2961134"/>
            <a:ext cx="1655819" cy="1635804"/>
          </a:xfrm>
          <a:prstGeom prst="ellipse">
            <a:avLst/>
          </a:prstGeom>
          <a:solidFill>
            <a:schemeClr val="bg1"/>
          </a:solidFill>
        </p:spPr>
        <p:txBody>
          <a:bodyPr>
            <a:normAutofit/>
          </a:bodyPr>
          <a:lstStyle>
            <a:lvl1pPr marL="0" indent="0" algn="ctr">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Picture Placeholder 2">
            <a:extLst>
              <a:ext uri="{FF2B5EF4-FFF2-40B4-BE49-F238E27FC236}">
                <a16:creationId xmlns:a16="http://schemas.microsoft.com/office/drawing/2014/main" id="{D5267739-5AFD-F40A-BFC5-67C47CEAADC8}"/>
              </a:ext>
            </a:extLst>
          </p:cNvPr>
          <p:cNvSpPr>
            <a:spLocks noGrp="1"/>
          </p:cNvSpPr>
          <p:nvPr>
            <p:ph type="pic" idx="16"/>
          </p:nvPr>
        </p:nvSpPr>
        <p:spPr>
          <a:xfrm>
            <a:off x="4006735" y="1"/>
            <a:ext cx="2089266" cy="2760132"/>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A1F97BB4-5AA4-93D9-0349-945F181CF066}"/>
              </a:ext>
            </a:extLst>
          </p:cNvPr>
          <p:cNvSpPr>
            <a:spLocks noGrp="1"/>
          </p:cNvSpPr>
          <p:nvPr>
            <p:ph type="pic" idx="17"/>
          </p:nvPr>
        </p:nvSpPr>
        <p:spPr>
          <a:xfrm>
            <a:off x="3557848" y="4806019"/>
            <a:ext cx="2538152" cy="1612669"/>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Picture Placeholder 2">
            <a:extLst>
              <a:ext uri="{FF2B5EF4-FFF2-40B4-BE49-F238E27FC236}">
                <a16:creationId xmlns:a16="http://schemas.microsoft.com/office/drawing/2014/main" id="{F4115146-B1C3-8995-C06C-FCBEEF18D1E3}"/>
              </a:ext>
            </a:extLst>
          </p:cNvPr>
          <p:cNvSpPr>
            <a:spLocks noGrp="1"/>
          </p:cNvSpPr>
          <p:nvPr>
            <p:ph type="pic" idx="18"/>
          </p:nvPr>
        </p:nvSpPr>
        <p:spPr>
          <a:xfrm>
            <a:off x="2169622" y="4806019"/>
            <a:ext cx="1388225" cy="1612669"/>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2F09A71D-ABD3-60B5-87F5-2A6661904F52}"/>
              </a:ext>
            </a:extLst>
          </p:cNvPr>
          <p:cNvSpPr>
            <a:spLocks noGrp="1"/>
          </p:cNvSpPr>
          <p:nvPr>
            <p:ph type="pic" idx="19"/>
          </p:nvPr>
        </p:nvSpPr>
        <p:spPr>
          <a:xfrm>
            <a:off x="-3" y="4806019"/>
            <a:ext cx="2169625" cy="1612669"/>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Title 1">
            <a:extLst>
              <a:ext uri="{FF2B5EF4-FFF2-40B4-BE49-F238E27FC236}">
                <a16:creationId xmlns:a16="http://schemas.microsoft.com/office/drawing/2014/main" id="{25ADF9D1-5B04-E5FF-3285-4822DC6FF2EB}"/>
              </a:ext>
            </a:extLst>
          </p:cNvPr>
          <p:cNvSpPr>
            <a:spLocks noGrp="1"/>
          </p:cNvSpPr>
          <p:nvPr>
            <p:ph type="title"/>
          </p:nvPr>
        </p:nvSpPr>
        <p:spPr>
          <a:xfrm>
            <a:off x="6683240" y="457200"/>
            <a:ext cx="5029789" cy="1421476"/>
          </a:xfrm>
        </p:spPr>
        <p:txBody>
          <a:bodyPr anchor="t"/>
          <a:lstStyle>
            <a:lvl1pPr>
              <a:defRPr sz="3200">
                <a:latin typeface="Century Gothic" panose="020B0502020202020204" pitchFamily="34" charset="0"/>
              </a:defRPr>
            </a:lvl1pPr>
          </a:lstStyle>
          <a:p>
            <a:r>
              <a:rPr lang="en-US"/>
              <a:t>Click to edit Master title style</a:t>
            </a:r>
            <a:endParaRPr lang="en-US" dirty="0"/>
          </a:p>
        </p:txBody>
      </p:sp>
      <p:sp>
        <p:nvSpPr>
          <p:cNvPr id="15" name="Text Placeholder 3">
            <a:extLst>
              <a:ext uri="{FF2B5EF4-FFF2-40B4-BE49-F238E27FC236}">
                <a16:creationId xmlns:a16="http://schemas.microsoft.com/office/drawing/2014/main" id="{7327D832-9EAD-3409-DB80-C953BEF844D3}"/>
              </a:ext>
            </a:extLst>
          </p:cNvPr>
          <p:cNvSpPr>
            <a:spLocks noGrp="1"/>
          </p:cNvSpPr>
          <p:nvPr>
            <p:ph type="body" sz="half" idx="2"/>
          </p:nvPr>
        </p:nvSpPr>
        <p:spPr>
          <a:xfrm>
            <a:off x="6683240" y="2057399"/>
            <a:ext cx="5029789" cy="3864429"/>
          </a:xfrm>
        </p:spPr>
        <p:txBody>
          <a:bodyPr>
            <a:normAutofit/>
          </a:bodyPr>
          <a:lstStyle>
            <a:lvl1pPr marL="0" indent="0">
              <a:buNone/>
              <a:defRPr sz="2000">
                <a:solidFill>
                  <a:srgbClr val="182A4A"/>
                </a:solidFill>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05515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E5205-CAC8-8505-0249-8E382A9123CC}"/>
              </a:ext>
            </a:extLst>
          </p:cNvPr>
          <p:cNvSpPr>
            <a:spLocks noGrp="1"/>
          </p:cNvSpPr>
          <p:nvPr>
            <p:ph type="title"/>
          </p:nvPr>
        </p:nvSpPr>
        <p:spPr>
          <a:xfrm>
            <a:off x="6683240" y="457200"/>
            <a:ext cx="5029789" cy="1600200"/>
          </a:xfrm>
        </p:spPr>
        <p:txBody>
          <a:bodyPr anchor="t"/>
          <a:lstStyle>
            <a:lvl1pPr>
              <a:defRPr sz="3200">
                <a:latin typeface="Century Gothic" panose="020B0502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B61F351-E19B-9531-6006-6F0992D00DA6}"/>
              </a:ext>
            </a:extLst>
          </p:cNvPr>
          <p:cNvSpPr>
            <a:spLocks noGrp="1"/>
          </p:cNvSpPr>
          <p:nvPr>
            <p:ph type="pic" idx="1"/>
          </p:nvPr>
        </p:nvSpPr>
        <p:spPr>
          <a:xfrm>
            <a:off x="0" y="1"/>
            <a:ext cx="6096000" cy="640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963752-EF57-E1AB-89C3-8F4356A192DB}"/>
              </a:ext>
            </a:extLst>
          </p:cNvPr>
          <p:cNvSpPr>
            <a:spLocks noGrp="1"/>
          </p:cNvSpPr>
          <p:nvPr>
            <p:ph type="body" sz="half" idx="2"/>
          </p:nvPr>
        </p:nvSpPr>
        <p:spPr>
          <a:xfrm>
            <a:off x="6683240" y="2057399"/>
            <a:ext cx="5029789" cy="3864429"/>
          </a:xfrm>
        </p:spPr>
        <p:txBody>
          <a:bodyPr>
            <a:normAutofit/>
          </a:bodyPr>
          <a:lstStyle>
            <a:lvl1pPr marL="0" indent="0">
              <a:buNone/>
              <a:defRPr sz="2000">
                <a:solidFill>
                  <a:srgbClr val="182A4A"/>
                </a:solidFill>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55381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F372A0-ED05-4585-8B5D-8946CDD71D04}"/>
              </a:ext>
            </a:extLst>
          </p:cNvPr>
          <p:cNvSpPr/>
          <p:nvPr userDrawn="1"/>
        </p:nvSpPr>
        <p:spPr>
          <a:xfrm>
            <a:off x="0" y="0"/>
            <a:ext cx="9310255" cy="6858000"/>
          </a:xfrm>
          <a:prstGeom prst="rect">
            <a:avLst/>
          </a:prstGeom>
          <a:solidFill>
            <a:srgbClr val="00AE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07C5FBA-C895-D213-8685-B84C9D1A2119}"/>
              </a:ext>
            </a:extLst>
          </p:cNvPr>
          <p:cNvSpPr/>
          <p:nvPr userDrawn="1"/>
        </p:nvSpPr>
        <p:spPr>
          <a:xfrm>
            <a:off x="9310255" y="0"/>
            <a:ext cx="2881745"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CBDB423-C10B-3A11-48B0-B37AFD391224}"/>
              </a:ext>
            </a:extLst>
          </p:cNvPr>
          <p:cNvSpPr>
            <a:spLocks noGrp="1"/>
          </p:cNvSpPr>
          <p:nvPr>
            <p:ph type="title" hasCustomPrompt="1"/>
          </p:nvPr>
        </p:nvSpPr>
        <p:spPr>
          <a:xfrm>
            <a:off x="922866" y="1578505"/>
            <a:ext cx="7414339" cy="2798762"/>
          </a:xfrm>
        </p:spPr>
        <p:txBody>
          <a:bodyPr/>
          <a:lstStyle>
            <a:lvl1pPr>
              <a:defRPr cap="all" spc="150" baseline="0">
                <a:solidFill>
                  <a:schemeClr val="bg1"/>
                </a:solidFill>
                <a:latin typeface="Century Gothic" panose="020B0502020202020204" pitchFamily="34" charset="0"/>
              </a:defRPr>
            </a:lvl1pPr>
          </a:lstStyle>
          <a:p>
            <a:r>
              <a:rPr lang="en-US" dirty="0"/>
              <a:t>Click to write a personal message</a:t>
            </a:r>
          </a:p>
        </p:txBody>
      </p:sp>
      <p:pic>
        <p:nvPicPr>
          <p:cNvPr id="5" name="Picture 4" descr="IGB_url.png">
            <a:extLst>
              <a:ext uri="{FF2B5EF4-FFF2-40B4-BE49-F238E27FC236}">
                <a16:creationId xmlns:a16="http://schemas.microsoft.com/office/drawing/2014/main" id="{6584A82A-51C5-6486-48D1-908A73DD63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2131" y="1824023"/>
            <a:ext cx="810768" cy="725424"/>
          </a:xfrm>
          <a:prstGeom prst="rect">
            <a:avLst/>
          </a:prstGeom>
        </p:spPr>
      </p:pic>
      <p:sp>
        <p:nvSpPr>
          <p:cNvPr id="6" name="TextBox 5">
            <a:hlinkClick r:id="rId3"/>
            <a:extLst>
              <a:ext uri="{FF2B5EF4-FFF2-40B4-BE49-F238E27FC236}">
                <a16:creationId xmlns:a16="http://schemas.microsoft.com/office/drawing/2014/main" id="{69FC02D6-9E05-382C-65D6-24778FFE7AFC}"/>
              </a:ext>
            </a:extLst>
          </p:cNvPr>
          <p:cNvSpPr txBox="1"/>
          <p:nvPr userDrawn="1"/>
        </p:nvSpPr>
        <p:spPr>
          <a:xfrm>
            <a:off x="9905999" y="2489200"/>
            <a:ext cx="1667934" cy="307777"/>
          </a:xfrm>
          <a:prstGeom prst="rect">
            <a:avLst/>
          </a:prstGeom>
          <a:noFill/>
        </p:spPr>
        <p:txBody>
          <a:bodyPr wrap="square" rtlCol="0">
            <a:spAutoFit/>
          </a:bodyPr>
          <a:lstStyle/>
          <a:p>
            <a:r>
              <a:rPr lang="en-US" sz="1400" spc="50" dirty="0" err="1">
                <a:solidFill>
                  <a:srgbClr val="182A4A"/>
                </a:solidFill>
                <a:latin typeface="Century Gothic"/>
                <a:cs typeface="Century Gothic"/>
              </a:rPr>
              <a:t>igb.illinois.edu</a:t>
            </a:r>
            <a:endParaRPr lang="en-US" sz="1400" spc="50" dirty="0">
              <a:solidFill>
                <a:srgbClr val="182A4A"/>
              </a:solidFill>
              <a:latin typeface="Century Gothic"/>
              <a:cs typeface="Century Gothic"/>
            </a:endParaRPr>
          </a:p>
        </p:txBody>
      </p:sp>
      <p:cxnSp>
        <p:nvCxnSpPr>
          <p:cNvPr id="7" name="Straight Connector 6">
            <a:extLst>
              <a:ext uri="{FF2B5EF4-FFF2-40B4-BE49-F238E27FC236}">
                <a16:creationId xmlns:a16="http://schemas.microsoft.com/office/drawing/2014/main" id="{74ED6D5A-7F4C-1597-2A46-8D2ECC2CF2EF}"/>
              </a:ext>
            </a:extLst>
          </p:cNvPr>
          <p:cNvCxnSpPr/>
          <p:nvPr userDrawn="1"/>
        </p:nvCxnSpPr>
        <p:spPr>
          <a:xfrm>
            <a:off x="9990666" y="3149600"/>
            <a:ext cx="1794934"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8" name="Picture 7" descr="IGB_twitter.png">
            <a:extLst>
              <a:ext uri="{FF2B5EF4-FFF2-40B4-BE49-F238E27FC236}">
                <a16:creationId xmlns:a16="http://schemas.microsoft.com/office/drawing/2014/main" id="{7C9551A9-BF43-3987-763B-B9C9CB6982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46306" y="3402246"/>
            <a:ext cx="593093" cy="526702"/>
          </a:xfrm>
          <a:prstGeom prst="rect">
            <a:avLst/>
          </a:prstGeom>
        </p:spPr>
      </p:pic>
      <p:sp>
        <p:nvSpPr>
          <p:cNvPr id="9" name="TextBox 8">
            <a:hlinkClick r:id="rId5"/>
            <a:extLst>
              <a:ext uri="{FF2B5EF4-FFF2-40B4-BE49-F238E27FC236}">
                <a16:creationId xmlns:a16="http://schemas.microsoft.com/office/drawing/2014/main" id="{13B14206-EB1D-5E2F-0E76-F17262E675F5}"/>
              </a:ext>
            </a:extLst>
          </p:cNvPr>
          <p:cNvSpPr txBox="1"/>
          <p:nvPr userDrawn="1"/>
        </p:nvSpPr>
        <p:spPr>
          <a:xfrm>
            <a:off x="9889065" y="3877731"/>
            <a:ext cx="1667934" cy="307777"/>
          </a:xfrm>
          <a:prstGeom prst="rect">
            <a:avLst/>
          </a:prstGeom>
          <a:noFill/>
        </p:spPr>
        <p:txBody>
          <a:bodyPr wrap="square" rtlCol="0">
            <a:spAutoFit/>
          </a:bodyPr>
          <a:lstStyle/>
          <a:p>
            <a:r>
              <a:rPr lang="en-US" sz="1400" spc="50" dirty="0">
                <a:solidFill>
                  <a:srgbClr val="182A4A"/>
                </a:solidFill>
                <a:latin typeface="Century Gothic"/>
                <a:cs typeface="Century Gothic"/>
              </a:rPr>
              <a:t>@</a:t>
            </a:r>
            <a:r>
              <a:rPr lang="en-US" sz="1400" spc="50" dirty="0" err="1">
                <a:solidFill>
                  <a:srgbClr val="182A4A"/>
                </a:solidFill>
                <a:latin typeface="Century Gothic"/>
                <a:cs typeface="Century Gothic"/>
              </a:rPr>
              <a:t>IGBIllinois</a:t>
            </a:r>
            <a:endParaRPr lang="en-US" sz="1400" spc="50" dirty="0">
              <a:solidFill>
                <a:srgbClr val="182A4A"/>
              </a:solidFill>
              <a:latin typeface="Century Gothic"/>
              <a:cs typeface="Century Gothic"/>
            </a:endParaRPr>
          </a:p>
        </p:txBody>
      </p:sp>
      <p:cxnSp>
        <p:nvCxnSpPr>
          <p:cNvPr id="10" name="Straight Connector 9">
            <a:extLst>
              <a:ext uri="{FF2B5EF4-FFF2-40B4-BE49-F238E27FC236}">
                <a16:creationId xmlns:a16="http://schemas.microsoft.com/office/drawing/2014/main" id="{85B84132-36D7-0ADF-E9A5-283D798F25FF}"/>
              </a:ext>
            </a:extLst>
          </p:cNvPr>
          <p:cNvCxnSpPr/>
          <p:nvPr userDrawn="1"/>
        </p:nvCxnSpPr>
        <p:spPr>
          <a:xfrm>
            <a:off x="9990666" y="4487333"/>
            <a:ext cx="1794934"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IGB_email.png">
            <a:extLst>
              <a:ext uri="{FF2B5EF4-FFF2-40B4-BE49-F238E27FC236}">
                <a16:creationId xmlns:a16="http://schemas.microsoft.com/office/drawing/2014/main" id="{6113C008-6EAB-4716-CAA3-450CAA635B9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72131" y="4739979"/>
            <a:ext cx="1115568" cy="725424"/>
          </a:xfrm>
          <a:prstGeom prst="rect">
            <a:avLst/>
          </a:prstGeom>
        </p:spPr>
      </p:pic>
      <p:sp>
        <p:nvSpPr>
          <p:cNvPr id="12" name="TextBox 11">
            <a:extLst>
              <a:ext uri="{FF2B5EF4-FFF2-40B4-BE49-F238E27FC236}">
                <a16:creationId xmlns:a16="http://schemas.microsoft.com/office/drawing/2014/main" id="{38F99768-AF0A-2672-DEE6-DE7D06AA7A41}"/>
              </a:ext>
            </a:extLst>
          </p:cNvPr>
          <p:cNvSpPr txBox="1"/>
          <p:nvPr userDrawn="1"/>
        </p:nvSpPr>
        <p:spPr>
          <a:xfrm>
            <a:off x="9889063" y="5495514"/>
            <a:ext cx="2057402" cy="307777"/>
          </a:xfrm>
          <a:prstGeom prst="rect">
            <a:avLst/>
          </a:prstGeom>
          <a:noFill/>
        </p:spPr>
        <p:txBody>
          <a:bodyPr wrap="square" rtlCol="0">
            <a:spAutoFit/>
          </a:bodyPr>
          <a:lstStyle/>
          <a:p>
            <a:r>
              <a:rPr lang="en-US" sz="1400" spc="50" dirty="0" err="1">
                <a:solidFill>
                  <a:srgbClr val="182A4A"/>
                </a:solidFill>
                <a:latin typeface="Century Gothic"/>
                <a:cs typeface="Century Gothic"/>
              </a:rPr>
              <a:t>info-igb@illinois.edu</a:t>
            </a:r>
            <a:endParaRPr lang="en-US" sz="1400" spc="50" dirty="0">
              <a:solidFill>
                <a:srgbClr val="182A4A"/>
              </a:solidFill>
              <a:latin typeface="Century Gothic"/>
              <a:cs typeface="Century Gothic"/>
            </a:endParaRPr>
          </a:p>
        </p:txBody>
      </p:sp>
      <p:pic>
        <p:nvPicPr>
          <p:cNvPr id="13" name="Picture 12">
            <a:extLst>
              <a:ext uri="{FF2B5EF4-FFF2-40B4-BE49-F238E27FC236}">
                <a16:creationId xmlns:a16="http://schemas.microsoft.com/office/drawing/2014/main" id="{20A834EC-C01E-B03A-F9F1-C63E64C6083E}"/>
              </a:ext>
            </a:extLst>
          </p:cNvPr>
          <p:cNvPicPr>
            <a:picLocks noChangeAspect="1"/>
          </p:cNvPicPr>
          <p:nvPr userDrawn="1"/>
        </p:nvPicPr>
        <p:blipFill>
          <a:blip r:embed="rId7"/>
          <a:stretch>
            <a:fillRect/>
          </a:stretch>
        </p:blipFill>
        <p:spPr>
          <a:xfrm>
            <a:off x="10429915" y="3509502"/>
            <a:ext cx="339257" cy="339257"/>
          </a:xfrm>
          <a:prstGeom prst="rect">
            <a:avLst/>
          </a:prstGeom>
        </p:spPr>
      </p:pic>
      <p:pic>
        <p:nvPicPr>
          <p:cNvPr id="14" name="Picture 13">
            <a:extLst>
              <a:ext uri="{FF2B5EF4-FFF2-40B4-BE49-F238E27FC236}">
                <a16:creationId xmlns:a16="http://schemas.microsoft.com/office/drawing/2014/main" id="{7B9C0628-F52F-B0A8-25AB-0487438D53C4}"/>
              </a:ext>
            </a:extLst>
          </p:cNvPr>
          <p:cNvPicPr>
            <a:picLocks noChangeAspect="1"/>
          </p:cNvPicPr>
          <p:nvPr userDrawn="1"/>
        </p:nvPicPr>
        <p:blipFill>
          <a:blip r:embed="rId8"/>
          <a:stretch>
            <a:fillRect/>
          </a:stretch>
        </p:blipFill>
        <p:spPr>
          <a:xfrm>
            <a:off x="10905490" y="3509502"/>
            <a:ext cx="339257" cy="339257"/>
          </a:xfrm>
          <a:prstGeom prst="rect">
            <a:avLst/>
          </a:prstGeom>
        </p:spPr>
      </p:pic>
      <p:pic>
        <p:nvPicPr>
          <p:cNvPr id="15" name="Picture 14" descr="Text&#10;&#10;Description automatically generated">
            <a:extLst>
              <a:ext uri="{FF2B5EF4-FFF2-40B4-BE49-F238E27FC236}">
                <a16:creationId xmlns:a16="http://schemas.microsoft.com/office/drawing/2014/main" id="{A50F8588-97AC-B951-2BA7-67FDA88BF67D}"/>
              </a:ext>
            </a:extLst>
          </p:cNvPr>
          <p:cNvPicPr>
            <a:picLocks noChangeAspect="1"/>
          </p:cNvPicPr>
          <p:nvPr userDrawn="1"/>
        </p:nvPicPr>
        <p:blipFill>
          <a:blip r:embed="rId9"/>
          <a:stretch>
            <a:fillRect/>
          </a:stretch>
        </p:blipFill>
        <p:spPr>
          <a:xfrm>
            <a:off x="922865" y="5381090"/>
            <a:ext cx="2477039" cy="641376"/>
          </a:xfrm>
          <a:prstGeom prst="rect">
            <a:avLst/>
          </a:prstGeom>
        </p:spPr>
      </p:pic>
    </p:spTree>
    <p:extLst>
      <p:ext uri="{BB962C8B-B14F-4D97-AF65-F5344CB8AC3E}">
        <p14:creationId xmlns:p14="http://schemas.microsoft.com/office/powerpoint/2010/main" val="184057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16F96-BB6B-C21C-FA3D-E2087054BC75}"/>
              </a:ext>
            </a:extLst>
          </p:cNvPr>
          <p:cNvSpPr>
            <a:spLocks noGrp="1"/>
          </p:cNvSpPr>
          <p:nvPr>
            <p:ph type="ctrTitle"/>
          </p:nvPr>
        </p:nvSpPr>
        <p:spPr>
          <a:xfrm>
            <a:off x="1524000" y="1411119"/>
            <a:ext cx="9144000" cy="2133599"/>
          </a:xfrm>
        </p:spPr>
        <p:txBody>
          <a:bodyPr anchor="b">
            <a:normAutofit/>
          </a:bodyPr>
          <a:lstStyle>
            <a:lvl1pPr algn="ctr">
              <a:defRPr sz="4200" cap="all" spc="150" baseline="0">
                <a:solidFill>
                  <a:schemeClr val="bg1"/>
                </a:solidFill>
                <a:latin typeface="Century Gothic" panose="020B0502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3C2B422-F4DE-8F87-376C-D03A0611CD5D}"/>
              </a:ext>
            </a:extLst>
          </p:cNvPr>
          <p:cNvSpPr>
            <a:spLocks noGrp="1"/>
          </p:cNvSpPr>
          <p:nvPr>
            <p:ph type="subTitle" idx="1" hasCustomPrompt="1"/>
          </p:nvPr>
        </p:nvSpPr>
        <p:spPr>
          <a:xfrm>
            <a:off x="1524000" y="3544718"/>
            <a:ext cx="9144000" cy="2001838"/>
          </a:xfrm>
        </p:spPr>
        <p:txBody>
          <a:bodyPr>
            <a:normAutofit/>
          </a:bodyPr>
          <a:lstStyle>
            <a:lvl1pPr marL="0" indent="0" algn="ctr">
              <a:spcBef>
                <a:spcPts val="0"/>
              </a:spcBef>
              <a:buNone/>
              <a:defRPr sz="1800" spc="5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Presenter Title</a:t>
            </a:r>
          </a:p>
          <a:p>
            <a:r>
              <a:rPr lang="en-US" dirty="0"/>
              <a:t>Date</a:t>
            </a:r>
          </a:p>
        </p:txBody>
      </p:sp>
    </p:spTree>
    <p:extLst>
      <p:ext uri="{BB962C8B-B14F-4D97-AF65-F5344CB8AC3E}">
        <p14:creationId xmlns:p14="http://schemas.microsoft.com/office/powerpoint/2010/main" val="2932184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538F4B3-722E-B840-AB98-576E421F6308}"/>
              </a:ext>
            </a:extLst>
          </p:cNvPr>
          <p:cNvSpPr>
            <a:spLocks noGrp="1"/>
          </p:cNvSpPr>
          <p:nvPr>
            <p:ph type="ctrTitle"/>
          </p:nvPr>
        </p:nvSpPr>
        <p:spPr>
          <a:xfrm>
            <a:off x="1524000" y="1411119"/>
            <a:ext cx="9144000" cy="2133599"/>
          </a:xfrm>
        </p:spPr>
        <p:txBody>
          <a:bodyPr anchor="b">
            <a:normAutofit/>
          </a:bodyPr>
          <a:lstStyle>
            <a:lvl1pPr algn="ctr">
              <a:defRPr sz="4200" cap="all" spc="150" baseline="0">
                <a:solidFill>
                  <a:schemeClr val="bg1"/>
                </a:solidFill>
                <a:latin typeface="Century Gothic" panose="020B0502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318DB6CC-E320-4A69-C852-D87CC2D280F4}"/>
              </a:ext>
            </a:extLst>
          </p:cNvPr>
          <p:cNvSpPr>
            <a:spLocks noGrp="1"/>
          </p:cNvSpPr>
          <p:nvPr>
            <p:ph type="subTitle" idx="1" hasCustomPrompt="1"/>
          </p:nvPr>
        </p:nvSpPr>
        <p:spPr>
          <a:xfrm>
            <a:off x="1524000" y="3544718"/>
            <a:ext cx="9144000" cy="2001838"/>
          </a:xfrm>
        </p:spPr>
        <p:txBody>
          <a:bodyPr>
            <a:normAutofit/>
          </a:bodyPr>
          <a:lstStyle>
            <a:lvl1pPr marL="0" indent="0" algn="ctr">
              <a:spcBef>
                <a:spcPts val="0"/>
              </a:spcBef>
              <a:buNone/>
              <a:defRPr sz="1800" spc="5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Presenter Title</a:t>
            </a:r>
          </a:p>
          <a:p>
            <a:r>
              <a:rPr lang="en-US" dirty="0"/>
              <a:t>Date</a:t>
            </a:r>
          </a:p>
        </p:txBody>
      </p:sp>
    </p:spTree>
    <p:extLst>
      <p:ext uri="{BB962C8B-B14F-4D97-AF65-F5344CB8AC3E}">
        <p14:creationId xmlns:p14="http://schemas.microsoft.com/office/powerpoint/2010/main" val="4210584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A72A21D-2F79-E8BE-7DCB-D70E5B5C445D}"/>
              </a:ext>
            </a:extLst>
          </p:cNvPr>
          <p:cNvSpPr>
            <a:spLocks noGrp="1"/>
          </p:cNvSpPr>
          <p:nvPr>
            <p:ph type="ctrTitle"/>
          </p:nvPr>
        </p:nvSpPr>
        <p:spPr>
          <a:xfrm>
            <a:off x="1524000" y="1411119"/>
            <a:ext cx="9144000" cy="2133599"/>
          </a:xfrm>
        </p:spPr>
        <p:txBody>
          <a:bodyPr anchor="b">
            <a:normAutofit/>
          </a:bodyPr>
          <a:lstStyle>
            <a:lvl1pPr algn="ctr">
              <a:defRPr sz="4200" cap="all" spc="150" baseline="0">
                <a:solidFill>
                  <a:schemeClr val="bg1"/>
                </a:solidFill>
                <a:latin typeface="Century Gothic" panose="020B0502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21E60AB7-DC2A-0A8D-7D19-13918E7AA558}"/>
              </a:ext>
            </a:extLst>
          </p:cNvPr>
          <p:cNvSpPr>
            <a:spLocks noGrp="1"/>
          </p:cNvSpPr>
          <p:nvPr>
            <p:ph type="subTitle" idx="1" hasCustomPrompt="1"/>
          </p:nvPr>
        </p:nvSpPr>
        <p:spPr>
          <a:xfrm>
            <a:off x="1524000" y="3544718"/>
            <a:ext cx="9144000" cy="2001838"/>
          </a:xfrm>
        </p:spPr>
        <p:txBody>
          <a:bodyPr>
            <a:normAutofit/>
          </a:bodyPr>
          <a:lstStyle>
            <a:lvl1pPr marL="0" indent="0" algn="ctr">
              <a:spcBef>
                <a:spcPts val="0"/>
              </a:spcBef>
              <a:buNone/>
              <a:defRPr sz="1800" spc="5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Presenter Title</a:t>
            </a:r>
          </a:p>
          <a:p>
            <a:r>
              <a:rPr lang="en-US" dirty="0"/>
              <a:t>Date</a:t>
            </a:r>
          </a:p>
        </p:txBody>
      </p:sp>
    </p:spTree>
    <p:extLst>
      <p:ext uri="{BB962C8B-B14F-4D97-AF65-F5344CB8AC3E}">
        <p14:creationId xmlns:p14="http://schemas.microsoft.com/office/powerpoint/2010/main" val="64849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6E34B1-DED1-80CD-BAA0-014A81773475}"/>
              </a:ext>
            </a:extLst>
          </p:cNvPr>
          <p:cNvSpPr txBox="1"/>
          <p:nvPr userDrawn="1"/>
        </p:nvSpPr>
        <p:spPr>
          <a:xfrm>
            <a:off x="948015" y="2680259"/>
            <a:ext cx="1279684" cy="246221"/>
          </a:xfrm>
          <a:prstGeom prst="rect">
            <a:avLst/>
          </a:prstGeom>
          <a:solidFill>
            <a:schemeClr val="bg1"/>
          </a:solidFill>
        </p:spPr>
        <p:txBody>
          <a:bodyPr wrap="square" rtlCol="0">
            <a:spAutoFit/>
          </a:bodyPr>
          <a:lstStyle/>
          <a:p>
            <a:pPr algn="ctr"/>
            <a:r>
              <a:rPr lang="en-US" sz="1000" b="0" i="0" kern="0" spc="200" dirty="0">
                <a:solidFill>
                  <a:srgbClr val="182A4A"/>
                </a:solidFill>
                <a:latin typeface="Century Gothic" panose="020B0502020202020204" pitchFamily="34" charset="0"/>
                <a:cs typeface="Century Gothic"/>
              </a:rPr>
              <a:t>IGB MISSION</a:t>
            </a:r>
          </a:p>
        </p:txBody>
      </p:sp>
      <p:sp>
        <p:nvSpPr>
          <p:cNvPr id="7" name="TextBox 6">
            <a:extLst>
              <a:ext uri="{FF2B5EF4-FFF2-40B4-BE49-F238E27FC236}">
                <a16:creationId xmlns:a16="http://schemas.microsoft.com/office/drawing/2014/main" id="{BC33D9C5-439E-6A3F-EC11-3523FF987480}"/>
              </a:ext>
            </a:extLst>
          </p:cNvPr>
          <p:cNvSpPr txBox="1"/>
          <p:nvPr userDrawn="1"/>
        </p:nvSpPr>
        <p:spPr>
          <a:xfrm>
            <a:off x="837398" y="3146691"/>
            <a:ext cx="969264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spc="150" baseline="0" dirty="0">
                <a:solidFill>
                  <a:schemeClr val="bg1"/>
                </a:solidFill>
                <a:latin typeface="Century Gothic" panose="020B0502020202020204" pitchFamily="34" charset="0"/>
              </a:rPr>
              <a:t>TO ADVANCE LIFE SCIENCE RESEARCH AND STIMULATE BIOECONOMIC DEVELOPMENT.</a:t>
            </a:r>
          </a:p>
        </p:txBody>
      </p:sp>
    </p:spTree>
    <p:extLst>
      <p:ext uri="{BB962C8B-B14F-4D97-AF65-F5344CB8AC3E}">
        <p14:creationId xmlns:p14="http://schemas.microsoft.com/office/powerpoint/2010/main" val="3258459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82A4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78F2C0-136D-F28E-0F5E-7972E639763C}"/>
              </a:ext>
            </a:extLst>
          </p:cNvPr>
          <p:cNvSpPr txBox="1"/>
          <p:nvPr userDrawn="1"/>
        </p:nvSpPr>
        <p:spPr>
          <a:xfrm>
            <a:off x="948015" y="926614"/>
            <a:ext cx="10313543" cy="246221"/>
          </a:xfrm>
          <a:prstGeom prst="rect">
            <a:avLst/>
          </a:prstGeom>
          <a:solidFill>
            <a:schemeClr val="bg1"/>
          </a:solidFill>
        </p:spPr>
        <p:txBody>
          <a:bodyPr wrap="square" rtlCol="0">
            <a:spAutoFit/>
          </a:bodyPr>
          <a:lstStyle/>
          <a:p>
            <a:pPr algn="l"/>
            <a:r>
              <a:rPr lang="en-US" sz="1000" b="0" kern="0" spc="200" dirty="0">
                <a:solidFill>
                  <a:schemeClr val="tx1"/>
                </a:solidFill>
                <a:latin typeface="Century Gothic"/>
                <a:cs typeface="Century Gothic"/>
              </a:rPr>
              <a:t>IGB NUMBERS</a:t>
            </a:r>
          </a:p>
        </p:txBody>
      </p:sp>
      <p:sp>
        <p:nvSpPr>
          <p:cNvPr id="3" name="TextBox 2">
            <a:extLst>
              <a:ext uri="{FF2B5EF4-FFF2-40B4-BE49-F238E27FC236}">
                <a16:creationId xmlns:a16="http://schemas.microsoft.com/office/drawing/2014/main" id="{907682A9-3620-13D9-6AD4-7E90B61C443E}"/>
              </a:ext>
            </a:extLst>
          </p:cNvPr>
          <p:cNvSpPr txBox="1"/>
          <p:nvPr userDrawn="1"/>
        </p:nvSpPr>
        <p:spPr>
          <a:xfrm>
            <a:off x="948015" y="4998254"/>
            <a:ext cx="10313543" cy="246221"/>
          </a:xfrm>
          <a:prstGeom prst="rect">
            <a:avLst/>
          </a:prstGeom>
          <a:solidFill>
            <a:schemeClr val="bg1"/>
          </a:solidFill>
        </p:spPr>
        <p:txBody>
          <a:bodyPr wrap="square" rtlCol="0">
            <a:spAutoFit/>
          </a:bodyPr>
          <a:lstStyle/>
          <a:p>
            <a:pPr algn="l"/>
            <a:r>
              <a:rPr lang="en-US" sz="1000" b="0" kern="0" spc="200" dirty="0">
                <a:solidFill>
                  <a:schemeClr val="tx1"/>
                </a:solidFill>
                <a:latin typeface="Century Gothic"/>
                <a:cs typeface="Century Gothic"/>
              </a:rPr>
              <a:t>IGB RESEARCH</a:t>
            </a:r>
          </a:p>
        </p:txBody>
      </p:sp>
      <p:sp>
        <p:nvSpPr>
          <p:cNvPr id="37" name="TextBox 36">
            <a:extLst>
              <a:ext uri="{FF2B5EF4-FFF2-40B4-BE49-F238E27FC236}">
                <a16:creationId xmlns:a16="http://schemas.microsoft.com/office/drawing/2014/main" id="{CDB37D55-1328-3AC1-DEF6-4F94259DC14C}"/>
              </a:ext>
            </a:extLst>
          </p:cNvPr>
          <p:cNvSpPr txBox="1"/>
          <p:nvPr userDrawn="1"/>
        </p:nvSpPr>
        <p:spPr>
          <a:xfrm>
            <a:off x="2762103" y="2505230"/>
            <a:ext cx="1934982" cy="654025"/>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35</a:t>
            </a:r>
          </a:p>
          <a:p>
            <a:pPr>
              <a:spcAft>
                <a:spcPts val="300"/>
              </a:spcAft>
            </a:pPr>
            <a:r>
              <a:rPr lang="en-US" sz="850" kern="0" spc="200" dirty="0">
                <a:solidFill>
                  <a:schemeClr val="bg1"/>
                </a:solidFill>
                <a:latin typeface="Century Gothic"/>
                <a:cs typeface="Century Gothic"/>
              </a:rPr>
              <a:t>LICENSES OPTIONED</a:t>
            </a:r>
          </a:p>
        </p:txBody>
      </p:sp>
      <p:sp>
        <p:nvSpPr>
          <p:cNvPr id="38" name="TextBox 37">
            <a:extLst>
              <a:ext uri="{FF2B5EF4-FFF2-40B4-BE49-F238E27FC236}">
                <a16:creationId xmlns:a16="http://schemas.microsoft.com/office/drawing/2014/main" id="{C4514FA6-006A-93ED-3AE6-B0D106D2FDFC}"/>
              </a:ext>
            </a:extLst>
          </p:cNvPr>
          <p:cNvSpPr txBox="1"/>
          <p:nvPr userDrawn="1"/>
        </p:nvSpPr>
        <p:spPr>
          <a:xfrm>
            <a:off x="5114080" y="2505230"/>
            <a:ext cx="1624846" cy="654025"/>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34</a:t>
            </a:r>
          </a:p>
          <a:p>
            <a:pPr>
              <a:spcAft>
                <a:spcPts val="300"/>
              </a:spcAft>
            </a:pPr>
            <a:r>
              <a:rPr lang="en-US" sz="850" kern="0" spc="200" dirty="0">
                <a:solidFill>
                  <a:schemeClr val="bg1"/>
                </a:solidFill>
                <a:latin typeface="Century Gothic"/>
                <a:cs typeface="Century Gothic"/>
              </a:rPr>
              <a:t>PATENTS ISSUED</a:t>
            </a:r>
          </a:p>
        </p:txBody>
      </p:sp>
      <p:sp>
        <p:nvSpPr>
          <p:cNvPr id="39" name="TextBox 38">
            <a:extLst>
              <a:ext uri="{FF2B5EF4-FFF2-40B4-BE49-F238E27FC236}">
                <a16:creationId xmlns:a16="http://schemas.microsoft.com/office/drawing/2014/main" id="{3D0872FE-C59E-D6DC-F8FB-326E0884DC8E}"/>
              </a:ext>
            </a:extLst>
          </p:cNvPr>
          <p:cNvSpPr txBox="1"/>
          <p:nvPr userDrawn="1"/>
        </p:nvSpPr>
        <p:spPr>
          <a:xfrm>
            <a:off x="7232311" y="2505230"/>
            <a:ext cx="2018120" cy="777136"/>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22</a:t>
            </a:r>
          </a:p>
          <a:p>
            <a:pPr>
              <a:spcAft>
                <a:spcPts val="300"/>
              </a:spcAft>
            </a:pPr>
            <a:r>
              <a:rPr lang="en-US" sz="850" kern="0" spc="200" dirty="0">
                <a:solidFill>
                  <a:schemeClr val="bg1"/>
                </a:solidFill>
                <a:latin typeface="Century Gothic"/>
                <a:cs typeface="Century Gothic"/>
              </a:rPr>
              <a:t>START-UP &amp; </a:t>
            </a:r>
            <a:br>
              <a:rPr lang="en-US" sz="850" kern="0" spc="200" dirty="0">
                <a:solidFill>
                  <a:schemeClr val="bg1"/>
                </a:solidFill>
                <a:latin typeface="Century Gothic"/>
                <a:cs typeface="Century Gothic"/>
              </a:rPr>
            </a:br>
            <a:r>
              <a:rPr lang="en-US" sz="850" kern="0" spc="200" dirty="0">
                <a:solidFill>
                  <a:schemeClr val="bg1"/>
                </a:solidFill>
                <a:latin typeface="Century Gothic"/>
                <a:cs typeface="Century Gothic"/>
              </a:rPr>
              <a:t>SMALL COMPANIES</a:t>
            </a:r>
          </a:p>
        </p:txBody>
      </p:sp>
      <p:sp>
        <p:nvSpPr>
          <p:cNvPr id="40" name="TextBox 39">
            <a:extLst>
              <a:ext uri="{FF2B5EF4-FFF2-40B4-BE49-F238E27FC236}">
                <a16:creationId xmlns:a16="http://schemas.microsoft.com/office/drawing/2014/main" id="{B835F5EC-92EF-488E-06FF-B8B8DBBAE9F1}"/>
              </a:ext>
            </a:extLst>
          </p:cNvPr>
          <p:cNvSpPr txBox="1"/>
          <p:nvPr userDrawn="1"/>
        </p:nvSpPr>
        <p:spPr>
          <a:xfrm>
            <a:off x="9557538" y="2505230"/>
            <a:ext cx="2138189" cy="654025"/>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155</a:t>
            </a:r>
          </a:p>
          <a:p>
            <a:pPr>
              <a:spcAft>
                <a:spcPts val="300"/>
              </a:spcAft>
            </a:pPr>
            <a:r>
              <a:rPr lang="en-US" sz="850" kern="0" spc="200" dirty="0">
                <a:solidFill>
                  <a:schemeClr val="bg1"/>
                </a:solidFill>
                <a:latin typeface="Century Gothic"/>
                <a:cs typeface="Century Gothic"/>
              </a:rPr>
              <a:t>PATENT APPLICATIONS</a:t>
            </a:r>
          </a:p>
        </p:txBody>
      </p:sp>
      <p:sp>
        <p:nvSpPr>
          <p:cNvPr id="41" name="TextBox 40">
            <a:extLst>
              <a:ext uri="{FF2B5EF4-FFF2-40B4-BE49-F238E27FC236}">
                <a16:creationId xmlns:a16="http://schemas.microsoft.com/office/drawing/2014/main" id="{EBED0BD7-39ED-BE6E-7513-700E99DE506A}"/>
              </a:ext>
            </a:extLst>
          </p:cNvPr>
          <p:cNvSpPr txBox="1"/>
          <p:nvPr userDrawn="1"/>
        </p:nvSpPr>
        <p:spPr>
          <a:xfrm>
            <a:off x="2762103" y="3604047"/>
            <a:ext cx="1013716" cy="654025"/>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93</a:t>
            </a:r>
          </a:p>
          <a:p>
            <a:pPr>
              <a:spcAft>
                <a:spcPts val="300"/>
              </a:spcAft>
            </a:pPr>
            <a:r>
              <a:rPr lang="en-US" sz="850" kern="0" spc="200" dirty="0">
                <a:solidFill>
                  <a:schemeClr val="bg1"/>
                </a:solidFill>
                <a:latin typeface="Century Gothic"/>
                <a:cs typeface="Century Gothic"/>
              </a:rPr>
              <a:t>FACULTY</a:t>
            </a:r>
          </a:p>
        </p:txBody>
      </p:sp>
      <p:sp>
        <p:nvSpPr>
          <p:cNvPr id="42" name="TextBox 41">
            <a:extLst>
              <a:ext uri="{FF2B5EF4-FFF2-40B4-BE49-F238E27FC236}">
                <a16:creationId xmlns:a16="http://schemas.microsoft.com/office/drawing/2014/main" id="{4AFA912D-0877-A302-6D7E-780A01534516}"/>
              </a:ext>
            </a:extLst>
          </p:cNvPr>
          <p:cNvSpPr txBox="1"/>
          <p:nvPr userDrawn="1"/>
        </p:nvSpPr>
        <p:spPr>
          <a:xfrm>
            <a:off x="4047512" y="3604047"/>
            <a:ext cx="1129034" cy="830997"/>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121</a:t>
            </a:r>
          </a:p>
          <a:p>
            <a:pPr>
              <a:spcAft>
                <a:spcPts val="300"/>
              </a:spcAft>
            </a:pPr>
            <a:r>
              <a:rPr lang="en-US" sz="850" kern="0" spc="200" dirty="0">
                <a:solidFill>
                  <a:schemeClr val="bg1"/>
                </a:solidFill>
                <a:latin typeface="Century Gothic"/>
                <a:cs typeface="Century Gothic"/>
              </a:rPr>
              <a:t>FACULTY</a:t>
            </a:r>
          </a:p>
          <a:p>
            <a:pPr>
              <a:spcAft>
                <a:spcPts val="300"/>
              </a:spcAft>
            </a:pPr>
            <a:r>
              <a:rPr lang="en-US" sz="850" kern="0" spc="200" dirty="0">
                <a:solidFill>
                  <a:schemeClr val="bg1"/>
                </a:solidFill>
                <a:latin typeface="Century Gothic"/>
                <a:cs typeface="Century Gothic"/>
              </a:rPr>
              <a:t>AFFILIATES</a:t>
            </a:r>
          </a:p>
        </p:txBody>
      </p:sp>
      <p:sp>
        <p:nvSpPr>
          <p:cNvPr id="43" name="TextBox 42">
            <a:extLst>
              <a:ext uri="{FF2B5EF4-FFF2-40B4-BE49-F238E27FC236}">
                <a16:creationId xmlns:a16="http://schemas.microsoft.com/office/drawing/2014/main" id="{FB248D05-F7DA-B14A-8305-E1EC3D09DD5B}"/>
              </a:ext>
            </a:extLst>
          </p:cNvPr>
          <p:cNvSpPr txBox="1"/>
          <p:nvPr userDrawn="1"/>
        </p:nvSpPr>
        <p:spPr>
          <a:xfrm>
            <a:off x="5448239" y="3604047"/>
            <a:ext cx="1340330" cy="815608"/>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131</a:t>
            </a:r>
          </a:p>
          <a:p>
            <a:pPr>
              <a:spcAft>
                <a:spcPts val="300"/>
              </a:spcAft>
            </a:pPr>
            <a:r>
              <a:rPr lang="en-US" sz="850" kern="0" spc="200" dirty="0">
                <a:solidFill>
                  <a:schemeClr val="bg1"/>
                </a:solidFill>
                <a:latin typeface="Century Gothic"/>
                <a:cs typeface="Century Gothic"/>
              </a:rPr>
              <a:t>POSTDOCTORAL</a:t>
            </a:r>
          </a:p>
          <a:p>
            <a:pPr>
              <a:spcAft>
                <a:spcPts val="300"/>
              </a:spcAft>
            </a:pPr>
            <a:r>
              <a:rPr lang="en-US" sz="850" kern="0" spc="200" dirty="0">
                <a:solidFill>
                  <a:schemeClr val="bg1"/>
                </a:solidFill>
                <a:latin typeface="Century Gothic"/>
                <a:cs typeface="Century Gothic"/>
              </a:rPr>
              <a:t>RESEARCHERS</a:t>
            </a:r>
          </a:p>
        </p:txBody>
      </p:sp>
      <p:sp>
        <p:nvSpPr>
          <p:cNvPr id="44" name="TextBox 43">
            <a:extLst>
              <a:ext uri="{FF2B5EF4-FFF2-40B4-BE49-F238E27FC236}">
                <a16:creationId xmlns:a16="http://schemas.microsoft.com/office/drawing/2014/main" id="{CC3A2F6C-B5FC-B2EC-FA43-ABC420EE4AF3}"/>
              </a:ext>
            </a:extLst>
          </p:cNvPr>
          <p:cNvSpPr txBox="1"/>
          <p:nvPr userDrawn="1"/>
        </p:nvSpPr>
        <p:spPr>
          <a:xfrm>
            <a:off x="7060262" y="3604047"/>
            <a:ext cx="1075989" cy="830997"/>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262</a:t>
            </a:r>
          </a:p>
          <a:p>
            <a:pPr>
              <a:spcAft>
                <a:spcPts val="300"/>
              </a:spcAft>
            </a:pPr>
            <a:r>
              <a:rPr lang="en-US" sz="850" kern="0" spc="200" dirty="0">
                <a:solidFill>
                  <a:schemeClr val="bg1"/>
                </a:solidFill>
                <a:latin typeface="Century Gothic"/>
                <a:cs typeface="Century Gothic"/>
              </a:rPr>
              <a:t>GRADUATE</a:t>
            </a:r>
          </a:p>
          <a:p>
            <a:pPr>
              <a:spcAft>
                <a:spcPts val="300"/>
              </a:spcAft>
            </a:pPr>
            <a:r>
              <a:rPr lang="en-US" sz="850" kern="0" spc="200" dirty="0">
                <a:solidFill>
                  <a:schemeClr val="bg1"/>
                </a:solidFill>
                <a:latin typeface="Century Gothic"/>
                <a:cs typeface="Century Gothic"/>
              </a:rPr>
              <a:t>STUDENTS</a:t>
            </a:r>
          </a:p>
        </p:txBody>
      </p:sp>
      <p:sp>
        <p:nvSpPr>
          <p:cNvPr id="45" name="TextBox 44">
            <a:extLst>
              <a:ext uri="{FF2B5EF4-FFF2-40B4-BE49-F238E27FC236}">
                <a16:creationId xmlns:a16="http://schemas.microsoft.com/office/drawing/2014/main" id="{788432A5-3F6B-E0D4-5170-11B55933F170}"/>
              </a:ext>
            </a:extLst>
          </p:cNvPr>
          <p:cNvSpPr txBox="1"/>
          <p:nvPr userDrawn="1"/>
        </p:nvSpPr>
        <p:spPr>
          <a:xfrm>
            <a:off x="8407944" y="3604047"/>
            <a:ext cx="1474002" cy="830997"/>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114</a:t>
            </a:r>
          </a:p>
          <a:p>
            <a:pPr>
              <a:spcAft>
                <a:spcPts val="300"/>
              </a:spcAft>
            </a:pPr>
            <a:r>
              <a:rPr lang="en-US" sz="850" kern="0" spc="200" dirty="0">
                <a:solidFill>
                  <a:schemeClr val="bg1"/>
                </a:solidFill>
                <a:latin typeface="Century Gothic"/>
                <a:cs typeface="Century Gothic"/>
              </a:rPr>
              <a:t>UNDERGRADUATE</a:t>
            </a:r>
          </a:p>
          <a:p>
            <a:pPr>
              <a:spcAft>
                <a:spcPts val="300"/>
              </a:spcAft>
            </a:pPr>
            <a:r>
              <a:rPr lang="en-US" sz="850" kern="0" spc="200" dirty="0">
                <a:solidFill>
                  <a:schemeClr val="bg1"/>
                </a:solidFill>
                <a:latin typeface="Century Gothic"/>
                <a:cs typeface="Century Gothic"/>
              </a:rPr>
              <a:t>STUDENTS</a:t>
            </a:r>
          </a:p>
        </p:txBody>
      </p:sp>
      <p:sp>
        <p:nvSpPr>
          <p:cNvPr id="46" name="TextBox 45">
            <a:extLst>
              <a:ext uri="{FF2B5EF4-FFF2-40B4-BE49-F238E27FC236}">
                <a16:creationId xmlns:a16="http://schemas.microsoft.com/office/drawing/2014/main" id="{70AAB6D5-9992-6E56-F429-BAC351CA3B93}"/>
              </a:ext>
            </a:extLst>
          </p:cNvPr>
          <p:cNvSpPr txBox="1"/>
          <p:nvPr userDrawn="1"/>
        </p:nvSpPr>
        <p:spPr>
          <a:xfrm>
            <a:off x="2762103" y="1404943"/>
            <a:ext cx="2138189" cy="654025"/>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2007</a:t>
            </a:r>
          </a:p>
          <a:p>
            <a:pPr>
              <a:spcAft>
                <a:spcPts val="300"/>
              </a:spcAft>
            </a:pPr>
            <a:r>
              <a:rPr lang="en-US" sz="850" kern="0" spc="200" dirty="0">
                <a:solidFill>
                  <a:schemeClr val="bg1"/>
                </a:solidFill>
                <a:latin typeface="Century Gothic"/>
                <a:cs typeface="Century Gothic"/>
              </a:rPr>
              <a:t>INSTITUTE ESTABLISHED</a:t>
            </a:r>
          </a:p>
        </p:txBody>
      </p:sp>
      <p:sp>
        <p:nvSpPr>
          <p:cNvPr id="47" name="TextBox 46">
            <a:extLst>
              <a:ext uri="{FF2B5EF4-FFF2-40B4-BE49-F238E27FC236}">
                <a16:creationId xmlns:a16="http://schemas.microsoft.com/office/drawing/2014/main" id="{DF19B7AA-9837-7703-0DC0-3C60E35D3B89}"/>
              </a:ext>
            </a:extLst>
          </p:cNvPr>
          <p:cNvSpPr txBox="1"/>
          <p:nvPr userDrawn="1"/>
        </p:nvSpPr>
        <p:spPr>
          <a:xfrm>
            <a:off x="5114080" y="1404943"/>
            <a:ext cx="2138189" cy="654025"/>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593%</a:t>
            </a:r>
          </a:p>
          <a:p>
            <a:pPr>
              <a:spcAft>
                <a:spcPts val="300"/>
              </a:spcAft>
            </a:pPr>
            <a:r>
              <a:rPr lang="en-US" sz="850" kern="0" spc="200" dirty="0">
                <a:solidFill>
                  <a:schemeClr val="bg1"/>
                </a:solidFill>
                <a:latin typeface="Century Gothic"/>
                <a:cs typeface="Century Gothic"/>
              </a:rPr>
              <a:t>14</a:t>
            </a:r>
            <a:r>
              <a:rPr lang="en-US" sz="850" kern="0" spc="200" baseline="0" dirty="0">
                <a:solidFill>
                  <a:schemeClr val="bg1"/>
                </a:solidFill>
                <a:latin typeface="Century Gothic"/>
                <a:cs typeface="Century Gothic"/>
              </a:rPr>
              <a:t> </a:t>
            </a:r>
            <a:r>
              <a:rPr lang="en-US" sz="850" kern="0" spc="200" dirty="0">
                <a:solidFill>
                  <a:schemeClr val="bg1"/>
                </a:solidFill>
                <a:latin typeface="Century Gothic"/>
                <a:cs typeface="Century Gothic"/>
              </a:rPr>
              <a:t>YEAR ROI</a:t>
            </a:r>
          </a:p>
        </p:txBody>
      </p:sp>
      <p:sp>
        <p:nvSpPr>
          <p:cNvPr id="48" name="TextBox 47">
            <a:extLst>
              <a:ext uri="{FF2B5EF4-FFF2-40B4-BE49-F238E27FC236}">
                <a16:creationId xmlns:a16="http://schemas.microsoft.com/office/drawing/2014/main" id="{8675C6D6-3C40-FFBA-769C-E75CDA499A00}"/>
              </a:ext>
            </a:extLst>
          </p:cNvPr>
          <p:cNvSpPr txBox="1"/>
          <p:nvPr userDrawn="1"/>
        </p:nvSpPr>
        <p:spPr>
          <a:xfrm>
            <a:off x="7232311" y="1404943"/>
            <a:ext cx="2138189" cy="654025"/>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$520M</a:t>
            </a:r>
          </a:p>
          <a:p>
            <a:pPr>
              <a:spcAft>
                <a:spcPts val="300"/>
              </a:spcAft>
            </a:pPr>
            <a:r>
              <a:rPr lang="en-US" sz="850" kern="0" spc="200" dirty="0">
                <a:solidFill>
                  <a:schemeClr val="bg1"/>
                </a:solidFill>
                <a:latin typeface="Century Gothic"/>
                <a:cs typeface="Century Gothic"/>
              </a:rPr>
              <a:t>TOTAL FUNDING</a:t>
            </a:r>
          </a:p>
        </p:txBody>
      </p:sp>
      <p:sp>
        <p:nvSpPr>
          <p:cNvPr id="49" name="TextBox 48">
            <a:extLst>
              <a:ext uri="{FF2B5EF4-FFF2-40B4-BE49-F238E27FC236}">
                <a16:creationId xmlns:a16="http://schemas.microsoft.com/office/drawing/2014/main" id="{2C3C4A5E-938D-BE9E-064E-15D85E2B8BAC}"/>
              </a:ext>
            </a:extLst>
          </p:cNvPr>
          <p:cNvSpPr txBox="1"/>
          <p:nvPr userDrawn="1"/>
        </p:nvSpPr>
        <p:spPr>
          <a:xfrm>
            <a:off x="9557538" y="1404943"/>
            <a:ext cx="1376026" cy="654025"/>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5Y</a:t>
            </a:r>
          </a:p>
          <a:p>
            <a:pPr>
              <a:spcAft>
                <a:spcPts val="300"/>
              </a:spcAft>
            </a:pPr>
            <a:r>
              <a:rPr lang="en-US" sz="850" kern="0" spc="200" dirty="0">
                <a:solidFill>
                  <a:schemeClr val="bg1"/>
                </a:solidFill>
                <a:latin typeface="Century Gothic"/>
                <a:cs typeface="Century Gothic"/>
              </a:rPr>
              <a:t>REVIEW CYCLE</a:t>
            </a:r>
          </a:p>
        </p:txBody>
      </p:sp>
      <p:sp>
        <p:nvSpPr>
          <p:cNvPr id="50" name="TextBox 49">
            <a:extLst>
              <a:ext uri="{FF2B5EF4-FFF2-40B4-BE49-F238E27FC236}">
                <a16:creationId xmlns:a16="http://schemas.microsoft.com/office/drawing/2014/main" id="{6E091211-141A-E195-4C6C-DDEC0246CA94}"/>
              </a:ext>
            </a:extLst>
          </p:cNvPr>
          <p:cNvSpPr txBox="1"/>
          <p:nvPr userDrawn="1"/>
        </p:nvSpPr>
        <p:spPr>
          <a:xfrm>
            <a:off x="10168456" y="3604047"/>
            <a:ext cx="1191761" cy="777136"/>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15</a:t>
            </a:r>
          </a:p>
          <a:p>
            <a:pPr>
              <a:spcAft>
                <a:spcPts val="300"/>
              </a:spcAft>
            </a:pPr>
            <a:r>
              <a:rPr lang="en-US" sz="850" kern="0" spc="200" dirty="0">
                <a:solidFill>
                  <a:schemeClr val="bg1"/>
                </a:solidFill>
                <a:latin typeface="Century Gothic"/>
                <a:cs typeface="Century Gothic"/>
              </a:rPr>
              <a:t>VISITING </a:t>
            </a:r>
            <a:br>
              <a:rPr lang="en-US" sz="850" kern="0" spc="200" dirty="0">
                <a:solidFill>
                  <a:schemeClr val="bg1"/>
                </a:solidFill>
                <a:latin typeface="Century Gothic"/>
                <a:cs typeface="Century Gothic"/>
              </a:rPr>
            </a:br>
            <a:r>
              <a:rPr lang="en-US" sz="850" kern="0" spc="200" dirty="0">
                <a:solidFill>
                  <a:schemeClr val="bg1"/>
                </a:solidFill>
                <a:latin typeface="Century Gothic"/>
                <a:cs typeface="Century Gothic"/>
              </a:rPr>
              <a:t>RESEARCHERS</a:t>
            </a:r>
          </a:p>
        </p:txBody>
      </p:sp>
      <p:sp>
        <p:nvSpPr>
          <p:cNvPr id="55" name="TextBox 54">
            <a:extLst>
              <a:ext uri="{FF2B5EF4-FFF2-40B4-BE49-F238E27FC236}">
                <a16:creationId xmlns:a16="http://schemas.microsoft.com/office/drawing/2014/main" id="{25AC80B2-BFCD-880B-1348-37B25CAAEB8A}"/>
              </a:ext>
            </a:extLst>
          </p:cNvPr>
          <p:cNvSpPr txBox="1"/>
          <p:nvPr userDrawn="1"/>
        </p:nvSpPr>
        <p:spPr>
          <a:xfrm>
            <a:off x="3253329" y="5538971"/>
            <a:ext cx="1013716" cy="392415"/>
          </a:xfrm>
          <a:prstGeom prst="rect">
            <a:avLst/>
          </a:prstGeom>
          <a:noFill/>
        </p:spPr>
        <p:txBody>
          <a:bodyPr wrap="square" rtlCol="0">
            <a:spAutoFit/>
          </a:bodyPr>
          <a:lstStyle/>
          <a:p>
            <a:pPr>
              <a:spcAft>
                <a:spcPts val="300"/>
              </a:spcAft>
            </a:pPr>
            <a:r>
              <a:rPr lang="en-US" sz="850" kern="0" spc="200" dirty="0">
                <a:solidFill>
                  <a:schemeClr val="bg1"/>
                </a:solidFill>
                <a:latin typeface="Century Gothic"/>
                <a:cs typeface="Century Gothic"/>
              </a:rPr>
              <a:t>HEALTH &amp;</a:t>
            </a:r>
          </a:p>
          <a:p>
            <a:pPr>
              <a:spcAft>
                <a:spcPts val="300"/>
              </a:spcAft>
            </a:pPr>
            <a:r>
              <a:rPr lang="en-US" sz="850" kern="0" spc="200" dirty="0">
                <a:solidFill>
                  <a:schemeClr val="bg1"/>
                </a:solidFill>
                <a:latin typeface="Century Gothic"/>
                <a:cs typeface="Century Gothic"/>
              </a:rPr>
              <a:t>WELLNESS</a:t>
            </a:r>
          </a:p>
        </p:txBody>
      </p:sp>
      <p:sp>
        <p:nvSpPr>
          <p:cNvPr id="56" name="TextBox 55">
            <a:extLst>
              <a:ext uri="{FF2B5EF4-FFF2-40B4-BE49-F238E27FC236}">
                <a16:creationId xmlns:a16="http://schemas.microsoft.com/office/drawing/2014/main" id="{CCB3A49B-3FCB-58BF-4ECF-DE30CB2BAC23}"/>
              </a:ext>
            </a:extLst>
          </p:cNvPr>
          <p:cNvSpPr txBox="1"/>
          <p:nvPr userDrawn="1"/>
        </p:nvSpPr>
        <p:spPr>
          <a:xfrm>
            <a:off x="5234297" y="5538971"/>
            <a:ext cx="1376026" cy="392415"/>
          </a:xfrm>
          <a:prstGeom prst="rect">
            <a:avLst/>
          </a:prstGeom>
          <a:noFill/>
        </p:spPr>
        <p:txBody>
          <a:bodyPr wrap="square" rtlCol="0">
            <a:spAutoFit/>
          </a:bodyPr>
          <a:lstStyle/>
          <a:p>
            <a:pPr>
              <a:spcAft>
                <a:spcPts val="300"/>
              </a:spcAft>
            </a:pPr>
            <a:r>
              <a:rPr lang="en-US" sz="850" kern="0" spc="200" dirty="0">
                <a:solidFill>
                  <a:schemeClr val="bg1"/>
                </a:solidFill>
                <a:latin typeface="Century Gothic"/>
                <a:cs typeface="Century Gothic"/>
              </a:rPr>
              <a:t>TECHNOLOGY &amp;</a:t>
            </a:r>
          </a:p>
          <a:p>
            <a:pPr>
              <a:spcAft>
                <a:spcPts val="300"/>
              </a:spcAft>
            </a:pPr>
            <a:r>
              <a:rPr lang="en-US" sz="850" kern="0" spc="200" dirty="0">
                <a:solidFill>
                  <a:schemeClr val="bg1"/>
                </a:solidFill>
                <a:latin typeface="Century Gothic"/>
                <a:cs typeface="Century Gothic"/>
              </a:rPr>
              <a:t>SOCIETY</a:t>
            </a:r>
          </a:p>
        </p:txBody>
      </p:sp>
      <p:sp>
        <p:nvSpPr>
          <p:cNvPr id="57" name="TextBox 56">
            <a:extLst>
              <a:ext uri="{FF2B5EF4-FFF2-40B4-BE49-F238E27FC236}">
                <a16:creationId xmlns:a16="http://schemas.microsoft.com/office/drawing/2014/main" id="{07DFC552-C952-58DD-4A21-3A4D413001AA}"/>
              </a:ext>
            </a:extLst>
          </p:cNvPr>
          <p:cNvSpPr txBox="1"/>
          <p:nvPr userDrawn="1"/>
        </p:nvSpPr>
        <p:spPr>
          <a:xfrm>
            <a:off x="7636760" y="5538971"/>
            <a:ext cx="1376026" cy="392415"/>
          </a:xfrm>
          <a:prstGeom prst="rect">
            <a:avLst/>
          </a:prstGeom>
          <a:noFill/>
        </p:spPr>
        <p:txBody>
          <a:bodyPr wrap="square" rtlCol="0">
            <a:spAutoFit/>
          </a:bodyPr>
          <a:lstStyle/>
          <a:p>
            <a:pPr>
              <a:spcAft>
                <a:spcPts val="300"/>
              </a:spcAft>
            </a:pPr>
            <a:r>
              <a:rPr lang="en-US" sz="850" kern="0" spc="200" dirty="0">
                <a:solidFill>
                  <a:schemeClr val="bg1"/>
                </a:solidFill>
                <a:latin typeface="Century Gothic"/>
                <a:cs typeface="Century Gothic"/>
              </a:rPr>
              <a:t>AGRICULTURE &amp;</a:t>
            </a:r>
          </a:p>
          <a:p>
            <a:pPr>
              <a:spcAft>
                <a:spcPts val="300"/>
              </a:spcAft>
            </a:pPr>
            <a:r>
              <a:rPr lang="en-US" sz="850" kern="0" spc="200" dirty="0">
                <a:solidFill>
                  <a:schemeClr val="bg1"/>
                </a:solidFill>
                <a:latin typeface="Century Gothic"/>
                <a:cs typeface="Century Gothic"/>
              </a:rPr>
              <a:t>ENVIRONMENT</a:t>
            </a:r>
          </a:p>
        </p:txBody>
      </p:sp>
      <p:sp>
        <p:nvSpPr>
          <p:cNvPr id="58" name="TextBox 57">
            <a:extLst>
              <a:ext uri="{FF2B5EF4-FFF2-40B4-BE49-F238E27FC236}">
                <a16:creationId xmlns:a16="http://schemas.microsoft.com/office/drawing/2014/main" id="{94C786EB-3165-D297-C705-8E15A3F3C7A5}"/>
              </a:ext>
            </a:extLst>
          </p:cNvPr>
          <p:cNvSpPr txBox="1"/>
          <p:nvPr userDrawn="1"/>
        </p:nvSpPr>
        <p:spPr>
          <a:xfrm>
            <a:off x="10162434" y="5623609"/>
            <a:ext cx="1376026" cy="223138"/>
          </a:xfrm>
          <a:prstGeom prst="rect">
            <a:avLst/>
          </a:prstGeom>
          <a:noFill/>
        </p:spPr>
        <p:txBody>
          <a:bodyPr wrap="square" rtlCol="0">
            <a:spAutoFit/>
          </a:bodyPr>
          <a:lstStyle/>
          <a:p>
            <a:pPr>
              <a:spcAft>
                <a:spcPts val="300"/>
              </a:spcAft>
            </a:pPr>
            <a:r>
              <a:rPr lang="en-US" sz="850" kern="0" spc="200" dirty="0">
                <a:solidFill>
                  <a:schemeClr val="bg1"/>
                </a:solidFill>
                <a:latin typeface="Century Gothic"/>
                <a:cs typeface="Century Gothic"/>
              </a:rPr>
              <a:t>FUNDAMENTAL</a:t>
            </a:r>
          </a:p>
        </p:txBody>
      </p:sp>
      <p:pic>
        <p:nvPicPr>
          <p:cNvPr id="61" name="Picture 60">
            <a:extLst>
              <a:ext uri="{FF2B5EF4-FFF2-40B4-BE49-F238E27FC236}">
                <a16:creationId xmlns:a16="http://schemas.microsoft.com/office/drawing/2014/main" id="{3C0646D7-FD2C-9FEE-AA6D-677634A21D2A}"/>
              </a:ext>
            </a:extLst>
          </p:cNvPr>
          <p:cNvPicPr>
            <a:picLocks noChangeAspect="1"/>
          </p:cNvPicPr>
          <p:nvPr userDrawn="1"/>
        </p:nvPicPr>
        <p:blipFill>
          <a:blip r:embed="rId2"/>
          <a:stretch>
            <a:fillRect/>
          </a:stretch>
        </p:blipFill>
        <p:spPr>
          <a:xfrm>
            <a:off x="7260802" y="5568727"/>
            <a:ext cx="329184" cy="329184"/>
          </a:xfrm>
          <a:prstGeom prst="rect">
            <a:avLst/>
          </a:prstGeom>
        </p:spPr>
      </p:pic>
      <p:pic>
        <p:nvPicPr>
          <p:cNvPr id="62" name="Picture 61">
            <a:extLst>
              <a:ext uri="{FF2B5EF4-FFF2-40B4-BE49-F238E27FC236}">
                <a16:creationId xmlns:a16="http://schemas.microsoft.com/office/drawing/2014/main" id="{87C30C25-3745-DE29-FCE9-A00449D81491}"/>
              </a:ext>
            </a:extLst>
          </p:cNvPr>
          <p:cNvPicPr>
            <a:picLocks noChangeAspect="1"/>
          </p:cNvPicPr>
          <p:nvPr userDrawn="1"/>
        </p:nvPicPr>
        <p:blipFill>
          <a:blip r:embed="rId3"/>
          <a:stretch>
            <a:fillRect/>
          </a:stretch>
        </p:blipFill>
        <p:spPr>
          <a:xfrm>
            <a:off x="4828567" y="5568727"/>
            <a:ext cx="372661" cy="329184"/>
          </a:xfrm>
          <a:prstGeom prst="rect">
            <a:avLst/>
          </a:prstGeom>
        </p:spPr>
      </p:pic>
      <p:pic>
        <p:nvPicPr>
          <p:cNvPr id="63" name="Picture 62">
            <a:extLst>
              <a:ext uri="{FF2B5EF4-FFF2-40B4-BE49-F238E27FC236}">
                <a16:creationId xmlns:a16="http://schemas.microsoft.com/office/drawing/2014/main" id="{96D874F5-35E9-9AC4-5651-E85466720C5B}"/>
              </a:ext>
            </a:extLst>
          </p:cNvPr>
          <p:cNvPicPr>
            <a:picLocks noChangeAspect="1"/>
          </p:cNvPicPr>
          <p:nvPr userDrawn="1"/>
        </p:nvPicPr>
        <p:blipFill>
          <a:blip r:embed="rId4"/>
          <a:stretch>
            <a:fillRect/>
          </a:stretch>
        </p:blipFill>
        <p:spPr>
          <a:xfrm>
            <a:off x="2839451" y="5569197"/>
            <a:ext cx="387275" cy="329184"/>
          </a:xfrm>
          <a:prstGeom prst="rect">
            <a:avLst/>
          </a:prstGeom>
        </p:spPr>
      </p:pic>
      <p:pic>
        <p:nvPicPr>
          <p:cNvPr id="64" name="Picture 63">
            <a:extLst>
              <a:ext uri="{FF2B5EF4-FFF2-40B4-BE49-F238E27FC236}">
                <a16:creationId xmlns:a16="http://schemas.microsoft.com/office/drawing/2014/main" id="{756AC7C9-642C-904A-847E-2622E51886C6}"/>
              </a:ext>
            </a:extLst>
          </p:cNvPr>
          <p:cNvPicPr>
            <a:picLocks noChangeAspect="1"/>
          </p:cNvPicPr>
          <p:nvPr userDrawn="1"/>
        </p:nvPicPr>
        <p:blipFill>
          <a:blip r:embed="rId5"/>
          <a:stretch>
            <a:fillRect/>
          </a:stretch>
        </p:blipFill>
        <p:spPr>
          <a:xfrm>
            <a:off x="9688043" y="5594569"/>
            <a:ext cx="446442" cy="274320"/>
          </a:xfrm>
          <a:prstGeom prst="rect">
            <a:avLst/>
          </a:prstGeom>
        </p:spPr>
      </p:pic>
    </p:spTree>
    <p:extLst>
      <p:ext uri="{BB962C8B-B14F-4D97-AF65-F5344CB8AC3E}">
        <p14:creationId xmlns:p14="http://schemas.microsoft.com/office/powerpoint/2010/main" val="1300532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54BACB-3FAD-E92A-8557-EC160A468A80}"/>
              </a:ext>
            </a:extLst>
          </p:cNvPr>
          <p:cNvSpPr txBox="1"/>
          <p:nvPr userDrawn="1"/>
        </p:nvSpPr>
        <p:spPr>
          <a:xfrm>
            <a:off x="731528" y="936767"/>
            <a:ext cx="2831804" cy="246221"/>
          </a:xfrm>
          <a:prstGeom prst="rect">
            <a:avLst/>
          </a:prstGeom>
          <a:solidFill>
            <a:schemeClr val="bg1"/>
          </a:solidFill>
        </p:spPr>
        <p:txBody>
          <a:bodyPr wrap="square" rtlCol="0">
            <a:spAutoFit/>
          </a:bodyPr>
          <a:lstStyle/>
          <a:p>
            <a:r>
              <a:rPr lang="en-US" sz="1000" spc="200" dirty="0">
                <a:solidFill>
                  <a:srgbClr val="182A4A"/>
                </a:solidFill>
                <a:latin typeface="Century Gothic" panose="020B0502020202020204" pitchFamily="34" charset="0"/>
              </a:rPr>
              <a:t>GENOMIC-POWERED SOLUTIONS</a:t>
            </a:r>
            <a:endParaRPr lang="en-US" sz="1000" kern="0" spc="200" dirty="0">
              <a:solidFill>
                <a:srgbClr val="182A4A"/>
              </a:solidFill>
              <a:latin typeface="Century Gothic"/>
              <a:cs typeface="Century Gothic"/>
            </a:endParaRPr>
          </a:p>
        </p:txBody>
      </p:sp>
      <p:sp>
        <p:nvSpPr>
          <p:cNvPr id="5" name="TextBox 4">
            <a:extLst>
              <a:ext uri="{FF2B5EF4-FFF2-40B4-BE49-F238E27FC236}">
                <a16:creationId xmlns:a16="http://schemas.microsoft.com/office/drawing/2014/main" id="{FE562695-2AA4-D575-8CB5-ACB30870B873}"/>
              </a:ext>
            </a:extLst>
          </p:cNvPr>
          <p:cNvSpPr txBox="1"/>
          <p:nvPr userDrawn="1"/>
        </p:nvSpPr>
        <p:spPr>
          <a:xfrm>
            <a:off x="731528" y="1226327"/>
            <a:ext cx="2377885" cy="246221"/>
          </a:xfrm>
          <a:prstGeom prst="rect">
            <a:avLst/>
          </a:prstGeom>
          <a:solidFill>
            <a:schemeClr val="bg1"/>
          </a:solidFill>
        </p:spPr>
        <p:txBody>
          <a:bodyPr wrap="square" rtlCol="0">
            <a:spAutoFit/>
          </a:bodyPr>
          <a:lstStyle/>
          <a:p>
            <a:r>
              <a:rPr lang="en-US" sz="1000" spc="200" dirty="0">
                <a:solidFill>
                  <a:srgbClr val="182A4A"/>
                </a:solidFill>
                <a:latin typeface="Century Gothic" panose="020B0502020202020204" pitchFamily="34" charset="0"/>
              </a:rPr>
              <a:t>TO SOCIETAL CHALLENGES</a:t>
            </a:r>
            <a:endParaRPr lang="en-US" sz="1000" kern="0" spc="200" dirty="0">
              <a:solidFill>
                <a:srgbClr val="182A4A"/>
              </a:solidFill>
              <a:latin typeface="Century Gothic"/>
              <a:cs typeface="Century Gothic"/>
            </a:endParaRPr>
          </a:p>
        </p:txBody>
      </p:sp>
      <p:sp>
        <p:nvSpPr>
          <p:cNvPr id="6" name="TextBox 5">
            <a:extLst>
              <a:ext uri="{FF2B5EF4-FFF2-40B4-BE49-F238E27FC236}">
                <a16:creationId xmlns:a16="http://schemas.microsoft.com/office/drawing/2014/main" id="{4F31F143-F50F-10AA-CEAB-75C95C319EBC}"/>
              </a:ext>
            </a:extLst>
          </p:cNvPr>
          <p:cNvSpPr txBox="1"/>
          <p:nvPr userDrawn="1"/>
        </p:nvSpPr>
        <p:spPr>
          <a:xfrm>
            <a:off x="731528" y="642509"/>
            <a:ext cx="2377885" cy="246221"/>
          </a:xfrm>
          <a:prstGeom prst="rect">
            <a:avLst/>
          </a:prstGeom>
          <a:solidFill>
            <a:srgbClr val="182A4A"/>
          </a:solidFill>
        </p:spPr>
        <p:txBody>
          <a:bodyPr wrap="square" rtlCol="0">
            <a:spAutoFit/>
          </a:bodyPr>
          <a:lstStyle/>
          <a:p>
            <a:r>
              <a:rPr lang="en-US" sz="1000" kern="0" spc="200" dirty="0">
                <a:solidFill>
                  <a:srgbClr val="FFFFFF"/>
                </a:solidFill>
                <a:latin typeface="Century Gothic"/>
                <a:cs typeface="Century Gothic"/>
              </a:rPr>
              <a:t>IGB RESEARCH PORTFOLIO</a:t>
            </a:r>
          </a:p>
        </p:txBody>
      </p:sp>
      <p:sp>
        <p:nvSpPr>
          <p:cNvPr id="7" name="TextBox 6">
            <a:extLst>
              <a:ext uri="{FF2B5EF4-FFF2-40B4-BE49-F238E27FC236}">
                <a16:creationId xmlns:a16="http://schemas.microsoft.com/office/drawing/2014/main" id="{E99E2E18-223D-ED7F-A388-EDAE2FF5D6C4}"/>
              </a:ext>
            </a:extLst>
          </p:cNvPr>
          <p:cNvSpPr txBox="1"/>
          <p:nvPr userDrawn="1"/>
        </p:nvSpPr>
        <p:spPr>
          <a:xfrm>
            <a:off x="7150676" y="3228945"/>
            <a:ext cx="989373" cy="400110"/>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Tissue </a:t>
            </a:r>
          </a:p>
          <a:p>
            <a:r>
              <a:rPr lang="en-US" sz="1000" spc="50" dirty="0">
                <a:solidFill>
                  <a:schemeClr val="bg1"/>
                </a:solidFill>
                <a:latin typeface="Century Gothic" panose="020B0502020202020204" pitchFamily="34" charset="0"/>
              </a:rPr>
              <a:t>Engineering</a:t>
            </a:r>
          </a:p>
        </p:txBody>
      </p:sp>
      <p:sp>
        <p:nvSpPr>
          <p:cNvPr id="8" name="TextBox 7">
            <a:extLst>
              <a:ext uri="{FF2B5EF4-FFF2-40B4-BE49-F238E27FC236}">
                <a16:creationId xmlns:a16="http://schemas.microsoft.com/office/drawing/2014/main" id="{E30A11B9-C322-FC79-D4BA-392E69D96A57}"/>
              </a:ext>
            </a:extLst>
          </p:cNvPr>
          <p:cNvSpPr txBox="1"/>
          <p:nvPr userDrawn="1"/>
        </p:nvSpPr>
        <p:spPr>
          <a:xfrm>
            <a:off x="6395590" y="1861281"/>
            <a:ext cx="1432562" cy="553998"/>
          </a:xfrm>
          <a:prstGeom prst="rect">
            <a:avLst/>
          </a:prstGeom>
          <a:noFill/>
        </p:spPr>
        <p:txBody>
          <a:bodyPr wrap="square" rtlCol="0">
            <a:spAutoFit/>
          </a:bodyPr>
          <a:lstStyle/>
          <a:p>
            <a:r>
              <a:rPr lang="en-US" sz="1000" spc="50" dirty="0">
                <a:solidFill>
                  <a:schemeClr val="bg1"/>
                </a:solidFill>
                <a:latin typeface="Century Gothic" panose="020B0502020202020204" pitchFamily="34" charset="0"/>
              </a:rPr>
              <a:t>Faster, More </a:t>
            </a:r>
          </a:p>
          <a:p>
            <a:r>
              <a:rPr lang="en-US" sz="1000" spc="50" dirty="0">
                <a:solidFill>
                  <a:schemeClr val="bg1"/>
                </a:solidFill>
                <a:latin typeface="Century Gothic" panose="020B0502020202020204" pitchFamily="34" charset="0"/>
              </a:rPr>
              <a:t>Affordable Diagnostics</a:t>
            </a:r>
          </a:p>
        </p:txBody>
      </p:sp>
      <p:sp>
        <p:nvSpPr>
          <p:cNvPr id="9" name="TextBox 8">
            <a:extLst>
              <a:ext uri="{FF2B5EF4-FFF2-40B4-BE49-F238E27FC236}">
                <a16:creationId xmlns:a16="http://schemas.microsoft.com/office/drawing/2014/main" id="{9507D35A-1E1C-2FDB-FC8D-823E650C197A}"/>
              </a:ext>
            </a:extLst>
          </p:cNvPr>
          <p:cNvSpPr txBox="1"/>
          <p:nvPr userDrawn="1"/>
        </p:nvSpPr>
        <p:spPr>
          <a:xfrm>
            <a:off x="6717705" y="1336758"/>
            <a:ext cx="865943" cy="400110"/>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Predictive</a:t>
            </a:r>
            <a:br>
              <a:rPr lang="en-US" sz="1000" spc="50" dirty="0">
                <a:solidFill>
                  <a:schemeClr val="bg1"/>
                </a:solidFill>
                <a:latin typeface="Century Gothic" panose="020B0502020202020204" pitchFamily="34" charset="0"/>
              </a:rPr>
            </a:br>
            <a:r>
              <a:rPr lang="en-US" sz="1000" spc="50" dirty="0">
                <a:solidFill>
                  <a:schemeClr val="bg1"/>
                </a:solidFill>
                <a:latin typeface="Century Gothic" panose="020B0502020202020204" pitchFamily="34" charset="0"/>
              </a:rPr>
              <a:t>Health</a:t>
            </a:r>
          </a:p>
        </p:txBody>
      </p:sp>
      <p:sp>
        <p:nvSpPr>
          <p:cNvPr id="10" name="TextBox 9">
            <a:extLst>
              <a:ext uri="{FF2B5EF4-FFF2-40B4-BE49-F238E27FC236}">
                <a16:creationId xmlns:a16="http://schemas.microsoft.com/office/drawing/2014/main" id="{EB591663-D00B-40C2-B94A-4A1322347948}"/>
              </a:ext>
            </a:extLst>
          </p:cNvPr>
          <p:cNvSpPr txBox="1"/>
          <p:nvPr userDrawn="1"/>
        </p:nvSpPr>
        <p:spPr>
          <a:xfrm>
            <a:off x="4668578" y="1362459"/>
            <a:ext cx="1077539" cy="553998"/>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Personalized </a:t>
            </a:r>
            <a:br>
              <a:rPr lang="en-US" sz="1000" spc="50" dirty="0">
                <a:solidFill>
                  <a:schemeClr val="bg1"/>
                </a:solidFill>
                <a:latin typeface="Century Gothic" panose="020B0502020202020204" pitchFamily="34" charset="0"/>
              </a:rPr>
            </a:br>
            <a:r>
              <a:rPr lang="en-US" sz="1000" spc="50" dirty="0">
                <a:solidFill>
                  <a:schemeClr val="bg1"/>
                </a:solidFill>
                <a:latin typeface="Century Gothic" panose="020B0502020202020204" pitchFamily="34" charset="0"/>
              </a:rPr>
              <a:t>Cancer </a:t>
            </a:r>
            <a:br>
              <a:rPr lang="en-US" sz="1000" spc="50" dirty="0">
                <a:solidFill>
                  <a:schemeClr val="bg1"/>
                </a:solidFill>
                <a:latin typeface="Century Gothic" panose="020B0502020202020204" pitchFamily="34" charset="0"/>
              </a:rPr>
            </a:br>
            <a:r>
              <a:rPr lang="en-US" sz="1000" spc="50" dirty="0">
                <a:solidFill>
                  <a:schemeClr val="bg1"/>
                </a:solidFill>
                <a:latin typeface="Century Gothic" panose="020B0502020202020204" pitchFamily="34" charset="0"/>
              </a:rPr>
              <a:t>Treatments</a:t>
            </a:r>
          </a:p>
        </p:txBody>
      </p:sp>
      <p:sp>
        <p:nvSpPr>
          <p:cNvPr id="11" name="TextBox 10">
            <a:extLst>
              <a:ext uri="{FF2B5EF4-FFF2-40B4-BE49-F238E27FC236}">
                <a16:creationId xmlns:a16="http://schemas.microsoft.com/office/drawing/2014/main" id="{1B9027A5-51EC-A0CC-53FA-0AA4529DF56D}"/>
              </a:ext>
            </a:extLst>
          </p:cNvPr>
          <p:cNvSpPr txBox="1"/>
          <p:nvPr userDrawn="1"/>
        </p:nvSpPr>
        <p:spPr>
          <a:xfrm>
            <a:off x="3906890" y="2612656"/>
            <a:ext cx="1327608" cy="246221"/>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Novel Antibiotics</a:t>
            </a:r>
          </a:p>
        </p:txBody>
      </p:sp>
      <p:sp>
        <p:nvSpPr>
          <p:cNvPr id="12" name="TextBox 11">
            <a:extLst>
              <a:ext uri="{FF2B5EF4-FFF2-40B4-BE49-F238E27FC236}">
                <a16:creationId xmlns:a16="http://schemas.microsoft.com/office/drawing/2014/main" id="{82B6F58E-95C5-96B8-F20C-C65DB757DF4E}"/>
              </a:ext>
            </a:extLst>
          </p:cNvPr>
          <p:cNvSpPr txBox="1"/>
          <p:nvPr userDrawn="1"/>
        </p:nvSpPr>
        <p:spPr>
          <a:xfrm>
            <a:off x="3781622" y="2949954"/>
            <a:ext cx="1055097" cy="400110"/>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Custom </a:t>
            </a:r>
            <a:br>
              <a:rPr lang="en-US" sz="1000" spc="50" dirty="0">
                <a:solidFill>
                  <a:schemeClr val="bg1"/>
                </a:solidFill>
                <a:latin typeface="Century Gothic" panose="020B0502020202020204" pitchFamily="34" charset="0"/>
              </a:rPr>
            </a:br>
            <a:r>
              <a:rPr lang="en-US" sz="1000" spc="50" dirty="0">
                <a:solidFill>
                  <a:schemeClr val="bg1"/>
                </a:solidFill>
                <a:latin typeface="Century Gothic" panose="020B0502020202020204" pitchFamily="34" charset="0"/>
              </a:rPr>
              <a:t>Microbiomes</a:t>
            </a:r>
          </a:p>
        </p:txBody>
      </p:sp>
      <p:sp>
        <p:nvSpPr>
          <p:cNvPr id="13" name="TextBox 12">
            <a:extLst>
              <a:ext uri="{FF2B5EF4-FFF2-40B4-BE49-F238E27FC236}">
                <a16:creationId xmlns:a16="http://schemas.microsoft.com/office/drawing/2014/main" id="{1EE9D949-D46D-89C6-579F-5C43F29B0E3B}"/>
              </a:ext>
            </a:extLst>
          </p:cNvPr>
          <p:cNvSpPr txBox="1"/>
          <p:nvPr userDrawn="1"/>
        </p:nvSpPr>
        <p:spPr>
          <a:xfrm>
            <a:off x="3781622" y="3457946"/>
            <a:ext cx="1106393" cy="246221"/>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Food Security</a:t>
            </a:r>
          </a:p>
        </p:txBody>
      </p:sp>
      <p:sp>
        <p:nvSpPr>
          <p:cNvPr id="14" name="TextBox 13">
            <a:extLst>
              <a:ext uri="{FF2B5EF4-FFF2-40B4-BE49-F238E27FC236}">
                <a16:creationId xmlns:a16="http://schemas.microsoft.com/office/drawing/2014/main" id="{E3FF1ADB-F02E-A7BC-3B8D-D7647AC0FCF8}"/>
              </a:ext>
            </a:extLst>
          </p:cNvPr>
          <p:cNvSpPr txBox="1"/>
          <p:nvPr userDrawn="1"/>
        </p:nvSpPr>
        <p:spPr>
          <a:xfrm>
            <a:off x="5620852" y="4402220"/>
            <a:ext cx="1010213" cy="246221"/>
          </a:xfrm>
          <a:prstGeom prst="rect">
            <a:avLst/>
          </a:prstGeom>
          <a:noFill/>
        </p:spPr>
        <p:txBody>
          <a:bodyPr wrap="none" rtlCol="0">
            <a:spAutoFit/>
          </a:bodyPr>
          <a:lstStyle/>
          <a:p>
            <a:pPr algn="ctr"/>
            <a:r>
              <a:rPr lang="en-US" sz="1000" spc="50" dirty="0" err="1">
                <a:solidFill>
                  <a:schemeClr val="bg1"/>
                </a:solidFill>
                <a:latin typeface="Century Gothic" panose="020B0502020202020204" pitchFamily="34" charset="0"/>
              </a:rPr>
              <a:t>Biofoundries</a:t>
            </a:r>
            <a:endParaRPr lang="en-US" sz="1000" spc="50" dirty="0">
              <a:solidFill>
                <a:schemeClr val="bg1"/>
              </a:solidFill>
              <a:latin typeface="Century Gothic" panose="020B0502020202020204" pitchFamily="34" charset="0"/>
            </a:endParaRPr>
          </a:p>
        </p:txBody>
      </p:sp>
      <p:sp>
        <p:nvSpPr>
          <p:cNvPr id="15" name="TextBox 14">
            <a:extLst>
              <a:ext uri="{FF2B5EF4-FFF2-40B4-BE49-F238E27FC236}">
                <a16:creationId xmlns:a16="http://schemas.microsoft.com/office/drawing/2014/main" id="{B85C5CA1-233E-24D7-08AB-56FE34F3540B}"/>
              </a:ext>
            </a:extLst>
          </p:cNvPr>
          <p:cNvSpPr txBox="1"/>
          <p:nvPr userDrawn="1"/>
        </p:nvSpPr>
        <p:spPr>
          <a:xfrm>
            <a:off x="4765970" y="4745958"/>
            <a:ext cx="990977" cy="400110"/>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Novel </a:t>
            </a:r>
          </a:p>
          <a:p>
            <a:r>
              <a:rPr lang="en-US" sz="1000" spc="50" dirty="0">
                <a:solidFill>
                  <a:schemeClr val="bg1"/>
                </a:solidFill>
                <a:latin typeface="Century Gothic" panose="020B0502020202020204" pitchFamily="34" charset="0"/>
              </a:rPr>
              <a:t>Bioproducts</a:t>
            </a:r>
          </a:p>
        </p:txBody>
      </p:sp>
      <p:sp>
        <p:nvSpPr>
          <p:cNvPr id="16" name="TextBox 15">
            <a:extLst>
              <a:ext uri="{FF2B5EF4-FFF2-40B4-BE49-F238E27FC236}">
                <a16:creationId xmlns:a16="http://schemas.microsoft.com/office/drawing/2014/main" id="{5746C7FE-B550-8F6F-2719-4702B67C2460}"/>
              </a:ext>
            </a:extLst>
          </p:cNvPr>
          <p:cNvSpPr txBox="1"/>
          <p:nvPr userDrawn="1"/>
        </p:nvSpPr>
        <p:spPr>
          <a:xfrm>
            <a:off x="6192814" y="4779472"/>
            <a:ext cx="1579278" cy="400110"/>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Complex </a:t>
            </a:r>
            <a:br>
              <a:rPr lang="en-US" sz="1000" spc="50" dirty="0">
                <a:solidFill>
                  <a:schemeClr val="bg1"/>
                </a:solidFill>
                <a:latin typeface="Century Gothic" panose="020B0502020202020204" pitchFamily="34" charset="0"/>
              </a:rPr>
            </a:br>
            <a:r>
              <a:rPr lang="en-US" sz="1000" spc="50" dirty="0">
                <a:solidFill>
                  <a:schemeClr val="bg1"/>
                </a:solidFill>
                <a:latin typeface="Century Gothic" panose="020B0502020202020204" pitchFamily="34" charset="0"/>
              </a:rPr>
              <a:t>Biosystems Modeling</a:t>
            </a:r>
          </a:p>
        </p:txBody>
      </p:sp>
      <p:sp>
        <p:nvSpPr>
          <p:cNvPr id="17" name="TextBox 16">
            <a:extLst>
              <a:ext uri="{FF2B5EF4-FFF2-40B4-BE49-F238E27FC236}">
                <a16:creationId xmlns:a16="http://schemas.microsoft.com/office/drawing/2014/main" id="{D9F5686E-20DD-A02D-BD88-EADE0E7EB0C9}"/>
              </a:ext>
            </a:extLst>
          </p:cNvPr>
          <p:cNvSpPr txBox="1"/>
          <p:nvPr userDrawn="1"/>
        </p:nvSpPr>
        <p:spPr>
          <a:xfrm>
            <a:off x="5424982" y="5310613"/>
            <a:ext cx="1342035" cy="246221"/>
          </a:xfrm>
          <a:prstGeom prst="rect">
            <a:avLst/>
          </a:prstGeom>
          <a:noFill/>
        </p:spPr>
        <p:txBody>
          <a:bodyPr wrap="none" rtlCol="0">
            <a:spAutoFit/>
          </a:bodyPr>
          <a:lstStyle/>
          <a:p>
            <a:pPr algn="ctr"/>
            <a:r>
              <a:rPr lang="en-US" sz="1000" spc="50" dirty="0">
                <a:solidFill>
                  <a:schemeClr val="bg1"/>
                </a:solidFill>
                <a:latin typeface="Century Gothic" panose="020B0502020202020204" pitchFamily="34" charset="0"/>
              </a:rPr>
              <a:t>Sustainable Fuels</a:t>
            </a:r>
          </a:p>
        </p:txBody>
      </p:sp>
      <p:sp>
        <p:nvSpPr>
          <p:cNvPr id="18" name="TextBox 17">
            <a:extLst>
              <a:ext uri="{FF2B5EF4-FFF2-40B4-BE49-F238E27FC236}">
                <a16:creationId xmlns:a16="http://schemas.microsoft.com/office/drawing/2014/main" id="{857657AB-B97A-2B63-08B8-3B9933F2E952}"/>
              </a:ext>
            </a:extLst>
          </p:cNvPr>
          <p:cNvSpPr txBox="1"/>
          <p:nvPr userDrawn="1"/>
        </p:nvSpPr>
        <p:spPr>
          <a:xfrm>
            <a:off x="7111871" y="2857747"/>
            <a:ext cx="1394934" cy="246221"/>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Genomic Security</a:t>
            </a:r>
          </a:p>
        </p:txBody>
      </p:sp>
      <p:sp>
        <p:nvSpPr>
          <p:cNvPr id="19" name="TextBox 18">
            <a:extLst>
              <a:ext uri="{FF2B5EF4-FFF2-40B4-BE49-F238E27FC236}">
                <a16:creationId xmlns:a16="http://schemas.microsoft.com/office/drawing/2014/main" id="{156C8A1C-52FD-9FF3-DB93-5E2578FFC00A}"/>
              </a:ext>
            </a:extLst>
          </p:cNvPr>
          <p:cNvSpPr txBox="1"/>
          <p:nvPr userDrawn="1"/>
        </p:nvSpPr>
        <p:spPr>
          <a:xfrm>
            <a:off x="4044745" y="2067963"/>
            <a:ext cx="1051899" cy="400110"/>
          </a:xfrm>
          <a:prstGeom prst="rect">
            <a:avLst/>
          </a:prstGeom>
          <a:noFill/>
        </p:spPr>
        <p:txBody>
          <a:bodyPr wrap="square" rtlCol="0">
            <a:spAutoFit/>
          </a:bodyPr>
          <a:lstStyle/>
          <a:p>
            <a:r>
              <a:rPr lang="en-US" sz="1000" spc="50" dirty="0">
                <a:solidFill>
                  <a:schemeClr val="bg1"/>
                </a:solidFill>
                <a:latin typeface="Century Gothic" panose="020B0502020202020204" pitchFamily="34" charset="0"/>
              </a:rPr>
              <a:t>Pandemic Responses</a:t>
            </a:r>
          </a:p>
        </p:txBody>
      </p:sp>
      <p:sp>
        <p:nvSpPr>
          <p:cNvPr id="20" name="TextBox 19">
            <a:extLst>
              <a:ext uri="{FF2B5EF4-FFF2-40B4-BE49-F238E27FC236}">
                <a16:creationId xmlns:a16="http://schemas.microsoft.com/office/drawing/2014/main" id="{5FE3B644-5FBD-7AA9-85D0-0066A1101FD7}"/>
              </a:ext>
            </a:extLst>
          </p:cNvPr>
          <p:cNvSpPr txBox="1"/>
          <p:nvPr userDrawn="1"/>
        </p:nvSpPr>
        <p:spPr>
          <a:xfrm>
            <a:off x="7327569" y="2326606"/>
            <a:ext cx="1106393" cy="400110"/>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Pandemic </a:t>
            </a:r>
          </a:p>
          <a:p>
            <a:r>
              <a:rPr lang="en-US" sz="1000" spc="50" dirty="0">
                <a:solidFill>
                  <a:schemeClr val="bg1"/>
                </a:solidFill>
                <a:latin typeface="Century Gothic" panose="020B0502020202020204" pitchFamily="34" charset="0"/>
              </a:rPr>
              <a:t>Preparedness</a:t>
            </a:r>
          </a:p>
        </p:txBody>
      </p:sp>
      <p:sp>
        <p:nvSpPr>
          <p:cNvPr id="21" name="TextBox 20">
            <a:extLst>
              <a:ext uri="{FF2B5EF4-FFF2-40B4-BE49-F238E27FC236}">
                <a16:creationId xmlns:a16="http://schemas.microsoft.com/office/drawing/2014/main" id="{C7053BF3-7AC6-B1FA-BA31-270F6881E152}"/>
              </a:ext>
            </a:extLst>
          </p:cNvPr>
          <p:cNvSpPr txBox="1"/>
          <p:nvPr userDrawn="1"/>
        </p:nvSpPr>
        <p:spPr>
          <a:xfrm>
            <a:off x="5091672" y="2067963"/>
            <a:ext cx="777777" cy="400110"/>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Brain &amp; </a:t>
            </a:r>
          </a:p>
          <a:p>
            <a:r>
              <a:rPr lang="en-US" sz="1000" spc="50" dirty="0">
                <a:solidFill>
                  <a:schemeClr val="bg1"/>
                </a:solidFill>
                <a:latin typeface="Century Gothic" panose="020B0502020202020204" pitchFamily="34" charset="0"/>
              </a:rPr>
              <a:t>Behavior</a:t>
            </a:r>
          </a:p>
        </p:txBody>
      </p:sp>
      <p:sp>
        <p:nvSpPr>
          <p:cNvPr id="22" name="TextBox 21">
            <a:extLst>
              <a:ext uri="{FF2B5EF4-FFF2-40B4-BE49-F238E27FC236}">
                <a16:creationId xmlns:a16="http://schemas.microsoft.com/office/drawing/2014/main" id="{CD2A1D58-31DE-11CE-F4B6-F16D18763D09}"/>
              </a:ext>
            </a:extLst>
          </p:cNvPr>
          <p:cNvSpPr txBox="1"/>
          <p:nvPr userDrawn="1"/>
        </p:nvSpPr>
        <p:spPr>
          <a:xfrm>
            <a:off x="515981" y="4952725"/>
            <a:ext cx="2401817" cy="938719"/>
          </a:xfrm>
          <a:prstGeom prst="rect">
            <a:avLst/>
          </a:prstGeom>
          <a:noFill/>
        </p:spPr>
        <p:txBody>
          <a:bodyPr wrap="square" rtlCol="0">
            <a:spAutoFit/>
          </a:bodyPr>
          <a:lstStyle/>
          <a:p>
            <a:r>
              <a:rPr lang="en-US" sz="1100" b="1" spc="50" dirty="0">
                <a:solidFill>
                  <a:srgbClr val="182A4A"/>
                </a:solidFill>
                <a:latin typeface="Century Gothic" panose="020B0502020202020204" pitchFamily="34" charset="0"/>
              </a:rPr>
              <a:t>Fundamental Research </a:t>
            </a:r>
          </a:p>
          <a:p>
            <a:r>
              <a:rPr lang="en-US" sz="1100" spc="50" dirty="0">
                <a:solidFill>
                  <a:srgbClr val="182A4A"/>
                </a:solidFill>
                <a:latin typeface="Century Gothic" panose="020B0502020202020204" pitchFamily="34" charset="0"/>
              </a:rPr>
              <a:t>Expands the horizons of </a:t>
            </a:r>
            <a:br>
              <a:rPr lang="en-US" sz="1100" spc="50" dirty="0">
                <a:solidFill>
                  <a:srgbClr val="182A4A"/>
                </a:solidFill>
                <a:latin typeface="Century Gothic" panose="020B0502020202020204" pitchFamily="34" charset="0"/>
              </a:rPr>
            </a:br>
            <a:r>
              <a:rPr lang="en-US" sz="1100" spc="50" dirty="0">
                <a:solidFill>
                  <a:srgbClr val="182A4A"/>
                </a:solidFill>
                <a:latin typeface="Century Gothic" panose="020B0502020202020204" pitchFamily="34" charset="0"/>
              </a:rPr>
              <a:t>human knowledge, revealing new realms of scientific possibility in every arena.</a:t>
            </a:r>
          </a:p>
        </p:txBody>
      </p:sp>
    </p:spTree>
    <p:extLst>
      <p:ext uri="{BB962C8B-B14F-4D97-AF65-F5344CB8AC3E}">
        <p14:creationId xmlns:p14="http://schemas.microsoft.com/office/powerpoint/2010/main" val="3360442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7C98AB"/>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A0BF1F06-2A45-CCE1-4BA4-25DC3F69A384}"/>
              </a:ext>
            </a:extLst>
          </p:cNvPr>
          <p:cNvSpPr txBox="1"/>
          <p:nvPr userDrawn="1"/>
        </p:nvSpPr>
        <p:spPr>
          <a:xfrm>
            <a:off x="731528" y="642509"/>
            <a:ext cx="2369891" cy="246221"/>
          </a:xfrm>
          <a:prstGeom prst="rect">
            <a:avLst/>
          </a:prstGeom>
          <a:solidFill>
            <a:srgbClr val="182A4A"/>
          </a:solidFill>
        </p:spPr>
        <p:txBody>
          <a:bodyPr wrap="square" rtlCol="0">
            <a:spAutoFit/>
          </a:bodyPr>
          <a:lstStyle/>
          <a:p>
            <a:r>
              <a:rPr lang="en-US" sz="1000" kern="0" spc="200" dirty="0">
                <a:solidFill>
                  <a:srgbClr val="FFFFFF"/>
                </a:solidFill>
                <a:latin typeface="Century Gothic"/>
                <a:cs typeface="Century Gothic"/>
              </a:rPr>
              <a:t>IGB RESEARCH PORTFOLIO</a:t>
            </a:r>
          </a:p>
        </p:txBody>
      </p:sp>
      <p:sp>
        <p:nvSpPr>
          <p:cNvPr id="28" name="TextBox 27">
            <a:extLst>
              <a:ext uri="{FF2B5EF4-FFF2-40B4-BE49-F238E27FC236}">
                <a16:creationId xmlns:a16="http://schemas.microsoft.com/office/drawing/2014/main" id="{5C98E4A0-8E9A-EC9F-A3C7-0A34AD2EB2AD}"/>
              </a:ext>
            </a:extLst>
          </p:cNvPr>
          <p:cNvSpPr txBox="1"/>
          <p:nvPr userDrawn="1"/>
        </p:nvSpPr>
        <p:spPr>
          <a:xfrm>
            <a:off x="731528" y="938474"/>
            <a:ext cx="4547144" cy="246221"/>
          </a:xfrm>
          <a:prstGeom prst="rect">
            <a:avLst/>
          </a:prstGeom>
          <a:solidFill>
            <a:schemeClr val="bg1"/>
          </a:solidFill>
        </p:spPr>
        <p:txBody>
          <a:bodyPr wrap="square" rtlCol="0">
            <a:spAutoFit/>
          </a:bodyPr>
          <a:lstStyle/>
          <a:p>
            <a:r>
              <a:rPr lang="en-US" sz="1000" spc="200" dirty="0">
                <a:solidFill>
                  <a:srgbClr val="182A4A"/>
                </a:solidFill>
                <a:latin typeface="Century Gothic" panose="020B0502020202020204" pitchFamily="34" charset="0"/>
              </a:rPr>
              <a:t>ONGOING STRATEGIC PARTNERSHIPS AND INITIATVES</a:t>
            </a:r>
          </a:p>
        </p:txBody>
      </p:sp>
    </p:spTree>
    <p:extLst>
      <p:ext uri="{BB962C8B-B14F-4D97-AF65-F5344CB8AC3E}">
        <p14:creationId xmlns:p14="http://schemas.microsoft.com/office/powerpoint/2010/main" val="2466845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00AEEF"/>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D1815F7-A80D-526D-9994-26C6ECA14EEB}"/>
              </a:ext>
            </a:extLst>
          </p:cNvPr>
          <p:cNvSpPr>
            <a:spLocks noGrp="1"/>
          </p:cNvSpPr>
          <p:nvPr>
            <p:ph type="ctrTitle"/>
          </p:nvPr>
        </p:nvSpPr>
        <p:spPr>
          <a:xfrm>
            <a:off x="731528" y="1295401"/>
            <a:ext cx="10778600" cy="2133599"/>
          </a:xfrm>
        </p:spPr>
        <p:txBody>
          <a:bodyPr anchor="b">
            <a:normAutofit/>
          </a:bodyPr>
          <a:lstStyle>
            <a:lvl1pPr algn="l">
              <a:defRPr sz="3200" cap="all" spc="150" baseline="0">
                <a:solidFill>
                  <a:schemeClr val="bg1"/>
                </a:solidFill>
                <a:latin typeface="Century Gothic" panose="020B0502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E64E105A-8073-1FB3-EE89-624EC6558095}"/>
              </a:ext>
            </a:extLst>
          </p:cNvPr>
          <p:cNvSpPr>
            <a:spLocks noGrp="1"/>
          </p:cNvSpPr>
          <p:nvPr>
            <p:ph type="subTitle" idx="1" hasCustomPrompt="1"/>
          </p:nvPr>
        </p:nvSpPr>
        <p:spPr>
          <a:xfrm>
            <a:off x="731528" y="3655243"/>
            <a:ext cx="10778600" cy="2001838"/>
          </a:xfrm>
        </p:spPr>
        <p:txBody>
          <a:bodyPr>
            <a:normAutofit/>
          </a:bodyPr>
          <a:lstStyle>
            <a:lvl1pPr marL="0" indent="0" algn="l">
              <a:spcBef>
                <a:spcPts val="0"/>
              </a:spcBef>
              <a:buNone/>
              <a:defRPr sz="1800" spc="50" baseline="0">
                <a:solidFill>
                  <a:srgbClr val="182A4A"/>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subhead</a:t>
            </a:r>
          </a:p>
        </p:txBody>
      </p:sp>
    </p:spTree>
    <p:extLst>
      <p:ext uri="{BB962C8B-B14F-4D97-AF65-F5344CB8AC3E}">
        <p14:creationId xmlns:p14="http://schemas.microsoft.com/office/powerpoint/2010/main" val="1104871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BD9824-54B1-D2BE-8363-93845DC1F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DED547-57B1-9FBC-146B-069B96FEB5A3}"/>
              </a:ext>
            </a:extLst>
          </p:cNvPr>
          <p:cNvSpPr>
            <a:spLocks noGrp="1"/>
          </p:cNvSpPr>
          <p:nvPr>
            <p:ph type="body" idx="1"/>
          </p:nvPr>
        </p:nvSpPr>
        <p:spPr>
          <a:xfrm>
            <a:off x="838200" y="1825625"/>
            <a:ext cx="10515600" cy="4667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693788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4" r:id="rId5"/>
    <p:sldLayoutId id="2147483665" r:id="rId6"/>
    <p:sldLayoutId id="2147483666" r:id="rId7"/>
    <p:sldLayoutId id="2147483667" r:id="rId8"/>
    <p:sldLayoutId id="2147483668" r:id="rId9"/>
    <p:sldLayoutId id="2147483669" r:id="rId10"/>
    <p:sldLayoutId id="2147483670" r:id="rId11"/>
    <p:sldLayoutId id="2147483650" r:id="rId12"/>
    <p:sldLayoutId id="2147483652" r:id="rId13"/>
    <p:sldLayoutId id="2147483654" r:id="rId14"/>
    <p:sldLayoutId id="2147483655" r:id="rId15"/>
    <p:sldLayoutId id="2147483671" r:id="rId16"/>
    <p:sldLayoutId id="2147483657" r:id="rId17"/>
    <p:sldLayoutId id="2147483672" r:id="rId18"/>
  </p:sldLayoutIdLst>
  <p:txStyles>
    <p:titleStyle>
      <a:lvl1pPr algn="l" defTabSz="914400" rtl="0" eaLnBrk="1" latinLnBrk="0" hangingPunct="1">
        <a:lnSpc>
          <a:spcPct val="90000"/>
        </a:lnSpc>
        <a:spcBef>
          <a:spcPct val="0"/>
        </a:spcBef>
        <a:buNone/>
        <a:defRPr sz="3200" kern="1200">
          <a:solidFill>
            <a:srgbClr val="0092D2"/>
          </a:solidFill>
          <a:latin typeface="Century Gothic" panose="020B0502020202020204" pitchFamily="34" charset="0"/>
          <a:ea typeface="+mj-ea"/>
          <a:cs typeface="+mj-cs"/>
        </a:defRPr>
      </a:lvl1pPr>
    </p:titleStyle>
    <p:bodyStyle>
      <a:lvl1pPr marL="228600" indent="-228600" algn="l" defTabSz="914400" rtl="0" eaLnBrk="1" latinLnBrk="0" hangingPunct="1">
        <a:lnSpc>
          <a:spcPct val="100000"/>
        </a:lnSpc>
        <a:spcBef>
          <a:spcPts val="1176"/>
        </a:spcBef>
        <a:buFont typeface="Arial" panose="020B0604020202020204" pitchFamily="34" charset="0"/>
        <a:buChar char="•"/>
        <a:defRPr sz="24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100000"/>
        </a:lnSpc>
        <a:spcBef>
          <a:spcPts val="1176"/>
        </a:spcBef>
        <a:buFont typeface="Arial" panose="020B0604020202020204" pitchFamily="34" charset="0"/>
        <a:buChar char="•"/>
        <a:defRPr sz="20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100000"/>
        </a:lnSpc>
        <a:spcBef>
          <a:spcPts val="1176"/>
        </a:spcBef>
        <a:buFont typeface="Arial" panose="020B0604020202020204" pitchFamily="34" charset="0"/>
        <a:buChar char="•"/>
        <a:defRPr sz="18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100000"/>
        </a:lnSpc>
        <a:spcBef>
          <a:spcPts val="1176"/>
        </a:spcBef>
        <a:buFont typeface="Arial" panose="020B0604020202020204" pitchFamily="34" charset="0"/>
        <a:buChar char="•"/>
        <a:defRPr sz="16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100000"/>
        </a:lnSpc>
        <a:spcBef>
          <a:spcPts val="1176"/>
        </a:spcBef>
        <a:buFont typeface="Arial" panose="020B0604020202020204" pitchFamily="34" charset="0"/>
        <a:buChar char="•"/>
        <a:defRPr sz="14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837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0797454" cy="594553"/>
          </a:xfrm>
        </p:spPr>
        <p:txBody>
          <a:bodyPr/>
          <a:lstStyle/>
          <a:p>
            <a:r>
              <a:rPr lang="en-US" dirty="0"/>
              <a:t>Polymerase chain reaction (PCR)</a:t>
            </a:r>
          </a:p>
        </p:txBody>
      </p:sp>
      <p:sp>
        <p:nvSpPr>
          <p:cNvPr id="7" name="TextBox 6">
            <a:extLst>
              <a:ext uri="{FF2B5EF4-FFF2-40B4-BE49-F238E27FC236}">
                <a16:creationId xmlns:a16="http://schemas.microsoft.com/office/drawing/2014/main" id="{EAFE66E9-4D26-A985-C75F-C5777706744E}"/>
              </a:ext>
            </a:extLst>
          </p:cNvPr>
          <p:cNvSpPr txBox="1"/>
          <p:nvPr/>
        </p:nvSpPr>
        <p:spPr>
          <a:xfrm>
            <a:off x="9697425" y="6015076"/>
            <a:ext cx="1985993" cy="369332"/>
          </a:xfrm>
          <a:prstGeom prst="rect">
            <a:avLst/>
          </a:prstGeom>
          <a:noFill/>
        </p:spPr>
        <p:txBody>
          <a:bodyPr wrap="none" rtlCol="0">
            <a:spAutoFit/>
          </a:bodyPr>
          <a:lstStyle/>
          <a:p>
            <a:r>
              <a:rPr lang="en-US" dirty="0"/>
              <a:t>Sources: </a:t>
            </a:r>
            <a:r>
              <a:rPr lang="en-US" dirty="0" err="1"/>
              <a:t>BosterBio</a:t>
            </a:r>
            <a:endParaRPr lang="en-US" dirty="0"/>
          </a:p>
        </p:txBody>
      </p:sp>
      <p:pic>
        <p:nvPicPr>
          <p:cNvPr id="3" name="Picture 2">
            <a:extLst>
              <a:ext uri="{FF2B5EF4-FFF2-40B4-BE49-F238E27FC236}">
                <a16:creationId xmlns:a16="http://schemas.microsoft.com/office/drawing/2014/main" id="{C1A21CC0-68BD-5116-2655-560DAB2EE4C3}"/>
              </a:ext>
            </a:extLst>
          </p:cNvPr>
          <p:cNvPicPr>
            <a:picLocks noChangeAspect="1"/>
          </p:cNvPicPr>
          <p:nvPr/>
        </p:nvPicPr>
        <p:blipFill>
          <a:blip r:embed="rId2"/>
          <a:stretch>
            <a:fillRect/>
          </a:stretch>
        </p:blipFill>
        <p:spPr>
          <a:xfrm>
            <a:off x="1892286" y="705678"/>
            <a:ext cx="7547317" cy="5303520"/>
          </a:xfrm>
          <a:prstGeom prst="rect">
            <a:avLst/>
          </a:prstGeom>
        </p:spPr>
      </p:pic>
    </p:spTree>
    <p:extLst>
      <p:ext uri="{BB962C8B-B14F-4D97-AF65-F5344CB8AC3E}">
        <p14:creationId xmlns:p14="http://schemas.microsoft.com/office/powerpoint/2010/main" val="378730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7" y="111125"/>
            <a:ext cx="11369369" cy="594553"/>
          </a:xfrm>
        </p:spPr>
        <p:txBody>
          <a:bodyPr>
            <a:normAutofit fontScale="90000"/>
          </a:bodyPr>
          <a:lstStyle/>
          <a:p>
            <a:r>
              <a:rPr lang="en-US" dirty="0"/>
              <a:t>Why DNA/RNA sequencing matters for biology and the health</a:t>
            </a:r>
          </a:p>
        </p:txBody>
      </p:sp>
      <p:sp>
        <p:nvSpPr>
          <p:cNvPr id="3" name="TextBox 2">
            <a:extLst>
              <a:ext uri="{FF2B5EF4-FFF2-40B4-BE49-F238E27FC236}">
                <a16:creationId xmlns:a16="http://schemas.microsoft.com/office/drawing/2014/main" id="{341F493E-8724-4AC6-9ED6-43EF2B74D266}"/>
              </a:ext>
            </a:extLst>
          </p:cNvPr>
          <p:cNvSpPr txBox="1"/>
          <p:nvPr/>
        </p:nvSpPr>
        <p:spPr>
          <a:xfrm>
            <a:off x="303639" y="799422"/>
            <a:ext cx="11768028" cy="5555367"/>
          </a:xfrm>
          <a:prstGeom prst="rect">
            <a:avLst/>
          </a:prstGeom>
          <a:noFill/>
        </p:spPr>
        <p:txBody>
          <a:bodyPr wrap="square" rtlCol="0">
            <a:spAutoFit/>
          </a:bodyPr>
          <a:lstStyle/>
          <a:p>
            <a:pPr marL="285750" indent="-285750">
              <a:buFont typeface="Arial" panose="020B0604020202020204" pitchFamily="34" charset="0"/>
              <a:buChar char="•"/>
            </a:pPr>
            <a:r>
              <a:rPr lang="en-US" sz="2500" b="0" i="0" dirty="0">
                <a:effectLst/>
                <a:cs typeface="Arial" panose="020B0604020202020204" pitchFamily="34" charset="0"/>
              </a:rPr>
              <a:t>A genome is the complete set of DNA sequences in an organism and contains all of the instructions required for that organism to function.</a:t>
            </a:r>
          </a:p>
          <a:p>
            <a:pPr marL="285750" indent="-285750">
              <a:buFont typeface="Arial" panose="020B0604020202020204" pitchFamily="34" charset="0"/>
              <a:buChar char="•"/>
            </a:pPr>
            <a:r>
              <a:rPr lang="en-US" sz="2500" b="0" i="0" dirty="0">
                <a:effectLst/>
              </a:rPr>
              <a:t>Whole-genome sequencing enables us to read a person's individual genome and, among other things, identify differences from the average human genome. Such differences (mutations) are often associated with disorders and disease but can also be associated with other factors like disease resistance or sensitivity to an environmental perturbation like sunlight or exercise.</a:t>
            </a:r>
            <a:endParaRPr lang="en-US" sz="2500" dirty="0"/>
          </a:p>
          <a:p>
            <a:pPr marL="285750" indent="-285750">
              <a:buFont typeface="Arial" panose="020B0604020202020204" pitchFamily="34" charset="0"/>
              <a:buChar char="•"/>
            </a:pPr>
            <a:r>
              <a:rPr lang="en-US" sz="2500" dirty="0"/>
              <a:t>Can be applied in:</a:t>
            </a:r>
          </a:p>
          <a:p>
            <a:pPr marL="742950" lvl="1" indent="-285750">
              <a:buFont typeface="Arial" panose="020B0604020202020204" pitchFamily="34" charset="0"/>
              <a:buChar char="•"/>
            </a:pPr>
            <a:r>
              <a:rPr lang="en-US" sz="2500" dirty="0"/>
              <a:t>Phylogenetics</a:t>
            </a:r>
          </a:p>
          <a:p>
            <a:pPr marL="742950" lvl="1" indent="-285750">
              <a:buFont typeface="Arial" panose="020B0604020202020204" pitchFamily="34" charset="0"/>
              <a:buChar char="•"/>
            </a:pPr>
            <a:r>
              <a:rPr lang="en-US" sz="2500" dirty="0"/>
              <a:t>Emerging organism (e.g., pathogens like microbiome and virus) identification</a:t>
            </a:r>
          </a:p>
          <a:p>
            <a:pPr marL="742950" lvl="1" indent="-285750">
              <a:buFont typeface="Arial" panose="020B0604020202020204" pitchFamily="34" charset="0"/>
              <a:buChar char="•"/>
            </a:pPr>
            <a:r>
              <a:rPr lang="en-US" sz="2500" dirty="0"/>
              <a:t>Disease diagnosis and </a:t>
            </a:r>
            <a:r>
              <a:rPr lang="en-US" sz="2500" dirty="0">
                <a:solidFill>
                  <a:srgbClr val="181A1C"/>
                </a:solidFill>
                <a:cs typeface="Arial" panose="020B0604020202020204" pitchFamily="34" charset="0"/>
              </a:rPr>
              <a:t>likelihood score/prediction</a:t>
            </a:r>
          </a:p>
          <a:p>
            <a:pPr marL="742950" lvl="1" indent="-285750">
              <a:spcAft>
                <a:spcPts val="300"/>
              </a:spcAft>
              <a:buFont typeface="Arial" panose="020B0604020202020204" pitchFamily="34" charset="0"/>
              <a:buChar char="•"/>
            </a:pPr>
            <a:r>
              <a:rPr lang="en-US" sz="2500" dirty="0">
                <a:solidFill>
                  <a:srgbClr val="181A1C"/>
                </a:solidFill>
                <a:cs typeface="Arial" panose="020B0604020202020204" pitchFamily="34" charset="0"/>
              </a:rPr>
              <a:t>Monitor efficacy of disease treatments</a:t>
            </a:r>
          </a:p>
          <a:p>
            <a:pPr marL="742950" lvl="1" indent="-285750">
              <a:spcAft>
                <a:spcPts val="300"/>
              </a:spcAft>
              <a:buFont typeface="Arial" panose="020B0604020202020204" pitchFamily="34" charset="0"/>
              <a:buChar char="•"/>
            </a:pPr>
            <a:r>
              <a:rPr lang="en-US" sz="2500" dirty="0">
                <a:solidFill>
                  <a:srgbClr val="181A1C"/>
                </a:solidFill>
                <a:cs typeface="Arial" panose="020B0604020202020204" pitchFamily="34" charset="0"/>
              </a:rPr>
              <a:t>Gene therapy design</a:t>
            </a:r>
          </a:p>
          <a:p>
            <a:pPr marL="742950" lvl="1" indent="-285750">
              <a:spcAft>
                <a:spcPts val="300"/>
              </a:spcAft>
              <a:buFont typeface="Arial" panose="020B0604020202020204" pitchFamily="34" charset="0"/>
              <a:buChar char="•"/>
            </a:pPr>
            <a:r>
              <a:rPr lang="en-US" sz="2500" dirty="0">
                <a:solidFill>
                  <a:srgbClr val="181A1C"/>
                </a:solidFill>
                <a:cs typeface="Arial" panose="020B0604020202020204" pitchFamily="34" charset="0"/>
              </a:rPr>
              <a:t>Forensic</a:t>
            </a:r>
          </a:p>
        </p:txBody>
      </p:sp>
    </p:spTree>
    <p:extLst>
      <p:ext uri="{BB962C8B-B14F-4D97-AF65-F5344CB8AC3E}">
        <p14:creationId xmlns:p14="http://schemas.microsoft.com/office/powerpoint/2010/main" val="2655055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DNA sequencing: Sanger sequencing (prior NGS era)</a:t>
            </a:r>
          </a:p>
        </p:txBody>
      </p:sp>
      <p:sp>
        <p:nvSpPr>
          <p:cNvPr id="7" name="TextBox 6">
            <a:extLst>
              <a:ext uri="{FF2B5EF4-FFF2-40B4-BE49-F238E27FC236}">
                <a16:creationId xmlns:a16="http://schemas.microsoft.com/office/drawing/2014/main" id="{EAFE66E9-4D26-A985-C75F-C5777706744E}"/>
              </a:ext>
            </a:extLst>
          </p:cNvPr>
          <p:cNvSpPr txBox="1"/>
          <p:nvPr/>
        </p:nvSpPr>
        <p:spPr>
          <a:xfrm>
            <a:off x="9319021" y="6070666"/>
            <a:ext cx="2496196" cy="369332"/>
          </a:xfrm>
          <a:prstGeom prst="rect">
            <a:avLst/>
          </a:prstGeom>
          <a:noFill/>
        </p:spPr>
        <p:txBody>
          <a:bodyPr wrap="none" rtlCol="0">
            <a:spAutoFit/>
          </a:bodyPr>
          <a:lstStyle/>
          <a:p>
            <a:r>
              <a:rPr lang="en-US" dirty="0"/>
              <a:t>Figure source: Wikipedia</a:t>
            </a:r>
          </a:p>
        </p:txBody>
      </p:sp>
      <p:sp>
        <p:nvSpPr>
          <p:cNvPr id="4" name="TextBox 3">
            <a:extLst>
              <a:ext uri="{FF2B5EF4-FFF2-40B4-BE49-F238E27FC236}">
                <a16:creationId xmlns:a16="http://schemas.microsoft.com/office/drawing/2014/main" id="{86D8CB59-B488-375C-3B41-CC198606A0DD}"/>
              </a:ext>
            </a:extLst>
          </p:cNvPr>
          <p:cNvSpPr txBox="1"/>
          <p:nvPr/>
        </p:nvSpPr>
        <p:spPr>
          <a:xfrm>
            <a:off x="7829122" y="705678"/>
            <a:ext cx="4206124" cy="4708981"/>
          </a:xfrm>
          <a:prstGeom prst="rect">
            <a:avLst/>
          </a:prstGeom>
          <a:noFill/>
        </p:spPr>
        <p:txBody>
          <a:bodyPr wrap="square">
            <a:spAutoFit/>
          </a:bodyPr>
          <a:lstStyle/>
          <a:p>
            <a:pPr marL="285750" indent="-285750" algn="l">
              <a:buFont typeface="Arial" panose="020B0604020202020204" pitchFamily="34" charset="0"/>
              <a:buChar char="•"/>
            </a:pPr>
            <a:r>
              <a:rPr lang="en-US" sz="2000" b="0" i="0" u="none" strike="noStrike" dirty="0">
                <a:solidFill>
                  <a:srgbClr val="181A1C"/>
                </a:solidFill>
                <a:effectLst/>
              </a:rPr>
              <a:t>Invented by Dr. Frederick Sanger (two-time Nobel Laurate in Chemistry) in 1977.</a:t>
            </a:r>
          </a:p>
          <a:p>
            <a:pPr marL="285750" indent="-285750" algn="l">
              <a:buFont typeface="Arial" panose="020B0604020202020204" pitchFamily="34" charset="0"/>
              <a:buChar char="•"/>
            </a:pPr>
            <a:r>
              <a:rPr lang="en-US" sz="2000" b="0" i="0" u="none" strike="noStrike" dirty="0">
                <a:solidFill>
                  <a:srgbClr val="181A1C"/>
                </a:solidFill>
                <a:effectLst/>
              </a:rPr>
              <a:t>Most widely used method for 40 years before the next generation sequencing (NGS) era.</a:t>
            </a:r>
          </a:p>
          <a:p>
            <a:pPr marL="285750" indent="-285750" algn="l">
              <a:buFont typeface="Arial" panose="020B0604020202020204" pitchFamily="34" charset="0"/>
              <a:buChar char="•"/>
            </a:pPr>
            <a:r>
              <a:rPr lang="en-US" sz="2000" dirty="0">
                <a:solidFill>
                  <a:srgbClr val="181A1C"/>
                </a:solidFill>
              </a:rPr>
              <a:t>Low throughput, high cost/read.</a:t>
            </a:r>
          </a:p>
          <a:p>
            <a:pPr marL="285750" indent="-285750" algn="l">
              <a:buFont typeface="Arial" panose="020B0604020202020204" pitchFamily="34" charset="0"/>
              <a:buChar char="•"/>
            </a:pPr>
            <a:r>
              <a:rPr lang="en-US" altLang="en-US" sz="2000" dirty="0"/>
              <a:t>Begin by preparing the DNA to be sequenced</a:t>
            </a:r>
          </a:p>
          <a:p>
            <a:pPr marL="742950" lvl="1" indent="-285750" eaLnBrk="1" hangingPunct="1">
              <a:buFont typeface="Arial" panose="020B0604020202020204" pitchFamily="34" charset="0"/>
              <a:buChar char="•"/>
            </a:pPr>
            <a:r>
              <a:rPr lang="en-US" altLang="en-US" sz="2000" dirty="0"/>
              <a:t>Fragment DNA to be cloned</a:t>
            </a:r>
          </a:p>
          <a:p>
            <a:pPr marL="742950" lvl="1" indent="-285750" eaLnBrk="1" hangingPunct="1">
              <a:buFont typeface="Arial" panose="020B0604020202020204" pitchFamily="34" charset="0"/>
              <a:buChar char="•"/>
            </a:pPr>
            <a:r>
              <a:rPr lang="en-US" altLang="en-US" sz="2000" dirty="0"/>
              <a:t>Chop DNA into millions of smaller segments</a:t>
            </a:r>
          </a:p>
          <a:p>
            <a:pPr marL="742950" lvl="1" indent="-285750" eaLnBrk="1" hangingPunct="1">
              <a:buFont typeface="Arial" panose="020B0604020202020204" pitchFamily="34" charset="0"/>
              <a:buChar char="•"/>
            </a:pPr>
            <a:r>
              <a:rPr lang="en-US" altLang="en-US" sz="2000" dirty="0"/>
              <a:t>Clone into plasmid, insert into bacterial cultures</a:t>
            </a:r>
          </a:p>
          <a:p>
            <a:pPr marL="742950" lvl="1" indent="-285750" eaLnBrk="1" hangingPunct="1">
              <a:buFont typeface="Arial" panose="020B0604020202020204" pitchFamily="34" charset="0"/>
              <a:buChar char="•"/>
            </a:pPr>
            <a:r>
              <a:rPr lang="en-US" altLang="en-US" sz="2000" u="sng" dirty="0"/>
              <a:t>Amplify DNA fragments</a:t>
            </a:r>
            <a:endParaRPr lang="en-US" u="sng" dirty="0"/>
          </a:p>
        </p:txBody>
      </p:sp>
      <p:pic>
        <p:nvPicPr>
          <p:cNvPr id="5" name="Picture 4">
            <a:extLst>
              <a:ext uri="{FF2B5EF4-FFF2-40B4-BE49-F238E27FC236}">
                <a16:creationId xmlns:a16="http://schemas.microsoft.com/office/drawing/2014/main" id="{CE831932-4122-2277-9ADC-EADD1AD55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98" y="705678"/>
            <a:ext cx="699574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861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DNA sequencing: Sanger sequencing (prior NGS era)</a:t>
            </a:r>
          </a:p>
        </p:txBody>
      </p:sp>
      <p:pic>
        <p:nvPicPr>
          <p:cNvPr id="3" name="Picture 2">
            <a:extLst>
              <a:ext uri="{FF2B5EF4-FFF2-40B4-BE49-F238E27FC236}">
                <a16:creationId xmlns:a16="http://schemas.microsoft.com/office/drawing/2014/main" id="{2F29665B-5842-4DA3-9242-18FDB02A7C76}"/>
              </a:ext>
            </a:extLst>
          </p:cNvPr>
          <p:cNvPicPr>
            <a:picLocks noChangeAspect="1"/>
          </p:cNvPicPr>
          <p:nvPr/>
        </p:nvPicPr>
        <p:blipFill>
          <a:blip r:embed="rId2"/>
          <a:stretch>
            <a:fillRect/>
          </a:stretch>
        </p:blipFill>
        <p:spPr>
          <a:xfrm>
            <a:off x="257243" y="705678"/>
            <a:ext cx="8246227" cy="5669280"/>
          </a:xfrm>
          <a:prstGeom prst="rect">
            <a:avLst/>
          </a:prstGeom>
        </p:spPr>
      </p:pic>
      <p:sp>
        <p:nvSpPr>
          <p:cNvPr id="5" name="Content Placeholder 2">
            <a:extLst>
              <a:ext uri="{FF2B5EF4-FFF2-40B4-BE49-F238E27FC236}">
                <a16:creationId xmlns:a16="http://schemas.microsoft.com/office/drawing/2014/main" id="{B595EC8A-92CA-08BC-2C2B-F6F76E4539C8}"/>
              </a:ext>
            </a:extLst>
          </p:cNvPr>
          <p:cNvSpPr txBox="1">
            <a:spLocks noChangeArrowheads="1"/>
          </p:cNvSpPr>
          <p:nvPr/>
        </p:nvSpPr>
        <p:spPr>
          <a:xfrm>
            <a:off x="8340811" y="705678"/>
            <a:ext cx="3851189" cy="5791200"/>
          </a:xfrm>
          <a:prstGeom prst="rect">
            <a:avLst/>
          </a:prstGeom>
        </p:spPr>
        <p:txBody>
          <a:bodyPr/>
          <a:lstStyle>
            <a:lvl1pPr marL="228600" indent="-228600" algn="l" defTabSz="914400" rtl="0" eaLnBrk="1" latinLnBrk="0" hangingPunct="1">
              <a:lnSpc>
                <a:spcPct val="100000"/>
              </a:lnSpc>
              <a:spcBef>
                <a:spcPts val="1176"/>
              </a:spcBef>
              <a:buFont typeface="Arial" panose="020B0604020202020204" pitchFamily="34" charset="0"/>
              <a:buChar char="•"/>
              <a:defRPr sz="24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100000"/>
              </a:lnSpc>
              <a:spcBef>
                <a:spcPts val="1176"/>
              </a:spcBef>
              <a:buFont typeface="Arial" panose="020B0604020202020204" pitchFamily="34" charset="0"/>
              <a:buChar char="•"/>
              <a:defRPr sz="20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100000"/>
              </a:lnSpc>
              <a:spcBef>
                <a:spcPts val="1176"/>
              </a:spcBef>
              <a:buFont typeface="Arial" panose="020B0604020202020204" pitchFamily="34" charset="0"/>
              <a:buChar char="•"/>
              <a:defRPr sz="18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100000"/>
              </a:lnSpc>
              <a:spcBef>
                <a:spcPts val="1176"/>
              </a:spcBef>
              <a:buFont typeface="Arial" panose="020B0604020202020204" pitchFamily="34" charset="0"/>
              <a:buChar char="•"/>
              <a:defRPr sz="16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100000"/>
              </a:lnSpc>
              <a:spcBef>
                <a:spcPts val="1176"/>
              </a:spcBef>
              <a:buFont typeface="Arial" panose="020B0604020202020204" pitchFamily="34" charset="0"/>
              <a:buChar char="•"/>
              <a:defRPr sz="14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ltLang="en-US" sz="2300" dirty="0">
                <a:latin typeface="+mn-lt"/>
              </a:rPr>
              <a:t>Template is denatured to separate the two strands</a:t>
            </a:r>
          </a:p>
          <a:p>
            <a:pPr>
              <a:spcBef>
                <a:spcPts val="0"/>
              </a:spcBef>
            </a:pPr>
            <a:r>
              <a:rPr lang="en-US" altLang="en-US" sz="2300" dirty="0">
                <a:latin typeface="+mn-lt"/>
              </a:rPr>
              <a:t>Primer is annealed to the template</a:t>
            </a:r>
          </a:p>
          <a:p>
            <a:pPr>
              <a:spcBef>
                <a:spcPts val="0"/>
              </a:spcBef>
            </a:pPr>
            <a:r>
              <a:rPr lang="en-US" altLang="en-US" sz="2300" dirty="0">
                <a:latin typeface="+mn-lt"/>
              </a:rPr>
              <a:t>Primer is extended</a:t>
            </a:r>
          </a:p>
          <a:p>
            <a:pPr lvl="1">
              <a:spcBef>
                <a:spcPts val="0"/>
              </a:spcBef>
            </a:pPr>
            <a:r>
              <a:rPr lang="en-US" altLang="en-US" sz="2300" dirty="0">
                <a:latin typeface="+mn-lt"/>
              </a:rPr>
              <a:t>Microliter volume</a:t>
            </a:r>
          </a:p>
          <a:p>
            <a:pPr lvl="1">
              <a:spcBef>
                <a:spcPts val="0"/>
              </a:spcBef>
            </a:pPr>
            <a:r>
              <a:rPr lang="en-US" altLang="en-US" sz="2300" dirty="0">
                <a:latin typeface="+mn-lt"/>
              </a:rPr>
              <a:t>Add polymerase, nucleotides and fluorescently labeled terminating nucleotides</a:t>
            </a:r>
          </a:p>
          <a:p>
            <a:pPr lvl="1">
              <a:spcBef>
                <a:spcPts val="0"/>
              </a:spcBef>
            </a:pPr>
            <a:r>
              <a:rPr lang="en-US" altLang="en-US" sz="2300" dirty="0">
                <a:latin typeface="+mn-lt"/>
              </a:rPr>
              <a:t>Stochastically terminated by incorporating labeled nucleotide</a:t>
            </a:r>
          </a:p>
          <a:p>
            <a:pPr>
              <a:spcBef>
                <a:spcPts val="0"/>
              </a:spcBef>
            </a:pPr>
            <a:r>
              <a:rPr lang="en-US" altLang="en-US" sz="2300" dirty="0">
                <a:latin typeface="+mn-lt"/>
              </a:rPr>
              <a:t>Generate a ladder of labeled products</a:t>
            </a:r>
          </a:p>
        </p:txBody>
      </p:sp>
      <p:sp>
        <p:nvSpPr>
          <p:cNvPr id="6" name="TextBox 5">
            <a:extLst>
              <a:ext uri="{FF2B5EF4-FFF2-40B4-BE49-F238E27FC236}">
                <a16:creationId xmlns:a16="http://schemas.microsoft.com/office/drawing/2014/main" id="{760860A6-7239-AB3B-216F-ADAED3E86329}"/>
              </a:ext>
            </a:extLst>
          </p:cNvPr>
          <p:cNvSpPr txBox="1"/>
          <p:nvPr/>
        </p:nvSpPr>
        <p:spPr>
          <a:xfrm>
            <a:off x="6151232" y="6005626"/>
            <a:ext cx="1877245" cy="369332"/>
          </a:xfrm>
          <a:prstGeom prst="rect">
            <a:avLst/>
          </a:prstGeom>
          <a:noFill/>
        </p:spPr>
        <p:txBody>
          <a:bodyPr wrap="none" rtlCol="0">
            <a:spAutoFit/>
          </a:bodyPr>
          <a:lstStyle/>
          <a:p>
            <a:r>
              <a:rPr lang="en-US" dirty="0"/>
              <a:t>Source: Wikipedia</a:t>
            </a:r>
          </a:p>
        </p:txBody>
      </p:sp>
    </p:spTree>
    <p:extLst>
      <p:ext uri="{BB962C8B-B14F-4D97-AF65-F5344CB8AC3E}">
        <p14:creationId xmlns:p14="http://schemas.microsoft.com/office/powerpoint/2010/main" val="505412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Next generation sequencing (NGS): Illumina sequencing</a:t>
            </a:r>
          </a:p>
        </p:txBody>
      </p:sp>
      <p:sp>
        <p:nvSpPr>
          <p:cNvPr id="7" name="TextBox 6">
            <a:extLst>
              <a:ext uri="{FF2B5EF4-FFF2-40B4-BE49-F238E27FC236}">
                <a16:creationId xmlns:a16="http://schemas.microsoft.com/office/drawing/2014/main" id="{EAFE66E9-4D26-A985-C75F-C5777706744E}"/>
              </a:ext>
            </a:extLst>
          </p:cNvPr>
          <p:cNvSpPr txBox="1"/>
          <p:nvPr/>
        </p:nvSpPr>
        <p:spPr>
          <a:xfrm>
            <a:off x="9406897" y="6087292"/>
            <a:ext cx="2596224" cy="369332"/>
          </a:xfrm>
          <a:prstGeom prst="rect">
            <a:avLst/>
          </a:prstGeom>
          <a:noFill/>
        </p:spPr>
        <p:txBody>
          <a:bodyPr wrap="none" rtlCol="0">
            <a:spAutoFit/>
          </a:bodyPr>
          <a:lstStyle/>
          <a:p>
            <a:r>
              <a:rPr lang="en-US" dirty="0"/>
              <a:t>Figure sources: </a:t>
            </a:r>
            <a:r>
              <a:rPr lang="en-US" dirty="0" err="1"/>
              <a:t>Wikiwand</a:t>
            </a:r>
            <a:endParaRPr lang="en-US" dirty="0"/>
          </a:p>
        </p:txBody>
      </p:sp>
      <p:sp>
        <p:nvSpPr>
          <p:cNvPr id="4" name="TextBox 3">
            <a:extLst>
              <a:ext uri="{FF2B5EF4-FFF2-40B4-BE49-F238E27FC236}">
                <a16:creationId xmlns:a16="http://schemas.microsoft.com/office/drawing/2014/main" id="{86D8CB59-B488-375C-3B41-CC198606A0DD}"/>
              </a:ext>
            </a:extLst>
          </p:cNvPr>
          <p:cNvSpPr txBox="1"/>
          <p:nvPr/>
        </p:nvSpPr>
        <p:spPr>
          <a:xfrm>
            <a:off x="2434396" y="4323698"/>
            <a:ext cx="4206124" cy="1631216"/>
          </a:xfrm>
          <a:prstGeom prst="rect">
            <a:avLst/>
          </a:prstGeom>
          <a:noFill/>
        </p:spPr>
        <p:txBody>
          <a:bodyPr wrap="square">
            <a:spAutoFit/>
          </a:bodyPr>
          <a:lstStyle/>
          <a:p>
            <a:pPr marL="285750" indent="-285750" algn="l">
              <a:buFont typeface="Arial" panose="020B0604020202020204" pitchFamily="34" charset="0"/>
              <a:buChar char="•"/>
            </a:pPr>
            <a:r>
              <a:rPr lang="en-US" sz="2000" b="0" i="0" u="none" strike="noStrike" dirty="0">
                <a:solidFill>
                  <a:srgbClr val="181A1C"/>
                </a:solidFill>
                <a:effectLst/>
                <a:latin typeface="ui-sans"/>
              </a:rPr>
              <a:t>High</a:t>
            </a:r>
            <a:r>
              <a:rPr lang="en-US" sz="2000" dirty="0">
                <a:solidFill>
                  <a:srgbClr val="181A1C"/>
                </a:solidFill>
                <a:latin typeface="ui-sans"/>
              </a:rPr>
              <a:t> throughput, lost cost/read</a:t>
            </a:r>
          </a:p>
          <a:p>
            <a:pPr marL="285750" indent="-285750" algn="l">
              <a:buFont typeface="Arial" panose="020B0604020202020204" pitchFamily="34" charset="0"/>
              <a:buChar char="•"/>
            </a:pPr>
            <a:r>
              <a:rPr lang="en-US" sz="2000" dirty="0">
                <a:solidFill>
                  <a:srgbClr val="181A1C"/>
                </a:solidFill>
                <a:latin typeface="ui-sans"/>
              </a:rPr>
              <a:t>Shorter reads</a:t>
            </a:r>
          </a:p>
          <a:p>
            <a:pPr marL="285750" indent="-285750" algn="l">
              <a:buFont typeface="Arial" panose="020B0604020202020204" pitchFamily="34" charset="0"/>
              <a:buChar char="•"/>
            </a:pPr>
            <a:r>
              <a:rPr lang="en-US" sz="2000" dirty="0">
                <a:solidFill>
                  <a:srgbClr val="181A1C"/>
                </a:solidFill>
                <a:latin typeface="ui-sans"/>
              </a:rPr>
              <a:t>Need genome assembly (</a:t>
            </a:r>
            <a:r>
              <a:rPr lang="en-US" sz="2000" i="1" dirty="0">
                <a:solidFill>
                  <a:srgbClr val="181A1C"/>
                </a:solidFill>
                <a:latin typeface="ui-sans"/>
              </a:rPr>
              <a:t>de novo</a:t>
            </a:r>
            <a:r>
              <a:rPr lang="en-US" sz="2000" dirty="0">
                <a:solidFill>
                  <a:srgbClr val="181A1C"/>
                </a:solidFill>
                <a:latin typeface="ui-sans"/>
              </a:rPr>
              <a:t> or mapping)</a:t>
            </a:r>
          </a:p>
          <a:p>
            <a:pPr marL="285750" indent="-285750" algn="l">
              <a:buFont typeface="Arial" panose="020B0604020202020204" pitchFamily="34" charset="0"/>
              <a:buChar char="•"/>
            </a:pPr>
            <a:r>
              <a:rPr lang="en-US" sz="2000" u="sng" dirty="0">
                <a:solidFill>
                  <a:srgbClr val="181A1C"/>
                </a:solidFill>
                <a:latin typeface="ui-sans"/>
              </a:rPr>
              <a:t>PCR bias</a:t>
            </a:r>
            <a:endParaRPr lang="en-US" sz="2000" b="0" u="sng" strike="noStrike" dirty="0">
              <a:solidFill>
                <a:srgbClr val="181A1C"/>
              </a:solidFill>
              <a:effectLst/>
              <a:latin typeface="ui-sans"/>
            </a:endParaRPr>
          </a:p>
        </p:txBody>
      </p:sp>
      <p:pic>
        <p:nvPicPr>
          <p:cNvPr id="3" name="Picture 2">
            <a:extLst>
              <a:ext uri="{FF2B5EF4-FFF2-40B4-BE49-F238E27FC236}">
                <a16:creationId xmlns:a16="http://schemas.microsoft.com/office/drawing/2014/main" id="{84E0D40E-547F-04E7-DA28-B0803DC968C8}"/>
              </a:ext>
            </a:extLst>
          </p:cNvPr>
          <p:cNvPicPr>
            <a:picLocks noChangeAspect="1"/>
          </p:cNvPicPr>
          <p:nvPr/>
        </p:nvPicPr>
        <p:blipFill>
          <a:blip r:embed="rId2"/>
          <a:stretch>
            <a:fillRect/>
          </a:stretch>
        </p:blipFill>
        <p:spPr>
          <a:xfrm>
            <a:off x="56722" y="791343"/>
            <a:ext cx="7772400" cy="3214211"/>
          </a:xfrm>
          <a:prstGeom prst="rect">
            <a:avLst/>
          </a:prstGeom>
        </p:spPr>
      </p:pic>
      <p:pic>
        <p:nvPicPr>
          <p:cNvPr id="5" name="Picture 4">
            <a:extLst>
              <a:ext uri="{FF2B5EF4-FFF2-40B4-BE49-F238E27FC236}">
                <a16:creationId xmlns:a16="http://schemas.microsoft.com/office/drawing/2014/main" id="{98002BC8-9180-4385-4610-A36B78463955}"/>
              </a:ext>
            </a:extLst>
          </p:cNvPr>
          <p:cNvPicPr>
            <a:picLocks noChangeAspect="1"/>
          </p:cNvPicPr>
          <p:nvPr/>
        </p:nvPicPr>
        <p:blipFill>
          <a:blip r:embed="rId3"/>
          <a:stretch>
            <a:fillRect/>
          </a:stretch>
        </p:blipFill>
        <p:spPr>
          <a:xfrm>
            <a:off x="7844063" y="2651881"/>
            <a:ext cx="4208275" cy="2743200"/>
          </a:xfrm>
          <a:prstGeom prst="rect">
            <a:avLst/>
          </a:prstGeom>
        </p:spPr>
      </p:pic>
      <p:sp>
        <p:nvSpPr>
          <p:cNvPr id="6" name="Left Brace 5">
            <a:extLst>
              <a:ext uri="{FF2B5EF4-FFF2-40B4-BE49-F238E27FC236}">
                <a16:creationId xmlns:a16="http://schemas.microsoft.com/office/drawing/2014/main" id="{86F0DBFD-FD0F-74CF-AEE5-EF24B47A6410}"/>
              </a:ext>
            </a:extLst>
          </p:cNvPr>
          <p:cNvSpPr/>
          <p:nvPr/>
        </p:nvSpPr>
        <p:spPr>
          <a:xfrm rot="16200000">
            <a:off x="4473882" y="3422410"/>
            <a:ext cx="104634" cy="1270922"/>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499D90C3-062E-4212-B503-B7E92287BDA8}"/>
              </a:ext>
            </a:extLst>
          </p:cNvPr>
          <p:cNvSpPr txBox="1"/>
          <p:nvPr/>
        </p:nvSpPr>
        <p:spPr>
          <a:xfrm>
            <a:off x="7846214" y="802134"/>
            <a:ext cx="4206124" cy="1754326"/>
          </a:xfrm>
          <a:prstGeom prst="rect">
            <a:avLst/>
          </a:prstGeom>
          <a:noFill/>
        </p:spPr>
        <p:txBody>
          <a:bodyPr wrap="square">
            <a:spAutoFit/>
          </a:bodyPr>
          <a:lstStyle/>
          <a:p>
            <a:pPr algn="l"/>
            <a:r>
              <a:rPr lang="en-US" b="0" i="1" u="none" strike="noStrike" dirty="0">
                <a:solidFill>
                  <a:srgbClr val="181A1C"/>
                </a:solidFill>
                <a:effectLst/>
                <a:latin typeface="ui-sans"/>
              </a:rPr>
              <a:t>Illumina sequencing technology: a massively parallel sequencing technology that offers ultra-high throughput, scalability, speed, and ultra-low cost/read.</a:t>
            </a:r>
          </a:p>
          <a:p>
            <a:br>
              <a:rPr lang="en-US" dirty="0"/>
            </a:br>
            <a:endParaRPr lang="en-US" dirty="0"/>
          </a:p>
        </p:txBody>
      </p:sp>
    </p:spTree>
    <p:extLst>
      <p:ext uri="{BB962C8B-B14F-4D97-AF65-F5344CB8AC3E}">
        <p14:creationId xmlns:p14="http://schemas.microsoft.com/office/powerpoint/2010/main" val="406000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Illumina sequencing - sequencing by synthesis (SBS)</a:t>
            </a:r>
          </a:p>
        </p:txBody>
      </p:sp>
      <p:sp>
        <p:nvSpPr>
          <p:cNvPr id="6" name="Content Placeholder 2">
            <a:extLst>
              <a:ext uri="{FF2B5EF4-FFF2-40B4-BE49-F238E27FC236}">
                <a16:creationId xmlns:a16="http://schemas.microsoft.com/office/drawing/2014/main" id="{95D5E12C-163C-34F5-8E4D-1E41E9B57FCE}"/>
              </a:ext>
            </a:extLst>
          </p:cNvPr>
          <p:cNvSpPr txBox="1">
            <a:spLocks noChangeArrowheads="1"/>
          </p:cNvSpPr>
          <p:nvPr/>
        </p:nvSpPr>
        <p:spPr>
          <a:xfrm>
            <a:off x="685799" y="990600"/>
            <a:ext cx="9619735" cy="4648200"/>
          </a:xfrm>
          <a:prstGeom prst="rect">
            <a:avLst/>
          </a:prstGeom>
        </p:spPr>
        <p:txBody>
          <a:bodyPr/>
          <a:lstStyle>
            <a:lvl1pPr marL="228600" indent="-228600" algn="l" defTabSz="914400" rtl="0" eaLnBrk="1" latinLnBrk="0" hangingPunct="1">
              <a:lnSpc>
                <a:spcPct val="100000"/>
              </a:lnSpc>
              <a:spcBef>
                <a:spcPts val="1176"/>
              </a:spcBef>
              <a:buFont typeface="Arial" panose="020B0604020202020204" pitchFamily="34" charset="0"/>
              <a:buChar char="•"/>
              <a:defRPr sz="24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100000"/>
              </a:lnSpc>
              <a:spcBef>
                <a:spcPts val="1176"/>
              </a:spcBef>
              <a:buFont typeface="Arial" panose="020B0604020202020204" pitchFamily="34" charset="0"/>
              <a:buChar char="•"/>
              <a:defRPr sz="20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100000"/>
              </a:lnSpc>
              <a:spcBef>
                <a:spcPts val="1176"/>
              </a:spcBef>
              <a:buFont typeface="Arial" panose="020B0604020202020204" pitchFamily="34" charset="0"/>
              <a:buChar char="•"/>
              <a:defRPr sz="18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100000"/>
              </a:lnSpc>
              <a:spcBef>
                <a:spcPts val="1176"/>
              </a:spcBef>
              <a:buFont typeface="Arial" panose="020B0604020202020204" pitchFamily="34" charset="0"/>
              <a:buChar char="•"/>
              <a:defRPr sz="16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100000"/>
              </a:lnSpc>
              <a:spcBef>
                <a:spcPts val="1176"/>
              </a:spcBef>
              <a:buFont typeface="Arial" panose="020B0604020202020204" pitchFamily="34" charset="0"/>
              <a:buChar char="•"/>
              <a:defRPr sz="14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800" dirty="0">
                <a:latin typeface="+mn-lt"/>
              </a:rPr>
              <a:t>Currently the market leader for “next generation” sequencing</a:t>
            </a:r>
          </a:p>
          <a:p>
            <a:r>
              <a:rPr lang="en-US" altLang="en-US" sz="2800" dirty="0">
                <a:latin typeface="+mn-lt"/>
              </a:rPr>
              <a:t>Key innovations:</a:t>
            </a:r>
          </a:p>
          <a:p>
            <a:pPr lvl="1"/>
            <a:r>
              <a:rPr lang="en-US" altLang="en-US" sz="2800" dirty="0">
                <a:latin typeface="+mn-lt"/>
              </a:rPr>
              <a:t>“Bridge” amplification to create small “colonies” of DNA</a:t>
            </a:r>
          </a:p>
          <a:p>
            <a:pPr lvl="1"/>
            <a:r>
              <a:rPr lang="en-US" altLang="en-US" sz="2800" dirty="0">
                <a:latin typeface="+mn-lt"/>
              </a:rPr>
              <a:t>Reversible fluorophore-labeled terminators</a:t>
            </a:r>
          </a:p>
          <a:p>
            <a:pPr lvl="1"/>
            <a:r>
              <a:rPr lang="en-US" altLang="en-US" sz="2800" dirty="0">
                <a:latin typeface="+mn-lt"/>
              </a:rPr>
              <a:t>Random, high-density attachment of DNA to a glass slide using special “adaptor” sequence stuck on the ends of the DNA to be sequenced</a:t>
            </a:r>
          </a:p>
          <a:p>
            <a:pPr lvl="1"/>
            <a:r>
              <a:rPr lang="en-US" altLang="en-US" sz="2800" dirty="0">
                <a:latin typeface="+mn-lt"/>
              </a:rPr>
              <a:t>4-color fluorescence imaging</a:t>
            </a:r>
          </a:p>
        </p:txBody>
      </p:sp>
    </p:spTree>
    <p:extLst>
      <p:ext uri="{BB962C8B-B14F-4D97-AF65-F5344CB8AC3E}">
        <p14:creationId xmlns:p14="http://schemas.microsoft.com/office/powerpoint/2010/main" val="4021187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Illumina sequencing – adaptors and attachment</a:t>
            </a:r>
          </a:p>
        </p:txBody>
      </p:sp>
      <p:pic>
        <p:nvPicPr>
          <p:cNvPr id="3" name="Content Placeholder 4" descr="fig1.tiff">
            <a:extLst>
              <a:ext uri="{FF2B5EF4-FFF2-40B4-BE49-F238E27FC236}">
                <a16:creationId xmlns:a16="http://schemas.microsoft.com/office/drawing/2014/main" id="{6416FC04-6F62-6D25-1357-30CB5BF3F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1" b="291"/>
          <a:stretch>
            <a:fillRect/>
          </a:stretch>
        </p:blipFill>
        <p:spPr>
          <a:xfrm>
            <a:off x="1562100" y="754621"/>
            <a:ext cx="9067800" cy="5422900"/>
          </a:xfrm>
          <a:prstGeom prst="rect">
            <a:avLst/>
          </a:prstGeom>
        </p:spPr>
      </p:pic>
    </p:spTree>
    <p:extLst>
      <p:ext uri="{BB962C8B-B14F-4D97-AF65-F5344CB8AC3E}">
        <p14:creationId xmlns:p14="http://schemas.microsoft.com/office/powerpoint/2010/main" val="4116771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Illumina sequencing – bridge amplification</a:t>
            </a:r>
          </a:p>
        </p:txBody>
      </p:sp>
      <p:pic>
        <p:nvPicPr>
          <p:cNvPr id="4" name="Content Placeholder 4" descr="fig2.tiff">
            <a:extLst>
              <a:ext uri="{FF2B5EF4-FFF2-40B4-BE49-F238E27FC236}">
                <a16:creationId xmlns:a16="http://schemas.microsoft.com/office/drawing/2014/main" id="{35FF2C30-3AF7-C889-0493-24FEEECE2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42" b="742"/>
          <a:stretch>
            <a:fillRect/>
          </a:stretch>
        </p:blipFill>
        <p:spPr>
          <a:xfrm>
            <a:off x="1536879" y="811427"/>
            <a:ext cx="9118242" cy="5486400"/>
          </a:xfrm>
          <a:prstGeom prst="rect">
            <a:avLst/>
          </a:prstGeom>
        </p:spPr>
      </p:pic>
    </p:spTree>
    <p:extLst>
      <p:ext uri="{BB962C8B-B14F-4D97-AF65-F5344CB8AC3E}">
        <p14:creationId xmlns:p14="http://schemas.microsoft.com/office/powerpoint/2010/main" val="231385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Illumina sequencing – removable dye-labeled terminators</a:t>
            </a:r>
          </a:p>
        </p:txBody>
      </p:sp>
      <p:pic>
        <p:nvPicPr>
          <p:cNvPr id="3" name="Content Placeholder 4" descr="fig3.tiff">
            <a:extLst>
              <a:ext uri="{FF2B5EF4-FFF2-40B4-BE49-F238E27FC236}">
                <a16:creationId xmlns:a16="http://schemas.microsoft.com/office/drawing/2014/main" id="{D7438EC5-C9FB-C65D-AC10-5EA7690DB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93" b="3693"/>
          <a:stretch>
            <a:fillRect/>
          </a:stretch>
        </p:blipFill>
        <p:spPr>
          <a:xfrm>
            <a:off x="1404730" y="705678"/>
            <a:ext cx="9382539" cy="5486400"/>
          </a:xfrm>
          <a:prstGeom prst="rect">
            <a:avLst/>
          </a:prstGeom>
        </p:spPr>
      </p:pic>
    </p:spTree>
    <p:extLst>
      <p:ext uri="{BB962C8B-B14F-4D97-AF65-F5344CB8AC3E}">
        <p14:creationId xmlns:p14="http://schemas.microsoft.com/office/powerpoint/2010/main" val="677517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Illumina sequencing – four color fluorescence imaging</a:t>
            </a:r>
          </a:p>
        </p:txBody>
      </p:sp>
      <p:pic>
        <p:nvPicPr>
          <p:cNvPr id="4" name="Content Placeholder 4" descr="fig4.tiff">
            <a:extLst>
              <a:ext uri="{FF2B5EF4-FFF2-40B4-BE49-F238E27FC236}">
                <a16:creationId xmlns:a16="http://schemas.microsoft.com/office/drawing/2014/main" id="{B951745F-A764-8CC0-7FB8-CAC6E0DD2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29" b="2129"/>
          <a:stretch>
            <a:fillRect/>
          </a:stretch>
        </p:blipFill>
        <p:spPr>
          <a:xfrm>
            <a:off x="1471748" y="809368"/>
            <a:ext cx="9248503" cy="5486400"/>
          </a:xfrm>
          <a:prstGeom prst="rect">
            <a:avLst/>
          </a:prstGeom>
        </p:spPr>
      </p:pic>
    </p:spTree>
    <p:extLst>
      <p:ext uri="{BB962C8B-B14F-4D97-AF65-F5344CB8AC3E}">
        <p14:creationId xmlns:p14="http://schemas.microsoft.com/office/powerpoint/2010/main" val="4011673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62757-37BA-A9F7-4986-89BAE396318F}"/>
              </a:ext>
            </a:extLst>
          </p:cNvPr>
          <p:cNvSpPr>
            <a:spLocks noGrp="1"/>
          </p:cNvSpPr>
          <p:nvPr>
            <p:ph type="ctrTitle"/>
          </p:nvPr>
        </p:nvSpPr>
        <p:spPr>
          <a:xfrm>
            <a:off x="1442720" y="760879"/>
            <a:ext cx="9144000" cy="2133599"/>
          </a:xfrm>
        </p:spPr>
        <p:txBody>
          <a:bodyPr/>
          <a:lstStyle/>
          <a:p>
            <a:r>
              <a:rPr lang="en-US" dirty="0"/>
              <a:t>We can all be sequenced:</a:t>
            </a:r>
            <a:br>
              <a:rPr lang="en-US" dirty="0"/>
            </a:br>
            <a:r>
              <a:rPr lang="en-US" sz="2400" dirty="0"/>
              <a:t>Tools for DNA and </a:t>
            </a:r>
            <a:r>
              <a:rPr lang="en-US" sz="2400"/>
              <a:t>RNA sequencing</a:t>
            </a:r>
            <a:endParaRPr lang="en-US" dirty="0"/>
          </a:p>
        </p:txBody>
      </p:sp>
      <p:sp>
        <p:nvSpPr>
          <p:cNvPr id="3" name="Subtitle 2">
            <a:extLst>
              <a:ext uri="{FF2B5EF4-FFF2-40B4-BE49-F238E27FC236}">
                <a16:creationId xmlns:a16="http://schemas.microsoft.com/office/drawing/2014/main" id="{3DD6FD7D-AB3A-7C50-B86E-3058764C54B0}"/>
              </a:ext>
            </a:extLst>
          </p:cNvPr>
          <p:cNvSpPr>
            <a:spLocks noGrp="1"/>
          </p:cNvSpPr>
          <p:nvPr>
            <p:ph type="subTitle" idx="1"/>
          </p:nvPr>
        </p:nvSpPr>
        <p:spPr>
          <a:xfrm>
            <a:off x="1524000" y="3823014"/>
            <a:ext cx="9144000" cy="2001838"/>
          </a:xfrm>
        </p:spPr>
        <p:txBody>
          <a:bodyPr>
            <a:normAutofit/>
          </a:bodyPr>
          <a:lstStyle/>
          <a:p>
            <a:r>
              <a:rPr lang="en-US" i="1" dirty="0"/>
              <a:t>Prof. Xing Wang</a:t>
            </a:r>
          </a:p>
          <a:p>
            <a:r>
              <a:rPr lang="en-US" i="1" dirty="0" err="1"/>
              <a:t>Woese</a:t>
            </a:r>
            <a:r>
              <a:rPr lang="en-US" i="1" dirty="0"/>
              <a:t> Institute for Genomic Biology</a:t>
            </a:r>
          </a:p>
          <a:p>
            <a:r>
              <a:rPr lang="en-US" i="1" dirty="0" err="1"/>
              <a:t>Holonyak</a:t>
            </a:r>
            <a:r>
              <a:rPr lang="en-US" i="1" dirty="0"/>
              <a:t> Micro and Nanotechnology Laboratory</a:t>
            </a:r>
          </a:p>
          <a:p>
            <a:r>
              <a:rPr lang="en-US" i="1" dirty="0"/>
              <a:t>Department of Bioengineering</a:t>
            </a:r>
          </a:p>
          <a:p>
            <a:r>
              <a:rPr lang="en-US" i="1" dirty="0"/>
              <a:t>Department of Chemistry</a:t>
            </a:r>
          </a:p>
        </p:txBody>
      </p:sp>
    </p:spTree>
    <p:extLst>
      <p:ext uri="{BB962C8B-B14F-4D97-AF65-F5344CB8AC3E}">
        <p14:creationId xmlns:p14="http://schemas.microsoft.com/office/powerpoint/2010/main" val="2782847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Illumina sequencing – “polonies”</a:t>
            </a:r>
          </a:p>
        </p:txBody>
      </p:sp>
      <p:pic>
        <p:nvPicPr>
          <p:cNvPr id="3" name="Picture 12" descr="nrg2626-f1">
            <a:extLst>
              <a:ext uri="{FF2B5EF4-FFF2-40B4-BE49-F238E27FC236}">
                <a16:creationId xmlns:a16="http://schemas.microsoft.com/office/drawing/2014/main" id="{BC985A8E-0B61-6ABF-4687-A0C887E01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003" r="33333" b="35152"/>
          <a:stretch>
            <a:fillRect/>
          </a:stretch>
        </p:blipFill>
        <p:spPr bwMode="auto">
          <a:xfrm>
            <a:off x="1577546" y="705678"/>
            <a:ext cx="48006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E5F36152-27E1-FD4B-4E60-6F1DA091D6BA}"/>
              </a:ext>
            </a:extLst>
          </p:cNvPr>
          <p:cNvSpPr txBox="1">
            <a:spLocks noChangeArrowheads="1"/>
          </p:cNvSpPr>
          <p:nvPr/>
        </p:nvSpPr>
        <p:spPr bwMode="auto">
          <a:xfrm>
            <a:off x="267218" y="3690109"/>
            <a:ext cx="595852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marL="285750" indent="-285750">
              <a:spcBef>
                <a:spcPct val="0"/>
              </a:spcBef>
            </a:pPr>
            <a:r>
              <a:rPr lang="en-US" altLang="en-US" sz="2200" dirty="0">
                <a:latin typeface="+mn-lt"/>
              </a:rPr>
              <a:t>Each nucleotide has a dye with a different color</a:t>
            </a:r>
          </a:p>
          <a:p>
            <a:pPr marL="285750" indent="-285750">
              <a:spcBef>
                <a:spcPct val="0"/>
              </a:spcBef>
            </a:pPr>
            <a:endParaRPr lang="en-US" altLang="en-US" sz="2200" dirty="0">
              <a:latin typeface="+mn-lt"/>
            </a:endParaRPr>
          </a:p>
          <a:p>
            <a:pPr marL="285750" indent="-285750">
              <a:spcBef>
                <a:spcPct val="0"/>
              </a:spcBef>
            </a:pPr>
            <a:r>
              <a:rPr lang="en-US" altLang="en-US" sz="2200" dirty="0">
                <a:latin typeface="+mn-lt"/>
              </a:rPr>
              <a:t>4-color fluorescent image of chip gathered after each chemical flows through</a:t>
            </a:r>
          </a:p>
          <a:p>
            <a:pPr marL="285750" indent="-285750">
              <a:spcBef>
                <a:spcPct val="0"/>
              </a:spcBef>
            </a:pPr>
            <a:endParaRPr lang="en-US" altLang="en-US" sz="2200" dirty="0">
              <a:latin typeface="+mn-lt"/>
            </a:endParaRPr>
          </a:p>
          <a:p>
            <a:pPr marL="285750" indent="-285750">
              <a:spcBef>
                <a:spcPct val="0"/>
              </a:spcBef>
            </a:pPr>
            <a:r>
              <a:rPr lang="en-US" altLang="en-US" sz="2200" dirty="0">
                <a:latin typeface="+mn-lt"/>
              </a:rPr>
              <a:t>Register each image and follow color change of each colony to determine sequence</a:t>
            </a:r>
          </a:p>
        </p:txBody>
      </p:sp>
      <p:grpSp>
        <p:nvGrpSpPr>
          <p:cNvPr id="8" name="Group 7">
            <a:extLst>
              <a:ext uri="{FF2B5EF4-FFF2-40B4-BE49-F238E27FC236}">
                <a16:creationId xmlns:a16="http://schemas.microsoft.com/office/drawing/2014/main" id="{34AB9B67-059A-6417-A38D-912A28B21D6B}"/>
              </a:ext>
            </a:extLst>
          </p:cNvPr>
          <p:cNvGrpSpPr>
            <a:grpSpLocks noChangeAspect="1"/>
          </p:cNvGrpSpPr>
          <p:nvPr/>
        </p:nvGrpSpPr>
        <p:grpSpPr>
          <a:xfrm>
            <a:off x="7117495" y="253143"/>
            <a:ext cx="3711247" cy="6035040"/>
            <a:chOff x="6820933" y="408401"/>
            <a:chExt cx="3650390" cy="5936077"/>
          </a:xfrm>
        </p:grpSpPr>
        <p:pic>
          <p:nvPicPr>
            <p:cNvPr id="5" name="Picture 13" descr="nrg2626-f2">
              <a:extLst>
                <a:ext uri="{FF2B5EF4-FFF2-40B4-BE49-F238E27FC236}">
                  <a16:creationId xmlns:a16="http://schemas.microsoft.com/office/drawing/2014/main" id="{88694D3F-6820-AF20-40BD-C627FBC1D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7778" b="6702"/>
            <a:stretch>
              <a:fillRect/>
            </a:stretch>
          </p:blipFill>
          <p:spPr bwMode="auto">
            <a:xfrm>
              <a:off x="6820933" y="553278"/>
              <a:ext cx="3581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1474BDF-38F2-49B7-74F9-19EBC73164D2}"/>
                </a:ext>
              </a:extLst>
            </p:cNvPr>
            <p:cNvSpPr/>
            <p:nvPr/>
          </p:nvSpPr>
          <p:spPr>
            <a:xfrm>
              <a:off x="10333342" y="408401"/>
              <a:ext cx="137981" cy="4213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2729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Illumina sequencing</a:t>
            </a:r>
          </a:p>
        </p:txBody>
      </p:sp>
      <p:sp>
        <p:nvSpPr>
          <p:cNvPr id="7" name="TextBox 6">
            <a:extLst>
              <a:ext uri="{FF2B5EF4-FFF2-40B4-BE49-F238E27FC236}">
                <a16:creationId xmlns:a16="http://schemas.microsoft.com/office/drawing/2014/main" id="{EAFE66E9-4D26-A985-C75F-C5777706744E}"/>
              </a:ext>
            </a:extLst>
          </p:cNvPr>
          <p:cNvSpPr txBox="1"/>
          <p:nvPr/>
        </p:nvSpPr>
        <p:spPr>
          <a:xfrm>
            <a:off x="9895108" y="6035874"/>
            <a:ext cx="2140138" cy="369332"/>
          </a:xfrm>
          <a:prstGeom prst="rect">
            <a:avLst/>
          </a:prstGeom>
          <a:noFill/>
        </p:spPr>
        <p:txBody>
          <a:bodyPr wrap="none" rtlCol="0">
            <a:spAutoFit/>
          </a:bodyPr>
          <a:lstStyle/>
          <a:p>
            <a:r>
              <a:rPr lang="en-US" dirty="0"/>
              <a:t>Source: Illumina, Inc.</a:t>
            </a:r>
          </a:p>
        </p:txBody>
      </p:sp>
      <p:pic>
        <p:nvPicPr>
          <p:cNvPr id="3" name="Picture 3" descr="fig1.tiff">
            <a:extLst>
              <a:ext uri="{FF2B5EF4-FFF2-40B4-BE49-F238E27FC236}">
                <a16:creationId xmlns:a16="http://schemas.microsoft.com/office/drawing/2014/main" id="{5F3E8DB8-BC92-529B-C55B-C8BF8C2CE6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2221" y="705678"/>
            <a:ext cx="29559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4A23177C-FB16-300E-1B76-D57B6F2EC4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7615" y="221422"/>
            <a:ext cx="41402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1C365D0-5C21-8DD1-32F6-441BE92D49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1566" y="3838774"/>
            <a:ext cx="38100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618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Illumina sequencing – reads, mapping, and assembly</a:t>
            </a:r>
          </a:p>
        </p:txBody>
      </p:sp>
      <p:sp>
        <p:nvSpPr>
          <p:cNvPr id="7" name="TextBox 6">
            <a:extLst>
              <a:ext uri="{FF2B5EF4-FFF2-40B4-BE49-F238E27FC236}">
                <a16:creationId xmlns:a16="http://schemas.microsoft.com/office/drawing/2014/main" id="{EAFE66E9-4D26-A985-C75F-C5777706744E}"/>
              </a:ext>
            </a:extLst>
          </p:cNvPr>
          <p:cNvSpPr txBox="1"/>
          <p:nvPr/>
        </p:nvSpPr>
        <p:spPr>
          <a:xfrm>
            <a:off x="9823216" y="6030927"/>
            <a:ext cx="2140138" cy="369332"/>
          </a:xfrm>
          <a:prstGeom prst="rect">
            <a:avLst/>
          </a:prstGeom>
          <a:noFill/>
        </p:spPr>
        <p:txBody>
          <a:bodyPr wrap="none" rtlCol="0">
            <a:spAutoFit/>
          </a:bodyPr>
          <a:lstStyle/>
          <a:p>
            <a:r>
              <a:rPr lang="en-US" dirty="0"/>
              <a:t>Source: Illumina, Inc.</a:t>
            </a:r>
          </a:p>
        </p:txBody>
      </p:sp>
      <p:grpSp>
        <p:nvGrpSpPr>
          <p:cNvPr id="10" name="Group 9">
            <a:extLst>
              <a:ext uri="{FF2B5EF4-FFF2-40B4-BE49-F238E27FC236}">
                <a16:creationId xmlns:a16="http://schemas.microsoft.com/office/drawing/2014/main" id="{92B9C98B-49B4-C782-8AA7-5C869C7569E8}"/>
              </a:ext>
            </a:extLst>
          </p:cNvPr>
          <p:cNvGrpSpPr/>
          <p:nvPr/>
        </p:nvGrpSpPr>
        <p:grpSpPr>
          <a:xfrm>
            <a:off x="113604" y="953040"/>
            <a:ext cx="7835859" cy="2220722"/>
            <a:chOff x="113604" y="3810205"/>
            <a:chExt cx="7835859" cy="2220722"/>
          </a:xfrm>
        </p:grpSpPr>
        <p:pic>
          <p:nvPicPr>
            <p:cNvPr id="6" name="Picture 5">
              <a:extLst>
                <a:ext uri="{FF2B5EF4-FFF2-40B4-BE49-F238E27FC236}">
                  <a16:creationId xmlns:a16="http://schemas.microsoft.com/office/drawing/2014/main" id="{F8D9015A-81CC-481F-889B-1BCDC31F8CD9}"/>
                </a:ext>
              </a:extLst>
            </p:cNvPr>
            <p:cNvPicPr>
              <a:picLocks noChangeAspect="1"/>
            </p:cNvPicPr>
            <p:nvPr/>
          </p:nvPicPr>
          <p:blipFill>
            <a:blip r:embed="rId2"/>
            <a:stretch>
              <a:fillRect/>
            </a:stretch>
          </p:blipFill>
          <p:spPr>
            <a:xfrm>
              <a:off x="113604" y="3810205"/>
              <a:ext cx="7772400" cy="2184986"/>
            </a:xfrm>
            <a:prstGeom prst="rect">
              <a:avLst/>
            </a:prstGeom>
          </p:spPr>
        </p:pic>
        <p:sp>
          <p:nvSpPr>
            <p:cNvPr id="8" name="TextBox 7">
              <a:extLst>
                <a:ext uri="{FF2B5EF4-FFF2-40B4-BE49-F238E27FC236}">
                  <a16:creationId xmlns:a16="http://schemas.microsoft.com/office/drawing/2014/main" id="{217AE19C-9475-5BE5-CA02-9DB37BC8E917}"/>
                </a:ext>
              </a:extLst>
            </p:cNvPr>
            <p:cNvSpPr txBox="1"/>
            <p:nvPr/>
          </p:nvSpPr>
          <p:spPr>
            <a:xfrm>
              <a:off x="4300515" y="5692373"/>
              <a:ext cx="3648948" cy="338554"/>
            </a:xfrm>
            <a:prstGeom prst="rect">
              <a:avLst/>
            </a:prstGeom>
            <a:noFill/>
          </p:spPr>
          <p:txBody>
            <a:bodyPr wrap="none" rtlCol="0">
              <a:spAutoFit/>
            </a:bodyPr>
            <a:lstStyle/>
            <a:p>
              <a:r>
                <a:rPr lang="en-US" sz="1600" dirty="0"/>
                <a:t>No accurate reference sequence available</a:t>
              </a:r>
            </a:p>
          </p:txBody>
        </p:sp>
      </p:grpSp>
      <p:grpSp>
        <p:nvGrpSpPr>
          <p:cNvPr id="11" name="Group 10">
            <a:extLst>
              <a:ext uri="{FF2B5EF4-FFF2-40B4-BE49-F238E27FC236}">
                <a16:creationId xmlns:a16="http://schemas.microsoft.com/office/drawing/2014/main" id="{712555AF-ABD8-09DC-206E-4925CE6CDBC9}"/>
              </a:ext>
            </a:extLst>
          </p:cNvPr>
          <p:cNvGrpSpPr/>
          <p:nvPr/>
        </p:nvGrpSpPr>
        <p:grpSpPr>
          <a:xfrm>
            <a:off x="113604" y="3861390"/>
            <a:ext cx="7772400" cy="2169537"/>
            <a:chOff x="113604" y="879435"/>
            <a:chExt cx="7772400" cy="2169537"/>
          </a:xfrm>
        </p:grpSpPr>
        <p:pic>
          <p:nvPicPr>
            <p:cNvPr id="4" name="Picture 3">
              <a:extLst>
                <a:ext uri="{FF2B5EF4-FFF2-40B4-BE49-F238E27FC236}">
                  <a16:creationId xmlns:a16="http://schemas.microsoft.com/office/drawing/2014/main" id="{6CB1A458-BA80-794F-2E3B-26596CF91155}"/>
                </a:ext>
              </a:extLst>
            </p:cNvPr>
            <p:cNvPicPr>
              <a:picLocks noChangeAspect="1"/>
            </p:cNvPicPr>
            <p:nvPr/>
          </p:nvPicPr>
          <p:blipFill>
            <a:blip r:embed="rId3"/>
            <a:stretch>
              <a:fillRect/>
            </a:stretch>
          </p:blipFill>
          <p:spPr>
            <a:xfrm>
              <a:off x="113604" y="879435"/>
              <a:ext cx="7772400" cy="2139799"/>
            </a:xfrm>
            <a:prstGeom prst="rect">
              <a:avLst/>
            </a:prstGeom>
          </p:spPr>
        </p:pic>
        <p:sp>
          <p:nvSpPr>
            <p:cNvPr id="9" name="TextBox 8">
              <a:extLst>
                <a:ext uri="{FF2B5EF4-FFF2-40B4-BE49-F238E27FC236}">
                  <a16:creationId xmlns:a16="http://schemas.microsoft.com/office/drawing/2014/main" id="{30C0A363-6724-1C1D-B960-01DF56FE41A7}"/>
                </a:ext>
              </a:extLst>
            </p:cNvPr>
            <p:cNvSpPr txBox="1"/>
            <p:nvPr/>
          </p:nvSpPr>
          <p:spPr>
            <a:xfrm>
              <a:off x="4696318" y="2710418"/>
              <a:ext cx="2814810" cy="338554"/>
            </a:xfrm>
            <a:prstGeom prst="rect">
              <a:avLst/>
            </a:prstGeom>
            <a:noFill/>
          </p:spPr>
          <p:txBody>
            <a:bodyPr wrap="none" rtlCol="0">
              <a:spAutoFit/>
            </a:bodyPr>
            <a:lstStyle/>
            <a:p>
              <a:r>
                <a:rPr lang="en-US" sz="1600" dirty="0"/>
                <a:t>Reference sequence is available</a:t>
              </a:r>
            </a:p>
          </p:txBody>
        </p:sp>
      </p:grpSp>
      <p:pic>
        <p:nvPicPr>
          <p:cNvPr id="12" name="Picture 11">
            <a:extLst>
              <a:ext uri="{FF2B5EF4-FFF2-40B4-BE49-F238E27FC236}">
                <a16:creationId xmlns:a16="http://schemas.microsoft.com/office/drawing/2014/main" id="{6E77E198-C999-8029-3A95-341494F8758A}"/>
              </a:ext>
            </a:extLst>
          </p:cNvPr>
          <p:cNvPicPr>
            <a:picLocks noChangeAspect="1"/>
          </p:cNvPicPr>
          <p:nvPr/>
        </p:nvPicPr>
        <p:blipFill>
          <a:blip r:embed="rId4"/>
          <a:stretch>
            <a:fillRect/>
          </a:stretch>
        </p:blipFill>
        <p:spPr>
          <a:xfrm>
            <a:off x="8263346" y="775533"/>
            <a:ext cx="3771900" cy="2540000"/>
          </a:xfrm>
          <a:prstGeom prst="rect">
            <a:avLst/>
          </a:prstGeom>
        </p:spPr>
      </p:pic>
      <p:sp>
        <p:nvSpPr>
          <p:cNvPr id="13" name="TextBox 12">
            <a:extLst>
              <a:ext uri="{FF2B5EF4-FFF2-40B4-BE49-F238E27FC236}">
                <a16:creationId xmlns:a16="http://schemas.microsoft.com/office/drawing/2014/main" id="{0D792980-F4C8-0F90-A439-091C0D9D7456}"/>
              </a:ext>
            </a:extLst>
          </p:cNvPr>
          <p:cNvSpPr txBox="1"/>
          <p:nvPr/>
        </p:nvSpPr>
        <p:spPr>
          <a:xfrm>
            <a:off x="7944311" y="4549611"/>
            <a:ext cx="4206124" cy="584775"/>
          </a:xfrm>
          <a:prstGeom prst="rect">
            <a:avLst/>
          </a:prstGeom>
          <a:noFill/>
        </p:spPr>
        <p:txBody>
          <a:bodyPr wrap="square">
            <a:spAutoFit/>
          </a:bodyPr>
          <a:lstStyle/>
          <a:p>
            <a:pPr algn="l"/>
            <a:r>
              <a:rPr lang="en-US" sz="3200" b="1" dirty="0">
                <a:solidFill>
                  <a:srgbClr val="181A1C"/>
                </a:solidFill>
                <a:latin typeface="Arial" panose="020B0604020202020204" pitchFamily="34" charset="0"/>
                <a:cs typeface="Arial" panose="020B0604020202020204" pitchFamily="34" charset="0"/>
              </a:rPr>
              <a:t>Applications…</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409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Mapping to a reference sequence (applications)</a:t>
            </a:r>
          </a:p>
        </p:txBody>
      </p:sp>
      <p:sp>
        <p:nvSpPr>
          <p:cNvPr id="13" name="TextBox 12">
            <a:extLst>
              <a:ext uri="{FF2B5EF4-FFF2-40B4-BE49-F238E27FC236}">
                <a16:creationId xmlns:a16="http://schemas.microsoft.com/office/drawing/2014/main" id="{0D792980-F4C8-0F90-A439-091C0D9D7456}"/>
              </a:ext>
            </a:extLst>
          </p:cNvPr>
          <p:cNvSpPr txBox="1"/>
          <p:nvPr/>
        </p:nvSpPr>
        <p:spPr>
          <a:xfrm>
            <a:off x="267218" y="2677333"/>
            <a:ext cx="10514389" cy="3162404"/>
          </a:xfrm>
          <a:prstGeom prst="rect">
            <a:avLst/>
          </a:prstGeom>
          <a:noFill/>
        </p:spPr>
        <p:txBody>
          <a:bodyPr wrap="square">
            <a:spAutoFit/>
          </a:bodyPr>
          <a:lstStyle/>
          <a:p>
            <a:pPr marL="285750" indent="-285750" algn="l">
              <a:spcAft>
                <a:spcPts val="300"/>
              </a:spcAft>
              <a:buFont typeface="Arial" panose="020B0604020202020204" pitchFamily="34" charset="0"/>
              <a:buChar char="•"/>
            </a:pPr>
            <a:r>
              <a:rPr lang="en-US" sz="2400" b="0" i="0" u="none" strike="noStrike" dirty="0">
                <a:effectLst/>
                <a:cs typeface="Arial" panose="020B0604020202020204" pitchFamily="34" charset="0"/>
              </a:rPr>
              <a:t>Identify allelic information, or site mutations, </a:t>
            </a:r>
            <a:r>
              <a:rPr lang="en-US" sz="2400" dirty="0">
                <a:cs typeface="Arial" panose="020B0604020202020204" pitchFamily="34" charset="0"/>
              </a:rPr>
              <a:t>deletions, insertions, and chromosomal rearrangements: Many of these changes to specific genes can induce diseases like genetic disorders (e.g., Down syndrome, </a:t>
            </a:r>
            <a:r>
              <a:rPr lang="en-US" sz="2400" b="0" i="0" dirty="0">
                <a:effectLst/>
              </a:rPr>
              <a:t>cystic fibrosis, and sickle cell </a:t>
            </a:r>
            <a:r>
              <a:rPr lang="en-US" sz="2400" b="0" i="0" dirty="0" err="1">
                <a:effectLst/>
              </a:rPr>
              <a:t>anaemia</a:t>
            </a:r>
            <a:r>
              <a:rPr lang="en-US" sz="2400" dirty="0">
                <a:cs typeface="Arial" panose="020B0604020202020204" pitchFamily="34" charset="0"/>
              </a:rPr>
              <a:t>), cancers (most not inheritable), and health conditions (can be inheritable).  Reflected in abnormal proteins derived from these genes.</a:t>
            </a:r>
            <a:endParaRPr lang="en-US" sz="2400" b="0" strike="noStrike" dirty="0">
              <a:effectLst/>
              <a:cs typeface="Arial" panose="020B0604020202020204" pitchFamily="34" charset="0"/>
            </a:endParaRPr>
          </a:p>
          <a:p>
            <a:pPr marL="285750" indent="-285750" algn="l">
              <a:spcAft>
                <a:spcPts val="300"/>
              </a:spcAft>
              <a:buFont typeface="Arial" panose="020B0604020202020204" pitchFamily="34" charset="0"/>
              <a:buChar char="•"/>
            </a:pPr>
            <a:r>
              <a:rPr lang="en-US" sz="2400" dirty="0">
                <a:cs typeface="Arial" panose="020B0604020202020204" pitchFamily="34" charset="0"/>
              </a:rPr>
              <a:t>Disease diagnosis and likelihood score and prediction.</a:t>
            </a:r>
          </a:p>
          <a:p>
            <a:pPr marL="285750" indent="-285750" algn="l">
              <a:spcAft>
                <a:spcPts val="300"/>
              </a:spcAft>
              <a:buFont typeface="Arial" panose="020B0604020202020204" pitchFamily="34" charset="0"/>
              <a:buChar char="•"/>
            </a:pPr>
            <a:r>
              <a:rPr lang="en-US" sz="2400" dirty="0">
                <a:cs typeface="Arial" panose="020B0604020202020204" pitchFamily="34" charset="0"/>
              </a:rPr>
              <a:t>Monitor efficacy of drug treatments.</a:t>
            </a:r>
          </a:p>
          <a:p>
            <a:pPr marL="285750" indent="-285750" algn="l">
              <a:spcAft>
                <a:spcPts val="300"/>
              </a:spcAft>
              <a:buFont typeface="Arial" panose="020B0604020202020204" pitchFamily="34" charset="0"/>
              <a:buChar char="•"/>
            </a:pPr>
            <a:r>
              <a:rPr lang="en-US" sz="2400" dirty="0">
                <a:cs typeface="Arial" panose="020B0604020202020204" pitchFamily="34" charset="0"/>
              </a:rPr>
              <a:t>Gene therapy design.</a:t>
            </a:r>
          </a:p>
        </p:txBody>
      </p:sp>
      <p:pic>
        <p:nvPicPr>
          <p:cNvPr id="3" name="Picture 2">
            <a:extLst>
              <a:ext uri="{FF2B5EF4-FFF2-40B4-BE49-F238E27FC236}">
                <a16:creationId xmlns:a16="http://schemas.microsoft.com/office/drawing/2014/main" id="{BA5C6A26-A490-4273-BECC-AAB131C64E15}"/>
              </a:ext>
            </a:extLst>
          </p:cNvPr>
          <p:cNvPicPr>
            <a:picLocks noChangeAspect="1"/>
          </p:cNvPicPr>
          <p:nvPr/>
        </p:nvPicPr>
        <p:blipFill>
          <a:blip r:embed="rId2"/>
          <a:stretch>
            <a:fillRect/>
          </a:stretch>
        </p:blipFill>
        <p:spPr>
          <a:xfrm>
            <a:off x="152400" y="1045306"/>
            <a:ext cx="11887200" cy="1209269"/>
          </a:xfrm>
          <a:prstGeom prst="rect">
            <a:avLst/>
          </a:prstGeom>
        </p:spPr>
      </p:pic>
    </p:spTree>
    <p:extLst>
      <p:ext uri="{BB962C8B-B14F-4D97-AF65-F5344CB8AC3E}">
        <p14:creationId xmlns:p14="http://schemas.microsoft.com/office/powerpoint/2010/main" val="2719318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025BC-9FB0-FF74-3366-828D2F8D9AE0}"/>
              </a:ext>
            </a:extLst>
          </p:cNvPr>
          <p:cNvSpPr>
            <a:spLocks noGrp="1"/>
          </p:cNvSpPr>
          <p:nvPr>
            <p:ph type="title"/>
          </p:nvPr>
        </p:nvSpPr>
        <p:spPr>
          <a:xfrm>
            <a:off x="213367" y="151766"/>
            <a:ext cx="10797454" cy="596380"/>
          </a:xfrm>
        </p:spPr>
        <p:txBody>
          <a:bodyPr/>
          <a:lstStyle/>
          <a:p>
            <a:r>
              <a:rPr lang="en-US" dirty="0"/>
              <a:t>RNA sequencing (transcriptomics)</a:t>
            </a:r>
          </a:p>
        </p:txBody>
      </p:sp>
      <p:sp>
        <p:nvSpPr>
          <p:cNvPr id="3" name="TextBox 2">
            <a:extLst>
              <a:ext uri="{FF2B5EF4-FFF2-40B4-BE49-F238E27FC236}">
                <a16:creationId xmlns:a16="http://schemas.microsoft.com/office/drawing/2014/main" id="{E076E911-689B-AD96-DC71-F5E74D1BBC0E}"/>
              </a:ext>
            </a:extLst>
          </p:cNvPr>
          <p:cNvSpPr txBox="1"/>
          <p:nvPr/>
        </p:nvSpPr>
        <p:spPr>
          <a:xfrm>
            <a:off x="6614153" y="1181808"/>
            <a:ext cx="5457514"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Quantify gene expression level for protein functional study and monitor drug effect at the molecular level.</a:t>
            </a:r>
          </a:p>
          <a:p>
            <a:pPr marL="285750" indent="-285750">
              <a:buFont typeface="Arial" panose="020B0604020202020204" pitchFamily="34" charset="0"/>
              <a:buChar char="•"/>
            </a:pPr>
            <a:r>
              <a:rPr lang="en-US" sz="2400" i="1" dirty="0"/>
              <a:t>De novo</a:t>
            </a:r>
            <a:r>
              <a:rPr lang="en-US" sz="2400" dirty="0"/>
              <a:t> Assembly and distinguish different gene isoforms.</a:t>
            </a:r>
          </a:p>
          <a:p>
            <a:pPr marL="285750" indent="-285750">
              <a:buFont typeface="Arial" panose="020B0604020202020204" pitchFamily="34" charset="0"/>
              <a:buChar char="•"/>
            </a:pPr>
            <a:r>
              <a:rPr lang="en-US" sz="2400" dirty="0"/>
              <a:t>Distinguish allelic expression preference</a:t>
            </a:r>
          </a:p>
          <a:p>
            <a:pPr marL="285750" indent="-285750">
              <a:buFont typeface="Arial" panose="020B0604020202020204" pitchFamily="34" charset="0"/>
              <a:buChar char="•"/>
            </a:pPr>
            <a:r>
              <a:rPr lang="en-US" sz="2400" dirty="0"/>
              <a:t>Identify impactful gene mutations for the design of gene therapy.</a:t>
            </a:r>
          </a:p>
          <a:p>
            <a:pPr marL="285750" indent="-285750">
              <a:buFont typeface="Arial" panose="020B0604020202020204" pitchFamily="34" charset="0"/>
              <a:buChar char="•"/>
            </a:pPr>
            <a:r>
              <a:rPr lang="en-US" sz="2400" dirty="0"/>
              <a:t>Identify new non-coding RNA class and its sequence signatures.</a:t>
            </a:r>
          </a:p>
        </p:txBody>
      </p:sp>
      <p:pic>
        <p:nvPicPr>
          <p:cNvPr id="4" name="Picture 3">
            <a:extLst>
              <a:ext uri="{FF2B5EF4-FFF2-40B4-BE49-F238E27FC236}">
                <a16:creationId xmlns:a16="http://schemas.microsoft.com/office/drawing/2014/main" id="{3A6BE3A8-3F01-D0D9-5B96-B2A679A9E0AE}"/>
              </a:ext>
            </a:extLst>
          </p:cNvPr>
          <p:cNvPicPr>
            <a:picLocks noChangeAspect="1"/>
          </p:cNvPicPr>
          <p:nvPr/>
        </p:nvPicPr>
        <p:blipFill>
          <a:blip r:embed="rId2"/>
          <a:stretch>
            <a:fillRect/>
          </a:stretch>
        </p:blipFill>
        <p:spPr>
          <a:xfrm>
            <a:off x="321432" y="748146"/>
            <a:ext cx="5486400" cy="5486400"/>
          </a:xfrm>
          <a:prstGeom prst="rect">
            <a:avLst/>
          </a:prstGeom>
        </p:spPr>
      </p:pic>
      <p:sp>
        <p:nvSpPr>
          <p:cNvPr id="5" name="TextBox 4">
            <a:extLst>
              <a:ext uri="{FF2B5EF4-FFF2-40B4-BE49-F238E27FC236}">
                <a16:creationId xmlns:a16="http://schemas.microsoft.com/office/drawing/2014/main" id="{4D267E98-D94D-9A41-2469-1C1C4C8ECE10}"/>
              </a:ext>
            </a:extLst>
          </p:cNvPr>
          <p:cNvSpPr txBox="1"/>
          <p:nvPr/>
        </p:nvSpPr>
        <p:spPr>
          <a:xfrm>
            <a:off x="8809063" y="6049880"/>
            <a:ext cx="3194592" cy="369332"/>
          </a:xfrm>
          <a:prstGeom prst="rect">
            <a:avLst/>
          </a:prstGeom>
          <a:noFill/>
        </p:spPr>
        <p:txBody>
          <a:bodyPr wrap="none" rtlCol="0">
            <a:spAutoFit/>
          </a:bodyPr>
          <a:lstStyle/>
          <a:p>
            <a:r>
              <a:rPr lang="en-US" i="1" dirty="0"/>
              <a:t>Nat Rev Genet, 10, 57-63 (2009)</a:t>
            </a:r>
          </a:p>
        </p:txBody>
      </p:sp>
    </p:spTree>
    <p:extLst>
      <p:ext uri="{BB962C8B-B14F-4D97-AF65-F5344CB8AC3E}">
        <p14:creationId xmlns:p14="http://schemas.microsoft.com/office/powerpoint/2010/main" val="2173304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928999-C4F9-B942-C18B-C8B588A0D60D}"/>
              </a:ext>
            </a:extLst>
          </p:cNvPr>
          <p:cNvSpPr txBox="1"/>
          <p:nvPr/>
        </p:nvSpPr>
        <p:spPr>
          <a:xfrm>
            <a:off x="303639" y="799422"/>
            <a:ext cx="11768028"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t>Use in sequencing complete genomes, transcriptomes, and epigenomes in human and other species.</a:t>
            </a:r>
          </a:p>
          <a:p>
            <a:pPr marL="285750" indent="-285750">
              <a:buFont typeface="Arial" panose="020B0604020202020204" pitchFamily="34" charset="0"/>
              <a:buChar char="•"/>
            </a:pPr>
            <a:r>
              <a:rPr lang="en-US" sz="2400" dirty="0"/>
              <a:t>The sheer length used for NGS, presence of highly repetitive segments, and high complexity of many genomes pose severe hurdles in generating complete sequences by using NGS technology and sequence assembly, resulting in many missing parts and errors.</a:t>
            </a:r>
          </a:p>
          <a:p>
            <a:pPr marL="285750" indent="-285750">
              <a:buFont typeface="Arial" panose="020B0604020202020204" pitchFamily="34" charset="0"/>
              <a:buChar char="•"/>
            </a:pPr>
            <a:r>
              <a:rPr lang="en-US" sz="2400" dirty="0"/>
              <a:t>Two most widely used commercial technologies:</a:t>
            </a:r>
          </a:p>
          <a:p>
            <a:pPr marL="742950" lvl="1" indent="-285750">
              <a:buFont typeface="Arial" panose="020B0604020202020204" pitchFamily="34" charset="0"/>
              <a:buChar char="•"/>
            </a:pPr>
            <a:r>
              <a:rPr lang="en-US" sz="2400" u="sng" dirty="0"/>
              <a:t>Pacific Bioscience Single Molecule Real-Time (SMRT) sequencing</a:t>
            </a:r>
            <a:r>
              <a:rPr lang="en-US" sz="2400" dirty="0"/>
              <a:t>: average read length ~ 20 kb now with &gt;99.99% accuracy for high fidelity reads.</a:t>
            </a:r>
          </a:p>
          <a:p>
            <a:pPr marL="742950" lvl="1" indent="-285750">
              <a:buFont typeface="Arial" panose="020B0604020202020204" pitchFamily="34" charset="0"/>
              <a:buChar char="•"/>
            </a:pPr>
            <a:r>
              <a:rPr lang="en-US" sz="2400" u="sng" dirty="0"/>
              <a:t>Oxford Nanopore Technology Nanopore sequencing</a:t>
            </a:r>
            <a:r>
              <a:rPr lang="en-US" sz="2400" dirty="0"/>
              <a:t>: average read length ~ 100kb for ultra-long reads with ~ 99% accuracy for R10.4.</a:t>
            </a:r>
          </a:p>
          <a:p>
            <a:pPr marL="285750" indent="-285750">
              <a:buFont typeface="Arial" panose="020B0604020202020204" pitchFamily="34" charset="0"/>
              <a:buChar char="•"/>
            </a:pPr>
            <a:r>
              <a:rPr lang="en-US" sz="2400" dirty="0"/>
              <a:t>In addition to platform technology development, computational methods development involving advanced statistical and machine learning, is critical to the success of long read seq tasks ranging from identifying different bases and chemical modifications in DNA and RNA to genome assembly and genome variation detection.</a:t>
            </a:r>
          </a:p>
          <a:p>
            <a:pPr marL="285750" indent="-285750">
              <a:buFont typeface="Arial" panose="020B0604020202020204" pitchFamily="34" charset="0"/>
              <a:buChar char="•"/>
            </a:pPr>
            <a:r>
              <a:rPr lang="en-US" sz="2400" dirty="0"/>
              <a:t>To be continued…</a:t>
            </a:r>
          </a:p>
        </p:txBody>
      </p:sp>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fontScale="90000"/>
          </a:bodyPr>
          <a:lstStyle/>
          <a:p>
            <a:r>
              <a:rPr lang="en-US" dirty="0"/>
              <a:t>Third generation sequencing - long read sequencing</a:t>
            </a:r>
            <a:br>
              <a:rPr lang="en-US" dirty="0"/>
            </a:br>
            <a:r>
              <a:rPr lang="en-US" sz="2200" i="1" dirty="0"/>
              <a:t>Selected as the method of the year 2022 by nature methods</a:t>
            </a:r>
            <a:endParaRPr lang="en-US" sz="2200" dirty="0"/>
          </a:p>
        </p:txBody>
      </p:sp>
    </p:spTree>
    <p:extLst>
      <p:ext uri="{BB962C8B-B14F-4D97-AF65-F5344CB8AC3E}">
        <p14:creationId xmlns:p14="http://schemas.microsoft.com/office/powerpoint/2010/main" val="2541022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928999-C4F9-B942-C18B-C8B588A0D60D}"/>
              </a:ext>
            </a:extLst>
          </p:cNvPr>
          <p:cNvSpPr txBox="1"/>
          <p:nvPr/>
        </p:nvSpPr>
        <p:spPr>
          <a:xfrm>
            <a:off x="303639" y="799422"/>
            <a:ext cx="11768028"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Applications of long read seq tech in almost all the major areas of genomics:</a:t>
            </a:r>
          </a:p>
          <a:p>
            <a:pPr marL="742950" lvl="1" indent="-285750">
              <a:buFont typeface="Arial" panose="020B0604020202020204" pitchFamily="34" charset="0"/>
              <a:buChar char="•"/>
            </a:pPr>
            <a:r>
              <a:rPr lang="en-US" sz="2400" u="sng" dirty="0"/>
              <a:t>Discovery of many previously unknown or unclear regions of the genome</a:t>
            </a:r>
            <a:r>
              <a:rPr lang="en-US" sz="2400" dirty="0"/>
              <a:t>: such as telomeres (ends of the chromosome important for understanding aging and disease predictions) and other highly repetitive regions, and complex structural variations.</a:t>
            </a:r>
          </a:p>
          <a:p>
            <a:pPr marL="742950" lvl="1" indent="-285750">
              <a:buFont typeface="Arial" panose="020B0604020202020204" pitchFamily="34" charset="0"/>
              <a:buChar char="•"/>
            </a:pPr>
            <a:r>
              <a:rPr lang="en-US" sz="2400" u="sng" dirty="0"/>
              <a:t>Promote the study of transcriptomes which are dynamic and tissue- and cell-type specific</a:t>
            </a:r>
            <a:r>
              <a:rPr lang="en-US" sz="2400" dirty="0"/>
              <a:t>: unveil hidden complexity of transcriptomes, such as isoform structure and expression, down to the single cell level, leading a more complete understanding of transcriptomic dynamics and its underlying mechanisms.</a:t>
            </a:r>
          </a:p>
          <a:p>
            <a:pPr marL="742950" lvl="1" indent="-285750">
              <a:buFont typeface="Arial" panose="020B0604020202020204" pitchFamily="34" charset="0"/>
              <a:buChar char="•"/>
            </a:pPr>
            <a:r>
              <a:rPr lang="en-US" sz="2400" u="sng" dirty="0"/>
              <a:t>Detect chemical modifications in DNA (epigenomics) and RNA (</a:t>
            </a:r>
            <a:r>
              <a:rPr lang="en-US" sz="2400" u="sng" dirty="0" err="1"/>
              <a:t>epitranscriptomics</a:t>
            </a:r>
            <a:r>
              <a:rPr lang="en-US" sz="2400" u="sng" dirty="0"/>
              <a:t>)</a:t>
            </a:r>
            <a:r>
              <a:rPr lang="en-US" sz="2400" dirty="0"/>
              <a:t>: accurately identify the vast number of different DNA and RNA modifications and their distribution and functions, which are critical for biology and medicine. </a:t>
            </a:r>
          </a:p>
          <a:p>
            <a:pPr marL="742950" lvl="1" indent="-285750">
              <a:buFont typeface="Arial" panose="020B0604020202020204" pitchFamily="34" charset="0"/>
              <a:buChar char="•"/>
            </a:pPr>
            <a:r>
              <a:rPr lang="en-US" sz="2400" u="sng" dirty="0"/>
              <a:t>Use in microbial genomics and metagenomics</a:t>
            </a:r>
            <a:r>
              <a:rPr lang="en-US" sz="2400" dirty="0"/>
              <a:t>: enable genome sequencing of individual species to accelerate the exploration of genomic information spanning the whole tree of life.</a:t>
            </a:r>
          </a:p>
        </p:txBody>
      </p:sp>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Third generation sequencing - long read sequencing</a:t>
            </a:r>
            <a:endParaRPr lang="en-US" sz="2200" dirty="0"/>
          </a:p>
        </p:txBody>
      </p:sp>
    </p:spTree>
    <p:extLst>
      <p:ext uri="{BB962C8B-B14F-4D97-AF65-F5344CB8AC3E}">
        <p14:creationId xmlns:p14="http://schemas.microsoft.com/office/powerpoint/2010/main" val="3115877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PacBio – zero mode waveguides</a:t>
            </a:r>
            <a:endParaRPr lang="en-US" sz="2200" dirty="0"/>
          </a:p>
        </p:txBody>
      </p:sp>
      <p:sp>
        <p:nvSpPr>
          <p:cNvPr id="5" name="TextBox 4">
            <a:extLst>
              <a:ext uri="{FF2B5EF4-FFF2-40B4-BE49-F238E27FC236}">
                <a16:creationId xmlns:a16="http://schemas.microsoft.com/office/drawing/2014/main" id="{D8D9FD84-2109-1217-C9ED-88DA9DA7BCCA}"/>
              </a:ext>
            </a:extLst>
          </p:cNvPr>
          <p:cNvSpPr txBox="1"/>
          <p:nvPr/>
        </p:nvSpPr>
        <p:spPr>
          <a:xfrm>
            <a:off x="9895108" y="5927880"/>
            <a:ext cx="2217787" cy="369332"/>
          </a:xfrm>
          <a:prstGeom prst="rect">
            <a:avLst/>
          </a:prstGeom>
          <a:noFill/>
        </p:spPr>
        <p:txBody>
          <a:bodyPr wrap="none" rtlCol="0">
            <a:spAutoFit/>
          </a:bodyPr>
          <a:lstStyle/>
          <a:p>
            <a:r>
              <a:rPr lang="en-US" dirty="0"/>
              <a:t>Source: Nat Rev Gene</a:t>
            </a:r>
          </a:p>
        </p:txBody>
      </p:sp>
      <p:pic>
        <p:nvPicPr>
          <p:cNvPr id="8" name="Picture 12" descr="nrg2626-f1">
            <a:extLst>
              <a:ext uri="{FF2B5EF4-FFF2-40B4-BE49-F238E27FC236}">
                <a16:creationId xmlns:a16="http://schemas.microsoft.com/office/drawing/2014/main" id="{1A12129A-0D0B-F611-2DE5-A491C2174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872" t="66199"/>
          <a:stretch>
            <a:fillRect/>
          </a:stretch>
        </p:blipFill>
        <p:spPr bwMode="auto">
          <a:xfrm>
            <a:off x="0" y="953286"/>
            <a:ext cx="784965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16:creationId xmlns:a16="http://schemas.microsoft.com/office/drawing/2014/main" id="{9FA78F8F-9ABE-D321-B243-65F1594CAAAB}"/>
              </a:ext>
            </a:extLst>
          </p:cNvPr>
          <p:cNvSpPr txBox="1">
            <a:spLocks noChangeArrowheads="1"/>
          </p:cNvSpPr>
          <p:nvPr/>
        </p:nvSpPr>
        <p:spPr bwMode="auto">
          <a:xfrm>
            <a:off x="8147656" y="172458"/>
            <a:ext cx="388759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dirty="0">
                <a:latin typeface="+mn-lt"/>
              </a:rPr>
              <a:t>A DNA polymerase is immobilized onto a surface</a:t>
            </a:r>
          </a:p>
          <a:p>
            <a:pPr>
              <a:spcBef>
                <a:spcPct val="0"/>
              </a:spcBef>
              <a:buFontTx/>
              <a:buNone/>
            </a:pPr>
            <a:endParaRPr lang="en-US" altLang="en-US" sz="2000" dirty="0">
              <a:latin typeface="+mn-lt"/>
            </a:endParaRPr>
          </a:p>
          <a:p>
            <a:pPr>
              <a:spcBef>
                <a:spcPct val="0"/>
              </a:spcBef>
              <a:buFontTx/>
              <a:buNone/>
            </a:pPr>
            <a:r>
              <a:rPr lang="en-US" altLang="en-US" sz="2000" dirty="0">
                <a:latin typeface="+mn-lt"/>
              </a:rPr>
              <a:t>Single strand DNA molecule to be sequenced runs through the polymerase</a:t>
            </a:r>
          </a:p>
          <a:p>
            <a:pPr>
              <a:spcBef>
                <a:spcPct val="0"/>
              </a:spcBef>
              <a:buFontTx/>
              <a:buNone/>
            </a:pPr>
            <a:endParaRPr lang="en-US" altLang="en-US" sz="2000" dirty="0">
              <a:latin typeface="+mn-lt"/>
            </a:endParaRPr>
          </a:p>
          <a:p>
            <a:pPr>
              <a:spcBef>
                <a:spcPct val="0"/>
              </a:spcBef>
              <a:buFontTx/>
              <a:buNone/>
            </a:pPr>
            <a:r>
              <a:rPr lang="en-US" altLang="en-US" sz="2000" dirty="0">
                <a:latin typeface="+mn-lt"/>
              </a:rPr>
              <a:t>Dye-labeled nucleotides are exposed to the DNA/polymerase combination</a:t>
            </a:r>
          </a:p>
          <a:p>
            <a:pPr>
              <a:spcBef>
                <a:spcPct val="0"/>
              </a:spcBef>
              <a:buFontTx/>
              <a:buNone/>
            </a:pPr>
            <a:endParaRPr lang="en-US" altLang="en-US" sz="2000" dirty="0">
              <a:latin typeface="+mn-lt"/>
            </a:endParaRPr>
          </a:p>
          <a:p>
            <a:pPr>
              <a:spcBef>
                <a:spcPct val="0"/>
              </a:spcBef>
              <a:buFontTx/>
              <a:buNone/>
            </a:pPr>
            <a:r>
              <a:rPr lang="en-US" altLang="en-US" sz="2000" dirty="0">
                <a:latin typeface="+mn-lt"/>
              </a:rPr>
              <a:t>Each time a nucleotide is incorporated, the dye is held near the surface for a short time</a:t>
            </a:r>
          </a:p>
          <a:p>
            <a:pPr>
              <a:spcBef>
                <a:spcPct val="0"/>
              </a:spcBef>
              <a:buFontTx/>
              <a:buNone/>
            </a:pPr>
            <a:endParaRPr lang="en-US" altLang="en-US" sz="2000" dirty="0">
              <a:latin typeface="+mn-lt"/>
            </a:endParaRPr>
          </a:p>
          <a:p>
            <a:pPr>
              <a:spcBef>
                <a:spcPct val="0"/>
              </a:spcBef>
              <a:buFontTx/>
              <a:buNone/>
            </a:pPr>
            <a:r>
              <a:rPr lang="en-US" altLang="en-US" sz="2000" dirty="0">
                <a:latin typeface="+mn-lt"/>
              </a:rPr>
              <a:t>After incorporation, the dye is cleaved away</a:t>
            </a:r>
          </a:p>
        </p:txBody>
      </p:sp>
    </p:spTree>
    <p:extLst>
      <p:ext uri="{BB962C8B-B14F-4D97-AF65-F5344CB8AC3E}">
        <p14:creationId xmlns:p14="http://schemas.microsoft.com/office/powerpoint/2010/main" val="1704986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PacBio – zero mode waveguides</a:t>
            </a:r>
            <a:endParaRPr lang="en-US" sz="2200" dirty="0"/>
          </a:p>
        </p:txBody>
      </p:sp>
      <p:sp>
        <p:nvSpPr>
          <p:cNvPr id="5" name="TextBox 4">
            <a:extLst>
              <a:ext uri="{FF2B5EF4-FFF2-40B4-BE49-F238E27FC236}">
                <a16:creationId xmlns:a16="http://schemas.microsoft.com/office/drawing/2014/main" id="{D8D9FD84-2109-1217-C9ED-88DA9DA7BCCA}"/>
              </a:ext>
            </a:extLst>
          </p:cNvPr>
          <p:cNvSpPr txBox="1"/>
          <p:nvPr/>
        </p:nvSpPr>
        <p:spPr>
          <a:xfrm>
            <a:off x="9895108" y="5927880"/>
            <a:ext cx="2217787" cy="369332"/>
          </a:xfrm>
          <a:prstGeom prst="rect">
            <a:avLst/>
          </a:prstGeom>
          <a:noFill/>
        </p:spPr>
        <p:txBody>
          <a:bodyPr wrap="none" rtlCol="0">
            <a:spAutoFit/>
          </a:bodyPr>
          <a:lstStyle/>
          <a:p>
            <a:r>
              <a:rPr lang="en-US" dirty="0"/>
              <a:t>Source: Nat Rev Gene</a:t>
            </a:r>
          </a:p>
        </p:txBody>
      </p:sp>
      <p:pic>
        <p:nvPicPr>
          <p:cNvPr id="3" name="Picture 15" descr="nrg2626-f4">
            <a:extLst>
              <a:ext uri="{FF2B5EF4-FFF2-40B4-BE49-F238E27FC236}">
                <a16:creationId xmlns:a16="http://schemas.microsoft.com/office/drawing/2014/main" id="{83F6F241-6F00-1AD1-EF99-47EAF1AD0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1186"/>
            <a:ext cx="9352767"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B8D36E1-2B77-85E0-C454-A21DF9732A17}"/>
              </a:ext>
            </a:extLst>
          </p:cNvPr>
          <p:cNvSpPr txBox="1">
            <a:spLocks noChangeArrowheads="1"/>
          </p:cNvSpPr>
          <p:nvPr/>
        </p:nvSpPr>
        <p:spPr bwMode="auto">
          <a:xfrm>
            <a:off x="762000" y="5742213"/>
            <a:ext cx="8153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dirty="0">
                <a:latin typeface="+mn-lt"/>
              </a:rPr>
              <a:t>Zero mode waveguide: a nm-scale hole in a thin metal film</a:t>
            </a:r>
          </a:p>
          <a:p>
            <a:pPr>
              <a:spcBef>
                <a:spcPct val="0"/>
              </a:spcBef>
              <a:buFontTx/>
              <a:buNone/>
            </a:pPr>
            <a:r>
              <a:rPr lang="en-US" altLang="en-US" sz="2000" dirty="0">
                <a:latin typeface="+mn-lt"/>
              </a:rPr>
              <a:t>Volume of hole is big enough to hold only one polymerase molecule at a time</a:t>
            </a:r>
          </a:p>
        </p:txBody>
      </p:sp>
    </p:spTree>
    <p:extLst>
      <p:ext uri="{BB962C8B-B14F-4D97-AF65-F5344CB8AC3E}">
        <p14:creationId xmlns:p14="http://schemas.microsoft.com/office/powerpoint/2010/main" val="601948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PacBio – zero mode waveguides</a:t>
            </a:r>
            <a:endParaRPr lang="en-US" sz="2200" dirty="0"/>
          </a:p>
        </p:txBody>
      </p:sp>
      <p:grpSp>
        <p:nvGrpSpPr>
          <p:cNvPr id="11" name="Group 10">
            <a:extLst>
              <a:ext uri="{FF2B5EF4-FFF2-40B4-BE49-F238E27FC236}">
                <a16:creationId xmlns:a16="http://schemas.microsoft.com/office/drawing/2014/main" id="{2EC13950-B224-9277-0905-595B6753E149}"/>
              </a:ext>
            </a:extLst>
          </p:cNvPr>
          <p:cNvGrpSpPr/>
          <p:nvPr/>
        </p:nvGrpSpPr>
        <p:grpSpPr>
          <a:xfrm>
            <a:off x="406854" y="705678"/>
            <a:ext cx="6400800" cy="5406868"/>
            <a:chOff x="406854" y="705678"/>
            <a:chExt cx="6400800" cy="5406868"/>
          </a:xfrm>
        </p:grpSpPr>
        <p:pic>
          <p:nvPicPr>
            <p:cNvPr id="6" name="Picture 2">
              <a:extLst>
                <a:ext uri="{FF2B5EF4-FFF2-40B4-BE49-F238E27FC236}">
                  <a16:creationId xmlns:a16="http://schemas.microsoft.com/office/drawing/2014/main" id="{B576A8A5-5955-82AA-CBFF-A234F580E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54" y="705678"/>
              <a:ext cx="64008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E12E68F7-2BC6-B418-A343-49C0BF369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5241" y="3613666"/>
              <a:ext cx="1724025" cy="24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85EB3B4-054B-E859-01D9-37229985E717}"/>
                </a:ext>
              </a:extLst>
            </p:cNvPr>
            <p:cNvSpPr/>
            <p:nvPr/>
          </p:nvSpPr>
          <p:spPr>
            <a:xfrm>
              <a:off x="465364" y="824593"/>
              <a:ext cx="293915" cy="244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F54B646-0B59-CF3B-DF65-01143DC3671E}"/>
                </a:ext>
              </a:extLst>
            </p:cNvPr>
            <p:cNvSpPr/>
            <p:nvPr/>
          </p:nvSpPr>
          <p:spPr>
            <a:xfrm>
              <a:off x="3761014" y="824593"/>
              <a:ext cx="293915" cy="244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6C99CC-1036-8A34-8F82-508CD2CE44E7}"/>
                </a:ext>
              </a:extLst>
            </p:cNvPr>
            <p:cNvSpPr/>
            <p:nvPr/>
          </p:nvSpPr>
          <p:spPr>
            <a:xfrm>
              <a:off x="2805792" y="3687535"/>
              <a:ext cx="293915" cy="400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3">
            <a:extLst>
              <a:ext uri="{FF2B5EF4-FFF2-40B4-BE49-F238E27FC236}">
                <a16:creationId xmlns:a16="http://schemas.microsoft.com/office/drawing/2014/main" id="{65567A5A-3A66-5E91-F939-155B9785EEF4}"/>
              </a:ext>
            </a:extLst>
          </p:cNvPr>
          <p:cNvSpPr txBox="1">
            <a:spLocks noChangeArrowheads="1"/>
          </p:cNvSpPr>
          <p:nvPr/>
        </p:nvSpPr>
        <p:spPr bwMode="auto">
          <a:xfrm>
            <a:off x="6391949" y="3681111"/>
            <a:ext cx="42672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dirty="0">
                <a:latin typeface="+mn-lt"/>
              </a:rPr>
              <a:t>Illuminating with fluorescent excitation laser from below, obtain a strong electric field only near the bottom of the well</a:t>
            </a:r>
          </a:p>
          <a:p>
            <a:pPr>
              <a:spcBef>
                <a:spcPct val="0"/>
              </a:spcBef>
              <a:buFontTx/>
              <a:buNone/>
            </a:pPr>
            <a:endParaRPr lang="en-US" altLang="en-US" sz="2000" dirty="0">
              <a:latin typeface="+mn-lt"/>
            </a:endParaRPr>
          </a:p>
          <a:p>
            <a:pPr>
              <a:spcBef>
                <a:spcPct val="0"/>
              </a:spcBef>
              <a:buFontTx/>
              <a:buNone/>
            </a:pPr>
            <a:r>
              <a:rPr lang="en-US" altLang="en-US" sz="2000" dirty="0">
                <a:latin typeface="+mn-lt"/>
              </a:rPr>
              <a:t>Fluorophore outside this ~10 nm region will not be excited</a:t>
            </a:r>
            <a:r>
              <a:rPr lang="en-US" altLang="en-US" sz="1600" dirty="0"/>
              <a:t> </a:t>
            </a:r>
          </a:p>
        </p:txBody>
      </p:sp>
    </p:spTree>
    <p:extLst>
      <p:ext uri="{BB962C8B-B14F-4D97-AF65-F5344CB8AC3E}">
        <p14:creationId xmlns:p14="http://schemas.microsoft.com/office/powerpoint/2010/main" val="1413256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B0EC6-47BF-5CA8-AB49-35938C0BF363}"/>
              </a:ext>
            </a:extLst>
          </p:cNvPr>
          <p:cNvSpPr>
            <a:spLocks noGrp="1"/>
          </p:cNvSpPr>
          <p:nvPr>
            <p:ph type="title"/>
          </p:nvPr>
        </p:nvSpPr>
        <p:spPr>
          <a:xfrm>
            <a:off x="172727" y="3248"/>
            <a:ext cx="10797454" cy="1030043"/>
          </a:xfrm>
        </p:spPr>
        <p:txBody>
          <a:bodyPr/>
          <a:lstStyle/>
          <a:p>
            <a:r>
              <a:rPr lang="en-US" dirty="0"/>
              <a:t>Greetings!  Introduction to your instructor</a:t>
            </a:r>
          </a:p>
        </p:txBody>
      </p:sp>
      <p:sp>
        <p:nvSpPr>
          <p:cNvPr id="5" name="TextBox 4">
            <a:extLst>
              <a:ext uri="{FF2B5EF4-FFF2-40B4-BE49-F238E27FC236}">
                <a16:creationId xmlns:a16="http://schemas.microsoft.com/office/drawing/2014/main" id="{813CAAF3-C197-33C3-EDA0-DB2B1A155628}"/>
              </a:ext>
            </a:extLst>
          </p:cNvPr>
          <p:cNvSpPr txBox="1"/>
          <p:nvPr/>
        </p:nvSpPr>
        <p:spPr>
          <a:xfrm>
            <a:off x="4652415" y="920025"/>
            <a:ext cx="3985706" cy="1200329"/>
          </a:xfrm>
          <a:prstGeom prst="rect">
            <a:avLst/>
          </a:prstGeom>
          <a:noFill/>
        </p:spPr>
        <p:txBody>
          <a:bodyPr wrap="none" rtlCol="0">
            <a:spAutoFit/>
          </a:bodyPr>
          <a:lstStyle/>
          <a:p>
            <a:r>
              <a:rPr lang="en-US" sz="2400" b="1" dirty="0"/>
              <a:t>Prof. Xing Wang</a:t>
            </a:r>
          </a:p>
          <a:p>
            <a:r>
              <a:rPr lang="en-US" sz="2400" dirty="0"/>
              <a:t>Department of Bioengineering</a:t>
            </a:r>
          </a:p>
          <a:p>
            <a:r>
              <a:rPr lang="en-US" sz="2400" dirty="0"/>
              <a:t>Department of Chemistry</a:t>
            </a:r>
          </a:p>
        </p:txBody>
      </p:sp>
      <p:sp>
        <p:nvSpPr>
          <p:cNvPr id="6" name="TextBox 5">
            <a:extLst>
              <a:ext uri="{FF2B5EF4-FFF2-40B4-BE49-F238E27FC236}">
                <a16:creationId xmlns:a16="http://schemas.microsoft.com/office/drawing/2014/main" id="{8B995E76-9A98-2471-741D-8E175E9F520C}"/>
              </a:ext>
            </a:extLst>
          </p:cNvPr>
          <p:cNvSpPr txBox="1"/>
          <p:nvPr/>
        </p:nvSpPr>
        <p:spPr>
          <a:xfrm>
            <a:off x="4520335" y="2228996"/>
            <a:ext cx="7209813"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a:t>Joined Illinois faculty in 2019</a:t>
            </a:r>
          </a:p>
          <a:p>
            <a:pPr marL="285750" indent="-285750">
              <a:buFont typeface="Arial" panose="020B0604020202020204" pitchFamily="34" charset="0"/>
              <a:buChar char="•"/>
            </a:pPr>
            <a:r>
              <a:rPr lang="en-US" sz="2400" dirty="0"/>
              <a:t>Before that a faculty in Rensselaer Polytechnic Institute</a:t>
            </a:r>
          </a:p>
          <a:p>
            <a:pPr marL="285750" indent="-285750">
              <a:buFont typeface="Arial" panose="020B0604020202020204" pitchFamily="34" charset="0"/>
              <a:buChar char="•"/>
            </a:pPr>
            <a:r>
              <a:rPr lang="en-US" sz="2400" dirty="0"/>
              <a:t>Research topics</a:t>
            </a:r>
          </a:p>
          <a:p>
            <a:pPr marL="742950" lvl="1" indent="-285750">
              <a:buFont typeface="Arial" panose="020B0604020202020204" pitchFamily="34" charset="0"/>
              <a:buChar char="•"/>
            </a:pPr>
            <a:r>
              <a:rPr lang="en-US" sz="2400" dirty="0"/>
              <a:t>Platform technology development for rapid and sensitive disease diagnosis</a:t>
            </a:r>
          </a:p>
          <a:p>
            <a:pPr marL="742950" lvl="1" indent="-285750">
              <a:buFont typeface="Arial" panose="020B0604020202020204" pitchFamily="34" charset="0"/>
              <a:buChar char="•"/>
            </a:pPr>
            <a:r>
              <a:rPr lang="en-US" sz="2400" dirty="0"/>
              <a:t>Nucleic acids (DNA/RNA) based cancer therapy</a:t>
            </a:r>
          </a:p>
          <a:p>
            <a:pPr marL="285750" indent="-285750">
              <a:buFont typeface="Arial" panose="020B0604020202020204" pitchFamily="34" charset="0"/>
              <a:buChar char="•"/>
            </a:pPr>
            <a:r>
              <a:rPr lang="en-US" sz="2400" dirty="0"/>
              <a:t>I do not have any financial ties to any of the companies mentioned today and I am not making recommendations about their products</a:t>
            </a:r>
          </a:p>
          <a:p>
            <a:endParaRPr lang="en-US" dirty="0"/>
          </a:p>
        </p:txBody>
      </p:sp>
      <p:pic>
        <p:nvPicPr>
          <p:cNvPr id="3" name="Picture 2">
            <a:extLst>
              <a:ext uri="{FF2B5EF4-FFF2-40B4-BE49-F238E27FC236}">
                <a16:creationId xmlns:a16="http://schemas.microsoft.com/office/drawing/2014/main" id="{C92D8370-AAFA-F1BE-FE59-400CA91620B1}"/>
              </a:ext>
            </a:extLst>
          </p:cNvPr>
          <p:cNvPicPr>
            <a:picLocks noChangeAspect="1"/>
          </p:cNvPicPr>
          <p:nvPr/>
        </p:nvPicPr>
        <p:blipFill>
          <a:blip r:embed="rId2"/>
          <a:stretch>
            <a:fillRect/>
          </a:stretch>
        </p:blipFill>
        <p:spPr>
          <a:xfrm>
            <a:off x="796355" y="1033291"/>
            <a:ext cx="3048000" cy="4572000"/>
          </a:xfrm>
          <a:prstGeom prst="rect">
            <a:avLst/>
          </a:prstGeom>
        </p:spPr>
      </p:pic>
    </p:spTree>
    <p:extLst>
      <p:ext uri="{BB962C8B-B14F-4D97-AF65-F5344CB8AC3E}">
        <p14:creationId xmlns:p14="http://schemas.microsoft.com/office/powerpoint/2010/main" val="3367086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PacBio – zero mode waveguides</a:t>
            </a:r>
            <a:endParaRPr lang="en-US" sz="2200" dirty="0"/>
          </a:p>
        </p:txBody>
      </p:sp>
      <p:pic>
        <p:nvPicPr>
          <p:cNvPr id="6" name="Picture 2">
            <a:extLst>
              <a:ext uri="{FF2B5EF4-FFF2-40B4-BE49-F238E27FC236}">
                <a16:creationId xmlns:a16="http://schemas.microsoft.com/office/drawing/2014/main" id="{7808EC5C-60A0-E7A6-A737-1659664E8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138" y="656311"/>
            <a:ext cx="5989724"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a:extLst>
              <a:ext uri="{FF2B5EF4-FFF2-40B4-BE49-F238E27FC236}">
                <a16:creationId xmlns:a16="http://schemas.microsoft.com/office/drawing/2014/main" id="{CC49C0A6-1424-17CC-7E48-0D6E70C0BC23}"/>
              </a:ext>
            </a:extLst>
          </p:cNvPr>
          <p:cNvSpPr txBox="1">
            <a:spLocks noChangeArrowheads="1"/>
          </p:cNvSpPr>
          <p:nvPr/>
        </p:nvSpPr>
        <p:spPr bwMode="auto">
          <a:xfrm>
            <a:off x="3101138" y="5776951"/>
            <a:ext cx="5986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dirty="0">
                <a:latin typeface="+mn-lt"/>
              </a:rPr>
              <a:t>Detection: fluorescence microscopy imaging from below</a:t>
            </a:r>
          </a:p>
        </p:txBody>
      </p:sp>
    </p:spTree>
    <p:extLst>
      <p:ext uri="{BB962C8B-B14F-4D97-AF65-F5344CB8AC3E}">
        <p14:creationId xmlns:p14="http://schemas.microsoft.com/office/powerpoint/2010/main" val="715130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Sequencing with zero mode waveguides</a:t>
            </a:r>
            <a:endParaRPr lang="en-US" sz="2200" dirty="0"/>
          </a:p>
        </p:txBody>
      </p:sp>
      <p:sp>
        <p:nvSpPr>
          <p:cNvPr id="3" name="Content Placeholder 2">
            <a:extLst>
              <a:ext uri="{FF2B5EF4-FFF2-40B4-BE49-F238E27FC236}">
                <a16:creationId xmlns:a16="http://schemas.microsoft.com/office/drawing/2014/main" id="{FF82B21D-DFE3-556C-7D01-714938B71B26}"/>
              </a:ext>
            </a:extLst>
          </p:cNvPr>
          <p:cNvSpPr txBox="1">
            <a:spLocks noChangeArrowheads="1"/>
          </p:cNvSpPr>
          <p:nvPr/>
        </p:nvSpPr>
        <p:spPr>
          <a:xfrm>
            <a:off x="267217" y="705678"/>
            <a:ext cx="11579161" cy="5486400"/>
          </a:xfrm>
          <a:prstGeom prst="rect">
            <a:avLst/>
          </a:prstGeom>
        </p:spPr>
        <p:txBody>
          <a:bodyPr/>
          <a:lstStyle>
            <a:lvl1pPr marL="228600" indent="-228600" algn="l" defTabSz="914400" rtl="0" eaLnBrk="1" latinLnBrk="0" hangingPunct="1">
              <a:lnSpc>
                <a:spcPct val="100000"/>
              </a:lnSpc>
              <a:spcBef>
                <a:spcPts val="1176"/>
              </a:spcBef>
              <a:buFont typeface="Arial" panose="020B0604020202020204" pitchFamily="34" charset="0"/>
              <a:buChar char="•"/>
              <a:defRPr sz="24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100000"/>
              </a:lnSpc>
              <a:spcBef>
                <a:spcPts val="1176"/>
              </a:spcBef>
              <a:buFont typeface="Arial" panose="020B0604020202020204" pitchFamily="34" charset="0"/>
              <a:buChar char="•"/>
              <a:defRPr sz="20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100000"/>
              </a:lnSpc>
              <a:spcBef>
                <a:spcPts val="1176"/>
              </a:spcBef>
              <a:buFont typeface="Arial" panose="020B0604020202020204" pitchFamily="34" charset="0"/>
              <a:buChar char="•"/>
              <a:defRPr sz="18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100000"/>
              </a:lnSpc>
              <a:spcBef>
                <a:spcPts val="1176"/>
              </a:spcBef>
              <a:buFont typeface="Arial" panose="020B0604020202020204" pitchFamily="34" charset="0"/>
              <a:buChar char="•"/>
              <a:defRPr sz="16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100000"/>
              </a:lnSpc>
              <a:spcBef>
                <a:spcPts val="1176"/>
              </a:spcBef>
              <a:buFont typeface="Arial" panose="020B0604020202020204" pitchFamily="34" charset="0"/>
              <a:buChar char="•"/>
              <a:defRPr sz="14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Sequencing using single polymerase molecule</a:t>
            </a:r>
          </a:p>
          <a:p>
            <a:r>
              <a:rPr lang="en-US" altLang="en-US" dirty="0"/>
              <a:t>Direct observation of DNA polymerization with base-pair resolution</a:t>
            </a:r>
          </a:p>
          <a:p>
            <a:r>
              <a:rPr lang="en-US" altLang="en-US" dirty="0"/>
              <a:t>4 different fluorescently labeled nucleotides</a:t>
            </a:r>
          </a:p>
          <a:p>
            <a:pPr lvl="1"/>
            <a:r>
              <a:rPr lang="en-US" altLang="en-US" dirty="0"/>
              <a:t>All four labeled nucleotide components are present at the same time</a:t>
            </a:r>
          </a:p>
          <a:p>
            <a:pPr lvl="1"/>
            <a:r>
              <a:rPr lang="en-US" altLang="en-US" dirty="0"/>
              <a:t>Need 4-color detection</a:t>
            </a:r>
          </a:p>
          <a:p>
            <a:r>
              <a:rPr lang="en-US" altLang="en-US" dirty="0"/>
              <a:t>Advantages over other approaches</a:t>
            </a:r>
          </a:p>
          <a:p>
            <a:pPr lvl="1"/>
            <a:r>
              <a:rPr lang="en-US" altLang="en-US" dirty="0"/>
              <a:t>Low observation volumes (</a:t>
            </a:r>
            <a:r>
              <a:rPr lang="en-US" altLang="en-US" dirty="0" err="1"/>
              <a:t>zL</a:t>
            </a:r>
            <a:r>
              <a:rPr lang="en-US" altLang="en-US" dirty="0"/>
              <a:t>) </a:t>
            </a:r>
          </a:p>
          <a:p>
            <a:pPr lvl="2"/>
            <a:r>
              <a:rPr lang="en-US" altLang="en-US" sz="2000" dirty="0"/>
              <a:t>Allows for isolating molecules</a:t>
            </a:r>
          </a:p>
          <a:p>
            <a:pPr lvl="2"/>
            <a:r>
              <a:rPr lang="en-US" altLang="en-US" sz="2000" dirty="0"/>
              <a:t>High concentration of nucleotides – reduced diffusion time, better temporal resolution</a:t>
            </a:r>
          </a:p>
          <a:p>
            <a:pPr lvl="2"/>
            <a:r>
              <a:rPr lang="en-US" altLang="en-US" sz="2000" dirty="0"/>
              <a:t>No washing step</a:t>
            </a:r>
          </a:p>
          <a:p>
            <a:pPr lvl="2"/>
            <a:r>
              <a:rPr lang="en-US" altLang="en-US" sz="2000" dirty="0"/>
              <a:t>Speed of sequencing is self-limited by the rate of polymerase-DNA interaction</a:t>
            </a:r>
            <a:endParaRPr lang="en-US" altLang="en-US" dirty="0"/>
          </a:p>
          <a:p>
            <a:endParaRPr lang="en-US" altLang="en-US" dirty="0"/>
          </a:p>
        </p:txBody>
      </p:sp>
    </p:spTree>
    <p:extLst>
      <p:ext uri="{BB962C8B-B14F-4D97-AF65-F5344CB8AC3E}">
        <p14:creationId xmlns:p14="http://schemas.microsoft.com/office/powerpoint/2010/main" val="2925912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Sequencing with zero mode waveguides</a:t>
            </a:r>
            <a:endParaRPr lang="en-US" sz="2200" dirty="0"/>
          </a:p>
        </p:txBody>
      </p:sp>
      <p:sp>
        <p:nvSpPr>
          <p:cNvPr id="3" name="Content Placeholder 2">
            <a:extLst>
              <a:ext uri="{FF2B5EF4-FFF2-40B4-BE49-F238E27FC236}">
                <a16:creationId xmlns:a16="http://schemas.microsoft.com/office/drawing/2014/main" id="{5297487C-84D5-1845-CDD9-90C022132FC5}"/>
              </a:ext>
            </a:extLst>
          </p:cNvPr>
          <p:cNvSpPr txBox="1">
            <a:spLocks noChangeArrowheads="1"/>
          </p:cNvSpPr>
          <p:nvPr/>
        </p:nvSpPr>
        <p:spPr>
          <a:xfrm>
            <a:off x="473528" y="771751"/>
            <a:ext cx="4114800" cy="1510393"/>
          </a:xfrm>
          <a:prstGeom prst="rect">
            <a:avLst/>
          </a:prstGeom>
        </p:spPr>
        <p:txBody>
          <a:bodyPr/>
          <a:lstStyle>
            <a:lvl1pPr marL="228600" indent="-228600" algn="l" defTabSz="914400" rtl="0" eaLnBrk="1" latinLnBrk="0" hangingPunct="1">
              <a:lnSpc>
                <a:spcPct val="100000"/>
              </a:lnSpc>
              <a:spcBef>
                <a:spcPts val="1176"/>
              </a:spcBef>
              <a:buFont typeface="Arial" panose="020B0604020202020204" pitchFamily="34" charset="0"/>
              <a:buChar char="•"/>
              <a:defRPr sz="24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100000"/>
              </a:lnSpc>
              <a:spcBef>
                <a:spcPts val="1176"/>
              </a:spcBef>
              <a:buFont typeface="Arial" panose="020B0604020202020204" pitchFamily="34" charset="0"/>
              <a:buChar char="•"/>
              <a:defRPr sz="20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100000"/>
              </a:lnSpc>
              <a:spcBef>
                <a:spcPts val="1176"/>
              </a:spcBef>
              <a:buFont typeface="Arial" panose="020B0604020202020204" pitchFamily="34" charset="0"/>
              <a:buChar char="•"/>
              <a:defRPr sz="18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100000"/>
              </a:lnSpc>
              <a:spcBef>
                <a:spcPts val="1176"/>
              </a:spcBef>
              <a:buFont typeface="Arial" panose="020B0604020202020204" pitchFamily="34" charset="0"/>
              <a:buChar char="•"/>
              <a:defRPr sz="16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100000"/>
              </a:lnSpc>
              <a:spcBef>
                <a:spcPts val="1176"/>
              </a:spcBef>
              <a:buFont typeface="Arial" panose="020B0604020202020204" pitchFamily="34" charset="0"/>
              <a:buChar char="•"/>
              <a:defRPr sz="14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Chip fabrication</a:t>
            </a:r>
          </a:p>
          <a:p>
            <a:r>
              <a:rPr lang="en-US" altLang="en-US" dirty="0"/>
              <a:t>Custom process</a:t>
            </a:r>
          </a:p>
          <a:p>
            <a:r>
              <a:rPr lang="en-US" altLang="en-US" dirty="0"/>
              <a:t>Holes (e-beam + RIE)</a:t>
            </a:r>
          </a:p>
        </p:txBody>
      </p:sp>
      <p:pic>
        <p:nvPicPr>
          <p:cNvPr id="4" name="Picture 2">
            <a:extLst>
              <a:ext uri="{FF2B5EF4-FFF2-40B4-BE49-F238E27FC236}">
                <a16:creationId xmlns:a16="http://schemas.microsoft.com/office/drawing/2014/main" id="{E6499FEC-425E-3AC6-981A-87395725F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218" y="3614624"/>
            <a:ext cx="6400800" cy="140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AED282F5-3AC1-BD90-9443-B2A4915CE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725" y="647700"/>
            <a:ext cx="44005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C0D74AD5-5952-6F64-09A1-A4E4B923A7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6132" y="3614624"/>
            <a:ext cx="824865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02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PacBio Sequencing </a:t>
            </a:r>
            <a:r>
              <a:rPr lang="en-US"/>
              <a:t>data (example)</a:t>
            </a:r>
            <a:endParaRPr lang="en-US" sz="2200" dirty="0"/>
          </a:p>
        </p:txBody>
      </p:sp>
      <p:sp>
        <p:nvSpPr>
          <p:cNvPr id="9" name="TextBox 8">
            <a:extLst>
              <a:ext uri="{FF2B5EF4-FFF2-40B4-BE49-F238E27FC236}">
                <a16:creationId xmlns:a16="http://schemas.microsoft.com/office/drawing/2014/main" id="{EDFFA1B2-7CBF-EB94-7380-68B2AC80FE8F}"/>
              </a:ext>
            </a:extLst>
          </p:cNvPr>
          <p:cNvSpPr txBox="1">
            <a:spLocks noChangeArrowheads="1"/>
          </p:cNvSpPr>
          <p:nvPr/>
        </p:nvSpPr>
        <p:spPr bwMode="auto">
          <a:xfrm>
            <a:off x="6532209" y="1394732"/>
            <a:ext cx="3733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2000" dirty="0">
                <a:latin typeface="+mn-lt"/>
              </a:rPr>
              <a:t> Two base sequence pattern</a:t>
            </a:r>
          </a:p>
          <a:p>
            <a:pPr>
              <a:spcBef>
                <a:spcPct val="0"/>
              </a:spcBef>
            </a:pPr>
            <a:r>
              <a:rPr lang="en-US" altLang="en-US" sz="2000" dirty="0">
                <a:latin typeface="+mn-lt"/>
              </a:rPr>
              <a:t> 2 </a:t>
            </a:r>
            <a:r>
              <a:rPr lang="en-US" altLang="en-US" sz="2000" dirty="0" err="1">
                <a:latin typeface="+mn-lt"/>
              </a:rPr>
              <a:t>Phospholinked</a:t>
            </a:r>
            <a:r>
              <a:rPr lang="en-US" altLang="en-US" sz="2000" dirty="0">
                <a:latin typeface="+mn-lt"/>
              </a:rPr>
              <a:t> nucleotides interspersed with 2 unmodified nucleotides</a:t>
            </a:r>
          </a:p>
        </p:txBody>
      </p:sp>
      <p:grpSp>
        <p:nvGrpSpPr>
          <p:cNvPr id="11" name="Group 10">
            <a:extLst>
              <a:ext uri="{FF2B5EF4-FFF2-40B4-BE49-F238E27FC236}">
                <a16:creationId xmlns:a16="http://schemas.microsoft.com/office/drawing/2014/main" id="{81DFA0D3-4220-3486-2094-36284C93902C}"/>
              </a:ext>
            </a:extLst>
          </p:cNvPr>
          <p:cNvGrpSpPr/>
          <p:nvPr/>
        </p:nvGrpSpPr>
        <p:grpSpPr>
          <a:xfrm>
            <a:off x="735567" y="733425"/>
            <a:ext cx="5094288" cy="5391150"/>
            <a:chOff x="735567" y="733425"/>
            <a:chExt cx="5094288" cy="5391150"/>
          </a:xfrm>
        </p:grpSpPr>
        <p:pic>
          <p:nvPicPr>
            <p:cNvPr id="8" name="Picture 2">
              <a:extLst>
                <a:ext uri="{FF2B5EF4-FFF2-40B4-BE49-F238E27FC236}">
                  <a16:creationId xmlns:a16="http://schemas.microsoft.com/office/drawing/2014/main" id="{16488C91-136C-C512-063E-06B20A8B5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567" y="733425"/>
              <a:ext cx="5094288"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25CCDE8-1037-64CB-9747-2D18EA2D2F17}"/>
                </a:ext>
              </a:extLst>
            </p:cNvPr>
            <p:cNvSpPr/>
            <p:nvPr/>
          </p:nvSpPr>
          <p:spPr>
            <a:xfrm>
              <a:off x="735567" y="733425"/>
              <a:ext cx="317626" cy="2246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67827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Nanopore sequencing technology</a:t>
            </a:r>
            <a:endParaRPr lang="en-US" sz="2200" dirty="0"/>
          </a:p>
        </p:txBody>
      </p:sp>
      <p:sp>
        <p:nvSpPr>
          <p:cNvPr id="5" name="TextBox 4">
            <a:extLst>
              <a:ext uri="{FF2B5EF4-FFF2-40B4-BE49-F238E27FC236}">
                <a16:creationId xmlns:a16="http://schemas.microsoft.com/office/drawing/2014/main" id="{D8D9FD84-2109-1217-C9ED-88DA9DA7BCCA}"/>
              </a:ext>
            </a:extLst>
          </p:cNvPr>
          <p:cNvSpPr txBox="1"/>
          <p:nvPr/>
        </p:nvSpPr>
        <p:spPr>
          <a:xfrm>
            <a:off x="8543052" y="5967655"/>
            <a:ext cx="3692742" cy="369332"/>
          </a:xfrm>
          <a:prstGeom prst="rect">
            <a:avLst/>
          </a:prstGeom>
          <a:noFill/>
        </p:spPr>
        <p:txBody>
          <a:bodyPr wrap="none" rtlCol="0">
            <a:spAutoFit/>
          </a:bodyPr>
          <a:lstStyle/>
          <a:p>
            <a:r>
              <a:rPr lang="en-US" i="1" dirty="0"/>
              <a:t>Nat </a:t>
            </a:r>
            <a:r>
              <a:rPr lang="en-US" i="1" dirty="0" err="1"/>
              <a:t>Biotechnol</a:t>
            </a:r>
            <a:r>
              <a:rPr lang="en-US" i="1" dirty="0"/>
              <a:t>, </a:t>
            </a:r>
            <a:r>
              <a:rPr lang="en-US" b="1" i="1" dirty="0"/>
              <a:t>39</a:t>
            </a:r>
            <a:r>
              <a:rPr lang="en-US" i="1" dirty="0"/>
              <a:t>, 1348-1365 (2021)</a:t>
            </a:r>
          </a:p>
        </p:txBody>
      </p:sp>
      <p:pic>
        <p:nvPicPr>
          <p:cNvPr id="8" name="Picture 7">
            <a:extLst>
              <a:ext uri="{FF2B5EF4-FFF2-40B4-BE49-F238E27FC236}">
                <a16:creationId xmlns:a16="http://schemas.microsoft.com/office/drawing/2014/main" id="{88CEA802-3139-F036-540F-684E5211CC49}"/>
              </a:ext>
            </a:extLst>
          </p:cNvPr>
          <p:cNvPicPr>
            <a:picLocks noChangeAspect="1"/>
          </p:cNvPicPr>
          <p:nvPr/>
        </p:nvPicPr>
        <p:blipFill>
          <a:blip r:embed="rId2"/>
          <a:stretch>
            <a:fillRect/>
          </a:stretch>
        </p:blipFill>
        <p:spPr>
          <a:xfrm>
            <a:off x="2122708" y="972278"/>
            <a:ext cx="7772400" cy="4913443"/>
          </a:xfrm>
          <a:prstGeom prst="rect">
            <a:avLst/>
          </a:prstGeom>
        </p:spPr>
      </p:pic>
    </p:spTree>
    <p:extLst>
      <p:ext uri="{BB962C8B-B14F-4D97-AF65-F5344CB8AC3E}">
        <p14:creationId xmlns:p14="http://schemas.microsoft.com/office/powerpoint/2010/main" val="1212740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Nanopore sequencing technology</a:t>
            </a:r>
            <a:endParaRPr lang="en-US" sz="2200" dirty="0"/>
          </a:p>
        </p:txBody>
      </p:sp>
      <p:sp>
        <p:nvSpPr>
          <p:cNvPr id="5" name="TextBox 4">
            <a:extLst>
              <a:ext uri="{FF2B5EF4-FFF2-40B4-BE49-F238E27FC236}">
                <a16:creationId xmlns:a16="http://schemas.microsoft.com/office/drawing/2014/main" id="{D8D9FD84-2109-1217-C9ED-88DA9DA7BCCA}"/>
              </a:ext>
            </a:extLst>
          </p:cNvPr>
          <p:cNvSpPr txBox="1"/>
          <p:nvPr/>
        </p:nvSpPr>
        <p:spPr>
          <a:xfrm>
            <a:off x="8543052" y="5967655"/>
            <a:ext cx="3101105" cy="369332"/>
          </a:xfrm>
          <a:prstGeom prst="rect">
            <a:avLst/>
          </a:prstGeom>
          <a:noFill/>
        </p:spPr>
        <p:txBody>
          <a:bodyPr wrap="none" rtlCol="0">
            <a:spAutoFit/>
          </a:bodyPr>
          <a:lstStyle/>
          <a:p>
            <a:r>
              <a:rPr lang="en-US" dirty="0"/>
              <a:t>Source: Oxford Nanopore Tech </a:t>
            </a:r>
          </a:p>
        </p:txBody>
      </p:sp>
      <p:pic>
        <p:nvPicPr>
          <p:cNvPr id="3" name="How nanopore sequencing works-RcP85JHLmnI-720p-1659787216878.mp4">
            <a:hlinkClick r:id="" action="ppaction://media"/>
            <a:extLst>
              <a:ext uri="{FF2B5EF4-FFF2-40B4-BE49-F238E27FC236}">
                <a16:creationId xmlns:a16="http://schemas.microsoft.com/office/drawing/2014/main" id="{87695FE5-3D8C-A6A9-9BEE-3631942533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05891" y="882344"/>
            <a:ext cx="8229600" cy="4629150"/>
          </a:xfrm>
          <a:prstGeom prst="rect">
            <a:avLst/>
          </a:prstGeom>
        </p:spPr>
      </p:pic>
    </p:spTree>
    <p:extLst>
      <p:ext uri="{BB962C8B-B14F-4D97-AF65-F5344CB8AC3E}">
        <p14:creationId xmlns:p14="http://schemas.microsoft.com/office/powerpoint/2010/main" val="145464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Protein sequencing with nanopore (research stage)</a:t>
            </a:r>
            <a:endParaRPr lang="en-US" sz="2200" dirty="0"/>
          </a:p>
        </p:txBody>
      </p:sp>
      <p:sp>
        <p:nvSpPr>
          <p:cNvPr id="5" name="TextBox 4">
            <a:extLst>
              <a:ext uri="{FF2B5EF4-FFF2-40B4-BE49-F238E27FC236}">
                <a16:creationId xmlns:a16="http://schemas.microsoft.com/office/drawing/2014/main" id="{D8D9FD84-2109-1217-C9ED-88DA9DA7BCCA}"/>
              </a:ext>
            </a:extLst>
          </p:cNvPr>
          <p:cNvSpPr txBox="1"/>
          <p:nvPr/>
        </p:nvSpPr>
        <p:spPr>
          <a:xfrm>
            <a:off x="8543052" y="5967655"/>
            <a:ext cx="2093971" cy="369332"/>
          </a:xfrm>
          <a:prstGeom prst="rect">
            <a:avLst/>
          </a:prstGeom>
          <a:noFill/>
        </p:spPr>
        <p:txBody>
          <a:bodyPr wrap="none" rtlCol="0">
            <a:spAutoFit/>
          </a:bodyPr>
          <a:lstStyle/>
          <a:p>
            <a:r>
              <a:rPr lang="en-US" dirty="0"/>
              <a:t>Source: </a:t>
            </a:r>
            <a:r>
              <a:rPr lang="en-US" dirty="0" err="1"/>
              <a:t>TheScientist</a:t>
            </a:r>
            <a:endParaRPr lang="en-US" dirty="0"/>
          </a:p>
        </p:txBody>
      </p:sp>
      <p:pic>
        <p:nvPicPr>
          <p:cNvPr id="3" name="Picture 2">
            <a:extLst>
              <a:ext uri="{FF2B5EF4-FFF2-40B4-BE49-F238E27FC236}">
                <a16:creationId xmlns:a16="http://schemas.microsoft.com/office/drawing/2014/main" id="{2C22E947-AAB4-5892-20F4-8B8CB235C652}"/>
              </a:ext>
            </a:extLst>
          </p:cNvPr>
          <p:cNvPicPr>
            <a:picLocks noChangeAspect="1"/>
          </p:cNvPicPr>
          <p:nvPr/>
        </p:nvPicPr>
        <p:blipFill>
          <a:blip r:embed="rId2"/>
          <a:stretch>
            <a:fillRect/>
          </a:stretch>
        </p:blipFill>
        <p:spPr>
          <a:xfrm>
            <a:off x="1245423" y="799206"/>
            <a:ext cx="9144000" cy="5074920"/>
          </a:xfrm>
          <a:prstGeom prst="rect">
            <a:avLst/>
          </a:prstGeom>
        </p:spPr>
      </p:pic>
    </p:spTree>
    <p:extLst>
      <p:ext uri="{BB962C8B-B14F-4D97-AF65-F5344CB8AC3E}">
        <p14:creationId xmlns:p14="http://schemas.microsoft.com/office/powerpoint/2010/main" val="863698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1768028" cy="594553"/>
          </a:xfrm>
        </p:spPr>
        <p:txBody>
          <a:bodyPr>
            <a:normAutofit/>
          </a:bodyPr>
          <a:lstStyle/>
          <a:p>
            <a:r>
              <a:rPr lang="en-US" dirty="0"/>
              <a:t>Glycans sequencing with nanopore (research stage)</a:t>
            </a:r>
            <a:endParaRPr lang="en-US" sz="2200" dirty="0"/>
          </a:p>
        </p:txBody>
      </p:sp>
      <p:sp>
        <p:nvSpPr>
          <p:cNvPr id="5" name="TextBox 4">
            <a:extLst>
              <a:ext uri="{FF2B5EF4-FFF2-40B4-BE49-F238E27FC236}">
                <a16:creationId xmlns:a16="http://schemas.microsoft.com/office/drawing/2014/main" id="{D8D9FD84-2109-1217-C9ED-88DA9DA7BCCA}"/>
              </a:ext>
            </a:extLst>
          </p:cNvPr>
          <p:cNvSpPr txBox="1"/>
          <p:nvPr/>
        </p:nvSpPr>
        <p:spPr>
          <a:xfrm>
            <a:off x="267218" y="4747718"/>
            <a:ext cx="2898037" cy="369332"/>
          </a:xfrm>
          <a:prstGeom prst="rect">
            <a:avLst/>
          </a:prstGeom>
          <a:noFill/>
        </p:spPr>
        <p:txBody>
          <a:bodyPr wrap="none" rtlCol="0">
            <a:spAutoFit/>
          </a:bodyPr>
          <a:lstStyle/>
          <a:p>
            <a:r>
              <a:rPr lang="en-US" i="1" dirty="0"/>
              <a:t>Nat </a:t>
            </a:r>
            <a:r>
              <a:rPr lang="en-US" i="1" dirty="0" err="1"/>
              <a:t>Commun</a:t>
            </a:r>
            <a:r>
              <a:rPr lang="en-US" i="1" dirty="0"/>
              <a:t>, 9, 3278 (2018)</a:t>
            </a:r>
          </a:p>
        </p:txBody>
      </p:sp>
      <p:pic>
        <p:nvPicPr>
          <p:cNvPr id="4" name="Picture 3">
            <a:extLst>
              <a:ext uri="{FF2B5EF4-FFF2-40B4-BE49-F238E27FC236}">
                <a16:creationId xmlns:a16="http://schemas.microsoft.com/office/drawing/2014/main" id="{5C050BD7-1690-1B1F-2CA1-AA54F6538E8C}"/>
              </a:ext>
            </a:extLst>
          </p:cNvPr>
          <p:cNvPicPr>
            <a:picLocks noChangeAspect="1"/>
          </p:cNvPicPr>
          <p:nvPr/>
        </p:nvPicPr>
        <p:blipFill>
          <a:blip r:embed="rId2"/>
          <a:stretch>
            <a:fillRect/>
          </a:stretch>
        </p:blipFill>
        <p:spPr>
          <a:xfrm>
            <a:off x="97169" y="1699155"/>
            <a:ext cx="5943600" cy="2757830"/>
          </a:xfrm>
          <a:prstGeom prst="rect">
            <a:avLst/>
          </a:prstGeom>
        </p:spPr>
      </p:pic>
      <p:pic>
        <p:nvPicPr>
          <p:cNvPr id="6" name="Picture 5">
            <a:extLst>
              <a:ext uri="{FF2B5EF4-FFF2-40B4-BE49-F238E27FC236}">
                <a16:creationId xmlns:a16="http://schemas.microsoft.com/office/drawing/2014/main" id="{68B1C755-E7DC-8ECE-7603-16EBE214FDB5}"/>
              </a:ext>
            </a:extLst>
          </p:cNvPr>
          <p:cNvPicPr>
            <a:picLocks noChangeAspect="1"/>
          </p:cNvPicPr>
          <p:nvPr/>
        </p:nvPicPr>
        <p:blipFill>
          <a:blip r:embed="rId3"/>
          <a:stretch>
            <a:fillRect/>
          </a:stretch>
        </p:blipFill>
        <p:spPr>
          <a:xfrm>
            <a:off x="6151232" y="1223757"/>
            <a:ext cx="5943600" cy="3708627"/>
          </a:xfrm>
          <a:prstGeom prst="rect">
            <a:avLst/>
          </a:prstGeom>
        </p:spPr>
      </p:pic>
      <p:sp>
        <p:nvSpPr>
          <p:cNvPr id="7" name="TextBox 6">
            <a:extLst>
              <a:ext uri="{FF2B5EF4-FFF2-40B4-BE49-F238E27FC236}">
                <a16:creationId xmlns:a16="http://schemas.microsoft.com/office/drawing/2014/main" id="{FE025420-2359-D101-9F58-F51E9D05CD4B}"/>
              </a:ext>
            </a:extLst>
          </p:cNvPr>
          <p:cNvSpPr txBox="1"/>
          <p:nvPr/>
        </p:nvSpPr>
        <p:spPr>
          <a:xfrm>
            <a:off x="6128710" y="5081131"/>
            <a:ext cx="3204723" cy="369332"/>
          </a:xfrm>
          <a:prstGeom prst="rect">
            <a:avLst/>
          </a:prstGeom>
          <a:noFill/>
        </p:spPr>
        <p:txBody>
          <a:bodyPr wrap="none" rtlCol="0">
            <a:spAutoFit/>
          </a:bodyPr>
          <a:lstStyle/>
          <a:p>
            <a:r>
              <a:rPr lang="en-US" i="1" dirty="0"/>
              <a:t>PNAS, 118, e2022806118 (2021)</a:t>
            </a:r>
          </a:p>
        </p:txBody>
      </p:sp>
    </p:spTree>
    <p:extLst>
      <p:ext uri="{BB962C8B-B14F-4D97-AF65-F5344CB8AC3E}">
        <p14:creationId xmlns:p14="http://schemas.microsoft.com/office/powerpoint/2010/main" val="571549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5778-1F48-5A79-EBF3-4D66E06A39FD}"/>
              </a:ext>
            </a:extLst>
          </p:cNvPr>
          <p:cNvSpPr>
            <a:spLocks noGrp="1"/>
          </p:cNvSpPr>
          <p:nvPr>
            <p:ph type="title"/>
          </p:nvPr>
        </p:nvSpPr>
        <p:spPr/>
        <p:txBody>
          <a:bodyPr/>
          <a:lstStyle/>
          <a:p>
            <a:r>
              <a:rPr lang="en-US" dirty="0"/>
              <a:t>Commercial products and services</a:t>
            </a:r>
          </a:p>
        </p:txBody>
      </p:sp>
      <p:sp>
        <p:nvSpPr>
          <p:cNvPr id="3" name="TextBox 2">
            <a:extLst>
              <a:ext uri="{FF2B5EF4-FFF2-40B4-BE49-F238E27FC236}">
                <a16:creationId xmlns:a16="http://schemas.microsoft.com/office/drawing/2014/main" id="{3F36FEFE-6BC6-E2BC-A9D3-0C1CFF8B5EAE}"/>
              </a:ext>
            </a:extLst>
          </p:cNvPr>
          <p:cNvSpPr txBox="1"/>
          <p:nvPr/>
        </p:nvSpPr>
        <p:spPr>
          <a:xfrm>
            <a:off x="731527" y="1886216"/>
            <a:ext cx="4253152" cy="2246769"/>
          </a:xfrm>
          <a:prstGeom prst="rect">
            <a:avLst/>
          </a:prstGeom>
          <a:noFill/>
        </p:spPr>
        <p:txBody>
          <a:bodyPr wrap="none" rtlCol="0">
            <a:spAutoFit/>
          </a:bodyPr>
          <a:lstStyle/>
          <a:p>
            <a:pPr marL="457200" indent="-457200">
              <a:buFont typeface="Arial" panose="020B0604020202020204" pitchFamily="34" charset="0"/>
              <a:buChar char="•"/>
            </a:pPr>
            <a:r>
              <a:rPr lang="en-US" sz="2800" dirty="0" err="1"/>
              <a:t>www.illumina.com</a:t>
            </a:r>
            <a:br>
              <a:rPr lang="en-US" sz="2800" dirty="0"/>
            </a:br>
            <a:endParaRPr lang="en-US" sz="2800" dirty="0"/>
          </a:p>
          <a:p>
            <a:pPr marL="457200" indent="-457200">
              <a:buFont typeface="Arial" panose="020B0604020202020204" pitchFamily="34" charset="0"/>
              <a:buChar char="•"/>
            </a:pPr>
            <a:r>
              <a:rPr lang="en-US" sz="2800" dirty="0" err="1"/>
              <a:t>www.pacb.com</a:t>
            </a: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err="1"/>
              <a:t>www.nanoporetech.com</a:t>
            </a:r>
            <a:endParaRPr lang="en-US" dirty="0"/>
          </a:p>
        </p:txBody>
      </p:sp>
    </p:spTree>
    <p:extLst>
      <p:ext uri="{BB962C8B-B14F-4D97-AF65-F5344CB8AC3E}">
        <p14:creationId xmlns:p14="http://schemas.microsoft.com/office/powerpoint/2010/main" val="3862578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466A55-7880-7344-FA38-9E49DA004FB3}"/>
              </a:ext>
            </a:extLst>
          </p:cNvPr>
          <p:cNvSpPr txBox="1"/>
          <p:nvPr/>
        </p:nvSpPr>
        <p:spPr>
          <a:xfrm>
            <a:off x="4106064" y="188843"/>
            <a:ext cx="3979872" cy="1107996"/>
          </a:xfrm>
          <a:prstGeom prst="rect">
            <a:avLst/>
          </a:prstGeom>
          <a:noFill/>
        </p:spPr>
        <p:txBody>
          <a:bodyPr wrap="none" rtlCol="0">
            <a:spAutoFit/>
          </a:bodyPr>
          <a:lstStyle/>
          <a:p>
            <a:r>
              <a:rPr lang="en-US" sz="6600" dirty="0">
                <a:solidFill>
                  <a:schemeClr val="bg1"/>
                </a:solidFill>
              </a:rPr>
              <a:t>Thank You!</a:t>
            </a:r>
          </a:p>
        </p:txBody>
      </p:sp>
    </p:spTree>
    <p:extLst>
      <p:ext uri="{BB962C8B-B14F-4D97-AF65-F5344CB8AC3E}">
        <p14:creationId xmlns:p14="http://schemas.microsoft.com/office/powerpoint/2010/main" val="1843263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B365-A8F9-7C7C-DECF-A2344EBA7C13}"/>
              </a:ext>
            </a:extLst>
          </p:cNvPr>
          <p:cNvSpPr>
            <a:spLocks noGrp="1"/>
          </p:cNvSpPr>
          <p:nvPr>
            <p:ph type="title"/>
          </p:nvPr>
        </p:nvSpPr>
        <p:spPr/>
        <p:txBody>
          <a:bodyPr/>
          <a:lstStyle/>
          <a:p>
            <a:r>
              <a:rPr lang="en-US" dirty="0"/>
              <a:t>Outline for today</a:t>
            </a:r>
          </a:p>
        </p:txBody>
      </p:sp>
      <p:sp>
        <p:nvSpPr>
          <p:cNvPr id="3" name="Content Placeholder 2">
            <a:extLst>
              <a:ext uri="{FF2B5EF4-FFF2-40B4-BE49-F238E27FC236}">
                <a16:creationId xmlns:a16="http://schemas.microsoft.com/office/drawing/2014/main" id="{99580DEC-92FF-1B57-42F2-A02F2F05A52C}"/>
              </a:ext>
            </a:extLst>
          </p:cNvPr>
          <p:cNvSpPr>
            <a:spLocks noGrp="1"/>
          </p:cNvSpPr>
          <p:nvPr>
            <p:ph idx="1"/>
          </p:nvPr>
        </p:nvSpPr>
        <p:spPr/>
        <p:txBody>
          <a:bodyPr>
            <a:normAutofit/>
          </a:bodyPr>
          <a:lstStyle/>
          <a:p>
            <a:r>
              <a:rPr lang="en-US" sz="2600" dirty="0">
                <a:latin typeface="+mn-lt"/>
              </a:rPr>
              <a:t>Overview of DNA, RNA, protein, RNA transcription, and protein synthesis</a:t>
            </a:r>
          </a:p>
          <a:p>
            <a:r>
              <a:rPr lang="en-US" sz="2600" dirty="0">
                <a:latin typeface="+mn-lt"/>
              </a:rPr>
              <a:t>Overview of genes and genome</a:t>
            </a:r>
          </a:p>
          <a:p>
            <a:r>
              <a:rPr lang="en-US" sz="2600" dirty="0">
                <a:latin typeface="+mn-lt"/>
              </a:rPr>
              <a:t>Why DNA/RNA sequencing matters for biology and the health</a:t>
            </a:r>
          </a:p>
          <a:p>
            <a:r>
              <a:rPr lang="en-US" sz="2600" dirty="0">
                <a:latin typeface="+mn-lt"/>
              </a:rPr>
              <a:t>Next generation sequencing technology</a:t>
            </a:r>
          </a:p>
          <a:p>
            <a:r>
              <a:rPr lang="en-US" sz="2600" dirty="0">
                <a:latin typeface="+mn-lt"/>
              </a:rPr>
              <a:t>Third generation sequencing technology</a:t>
            </a:r>
          </a:p>
          <a:p>
            <a:r>
              <a:rPr lang="en-US" sz="2600" dirty="0">
                <a:latin typeface="+mn-lt"/>
              </a:rPr>
              <a:t>Discussion</a:t>
            </a:r>
          </a:p>
        </p:txBody>
      </p:sp>
    </p:spTree>
    <p:extLst>
      <p:ext uri="{BB962C8B-B14F-4D97-AF65-F5344CB8AC3E}">
        <p14:creationId xmlns:p14="http://schemas.microsoft.com/office/powerpoint/2010/main" val="886194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0797454" cy="594553"/>
          </a:xfrm>
        </p:spPr>
        <p:txBody>
          <a:bodyPr/>
          <a:lstStyle/>
          <a:p>
            <a:r>
              <a:rPr lang="en-US" dirty="0"/>
              <a:t>DNA, RNA, and protein</a:t>
            </a:r>
          </a:p>
        </p:txBody>
      </p:sp>
      <p:pic>
        <p:nvPicPr>
          <p:cNvPr id="3" name="Picture 2">
            <a:extLst>
              <a:ext uri="{FF2B5EF4-FFF2-40B4-BE49-F238E27FC236}">
                <a16:creationId xmlns:a16="http://schemas.microsoft.com/office/drawing/2014/main" id="{E18754EC-5F0E-8FA3-B8E3-714008E96B5F}"/>
              </a:ext>
            </a:extLst>
          </p:cNvPr>
          <p:cNvPicPr>
            <a:picLocks noChangeAspect="1"/>
          </p:cNvPicPr>
          <p:nvPr/>
        </p:nvPicPr>
        <p:blipFill>
          <a:blip r:embed="rId2"/>
          <a:stretch>
            <a:fillRect/>
          </a:stretch>
        </p:blipFill>
        <p:spPr>
          <a:xfrm>
            <a:off x="953411" y="824946"/>
            <a:ext cx="3551501" cy="5486400"/>
          </a:xfrm>
          <a:prstGeom prst="rect">
            <a:avLst/>
          </a:prstGeom>
        </p:spPr>
      </p:pic>
      <p:pic>
        <p:nvPicPr>
          <p:cNvPr id="5" name="Picture 4">
            <a:extLst>
              <a:ext uri="{FF2B5EF4-FFF2-40B4-BE49-F238E27FC236}">
                <a16:creationId xmlns:a16="http://schemas.microsoft.com/office/drawing/2014/main" id="{A71AF5FF-D013-6118-DD94-7B253902650D}"/>
              </a:ext>
            </a:extLst>
          </p:cNvPr>
          <p:cNvPicPr>
            <a:picLocks noChangeAspect="1"/>
          </p:cNvPicPr>
          <p:nvPr/>
        </p:nvPicPr>
        <p:blipFill>
          <a:blip r:embed="rId3"/>
          <a:stretch>
            <a:fillRect/>
          </a:stretch>
        </p:blipFill>
        <p:spPr>
          <a:xfrm>
            <a:off x="5322123" y="789321"/>
            <a:ext cx="6400800" cy="5326347"/>
          </a:xfrm>
          <a:prstGeom prst="rect">
            <a:avLst/>
          </a:prstGeom>
        </p:spPr>
      </p:pic>
      <p:cxnSp>
        <p:nvCxnSpPr>
          <p:cNvPr id="8" name="Straight Connector 7">
            <a:extLst>
              <a:ext uri="{FF2B5EF4-FFF2-40B4-BE49-F238E27FC236}">
                <a16:creationId xmlns:a16="http://schemas.microsoft.com/office/drawing/2014/main" id="{D07A8D31-C0B4-48EF-4FE2-C9BB913915BA}"/>
              </a:ext>
            </a:extLst>
          </p:cNvPr>
          <p:cNvCxnSpPr/>
          <p:nvPr/>
        </p:nvCxnSpPr>
        <p:spPr>
          <a:xfrm flipV="1">
            <a:off x="2268187" y="824946"/>
            <a:ext cx="3230088" cy="457589"/>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3A4B2C-6CC6-1B01-D54F-D155403C4216}"/>
              </a:ext>
            </a:extLst>
          </p:cNvPr>
          <p:cNvCxnSpPr/>
          <p:nvPr/>
        </p:nvCxnSpPr>
        <p:spPr>
          <a:xfrm>
            <a:off x="1911927" y="2185060"/>
            <a:ext cx="3350821" cy="3847994"/>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051D7C6-C366-CDCF-9765-BA1CEB2390B4}"/>
              </a:ext>
            </a:extLst>
          </p:cNvPr>
          <p:cNvSpPr txBox="1"/>
          <p:nvPr/>
        </p:nvSpPr>
        <p:spPr>
          <a:xfrm>
            <a:off x="8628848" y="3514213"/>
            <a:ext cx="2003112" cy="369332"/>
          </a:xfrm>
          <a:prstGeom prst="rect">
            <a:avLst/>
          </a:prstGeom>
          <a:noFill/>
        </p:spPr>
        <p:txBody>
          <a:bodyPr wrap="none" rtlCol="0">
            <a:spAutoFit/>
          </a:bodyPr>
          <a:lstStyle/>
          <a:p>
            <a:r>
              <a:rPr lang="en-US" dirty="0"/>
              <a:t>~ 20k to 25 K genes</a:t>
            </a:r>
          </a:p>
        </p:txBody>
      </p:sp>
      <p:sp>
        <p:nvSpPr>
          <p:cNvPr id="6" name="TextBox 5">
            <a:extLst>
              <a:ext uri="{FF2B5EF4-FFF2-40B4-BE49-F238E27FC236}">
                <a16:creationId xmlns:a16="http://schemas.microsoft.com/office/drawing/2014/main" id="{1E2FBC91-6197-0CE4-B115-7ECF09EC2871}"/>
              </a:ext>
            </a:extLst>
          </p:cNvPr>
          <p:cNvSpPr txBox="1"/>
          <p:nvPr/>
        </p:nvSpPr>
        <p:spPr>
          <a:xfrm>
            <a:off x="5555736" y="455614"/>
            <a:ext cx="4063228" cy="369332"/>
          </a:xfrm>
          <a:prstGeom prst="rect">
            <a:avLst/>
          </a:prstGeom>
          <a:noFill/>
        </p:spPr>
        <p:txBody>
          <a:bodyPr wrap="none" rtlCol="0">
            <a:spAutoFit/>
          </a:bodyPr>
          <a:lstStyle/>
          <a:p>
            <a:r>
              <a:rPr lang="en-US" dirty="0"/>
              <a:t>~ 3.2 billion bases long for entire genome</a:t>
            </a:r>
          </a:p>
        </p:txBody>
      </p:sp>
    </p:spTree>
    <p:extLst>
      <p:ext uri="{BB962C8B-B14F-4D97-AF65-F5344CB8AC3E}">
        <p14:creationId xmlns:p14="http://schemas.microsoft.com/office/powerpoint/2010/main" val="801362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0797454" cy="594553"/>
          </a:xfrm>
        </p:spPr>
        <p:txBody>
          <a:bodyPr/>
          <a:lstStyle/>
          <a:p>
            <a:r>
              <a:rPr lang="en-US" dirty="0"/>
              <a:t>DNA base pairs</a:t>
            </a:r>
          </a:p>
        </p:txBody>
      </p:sp>
      <p:pic>
        <p:nvPicPr>
          <p:cNvPr id="7" name="Picture 6">
            <a:extLst>
              <a:ext uri="{FF2B5EF4-FFF2-40B4-BE49-F238E27FC236}">
                <a16:creationId xmlns:a16="http://schemas.microsoft.com/office/drawing/2014/main" id="{B4FDA345-5296-E783-3D67-F8A621318E01}"/>
              </a:ext>
            </a:extLst>
          </p:cNvPr>
          <p:cNvPicPr>
            <a:picLocks noChangeAspect="1"/>
          </p:cNvPicPr>
          <p:nvPr/>
        </p:nvPicPr>
        <p:blipFill>
          <a:blip r:embed="rId2"/>
          <a:stretch>
            <a:fillRect/>
          </a:stretch>
        </p:blipFill>
        <p:spPr>
          <a:xfrm>
            <a:off x="1909590" y="760845"/>
            <a:ext cx="8372820" cy="5486400"/>
          </a:xfrm>
          <a:prstGeom prst="rect">
            <a:avLst/>
          </a:prstGeom>
        </p:spPr>
      </p:pic>
      <p:sp>
        <p:nvSpPr>
          <p:cNvPr id="9" name="TextBox 8">
            <a:extLst>
              <a:ext uri="{FF2B5EF4-FFF2-40B4-BE49-F238E27FC236}">
                <a16:creationId xmlns:a16="http://schemas.microsoft.com/office/drawing/2014/main" id="{A65CE4DA-597B-E673-63ED-3081B75158B0}"/>
              </a:ext>
            </a:extLst>
          </p:cNvPr>
          <p:cNvSpPr txBox="1"/>
          <p:nvPr/>
        </p:nvSpPr>
        <p:spPr>
          <a:xfrm>
            <a:off x="10374515" y="6062579"/>
            <a:ext cx="1380314" cy="369332"/>
          </a:xfrm>
          <a:prstGeom prst="rect">
            <a:avLst/>
          </a:prstGeom>
          <a:noFill/>
        </p:spPr>
        <p:txBody>
          <a:bodyPr wrap="none" rtlCol="0">
            <a:spAutoFit/>
          </a:bodyPr>
          <a:lstStyle/>
          <a:p>
            <a:r>
              <a:rPr lang="en-US" dirty="0"/>
              <a:t>Sources: NIH</a:t>
            </a:r>
          </a:p>
        </p:txBody>
      </p:sp>
    </p:spTree>
    <p:extLst>
      <p:ext uri="{BB962C8B-B14F-4D97-AF65-F5344CB8AC3E}">
        <p14:creationId xmlns:p14="http://schemas.microsoft.com/office/powerpoint/2010/main" val="3059922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0797454" cy="594553"/>
          </a:xfrm>
        </p:spPr>
        <p:txBody>
          <a:bodyPr/>
          <a:lstStyle/>
          <a:p>
            <a:r>
              <a:rPr lang="en-US" dirty="0"/>
              <a:t>DNA to RNA</a:t>
            </a:r>
          </a:p>
        </p:txBody>
      </p:sp>
      <p:pic>
        <p:nvPicPr>
          <p:cNvPr id="4" name="Picture 3">
            <a:extLst>
              <a:ext uri="{FF2B5EF4-FFF2-40B4-BE49-F238E27FC236}">
                <a16:creationId xmlns:a16="http://schemas.microsoft.com/office/drawing/2014/main" id="{F0971F6A-0A1A-86E3-FD6E-E2FC432191B2}"/>
              </a:ext>
            </a:extLst>
          </p:cNvPr>
          <p:cNvPicPr>
            <a:picLocks noChangeAspect="1"/>
          </p:cNvPicPr>
          <p:nvPr/>
        </p:nvPicPr>
        <p:blipFill>
          <a:blip r:embed="rId2"/>
          <a:stretch>
            <a:fillRect/>
          </a:stretch>
        </p:blipFill>
        <p:spPr>
          <a:xfrm>
            <a:off x="53467" y="1065330"/>
            <a:ext cx="5943600" cy="3962400"/>
          </a:xfrm>
          <a:prstGeom prst="rect">
            <a:avLst/>
          </a:prstGeom>
        </p:spPr>
      </p:pic>
      <p:pic>
        <p:nvPicPr>
          <p:cNvPr id="6" name="Picture 5">
            <a:extLst>
              <a:ext uri="{FF2B5EF4-FFF2-40B4-BE49-F238E27FC236}">
                <a16:creationId xmlns:a16="http://schemas.microsoft.com/office/drawing/2014/main" id="{0B8F4A29-6660-6282-13BA-1F42091B1237}"/>
              </a:ext>
            </a:extLst>
          </p:cNvPr>
          <p:cNvPicPr>
            <a:picLocks noChangeAspect="1"/>
          </p:cNvPicPr>
          <p:nvPr/>
        </p:nvPicPr>
        <p:blipFill>
          <a:blip r:embed="rId3"/>
          <a:stretch>
            <a:fillRect/>
          </a:stretch>
        </p:blipFill>
        <p:spPr>
          <a:xfrm>
            <a:off x="6202875" y="1026635"/>
            <a:ext cx="5943600" cy="4039791"/>
          </a:xfrm>
          <a:prstGeom prst="rect">
            <a:avLst/>
          </a:prstGeom>
        </p:spPr>
      </p:pic>
    </p:spTree>
    <p:extLst>
      <p:ext uri="{BB962C8B-B14F-4D97-AF65-F5344CB8AC3E}">
        <p14:creationId xmlns:p14="http://schemas.microsoft.com/office/powerpoint/2010/main" val="2537507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0797454" cy="594553"/>
          </a:xfrm>
        </p:spPr>
        <p:txBody>
          <a:bodyPr/>
          <a:lstStyle/>
          <a:p>
            <a:r>
              <a:rPr lang="en-US" dirty="0"/>
              <a:t>RNA to protein</a:t>
            </a:r>
          </a:p>
        </p:txBody>
      </p:sp>
      <p:pic>
        <p:nvPicPr>
          <p:cNvPr id="3" name="Picture 2">
            <a:extLst>
              <a:ext uri="{FF2B5EF4-FFF2-40B4-BE49-F238E27FC236}">
                <a16:creationId xmlns:a16="http://schemas.microsoft.com/office/drawing/2014/main" id="{89AE0376-6374-35DC-E383-A4309DAC589A}"/>
              </a:ext>
            </a:extLst>
          </p:cNvPr>
          <p:cNvPicPr>
            <a:picLocks noChangeAspect="1"/>
          </p:cNvPicPr>
          <p:nvPr/>
        </p:nvPicPr>
        <p:blipFill>
          <a:blip r:embed="rId2"/>
          <a:stretch>
            <a:fillRect/>
          </a:stretch>
        </p:blipFill>
        <p:spPr>
          <a:xfrm>
            <a:off x="136591" y="1359528"/>
            <a:ext cx="5943600" cy="4138943"/>
          </a:xfrm>
          <a:prstGeom prst="rect">
            <a:avLst/>
          </a:prstGeom>
        </p:spPr>
      </p:pic>
      <p:pic>
        <p:nvPicPr>
          <p:cNvPr id="5" name="Picture 4">
            <a:extLst>
              <a:ext uri="{FF2B5EF4-FFF2-40B4-BE49-F238E27FC236}">
                <a16:creationId xmlns:a16="http://schemas.microsoft.com/office/drawing/2014/main" id="{5B09FC97-5CB5-9FAE-A433-7214DF0D6875}"/>
              </a:ext>
            </a:extLst>
          </p:cNvPr>
          <p:cNvPicPr>
            <a:picLocks noChangeAspect="1"/>
          </p:cNvPicPr>
          <p:nvPr/>
        </p:nvPicPr>
        <p:blipFill>
          <a:blip r:embed="rId3"/>
          <a:stretch>
            <a:fillRect/>
          </a:stretch>
        </p:blipFill>
        <p:spPr>
          <a:xfrm>
            <a:off x="5981182" y="253630"/>
            <a:ext cx="5943600" cy="5899573"/>
          </a:xfrm>
          <a:prstGeom prst="rect">
            <a:avLst/>
          </a:prstGeom>
        </p:spPr>
      </p:pic>
      <p:sp>
        <p:nvSpPr>
          <p:cNvPr id="7" name="TextBox 6">
            <a:extLst>
              <a:ext uri="{FF2B5EF4-FFF2-40B4-BE49-F238E27FC236}">
                <a16:creationId xmlns:a16="http://schemas.microsoft.com/office/drawing/2014/main" id="{EAFE66E9-4D26-A985-C75F-C5777706744E}"/>
              </a:ext>
            </a:extLst>
          </p:cNvPr>
          <p:cNvSpPr txBox="1"/>
          <p:nvPr/>
        </p:nvSpPr>
        <p:spPr>
          <a:xfrm>
            <a:off x="9166240" y="6087292"/>
            <a:ext cx="1967013" cy="369332"/>
          </a:xfrm>
          <a:prstGeom prst="rect">
            <a:avLst/>
          </a:prstGeom>
          <a:noFill/>
        </p:spPr>
        <p:txBody>
          <a:bodyPr wrap="none" rtlCol="0">
            <a:spAutoFit/>
          </a:bodyPr>
          <a:lstStyle/>
          <a:p>
            <a:r>
              <a:rPr lang="en-US" dirty="0"/>
              <a:t>Sources: Wikipedia</a:t>
            </a:r>
          </a:p>
        </p:txBody>
      </p:sp>
    </p:spTree>
    <p:extLst>
      <p:ext uri="{BB962C8B-B14F-4D97-AF65-F5344CB8AC3E}">
        <p14:creationId xmlns:p14="http://schemas.microsoft.com/office/powerpoint/2010/main" val="3850410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0797454" cy="594553"/>
          </a:xfrm>
        </p:spPr>
        <p:txBody>
          <a:bodyPr/>
          <a:lstStyle/>
          <a:p>
            <a:r>
              <a:rPr lang="en-US" dirty="0"/>
              <a:t>DNA to RNA to protein (video demo)</a:t>
            </a:r>
          </a:p>
        </p:txBody>
      </p:sp>
      <p:sp>
        <p:nvSpPr>
          <p:cNvPr id="7" name="TextBox 6">
            <a:extLst>
              <a:ext uri="{FF2B5EF4-FFF2-40B4-BE49-F238E27FC236}">
                <a16:creationId xmlns:a16="http://schemas.microsoft.com/office/drawing/2014/main" id="{EAFE66E9-4D26-A985-C75F-C5777706744E}"/>
              </a:ext>
            </a:extLst>
          </p:cNvPr>
          <p:cNvSpPr txBox="1"/>
          <p:nvPr/>
        </p:nvSpPr>
        <p:spPr>
          <a:xfrm>
            <a:off x="8560599" y="6039790"/>
            <a:ext cx="3385863" cy="369332"/>
          </a:xfrm>
          <a:prstGeom prst="rect">
            <a:avLst/>
          </a:prstGeom>
          <a:noFill/>
        </p:spPr>
        <p:txBody>
          <a:bodyPr wrap="none" rtlCol="0">
            <a:spAutoFit/>
          </a:bodyPr>
          <a:lstStyle/>
          <a:p>
            <a:r>
              <a:rPr lang="en-US" dirty="0"/>
              <a:t>Sources: American Book Company</a:t>
            </a:r>
          </a:p>
        </p:txBody>
      </p:sp>
      <p:pic>
        <p:nvPicPr>
          <p:cNvPr id="4" name="Protein Synthesis Animation-PEDQoQuIhkg-360p-1654601246905.mp4">
            <a:hlinkClick r:id="" action="ppaction://media"/>
            <a:extLst>
              <a:ext uri="{FF2B5EF4-FFF2-40B4-BE49-F238E27FC236}">
                <a16:creationId xmlns:a16="http://schemas.microsoft.com/office/drawing/2014/main" id="{05BF0BF7-D9A2-36BD-9E52-8937E2C5B7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27563" y="602673"/>
            <a:ext cx="7249489" cy="5437117"/>
          </a:xfrm>
          <a:prstGeom prst="rect">
            <a:avLst/>
          </a:prstGeom>
        </p:spPr>
      </p:pic>
    </p:spTree>
    <p:extLst>
      <p:ext uri="{BB962C8B-B14F-4D97-AF65-F5344CB8AC3E}">
        <p14:creationId xmlns:p14="http://schemas.microsoft.com/office/powerpoint/2010/main" val="8381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86EF87CA-0520-E24C-8AEF-E7EC424278C8}" vid="{55704E2B-BBD7-F241-B59B-D6A84235D8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2956</TotalTime>
  <Words>1553</Words>
  <Application>Microsoft Office PowerPoint</Application>
  <PresentationFormat>Widescreen</PresentationFormat>
  <Paragraphs>177</Paragraphs>
  <Slides>39</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Century Gothic</vt:lpstr>
      <vt:lpstr>Georgia</vt:lpstr>
      <vt:lpstr>ui-sans</vt:lpstr>
      <vt:lpstr>Office Theme</vt:lpstr>
      <vt:lpstr>PowerPoint Presentation</vt:lpstr>
      <vt:lpstr>We can all be sequenced: Tools for DNA and RNA sequencing</vt:lpstr>
      <vt:lpstr>Greetings!  Introduction to your instructor</vt:lpstr>
      <vt:lpstr>Outline for today</vt:lpstr>
      <vt:lpstr>DNA, RNA, and protein</vt:lpstr>
      <vt:lpstr>DNA base pairs</vt:lpstr>
      <vt:lpstr>DNA to RNA</vt:lpstr>
      <vt:lpstr>RNA to protein</vt:lpstr>
      <vt:lpstr>DNA to RNA to protein (video demo)</vt:lpstr>
      <vt:lpstr>Polymerase chain reaction (PCR)</vt:lpstr>
      <vt:lpstr>Why DNA/RNA sequencing matters for biology and the health</vt:lpstr>
      <vt:lpstr>DNA sequencing: Sanger sequencing (prior NGS era)</vt:lpstr>
      <vt:lpstr>DNA sequencing: Sanger sequencing (prior NGS era)</vt:lpstr>
      <vt:lpstr>Next generation sequencing (NGS): Illumina sequencing</vt:lpstr>
      <vt:lpstr>Illumina sequencing - sequencing by synthesis (SBS)</vt:lpstr>
      <vt:lpstr>Illumina sequencing – adaptors and attachment</vt:lpstr>
      <vt:lpstr>Illumina sequencing – bridge amplification</vt:lpstr>
      <vt:lpstr>Illumina sequencing – removable dye-labeled terminators</vt:lpstr>
      <vt:lpstr>Illumina sequencing – four color fluorescence imaging</vt:lpstr>
      <vt:lpstr>Illumina sequencing – “polonies”</vt:lpstr>
      <vt:lpstr>Illumina sequencing</vt:lpstr>
      <vt:lpstr>Illumina sequencing – reads, mapping, and assembly</vt:lpstr>
      <vt:lpstr>Mapping to a reference sequence (applications)</vt:lpstr>
      <vt:lpstr>RNA sequencing (transcriptomics)</vt:lpstr>
      <vt:lpstr>Third generation sequencing - long read sequencing Selected as the method of the year 2022 by nature methods</vt:lpstr>
      <vt:lpstr>Third generation sequencing - long read sequencing</vt:lpstr>
      <vt:lpstr>PacBio – zero mode waveguides</vt:lpstr>
      <vt:lpstr>PacBio – zero mode waveguides</vt:lpstr>
      <vt:lpstr>PacBio – zero mode waveguides</vt:lpstr>
      <vt:lpstr>PacBio – zero mode waveguides</vt:lpstr>
      <vt:lpstr>Sequencing with zero mode waveguides</vt:lpstr>
      <vt:lpstr>Sequencing with zero mode waveguides</vt:lpstr>
      <vt:lpstr>PacBio Sequencing data (example)</vt:lpstr>
      <vt:lpstr>Nanopore sequencing technology</vt:lpstr>
      <vt:lpstr>Nanopore sequencing technology</vt:lpstr>
      <vt:lpstr>Protein sequencing with nanopore (research stage)</vt:lpstr>
      <vt:lpstr>Glycans sequencing with nanopore (research stage)</vt:lpstr>
      <vt:lpstr>Commercial products and services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Vasi, Nicholas</dc:creator>
  <cp:lastModifiedBy>OLLI</cp:lastModifiedBy>
  <cp:revision>225</cp:revision>
  <dcterms:created xsi:type="dcterms:W3CDTF">2022-09-12T13:32:19Z</dcterms:created>
  <dcterms:modified xsi:type="dcterms:W3CDTF">2023-02-20T20:35:30Z</dcterms:modified>
</cp:coreProperties>
</file>