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57" r:id="rId3"/>
    <p:sldId id="884" r:id="rId4"/>
    <p:sldId id="886" r:id="rId5"/>
    <p:sldId id="900" r:id="rId6"/>
    <p:sldId id="901" r:id="rId7"/>
    <p:sldId id="902" r:id="rId8"/>
    <p:sldId id="906" r:id="rId9"/>
    <p:sldId id="903" r:id="rId10"/>
    <p:sldId id="905" r:id="rId11"/>
    <p:sldId id="904" r:id="rId12"/>
    <p:sldId id="907" r:id="rId13"/>
    <p:sldId id="896" r:id="rId14"/>
    <p:sldId id="895" r:id="rId15"/>
    <p:sldId id="897" r:id="rId16"/>
    <p:sldId id="917" r:id="rId17"/>
    <p:sldId id="918" r:id="rId18"/>
    <p:sldId id="898" r:id="rId19"/>
    <p:sldId id="899" r:id="rId20"/>
    <p:sldId id="304" r:id="rId21"/>
    <p:sldId id="311" r:id="rId22"/>
    <p:sldId id="908" r:id="rId23"/>
    <p:sldId id="891" r:id="rId24"/>
    <p:sldId id="909" r:id="rId25"/>
    <p:sldId id="910" r:id="rId26"/>
    <p:sldId id="889" r:id="rId27"/>
    <p:sldId id="911" r:id="rId28"/>
    <p:sldId id="913" r:id="rId29"/>
    <p:sldId id="914" r:id="rId30"/>
    <p:sldId id="912" r:id="rId31"/>
    <p:sldId id="916" r:id="rId32"/>
    <p:sldId id="915" r:id="rId33"/>
    <p:sldId id="887" r:id="rId34"/>
    <p:sldId id="888" r:id="rId35"/>
    <p:sldId id="924" r:id="rId36"/>
    <p:sldId id="919" r:id="rId37"/>
    <p:sldId id="925" r:id="rId38"/>
    <p:sldId id="920" r:id="rId39"/>
    <p:sldId id="890" r:id="rId40"/>
    <p:sldId id="921" r:id="rId41"/>
    <p:sldId id="922" r:id="rId42"/>
    <p:sldId id="923" r:id="rId43"/>
    <p:sldId id="893" r:id="rId44"/>
    <p:sldId id="25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1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98AB"/>
    <a:srgbClr val="182A4A"/>
    <a:srgbClr val="00AEEF"/>
    <a:srgbClr val="647E8C"/>
    <a:srgbClr val="0092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49"/>
    <p:restoredTop sz="96327"/>
  </p:normalViewPr>
  <p:slideViewPr>
    <p:cSldViewPr snapToGrid="0">
      <p:cViewPr varScale="1">
        <p:scale>
          <a:sx n="124" d="100"/>
          <a:sy n="124" d="100"/>
        </p:scale>
        <p:origin x="108" y="234"/>
      </p:cViewPr>
      <p:guideLst>
        <p:guide orient="horz" pos="2160"/>
        <p:guide pos="71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BEE19-DE9A-3248-B288-45513FBF92AE}" type="datetimeFigureOut">
              <a:rPr lang="en-US" smtClean="0"/>
              <a:t>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D694E-7FE8-3D44-8BCE-2BFBC3C2E397}" type="slidenum">
              <a:rPr lang="en-US" smtClean="0"/>
              <a:t>‹#›</a:t>
            </a:fld>
            <a:endParaRPr lang="en-US"/>
          </a:p>
        </p:txBody>
      </p:sp>
    </p:spTree>
    <p:extLst>
      <p:ext uri="{BB962C8B-B14F-4D97-AF65-F5344CB8AC3E}">
        <p14:creationId xmlns:p14="http://schemas.microsoft.com/office/powerpoint/2010/main" val="4084774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D694E-7FE8-3D44-8BCE-2BFBC3C2E397}" type="slidenum">
              <a:rPr lang="en-US" smtClean="0"/>
              <a:t>6</a:t>
            </a:fld>
            <a:endParaRPr lang="en-US"/>
          </a:p>
        </p:txBody>
      </p:sp>
    </p:spTree>
    <p:extLst>
      <p:ext uri="{BB962C8B-B14F-4D97-AF65-F5344CB8AC3E}">
        <p14:creationId xmlns:p14="http://schemas.microsoft.com/office/powerpoint/2010/main" val="3355248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D694E-7FE8-3D44-8BCE-2BFBC3C2E397}" type="slidenum">
              <a:rPr lang="en-US" smtClean="0"/>
              <a:t>7</a:t>
            </a:fld>
            <a:endParaRPr lang="en-US"/>
          </a:p>
        </p:txBody>
      </p:sp>
    </p:spTree>
    <p:extLst>
      <p:ext uri="{BB962C8B-B14F-4D97-AF65-F5344CB8AC3E}">
        <p14:creationId xmlns:p14="http://schemas.microsoft.com/office/powerpoint/2010/main" val="324177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D694E-7FE8-3D44-8BCE-2BFBC3C2E397}" type="slidenum">
              <a:rPr lang="en-US" smtClean="0"/>
              <a:t>8</a:t>
            </a:fld>
            <a:endParaRPr lang="en-US"/>
          </a:p>
        </p:txBody>
      </p:sp>
    </p:spTree>
    <p:extLst>
      <p:ext uri="{BB962C8B-B14F-4D97-AF65-F5344CB8AC3E}">
        <p14:creationId xmlns:p14="http://schemas.microsoft.com/office/powerpoint/2010/main" val="1332941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hyperlink" Target="http://www.igb.illinois.edu/" TargetMode="External"/><Relationship Id="rId7"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hyperlink" Target="https://twitter.com/IGBIllinois" TargetMode="External"/><Relationship Id="rId4" Type="http://schemas.openxmlformats.org/officeDocument/2006/relationships/image" Target="../media/image13.png"/><Relationship Id="rId9"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107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rgbClr val="182A4A"/>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D1815F7-A80D-526D-9994-26C6ECA14EEB}"/>
              </a:ext>
            </a:extLst>
          </p:cNvPr>
          <p:cNvSpPr>
            <a:spLocks noGrp="1"/>
          </p:cNvSpPr>
          <p:nvPr>
            <p:ph type="ctrTitle"/>
          </p:nvPr>
        </p:nvSpPr>
        <p:spPr>
          <a:xfrm>
            <a:off x="731528" y="1295401"/>
            <a:ext cx="10778600" cy="2133599"/>
          </a:xfrm>
        </p:spPr>
        <p:txBody>
          <a:bodyPr anchor="b">
            <a:normAutofit/>
          </a:bodyPr>
          <a:lstStyle>
            <a:lvl1pPr algn="l">
              <a:defRPr sz="3200" cap="all" spc="150" baseline="0">
                <a:solidFill>
                  <a:srgbClr val="00AEEF"/>
                </a:solidFill>
                <a:latin typeface="Century Gothic" panose="020B0502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E64E105A-8073-1FB3-EE89-624EC6558095}"/>
              </a:ext>
            </a:extLst>
          </p:cNvPr>
          <p:cNvSpPr>
            <a:spLocks noGrp="1"/>
          </p:cNvSpPr>
          <p:nvPr>
            <p:ph type="subTitle" idx="1" hasCustomPrompt="1"/>
          </p:nvPr>
        </p:nvSpPr>
        <p:spPr>
          <a:xfrm>
            <a:off x="731528" y="3655243"/>
            <a:ext cx="10778600" cy="2001838"/>
          </a:xfrm>
        </p:spPr>
        <p:txBody>
          <a:bodyPr>
            <a:normAutofit/>
          </a:bodyPr>
          <a:lstStyle>
            <a:lvl1pPr marL="0" indent="0" algn="l">
              <a:spcBef>
                <a:spcPts val="0"/>
              </a:spcBef>
              <a:buNone/>
              <a:defRPr sz="1800" spc="5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subhead</a:t>
            </a:r>
          </a:p>
        </p:txBody>
      </p:sp>
    </p:spTree>
    <p:extLst>
      <p:ext uri="{BB962C8B-B14F-4D97-AF65-F5344CB8AC3E}">
        <p14:creationId xmlns:p14="http://schemas.microsoft.com/office/powerpoint/2010/main" val="219773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rgbClr val="7C98AB"/>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D1815F7-A80D-526D-9994-26C6ECA14EEB}"/>
              </a:ext>
            </a:extLst>
          </p:cNvPr>
          <p:cNvSpPr>
            <a:spLocks noGrp="1"/>
          </p:cNvSpPr>
          <p:nvPr>
            <p:ph type="ctrTitle"/>
          </p:nvPr>
        </p:nvSpPr>
        <p:spPr>
          <a:xfrm>
            <a:off x="731528" y="1295401"/>
            <a:ext cx="10778600" cy="2133599"/>
          </a:xfrm>
        </p:spPr>
        <p:txBody>
          <a:bodyPr anchor="b">
            <a:normAutofit/>
          </a:bodyPr>
          <a:lstStyle>
            <a:lvl1pPr algn="l">
              <a:defRPr sz="3200" cap="all" spc="150" baseline="0">
                <a:solidFill>
                  <a:schemeClr val="bg1"/>
                </a:solidFill>
                <a:latin typeface="Century Gothic" panose="020B0502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E64E105A-8073-1FB3-EE89-624EC6558095}"/>
              </a:ext>
            </a:extLst>
          </p:cNvPr>
          <p:cNvSpPr>
            <a:spLocks noGrp="1"/>
          </p:cNvSpPr>
          <p:nvPr>
            <p:ph type="subTitle" idx="1" hasCustomPrompt="1"/>
          </p:nvPr>
        </p:nvSpPr>
        <p:spPr>
          <a:xfrm>
            <a:off x="731528" y="3655243"/>
            <a:ext cx="10778600" cy="2001838"/>
          </a:xfrm>
        </p:spPr>
        <p:txBody>
          <a:bodyPr>
            <a:normAutofit/>
          </a:bodyPr>
          <a:lstStyle>
            <a:lvl1pPr marL="0" indent="0" algn="l">
              <a:spcBef>
                <a:spcPts val="0"/>
              </a:spcBef>
              <a:buNone/>
              <a:defRPr sz="1800" spc="50" baseline="0">
                <a:solidFill>
                  <a:srgbClr val="182A4A"/>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subhead</a:t>
            </a:r>
          </a:p>
        </p:txBody>
      </p:sp>
    </p:spTree>
    <p:extLst>
      <p:ext uri="{BB962C8B-B14F-4D97-AF65-F5344CB8AC3E}">
        <p14:creationId xmlns:p14="http://schemas.microsoft.com/office/powerpoint/2010/main" val="1624707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AEF23-02BF-8C40-D2E5-9166D84DF5F7}"/>
              </a:ext>
            </a:extLst>
          </p:cNvPr>
          <p:cNvSpPr>
            <a:spLocks noGrp="1"/>
          </p:cNvSpPr>
          <p:nvPr>
            <p:ph type="title"/>
          </p:nvPr>
        </p:nvSpPr>
        <p:spPr>
          <a:xfrm>
            <a:off x="731527" y="365126"/>
            <a:ext cx="10788027" cy="1030042"/>
          </a:xfrm>
        </p:spPr>
        <p:txBody>
          <a:bodyPr/>
          <a:lstStyle>
            <a:lvl1pPr>
              <a:defRPr>
                <a:solidFill>
                  <a:srgbClr val="00AEEF"/>
                </a:solidFill>
                <a:latin typeface="Century Gothic" panose="020B0502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1E32C3A-4DCE-025E-78F1-CD38EE929576}"/>
              </a:ext>
            </a:extLst>
          </p:cNvPr>
          <p:cNvSpPr>
            <a:spLocks noGrp="1"/>
          </p:cNvSpPr>
          <p:nvPr>
            <p:ph idx="1"/>
          </p:nvPr>
        </p:nvSpPr>
        <p:spPr>
          <a:xfrm>
            <a:off x="731527" y="1542821"/>
            <a:ext cx="10788027" cy="4667250"/>
          </a:xfrm>
        </p:spPr>
        <p:txBody>
          <a:bodyPr/>
          <a:lstStyle>
            <a:lvl1pPr>
              <a:defRPr>
                <a:solidFill>
                  <a:srgbClr val="182A4A"/>
                </a:solidFill>
                <a:latin typeface="Georgia" panose="02040502050405020303" pitchFamily="18" charset="0"/>
              </a:defRPr>
            </a:lvl1pPr>
            <a:lvl2pPr>
              <a:defRPr>
                <a:solidFill>
                  <a:srgbClr val="182A4A"/>
                </a:solidFill>
                <a:latin typeface="Georgia" panose="02040502050405020303" pitchFamily="18" charset="0"/>
              </a:defRPr>
            </a:lvl2pPr>
            <a:lvl3pPr>
              <a:defRPr>
                <a:solidFill>
                  <a:srgbClr val="182A4A"/>
                </a:solidFill>
                <a:latin typeface="Georgia" panose="02040502050405020303" pitchFamily="18" charset="0"/>
              </a:defRPr>
            </a:lvl3pPr>
            <a:lvl4pPr>
              <a:defRPr>
                <a:solidFill>
                  <a:srgbClr val="182A4A"/>
                </a:solidFill>
                <a:latin typeface="Georgia" panose="02040502050405020303" pitchFamily="18" charset="0"/>
              </a:defRPr>
            </a:lvl4pPr>
            <a:lvl5pPr>
              <a:defRPr>
                <a:solidFill>
                  <a:srgbClr val="182A4A"/>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9445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9763C-1975-0EEB-63B5-BE60AF655C99}"/>
              </a:ext>
            </a:extLst>
          </p:cNvPr>
          <p:cNvSpPr>
            <a:spLocks noGrp="1"/>
          </p:cNvSpPr>
          <p:nvPr>
            <p:ph type="title"/>
          </p:nvPr>
        </p:nvSpPr>
        <p:spPr>
          <a:xfrm>
            <a:off x="731527" y="365126"/>
            <a:ext cx="10622273" cy="1030042"/>
          </a:xfrm>
        </p:spPr>
        <p:txBody>
          <a:bodyPr/>
          <a:lstStyle>
            <a:lvl1pPr>
              <a:defRPr>
                <a:solidFill>
                  <a:srgbClr val="00AEEF"/>
                </a:solidFill>
                <a:latin typeface="Century Gothic" panose="020B0502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1A60566-DC7F-85C5-BD0B-0E0516584DD7}"/>
              </a:ext>
            </a:extLst>
          </p:cNvPr>
          <p:cNvSpPr>
            <a:spLocks noGrp="1"/>
          </p:cNvSpPr>
          <p:nvPr>
            <p:ph sz="half" idx="1"/>
          </p:nvPr>
        </p:nvSpPr>
        <p:spPr>
          <a:xfrm>
            <a:off x="731527" y="1547846"/>
            <a:ext cx="5288273" cy="4351338"/>
          </a:xfrm>
        </p:spPr>
        <p:txBody>
          <a:bodyPr/>
          <a:lstStyle>
            <a:lvl1pPr>
              <a:defRPr>
                <a:solidFill>
                  <a:srgbClr val="182A4A"/>
                </a:solidFill>
                <a:latin typeface="Georgia" panose="02040502050405020303" pitchFamily="18" charset="0"/>
              </a:defRPr>
            </a:lvl1pPr>
            <a:lvl2pPr>
              <a:defRPr>
                <a:solidFill>
                  <a:srgbClr val="182A4A"/>
                </a:solidFill>
                <a:latin typeface="Georgia" panose="02040502050405020303" pitchFamily="18" charset="0"/>
              </a:defRPr>
            </a:lvl2pPr>
            <a:lvl3pPr>
              <a:defRPr>
                <a:solidFill>
                  <a:srgbClr val="182A4A"/>
                </a:solidFill>
                <a:latin typeface="Georgia" panose="02040502050405020303" pitchFamily="18" charset="0"/>
              </a:defRPr>
            </a:lvl3pPr>
            <a:lvl4pPr>
              <a:defRPr>
                <a:solidFill>
                  <a:srgbClr val="182A4A"/>
                </a:solidFill>
                <a:latin typeface="Georgia" panose="02040502050405020303" pitchFamily="18" charset="0"/>
              </a:defRPr>
            </a:lvl4pPr>
            <a:lvl5pPr>
              <a:defRPr>
                <a:solidFill>
                  <a:srgbClr val="182A4A"/>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32258CF-366E-37F4-82E8-EEE30DD83171}"/>
              </a:ext>
            </a:extLst>
          </p:cNvPr>
          <p:cNvSpPr>
            <a:spLocks noGrp="1"/>
          </p:cNvSpPr>
          <p:nvPr>
            <p:ph sz="half" idx="2"/>
          </p:nvPr>
        </p:nvSpPr>
        <p:spPr>
          <a:xfrm>
            <a:off x="6172200" y="1547846"/>
            <a:ext cx="5181600" cy="4351338"/>
          </a:xfrm>
        </p:spPr>
        <p:txBody>
          <a:bodyPr/>
          <a:lstStyle>
            <a:lvl1pPr>
              <a:defRPr>
                <a:solidFill>
                  <a:srgbClr val="182A4A"/>
                </a:solidFill>
                <a:latin typeface="Georgia" panose="02040502050405020303" pitchFamily="18" charset="0"/>
              </a:defRPr>
            </a:lvl1pPr>
            <a:lvl2pPr>
              <a:defRPr>
                <a:solidFill>
                  <a:srgbClr val="182A4A"/>
                </a:solidFill>
                <a:latin typeface="Georgia" panose="02040502050405020303" pitchFamily="18" charset="0"/>
              </a:defRPr>
            </a:lvl2pPr>
            <a:lvl3pPr>
              <a:defRPr>
                <a:solidFill>
                  <a:srgbClr val="182A4A"/>
                </a:solidFill>
                <a:latin typeface="Georgia" panose="02040502050405020303" pitchFamily="18" charset="0"/>
              </a:defRPr>
            </a:lvl3pPr>
            <a:lvl4pPr>
              <a:defRPr>
                <a:solidFill>
                  <a:srgbClr val="182A4A"/>
                </a:solidFill>
                <a:latin typeface="Georgia" panose="02040502050405020303" pitchFamily="18" charset="0"/>
              </a:defRPr>
            </a:lvl4pPr>
            <a:lvl5pPr>
              <a:defRPr>
                <a:solidFill>
                  <a:srgbClr val="182A4A"/>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574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B20FA-9DD2-9650-CCFB-550597434228}"/>
              </a:ext>
            </a:extLst>
          </p:cNvPr>
          <p:cNvSpPr>
            <a:spLocks noGrp="1"/>
          </p:cNvSpPr>
          <p:nvPr>
            <p:ph type="title"/>
          </p:nvPr>
        </p:nvSpPr>
        <p:spPr>
          <a:xfrm>
            <a:off x="731527" y="365125"/>
            <a:ext cx="10797454" cy="1030043"/>
          </a:xfrm>
        </p:spPr>
        <p:txBody>
          <a:bodyPr/>
          <a:lstStyle>
            <a:lvl1pPr>
              <a:defRPr>
                <a:solidFill>
                  <a:srgbClr val="00AEEF"/>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51269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281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0D20C13-706D-EEF3-DC5C-E716AD3866D6}"/>
              </a:ext>
            </a:extLst>
          </p:cNvPr>
          <p:cNvSpPr>
            <a:spLocks noGrp="1"/>
          </p:cNvSpPr>
          <p:nvPr>
            <p:ph type="pic" idx="1"/>
          </p:nvPr>
        </p:nvSpPr>
        <p:spPr>
          <a:xfrm>
            <a:off x="0" y="1"/>
            <a:ext cx="4006735" cy="2760132"/>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Picture Placeholder 2">
            <a:extLst>
              <a:ext uri="{FF2B5EF4-FFF2-40B4-BE49-F238E27FC236}">
                <a16:creationId xmlns:a16="http://schemas.microsoft.com/office/drawing/2014/main" id="{A7B12693-E176-E956-71A3-14FA13A4EB0D}"/>
              </a:ext>
            </a:extLst>
          </p:cNvPr>
          <p:cNvSpPr>
            <a:spLocks noGrp="1"/>
          </p:cNvSpPr>
          <p:nvPr>
            <p:ph type="pic" idx="13"/>
          </p:nvPr>
        </p:nvSpPr>
        <p:spPr>
          <a:xfrm>
            <a:off x="3172814" y="2760132"/>
            <a:ext cx="2923186" cy="2045887"/>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Rectangle 6">
            <a:extLst>
              <a:ext uri="{FF2B5EF4-FFF2-40B4-BE49-F238E27FC236}">
                <a16:creationId xmlns:a16="http://schemas.microsoft.com/office/drawing/2014/main" id="{DC72F974-7C1E-F402-7747-E40EE9545837}"/>
              </a:ext>
            </a:extLst>
          </p:cNvPr>
          <p:cNvSpPr/>
          <p:nvPr userDrawn="1"/>
        </p:nvSpPr>
        <p:spPr>
          <a:xfrm>
            <a:off x="-1" y="2760132"/>
            <a:ext cx="3172815" cy="2045887"/>
          </a:xfrm>
          <a:prstGeom prst="rect">
            <a:avLst/>
          </a:prstGeom>
          <a:solidFill>
            <a:srgbClr val="00AE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92744442-AEB5-CD44-E8A0-E4F5AE80A7B3}"/>
              </a:ext>
            </a:extLst>
          </p:cNvPr>
          <p:cNvSpPr>
            <a:spLocks noGrp="1"/>
          </p:cNvSpPr>
          <p:nvPr>
            <p:ph type="body" sz="half" idx="14" hasCustomPrompt="1"/>
          </p:nvPr>
        </p:nvSpPr>
        <p:spPr>
          <a:xfrm>
            <a:off x="1971375" y="2984269"/>
            <a:ext cx="1055717" cy="1612669"/>
          </a:xfrm>
        </p:spPr>
        <p:txBody>
          <a:bodyPr anchor="ctr">
            <a:normAutofit/>
          </a:bodyPr>
          <a:lstStyle>
            <a:lvl1pPr marL="0" indent="0" algn="l">
              <a:spcBef>
                <a:spcPts val="0"/>
              </a:spcBef>
              <a:buNone/>
              <a:defRPr sz="1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Unit head picture in </a:t>
            </a:r>
            <a:r>
              <a:rPr lang="en-US" dirty="0" err="1"/>
              <a:t>bw</a:t>
            </a:r>
            <a:r>
              <a:rPr lang="en-US" dirty="0"/>
              <a:t> with name/title</a:t>
            </a:r>
          </a:p>
        </p:txBody>
      </p:sp>
      <p:sp>
        <p:nvSpPr>
          <p:cNvPr id="9" name="Picture Placeholder 2">
            <a:extLst>
              <a:ext uri="{FF2B5EF4-FFF2-40B4-BE49-F238E27FC236}">
                <a16:creationId xmlns:a16="http://schemas.microsoft.com/office/drawing/2014/main" id="{BF6B479B-6B5B-AD46-7B31-75095A0A17E7}"/>
              </a:ext>
            </a:extLst>
          </p:cNvPr>
          <p:cNvSpPr>
            <a:spLocks noGrp="1"/>
          </p:cNvSpPr>
          <p:nvPr>
            <p:ph type="pic" idx="15"/>
          </p:nvPr>
        </p:nvSpPr>
        <p:spPr>
          <a:xfrm>
            <a:off x="222858" y="2961134"/>
            <a:ext cx="1655819" cy="1635804"/>
          </a:xfrm>
          <a:prstGeom prst="ellipse">
            <a:avLst/>
          </a:prstGeom>
          <a:solidFill>
            <a:schemeClr val="bg1"/>
          </a:solidFill>
        </p:spPr>
        <p:txBody>
          <a:bodyPr>
            <a:normAutofit/>
          </a:bodyPr>
          <a:lstStyle>
            <a:lvl1pPr marL="0" indent="0" algn="ctr">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Picture Placeholder 2">
            <a:extLst>
              <a:ext uri="{FF2B5EF4-FFF2-40B4-BE49-F238E27FC236}">
                <a16:creationId xmlns:a16="http://schemas.microsoft.com/office/drawing/2014/main" id="{D5267739-5AFD-F40A-BFC5-67C47CEAADC8}"/>
              </a:ext>
            </a:extLst>
          </p:cNvPr>
          <p:cNvSpPr>
            <a:spLocks noGrp="1"/>
          </p:cNvSpPr>
          <p:nvPr>
            <p:ph type="pic" idx="16"/>
          </p:nvPr>
        </p:nvSpPr>
        <p:spPr>
          <a:xfrm>
            <a:off x="4006735" y="1"/>
            <a:ext cx="2089266" cy="2760132"/>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A1F97BB4-5AA4-93D9-0349-945F181CF066}"/>
              </a:ext>
            </a:extLst>
          </p:cNvPr>
          <p:cNvSpPr>
            <a:spLocks noGrp="1"/>
          </p:cNvSpPr>
          <p:nvPr>
            <p:ph type="pic" idx="17"/>
          </p:nvPr>
        </p:nvSpPr>
        <p:spPr>
          <a:xfrm>
            <a:off x="3557848" y="4806019"/>
            <a:ext cx="2538152" cy="1612669"/>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Picture Placeholder 2">
            <a:extLst>
              <a:ext uri="{FF2B5EF4-FFF2-40B4-BE49-F238E27FC236}">
                <a16:creationId xmlns:a16="http://schemas.microsoft.com/office/drawing/2014/main" id="{F4115146-B1C3-8995-C06C-FCBEEF18D1E3}"/>
              </a:ext>
            </a:extLst>
          </p:cNvPr>
          <p:cNvSpPr>
            <a:spLocks noGrp="1"/>
          </p:cNvSpPr>
          <p:nvPr>
            <p:ph type="pic" idx="18"/>
          </p:nvPr>
        </p:nvSpPr>
        <p:spPr>
          <a:xfrm>
            <a:off x="2169622" y="4806019"/>
            <a:ext cx="1388225" cy="1612669"/>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2F09A71D-ABD3-60B5-87F5-2A6661904F52}"/>
              </a:ext>
            </a:extLst>
          </p:cNvPr>
          <p:cNvSpPr>
            <a:spLocks noGrp="1"/>
          </p:cNvSpPr>
          <p:nvPr>
            <p:ph type="pic" idx="19"/>
          </p:nvPr>
        </p:nvSpPr>
        <p:spPr>
          <a:xfrm>
            <a:off x="-3" y="4806019"/>
            <a:ext cx="2169625" cy="1612669"/>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Title 1">
            <a:extLst>
              <a:ext uri="{FF2B5EF4-FFF2-40B4-BE49-F238E27FC236}">
                <a16:creationId xmlns:a16="http://schemas.microsoft.com/office/drawing/2014/main" id="{25ADF9D1-5B04-E5FF-3285-4822DC6FF2EB}"/>
              </a:ext>
            </a:extLst>
          </p:cNvPr>
          <p:cNvSpPr>
            <a:spLocks noGrp="1"/>
          </p:cNvSpPr>
          <p:nvPr>
            <p:ph type="title"/>
          </p:nvPr>
        </p:nvSpPr>
        <p:spPr>
          <a:xfrm>
            <a:off x="6683240" y="457200"/>
            <a:ext cx="5029789" cy="1421476"/>
          </a:xfrm>
        </p:spPr>
        <p:txBody>
          <a:bodyPr anchor="t"/>
          <a:lstStyle>
            <a:lvl1pPr>
              <a:defRPr sz="3200">
                <a:latin typeface="Century Gothic" panose="020B0502020202020204" pitchFamily="34" charset="0"/>
              </a:defRPr>
            </a:lvl1pPr>
          </a:lstStyle>
          <a:p>
            <a:r>
              <a:rPr lang="en-US"/>
              <a:t>Click to edit Master title style</a:t>
            </a:r>
            <a:endParaRPr lang="en-US" dirty="0"/>
          </a:p>
        </p:txBody>
      </p:sp>
      <p:sp>
        <p:nvSpPr>
          <p:cNvPr id="15" name="Text Placeholder 3">
            <a:extLst>
              <a:ext uri="{FF2B5EF4-FFF2-40B4-BE49-F238E27FC236}">
                <a16:creationId xmlns:a16="http://schemas.microsoft.com/office/drawing/2014/main" id="{7327D832-9EAD-3409-DB80-C953BEF844D3}"/>
              </a:ext>
            </a:extLst>
          </p:cNvPr>
          <p:cNvSpPr>
            <a:spLocks noGrp="1"/>
          </p:cNvSpPr>
          <p:nvPr>
            <p:ph type="body" sz="half" idx="2"/>
          </p:nvPr>
        </p:nvSpPr>
        <p:spPr>
          <a:xfrm>
            <a:off x="6683240" y="2057399"/>
            <a:ext cx="5029789" cy="3864429"/>
          </a:xfrm>
        </p:spPr>
        <p:txBody>
          <a:bodyPr>
            <a:normAutofit/>
          </a:bodyPr>
          <a:lstStyle>
            <a:lvl1pPr marL="0" indent="0">
              <a:buNone/>
              <a:defRPr sz="2000">
                <a:solidFill>
                  <a:srgbClr val="182A4A"/>
                </a:solidFill>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05515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E5205-CAC8-8505-0249-8E382A9123CC}"/>
              </a:ext>
            </a:extLst>
          </p:cNvPr>
          <p:cNvSpPr>
            <a:spLocks noGrp="1"/>
          </p:cNvSpPr>
          <p:nvPr>
            <p:ph type="title"/>
          </p:nvPr>
        </p:nvSpPr>
        <p:spPr>
          <a:xfrm>
            <a:off x="6683240" y="457200"/>
            <a:ext cx="5029789" cy="1600200"/>
          </a:xfrm>
        </p:spPr>
        <p:txBody>
          <a:bodyPr anchor="t"/>
          <a:lstStyle>
            <a:lvl1pPr>
              <a:defRPr sz="3200">
                <a:latin typeface="Century Gothic" panose="020B0502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B61F351-E19B-9531-6006-6F0992D00DA6}"/>
              </a:ext>
            </a:extLst>
          </p:cNvPr>
          <p:cNvSpPr>
            <a:spLocks noGrp="1"/>
          </p:cNvSpPr>
          <p:nvPr>
            <p:ph type="pic" idx="1"/>
          </p:nvPr>
        </p:nvSpPr>
        <p:spPr>
          <a:xfrm>
            <a:off x="0" y="1"/>
            <a:ext cx="6096000" cy="640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963752-EF57-E1AB-89C3-8F4356A192DB}"/>
              </a:ext>
            </a:extLst>
          </p:cNvPr>
          <p:cNvSpPr>
            <a:spLocks noGrp="1"/>
          </p:cNvSpPr>
          <p:nvPr>
            <p:ph type="body" sz="half" idx="2"/>
          </p:nvPr>
        </p:nvSpPr>
        <p:spPr>
          <a:xfrm>
            <a:off x="6683240" y="2057399"/>
            <a:ext cx="5029789" cy="3864429"/>
          </a:xfrm>
        </p:spPr>
        <p:txBody>
          <a:bodyPr>
            <a:normAutofit/>
          </a:bodyPr>
          <a:lstStyle>
            <a:lvl1pPr marL="0" indent="0">
              <a:buNone/>
              <a:defRPr sz="2000">
                <a:solidFill>
                  <a:srgbClr val="182A4A"/>
                </a:solidFill>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55381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F372A0-ED05-4585-8B5D-8946CDD71D04}"/>
              </a:ext>
            </a:extLst>
          </p:cNvPr>
          <p:cNvSpPr/>
          <p:nvPr userDrawn="1"/>
        </p:nvSpPr>
        <p:spPr>
          <a:xfrm>
            <a:off x="0" y="0"/>
            <a:ext cx="9310255" cy="6858000"/>
          </a:xfrm>
          <a:prstGeom prst="rect">
            <a:avLst/>
          </a:prstGeom>
          <a:solidFill>
            <a:srgbClr val="00AE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07C5FBA-C895-D213-8685-B84C9D1A2119}"/>
              </a:ext>
            </a:extLst>
          </p:cNvPr>
          <p:cNvSpPr/>
          <p:nvPr userDrawn="1"/>
        </p:nvSpPr>
        <p:spPr>
          <a:xfrm>
            <a:off x="9310255" y="0"/>
            <a:ext cx="2881745"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CBDB423-C10B-3A11-48B0-B37AFD391224}"/>
              </a:ext>
            </a:extLst>
          </p:cNvPr>
          <p:cNvSpPr>
            <a:spLocks noGrp="1"/>
          </p:cNvSpPr>
          <p:nvPr>
            <p:ph type="title" hasCustomPrompt="1"/>
          </p:nvPr>
        </p:nvSpPr>
        <p:spPr>
          <a:xfrm>
            <a:off x="922866" y="1578505"/>
            <a:ext cx="7414339" cy="2798762"/>
          </a:xfrm>
        </p:spPr>
        <p:txBody>
          <a:bodyPr/>
          <a:lstStyle>
            <a:lvl1pPr>
              <a:defRPr cap="all" spc="150" baseline="0">
                <a:solidFill>
                  <a:schemeClr val="bg1"/>
                </a:solidFill>
                <a:latin typeface="Century Gothic" panose="020B0502020202020204" pitchFamily="34" charset="0"/>
              </a:defRPr>
            </a:lvl1pPr>
          </a:lstStyle>
          <a:p>
            <a:r>
              <a:rPr lang="en-US" dirty="0"/>
              <a:t>Click to write a personal message</a:t>
            </a:r>
          </a:p>
        </p:txBody>
      </p:sp>
      <p:pic>
        <p:nvPicPr>
          <p:cNvPr id="5" name="Picture 4" descr="IGB_url.png">
            <a:extLst>
              <a:ext uri="{FF2B5EF4-FFF2-40B4-BE49-F238E27FC236}">
                <a16:creationId xmlns:a16="http://schemas.microsoft.com/office/drawing/2014/main" id="{6584A82A-51C5-6486-48D1-908A73DD63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2131" y="1824023"/>
            <a:ext cx="810768" cy="725424"/>
          </a:xfrm>
          <a:prstGeom prst="rect">
            <a:avLst/>
          </a:prstGeom>
        </p:spPr>
      </p:pic>
      <p:sp>
        <p:nvSpPr>
          <p:cNvPr id="6" name="TextBox 5">
            <a:hlinkClick r:id="rId3"/>
            <a:extLst>
              <a:ext uri="{FF2B5EF4-FFF2-40B4-BE49-F238E27FC236}">
                <a16:creationId xmlns:a16="http://schemas.microsoft.com/office/drawing/2014/main" id="{69FC02D6-9E05-382C-65D6-24778FFE7AFC}"/>
              </a:ext>
            </a:extLst>
          </p:cNvPr>
          <p:cNvSpPr txBox="1"/>
          <p:nvPr userDrawn="1"/>
        </p:nvSpPr>
        <p:spPr>
          <a:xfrm>
            <a:off x="9905999" y="2489200"/>
            <a:ext cx="1667934" cy="307777"/>
          </a:xfrm>
          <a:prstGeom prst="rect">
            <a:avLst/>
          </a:prstGeom>
          <a:noFill/>
        </p:spPr>
        <p:txBody>
          <a:bodyPr wrap="square" rtlCol="0">
            <a:spAutoFit/>
          </a:bodyPr>
          <a:lstStyle/>
          <a:p>
            <a:r>
              <a:rPr lang="en-US" sz="1400" spc="50" dirty="0" err="1">
                <a:solidFill>
                  <a:srgbClr val="182A4A"/>
                </a:solidFill>
                <a:latin typeface="Century Gothic"/>
                <a:cs typeface="Century Gothic"/>
              </a:rPr>
              <a:t>igb.illinois.edu</a:t>
            </a:r>
            <a:endParaRPr lang="en-US" sz="1400" spc="50" dirty="0">
              <a:solidFill>
                <a:srgbClr val="182A4A"/>
              </a:solidFill>
              <a:latin typeface="Century Gothic"/>
              <a:cs typeface="Century Gothic"/>
            </a:endParaRPr>
          </a:p>
        </p:txBody>
      </p:sp>
      <p:cxnSp>
        <p:nvCxnSpPr>
          <p:cNvPr id="7" name="Straight Connector 6">
            <a:extLst>
              <a:ext uri="{FF2B5EF4-FFF2-40B4-BE49-F238E27FC236}">
                <a16:creationId xmlns:a16="http://schemas.microsoft.com/office/drawing/2014/main" id="{74ED6D5A-7F4C-1597-2A46-8D2ECC2CF2EF}"/>
              </a:ext>
            </a:extLst>
          </p:cNvPr>
          <p:cNvCxnSpPr/>
          <p:nvPr userDrawn="1"/>
        </p:nvCxnSpPr>
        <p:spPr>
          <a:xfrm>
            <a:off x="9990666" y="3149600"/>
            <a:ext cx="1794934"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8" name="Picture 7" descr="IGB_twitter.png">
            <a:extLst>
              <a:ext uri="{FF2B5EF4-FFF2-40B4-BE49-F238E27FC236}">
                <a16:creationId xmlns:a16="http://schemas.microsoft.com/office/drawing/2014/main" id="{7C9551A9-BF43-3987-763B-B9C9CB6982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46306" y="3402246"/>
            <a:ext cx="593093" cy="526702"/>
          </a:xfrm>
          <a:prstGeom prst="rect">
            <a:avLst/>
          </a:prstGeom>
        </p:spPr>
      </p:pic>
      <p:sp>
        <p:nvSpPr>
          <p:cNvPr id="9" name="TextBox 8">
            <a:hlinkClick r:id="rId5"/>
            <a:extLst>
              <a:ext uri="{FF2B5EF4-FFF2-40B4-BE49-F238E27FC236}">
                <a16:creationId xmlns:a16="http://schemas.microsoft.com/office/drawing/2014/main" id="{13B14206-EB1D-5E2F-0E76-F17262E675F5}"/>
              </a:ext>
            </a:extLst>
          </p:cNvPr>
          <p:cNvSpPr txBox="1"/>
          <p:nvPr userDrawn="1"/>
        </p:nvSpPr>
        <p:spPr>
          <a:xfrm>
            <a:off x="9889065" y="3877731"/>
            <a:ext cx="1667934" cy="307777"/>
          </a:xfrm>
          <a:prstGeom prst="rect">
            <a:avLst/>
          </a:prstGeom>
          <a:noFill/>
        </p:spPr>
        <p:txBody>
          <a:bodyPr wrap="square" rtlCol="0">
            <a:spAutoFit/>
          </a:bodyPr>
          <a:lstStyle/>
          <a:p>
            <a:r>
              <a:rPr lang="en-US" sz="1400" spc="50" dirty="0">
                <a:solidFill>
                  <a:srgbClr val="182A4A"/>
                </a:solidFill>
                <a:latin typeface="Century Gothic"/>
                <a:cs typeface="Century Gothic"/>
              </a:rPr>
              <a:t>@</a:t>
            </a:r>
            <a:r>
              <a:rPr lang="en-US" sz="1400" spc="50" dirty="0" err="1">
                <a:solidFill>
                  <a:srgbClr val="182A4A"/>
                </a:solidFill>
                <a:latin typeface="Century Gothic"/>
                <a:cs typeface="Century Gothic"/>
              </a:rPr>
              <a:t>IGBIllinois</a:t>
            </a:r>
            <a:endParaRPr lang="en-US" sz="1400" spc="50" dirty="0">
              <a:solidFill>
                <a:srgbClr val="182A4A"/>
              </a:solidFill>
              <a:latin typeface="Century Gothic"/>
              <a:cs typeface="Century Gothic"/>
            </a:endParaRPr>
          </a:p>
        </p:txBody>
      </p:sp>
      <p:cxnSp>
        <p:nvCxnSpPr>
          <p:cNvPr id="10" name="Straight Connector 9">
            <a:extLst>
              <a:ext uri="{FF2B5EF4-FFF2-40B4-BE49-F238E27FC236}">
                <a16:creationId xmlns:a16="http://schemas.microsoft.com/office/drawing/2014/main" id="{85B84132-36D7-0ADF-E9A5-283D798F25FF}"/>
              </a:ext>
            </a:extLst>
          </p:cNvPr>
          <p:cNvCxnSpPr/>
          <p:nvPr userDrawn="1"/>
        </p:nvCxnSpPr>
        <p:spPr>
          <a:xfrm>
            <a:off x="9990666" y="4487333"/>
            <a:ext cx="1794934"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IGB_email.png">
            <a:extLst>
              <a:ext uri="{FF2B5EF4-FFF2-40B4-BE49-F238E27FC236}">
                <a16:creationId xmlns:a16="http://schemas.microsoft.com/office/drawing/2014/main" id="{6113C008-6EAB-4716-CAA3-450CAA635B9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72131" y="4739979"/>
            <a:ext cx="1115568" cy="725424"/>
          </a:xfrm>
          <a:prstGeom prst="rect">
            <a:avLst/>
          </a:prstGeom>
        </p:spPr>
      </p:pic>
      <p:sp>
        <p:nvSpPr>
          <p:cNvPr id="12" name="TextBox 11">
            <a:extLst>
              <a:ext uri="{FF2B5EF4-FFF2-40B4-BE49-F238E27FC236}">
                <a16:creationId xmlns:a16="http://schemas.microsoft.com/office/drawing/2014/main" id="{38F99768-AF0A-2672-DEE6-DE7D06AA7A41}"/>
              </a:ext>
            </a:extLst>
          </p:cNvPr>
          <p:cNvSpPr txBox="1"/>
          <p:nvPr userDrawn="1"/>
        </p:nvSpPr>
        <p:spPr>
          <a:xfrm>
            <a:off x="9889063" y="5495514"/>
            <a:ext cx="2057402" cy="307777"/>
          </a:xfrm>
          <a:prstGeom prst="rect">
            <a:avLst/>
          </a:prstGeom>
          <a:noFill/>
        </p:spPr>
        <p:txBody>
          <a:bodyPr wrap="square" rtlCol="0">
            <a:spAutoFit/>
          </a:bodyPr>
          <a:lstStyle/>
          <a:p>
            <a:r>
              <a:rPr lang="en-US" sz="1400" spc="50" dirty="0" err="1">
                <a:solidFill>
                  <a:srgbClr val="182A4A"/>
                </a:solidFill>
                <a:latin typeface="Century Gothic"/>
                <a:cs typeface="Century Gothic"/>
              </a:rPr>
              <a:t>info-igb@illinois.edu</a:t>
            </a:r>
            <a:endParaRPr lang="en-US" sz="1400" spc="50" dirty="0">
              <a:solidFill>
                <a:srgbClr val="182A4A"/>
              </a:solidFill>
              <a:latin typeface="Century Gothic"/>
              <a:cs typeface="Century Gothic"/>
            </a:endParaRPr>
          </a:p>
        </p:txBody>
      </p:sp>
      <p:pic>
        <p:nvPicPr>
          <p:cNvPr id="13" name="Picture 12">
            <a:extLst>
              <a:ext uri="{FF2B5EF4-FFF2-40B4-BE49-F238E27FC236}">
                <a16:creationId xmlns:a16="http://schemas.microsoft.com/office/drawing/2014/main" id="{20A834EC-C01E-B03A-F9F1-C63E64C6083E}"/>
              </a:ext>
            </a:extLst>
          </p:cNvPr>
          <p:cNvPicPr>
            <a:picLocks noChangeAspect="1"/>
          </p:cNvPicPr>
          <p:nvPr userDrawn="1"/>
        </p:nvPicPr>
        <p:blipFill>
          <a:blip r:embed="rId7"/>
          <a:stretch>
            <a:fillRect/>
          </a:stretch>
        </p:blipFill>
        <p:spPr>
          <a:xfrm>
            <a:off x="10429915" y="3509502"/>
            <a:ext cx="339257" cy="339257"/>
          </a:xfrm>
          <a:prstGeom prst="rect">
            <a:avLst/>
          </a:prstGeom>
        </p:spPr>
      </p:pic>
      <p:pic>
        <p:nvPicPr>
          <p:cNvPr id="14" name="Picture 13">
            <a:extLst>
              <a:ext uri="{FF2B5EF4-FFF2-40B4-BE49-F238E27FC236}">
                <a16:creationId xmlns:a16="http://schemas.microsoft.com/office/drawing/2014/main" id="{7B9C0628-F52F-B0A8-25AB-0487438D53C4}"/>
              </a:ext>
            </a:extLst>
          </p:cNvPr>
          <p:cNvPicPr>
            <a:picLocks noChangeAspect="1"/>
          </p:cNvPicPr>
          <p:nvPr userDrawn="1"/>
        </p:nvPicPr>
        <p:blipFill>
          <a:blip r:embed="rId8"/>
          <a:stretch>
            <a:fillRect/>
          </a:stretch>
        </p:blipFill>
        <p:spPr>
          <a:xfrm>
            <a:off x="10905490" y="3509502"/>
            <a:ext cx="339257" cy="339257"/>
          </a:xfrm>
          <a:prstGeom prst="rect">
            <a:avLst/>
          </a:prstGeom>
        </p:spPr>
      </p:pic>
      <p:pic>
        <p:nvPicPr>
          <p:cNvPr id="15" name="Picture 14" descr="Text&#10;&#10;Description automatically generated">
            <a:extLst>
              <a:ext uri="{FF2B5EF4-FFF2-40B4-BE49-F238E27FC236}">
                <a16:creationId xmlns:a16="http://schemas.microsoft.com/office/drawing/2014/main" id="{A50F8588-97AC-B951-2BA7-67FDA88BF67D}"/>
              </a:ext>
            </a:extLst>
          </p:cNvPr>
          <p:cNvPicPr>
            <a:picLocks noChangeAspect="1"/>
          </p:cNvPicPr>
          <p:nvPr userDrawn="1"/>
        </p:nvPicPr>
        <p:blipFill>
          <a:blip r:embed="rId9"/>
          <a:stretch>
            <a:fillRect/>
          </a:stretch>
        </p:blipFill>
        <p:spPr>
          <a:xfrm>
            <a:off x="922865" y="5381090"/>
            <a:ext cx="2477039" cy="641376"/>
          </a:xfrm>
          <a:prstGeom prst="rect">
            <a:avLst/>
          </a:prstGeom>
        </p:spPr>
      </p:pic>
    </p:spTree>
    <p:extLst>
      <p:ext uri="{BB962C8B-B14F-4D97-AF65-F5344CB8AC3E}">
        <p14:creationId xmlns:p14="http://schemas.microsoft.com/office/powerpoint/2010/main" val="184057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16F96-BB6B-C21C-FA3D-E2087054BC75}"/>
              </a:ext>
            </a:extLst>
          </p:cNvPr>
          <p:cNvSpPr>
            <a:spLocks noGrp="1"/>
          </p:cNvSpPr>
          <p:nvPr>
            <p:ph type="ctrTitle"/>
          </p:nvPr>
        </p:nvSpPr>
        <p:spPr>
          <a:xfrm>
            <a:off x="1524000" y="1411119"/>
            <a:ext cx="9144000" cy="2133599"/>
          </a:xfrm>
        </p:spPr>
        <p:txBody>
          <a:bodyPr anchor="b">
            <a:normAutofit/>
          </a:bodyPr>
          <a:lstStyle>
            <a:lvl1pPr algn="ctr">
              <a:defRPr sz="4200" cap="all" spc="150" baseline="0">
                <a:solidFill>
                  <a:schemeClr val="bg1"/>
                </a:solidFill>
                <a:latin typeface="Century Gothic" panose="020B0502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3C2B422-F4DE-8F87-376C-D03A0611CD5D}"/>
              </a:ext>
            </a:extLst>
          </p:cNvPr>
          <p:cNvSpPr>
            <a:spLocks noGrp="1"/>
          </p:cNvSpPr>
          <p:nvPr>
            <p:ph type="subTitle" idx="1" hasCustomPrompt="1"/>
          </p:nvPr>
        </p:nvSpPr>
        <p:spPr>
          <a:xfrm>
            <a:off x="1524000" y="3544718"/>
            <a:ext cx="9144000" cy="2001838"/>
          </a:xfrm>
        </p:spPr>
        <p:txBody>
          <a:bodyPr>
            <a:normAutofit/>
          </a:bodyPr>
          <a:lstStyle>
            <a:lvl1pPr marL="0" indent="0" algn="ctr">
              <a:spcBef>
                <a:spcPts val="0"/>
              </a:spcBef>
              <a:buNone/>
              <a:defRPr sz="1800" spc="5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Presenter Title</a:t>
            </a:r>
          </a:p>
          <a:p>
            <a:r>
              <a:rPr lang="en-US" dirty="0"/>
              <a:t>Date</a:t>
            </a:r>
          </a:p>
        </p:txBody>
      </p:sp>
    </p:spTree>
    <p:extLst>
      <p:ext uri="{BB962C8B-B14F-4D97-AF65-F5344CB8AC3E}">
        <p14:creationId xmlns:p14="http://schemas.microsoft.com/office/powerpoint/2010/main" val="2932184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538F4B3-722E-B840-AB98-576E421F6308}"/>
              </a:ext>
            </a:extLst>
          </p:cNvPr>
          <p:cNvSpPr>
            <a:spLocks noGrp="1"/>
          </p:cNvSpPr>
          <p:nvPr>
            <p:ph type="ctrTitle"/>
          </p:nvPr>
        </p:nvSpPr>
        <p:spPr>
          <a:xfrm>
            <a:off x="1524000" y="1411119"/>
            <a:ext cx="9144000" cy="2133599"/>
          </a:xfrm>
        </p:spPr>
        <p:txBody>
          <a:bodyPr anchor="b">
            <a:normAutofit/>
          </a:bodyPr>
          <a:lstStyle>
            <a:lvl1pPr algn="ctr">
              <a:defRPr sz="4200" cap="all" spc="150" baseline="0">
                <a:solidFill>
                  <a:schemeClr val="bg1"/>
                </a:solidFill>
                <a:latin typeface="Century Gothic" panose="020B0502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318DB6CC-E320-4A69-C852-D87CC2D280F4}"/>
              </a:ext>
            </a:extLst>
          </p:cNvPr>
          <p:cNvSpPr>
            <a:spLocks noGrp="1"/>
          </p:cNvSpPr>
          <p:nvPr>
            <p:ph type="subTitle" idx="1" hasCustomPrompt="1"/>
          </p:nvPr>
        </p:nvSpPr>
        <p:spPr>
          <a:xfrm>
            <a:off x="1524000" y="3544718"/>
            <a:ext cx="9144000" cy="2001838"/>
          </a:xfrm>
        </p:spPr>
        <p:txBody>
          <a:bodyPr>
            <a:normAutofit/>
          </a:bodyPr>
          <a:lstStyle>
            <a:lvl1pPr marL="0" indent="0" algn="ctr">
              <a:spcBef>
                <a:spcPts val="0"/>
              </a:spcBef>
              <a:buNone/>
              <a:defRPr sz="1800" spc="5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Presenter Title</a:t>
            </a:r>
          </a:p>
          <a:p>
            <a:r>
              <a:rPr lang="en-US" dirty="0"/>
              <a:t>Date</a:t>
            </a:r>
          </a:p>
        </p:txBody>
      </p:sp>
    </p:spTree>
    <p:extLst>
      <p:ext uri="{BB962C8B-B14F-4D97-AF65-F5344CB8AC3E}">
        <p14:creationId xmlns:p14="http://schemas.microsoft.com/office/powerpoint/2010/main" val="4210584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A72A21D-2F79-E8BE-7DCB-D70E5B5C445D}"/>
              </a:ext>
            </a:extLst>
          </p:cNvPr>
          <p:cNvSpPr>
            <a:spLocks noGrp="1"/>
          </p:cNvSpPr>
          <p:nvPr>
            <p:ph type="ctrTitle"/>
          </p:nvPr>
        </p:nvSpPr>
        <p:spPr>
          <a:xfrm>
            <a:off x="1524000" y="1411119"/>
            <a:ext cx="9144000" cy="2133599"/>
          </a:xfrm>
        </p:spPr>
        <p:txBody>
          <a:bodyPr anchor="b">
            <a:normAutofit/>
          </a:bodyPr>
          <a:lstStyle>
            <a:lvl1pPr algn="ctr">
              <a:defRPr sz="4200" cap="all" spc="150" baseline="0">
                <a:solidFill>
                  <a:schemeClr val="bg1"/>
                </a:solidFill>
                <a:latin typeface="Century Gothic" panose="020B0502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21E60AB7-DC2A-0A8D-7D19-13918E7AA558}"/>
              </a:ext>
            </a:extLst>
          </p:cNvPr>
          <p:cNvSpPr>
            <a:spLocks noGrp="1"/>
          </p:cNvSpPr>
          <p:nvPr>
            <p:ph type="subTitle" idx="1" hasCustomPrompt="1"/>
          </p:nvPr>
        </p:nvSpPr>
        <p:spPr>
          <a:xfrm>
            <a:off x="1524000" y="3544718"/>
            <a:ext cx="9144000" cy="2001838"/>
          </a:xfrm>
        </p:spPr>
        <p:txBody>
          <a:bodyPr>
            <a:normAutofit/>
          </a:bodyPr>
          <a:lstStyle>
            <a:lvl1pPr marL="0" indent="0" algn="ctr">
              <a:spcBef>
                <a:spcPts val="0"/>
              </a:spcBef>
              <a:buNone/>
              <a:defRPr sz="1800" spc="50" baseline="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Presenter Title</a:t>
            </a:r>
          </a:p>
          <a:p>
            <a:r>
              <a:rPr lang="en-US" dirty="0"/>
              <a:t>Date</a:t>
            </a:r>
          </a:p>
        </p:txBody>
      </p:sp>
    </p:spTree>
    <p:extLst>
      <p:ext uri="{BB962C8B-B14F-4D97-AF65-F5344CB8AC3E}">
        <p14:creationId xmlns:p14="http://schemas.microsoft.com/office/powerpoint/2010/main" val="64849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6E34B1-DED1-80CD-BAA0-014A81773475}"/>
              </a:ext>
            </a:extLst>
          </p:cNvPr>
          <p:cNvSpPr txBox="1"/>
          <p:nvPr userDrawn="1"/>
        </p:nvSpPr>
        <p:spPr>
          <a:xfrm>
            <a:off x="948015" y="2680259"/>
            <a:ext cx="1279684" cy="246221"/>
          </a:xfrm>
          <a:prstGeom prst="rect">
            <a:avLst/>
          </a:prstGeom>
          <a:solidFill>
            <a:schemeClr val="bg1"/>
          </a:solidFill>
        </p:spPr>
        <p:txBody>
          <a:bodyPr wrap="square" rtlCol="0">
            <a:spAutoFit/>
          </a:bodyPr>
          <a:lstStyle/>
          <a:p>
            <a:pPr algn="ctr"/>
            <a:r>
              <a:rPr lang="en-US" sz="1000" b="0" i="0" kern="0" spc="200" dirty="0">
                <a:solidFill>
                  <a:srgbClr val="182A4A"/>
                </a:solidFill>
                <a:latin typeface="Century Gothic" panose="020B0502020202020204" pitchFamily="34" charset="0"/>
                <a:cs typeface="Century Gothic"/>
              </a:rPr>
              <a:t>IGB MISSION</a:t>
            </a:r>
          </a:p>
        </p:txBody>
      </p:sp>
      <p:sp>
        <p:nvSpPr>
          <p:cNvPr id="7" name="TextBox 6">
            <a:extLst>
              <a:ext uri="{FF2B5EF4-FFF2-40B4-BE49-F238E27FC236}">
                <a16:creationId xmlns:a16="http://schemas.microsoft.com/office/drawing/2014/main" id="{BC33D9C5-439E-6A3F-EC11-3523FF987480}"/>
              </a:ext>
            </a:extLst>
          </p:cNvPr>
          <p:cNvSpPr txBox="1"/>
          <p:nvPr userDrawn="1"/>
        </p:nvSpPr>
        <p:spPr>
          <a:xfrm>
            <a:off x="837398" y="3146691"/>
            <a:ext cx="969264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spc="150" baseline="0" dirty="0">
                <a:solidFill>
                  <a:schemeClr val="bg1"/>
                </a:solidFill>
                <a:latin typeface="Century Gothic" panose="020B0502020202020204" pitchFamily="34" charset="0"/>
              </a:rPr>
              <a:t>TO ADVANCE LIFE SCIENCE RESEARCH AND STIMULATE BIOECONOMIC DEVELOPMENT.</a:t>
            </a:r>
          </a:p>
        </p:txBody>
      </p:sp>
    </p:spTree>
    <p:extLst>
      <p:ext uri="{BB962C8B-B14F-4D97-AF65-F5344CB8AC3E}">
        <p14:creationId xmlns:p14="http://schemas.microsoft.com/office/powerpoint/2010/main" val="3258459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82A4A"/>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78F2C0-136D-F28E-0F5E-7972E639763C}"/>
              </a:ext>
            </a:extLst>
          </p:cNvPr>
          <p:cNvSpPr txBox="1"/>
          <p:nvPr userDrawn="1"/>
        </p:nvSpPr>
        <p:spPr>
          <a:xfrm>
            <a:off x="948015" y="926614"/>
            <a:ext cx="10313543" cy="246221"/>
          </a:xfrm>
          <a:prstGeom prst="rect">
            <a:avLst/>
          </a:prstGeom>
          <a:solidFill>
            <a:schemeClr val="bg1"/>
          </a:solidFill>
        </p:spPr>
        <p:txBody>
          <a:bodyPr wrap="square" rtlCol="0">
            <a:spAutoFit/>
          </a:bodyPr>
          <a:lstStyle/>
          <a:p>
            <a:pPr algn="l"/>
            <a:r>
              <a:rPr lang="en-US" sz="1000" b="0" kern="0" spc="200" dirty="0">
                <a:solidFill>
                  <a:schemeClr val="tx1"/>
                </a:solidFill>
                <a:latin typeface="Century Gothic"/>
                <a:cs typeface="Century Gothic"/>
              </a:rPr>
              <a:t>IGB NUMBERS</a:t>
            </a:r>
          </a:p>
        </p:txBody>
      </p:sp>
      <p:sp>
        <p:nvSpPr>
          <p:cNvPr id="3" name="TextBox 2">
            <a:extLst>
              <a:ext uri="{FF2B5EF4-FFF2-40B4-BE49-F238E27FC236}">
                <a16:creationId xmlns:a16="http://schemas.microsoft.com/office/drawing/2014/main" id="{907682A9-3620-13D9-6AD4-7E90B61C443E}"/>
              </a:ext>
            </a:extLst>
          </p:cNvPr>
          <p:cNvSpPr txBox="1"/>
          <p:nvPr userDrawn="1"/>
        </p:nvSpPr>
        <p:spPr>
          <a:xfrm>
            <a:off x="948015" y="4998254"/>
            <a:ext cx="10313543" cy="246221"/>
          </a:xfrm>
          <a:prstGeom prst="rect">
            <a:avLst/>
          </a:prstGeom>
          <a:solidFill>
            <a:schemeClr val="bg1"/>
          </a:solidFill>
        </p:spPr>
        <p:txBody>
          <a:bodyPr wrap="square" rtlCol="0">
            <a:spAutoFit/>
          </a:bodyPr>
          <a:lstStyle/>
          <a:p>
            <a:pPr algn="l"/>
            <a:r>
              <a:rPr lang="en-US" sz="1000" b="0" kern="0" spc="200" dirty="0">
                <a:solidFill>
                  <a:schemeClr val="tx1"/>
                </a:solidFill>
                <a:latin typeface="Century Gothic"/>
                <a:cs typeface="Century Gothic"/>
              </a:rPr>
              <a:t>IGB RESEARCH</a:t>
            </a:r>
          </a:p>
        </p:txBody>
      </p:sp>
      <p:sp>
        <p:nvSpPr>
          <p:cNvPr id="37" name="TextBox 36">
            <a:extLst>
              <a:ext uri="{FF2B5EF4-FFF2-40B4-BE49-F238E27FC236}">
                <a16:creationId xmlns:a16="http://schemas.microsoft.com/office/drawing/2014/main" id="{CDB37D55-1328-3AC1-DEF6-4F94259DC14C}"/>
              </a:ext>
            </a:extLst>
          </p:cNvPr>
          <p:cNvSpPr txBox="1"/>
          <p:nvPr userDrawn="1"/>
        </p:nvSpPr>
        <p:spPr>
          <a:xfrm>
            <a:off x="2762103" y="2505230"/>
            <a:ext cx="1934982" cy="654025"/>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35</a:t>
            </a:r>
          </a:p>
          <a:p>
            <a:pPr>
              <a:spcAft>
                <a:spcPts val="300"/>
              </a:spcAft>
            </a:pPr>
            <a:r>
              <a:rPr lang="en-US" sz="850" kern="0" spc="200" dirty="0">
                <a:solidFill>
                  <a:schemeClr val="bg1"/>
                </a:solidFill>
                <a:latin typeface="Century Gothic"/>
                <a:cs typeface="Century Gothic"/>
              </a:rPr>
              <a:t>LICENSES OPTIONED</a:t>
            </a:r>
          </a:p>
        </p:txBody>
      </p:sp>
      <p:sp>
        <p:nvSpPr>
          <p:cNvPr id="38" name="TextBox 37">
            <a:extLst>
              <a:ext uri="{FF2B5EF4-FFF2-40B4-BE49-F238E27FC236}">
                <a16:creationId xmlns:a16="http://schemas.microsoft.com/office/drawing/2014/main" id="{C4514FA6-006A-93ED-3AE6-B0D106D2FDFC}"/>
              </a:ext>
            </a:extLst>
          </p:cNvPr>
          <p:cNvSpPr txBox="1"/>
          <p:nvPr userDrawn="1"/>
        </p:nvSpPr>
        <p:spPr>
          <a:xfrm>
            <a:off x="5114080" y="2505230"/>
            <a:ext cx="1624846" cy="654025"/>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34</a:t>
            </a:r>
          </a:p>
          <a:p>
            <a:pPr>
              <a:spcAft>
                <a:spcPts val="300"/>
              </a:spcAft>
            </a:pPr>
            <a:r>
              <a:rPr lang="en-US" sz="850" kern="0" spc="200" dirty="0">
                <a:solidFill>
                  <a:schemeClr val="bg1"/>
                </a:solidFill>
                <a:latin typeface="Century Gothic"/>
                <a:cs typeface="Century Gothic"/>
              </a:rPr>
              <a:t>PATENTS ISSUED</a:t>
            </a:r>
          </a:p>
        </p:txBody>
      </p:sp>
      <p:sp>
        <p:nvSpPr>
          <p:cNvPr id="39" name="TextBox 38">
            <a:extLst>
              <a:ext uri="{FF2B5EF4-FFF2-40B4-BE49-F238E27FC236}">
                <a16:creationId xmlns:a16="http://schemas.microsoft.com/office/drawing/2014/main" id="{3D0872FE-C59E-D6DC-F8FB-326E0884DC8E}"/>
              </a:ext>
            </a:extLst>
          </p:cNvPr>
          <p:cNvSpPr txBox="1"/>
          <p:nvPr userDrawn="1"/>
        </p:nvSpPr>
        <p:spPr>
          <a:xfrm>
            <a:off x="7232311" y="2505230"/>
            <a:ext cx="2018120" cy="777136"/>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22</a:t>
            </a:r>
          </a:p>
          <a:p>
            <a:pPr>
              <a:spcAft>
                <a:spcPts val="300"/>
              </a:spcAft>
            </a:pPr>
            <a:r>
              <a:rPr lang="en-US" sz="850" kern="0" spc="200" dirty="0">
                <a:solidFill>
                  <a:schemeClr val="bg1"/>
                </a:solidFill>
                <a:latin typeface="Century Gothic"/>
                <a:cs typeface="Century Gothic"/>
              </a:rPr>
              <a:t>START-UP &amp; </a:t>
            </a:r>
            <a:br>
              <a:rPr lang="en-US" sz="850" kern="0" spc="200" dirty="0">
                <a:solidFill>
                  <a:schemeClr val="bg1"/>
                </a:solidFill>
                <a:latin typeface="Century Gothic"/>
                <a:cs typeface="Century Gothic"/>
              </a:rPr>
            </a:br>
            <a:r>
              <a:rPr lang="en-US" sz="850" kern="0" spc="200" dirty="0">
                <a:solidFill>
                  <a:schemeClr val="bg1"/>
                </a:solidFill>
                <a:latin typeface="Century Gothic"/>
                <a:cs typeface="Century Gothic"/>
              </a:rPr>
              <a:t>SMALL COMPANIES</a:t>
            </a:r>
          </a:p>
        </p:txBody>
      </p:sp>
      <p:sp>
        <p:nvSpPr>
          <p:cNvPr id="40" name="TextBox 39">
            <a:extLst>
              <a:ext uri="{FF2B5EF4-FFF2-40B4-BE49-F238E27FC236}">
                <a16:creationId xmlns:a16="http://schemas.microsoft.com/office/drawing/2014/main" id="{B835F5EC-92EF-488E-06FF-B8B8DBBAE9F1}"/>
              </a:ext>
            </a:extLst>
          </p:cNvPr>
          <p:cNvSpPr txBox="1"/>
          <p:nvPr userDrawn="1"/>
        </p:nvSpPr>
        <p:spPr>
          <a:xfrm>
            <a:off x="9557538" y="2505230"/>
            <a:ext cx="2138189" cy="654025"/>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155</a:t>
            </a:r>
          </a:p>
          <a:p>
            <a:pPr>
              <a:spcAft>
                <a:spcPts val="300"/>
              </a:spcAft>
            </a:pPr>
            <a:r>
              <a:rPr lang="en-US" sz="850" kern="0" spc="200" dirty="0">
                <a:solidFill>
                  <a:schemeClr val="bg1"/>
                </a:solidFill>
                <a:latin typeface="Century Gothic"/>
                <a:cs typeface="Century Gothic"/>
              </a:rPr>
              <a:t>PATENT APPLICATIONS</a:t>
            </a:r>
          </a:p>
        </p:txBody>
      </p:sp>
      <p:sp>
        <p:nvSpPr>
          <p:cNvPr id="41" name="TextBox 40">
            <a:extLst>
              <a:ext uri="{FF2B5EF4-FFF2-40B4-BE49-F238E27FC236}">
                <a16:creationId xmlns:a16="http://schemas.microsoft.com/office/drawing/2014/main" id="{EBED0BD7-39ED-BE6E-7513-700E99DE506A}"/>
              </a:ext>
            </a:extLst>
          </p:cNvPr>
          <p:cNvSpPr txBox="1"/>
          <p:nvPr userDrawn="1"/>
        </p:nvSpPr>
        <p:spPr>
          <a:xfrm>
            <a:off x="2762103" y="3604047"/>
            <a:ext cx="1013716" cy="654025"/>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93</a:t>
            </a:r>
          </a:p>
          <a:p>
            <a:pPr>
              <a:spcAft>
                <a:spcPts val="300"/>
              </a:spcAft>
            </a:pPr>
            <a:r>
              <a:rPr lang="en-US" sz="850" kern="0" spc="200" dirty="0">
                <a:solidFill>
                  <a:schemeClr val="bg1"/>
                </a:solidFill>
                <a:latin typeface="Century Gothic"/>
                <a:cs typeface="Century Gothic"/>
              </a:rPr>
              <a:t>FACULTY</a:t>
            </a:r>
          </a:p>
        </p:txBody>
      </p:sp>
      <p:sp>
        <p:nvSpPr>
          <p:cNvPr id="42" name="TextBox 41">
            <a:extLst>
              <a:ext uri="{FF2B5EF4-FFF2-40B4-BE49-F238E27FC236}">
                <a16:creationId xmlns:a16="http://schemas.microsoft.com/office/drawing/2014/main" id="{4AFA912D-0877-A302-6D7E-780A01534516}"/>
              </a:ext>
            </a:extLst>
          </p:cNvPr>
          <p:cNvSpPr txBox="1"/>
          <p:nvPr userDrawn="1"/>
        </p:nvSpPr>
        <p:spPr>
          <a:xfrm>
            <a:off x="4047512" y="3604047"/>
            <a:ext cx="1129034" cy="830997"/>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121</a:t>
            </a:r>
          </a:p>
          <a:p>
            <a:pPr>
              <a:spcAft>
                <a:spcPts val="300"/>
              </a:spcAft>
            </a:pPr>
            <a:r>
              <a:rPr lang="en-US" sz="850" kern="0" spc="200" dirty="0">
                <a:solidFill>
                  <a:schemeClr val="bg1"/>
                </a:solidFill>
                <a:latin typeface="Century Gothic"/>
                <a:cs typeface="Century Gothic"/>
              </a:rPr>
              <a:t>FACULTY</a:t>
            </a:r>
          </a:p>
          <a:p>
            <a:pPr>
              <a:spcAft>
                <a:spcPts val="300"/>
              </a:spcAft>
            </a:pPr>
            <a:r>
              <a:rPr lang="en-US" sz="850" kern="0" spc="200" dirty="0">
                <a:solidFill>
                  <a:schemeClr val="bg1"/>
                </a:solidFill>
                <a:latin typeface="Century Gothic"/>
                <a:cs typeface="Century Gothic"/>
              </a:rPr>
              <a:t>AFFILIATES</a:t>
            </a:r>
          </a:p>
        </p:txBody>
      </p:sp>
      <p:sp>
        <p:nvSpPr>
          <p:cNvPr id="43" name="TextBox 42">
            <a:extLst>
              <a:ext uri="{FF2B5EF4-FFF2-40B4-BE49-F238E27FC236}">
                <a16:creationId xmlns:a16="http://schemas.microsoft.com/office/drawing/2014/main" id="{FB248D05-F7DA-B14A-8305-E1EC3D09DD5B}"/>
              </a:ext>
            </a:extLst>
          </p:cNvPr>
          <p:cNvSpPr txBox="1"/>
          <p:nvPr userDrawn="1"/>
        </p:nvSpPr>
        <p:spPr>
          <a:xfrm>
            <a:off x="5448239" y="3604047"/>
            <a:ext cx="1340330" cy="815608"/>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131</a:t>
            </a:r>
          </a:p>
          <a:p>
            <a:pPr>
              <a:spcAft>
                <a:spcPts val="300"/>
              </a:spcAft>
            </a:pPr>
            <a:r>
              <a:rPr lang="en-US" sz="850" kern="0" spc="200" dirty="0">
                <a:solidFill>
                  <a:schemeClr val="bg1"/>
                </a:solidFill>
                <a:latin typeface="Century Gothic"/>
                <a:cs typeface="Century Gothic"/>
              </a:rPr>
              <a:t>POSTDOCTORAL</a:t>
            </a:r>
          </a:p>
          <a:p>
            <a:pPr>
              <a:spcAft>
                <a:spcPts val="300"/>
              </a:spcAft>
            </a:pPr>
            <a:r>
              <a:rPr lang="en-US" sz="850" kern="0" spc="200" dirty="0">
                <a:solidFill>
                  <a:schemeClr val="bg1"/>
                </a:solidFill>
                <a:latin typeface="Century Gothic"/>
                <a:cs typeface="Century Gothic"/>
              </a:rPr>
              <a:t>RESEARCHERS</a:t>
            </a:r>
          </a:p>
        </p:txBody>
      </p:sp>
      <p:sp>
        <p:nvSpPr>
          <p:cNvPr id="44" name="TextBox 43">
            <a:extLst>
              <a:ext uri="{FF2B5EF4-FFF2-40B4-BE49-F238E27FC236}">
                <a16:creationId xmlns:a16="http://schemas.microsoft.com/office/drawing/2014/main" id="{CC3A2F6C-B5FC-B2EC-FA43-ABC420EE4AF3}"/>
              </a:ext>
            </a:extLst>
          </p:cNvPr>
          <p:cNvSpPr txBox="1"/>
          <p:nvPr userDrawn="1"/>
        </p:nvSpPr>
        <p:spPr>
          <a:xfrm>
            <a:off x="7060262" y="3604047"/>
            <a:ext cx="1075989" cy="830997"/>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262</a:t>
            </a:r>
          </a:p>
          <a:p>
            <a:pPr>
              <a:spcAft>
                <a:spcPts val="300"/>
              </a:spcAft>
            </a:pPr>
            <a:r>
              <a:rPr lang="en-US" sz="850" kern="0" spc="200" dirty="0">
                <a:solidFill>
                  <a:schemeClr val="bg1"/>
                </a:solidFill>
                <a:latin typeface="Century Gothic"/>
                <a:cs typeface="Century Gothic"/>
              </a:rPr>
              <a:t>GRADUATE</a:t>
            </a:r>
          </a:p>
          <a:p>
            <a:pPr>
              <a:spcAft>
                <a:spcPts val="300"/>
              </a:spcAft>
            </a:pPr>
            <a:r>
              <a:rPr lang="en-US" sz="850" kern="0" spc="200" dirty="0">
                <a:solidFill>
                  <a:schemeClr val="bg1"/>
                </a:solidFill>
                <a:latin typeface="Century Gothic"/>
                <a:cs typeface="Century Gothic"/>
              </a:rPr>
              <a:t>STUDENTS</a:t>
            </a:r>
          </a:p>
        </p:txBody>
      </p:sp>
      <p:sp>
        <p:nvSpPr>
          <p:cNvPr id="45" name="TextBox 44">
            <a:extLst>
              <a:ext uri="{FF2B5EF4-FFF2-40B4-BE49-F238E27FC236}">
                <a16:creationId xmlns:a16="http://schemas.microsoft.com/office/drawing/2014/main" id="{788432A5-3F6B-E0D4-5170-11B55933F170}"/>
              </a:ext>
            </a:extLst>
          </p:cNvPr>
          <p:cNvSpPr txBox="1"/>
          <p:nvPr userDrawn="1"/>
        </p:nvSpPr>
        <p:spPr>
          <a:xfrm>
            <a:off x="8407944" y="3604047"/>
            <a:ext cx="1474002" cy="830997"/>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114</a:t>
            </a:r>
          </a:p>
          <a:p>
            <a:pPr>
              <a:spcAft>
                <a:spcPts val="300"/>
              </a:spcAft>
            </a:pPr>
            <a:r>
              <a:rPr lang="en-US" sz="850" kern="0" spc="200" dirty="0">
                <a:solidFill>
                  <a:schemeClr val="bg1"/>
                </a:solidFill>
                <a:latin typeface="Century Gothic"/>
                <a:cs typeface="Century Gothic"/>
              </a:rPr>
              <a:t>UNDERGRADUATE</a:t>
            </a:r>
          </a:p>
          <a:p>
            <a:pPr>
              <a:spcAft>
                <a:spcPts val="300"/>
              </a:spcAft>
            </a:pPr>
            <a:r>
              <a:rPr lang="en-US" sz="850" kern="0" spc="200" dirty="0">
                <a:solidFill>
                  <a:schemeClr val="bg1"/>
                </a:solidFill>
                <a:latin typeface="Century Gothic"/>
                <a:cs typeface="Century Gothic"/>
              </a:rPr>
              <a:t>STUDENTS</a:t>
            </a:r>
          </a:p>
        </p:txBody>
      </p:sp>
      <p:sp>
        <p:nvSpPr>
          <p:cNvPr id="46" name="TextBox 45">
            <a:extLst>
              <a:ext uri="{FF2B5EF4-FFF2-40B4-BE49-F238E27FC236}">
                <a16:creationId xmlns:a16="http://schemas.microsoft.com/office/drawing/2014/main" id="{70AAB6D5-9992-6E56-F429-BAC351CA3B93}"/>
              </a:ext>
            </a:extLst>
          </p:cNvPr>
          <p:cNvSpPr txBox="1"/>
          <p:nvPr userDrawn="1"/>
        </p:nvSpPr>
        <p:spPr>
          <a:xfrm>
            <a:off x="2762103" y="1404943"/>
            <a:ext cx="2138189" cy="654025"/>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2007</a:t>
            </a:r>
          </a:p>
          <a:p>
            <a:pPr>
              <a:spcAft>
                <a:spcPts val="300"/>
              </a:spcAft>
            </a:pPr>
            <a:r>
              <a:rPr lang="en-US" sz="850" kern="0" spc="200" dirty="0">
                <a:solidFill>
                  <a:schemeClr val="bg1"/>
                </a:solidFill>
                <a:latin typeface="Century Gothic"/>
                <a:cs typeface="Century Gothic"/>
              </a:rPr>
              <a:t>INSTITUTE ESTABLISHED</a:t>
            </a:r>
          </a:p>
        </p:txBody>
      </p:sp>
      <p:sp>
        <p:nvSpPr>
          <p:cNvPr id="47" name="TextBox 46">
            <a:extLst>
              <a:ext uri="{FF2B5EF4-FFF2-40B4-BE49-F238E27FC236}">
                <a16:creationId xmlns:a16="http://schemas.microsoft.com/office/drawing/2014/main" id="{DF19B7AA-9837-7703-0DC0-3C60E35D3B89}"/>
              </a:ext>
            </a:extLst>
          </p:cNvPr>
          <p:cNvSpPr txBox="1"/>
          <p:nvPr userDrawn="1"/>
        </p:nvSpPr>
        <p:spPr>
          <a:xfrm>
            <a:off x="5114080" y="1404943"/>
            <a:ext cx="2138189" cy="654025"/>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593%</a:t>
            </a:r>
          </a:p>
          <a:p>
            <a:pPr>
              <a:spcAft>
                <a:spcPts val="300"/>
              </a:spcAft>
            </a:pPr>
            <a:r>
              <a:rPr lang="en-US" sz="850" kern="0" spc="200" dirty="0">
                <a:solidFill>
                  <a:schemeClr val="bg1"/>
                </a:solidFill>
                <a:latin typeface="Century Gothic"/>
                <a:cs typeface="Century Gothic"/>
              </a:rPr>
              <a:t>14</a:t>
            </a:r>
            <a:r>
              <a:rPr lang="en-US" sz="850" kern="0" spc="200" baseline="0" dirty="0">
                <a:solidFill>
                  <a:schemeClr val="bg1"/>
                </a:solidFill>
                <a:latin typeface="Century Gothic"/>
                <a:cs typeface="Century Gothic"/>
              </a:rPr>
              <a:t> </a:t>
            </a:r>
            <a:r>
              <a:rPr lang="en-US" sz="850" kern="0" spc="200" dirty="0">
                <a:solidFill>
                  <a:schemeClr val="bg1"/>
                </a:solidFill>
                <a:latin typeface="Century Gothic"/>
                <a:cs typeface="Century Gothic"/>
              </a:rPr>
              <a:t>YEAR ROI</a:t>
            </a:r>
          </a:p>
        </p:txBody>
      </p:sp>
      <p:sp>
        <p:nvSpPr>
          <p:cNvPr id="48" name="TextBox 47">
            <a:extLst>
              <a:ext uri="{FF2B5EF4-FFF2-40B4-BE49-F238E27FC236}">
                <a16:creationId xmlns:a16="http://schemas.microsoft.com/office/drawing/2014/main" id="{8675C6D6-3C40-FFBA-769C-E75CDA499A00}"/>
              </a:ext>
            </a:extLst>
          </p:cNvPr>
          <p:cNvSpPr txBox="1"/>
          <p:nvPr userDrawn="1"/>
        </p:nvSpPr>
        <p:spPr>
          <a:xfrm>
            <a:off x="7232311" y="1404943"/>
            <a:ext cx="2138189" cy="654025"/>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$520M</a:t>
            </a:r>
          </a:p>
          <a:p>
            <a:pPr>
              <a:spcAft>
                <a:spcPts val="300"/>
              </a:spcAft>
            </a:pPr>
            <a:r>
              <a:rPr lang="en-US" sz="850" kern="0" spc="200" dirty="0">
                <a:solidFill>
                  <a:schemeClr val="bg1"/>
                </a:solidFill>
                <a:latin typeface="Century Gothic"/>
                <a:cs typeface="Century Gothic"/>
              </a:rPr>
              <a:t>TOTAL FUNDING</a:t>
            </a:r>
          </a:p>
        </p:txBody>
      </p:sp>
      <p:sp>
        <p:nvSpPr>
          <p:cNvPr id="49" name="TextBox 48">
            <a:extLst>
              <a:ext uri="{FF2B5EF4-FFF2-40B4-BE49-F238E27FC236}">
                <a16:creationId xmlns:a16="http://schemas.microsoft.com/office/drawing/2014/main" id="{2C3C4A5E-938D-BE9E-064E-15D85E2B8BAC}"/>
              </a:ext>
            </a:extLst>
          </p:cNvPr>
          <p:cNvSpPr txBox="1"/>
          <p:nvPr userDrawn="1"/>
        </p:nvSpPr>
        <p:spPr>
          <a:xfrm>
            <a:off x="9557538" y="1404943"/>
            <a:ext cx="1376026" cy="654025"/>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5Y</a:t>
            </a:r>
          </a:p>
          <a:p>
            <a:pPr>
              <a:spcAft>
                <a:spcPts val="300"/>
              </a:spcAft>
            </a:pPr>
            <a:r>
              <a:rPr lang="en-US" sz="850" kern="0" spc="200" dirty="0">
                <a:solidFill>
                  <a:schemeClr val="bg1"/>
                </a:solidFill>
                <a:latin typeface="Century Gothic"/>
                <a:cs typeface="Century Gothic"/>
              </a:rPr>
              <a:t>REVIEW CYCLE</a:t>
            </a:r>
          </a:p>
        </p:txBody>
      </p:sp>
      <p:sp>
        <p:nvSpPr>
          <p:cNvPr id="50" name="TextBox 49">
            <a:extLst>
              <a:ext uri="{FF2B5EF4-FFF2-40B4-BE49-F238E27FC236}">
                <a16:creationId xmlns:a16="http://schemas.microsoft.com/office/drawing/2014/main" id="{6E091211-141A-E195-4C6C-DDEC0246CA94}"/>
              </a:ext>
            </a:extLst>
          </p:cNvPr>
          <p:cNvSpPr txBox="1"/>
          <p:nvPr userDrawn="1"/>
        </p:nvSpPr>
        <p:spPr>
          <a:xfrm>
            <a:off x="10168456" y="3604047"/>
            <a:ext cx="1191761" cy="777136"/>
          </a:xfrm>
          <a:prstGeom prst="rect">
            <a:avLst/>
          </a:prstGeom>
          <a:noFill/>
        </p:spPr>
        <p:txBody>
          <a:bodyPr wrap="square" rtlCol="0">
            <a:spAutoFit/>
          </a:bodyPr>
          <a:lstStyle/>
          <a:p>
            <a:pPr>
              <a:spcAft>
                <a:spcPts val="300"/>
              </a:spcAft>
            </a:pPr>
            <a:r>
              <a:rPr lang="en-US" sz="2500" spc="300" dirty="0">
                <a:solidFill>
                  <a:srgbClr val="00AEEF"/>
                </a:solidFill>
                <a:latin typeface="Century Gothic"/>
                <a:cs typeface="Century Gothic"/>
              </a:rPr>
              <a:t>15</a:t>
            </a:r>
          </a:p>
          <a:p>
            <a:pPr>
              <a:spcAft>
                <a:spcPts val="300"/>
              </a:spcAft>
            </a:pPr>
            <a:r>
              <a:rPr lang="en-US" sz="850" kern="0" spc="200" dirty="0">
                <a:solidFill>
                  <a:schemeClr val="bg1"/>
                </a:solidFill>
                <a:latin typeface="Century Gothic"/>
                <a:cs typeface="Century Gothic"/>
              </a:rPr>
              <a:t>VISITING </a:t>
            </a:r>
            <a:br>
              <a:rPr lang="en-US" sz="850" kern="0" spc="200" dirty="0">
                <a:solidFill>
                  <a:schemeClr val="bg1"/>
                </a:solidFill>
                <a:latin typeface="Century Gothic"/>
                <a:cs typeface="Century Gothic"/>
              </a:rPr>
            </a:br>
            <a:r>
              <a:rPr lang="en-US" sz="850" kern="0" spc="200" dirty="0">
                <a:solidFill>
                  <a:schemeClr val="bg1"/>
                </a:solidFill>
                <a:latin typeface="Century Gothic"/>
                <a:cs typeface="Century Gothic"/>
              </a:rPr>
              <a:t>RESEARCHERS</a:t>
            </a:r>
          </a:p>
        </p:txBody>
      </p:sp>
      <p:sp>
        <p:nvSpPr>
          <p:cNvPr id="55" name="TextBox 54">
            <a:extLst>
              <a:ext uri="{FF2B5EF4-FFF2-40B4-BE49-F238E27FC236}">
                <a16:creationId xmlns:a16="http://schemas.microsoft.com/office/drawing/2014/main" id="{25AC80B2-BFCD-880B-1348-37B25CAAEB8A}"/>
              </a:ext>
            </a:extLst>
          </p:cNvPr>
          <p:cNvSpPr txBox="1"/>
          <p:nvPr userDrawn="1"/>
        </p:nvSpPr>
        <p:spPr>
          <a:xfrm>
            <a:off x="3253329" y="5538971"/>
            <a:ext cx="1013716" cy="392415"/>
          </a:xfrm>
          <a:prstGeom prst="rect">
            <a:avLst/>
          </a:prstGeom>
          <a:noFill/>
        </p:spPr>
        <p:txBody>
          <a:bodyPr wrap="square" rtlCol="0">
            <a:spAutoFit/>
          </a:bodyPr>
          <a:lstStyle/>
          <a:p>
            <a:pPr>
              <a:spcAft>
                <a:spcPts val="300"/>
              </a:spcAft>
            </a:pPr>
            <a:r>
              <a:rPr lang="en-US" sz="850" kern="0" spc="200" dirty="0">
                <a:solidFill>
                  <a:schemeClr val="bg1"/>
                </a:solidFill>
                <a:latin typeface="Century Gothic"/>
                <a:cs typeface="Century Gothic"/>
              </a:rPr>
              <a:t>HEALTH &amp;</a:t>
            </a:r>
          </a:p>
          <a:p>
            <a:pPr>
              <a:spcAft>
                <a:spcPts val="300"/>
              </a:spcAft>
            </a:pPr>
            <a:r>
              <a:rPr lang="en-US" sz="850" kern="0" spc="200" dirty="0">
                <a:solidFill>
                  <a:schemeClr val="bg1"/>
                </a:solidFill>
                <a:latin typeface="Century Gothic"/>
                <a:cs typeface="Century Gothic"/>
              </a:rPr>
              <a:t>WELLNESS</a:t>
            </a:r>
          </a:p>
        </p:txBody>
      </p:sp>
      <p:sp>
        <p:nvSpPr>
          <p:cNvPr id="56" name="TextBox 55">
            <a:extLst>
              <a:ext uri="{FF2B5EF4-FFF2-40B4-BE49-F238E27FC236}">
                <a16:creationId xmlns:a16="http://schemas.microsoft.com/office/drawing/2014/main" id="{CCB3A49B-3FCB-58BF-4ECF-DE30CB2BAC23}"/>
              </a:ext>
            </a:extLst>
          </p:cNvPr>
          <p:cNvSpPr txBox="1"/>
          <p:nvPr userDrawn="1"/>
        </p:nvSpPr>
        <p:spPr>
          <a:xfrm>
            <a:off x="5234297" y="5538971"/>
            <a:ext cx="1376026" cy="392415"/>
          </a:xfrm>
          <a:prstGeom prst="rect">
            <a:avLst/>
          </a:prstGeom>
          <a:noFill/>
        </p:spPr>
        <p:txBody>
          <a:bodyPr wrap="square" rtlCol="0">
            <a:spAutoFit/>
          </a:bodyPr>
          <a:lstStyle/>
          <a:p>
            <a:pPr>
              <a:spcAft>
                <a:spcPts val="300"/>
              </a:spcAft>
            </a:pPr>
            <a:r>
              <a:rPr lang="en-US" sz="850" kern="0" spc="200" dirty="0">
                <a:solidFill>
                  <a:schemeClr val="bg1"/>
                </a:solidFill>
                <a:latin typeface="Century Gothic"/>
                <a:cs typeface="Century Gothic"/>
              </a:rPr>
              <a:t>TECHNOLOGY &amp;</a:t>
            </a:r>
          </a:p>
          <a:p>
            <a:pPr>
              <a:spcAft>
                <a:spcPts val="300"/>
              </a:spcAft>
            </a:pPr>
            <a:r>
              <a:rPr lang="en-US" sz="850" kern="0" spc="200" dirty="0">
                <a:solidFill>
                  <a:schemeClr val="bg1"/>
                </a:solidFill>
                <a:latin typeface="Century Gothic"/>
                <a:cs typeface="Century Gothic"/>
              </a:rPr>
              <a:t>SOCIETY</a:t>
            </a:r>
          </a:p>
        </p:txBody>
      </p:sp>
      <p:sp>
        <p:nvSpPr>
          <p:cNvPr id="57" name="TextBox 56">
            <a:extLst>
              <a:ext uri="{FF2B5EF4-FFF2-40B4-BE49-F238E27FC236}">
                <a16:creationId xmlns:a16="http://schemas.microsoft.com/office/drawing/2014/main" id="{07DFC552-C952-58DD-4A21-3A4D413001AA}"/>
              </a:ext>
            </a:extLst>
          </p:cNvPr>
          <p:cNvSpPr txBox="1"/>
          <p:nvPr userDrawn="1"/>
        </p:nvSpPr>
        <p:spPr>
          <a:xfrm>
            <a:off x="7636760" y="5538971"/>
            <a:ext cx="1376026" cy="392415"/>
          </a:xfrm>
          <a:prstGeom prst="rect">
            <a:avLst/>
          </a:prstGeom>
          <a:noFill/>
        </p:spPr>
        <p:txBody>
          <a:bodyPr wrap="square" rtlCol="0">
            <a:spAutoFit/>
          </a:bodyPr>
          <a:lstStyle/>
          <a:p>
            <a:pPr>
              <a:spcAft>
                <a:spcPts val="300"/>
              </a:spcAft>
            </a:pPr>
            <a:r>
              <a:rPr lang="en-US" sz="850" kern="0" spc="200" dirty="0">
                <a:solidFill>
                  <a:schemeClr val="bg1"/>
                </a:solidFill>
                <a:latin typeface="Century Gothic"/>
                <a:cs typeface="Century Gothic"/>
              </a:rPr>
              <a:t>AGRICULTURE &amp;</a:t>
            </a:r>
          </a:p>
          <a:p>
            <a:pPr>
              <a:spcAft>
                <a:spcPts val="300"/>
              </a:spcAft>
            </a:pPr>
            <a:r>
              <a:rPr lang="en-US" sz="850" kern="0" spc="200" dirty="0">
                <a:solidFill>
                  <a:schemeClr val="bg1"/>
                </a:solidFill>
                <a:latin typeface="Century Gothic"/>
                <a:cs typeface="Century Gothic"/>
              </a:rPr>
              <a:t>ENVIRONMENT</a:t>
            </a:r>
          </a:p>
        </p:txBody>
      </p:sp>
      <p:sp>
        <p:nvSpPr>
          <p:cNvPr id="58" name="TextBox 57">
            <a:extLst>
              <a:ext uri="{FF2B5EF4-FFF2-40B4-BE49-F238E27FC236}">
                <a16:creationId xmlns:a16="http://schemas.microsoft.com/office/drawing/2014/main" id="{94C786EB-3165-D297-C705-8E15A3F3C7A5}"/>
              </a:ext>
            </a:extLst>
          </p:cNvPr>
          <p:cNvSpPr txBox="1"/>
          <p:nvPr userDrawn="1"/>
        </p:nvSpPr>
        <p:spPr>
          <a:xfrm>
            <a:off x="10162434" y="5623609"/>
            <a:ext cx="1376026" cy="223138"/>
          </a:xfrm>
          <a:prstGeom prst="rect">
            <a:avLst/>
          </a:prstGeom>
          <a:noFill/>
        </p:spPr>
        <p:txBody>
          <a:bodyPr wrap="square" rtlCol="0">
            <a:spAutoFit/>
          </a:bodyPr>
          <a:lstStyle/>
          <a:p>
            <a:pPr>
              <a:spcAft>
                <a:spcPts val="300"/>
              </a:spcAft>
            </a:pPr>
            <a:r>
              <a:rPr lang="en-US" sz="850" kern="0" spc="200" dirty="0">
                <a:solidFill>
                  <a:schemeClr val="bg1"/>
                </a:solidFill>
                <a:latin typeface="Century Gothic"/>
                <a:cs typeface="Century Gothic"/>
              </a:rPr>
              <a:t>FUNDAMENTAL</a:t>
            </a:r>
          </a:p>
        </p:txBody>
      </p:sp>
      <p:pic>
        <p:nvPicPr>
          <p:cNvPr id="61" name="Picture 60">
            <a:extLst>
              <a:ext uri="{FF2B5EF4-FFF2-40B4-BE49-F238E27FC236}">
                <a16:creationId xmlns:a16="http://schemas.microsoft.com/office/drawing/2014/main" id="{3C0646D7-FD2C-9FEE-AA6D-677634A21D2A}"/>
              </a:ext>
            </a:extLst>
          </p:cNvPr>
          <p:cNvPicPr>
            <a:picLocks noChangeAspect="1"/>
          </p:cNvPicPr>
          <p:nvPr userDrawn="1"/>
        </p:nvPicPr>
        <p:blipFill>
          <a:blip r:embed="rId2"/>
          <a:stretch>
            <a:fillRect/>
          </a:stretch>
        </p:blipFill>
        <p:spPr>
          <a:xfrm>
            <a:off x="7260802" y="5568727"/>
            <a:ext cx="329184" cy="329184"/>
          </a:xfrm>
          <a:prstGeom prst="rect">
            <a:avLst/>
          </a:prstGeom>
        </p:spPr>
      </p:pic>
      <p:pic>
        <p:nvPicPr>
          <p:cNvPr id="62" name="Picture 61">
            <a:extLst>
              <a:ext uri="{FF2B5EF4-FFF2-40B4-BE49-F238E27FC236}">
                <a16:creationId xmlns:a16="http://schemas.microsoft.com/office/drawing/2014/main" id="{87C30C25-3745-DE29-FCE9-A00449D81491}"/>
              </a:ext>
            </a:extLst>
          </p:cNvPr>
          <p:cNvPicPr>
            <a:picLocks noChangeAspect="1"/>
          </p:cNvPicPr>
          <p:nvPr userDrawn="1"/>
        </p:nvPicPr>
        <p:blipFill>
          <a:blip r:embed="rId3"/>
          <a:stretch>
            <a:fillRect/>
          </a:stretch>
        </p:blipFill>
        <p:spPr>
          <a:xfrm>
            <a:off x="4828567" y="5568727"/>
            <a:ext cx="372661" cy="329184"/>
          </a:xfrm>
          <a:prstGeom prst="rect">
            <a:avLst/>
          </a:prstGeom>
        </p:spPr>
      </p:pic>
      <p:pic>
        <p:nvPicPr>
          <p:cNvPr id="63" name="Picture 62">
            <a:extLst>
              <a:ext uri="{FF2B5EF4-FFF2-40B4-BE49-F238E27FC236}">
                <a16:creationId xmlns:a16="http://schemas.microsoft.com/office/drawing/2014/main" id="{96D874F5-35E9-9AC4-5651-E85466720C5B}"/>
              </a:ext>
            </a:extLst>
          </p:cNvPr>
          <p:cNvPicPr>
            <a:picLocks noChangeAspect="1"/>
          </p:cNvPicPr>
          <p:nvPr userDrawn="1"/>
        </p:nvPicPr>
        <p:blipFill>
          <a:blip r:embed="rId4"/>
          <a:stretch>
            <a:fillRect/>
          </a:stretch>
        </p:blipFill>
        <p:spPr>
          <a:xfrm>
            <a:off x="2839451" y="5569197"/>
            <a:ext cx="387275" cy="329184"/>
          </a:xfrm>
          <a:prstGeom prst="rect">
            <a:avLst/>
          </a:prstGeom>
        </p:spPr>
      </p:pic>
      <p:pic>
        <p:nvPicPr>
          <p:cNvPr id="64" name="Picture 63">
            <a:extLst>
              <a:ext uri="{FF2B5EF4-FFF2-40B4-BE49-F238E27FC236}">
                <a16:creationId xmlns:a16="http://schemas.microsoft.com/office/drawing/2014/main" id="{756AC7C9-642C-904A-847E-2622E51886C6}"/>
              </a:ext>
            </a:extLst>
          </p:cNvPr>
          <p:cNvPicPr>
            <a:picLocks noChangeAspect="1"/>
          </p:cNvPicPr>
          <p:nvPr userDrawn="1"/>
        </p:nvPicPr>
        <p:blipFill>
          <a:blip r:embed="rId5"/>
          <a:stretch>
            <a:fillRect/>
          </a:stretch>
        </p:blipFill>
        <p:spPr>
          <a:xfrm>
            <a:off x="9688043" y="5594569"/>
            <a:ext cx="446442" cy="274320"/>
          </a:xfrm>
          <a:prstGeom prst="rect">
            <a:avLst/>
          </a:prstGeom>
        </p:spPr>
      </p:pic>
    </p:spTree>
    <p:extLst>
      <p:ext uri="{BB962C8B-B14F-4D97-AF65-F5344CB8AC3E}">
        <p14:creationId xmlns:p14="http://schemas.microsoft.com/office/powerpoint/2010/main" val="1300532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54BACB-3FAD-E92A-8557-EC160A468A80}"/>
              </a:ext>
            </a:extLst>
          </p:cNvPr>
          <p:cNvSpPr txBox="1"/>
          <p:nvPr userDrawn="1"/>
        </p:nvSpPr>
        <p:spPr>
          <a:xfrm>
            <a:off x="731528" y="936767"/>
            <a:ext cx="2831804" cy="246221"/>
          </a:xfrm>
          <a:prstGeom prst="rect">
            <a:avLst/>
          </a:prstGeom>
          <a:solidFill>
            <a:schemeClr val="bg1"/>
          </a:solidFill>
        </p:spPr>
        <p:txBody>
          <a:bodyPr wrap="square" rtlCol="0">
            <a:spAutoFit/>
          </a:bodyPr>
          <a:lstStyle/>
          <a:p>
            <a:r>
              <a:rPr lang="en-US" sz="1000" spc="200" dirty="0">
                <a:solidFill>
                  <a:srgbClr val="182A4A"/>
                </a:solidFill>
                <a:latin typeface="Century Gothic" panose="020B0502020202020204" pitchFamily="34" charset="0"/>
              </a:rPr>
              <a:t>GENOMIC-POWERED SOLUTIONS</a:t>
            </a:r>
            <a:endParaRPr lang="en-US" sz="1000" kern="0" spc="200" dirty="0">
              <a:solidFill>
                <a:srgbClr val="182A4A"/>
              </a:solidFill>
              <a:latin typeface="Century Gothic"/>
              <a:cs typeface="Century Gothic"/>
            </a:endParaRPr>
          </a:p>
        </p:txBody>
      </p:sp>
      <p:sp>
        <p:nvSpPr>
          <p:cNvPr id="5" name="TextBox 4">
            <a:extLst>
              <a:ext uri="{FF2B5EF4-FFF2-40B4-BE49-F238E27FC236}">
                <a16:creationId xmlns:a16="http://schemas.microsoft.com/office/drawing/2014/main" id="{FE562695-2AA4-D575-8CB5-ACB30870B873}"/>
              </a:ext>
            </a:extLst>
          </p:cNvPr>
          <p:cNvSpPr txBox="1"/>
          <p:nvPr userDrawn="1"/>
        </p:nvSpPr>
        <p:spPr>
          <a:xfrm>
            <a:off x="731528" y="1226327"/>
            <a:ext cx="2377885" cy="246221"/>
          </a:xfrm>
          <a:prstGeom prst="rect">
            <a:avLst/>
          </a:prstGeom>
          <a:solidFill>
            <a:schemeClr val="bg1"/>
          </a:solidFill>
        </p:spPr>
        <p:txBody>
          <a:bodyPr wrap="square" rtlCol="0">
            <a:spAutoFit/>
          </a:bodyPr>
          <a:lstStyle/>
          <a:p>
            <a:r>
              <a:rPr lang="en-US" sz="1000" spc="200" dirty="0">
                <a:solidFill>
                  <a:srgbClr val="182A4A"/>
                </a:solidFill>
                <a:latin typeface="Century Gothic" panose="020B0502020202020204" pitchFamily="34" charset="0"/>
              </a:rPr>
              <a:t>TO SOCIETAL CHALLENGES</a:t>
            </a:r>
            <a:endParaRPr lang="en-US" sz="1000" kern="0" spc="200" dirty="0">
              <a:solidFill>
                <a:srgbClr val="182A4A"/>
              </a:solidFill>
              <a:latin typeface="Century Gothic"/>
              <a:cs typeface="Century Gothic"/>
            </a:endParaRPr>
          </a:p>
        </p:txBody>
      </p:sp>
      <p:sp>
        <p:nvSpPr>
          <p:cNvPr id="6" name="TextBox 5">
            <a:extLst>
              <a:ext uri="{FF2B5EF4-FFF2-40B4-BE49-F238E27FC236}">
                <a16:creationId xmlns:a16="http://schemas.microsoft.com/office/drawing/2014/main" id="{4F31F143-F50F-10AA-CEAB-75C95C319EBC}"/>
              </a:ext>
            </a:extLst>
          </p:cNvPr>
          <p:cNvSpPr txBox="1"/>
          <p:nvPr userDrawn="1"/>
        </p:nvSpPr>
        <p:spPr>
          <a:xfrm>
            <a:off x="731528" y="642509"/>
            <a:ext cx="2377885" cy="246221"/>
          </a:xfrm>
          <a:prstGeom prst="rect">
            <a:avLst/>
          </a:prstGeom>
          <a:solidFill>
            <a:srgbClr val="182A4A"/>
          </a:solidFill>
        </p:spPr>
        <p:txBody>
          <a:bodyPr wrap="square" rtlCol="0">
            <a:spAutoFit/>
          </a:bodyPr>
          <a:lstStyle/>
          <a:p>
            <a:r>
              <a:rPr lang="en-US" sz="1000" kern="0" spc="200" dirty="0">
                <a:solidFill>
                  <a:srgbClr val="FFFFFF"/>
                </a:solidFill>
                <a:latin typeface="Century Gothic"/>
                <a:cs typeface="Century Gothic"/>
              </a:rPr>
              <a:t>IGB RESEARCH PORTFOLIO</a:t>
            </a:r>
          </a:p>
        </p:txBody>
      </p:sp>
      <p:sp>
        <p:nvSpPr>
          <p:cNvPr id="7" name="TextBox 6">
            <a:extLst>
              <a:ext uri="{FF2B5EF4-FFF2-40B4-BE49-F238E27FC236}">
                <a16:creationId xmlns:a16="http://schemas.microsoft.com/office/drawing/2014/main" id="{E99E2E18-223D-ED7F-A388-EDAE2FF5D6C4}"/>
              </a:ext>
            </a:extLst>
          </p:cNvPr>
          <p:cNvSpPr txBox="1"/>
          <p:nvPr userDrawn="1"/>
        </p:nvSpPr>
        <p:spPr>
          <a:xfrm>
            <a:off x="7150676" y="3228945"/>
            <a:ext cx="989373" cy="400110"/>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Tissue </a:t>
            </a:r>
          </a:p>
          <a:p>
            <a:r>
              <a:rPr lang="en-US" sz="1000" spc="50" dirty="0">
                <a:solidFill>
                  <a:schemeClr val="bg1"/>
                </a:solidFill>
                <a:latin typeface="Century Gothic" panose="020B0502020202020204" pitchFamily="34" charset="0"/>
              </a:rPr>
              <a:t>Engineering</a:t>
            </a:r>
          </a:p>
        </p:txBody>
      </p:sp>
      <p:sp>
        <p:nvSpPr>
          <p:cNvPr id="8" name="TextBox 7">
            <a:extLst>
              <a:ext uri="{FF2B5EF4-FFF2-40B4-BE49-F238E27FC236}">
                <a16:creationId xmlns:a16="http://schemas.microsoft.com/office/drawing/2014/main" id="{E30A11B9-C322-FC79-D4BA-392E69D96A57}"/>
              </a:ext>
            </a:extLst>
          </p:cNvPr>
          <p:cNvSpPr txBox="1"/>
          <p:nvPr userDrawn="1"/>
        </p:nvSpPr>
        <p:spPr>
          <a:xfrm>
            <a:off x="6395590" y="1861281"/>
            <a:ext cx="1432562" cy="553998"/>
          </a:xfrm>
          <a:prstGeom prst="rect">
            <a:avLst/>
          </a:prstGeom>
          <a:noFill/>
        </p:spPr>
        <p:txBody>
          <a:bodyPr wrap="square" rtlCol="0">
            <a:spAutoFit/>
          </a:bodyPr>
          <a:lstStyle/>
          <a:p>
            <a:r>
              <a:rPr lang="en-US" sz="1000" spc="50" dirty="0">
                <a:solidFill>
                  <a:schemeClr val="bg1"/>
                </a:solidFill>
                <a:latin typeface="Century Gothic" panose="020B0502020202020204" pitchFamily="34" charset="0"/>
              </a:rPr>
              <a:t>Faster, More </a:t>
            </a:r>
          </a:p>
          <a:p>
            <a:r>
              <a:rPr lang="en-US" sz="1000" spc="50" dirty="0">
                <a:solidFill>
                  <a:schemeClr val="bg1"/>
                </a:solidFill>
                <a:latin typeface="Century Gothic" panose="020B0502020202020204" pitchFamily="34" charset="0"/>
              </a:rPr>
              <a:t>Affordable Diagnostics</a:t>
            </a:r>
          </a:p>
        </p:txBody>
      </p:sp>
      <p:sp>
        <p:nvSpPr>
          <p:cNvPr id="9" name="TextBox 8">
            <a:extLst>
              <a:ext uri="{FF2B5EF4-FFF2-40B4-BE49-F238E27FC236}">
                <a16:creationId xmlns:a16="http://schemas.microsoft.com/office/drawing/2014/main" id="{9507D35A-1E1C-2FDB-FC8D-823E650C197A}"/>
              </a:ext>
            </a:extLst>
          </p:cNvPr>
          <p:cNvSpPr txBox="1"/>
          <p:nvPr userDrawn="1"/>
        </p:nvSpPr>
        <p:spPr>
          <a:xfrm>
            <a:off x="6717705" y="1336758"/>
            <a:ext cx="865943" cy="400110"/>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Predictive</a:t>
            </a:r>
            <a:br>
              <a:rPr lang="en-US" sz="1000" spc="50" dirty="0">
                <a:solidFill>
                  <a:schemeClr val="bg1"/>
                </a:solidFill>
                <a:latin typeface="Century Gothic" panose="020B0502020202020204" pitchFamily="34" charset="0"/>
              </a:rPr>
            </a:br>
            <a:r>
              <a:rPr lang="en-US" sz="1000" spc="50" dirty="0">
                <a:solidFill>
                  <a:schemeClr val="bg1"/>
                </a:solidFill>
                <a:latin typeface="Century Gothic" panose="020B0502020202020204" pitchFamily="34" charset="0"/>
              </a:rPr>
              <a:t>Health</a:t>
            </a:r>
          </a:p>
        </p:txBody>
      </p:sp>
      <p:sp>
        <p:nvSpPr>
          <p:cNvPr id="10" name="TextBox 9">
            <a:extLst>
              <a:ext uri="{FF2B5EF4-FFF2-40B4-BE49-F238E27FC236}">
                <a16:creationId xmlns:a16="http://schemas.microsoft.com/office/drawing/2014/main" id="{EB591663-D00B-40C2-B94A-4A1322347948}"/>
              </a:ext>
            </a:extLst>
          </p:cNvPr>
          <p:cNvSpPr txBox="1"/>
          <p:nvPr userDrawn="1"/>
        </p:nvSpPr>
        <p:spPr>
          <a:xfrm>
            <a:off x="4668578" y="1362459"/>
            <a:ext cx="1077539" cy="553998"/>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Personalized </a:t>
            </a:r>
            <a:br>
              <a:rPr lang="en-US" sz="1000" spc="50" dirty="0">
                <a:solidFill>
                  <a:schemeClr val="bg1"/>
                </a:solidFill>
                <a:latin typeface="Century Gothic" panose="020B0502020202020204" pitchFamily="34" charset="0"/>
              </a:rPr>
            </a:br>
            <a:r>
              <a:rPr lang="en-US" sz="1000" spc="50" dirty="0">
                <a:solidFill>
                  <a:schemeClr val="bg1"/>
                </a:solidFill>
                <a:latin typeface="Century Gothic" panose="020B0502020202020204" pitchFamily="34" charset="0"/>
              </a:rPr>
              <a:t>Cancer </a:t>
            </a:r>
            <a:br>
              <a:rPr lang="en-US" sz="1000" spc="50" dirty="0">
                <a:solidFill>
                  <a:schemeClr val="bg1"/>
                </a:solidFill>
                <a:latin typeface="Century Gothic" panose="020B0502020202020204" pitchFamily="34" charset="0"/>
              </a:rPr>
            </a:br>
            <a:r>
              <a:rPr lang="en-US" sz="1000" spc="50" dirty="0">
                <a:solidFill>
                  <a:schemeClr val="bg1"/>
                </a:solidFill>
                <a:latin typeface="Century Gothic" panose="020B0502020202020204" pitchFamily="34" charset="0"/>
              </a:rPr>
              <a:t>Treatments</a:t>
            </a:r>
          </a:p>
        </p:txBody>
      </p:sp>
      <p:sp>
        <p:nvSpPr>
          <p:cNvPr id="11" name="TextBox 10">
            <a:extLst>
              <a:ext uri="{FF2B5EF4-FFF2-40B4-BE49-F238E27FC236}">
                <a16:creationId xmlns:a16="http://schemas.microsoft.com/office/drawing/2014/main" id="{1B9027A5-51EC-A0CC-53FA-0AA4529DF56D}"/>
              </a:ext>
            </a:extLst>
          </p:cNvPr>
          <p:cNvSpPr txBox="1"/>
          <p:nvPr userDrawn="1"/>
        </p:nvSpPr>
        <p:spPr>
          <a:xfrm>
            <a:off x="3906890" y="2612656"/>
            <a:ext cx="1327608" cy="246221"/>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Novel Antibiotics</a:t>
            </a:r>
          </a:p>
        </p:txBody>
      </p:sp>
      <p:sp>
        <p:nvSpPr>
          <p:cNvPr id="12" name="TextBox 11">
            <a:extLst>
              <a:ext uri="{FF2B5EF4-FFF2-40B4-BE49-F238E27FC236}">
                <a16:creationId xmlns:a16="http://schemas.microsoft.com/office/drawing/2014/main" id="{82B6F58E-95C5-96B8-F20C-C65DB757DF4E}"/>
              </a:ext>
            </a:extLst>
          </p:cNvPr>
          <p:cNvSpPr txBox="1"/>
          <p:nvPr userDrawn="1"/>
        </p:nvSpPr>
        <p:spPr>
          <a:xfrm>
            <a:off x="3781622" y="2949954"/>
            <a:ext cx="1055097" cy="400110"/>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Custom </a:t>
            </a:r>
            <a:br>
              <a:rPr lang="en-US" sz="1000" spc="50" dirty="0">
                <a:solidFill>
                  <a:schemeClr val="bg1"/>
                </a:solidFill>
                <a:latin typeface="Century Gothic" panose="020B0502020202020204" pitchFamily="34" charset="0"/>
              </a:rPr>
            </a:br>
            <a:r>
              <a:rPr lang="en-US" sz="1000" spc="50" dirty="0">
                <a:solidFill>
                  <a:schemeClr val="bg1"/>
                </a:solidFill>
                <a:latin typeface="Century Gothic" panose="020B0502020202020204" pitchFamily="34" charset="0"/>
              </a:rPr>
              <a:t>Microbiomes</a:t>
            </a:r>
          </a:p>
        </p:txBody>
      </p:sp>
      <p:sp>
        <p:nvSpPr>
          <p:cNvPr id="13" name="TextBox 12">
            <a:extLst>
              <a:ext uri="{FF2B5EF4-FFF2-40B4-BE49-F238E27FC236}">
                <a16:creationId xmlns:a16="http://schemas.microsoft.com/office/drawing/2014/main" id="{1EE9D949-D46D-89C6-579F-5C43F29B0E3B}"/>
              </a:ext>
            </a:extLst>
          </p:cNvPr>
          <p:cNvSpPr txBox="1"/>
          <p:nvPr userDrawn="1"/>
        </p:nvSpPr>
        <p:spPr>
          <a:xfrm>
            <a:off x="3781622" y="3457946"/>
            <a:ext cx="1106393" cy="246221"/>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Food Security</a:t>
            </a:r>
          </a:p>
        </p:txBody>
      </p:sp>
      <p:sp>
        <p:nvSpPr>
          <p:cNvPr id="14" name="TextBox 13">
            <a:extLst>
              <a:ext uri="{FF2B5EF4-FFF2-40B4-BE49-F238E27FC236}">
                <a16:creationId xmlns:a16="http://schemas.microsoft.com/office/drawing/2014/main" id="{E3FF1ADB-F02E-A7BC-3B8D-D7647AC0FCF8}"/>
              </a:ext>
            </a:extLst>
          </p:cNvPr>
          <p:cNvSpPr txBox="1"/>
          <p:nvPr userDrawn="1"/>
        </p:nvSpPr>
        <p:spPr>
          <a:xfrm>
            <a:off x="5620852" y="4402220"/>
            <a:ext cx="1010213" cy="246221"/>
          </a:xfrm>
          <a:prstGeom prst="rect">
            <a:avLst/>
          </a:prstGeom>
          <a:noFill/>
        </p:spPr>
        <p:txBody>
          <a:bodyPr wrap="none" rtlCol="0">
            <a:spAutoFit/>
          </a:bodyPr>
          <a:lstStyle/>
          <a:p>
            <a:pPr algn="ctr"/>
            <a:r>
              <a:rPr lang="en-US" sz="1000" spc="50" dirty="0" err="1">
                <a:solidFill>
                  <a:schemeClr val="bg1"/>
                </a:solidFill>
                <a:latin typeface="Century Gothic" panose="020B0502020202020204" pitchFamily="34" charset="0"/>
              </a:rPr>
              <a:t>Biofoundries</a:t>
            </a:r>
            <a:endParaRPr lang="en-US" sz="1000" spc="50" dirty="0">
              <a:solidFill>
                <a:schemeClr val="bg1"/>
              </a:solidFill>
              <a:latin typeface="Century Gothic" panose="020B0502020202020204" pitchFamily="34" charset="0"/>
            </a:endParaRPr>
          </a:p>
        </p:txBody>
      </p:sp>
      <p:sp>
        <p:nvSpPr>
          <p:cNvPr id="15" name="TextBox 14">
            <a:extLst>
              <a:ext uri="{FF2B5EF4-FFF2-40B4-BE49-F238E27FC236}">
                <a16:creationId xmlns:a16="http://schemas.microsoft.com/office/drawing/2014/main" id="{B85C5CA1-233E-24D7-08AB-56FE34F3540B}"/>
              </a:ext>
            </a:extLst>
          </p:cNvPr>
          <p:cNvSpPr txBox="1"/>
          <p:nvPr userDrawn="1"/>
        </p:nvSpPr>
        <p:spPr>
          <a:xfrm>
            <a:off x="4765970" y="4745958"/>
            <a:ext cx="990977" cy="400110"/>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Novel </a:t>
            </a:r>
          </a:p>
          <a:p>
            <a:r>
              <a:rPr lang="en-US" sz="1000" spc="50" dirty="0">
                <a:solidFill>
                  <a:schemeClr val="bg1"/>
                </a:solidFill>
                <a:latin typeface="Century Gothic" panose="020B0502020202020204" pitchFamily="34" charset="0"/>
              </a:rPr>
              <a:t>Bioproducts</a:t>
            </a:r>
          </a:p>
        </p:txBody>
      </p:sp>
      <p:sp>
        <p:nvSpPr>
          <p:cNvPr id="16" name="TextBox 15">
            <a:extLst>
              <a:ext uri="{FF2B5EF4-FFF2-40B4-BE49-F238E27FC236}">
                <a16:creationId xmlns:a16="http://schemas.microsoft.com/office/drawing/2014/main" id="{5746C7FE-B550-8F6F-2719-4702B67C2460}"/>
              </a:ext>
            </a:extLst>
          </p:cNvPr>
          <p:cNvSpPr txBox="1"/>
          <p:nvPr userDrawn="1"/>
        </p:nvSpPr>
        <p:spPr>
          <a:xfrm>
            <a:off x="6192814" y="4779472"/>
            <a:ext cx="1579278" cy="400110"/>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Complex </a:t>
            </a:r>
            <a:br>
              <a:rPr lang="en-US" sz="1000" spc="50" dirty="0">
                <a:solidFill>
                  <a:schemeClr val="bg1"/>
                </a:solidFill>
                <a:latin typeface="Century Gothic" panose="020B0502020202020204" pitchFamily="34" charset="0"/>
              </a:rPr>
            </a:br>
            <a:r>
              <a:rPr lang="en-US" sz="1000" spc="50" dirty="0">
                <a:solidFill>
                  <a:schemeClr val="bg1"/>
                </a:solidFill>
                <a:latin typeface="Century Gothic" panose="020B0502020202020204" pitchFamily="34" charset="0"/>
              </a:rPr>
              <a:t>Biosystems Modeling</a:t>
            </a:r>
          </a:p>
        </p:txBody>
      </p:sp>
      <p:sp>
        <p:nvSpPr>
          <p:cNvPr id="17" name="TextBox 16">
            <a:extLst>
              <a:ext uri="{FF2B5EF4-FFF2-40B4-BE49-F238E27FC236}">
                <a16:creationId xmlns:a16="http://schemas.microsoft.com/office/drawing/2014/main" id="{D9F5686E-20DD-A02D-BD88-EADE0E7EB0C9}"/>
              </a:ext>
            </a:extLst>
          </p:cNvPr>
          <p:cNvSpPr txBox="1"/>
          <p:nvPr userDrawn="1"/>
        </p:nvSpPr>
        <p:spPr>
          <a:xfrm>
            <a:off x="5424982" y="5310613"/>
            <a:ext cx="1342035" cy="246221"/>
          </a:xfrm>
          <a:prstGeom prst="rect">
            <a:avLst/>
          </a:prstGeom>
          <a:noFill/>
        </p:spPr>
        <p:txBody>
          <a:bodyPr wrap="none" rtlCol="0">
            <a:spAutoFit/>
          </a:bodyPr>
          <a:lstStyle/>
          <a:p>
            <a:pPr algn="ctr"/>
            <a:r>
              <a:rPr lang="en-US" sz="1000" spc="50" dirty="0">
                <a:solidFill>
                  <a:schemeClr val="bg1"/>
                </a:solidFill>
                <a:latin typeface="Century Gothic" panose="020B0502020202020204" pitchFamily="34" charset="0"/>
              </a:rPr>
              <a:t>Sustainable Fuels</a:t>
            </a:r>
          </a:p>
        </p:txBody>
      </p:sp>
      <p:sp>
        <p:nvSpPr>
          <p:cNvPr id="18" name="TextBox 17">
            <a:extLst>
              <a:ext uri="{FF2B5EF4-FFF2-40B4-BE49-F238E27FC236}">
                <a16:creationId xmlns:a16="http://schemas.microsoft.com/office/drawing/2014/main" id="{857657AB-B97A-2B63-08B8-3B9933F2E952}"/>
              </a:ext>
            </a:extLst>
          </p:cNvPr>
          <p:cNvSpPr txBox="1"/>
          <p:nvPr userDrawn="1"/>
        </p:nvSpPr>
        <p:spPr>
          <a:xfrm>
            <a:off x="7111871" y="2857747"/>
            <a:ext cx="1394934" cy="246221"/>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Genomic Security</a:t>
            </a:r>
          </a:p>
        </p:txBody>
      </p:sp>
      <p:sp>
        <p:nvSpPr>
          <p:cNvPr id="19" name="TextBox 18">
            <a:extLst>
              <a:ext uri="{FF2B5EF4-FFF2-40B4-BE49-F238E27FC236}">
                <a16:creationId xmlns:a16="http://schemas.microsoft.com/office/drawing/2014/main" id="{156C8A1C-52FD-9FF3-DB93-5E2578FFC00A}"/>
              </a:ext>
            </a:extLst>
          </p:cNvPr>
          <p:cNvSpPr txBox="1"/>
          <p:nvPr userDrawn="1"/>
        </p:nvSpPr>
        <p:spPr>
          <a:xfrm>
            <a:off x="4044745" y="2067963"/>
            <a:ext cx="1051899" cy="400110"/>
          </a:xfrm>
          <a:prstGeom prst="rect">
            <a:avLst/>
          </a:prstGeom>
          <a:noFill/>
        </p:spPr>
        <p:txBody>
          <a:bodyPr wrap="square" rtlCol="0">
            <a:spAutoFit/>
          </a:bodyPr>
          <a:lstStyle/>
          <a:p>
            <a:r>
              <a:rPr lang="en-US" sz="1000" spc="50" dirty="0">
                <a:solidFill>
                  <a:schemeClr val="bg1"/>
                </a:solidFill>
                <a:latin typeface="Century Gothic" panose="020B0502020202020204" pitchFamily="34" charset="0"/>
              </a:rPr>
              <a:t>Pandemic Responses</a:t>
            </a:r>
          </a:p>
        </p:txBody>
      </p:sp>
      <p:sp>
        <p:nvSpPr>
          <p:cNvPr id="20" name="TextBox 19">
            <a:extLst>
              <a:ext uri="{FF2B5EF4-FFF2-40B4-BE49-F238E27FC236}">
                <a16:creationId xmlns:a16="http://schemas.microsoft.com/office/drawing/2014/main" id="{5FE3B644-5FBD-7AA9-85D0-0066A1101FD7}"/>
              </a:ext>
            </a:extLst>
          </p:cNvPr>
          <p:cNvSpPr txBox="1"/>
          <p:nvPr userDrawn="1"/>
        </p:nvSpPr>
        <p:spPr>
          <a:xfrm>
            <a:off x="7327569" y="2326606"/>
            <a:ext cx="1106393" cy="400110"/>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Pandemic </a:t>
            </a:r>
          </a:p>
          <a:p>
            <a:r>
              <a:rPr lang="en-US" sz="1000" spc="50" dirty="0">
                <a:solidFill>
                  <a:schemeClr val="bg1"/>
                </a:solidFill>
                <a:latin typeface="Century Gothic" panose="020B0502020202020204" pitchFamily="34" charset="0"/>
              </a:rPr>
              <a:t>Preparedness</a:t>
            </a:r>
          </a:p>
        </p:txBody>
      </p:sp>
      <p:sp>
        <p:nvSpPr>
          <p:cNvPr id="21" name="TextBox 20">
            <a:extLst>
              <a:ext uri="{FF2B5EF4-FFF2-40B4-BE49-F238E27FC236}">
                <a16:creationId xmlns:a16="http://schemas.microsoft.com/office/drawing/2014/main" id="{C7053BF3-7AC6-B1FA-BA31-270F6881E152}"/>
              </a:ext>
            </a:extLst>
          </p:cNvPr>
          <p:cNvSpPr txBox="1"/>
          <p:nvPr userDrawn="1"/>
        </p:nvSpPr>
        <p:spPr>
          <a:xfrm>
            <a:off x="5091672" y="2067963"/>
            <a:ext cx="777777" cy="400110"/>
          </a:xfrm>
          <a:prstGeom prst="rect">
            <a:avLst/>
          </a:prstGeom>
          <a:noFill/>
        </p:spPr>
        <p:txBody>
          <a:bodyPr wrap="none" rtlCol="0">
            <a:spAutoFit/>
          </a:bodyPr>
          <a:lstStyle/>
          <a:p>
            <a:r>
              <a:rPr lang="en-US" sz="1000" spc="50" dirty="0">
                <a:solidFill>
                  <a:schemeClr val="bg1"/>
                </a:solidFill>
                <a:latin typeface="Century Gothic" panose="020B0502020202020204" pitchFamily="34" charset="0"/>
              </a:rPr>
              <a:t>Brain &amp; </a:t>
            </a:r>
          </a:p>
          <a:p>
            <a:r>
              <a:rPr lang="en-US" sz="1000" spc="50" dirty="0">
                <a:solidFill>
                  <a:schemeClr val="bg1"/>
                </a:solidFill>
                <a:latin typeface="Century Gothic" panose="020B0502020202020204" pitchFamily="34" charset="0"/>
              </a:rPr>
              <a:t>Behavior</a:t>
            </a:r>
          </a:p>
        </p:txBody>
      </p:sp>
      <p:sp>
        <p:nvSpPr>
          <p:cNvPr id="22" name="TextBox 21">
            <a:extLst>
              <a:ext uri="{FF2B5EF4-FFF2-40B4-BE49-F238E27FC236}">
                <a16:creationId xmlns:a16="http://schemas.microsoft.com/office/drawing/2014/main" id="{CD2A1D58-31DE-11CE-F4B6-F16D18763D09}"/>
              </a:ext>
            </a:extLst>
          </p:cNvPr>
          <p:cNvSpPr txBox="1"/>
          <p:nvPr userDrawn="1"/>
        </p:nvSpPr>
        <p:spPr>
          <a:xfrm>
            <a:off x="515981" y="4952725"/>
            <a:ext cx="2401817" cy="938719"/>
          </a:xfrm>
          <a:prstGeom prst="rect">
            <a:avLst/>
          </a:prstGeom>
          <a:noFill/>
        </p:spPr>
        <p:txBody>
          <a:bodyPr wrap="square" rtlCol="0">
            <a:spAutoFit/>
          </a:bodyPr>
          <a:lstStyle/>
          <a:p>
            <a:r>
              <a:rPr lang="en-US" sz="1100" b="1" spc="50" dirty="0">
                <a:solidFill>
                  <a:srgbClr val="182A4A"/>
                </a:solidFill>
                <a:latin typeface="Century Gothic" panose="020B0502020202020204" pitchFamily="34" charset="0"/>
              </a:rPr>
              <a:t>Fundamental Research </a:t>
            </a:r>
          </a:p>
          <a:p>
            <a:r>
              <a:rPr lang="en-US" sz="1100" spc="50" dirty="0">
                <a:solidFill>
                  <a:srgbClr val="182A4A"/>
                </a:solidFill>
                <a:latin typeface="Century Gothic" panose="020B0502020202020204" pitchFamily="34" charset="0"/>
              </a:rPr>
              <a:t>Expands the horizons of </a:t>
            </a:r>
            <a:br>
              <a:rPr lang="en-US" sz="1100" spc="50" dirty="0">
                <a:solidFill>
                  <a:srgbClr val="182A4A"/>
                </a:solidFill>
                <a:latin typeface="Century Gothic" panose="020B0502020202020204" pitchFamily="34" charset="0"/>
              </a:rPr>
            </a:br>
            <a:r>
              <a:rPr lang="en-US" sz="1100" spc="50" dirty="0">
                <a:solidFill>
                  <a:srgbClr val="182A4A"/>
                </a:solidFill>
                <a:latin typeface="Century Gothic" panose="020B0502020202020204" pitchFamily="34" charset="0"/>
              </a:rPr>
              <a:t>human knowledge, revealing new realms of scientific possibility in every arena.</a:t>
            </a:r>
          </a:p>
        </p:txBody>
      </p:sp>
    </p:spTree>
    <p:extLst>
      <p:ext uri="{BB962C8B-B14F-4D97-AF65-F5344CB8AC3E}">
        <p14:creationId xmlns:p14="http://schemas.microsoft.com/office/powerpoint/2010/main" val="3360442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7C98AB"/>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A0BF1F06-2A45-CCE1-4BA4-25DC3F69A384}"/>
              </a:ext>
            </a:extLst>
          </p:cNvPr>
          <p:cNvSpPr txBox="1"/>
          <p:nvPr userDrawn="1"/>
        </p:nvSpPr>
        <p:spPr>
          <a:xfrm>
            <a:off x="731528" y="642509"/>
            <a:ext cx="2369891" cy="246221"/>
          </a:xfrm>
          <a:prstGeom prst="rect">
            <a:avLst/>
          </a:prstGeom>
          <a:solidFill>
            <a:srgbClr val="182A4A"/>
          </a:solidFill>
        </p:spPr>
        <p:txBody>
          <a:bodyPr wrap="square" rtlCol="0">
            <a:spAutoFit/>
          </a:bodyPr>
          <a:lstStyle/>
          <a:p>
            <a:r>
              <a:rPr lang="en-US" sz="1000" kern="0" spc="200" dirty="0">
                <a:solidFill>
                  <a:srgbClr val="FFFFFF"/>
                </a:solidFill>
                <a:latin typeface="Century Gothic"/>
                <a:cs typeface="Century Gothic"/>
              </a:rPr>
              <a:t>IGB RESEARCH PORTFOLIO</a:t>
            </a:r>
          </a:p>
        </p:txBody>
      </p:sp>
      <p:sp>
        <p:nvSpPr>
          <p:cNvPr id="28" name="TextBox 27">
            <a:extLst>
              <a:ext uri="{FF2B5EF4-FFF2-40B4-BE49-F238E27FC236}">
                <a16:creationId xmlns:a16="http://schemas.microsoft.com/office/drawing/2014/main" id="{5C98E4A0-8E9A-EC9F-A3C7-0A34AD2EB2AD}"/>
              </a:ext>
            </a:extLst>
          </p:cNvPr>
          <p:cNvSpPr txBox="1"/>
          <p:nvPr userDrawn="1"/>
        </p:nvSpPr>
        <p:spPr>
          <a:xfrm>
            <a:off x="731528" y="938474"/>
            <a:ext cx="4547144" cy="246221"/>
          </a:xfrm>
          <a:prstGeom prst="rect">
            <a:avLst/>
          </a:prstGeom>
          <a:solidFill>
            <a:schemeClr val="bg1"/>
          </a:solidFill>
        </p:spPr>
        <p:txBody>
          <a:bodyPr wrap="square" rtlCol="0">
            <a:spAutoFit/>
          </a:bodyPr>
          <a:lstStyle/>
          <a:p>
            <a:r>
              <a:rPr lang="en-US" sz="1000" spc="200" dirty="0">
                <a:solidFill>
                  <a:srgbClr val="182A4A"/>
                </a:solidFill>
                <a:latin typeface="Century Gothic" panose="020B0502020202020204" pitchFamily="34" charset="0"/>
              </a:rPr>
              <a:t>ONGOING STRATEGIC PARTNERSHIPS AND INITIATVES</a:t>
            </a:r>
          </a:p>
        </p:txBody>
      </p:sp>
    </p:spTree>
    <p:extLst>
      <p:ext uri="{BB962C8B-B14F-4D97-AF65-F5344CB8AC3E}">
        <p14:creationId xmlns:p14="http://schemas.microsoft.com/office/powerpoint/2010/main" val="2466845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00AEEF"/>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D1815F7-A80D-526D-9994-26C6ECA14EEB}"/>
              </a:ext>
            </a:extLst>
          </p:cNvPr>
          <p:cNvSpPr>
            <a:spLocks noGrp="1"/>
          </p:cNvSpPr>
          <p:nvPr>
            <p:ph type="ctrTitle"/>
          </p:nvPr>
        </p:nvSpPr>
        <p:spPr>
          <a:xfrm>
            <a:off x="731528" y="1295401"/>
            <a:ext cx="10778600" cy="2133599"/>
          </a:xfrm>
        </p:spPr>
        <p:txBody>
          <a:bodyPr anchor="b">
            <a:normAutofit/>
          </a:bodyPr>
          <a:lstStyle>
            <a:lvl1pPr algn="l">
              <a:defRPr sz="3200" cap="all" spc="150" baseline="0">
                <a:solidFill>
                  <a:schemeClr val="bg1"/>
                </a:solidFill>
                <a:latin typeface="Century Gothic" panose="020B0502020202020204" pitchFamily="34" charset="0"/>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E64E105A-8073-1FB3-EE89-624EC6558095}"/>
              </a:ext>
            </a:extLst>
          </p:cNvPr>
          <p:cNvSpPr>
            <a:spLocks noGrp="1"/>
          </p:cNvSpPr>
          <p:nvPr>
            <p:ph type="subTitle" idx="1" hasCustomPrompt="1"/>
          </p:nvPr>
        </p:nvSpPr>
        <p:spPr>
          <a:xfrm>
            <a:off x="731528" y="3655243"/>
            <a:ext cx="10778600" cy="2001838"/>
          </a:xfrm>
        </p:spPr>
        <p:txBody>
          <a:bodyPr>
            <a:normAutofit/>
          </a:bodyPr>
          <a:lstStyle>
            <a:lvl1pPr marL="0" indent="0" algn="l">
              <a:spcBef>
                <a:spcPts val="0"/>
              </a:spcBef>
              <a:buNone/>
              <a:defRPr sz="1800" spc="50" baseline="0">
                <a:solidFill>
                  <a:srgbClr val="182A4A"/>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subhead</a:t>
            </a:r>
          </a:p>
        </p:txBody>
      </p:sp>
    </p:spTree>
    <p:extLst>
      <p:ext uri="{BB962C8B-B14F-4D97-AF65-F5344CB8AC3E}">
        <p14:creationId xmlns:p14="http://schemas.microsoft.com/office/powerpoint/2010/main" val="1104871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BD9824-54B1-D2BE-8363-93845DC1F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DED547-57B1-9FBC-146B-069B96FEB5A3}"/>
              </a:ext>
            </a:extLst>
          </p:cNvPr>
          <p:cNvSpPr>
            <a:spLocks noGrp="1"/>
          </p:cNvSpPr>
          <p:nvPr>
            <p:ph type="body" idx="1"/>
          </p:nvPr>
        </p:nvSpPr>
        <p:spPr>
          <a:xfrm>
            <a:off x="838200" y="1825625"/>
            <a:ext cx="10515600" cy="4667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693788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4" r:id="rId5"/>
    <p:sldLayoutId id="2147483665" r:id="rId6"/>
    <p:sldLayoutId id="2147483666" r:id="rId7"/>
    <p:sldLayoutId id="2147483667" r:id="rId8"/>
    <p:sldLayoutId id="2147483668" r:id="rId9"/>
    <p:sldLayoutId id="2147483669" r:id="rId10"/>
    <p:sldLayoutId id="2147483670" r:id="rId11"/>
    <p:sldLayoutId id="2147483650" r:id="rId12"/>
    <p:sldLayoutId id="2147483652" r:id="rId13"/>
    <p:sldLayoutId id="2147483654" r:id="rId14"/>
    <p:sldLayoutId id="2147483655" r:id="rId15"/>
    <p:sldLayoutId id="2147483671" r:id="rId16"/>
    <p:sldLayoutId id="2147483657" r:id="rId17"/>
    <p:sldLayoutId id="2147483672" r:id="rId18"/>
  </p:sldLayoutIdLst>
  <p:txStyles>
    <p:titleStyle>
      <a:lvl1pPr algn="l" defTabSz="914400" rtl="0" eaLnBrk="1" latinLnBrk="0" hangingPunct="1">
        <a:lnSpc>
          <a:spcPct val="90000"/>
        </a:lnSpc>
        <a:spcBef>
          <a:spcPct val="0"/>
        </a:spcBef>
        <a:buNone/>
        <a:defRPr sz="3200" kern="1200">
          <a:solidFill>
            <a:srgbClr val="0092D2"/>
          </a:solidFill>
          <a:latin typeface="Century Gothic" panose="020B0502020202020204" pitchFamily="34" charset="0"/>
          <a:ea typeface="+mj-ea"/>
          <a:cs typeface="+mj-cs"/>
        </a:defRPr>
      </a:lvl1pPr>
    </p:titleStyle>
    <p:bodyStyle>
      <a:lvl1pPr marL="228600" indent="-228600" algn="l" defTabSz="914400" rtl="0" eaLnBrk="1" latinLnBrk="0" hangingPunct="1">
        <a:lnSpc>
          <a:spcPct val="100000"/>
        </a:lnSpc>
        <a:spcBef>
          <a:spcPts val="1176"/>
        </a:spcBef>
        <a:buFont typeface="Arial" panose="020B0604020202020204" pitchFamily="34" charset="0"/>
        <a:buChar char="•"/>
        <a:defRPr sz="24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100000"/>
        </a:lnSpc>
        <a:spcBef>
          <a:spcPts val="1176"/>
        </a:spcBef>
        <a:buFont typeface="Arial" panose="020B0604020202020204" pitchFamily="34" charset="0"/>
        <a:buChar char="•"/>
        <a:defRPr sz="20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100000"/>
        </a:lnSpc>
        <a:spcBef>
          <a:spcPts val="1176"/>
        </a:spcBef>
        <a:buFont typeface="Arial" panose="020B0604020202020204" pitchFamily="34" charset="0"/>
        <a:buChar char="•"/>
        <a:defRPr sz="18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100000"/>
        </a:lnSpc>
        <a:spcBef>
          <a:spcPts val="1176"/>
        </a:spcBef>
        <a:buFont typeface="Arial" panose="020B0604020202020204" pitchFamily="34" charset="0"/>
        <a:buChar char="•"/>
        <a:defRPr sz="16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100000"/>
        </a:lnSpc>
        <a:spcBef>
          <a:spcPts val="1176"/>
        </a:spcBef>
        <a:buFont typeface="Arial" panose="020B0604020202020204" pitchFamily="34" charset="0"/>
        <a:buChar char="•"/>
        <a:defRPr sz="14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4.xml"/><Relationship Id="rId1" Type="http://schemas.openxmlformats.org/officeDocument/2006/relationships/video" Target="https://www.youtube.com/embed/gG7uCskUOrA?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genomebiology.biomedcentral.com/" TargetMode="External"/><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hyperlink" Target="https://genomebiology.biomedcentral.com/" TargetMode="External"/><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2147/CMAR.S348529" TargetMode="External"/><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2147/CMAR.S348529" TargetMode="External"/><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nebula.org/blog/a-look-at-our-reporting/" TargetMode="Externa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837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3EF9A-B6DA-F144-5654-9B6C8A5CFCF9}"/>
              </a:ext>
            </a:extLst>
          </p:cNvPr>
          <p:cNvSpPr>
            <a:spLocks noGrp="1"/>
          </p:cNvSpPr>
          <p:nvPr>
            <p:ph type="title"/>
          </p:nvPr>
        </p:nvSpPr>
        <p:spPr>
          <a:xfrm>
            <a:off x="115510" y="79654"/>
            <a:ext cx="10797454" cy="1030043"/>
          </a:xfrm>
        </p:spPr>
        <p:txBody>
          <a:bodyPr/>
          <a:lstStyle/>
          <a:p>
            <a:r>
              <a:rPr lang="en-US" dirty="0"/>
              <a:t>Making proteins from the DNA code</a:t>
            </a:r>
          </a:p>
        </p:txBody>
      </p:sp>
      <p:sp>
        <p:nvSpPr>
          <p:cNvPr id="7" name="TextBox 6">
            <a:extLst>
              <a:ext uri="{FF2B5EF4-FFF2-40B4-BE49-F238E27FC236}">
                <a16:creationId xmlns:a16="http://schemas.microsoft.com/office/drawing/2014/main" id="{3540C4D3-41F0-FB82-A6CC-DAE9A5D39E8A}"/>
              </a:ext>
            </a:extLst>
          </p:cNvPr>
          <p:cNvSpPr txBox="1"/>
          <p:nvPr/>
        </p:nvSpPr>
        <p:spPr>
          <a:xfrm>
            <a:off x="115510" y="918626"/>
            <a:ext cx="4770024" cy="369332"/>
          </a:xfrm>
          <a:prstGeom prst="rect">
            <a:avLst/>
          </a:prstGeom>
          <a:noFill/>
        </p:spPr>
        <p:txBody>
          <a:bodyPr wrap="none" rtlCol="0">
            <a:spAutoFit/>
          </a:bodyPr>
          <a:lstStyle/>
          <a:p>
            <a:r>
              <a:rPr lang="en-US" dirty="0"/>
              <a:t>2m, 30 sec video animation from Khan Academy:</a:t>
            </a:r>
          </a:p>
        </p:txBody>
      </p:sp>
      <p:pic>
        <p:nvPicPr>
          <p:cNvPr id="8" name="Online Media 7" descr="From DNA to protein - 3D">
            <a:hlinkClick r:id="" action="ppaction://media"/>
            <a:extLst>
              <a:ext uri="{FF2B5EF4-FFF2-40B4-BE49-F238E27FC236}">
                <a16:creationId xmlns:a16="http://schemas.microsoft.com/office/drawing/2014/main" id="{7D16C35B-D3EC-3352-6E21-1E95149F0E8B}"/>
              </a:ext>
            </a:extLst>
          </p:cNvPr>
          <p:cNvPicPr>
            <a:picLocks noRot="1" noChangeAspect="1"/>
          </p:cNvPicPr>
          <p:nvPr>
            <a:videoFile r:link="rId1"/>
          </p:nvPr>
        </p:nvPicPr>
        <p:blipFill>
          <a:blip r:embed="rId3"/>
          <a:stretch>
            <a:fillRect/>
          </a:stretch>
        </p:blipFill>
        <p:spPr>
          <a:xfrm>
            <a:off x="1655778" y="1287958"/>
            <a:ext cx="9151494" cy="5170594"/>
          </a:xfrm>
          <a:prstGeom prst="rect">
            <a:avLst/>
          </a:prstGeom>
        </p:spPr>
      </p:pic>
    </p:spTree>
    <p:extLst>
      <p:ext uri="{BB962C8B-B14F-4D97-AF65-F5344CB8AC3E}">
        <p14:creationId xmlns:p14="http://schemas.microsoft.com/office/powerpoint/2010/main" val="100069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3EF9A-B6DA-F144-5654-9B6C8A5CFCF9}"/>
              </a:ext>
            </a:extLst>
          </p:cNvPr>
          <p:cNvSpPr>
            <a:spLocks noGrp="1"/>
          </p:cNvSpPr>
          <p:nvPr>
            <p:ph type="title"/>
          </p:nvPr>
        </p:nvSpPr>
        <p:spPr>
          <a:xfrm>
            <a:off x="115510" y="79654"/>
            <a:ext cx="10797454" cy="1030043"/>
          </a:xfrm>
        </p:spPr>
        <p:txBody>
          <a:bodyPr/>
          <a:lstStyle/>
          <a:p>
            <a:br>
              <a:rPr lang="en-US" dirty="0"/>
            </a:br>
            <a:r>
              <a:rPr lang="en-US" dirty="0"/>
              <a:t>DNA’s language: Making proteins from the DNA code</a:t>
            </a:r>
          </a:p>
        </p:txBody>
      </p:sp>
      <p:pic>
        <p:nvPicPr>
          <p:cNvPr id="6" name="Picture 5" descr="Chart&#10;&#10;Description automatically generated">
            <a:extLst>
              <a:ext uri="{FF2B5EF4-FFF2-40B4-BE49-F238E27FC236}">
                <a16:creationId xmlns:a16="http://schemas.microsoft.com/office/drawing/2014/main" id="{69A247A2-36E0-0AF1-7A52-4FD75CFF6C07}"/>
              </a:ext>
            </a:extLst>
          </p:cNvPr>
          <p:cNvPicPr>
            <a:picLocks noChangeAspect="1"/>
          </p:cNvPicPr>
          <p:nvPr/>
        </p:nvPicPr>
        <p:blipFill>
          <a:blip r:embed="rId2"/>
          <a:stretch>
            <a:fillRect/>
          </a:stretch>
        </p:blipFill>
        <p:spPr>
          <a:xfrm>
            <a:off x="115510" y="1200666"/>
            <a:ext cx="5857556" cy="5046980"/>
          </a:xfrm>
          <a:prstGeom prst="rect">
            <a:avLst/>
          </a:prstGeom>
        </p:spPr>
      </p:pic>
      <p:sp>
        <p:nvSpPr>
          <p:cNvPr id="7" name="TextBox 6">
            <a:extLst>
              <a:ext uri="{FF2B5EF4-FFF2-40B4-BE49-F238E27FC236}">
                <a16:creationId xmlns:a16="http://schemas.microsoft.com/office/drawing/2014/main" id="{79D8648B-31E1-82C1-8BE5-1C3FB4598508}"/>
              </a:ext>
            </a:extLst>
          </p:cNvPr>
          <p:cNvSpPr txBox="1"/>
          <p:nvPr/>
        </p:nvSpPr>
        <p:spPr>
          <a:xfrm>
            <a:off x="115510" y="6062980"/>
            <a:ext cx="2232214" cy="369332"/>
          </a:xfrm>
          <a:prstGeom prst="rect">
            <a:avLst/>
          </a:prstGeom>
          <a:noFill/>
        </p:spPr>
        <p:txBody>
          <a:bodyPr wrap="none" rtlCol="0">
            <a:spAutoFit/>
          </a:bodyPr>
          <a:lstStyle/>
          <a:p>
            <a:r>
              <a:rPr lang="en-US" dirty="0"/>
              <a:t>Source:  </a:t>
            </a:r>
            <a:r>
              <a:rPr lang="en-US" dirty="0" err="1"/>
              <a:t>ancestry.com</a:t>
            </a:r>
            <a:endParaRPr lang="en-US" dirty="0"/>
          </a:p>
        </p:txBody>
      </p:sp>
      <p:sp>
        <p:nvSpPr>
          <p:cNvPr id="8" name="TextBox 7">
            <a:extLst>
              <a:ext uri="{FF2B5EF4-FFF2-40B4-BE49-F238E27FC236}">
                <a16:creationId xmlns:a16="http://schemas.microsoft.com/office/drawing/2014/main" id="{9CD4638F-A858-7B4A-CE6D-3E2A80DC9593}"/>
              </a:ext>
            </a:extLst>
          </p:cNvPr>
          <p:cNvSpPr txBox="1"/>
          <p:nvPr/>
        </p:nvSpPr>
        <p:spPr>
          <a:xfrm>
            <a:off x="6512560" y="1404945"/>
            <a:ext cx="5457514"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”Codons” are the 64 possible 3-letter words and 4 possible letters</a:t>
            </a:r>
          </a:p>
          <a:p>
            <a:pPr marL="742950" lvl="1" indent="-285750">
              <a:buFont typeface="Arial" panose="020B0604020202020204" pitchFamily="34" charset="0"/>
              <a:buChar char="•"/>
            </a:pPr>
            <a:r>
              <a:rPr lang="en-US" sz="2400" dirty="0"/>
              <a:t>3 “Stop” codons… like punctuation…tell the system when a protein’s code ends</a:t>
            </a:r>
          </a:p>
          <a:p>
            <a:pPr marL="1200150" lvl="2" indent="-285750">
              <a:buFont typeface="Arial" panose="020B0604020202020204" pitchFamily="34" charset="0"/>
              <a:buChar char="•"/>
            </a:pPr>
            <a:r>
              <a:rPr lang="en-US" sz="2400" dirty="0"/>
              <a:t>TAG, TGA, TAA</a:t>
            </a:r>
          </a:p>
          <a:p>
            <a:pPr marL="742950" lvl="1" indent="-285750">
              <a:buFont typeface="Arial" panose="020B0604020202020204" pitchFamily="34" charset="0"/>
              <a:buChar char="•"/>
            </a:pPr>
            <a:r>
              <a:rPr lang="en-US" sz="2400" dirty="0"/>
              <a:t>61 codes for 20 unique amino acids</a:t>
            </a:r>
          </a:p>
          <a:p>
            <a:pPr marL="1200150" lvl="2" indent="-285750">
              <a:buFont typeface="Arial" panose="020B0604020202020204" pitchFamily="34" charset="0"/>
              <a:buChar char="•"/>
            </a:pPr>
            <a:r>
              <a:rPr lang="en-US" sz="2400" dirty="0"/>
              <a:t>Redundancy:  multiple codes produce the same amino acid</a:t>
            </a:r>
          </a:p>
        </p:txBody>
      </p:sp>
    </p:spTree>
    <p:extLst>
      <p:ext uri="{BB962C8B-B14F-4D97-AF65-F5344CB8AC3E}">
        <p14:creationId xmlns:p14="http://schemas.microsoft.com/office/powerpoint/2010/main" val="2472380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3EF9A-B6DA-F144-5654-9B6C8A5CFCF9}"/>
              </a:ext>
            </a:extLst>
          </p:cNvPr>
          <p:cNvSpPr>
            <a:spLocks noGrp="1"/>
          </p:cNvSpPr>
          <p:nvPr>
            <p:ph type="title"/>
          </p:nvPr>
        </p:nvSpPr>
        <p:spPr>
          <a:xfrm>
            <a:off x="115510" y="79654"/>
            <a:ext cx="10797454" cy="1030043"/>
          </a:xfrm>
        </p:spPr>
        <p:txBody>
          <a:bodyPr/>
          <a:lstStyle/>
          <a:p>
            <a:br>
              <a:rPr lang="en-US" dirty="0"/>
            </a:br>
            <a:r>
              <a:rPr lang="en-US" dirty="0"/>
              <a:t>DNA’s language: Making proteins from the DNA code</a:t>
            </a:r>
          </a:p>
        </p:txBody>
      </p:sp>
      <p:sp>
        <p:nvSpPr>
          <p:cNvPr id="7" name="TextBox 6">
            <a:extLst>
              <a:ext uri="{FF2B5EF4-FFF2-40B4-BE49-F238E27FC236}">
                <a16:creationId xmlns:a16="http://schemas.microsoft.com/office/drawing/2014/main" id="{79D8648B-31E1-82C1-8BE5-1C3FB4598508}"/>
              </a:ext>
            </a:extLst>
          </p:cNvPr>
          <p:cNvSpPr txBox="1"/>
          <p:nvPr/>
        </p:nvSpPr>
        <p:spPr>
          <a:xfrm>
            <a:off x="115510" y="6062980"/>
            <a:ext cx="2380780" cy="369332"/>
          </a:xfrm>
          <a:prstGeom prst="rect">
            <a:avLst/>
          </a:prstGeom>
          <a:noFill/>
        </p:spPr>
        <p:txBody>
          <a:bodyPr wrap="none" rtlCol="0">
            <a:spAutoFit/>
          </a:bodyPr>
          <a:lstStyle/>
          <a:p>
            <a:r>
              <a:rPr lang="en-US" dirty="0"/>
              <a:t>Source:  Khan Academy</a:t>
            </a:r>
          </a:p>
        </p:txBody>
      </p:sp>
      <p:sp>
        <p:nvSpPr>
          <p:cNvPr id="8" name="TextBox 7">
            <a:extLst>
              <a:ext uri="{FF2B5EF4-FFF2-40B4-BE49-F238E27FC236}">
                <a16:creationId xmlns:a16="http://schemas.microsoft.com/office/drawing/2014/main" id="{9CD4638F-A858-7B4A-CE6D-3E2A80DC9593}"/>
              </a:ext>
            </a:extLst>
          </p:cNvPr>
          <p:cNvSpPr txBox="1"/>
          <p:nvPr/>
        </p:nvSpPr>
        <p:spPr>
          <a:xfrm>
            <a:off x="6512560" y="1404945"/>
            <a:ext cx="5457514"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”Codons” are the 64 possible 3-letter words and 4 possible letters</a:t>
            </a:r>
          </a:p>
          <a:p>
            <a:pPr marL="742950" lvl="1" indent="-285750">
              <a:buFont typeface="Arial" panose="020B0604020202020204" pitchFamily="34" charset="0"/>
              <a:buChar char="•"/>
            </a:pPr>
            <a:r>
              <a:rPr lang="en-US" sz="2400" dirty="0"/>
              <a:t>3 “Stop” codons… like punctuation…tell the system when a protein’s code ends</a:t>
            </a:r>
          </a:p>
          <a:p>
            <a:pPr marL="1200150" lvl="2" indent="-285750">
              <a:buFont typeface="Arial" panose="020B0604020202020204" pitchFamily="34" charset="0"/>
              <a:buChar char="•"/>
            </a:pPr>
            <a:r>
              <a:rPr lang="en-US" sz="2400" dirty="0"/>
              <a:t>UAG, UGA, UAA</a:t>
            </a:r>
          </a:p>
          <a:p>
            <a:pPr marL="742950" lvl="1" indent="-285750">
              <a:buFont typeface="Arial" panose="020B0604020202020204" pitchFamily="34" charset="0"/>
              <a:buChar char="•"/>
            </a:pPr>
            <a:r>
              <a:rPr lang="en-US" sz="2400" dirty="0"/>
              <a:t>61 codes for 20 unique amino acids</a:t>
            </a:r>
          </a:p>
          <a:p>
            <a:pPr marL="1200150" lvl="2" indent="-285750">
              <a:buFont typeface="Arial" panose="020B0604020202020204" pitchFamily="34" charset="0"/>
              <a:buChar char="•"/>
            </a:pPr>
            <a:r>
              <a:rPr lang="en-US" sz="2400" dirty="0"/>
              <a:t>Redundancy:  multiple codes produce the same amino acid</a:t>
            </a:r>
          </a:p>
        </p:txBody>
      </p:sp>
      <p:pic>
        <p:nvPicPr>
          <p:cNvPr id="4" name="Picture 3" descr="Table&#10;&#10;Description automatically generated">
            <a:extLst>
              <a:ext uri="{FF2B5EF4-FFF2-40B4-BE49-F238E27FC236}">
                <a16:creationId xmlns:a16="http://schemas.microsoft.com/office/drawing/2014/main" id="{4C20D8A9-648E-7CA0-FD38-2B340FA497E3}"/>
              </a:ext>
            </a:extLst>
          </p:cNvPr>
          <p:cNvPicPr>
            <a:picLocks noChangeAspect="1"/>
          </p:cNvPicPr>
          <p:nvPr/>
        </p:nvPicPr>
        <p:blipFill>
          <a:blip r:embed="rId2"/>
          <a:stretch>
            <a:fillRect/>
          </a:stretch>
        </p:blipFill>
        <p:spPr>
          <a:xfrm>
            <a:off x="213360" y="1027545"/>
            <a:ext cx="5882640" cy="5117587"/>
          </a:xfrm>
          <a:prstGeom prst="rect">
            <a:avLst/>
          </a:prstGeom>
        </p:spPr>
      </p:pic>
    </p:spTree>
    <p:extLst>
      <p:ext uri="{BB962C8B-B14F-4D97-AF65-F5344CB8AC3E}">
        <p14:creationId xmlns:p14="http://schemas.microsoft.com/office/powerpoint/2010/main" val="2445808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F77A9770-7639-524A-E57C-C14134E18B18}"/>
              </a:ext>
            </a:extLst>
          </p:cNvPr>
          <p:cNvPicPr>
            <a:picLocks noChangeAspect="1"/>
          </p:cNvPicPr>
          <p:nvPr/>
        </p:nvPicPr>
        <p:blipFill>
          <a:blip r:embed="rId2"/>
          <a:stretch>
            <a:fillRect/>
          </a:stretch>
        </p:blipFill>
        <p:spPr>
          <a:xfrm>
            <a:off x="111760" y="852698"/>
            <a:ext cx="11673840" cy="5303290"/>
          </a:xfrm>
          <a:prstGeom prst="rect">
            <a:avLst/>
          </a:prstGeom>
        </p:spPr>
      </p:pic>
      <p:sp>
        <p:nvSpPr>
          <p:cNvPr id="2" name="Title 1">
            <a:extLst>
              <a:ext uri="{FF2B5EF4-FFF2-40B4-BE49-F238E27FC236}">
                <a16:creationId xmlns:a16="http://schemas.microsoft.com/office/drawing/2014/main" id="{DDB1E7EF-3CDA-19E9-2EE0-2A72C79F5AF6}"/>
              </a:ext>
            </a:extLst>
          </p:cNvPr>
          <p:cNvSpPr>
            <a:spLocks noGrp="1"/>
          </p:cNvSpPr>
          <p:nvPr>
            <p:ph type="title"/>
          </p:nvPr>
        </p:nvSpPr>
        <p:spPr>
          <a:xfrm>
            <a:off x="243847" y="0"/>
            <a:ext cx="10797454" cy="1030043"/>
          </a:xfrm>
        </p:spPr>
        <p:txBody>
          <a:bodyPr/>
          <a:lstStyle/>
          <a:p>
            <a:r>
              <a:rPr lang="en-US" dirty="0"/>
              <a:t>Exons and Introns</a:t>
            </a:r>
          </a:p>
        </p:txBody>
      </p:sp>
      <p:sp>
        <p:nvSpPr>
          <p:cNvPr id="3" name="TextBox 2">
            <a:extLst>
              <a:ext uri="{FF2B5EF4-FFF2-40B4-BE49-F238E27FC236}">
                <a16:creationId xmlns:a16="http://schemas.microsoft.com/office/drawing/2014/main" id="{5A2C0530-90A7-F581-345C-13D87D7DC5FD}"/>
              </a:ext>
            </a:extLst>
          </p:cNvPr>
          <p:cNvSpPr txBox="1"/>
          <p:nvPr/>
        </p:nvSpPr>
        <p:spPr>
          <a:xfrm>
            <a:off x="0" y="3611940"/>
            <a:ext cx="2743200" cy="1569660"/>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en-US" sz="2400" dirty="0"/>
              <a:t>Only ~2% of all your DNA contains genes</a:t>
            </a:r>
          </a:p>
          <a:p>
            <a:pPr marL="285750" indent="-285750">
              <a:buFont typeface="Arial" panose="020B0604020202020204" pitchFamily="34" charset="0"/>
              <a:buChar char="•"/>
            </a:pPr>
            <a:r>
              <a:rPr lang="en-US" sz="2400" dirty="0"/>
              <a:t>The other 98%???</a:t>
            </a:r>
          </a:p>
        </p:txBody>
      </p:sp>
      <p:sp>
        <p:nvSpPr>
          <p:cNvPr id="6" name="TextBox 5">
            <a:extLst>
              <a:ext uri="{FF2B5EF4-FFF2-40B4-BE49-F238E27FC236}">
                <a16:creationId xmlns:a16="http://schemas.microsoft.com/office/drawing/2014/main" id="{0DDAEDA1-A4ED-D4D4-0B78-4D93F30DC4A0}"/>
              </a:ext>
            </a:extLst>
          </p:cNvPr>
          <p:cNvSpPr txBox="1"/>
          <p:nvPr/>
        </p:nvSpPr>
        <p:spPr>
          <a:xfrm>
            <a:off x="111760" y="6089184"/>
            <a:ext cx="1614353" cy="369332"/>
          </a:xfrm>
          <a:prstGeom prst="rect">
            <a:avLst/>
          </a:prstGeom>
          <a:noFill/>
        </p:spPr>
        <p:txBody>
          <a:bodyPr wrap="none" rtlCol="0">
            <a:spAutoFit/>
          </a:bodyPr>
          <a:lstStyle/>
          <a:p>
            <a:r>
              <a:rPr lang="en-US" dirty="0"/>
              <a:t>Source:  NHGRI</a:t>
            </a:r>
          </a:p>
        </p:txBody>
      </p:sp>
      <p:sp>
        <p:nvSpPr>
          <p:cNvPr id="7" name="TextBox 6">
            <a:extLst>
              <a:ext uri="{FF2B5EF4-FFF2-40B4-BE49-F238E27FC236}">
                <a16:creationId xmlns:a16="http://schemas.microsoft.com/office/drawing/2014/main" id="{BF22F3AA-BAFA-624A-DF6C-49D242B2A486}"/>
              </a:ext>
            </a:extLst>
          </p:cNvPr>
          <p:cNvSpPr txBox="1"/>
          <p:nvPr/>
        </p:nvSpPr>
        <p:spPr>
          <a:xfrm>
            <a:off x="6461760" y="5392688"/>
            <a:ext cx="866135" cy="369332"/>
          </a:xfrm>
          <a:prstGeom prst="rect">
            <a:avLst/>
          </a:prstGeom>
          <a:solidFill>
            <a:schemeClr val="bg2"/>
          </a:solidFill>
        </p:spPr>
        <p:txBody>
          <a:bodyPr wrap="none" rtlCol="0">
            <a:spAutoFit/>
          </a:bodyPr>
          <a:lstStyle/>
          <a:p>
            <a:r>
              <a:rPr lang="en-US" dirty="0"/>
              <a:t>Protein</a:t>
            </a:r>
          </a:p>
        </p:txBody>
      </p:sp>
      <p:sp>
        <p:nvSpPr>
          <p:cNvPr id="8" name="TextBox 7">
            <a:extLst>
              <a:ext uri="{FF2B5EF4-FFF2-40B4-BE49-F238E27FC236}">
                <a16:creationId xmlns:a16="http://schemas.microsoft.com/office/drawing/2014/main" id="{77C865C9-02D6-45CA-72C8-D19157D43F88}"/>
              </a:ext>
            </a:extLst>
          </p:cNvPr>
          <p:cNvSpPr txBox="1"/>
          <p:nvPr/>
        </p:nvSpPr>
        <p:spPr>
          <a:xfrm>
            <a:off x="4758986" y="613599"/>
            <a:ext cx="5137817" cy="369332"/>
          </a:xfrm>
          <a:prstGeom prst="rect">
            <a:avLst/>
          </a:prstGeom>
          <a:solidFill>
            <a:srgbClr val="FFFF00"/>
          </a:solidFill>
        </p:spPr>
        <p:txBody>
          <a:bodyPr wrap="none" rtlCol="0">
            <a:spAutoFit/>
          </a:bodyPr>
          <a:lstStyle/>
          <a:p>
            <a:r>
              <a:rPr lang="en-US" dirty="0"/>
              <a:t>Exon:  Part of DNA in a gene:  used to make a protein</a:t>
            </a:r>
          </a:p>
        </p:txBody>
      </p:sp>
      <p:sp>
        <p:nvSpPr>
          <p:cNvPr id="9" name="TextBox 8">
            <a:extLst>
              <a:ext uri="{FF2B5EF4-FFF2-40B4-BE49-F238E27FC236}">
                <a16:creationId xmlns:a16="http://schemas.microsoft.com/office/drawing/2014/main" id="{04DFF3D4-C3E3-2DA6-A96B-8E3C49BD28A1}"/>
              </a:ext>
            </a:extLst>
          </p:cNvPr>
          <p:cNvSpPr txBox="1"/>
          <p:nvPr/>
        </p:nvSpPr>
        <p:spPr>
          <a:xfrm>
            <a:off x="2272472" y="1951659"/>
            <a:ext cx="4189288" cy="369332"/>
          </a:xfrm>
          <a:prstGeom prst="rect">
            <a:avLst/>
          </a:prstGeom>
          <a:solidFill>
            <a:srgbClr val="FFFF00"/>
          </a:solidFill>
        </p:spPr>
        <p:txBody>
          <a:bodyPr wrap="none" rtlCol="0">
            <a:spAutoFit/>
          </a:bodyPr>
          <a:lstStyle/>
          <a:p>
            <a:r>
              <a:rPr lang="en-US" dirty="0"/>
              <a:t>Introns:  Part of DNA in between the exons</a:t>
            </a:r>
          </a:p>
        </p:txBody>
      </p:sp>
      <p:sp>
        <p:nvSpPr>
          <p:cNvPr id="10" name="TextBox 9">
            <a:extLst>
              <a:ext uri="{FF2B5EF4-FFF2-40B4-BE49-F238E27FC236}">
                <a16:creationId xmlns:a16="http://schemas.microsoft.com/office/drawing/2014/main" id="{8B837873-40D7-83B7-1BD0-D24AB96AD2B6}"/>
              </a:ext>
            </a:extLst>
          </p:cNvPr>
          <p:cNvSpPr txBox="1"/>
          <p:nvPr/>
        </p:nvSpPr>
        <p:spPr>
          <a:xfrm>
            <a:off x="684751" y="2654195"/>
            <a:ext cx="2158348" cy="369332"/>
          </a:xfrm>
          <a:prstGeom prst="rect">
            <a:avLst/>
          </a:prstGeom>
          <a:solidFill>
            <a:srgbClr val="FFFF00"/>
          </a:solidFill>
        </p:spPr>
        <p:txBody>
          <a:bodyPr wrap="none" rtlCol="0">
            <a:spAutoFit/>
          </a:bodyPr>
          <a:lstStyle/>
          <a:p>
            <a:r>
              <a:rPr lang="en-US" dirty="0"/>
              <a:t>Pre-Messenger </a:t>
            </a:r>
            <a:r>
              <a:rPr lang="en-US" dirty="0" err="1"/>
              <a:t>RNAv</a:t>
            </a:r>
            <a:endParaRPr lang="en-US" dirty="0"/>
          </a:p>
        </p:txBody>
      </p:sp>
      <p:sp>
        <p:nvSpPr>
          <p:cNvPr id="11" name="TextBox 10">
            <a:extLst>
              <a:ext uri="{FF2B5EF4-FFF2-40B4-BE49-F238E27FC236}">
                <a16:creationId xmlns:a16="http://schemas.microsoft.com/office/drawing/2014/main" id="{F07556B3-C54D-B108-16DB-B021724CFD37}"/>
              </a:ext>
            </a:extLst>
          </p:cNvPr>
          <p:cNvSpPr txBox="1"/>
          <p:nvPr/>
        </p:nvSpPr>
        <p:spPr>
          <a:xfrm>
            <a:off x="285636" y="1616831"/>
            <a:ext cx="1561646" cy="369332"/>
          </a:xfrm>
          <a:prstGeom prst="rect">
            <a:avLst/>
          </a:prstGeom>
          <a:solidFill>
            <a:srgbClr val="FFFF00"/>
          </a:solidFill>
        </p:spPr>
        <p:txBody>
          <a:bodyPr wrap="none" rtlCol="0">
            <a:spAutoFit/>
          </a:bodyPr>
          <a:lstStyle/>
          <a:p>
            <a:r>
              <a:rPr lang="en-US" dirty="0"/>
              <a:t>DNA sequence</a:t>
            </a:r>
          </a:p>
        </p:txBody>
      </p:sp>
      <p:sp>
        <p:nvSpPr>
          <p:cNvPr id="12" name="TextBox 11">
            <a:extLst>
              <a:ext uri="{FF2B5EF4-FFF2-40B4-BE49-F238E27FC236}">
                <a16:creationId xmlns:a16="http://schemas.microsoft.com/office/drawing/2014/main" id="{57F744AD-4331-81C8-F1C1-E29863C5EAA6}"/>
              </a:ext>
            </a:extLst>
          </p:cNvPr>
          <p:cNvSpPr txBox="1"/>
          <p:nvPr/>
        </p:nvSpPr>
        <p:spPr>
          <a:xfrm>
            <a:off x="9218233" y="4137555"/>
            <a:ext cx="2173672" cy="369332"/>
          </a:xfrm>
          <a:prstGeom prst="rect">
            <a:avLst/>
          </a:prstGeom>
          <a:solidFill>
            <a:srgbClr val="FFFF00"/>
          </a:solidFill>
        </p:spPr>
        <p:txBody>
          <a:bodyPr wrap="none" rtlCol="0">
            <a:spAutoFit/>
          </a:bodyPr>
          <a:lstStyle/>
          <a:p>
            <a:r>
              <a:rPr lang="en-US" dirty="0"/>
              <a:t>Final Messenger RNA</a:t>
            </a:r>
          </a:p>
        </p:txBody>
      </p:sp>
    </p:spTree>
    <p:extLst>
      <p:ext uri="{BB962C8B-B14F-4D97-AF65-F5344CB8AC3E}">
        <p14:creationId xmlns:p14="http://schemas.microsoft.com/office/powerpoint/2010/main" val="1627129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3EF9A-B6DA-F144-5654-9B6C8A5CFCF9}"/>
              </a:ext>
            </a:extLst>
          </p:cNvPr>
          <p:cNvSpPr>
            <a:spLocks noGrp="1"/>
          </p:cNvSpPr>
          <p:nvPr>
            <p:ph type="title"/>
          </p:nvPr>
        </p:nvSpPr>
        <p:spPr>
          <a:xfrm>
            <a:off x="115510" y="79654"/>
            <a:ext cx="10797454" cy="1030043"/>
          </a:xfrm>
        </p:spPr>
        <p:txBody>
          <a:bodyPr/>
          <a:lstStyle/>
          <a:p>
            <a:r>
              <a:rPr lang="en-US" dirty="0"/>
              <a:t>Mutations:  Making changes in the code</a:t>
            </a:r>
          </a:p>
        </p:txBody>
      </p:sp>
      <p:sp>
        <p:nvSpPr>
          <p:cNvPr id="6" name="TextBox 5">
            <a:extLst>
              <a:ext uri="{FF2B5EF4-FFF2-40B4-BE49-F238E27FC236}">
                <a16:creationId xmlns:a16="http://schemas.microsoft.com/office/drawing/2014/main" id="{D99E4FA7-E959-51D2-42E6-92DF839DAD39}"/>
              </a:ext>
            </a:extLst>
          </p:cNvPr>
          <p:cNvSpPr txBox="1"/>
          <p:nvPr/>
        </p:nvSpPr>
        <p:spPr>
          <a:xfrm>
            <a:off x="2804160" y="1109697"/>
            <a:ext cx="7676677"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Cells can make mistakes when copying the genetic code</a:t>
            </a:r>
          </a:p>
          <a:p>
            <a:pPr marL="285750" indent="-285750">
              <a:buFont typeface="Arial" panose="020B0604020202020204" pitchFamily="34" charset="0"/>
              <a:buChar char="•"/>
            </a:pPr>
            <a:r>
              <a:rPr lang="en-US" sz="2400" dirty="0"/>
              <a:t>Example:  Changing one letter</a:t>
            </a:r>
          </a:p>
          <a:p>
            <a:pPr marL="742950" lvl="1" indent="-285750">
              <a:buFont typeface="Arial" panose="020B0604020202020204" pitchFamily="34" charset="0"/>
              <a:buChar char="•"/>
            </a:pPr>
            <a:r>
              <a:rPr lang="en-US" sz="2400" dirty="0"/>
              <a:t>”Single Point Substitution”</a:t>
            </a:r>
          </a:p>
          <a:p>
            <a:pPr marL="742950" lvl="1" indent="-285750">
              <a:buFont typeface="Arial" panose="020B0604020202020204" pitchFamily="34" charset="0"/>
              <a:buChar char="•"/>
            </a:pPr>
            <a:r>
              <a:rPr lang="en-US" sz="2400" dirty="0"/>
              <a:t>“Single Nucleotide Variant” (SNV)</a:t>
            </a:r>
          </a:p>
        </p:txBody>
      </p:sp>
      <p:pic>
        <p:nvPicPr>
          <p:cNvPr id="8" name="Picture 7" descr="Diagram&#10;&#10;Description automatically generated with medium confidence">
            <a:extLst>
              <a:ext uri="{FF2B5EF4-FFF2-40B4-BE49-F238E27FC236}">
                <a16:creationId xmlns:a16="http://schemas.microsoft.com/office/drawing/2014/main" id="{3BB1AB70-A58F-746F-96AD-594FC865C777}"/>
              </a:ext>
            </a:extLst>
          </p:cNvPr>
          <p:cNvPicPr>
            <a:picLocks noChangeAspect="1"/>
          </p:cNvPicPr>
          <p:nvPr/>
        </p:nvPicPr>
        <p:blipFill>
          <a:blip r:embed="rId2"/>
          <a:stretch>
            <a:fillRect/>
          </a:stretch>
        </p:blipFill>
        <p:spPr>
          <a:xfrm>
            <a:off x="1985010" y="2977560"/>
            <a:ext cx="7772400" cy="2402168"/>
          </a:xfrm>
          <a:prstGeom prst="rect">
            <a:avLst/>
          </a:prstGeom>
        </p:spPr>
      </p:pic>
      <p:sp>
        <p:nvSpPr>
          <p:cNvPr id="9" name="TextBox 8">
            <a:extLst>
              <a:ext uri="{FF2B5EF4-FFF2-40B4-BE49-F238E27FC236}">
                <a16:creationId xmlns:a16="http://schemas.microsoft.com/office/drawing/2014/main" id="{91DF45B9-7883-BE7C-614D-F3822560A5AE}"/>
              </a:ext>
            </a:extLst>
          </p:cNvPr>
          <p:cNvSpPr txBox="1"/>
          <p:nvPr/>
        </p:nvSpPr>
        <p:spPr>
          <a:xfrm>
            <a:off x="4610839" y="5792332"/>
            <a:ext cx="6282874" cy="369332"/>
          </a:xfrm>
          <a:prstGeom prst="rect">
            <a:avLst/>
          </a:prstGeom>
          <a:solidFill>
            <a:srgbClr val="FFFF00"/>
          </a:solidFill>
        </p:spPr>
        <p:txBody>
          <a:bodyPr wrap="none" rtlCol="0">
            <a:spAutoFit/>
          </a:bodyPr>
          <a:lstStyle/>
          <a:p>
            <a:r>
              <a:rPr lang="en-US" dirty="0"/>
              <a:t>The protein produced by the gene is now different than intended</a:t>
            </a:r>
          </a:p>
        </p:txBody>
      </p:sp>
      <p:sp>
        <p:nvSpPr>
          <p:cNvPr id="10" name="Right Brace 9">
            <a:extLst>
              <a:ext uri="{FF2B5EF4-FFF2-40B4-BE49-F238E27FC236}">
                <a16:creationId xmlns:a16="http://schemas.microsoft.com/office/drawing/2014/main" id="{211D5184-3480-8BBA-3E3F-F7805A14EE60}"/>
              </a:ext>
            </a:extLst>
          </p:cNvPr>
          <p:cNvSpPr/>
          <p:nvPr/>
        </p:nvSpPr>
        <p:spPr>
          <a:xfrm rot="5400000">
            <a:off x="7419935" y="3676542"/>
            <a:ext cx="664683" cy="355560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66524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025BC-9FB0-FF74-3366-828D2F8D9AE0}"/>
              </a:ext>
            </a:extLst>
          </p:cNvPr>
          <p:cNvSpPr>
            <a:spLocks noGrp="1"/>
          </p:cNvSpPr>
          <p:nvPr>
            <p:ph type="title"/>
          </p:nvPr>
        </p:nvSpPr>
        <p:spPr>
          <a:xfrm>
            <a:off x="213367" y="151765"/>
            <a:ext cx="10797454" cy="1030043"/>
          </a:xfrm>
        </p:spPr>
        <p:txBody>
          <a:bodyPr/>
          <a:lstStyle/>
          <a:p>
            <a:r>
              <a:rPr lang="en-US" dirty="0"/>
              <a:t>Other types of mutations</a:t>
            </a:r>
          </a:p>
        </p:txBody>
      </p:sp>
      <p:sp>
        <p:nvSpPr>
          <p:cNvPr id="3" name="TextBox 2">
            <a:extLst>
              <a:ext uri="{FF2B5EF4-FFF2-40B4-BE49-F238E27FC236}">
                <a16:creationId xmlns:a16="http://schemas.microsoft.com/office/drawing/2014/main" id="{E076E911-689B-AD96-DC71-F5E74D1BBC0E}"/>
              </a:ext>
            </a:extLst>
          </p:cNvPr>
          <p:cNvSpPr txBox="1"/>
          <p:nvPr/>
        </p:nvSpPr>
        <p:spPr>
          <a:xfrm>
            <a:off x="213367" y="1181808"/>
            <a:ext cx="5457514" cy="4524315"/>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Point mutations</a:t>
            </a:r>
          </a:p>
          <a:p>
            <a:pPr marL="742950" lvl="1" indent="-285750">
              <a:buFont typeface="Arial" panose="020B0604020202020204" pitchFamily="34" charset="0"/>
              <a:buChar char="•"/>
            </a:pPr>
            <a:r>
              <a:rPr lang="en-US" sz="2400" i="1" u="sng" dirty="0"/>
              <a:t>Insertions:</a:t>
            </a:r>
            <a:r>
              <a:rPr lang="en-US" sz="2400" dirty="0"/>
              <a:t>  Letters get added</a:t>
            </a:r>
          </a:p>
          <a:p>
            <a:pPr marL="742950" lvl="1" indent="-285750">
              <a:buFont typeface="Arial" panose="020B0604020202020204" pitchFamily="34" charset="0"/>
              <a:buChar char="•"/>
            </a:pPr>
            <a:r>
              <a:rPr lang="en-US" sz="2400" i="1" u="sng" dirty="0"/>
              <a:t>Deletion:</a:t>
            </a:r>
            <a:r>
              <a:rPr lang="en-US" sz="2400" dirty="0"/>
              <a:t>  Letters get removed</a:t>
            </a:r>
          </a:p>
          <a:p>
            <a:pPr marL="285750" indent="-285750">
              <a:buFont typeface="Arial" panose="020B0604020202020204" pitchFamily="34" charset="0"/>
              <a:buChar char="•"/>
            </a:pPr>
            <a:r>
              <a:rPr lang="en-US" sz="2400" b="1" dirty="0"/>
              <a:t>Chromosomal mutations</a:t>
            </a:r>
          </a:p>
          <a:p>
            <a:pPr marL="742950" lvl="1" indent="-285750">
              <a:buFont typeface="Arial" panose="020B0604020202020204" pitchFamily="34" charset="0"/>
              <a:buChar char="•"/>
            </a:pPr>
            <a:r>
              <a:rPr lang="en-US" sz="2400" i="1" u="sng" dirty="0"/>
              <a:t>Inversion:</a:t>
            </a:r>
            <a:r>
              <a:rPr lang="en-US" sz="2400" dirty="0"/>
              <a:t>  A region of a chromosome gets removed, flipped, and re-inserted</a:t>
            </a:r>
          </a:p>
          <a:p>
            <a:pPr marL="742950" lvl="1" indent="-285750">
              <a:buFont typeface="Arial" panose="020B0604020202020204" pitchFamily="34" charset="0"/>
              <a:buChar char="•"/>
            </a:pPr>
            <a:r>
              <a:rPr lang="en-US" sz="2400" i="1" u="sng" dirty="0"/>
              <a:t>Deletion:</a:t>
            </a:r>
            <a:r>
              <a:rPr lang="en-US" sz="2400" dirty="0"/>
              <a:t>  A region of the chromosome is lost</a:t>
            </a:r>
          </a:p>
          <a:p>
            <a:pPr marL="742950" lvl="1" indent="-285750">
              <a:buFont typeface="Arial" panose="020B0604020202020204" pitchFamily="34" charset="0"/>
              <a:buChar char="•"/>
            </a:pPr>
            <a:r>
              <a:rPr lang="en-US" sz="2400" i="1" u="sng" dirty="0"/>
              <a:t>Translocation:</a:t>
            </a:r>
            <a:r>
              <a:rPr lang="en-US" sz="2400" dirty="0"/>
              <a:t>  A region from one chromosome gets inserted in a different chromosome</a:t>
            </a:r>
          </a:p>
        </p:txBody>
      </p:sp>
    </p:spTree>
    <p:extLst>
      <p:ext uri="{BB962C8B-B14F-4D97-AF65-F5344CB8AC3E}">
        <p14:creationId xmlns:p14="http://schemas.microsoft.com/office/powerpoint/2010/main" val="2173304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A743-4C05-4247-F99C-7F82FDBF8E6D}"/>
              </a:ext>
            </a:extLst>
          </p:cNvPr>
          <p:cNvSpPr>
            <a:spLocks noGrp="1"/>
          </p:cNvSpPr>
          <p:nvPr>
            <p:ph type="title"/>
          </p:nvPr>
        </p:nvSpPr>
        <p:spPr/>
        <p:txBody>
          <a:bodyPr>
            <a:normAutofit fontScale="90000"/>
          </a:bodyPr>
          <a:lstStyle/>
          <a:p>
            <a:r>
              <a:rPr lang="en-US" dirty="0">
                <a:solidFill>
                  <a:schemeClr val="accent1">
                    <a:lumMod val="75000"/>
                  </a:schemeClr>
                </a:solidFill>
              </a:rPr>
              <a:t>A mutation MIGHT result in a disease or health condition</a:t>
            </a:r>
            <a:br>
              <a:rPr lang="en-US" dirty="0">
                <a:solidFill>
                  <a:schemeClr val="accent1">
                    <a:lumMod val="75000"/>
                  </a:schemeClr>
                </a:solidFill>
              </a:rPr>
            </a:br>
            <a:r>
              <a:rPr lang="en-US" dirty="0">
                <a:solidFill>
                  <a:schemeClr val="accent1">
                    <a:lumMod val="75000"/>
                  </a:schemeClr>
                </a:solidFill>
              </a:rPr>
              <a:t>…but it’s not guaranteed to</a:t>
            </a:r>
          </a:p>
        </p:txBody>
      </p:sp>
      <p:sp>
        <p:nvSpPr>
          <p:cNvPr id="4" name="TextBox 3">
            <a:extLst>
              <a:ext uri="{FF2B5EF4-FFF2-40B4-BE49-F238E27FC236}">
                <a16:creationId xmlns:a16="http://schemas.microsoft.com/office/drawing/2014/main" id="{106102B5-9CA2-B1C0-EBB5-38404EA8A0A0}"/>
              </a:ext>
            </a:extLst>
          </p:cNvPr>
          <p:cNvSpPr txBox="1"/>
          <p:nvPr/>
        </p:nvSpPr>
        <p:spPr>
          <a:xfrm>
            <a:off x="731527" y="1557480"/>
            <a:ext cx="10669588" cy="1384995"/>
          </a:xfrm>
          <a:prstGeom prst="rect">
            <a:avLst/>
          </a:prstGeom>
          <a:noFill/>
        </p:spPr>
        <p:txBody>
          <a:bodyPr wrap="none" rtlCol="0">
            <a:spAutoFit/>
          </a:bodyPr>
          <a:lstStyle/>
          <a:p>
            <a:r>
              <a:rPr lang="en-US" sz="2800" b="1" u="sng" dirty="0"/>
              <a:t>Genetic Disorders</a:t>
            </a:r>
          </a:p>
          <a:p>
            <a:pPr marL="457200" indent="-457200">
              <a:buFont typeface="Arial" panose="020B0604020202020204" pitchFamily="34" charset="0"/>
              <a:buChar char="•"/>
            </a:pPr>
            <a:r>
              <a:rPr lang="en-US" sz="2800" dirty="0"/>
              <a:t>Example:  Down Syndrome – people born with extra chromosome 21</a:t>
            </a:r>
          </a:p>
          <a:p>
            <a:pPr marL="457200" indent="-457200">
              <a:buFont typeface="Arial" panose="020B0604020202020204" pitchFamily="34" charset="0"/>
              <a:buChar char="•"/>
            </a:pPr>
            <a:endParaRPr lang="en-US" sz="2800" dirty="0"/>
          </a:p>
        </p:txBody>
      </p:sp>
      <p:sp>
        <p:nvSpPr>
          <p:cNvPr id="6" name="TextBox 5">
            <a:extLst>
              <a:ext uri="{FF2B5EF4-FFF2-40B4-BE49-F238E27FC236}">
                <a16:creationId xmlns:a16="http://schemas.microsoft.com/office/drawing/2014/main" id="{435B37F9-65B2-A1FA-DB7A-652F88E8107E}"/>
              </a:ext>
            </a:extLst>
          </p:cNvPr>
          <p:cNvSpPr txBox="1"/>
          <p:nvPr/>
        </p:nvSpPr>
        <p:spPr>
          <a:xfrm>
            <a:off x="731527" y="2806996"/>
            <a:ext cx="7027821" cy="1815882"/>
          </a:xfrm>
          <a:prstGeom prst="rect">
            <a:avLst/>
          </a:prstGeom>
          <a:noFill/>
        </p:spPr>
        <p:txBody>
          <a:bodyPr wrap="none" rtlCol="0">
            <a:spAutoFit/>
          </a:bodyPr>
          <a:lstStyle/>
          <a:p>
            <a:r>
              <a:rPr lang="en-US" sz="2800" b="1" u="sng" dirty="0"/>
              <a:t>Cancer</a:t>
            </a:r>
          </a:p>
          <a:p>
            <a:pPr marL="457200" indent="-457200">
              <a:buFont typeface="Arial" panose="020B0604020202020204" pitchFamily="34" charset="0"/>
              <a:buChar char="•"/>
            </a:pPr>
            <a:r>
              <a:rPr lang="en-US" sz="2800" dirty="0"/>
              <a:t>Typically not inherited</a:t>
            </a:r>
          </a:p>
          <a:p>
            <a:pPr marL="457200" indent="-457200">
              <a:buFont typeface="Arial" panose="020B0604020202020204" pitchFamily="34" charset="0"/>
              <a:buChar char="•"/>
            </a:pPr>
            <a:r>
              <a:rPr lang="en-US" sz="2800" dirty="0"/>
              <a:t>Usually an accumulation of many mutations</a:t>
            </a:r>
          </a:p>
          <a:p>
            <a:pPr marL="457200" indent="-457200">
              <a:buFont typeface="Arial" panose="020B0604020202020204" pitchFamily="34" charset="0"/>
              <a:buChar char="•"/>
            </a:pPr>
            <a:r>
              <a:rPr lang="en-US" sz="2800" dirty="0"/>
              <a:t>Occurring in a specific tissue</a:t>
            </a:r>
          </a:p>
        </p:txBody>
      </p:sp>
      <p:sp>
        <p:nvSpPr>
          <p:cNvPr id="7" name="TextBox 6">
            <a:extLst>
              <a:ext uri="{FF2B5EF4-FFF2-40B4-BE49-F238E27FC236}">
                <a16:creationId xmlns:a16="http://schemas.microsoft.com/office/drawing/2014/main" id="{B8A5A846-B03C-1192-6064-72D883D687FB}"/>
              </a:ext>
            </a:extLst>
          </p:cNvPr>
          <p:cNvSpPr txBox="1"/>
          <p:nvPr/>
        </p:nvSpPr>
        <p:spPr>
          <a:xfrm>
            <a:off x="630164" y="4890978"/>
            <a:ext cx="10608417" cy="1384995"/>
          </a:xfrm>
          <a:prstGeom prst="rect">
            <a:avLst/>
          </a:prstGeom>
          <a:noFill/>
        </p:spPr>
        <p:txBody>
          <a:bodyPr wrap="none" rtlCol="0">
            <a:spAutoFit/>
          </a:bodyPr>
          <a:lstStyle/>
          <a:p>
            <a:r>
              <a:rPr lang="en-US" sz="2800" b="1" u="sng" dirty="0"/>
              <a:t>Health Conditions</a:t>
            </a:r>
          </a:p>
          <a:p>
            <a:pPr marL="457200" indent="-457200">
              <a:buFont typeface="Arial" panose="020B0604020202020204" pitchFamily="34" charset="0"/>
              <a:buChar char="•"/>
            </a:pPr>
            <a:r>
              <a:rPr lang="en-US" sz="2800" dirty="0"/>
              <a:t>Can be inherited</a:t>
            </a:r>
          </a:p>
          <a:p>
            <a:pPr marL="457200" indent="-457200">
              <a:buFont typeface="Arial" panose="020B0604020202020204" pitchFamily="34" charset="0"/>
              <a:buChar char="•"/>
            </a:pPr>
            <a:r>
              <a:rPr lang="en-US" sz="2800" dirty="0"/>
              <a:t>You can inherit genes that change the likelihood of health conditions</a:t>
            </a:r>
          </a:p>
        </p:txBody>
      </p:sp>
    </p:spTree>
    <p:extLst>
      <p:ext uri="{BB962C8B-B14F-4D97-AF65-F5344CB8AC3E}">
        <p14:creationId xmlns:p14="http://schemas.microsoft.com/office/powerpoint/2010/main" val="3574973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BF3E-84D6-03D5-4CDE-2338E948D796}"/>
              </a:ext>
            </a:extLst>
          </p:cNvPr>
          <p:cNvSpPr>
            <a:spLocks noGrp="1"/>
          </p:cNvSpPr>
          <p:nvPr>
            <p:ph type="title"/>
          </p:nvPr>
        </p:nvSpPr>
        <p:spPr>
          <a:xfrm>
            <a:off x="242429" y="0"/>
            <a:ext cx="10797454" cy="1030043"/>
          </a:xfrm>
        </p:spPr>
        <p:txBody>
          <a:bodyPr/>
          <a:lstStyle/>
          <a:p>
            <a:r>
              <a:rPr lang="en-US" dirty="0"/>
              <a:t>Example:  Lactose Intolerance in adults</a:t>
            </a:r>
          </a:p>
        </p:txBody>
      </p:sp>
      <p:sp>
        <p:nvSpPr>
          <p:cNvPr id="3" name="TextBox 2">
            <a:extLst>
              <a:ext uri="{FF2B5EF4-FFF2-40B4-BE49-F238E27FC236}">
                <a16:creationId xmlns:a16="http://schemas.microsoft.com/office/drawing/2014/main" id="{20F3AA77-2858-C2C8-36B4-1473E44093FB}"/>
              </a:ext>
            </a:extLst>
          </p:cNvPr>
          <p:cNvSpPr txBox="1"/>
          <p:nvPr/>
        </p:nvSpPr>
        <p:spPr>
          <a:xfrm>
            <a:off x="242429" y="1096649"/>
            <a:ext cx="7827683"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t>A </a:t>
            </a:r>
            <a:r>
              <a:rPr lang="en-US" sz="2400" b="1" u="sng" dirty="0"/>
              <a:t>gene called LCT </a:t>
            </a:r>
            <a:r>
              <a:rPr lang="en-US" sz="2400" dirty="0"/>
              <a:t>contains the instructions for producing the protein </a:t>
            </a:r>
            <a:r>
              <a:rPr lang="en-US" sz="2400" b="1" u="sng" dirty="0"/>
              <a:t>lactase</a:t>
            </a:r>
          </a:p>
          <a:p>
            <a:pPr marL="285750" indent="-285750">
              <a:buFont typeface="Arial" panose="020B0604020202020204" pitchFamily="34" charset="0"/>
              <a:buChar char="•"/>
            </a:pPr>
            <a:r>
              <a:rPr lang="en-US" sz="2400" dirty="0"/>
              <a:t>Lactase is an enzyme that, produced by cells in the small intestine, helps break down the </a:t>
            </a:r>
            <a:r>
              <a:rPr lang="en-US" sz="2400" b="1" u="sng" dirty="0"/>
              <a:t>lactose, a sugar </a:t>
            </a:r>
            <a:r>
              <a:rPr lang="en-US" sz="2400" dirty="0"/>
              <a:t>found in milk and dairy products</a:t>
            </a:r>
          </a:p>
          <a:p>
            <a:pPr marL="285750" indent="-285750">
              <a:buFont typeface="Arial" panose="020B0604020202020204" pitchFamily="34" charset="0"/>
              <a:buChar char="•"/>
            </a:pPr>
            <a:r>
              <a:rPr lang="en-US" sz="2400" dirty="0"/>
              <a:t>Most humans are actually lactose-intolerant</a:t>
            </a:r>
          </a:p>
          <a:p>
            <a:pPr marL="285750" indent="-285750">
              <a:buFont typeface="Arial" panose="020B0604020202020204" pitchFamily="34" charset="0"/>
              <a:buChar char="•"/>
            </a:pPr>
            <a:r>
              <a:rPr lang="en-US" sz="2400" b="1" u="sng" dirty="0"/>
              <a:t>A single mutation</a:t>
            </a:r>
            <a:r>
              <a:rPr lang="en-US" sz="2400" dirty="0"/>
              <a:t> in the LCT gene in which a “C” is replaced by a “T” nucleotide allows them to digest milk</a:t>
            </a:r>
          </a:p>
          <a:p>
            <a:pPr marL="285750" indent="-285750">
              <a:buFont typeface="Arial" panose="020B0604020202020204" pitchFamily="34" charset="0"/>
              <a:buChar char="•"/>
            </a:pPr>
            <a:r>
              <a:rPr lang="en-US" sz="2400" dirty="0"/>
              <a:t>People with this mutation most often have ancestors from northwest Europe or certain parts of Africa</a:t>
            </a:r>
          </a:p>
          <a:p>
            <a:pPr marL="285750" indent="-285750">
              <a:buFont typeface="Arial" panose="020B0604020202020204" pitchFamily="34" charset="0"/>
              <a:buChar char="•"/>
            </a:pPr>
            <a:r>
              <a:rPr lang="en-US" sz="2400" dirty="0"/>
              <a:t>It is estimated that this mutation occurred ~6000 years ago and has been passed down since</a:t>
            </a:r>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0E96B3F6-90CF-B6BA-CCA9-70EB45448C07}"/>
              </a:ext>
            </a:extLst>
          </p:cNvPr>
          <p:cNvPicPr>
            <a:picLocks noChangeAspect="1"/>
          </p:cNvPicPr>
          <p:nvPr/>
        </p:nvPicPr>
        <p:blipFill rotWithShape="1">
          <a:blip r:embed="rId2"/>
          <a:srcRect l="13051" t="11949" r="6879" b="8584"/>
          <a:stretch/>
        </p:blipFill>
        <p:spPr>
          <a:xfrm>
            <a:off x="8722989" y="105129"/>
            <a:ext cx="2637169" cy="1849828"/>
          </a:xfrm>
          <a:prstGeom prst="rect">
            <a:avLst/>
          </a:prstGeom>
        </p:spPr>
      </p:pic>
      <p:pic>
        <p:nvPicPr>
          <p:cNvPr id="5" name="Picture 4">
            <a:extLst>
              <a:ext uri="{FF2B5EF4-FFF2-40B4-BE49-F238E27FC236}">
                <a16:creationId xmlns:a16="http://schemas.microsoft.com/office/drawing/2014/main" id="{2237B516-CE3B-AACD-BD05-3EF1743C05C3}"/>
              </a:ext>
            </a:extLst>
          </p:cNvPr>
          <p:cNvPicPr>
            <a:picLocks noChangeAspect="1"/>
          </p:cNvPicPr>
          <p:nvPr/>
        </p:nvPicPr>
        <p:blipFill>
          <a:blip r:embed="rId3"/>
          <a:stretch>
            <a:fillRect/>
          </a:stretch>
        </p:blipFill>
        <p:spPr>
          <a:xfrm>
            <a:off x="8923899" y="2206675"/>
            <a:ext cx="1801169" cy="1597263"/>
          </a:xfrm>
          <a:prstGeom prst="rect">
            <a:avLst/>
          </a:prstGeom>
        </p:spPr>
      </p:pic>
      <p:sp>
        <p:nvSpPr>
          <p:cNvPr id="6" name="TextBox 5">
            <a:extLst>
              <a:ext uri="{FF2B5EF4-FFF2-40B4-BE49-F238E27FC236}">
                <a16:creationId xmlns:a16="http://schemas.microsoft.com/office/drawing/2014/main" id="{B87A996B-4498-C6C9-5B3E-81EF54459535}"/>
              </a:ext>
            </a:extLst>
          </p:cNvPr>
          <p:cNvSpPr txBox="1"/>
          <p:nvPr/>
        </p:nvSpPr>
        <p:spPr>
          <a:xfrm>
            <a:off x="10777940" y="4789968"/>
            <a:ext cx="880754" cy="369332"/>
          </a:xfrm>
          <a:prstGeom prst="rect">
            <a:avLst/>
          </a:prstGeom>
          <a:noFill/>
        </p:spPr>
        <p:txBody>
          <a:bodyPr wrap="none" rtlCol="0">
            <a:spAutoFit/>
          </a:bodyPr>
          <a:lstStyle/>
          <a:p>
            <a:r>
              <a:rPr lang="en-US" dirty="0"/>
              <a:t>Lactase</a:t>
            </a:r>
          </a:p>
        </p:txBody>
      </p:sp>
      <p:pic>
        <p:nvPicPr>
          <p:cNvPr id="7" name="Picture 6">
            <a:extLst>
              <a:ext uri="{FF2B5EF4-FFF2-40B4-BE49-F238E27FC236}">
                <a16:creationId xmlns:a16="http://schemas.microsoft.com/office/drawing/2014/main" id="{98C08CCD-3699-CB29-F01D-053461648F1C}"/>
              </a:ext>
            </a:extLst>
          </p:cNvPr>
          <p:cNvPicPr>
            <a:picLocks noChangeAspect="1"/>
          </p:cNvPicPr>
          <p:nvPr/>
        </p:nvPicPr>
        <p:blipFill>
          <a:blip r:embed="rId4"/>
          <a:stretch>
            <a:fillRect/>
          </a:stretch>
        </p:blipFill>
        <p:spPr>
          <a:xfrm>
            <a:off x="8762918" y="4055657"/>
            <a:ext cx="1962150" cy="2000250"/>
          </a:xfrm>
          <a:prstGeom prst="rect">
            <a:avLst/>
          </a:prstGeom>
        </p:spPr>
      </p:pic>
      <p:sp>
        <p:nvSpPr>
          <p:cNvPr id="8" name="TextBox 7">
            <a:extLst>
              <a:ext uri="{FF2B5EF4-FFF2-40B4-BE49-F238E27FC236}">
                <a16:creationId xmlns:a16="http://schemas.microsoft.com/office/drawing/2014/main" id="{CF8AA368-E310-63FB-696E-1374E2B0C197}"/>
              </a:ext>
            </a:extLst>
          </p:cNvPr>
          <p:cNvSpPr txBox="1"/>
          <p:nvPr/>
        </p:nvSpPr>
        <p:spPr>
          <a:xfrm>
            <a:off x="10823945" y="2639085"/>
            <a:ext cx="892552" cy="369332"/>
          </a:xfrm>
          <a:prstGeom prst="rect">
            <a:avLst/>
          </a:prstGeom>
          <a:noFill/>
        </p:spPr>
        <p:txBody>
          <a:bodyPr wrap="none" rtlCol="0">
            <a:spAutoFit/>
          </a:bodyPr>
          <a:lstStyle/>
          <a:p>
            <a:r>
              <a:rPr lang="en-US" dirty="0"/>
              <a:t>Lactose</a:t>
            </a:r>
          </a:p>
        </p:txBody>
      </p:sp>
    </p:spTree>
    <p:extLst>
      <p:ext uri="{BB962C8B-B14F-4D97-AF65-F5344CB8AC3E}">
        <p14:creationId xmlns:p14="http://schemas.microsoft.com/office/powerpoint/2010/main" val="2880225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1E443-55B9-F0EE-0ECC-CA69B35ED01D}"/>
              </a:ext>
            </a:extLst>
          </p:cNvPr>
          <p:cNvSpPr>
            <a:spLocks noGrp="1"/>
          </p:cNvSpPr>
          <p:nvPr>
            <p:ph type="title"/>
          </p:nvPr>
        </p:nvSpPr>
        <p:spPr/>
        <p:txBody>
          <a:bodyPr/>
          <a:lstStyle/>
          <a:p>
            <a:r>
              <a:rPr lang="en-US" dirty="0"/>
              <a:t>Genotypes and Alleles</a:t>
            </a:r>
            <a:br>
              <a:rPr lang="en-US" dirty="0"/>
            </a:br>
            <a:r>
              <a:rPr lang="en-US" dirty="0"/>
              <a:t>Dominant and recessive traits</a:t>
            </a:r>
          </a:p>
        </p:txBody>
      </p:sp>
      <p:sp>
        <p:nvSpPr>
          <p:cNvPr id="4" name="TextBox 3">
            <a:extLst>
              <a:ext uri="{FF2B5EF4-FFF2-40B4-BE49-F238E27FC236}">
                <a16:creationId xmlns:a16="http://schemas.microsoft.com/office/drawing/2014/main" id="{CDB69C0D-189C-72C7-4AF1-AB0E795D5EB9}"/>
              </a:ext>
            </a:extLst>
          </p:cNvPr>
          <p:cNvSpPr txBox="1"/>
          <p:nvPr/>
        </p:nvSpPr>
        <p:spPr>
          <a:xfrm>
            <a:off x="3048000" y="1997839"/>
            <a:ext cx="6096000" cy="2862322"/>
          </a:xfrm>
          <a:prstGeom prst="rect">
            <a:avLst/>
          </a:prstGeom>
          <a:noFill/>
        </p:spPr>
        <p:txBody>
          <a:bodyPr wrap="square">
            <a:spAutoFit/>
          </a:bodyPr>
          <a:lstStyle/>
          <a:p>
            <a:pPr algn="l"/>
            <a:r>
              <a:rPr lang="en-US" b="1" i="0" u="none" strike="noStrike" dirty="0">
                <a:solidFill>
                  <a:srgbClr val="181A1C"/>
                </a:solidFill>
                <a:effectLst/>
                <a:latin typeface="ui-sans"/>
              </a:rPr>
              <a:t>Gene Variants or Alleles</a:t>
            </a:r>
          </a:p>
          <a:p>
            <a:pPr algn="l"/>
            <a:r>
              <a:rPr lang="en-US" b="0" i="0" u="none" strike="noStrike" dirty="0">
                <a:solidFill>
                  <a:srgbClr val="181A1C"/>
                </a:solidFill>
                <a:effectLst/>
                <a:latin typeface="ui-sans"/>
              </a:rPr>
              <a:t>Genes have different variations, which are known as alleles. Humans inherit alleles in pairs: you inherit one allele from your mom and one allele from your dad. Each allele pair represents a genotype, which can be described as homozygous or heterozygous. If the pairs of alleles are the same, the genotype is homozygous. If the alleles in the pair are different, the genotype is heterozygous. It is the particular combination of alleles in a genotype that contributes to an organism's distinct, observable characteristics</a:t>
            </a:r>
          </a:p>
        </p:txBody>
      </p:sp>
    </p:spTree>
    <p:extLst>
      <p:ext uri="{BB962C8B-B14F-4D97-AF65-F5344CB8AC3E}">
        <p14:creationId xmlns:p14="http://schemas.microsoft.com/office/powerpoint/2010/main" val="4284926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2F9C-E95C-D0CB-177F-216DFDF64E99}"/>
              </a:ext>
            </a:extLst>
          </p:cNvPr>
          <p:cNvSpPr>
            <a:spLocks noGrp="1"/>
          </p:cNvSpPr>
          <p:nvPr>
            <p:ph type="title"/>
          </p:nvPr>
        </p:nvSpPr>
        <p:spPr>
          <a:xfrm>
            <a:off x="87673" y="168837"/>
            <a:ext cx="10797454" cy="1030043"/>
          </a:xfrm>
        </p:spPr>
        <p:txBody>
          <a:bodyPr/>
          <a:lstStyle/>
          <a:p>
            <a:r>
              <a:rPr lang="en-US" dirty="0"/>
              <a:t>The Human Genome Project</a:t>
            </a:r>
            <a:br>
              <a:rPr lang="en-US" dirty="0"/>
            </a:br>
            <a:r>
              <a:rPr lang="en-US" sz="2800" i="1" dirty="0"/>
              <a:t>One of the greatest scientific feats in history</a:t>
            </a:r>
            <a:endParaRPr lang="en-US" i="1" dirty="0"/>
          </a:p>
        </p:txBody>
      </p:sp>
      <p:sp>
        <p:nvSpPr>
          <p:cNvPr id="4" name="TextBox 3">
            <a:extLst>
              <a:ext uri="{FF2B5EF4-FFF2-40B4-BE49-F238E27FC236}">
                <a16:creationId xmlns:a16="http://schemas.microsoft.com/office/drawing/2014/main" id="{BA121AE3-9CAE-3EFB-35C8-C4780C37CA8E}"/>
              </a:ext>
            </a:extLst>
          </p:cNvPr>
          <p:cNvSpPr txBox="1"/>
          <p:nvPr/>
        </p:nvSpPr>
        <p:spPr>
          <a:xfrm>
            <a:off x="189273" y="1435424"/>
            <a:ext cx="5794967"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International collaboration 1990-2003</a:t>
            </a:r>
          </a:p>
          <a:p>
            <a:pPr marL="285750" indent="-285750">
              <a:buFont typeface="Arial" panose="020B0604020202020204" pitchFamily="34" charset="0"/>
              <a:buChar char="•"/>
            </a:pPr>
            <a:r>
              <a:rPr lang="en-US" sz="2400" dirty="0"/>
              <a:t>Cost: ~$3B</a:t>
            </a:r>
          </a:p>
          <a:p>
            <a:pPr marL="285750" indent="-285750">
              <a:buFont typeface="Arial" panose="020B0604020202020204" pitchFamily="34" charset="0"/>
              <a:buChar char="•"/>
            </a:pPr>
            <a:r>
              <a:rPr lang="en-US" sz="2400" dirty="0"/>
              <a:t>Purpose: Determine the </a:t>
            </a:r>
            <a:r>
              <a:rPr lang="en-US" sz="2400" b="1" i="1" u="sng" dirty="0"/>
              <a:t>sequence</a:t>
            </a:r>
            <a:r>
              <a:rPr lang="en-US" sz="2400" dirty="0"/>
              <a:t> of the ~3.2 billion bases in a human DNA</a:t>
            </a:r>
          </a:p>
          <a:p>
            <a:pPr marL="285750" indent="-285750">
              <a:buFont typeface="Arial" panose="020B0604020202020204" pitchFamily="34" charset="0"/>
              <a:buChar char="•"/>
            </a:pPr>
            <a:r>
              <a:rPr lang="en-US" sz="2400" dirty="0"/>
              <a:t>Actually the genome was not from just one person… there were 12 anonymous volunteers from Buffalo, NY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Related effort:  The Cancer Genome Atlas</a:t>
            </a:r>
          </a:p>
          <a:p>
            <a:pPr marL="742950" lvl="1" indent="-285750">
              <a:buFont typeface="Arial" panose="020B0604020202020204" pitchFamily="34" charset="0"/>
              <a:buChar char="•"/>
            </a:pPr>
            <a:r>
              <a:rPr lang="en-US" sz="2400" dirty="0"/>
              <a:t>Determine the genetic mutations associated with cancer (both exons and introns)</a:t>
            </a:r>
          </a:p>
        </p:txBody>
      </p:sp>
      <p:pic>
        <p:nvPicPr>
          <p:cNvPr id="6" name="Picture 5" descr="Text, letter&#10;&#10;Description automatically generated">
            <a:extLst>
              <a:ext uri="{FF2B5EF4-FFF2-40B4-BE49-F238E27FC236}">
                <a16:creationId xmlns:a16="http://schemas.microsoft.com/office/drawing/2014/main" id="{5D39C87B-0AC2-980F-8164-0B3175AA46E4}"/>
              </a:ext>
            </a:extLst>
          </p:cNvPr>
          <p:cNvPicPr>
            <a:picLocks noChangeAspect="1"/>
          </p:cNvPicPr>
          <p:nvPr/>
        </p:nvPicPr>
        <p:blipFill>
          <a:blip r:embed="rId2"/>
          <a:stretch>
            <a:fillRect/>
          </a:stretch>
        </p:blipFill>
        <p:spPr>
          <a:xfrm>
            <a:off x="6596488" y="1198880"/>
            <a:ext cx="4805430" cy="5245996"/>
          </a:xfrm>
          <a:prstGeom prst="rect">
            <a:avLst/>
          </a:prstGeom>
        </p:spPr>
      </p:pic>
    </p:spTree>
    <p:extLst>
      <p:ext uri="{BB962C8B-B14F-4D97-AF65-F5344CB8AC3E}">
        <p14:creationId xmlns:p14="http://schemas.microsoft.com/office/powerpoint/2010/main" val="3815973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62757-37BA-A9F7-4986-89BAE396318F}"/>
              </a:ext>
            </a:extLst>
          </p:cNvPr>
          <p:cNvSpPr>
            <a:spLocks noGrp="1"/>
          </p:cNvSpPr>
          <p:nvPr>
            <p:ph type="ctrTitle"/>
          </p:nvPr>
        </p:nvSpPr>
        <p:spPr>
          <a:xfrm>
            <a:off x="1442720" y="760879"/>
            <a:ext cx="9144000" cy="2133599"/>
          </a:xfrm>
        </p:spPr>
        <p:txBody>
          <a:bodyPr/>
          <a:lstStyle/>
          <a:p>
            <a:r>
              <a:rPr lang="en-US" dirty="0"/>
              <a:t>Gene Tests for sale:</a:t>
            </a:r>
            <a:br>
              <a:rPr lang="en-US" dirty="0"/>
            </a:br>
            <a:r>
              <a:rPr lang="en-US" sz="2400" dirty="0"/>
              <a:t>Discovering ancestry and inherited health risks</a:t>
            </a:r>
            <a:endParaRPr lang="en-US" dirty="0"/>
          </a:p>
        </p:txBody>
      </p:sp>
      <p:sp>
        <p:nvSpPr>
          <p:cNvPr id="3" name="Subtitle 2">
            <a:extLst>
              <a:ext uri="{FF2B5EF4-FFF2-40B4-BE49-F238E27FC236}">
                <a16:creationId xmlns:a16="http://schemas.microsoft.com/office/drawing/2014/main" id="{3DD6FD7D-AB3A-7C50-B86E-3058764C54B0}"/>
              </a:ext>
            </a:extLst>
          </p:cNvPr>
          <p:cNvSpPr>
            <a:spLocks noGrp="1"/>
          </p:cNvSpPr>
          <p:nvPr>
            <p:ph type="subTitle" idx="1"/>
          </p:nvPr>
        </p:nvSpPr>
        <p:spPr>
          <a:xfrm>
            <a:off x="1524000" y="3823014"/>
            <a:ext cx="9144000" cy="2001838"/>
          </a:xfrm>
        </p:spPr>
        <p:txBody>
          <a:bodyPr>
            <a:normAutofit lnSpcReduction="10000"/>
          </a:bodyPr>
          <a:lstStyle/>
          <a:p>
            <a:r>
              <a:rPr lang="en-US" i="1" dirty="0"/>
              <a:t>Prof. Brian T. Cunningham</a:t>
            </a:r>
          </a:p>
          <a:p>
            <a:r>
              <a:rPr lang="en-US" i="1" dirty="0" err="1"/>
              <a:t>Woese</a:t>
            </a:r>
            <a:r>
              <a:rPr lang="en-US" i="1" dirty="0"/>
              <a:t> Institute for Genomic Biology</a:t>
            </a:r>
          </a:p>
          <a:p>
            <a:r>
              <a:rPr lang="en-US" i="1" dirty="0" err="1"/>
              <a:t>Holonyak</a:t>
            </a:r>
            <a:r>
              <a:rPr lang="en-US" i="1" dirty="0"/>
              <a:t> Micro and Nanotechnology Laboratory</a:t>
            </a:r>
          </a:p>
          <a:p>
            <a:r>
              <a:rPr lang="en-US" i="1" dirty="0"/>
              <a:t>Cancer Center at Illinois</a:t>
            </a:r>
          </a:p>
          <a:p>
            <a:r>
              <a:rPr lang="en-US" i="1" dirty="0"/>
              <a:t>Dept. of Electrical and Computer Engineering</a:t>
            </a:r>
          </a:p>
          <a:p>
            <a:r>
              <a:rPr lang="en-US" i="1" dirty="0"/>
              <a:t>Dept. of Bioengineering</a:t>
            </a:r>
          </a:p>
          <a:p>
            <a:r>
              <a:rPr lang="en-US" i="1" dirty="0"/>
              <a:t>Dept. of Chemistry</a:t>
            </a:r>
          </a:p>
        </p:txBody>
      </p:sp>
    </p:spTree>
    <p:extLst>
      <p:ext uri="{BB962C8B-B14F-4D97-AF65-F5344CB8AC3E}">
        <p14:creationId xmlns:p14="http://schemas.microsoft.com/office/powerpoint/2010/main" val="2782847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0612D26D-A704-BC35-E2BA-0CEDC74CC8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1">
            <a:extLst>
              <a:ext uri="{FF2B5EF4-FFF2-40B4-BE49-F238E27FC236}">
                <a16:creationId xmlns:a16="http://schemas.microsoft.com/office/drawing/2014/main" id="{BBD10042-5B89-D8EB-AEC7-CF4150F028CC}"/>
              </a:ext>
            </a:extLst>
          </p:cNvPr>
          <p:cNvSpPr txBox="1">
            <a:spLocks noChangeArrowheads="1"/>
          </p:cNvSpPr>
          <p:nvPr/>
        </p:nvSpPr>
        <p:spPr bwMode="auto">
          <a:xfrm>
            <a:off x="3417888" y="990601"/>
            <a:ext cx="3897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solidFill>
                  <a:srgbClr val="FFFF00"/>
                </a:solidFill>
              </a:rPr>
              <a:t>2004: 1 Genome in 5 years</a:t>
            </a:r>
          </a:p>
        </p:txBody>
      </p:sp>
      <p:sp>
        <p:nvSpPr>
          <p:cNvPr id="18436" name="TextBox 4">
            <a:extLst>
              <a:ext uri="{FF2B5EF4-FFF2-40B4-BE49-F238E27FC236}">
                <a16:creationId xmlns:a16="http://schemas.microsoft.com/office/drawing/2014/main" id="{5D20D0EC-6AFD-4B89-8D87-851D7CB02F98}"/>
              </a:ext>
            </a:extLst>
          </p:cNvPr>
          <p:cNvSpPr txBox="1">
            <a:spLocks noChangeArrowheads="1"/>
          </p:cNvSpPr>
          <p:nvPr/>
        </p:nvSpPr>
        <p:spPr bwMode="auto">
          <a:xfrm>
            <a:off x="6770689" y="3352801"/>
            <a:ext cx="4016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solidFill>
                  <a:srgbClr val="FFFF00"/>
                </a:solidFill>
              </a:rPr>
              <a:t>2009: 1 Genome in 2 weeks</a:t>
            </a:r>
          </a:p>
        </p:txBody>
      </p:sp>
      <p:sp>
        <p:nvSpPr>
          <p:cNvPr id="18437" name="TextBox 5">
            <a:extLst>
              <a:ext uri="{FF2B5EF4-FFF2-40B4-BE49-F238E27FC236}">
                <a16:creationId xmlns:a16="http://schemas.microsoft.com/office/drawing/2014/main" id="{67FF5926-D213-335C-6EAB-707807FD0030}"/>
              </a:ext>
            </a:extLst>
          </p:cNvPr>
          <p:cNvSpPr txBox="1">
            <a:spLocks noChangeArrowheads="1"/>
          </p:cNvSpPr>
          <p:nvPr/>
        </p:nvSpPr>
        <p:spPr bwMode="auto">
          <a:xfrm>
            <a:off x="5730876" y="5329238"/>
            <a:ext cx="4632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solidFill>
                  <a:srgbClr val="FFFF00"/>
                </a:solidFill>
              </a:rPr>
              <a:t>2015: 16 Genomes every 3 days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a:extLst>
              <a:ext uri="{FF2B5EF4-FFF2-40B4-BE49-F238E27FC236}">
                <a16:creationId xmlns:a16="http://schemas.microsoft.com/office/drawing/2014/main" id="{6D6C0C11-51CE-5F8C-0D53-E8A5CECB4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249" y="886776"/>
            <a:ext cx="9987401" cy="556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4">
            <a:extLst>
              <a:ext uri="{FF2B5EF4-FFF2-40B4-BE49-F238E27FC236}">
                <a16:creationId xmlns:a16="http://schemas.microsoft.com/office/drawing/2014/main" id="{693CA79E-C15E-3570-9746-6E54AF62CDA9}"/>
              </a:ext>
            </a:extLst>
          </p:cNvPr>
          <p:cNvSpPr txBox="1">
            <a:spLocks noChangeArrowheads="1"/>
          </p:cNvSpPr>
          <p:nvPr/>
        </p:nvSpPr>
        <p:spPr bwMode="auto">
          <a:xfrm>
            <a:off x="2936240" y="298134"/>
            <a:ext cx="6921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dirty="0"/>
              <a:t>Now, the cost of sequencing a genome is &lt;$1000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3639E-A9DD-7D3F-C4F1-90D9D4C42AC1}"/>
              </a:ext>
            </a:extLst>
          </p:cNvPr>
          <p:cNvSpPr>
            <a:spLocks noGrp="1"/>
          </p:cNvSpPr>
          <p:nvPr>
            <p:ph type="title"/>
          </p:nvPr>
        </p:nvSpPr>
        <p:spPr>
          <a:xfrm>
            <a:off x="193047" y="0"/>
            <a:ext cx="10797454" cy="1030043"/>
          </a:xfrm>
        </p:spPr>
        <p:txBody>
          <a:bodyPr/>
          <a:lstStyle/>
          <a:p>
            <a:r>
              <a:rPr lang="en-US" dirty="0"/>
              <a:t>How gene sequencing technology works</a:t>
            </a:r>
            <a:br>
              <a:rPr lang="en-US" dirty="0"/>
            </a:br>
            <a:r>
              <a:rPr lang="en-US" sz="2400" i="1" dirty="0"/>
              <a:t>Company: Illumina</a:t>
            </a:r>
            <a:endParaRPr lang="en-US" i="1" dirty="0"/>
          </a:p>
        </p:txBody>
      </p:sp>
      <p:pic>
        <p:nvPicPr>
          <p:cNvPr id="3" name="Picture 4">
            <a:extLst>
              <a:ext uri="{FF2B5EF4-FFF2-40B4-BE49-F238E27FC236}">
                <a16:creationId xmlns:a16="http://schemas.microsoft.com/office/drawing/2014/main" id="{0674AD92-2FE3-C015-FE45-1C6F5D3690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586" t="17879" b="31727"/>
          <a:stretch/>
        </p:blipFill>
        <p:spPr bwMode="auto">
          <a:xfrm>
            <a:off x="193047" y="928443"/>
            <a:ext cx="5069840" cy="52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493EB7C-2537-C62A-6851-4ADC25205D57}"/>
              </a:ext>
            </a:extLst>
          </p:cNvPr>
          <p:cNvSpPr txBox="1"/>
          <p:nvPr/>
        </p:nvSpPr>
        <p:spPr>
          <a:xfrm>
            <a:off x="3682386" y="1379886"/>
            <a:ext cx="4687565" cy="369332"/>
          </a:xfrm>
          <a:prstGeom prst="rect">
            <a:avLst/>
          </a:prstGeom>
          <a:solidFill>
            <a:srgbClr val="FFFF00"/>
          </a:solidFill>
        </p:spPr>
        <p:txBody>
          <a:bodyPr wrap="none" rtlCol="0">
            <a:spAutoFit/>
          </a:bodyPr>
          <a:lstStyle/>
          <a:p>
            <a:pPr marL="285750" indent="-285750">
              <a:buFont typeface="Arial" panose="020B0604020202020204" pitchFamily="34" charset="0"/>
              <a:buChar char="•"/>
            </a:pPr>
            <a:r>
              <a:rPr lang="en-US" dirty="0"/>
              <a:t>Start with genomic DNA (all 3.2 billion bases)</a:t>
            </a:r>
          </a:p>
        </p:txBody>
      </p:sp>
      <p:sp>
        <p:nvSpPr>
          <p:cNvPr id="5" name="TextBox 4">
            <a:extLst>
              <a:ext uri="{FF2B5EF4-FFF2-40B4-BE49-F238E27FC236}">
                <a16:creationId xmlns:a16="http://schemas.microsoft.com/office/drawing/2014/main" id="{D6A74B0B-E986-81EE-0666-2FA57EFA61CD}"/>
              </a:ext>
            </a:extLst>
          </p:cNvPr>
          <p:cNvSpPr txBox="1"/>
          <p:nvPr/>
        </p:nvSpPr>
        <p:spPr>
          <a:xfrm>
            <a:off x="3604925" y="2967335"/>
            <a:ext cx="5710922" cy="923330"/>
          </a:xfrm>
          <a:prstGeom prst="rect">
            <a:avLst/>
          </a:prstGeom>
          <a:solidFill>
            <a:srgbClr val="FFFF00"/>
          </a:solidFill>
        </p:spPr>
        <p:txBody>
          <a:bodyPr wrap="none" rtlCol="0">
            <a:spAutoFit/>
          </a:bodyPr>
          <a:lstStyle/>
          <a:p>
            <a:pPr marL="285750" indent="-285750">
              <a:buFont typeface="Arial" panose="020B0604020202020204" pitchFamily="34" charset="0"/>
              <a:buChar char="•"/>
            </a:pPr>
            <a:r>
              <a:rPr lang="en-US" dirty="0"/>
              <a:t>Use enzymes to break it into millions of small fragments</a:t>
            </a:r>
          </a:p>
          <a:p>
            <a:pPr marL="285750" indent="-285750">
              <a:buFont typeface="Arial" panose="020B0604020202020204" pitchFamily="34" charset="0"/>
              <a:buChar char="•"/>
            </a:pPr>
            <a:r>
              <a:rPr lang="en-US" dirty="0"/>
              <a:t>Each fragment ~100-200 bases long</a:t>
            </a:r>
          </a:p>
          <a:p>
            <a:pPr marL="285750" indent="-285750">
              <a:buFont typeface="Arial" panose="020B0604020202020204" pitchFamily="34" charset="0"/>
              <a:buChar char="•"/>
            </a:pPr>
            <a:r>
              <a:rPr lang="en-US" dirty="0"/>
              <a:t>All mixed up together… like scrambling a jigsaw puzzle</a:t>
            </a:r>
          </a:p>
        </p:txBody>
      </p:sp>
      <p:sp>
        <p:nvSpPr>
          <p:cNvPr id="6" name="TextBox 5">
            <a:extLst>
              <a:ext uri="{FF2B5EF4-FFF2-40B4-BE49-F238E27FC236}">
                <a16:creationId xmlns:a16="http://schemas.microsoft.com/office/drawing/2014/main" id="{9F8FD996-2166-2F9B-6187-86B63145139B}"/>
              </a:ext>
            </a:extLst>
          </p:cNvPr>
          <p:cNvSpPr txBox="1"/>
          <p:nvPr/>
        </p:nvSpPr>
        <p:spPr>
          <a:xfrm>
            <a:off x="3604925" y="4797090"/>
            <a:ext cx="7819192" cy="646331"/>
          </a:xfrm>
          <a:prstGeom prst="rect">
            <a:avLst/>
          </a:prstGeom>
          <a:solidFill>
            <a:srgbClr val="FFFF00"/>
          </a:solidFill>
        </p:spPr>
        <p:txBody>
          <a:bodyPr wrap="none" rtlCol="0">
            <a:spAutoFit/>
          </a:bodyPr>
          <a:lstStyle/>
          <a:p>
            <a:pPr marL="285750" indent="-285750">
              <a:buFont typeface="Arial" panose="020B0604020202020204" pitchFamily="34" charset="0"/>
              <a:buChar char="•"/>
            </a:pPr>
            <a:r>
              <a:rPr lang="en-US" dirty="0"/>
              <a:t>The Illumina technology can determine the sequence of each of the fragments</a:t>
            </a:r>
          </a:p>
          <a:p>
            <a:pPr marL="285750" indent="-285750">
              <a:buFont typeface="Arial" panose="020B0604020202020204" pitchFamily="34" charset="0"/>
              <a:buChar char="•"/>
            </a:pPr>
            <a:r>
              <a:rPr lang="en-US" dirty="0"/>
              <a:t>The sequence of each of the millions of fragments is called a “Read” </a:t>
            </a:r>
          </a:p>
        </p:txBody>
      </p:sp>
    </p:spTree>
    <p:extLst>
      <p:ext uri="{BB962C8B-B14F-4D97-AF65-F5344CB8AC3E}">
        <p14:creationId xmlns:p14="http://schemas.microsoft.com/office/powerpoint/2010/main" val="2522407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3639E-A9DD-7D3F-C4F1-90D9D4C42AC1}"/>
              </a:ext>
            </a:extLst>
          </p:cNvPr>
          <p:cNvSpPr>
            <a:spLocks noGrp="1"/>
          </p:cNvSpPr>
          <p:nvPr>
            <p:ph type="title"/>
          </p:nvPr>
        </p:nvSpPr>
        <p:spPr>
          <a:xfrm>
            <a:off x="193047" y="0"/>
            <a:ext cx="10797454" cy="1030043"/>
          </a:xfrm>
        </p:spPr>
        <p:txBody>
          <a:bodyPr/>
          <a:lstStyle/>
          <a:p>
            <a:r>
              <a:rPr lang="en-US" dirty="0"/>
              <a:t>How gene sequencing technology works</a:t>
            </a:r>
            <a:br>
              <a:rPr lang="en-US" dirty="0"/>
            </a:br>
            <a:r>
              <a:rPr lang="en-US" sz="2400" i="1" dirty="0"/>
              <a:t>Company: Illumina</a:t>
            </a:r>
            <a:endParaRPr lang="en-US" i="1" dirty="0"/>
          </a:p>
        </p:txBody>
      </p:sp>
      <p:pic>
        <p:nvPicPr>
          <p:cNvPr id="3" name="Picture 4">
            <a:extLst>
              <a:ext uri="{FF2B5EF4-FFF2-40B4-BE49-F238E27FC236}">
                <a16:creationId xmlns:a16="http://schemas.microsoft.com/office/drawing/2014/main" id="{0674AD92-2FE3-C015-FE45-1C6F5D3690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586" t="49954" b="4881"/>
          <a:stretch/>
        </p:blipFill>
        <p:spPr bwMode="auto">
          <a:xfrm>
            <a:off x="211776" y="1030043"/>
            <a:ext cx="5820459" cy="537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493EB7C-2537-C62A-6851-4ADC25205D57}"/>
              </a:ext>
            </a:extLst>
          </p:cNvPr>
          <p:cNvSpPr txBox="1"/>
          <p:nvPr/>
        </p:nvSpPr>
        <p:spPr>
          <a:xfrm>
            <a:off x="4067493" y="1897506"/>
            <a:ext cx="6115328" cy="369332"/>
          </a:xfrm>
          <a:prstGeom prst="rect">
            <a:avLst/>
          </a:prstGeom>
          <a:solidFill>
            <a:srgbClr val="FFFF00"/>
          </a:solidFill>
        </p:spPr>
        <p:txBody>
          <a:bodyPr wrap="none" rtlCol="0">
            <a:spAutoFit/>
          </a:bodyPr>
          <a:lstStyle/>
          <a:p>
            <a:pPr marL="285750" indent="-285750">
              <a:buFont typeface="Arial" panose="020B0604020202020204" pitchFamily="34" charset="0"/>
              <a:buChar char="•"/>
            </a:pPr>
            <a:r>
              <a:rPr lang="en-US" dirty="0"/>
              <a:t>The challenge: Putting the jigsaw puzzle back together again</a:t>
            </a:r>
          </a:p>
        </p:txBody>
      </p:sp>
      <p:sp>
        <p:nvSpPr>
          <p:cNvPr id="5" name="TextBox 4">
            <a:extLst>
              <a:ext uri="{FF2B5EF4-FFF2-40B4-BE49-F238E27FC236}">
                <a16:creationId xmlns:a16="http://schemas.microsoft.com/office/drawing/2014/main" id="{D6A74B0B-E986-81EE-0666-2FA57EFA61CD}"/>
              </a:ext>
            </a:extLst>
          </p:cNvPr>
          <p:cNvSpPr txBox="1"/>
          <p:nvPr/>
        </p:nvSpPr>
        <p:spPr>
          <a:xfrm>
            <a:off x="4067493" y="4857108"/>
            <a:ext cx="7596567" cy="1200329"/>
          </a:xfrm>
          <a:prstGeom prst="rect">
            <a:avLst/>
          </a:prstGeom>
          <a:solidFill>
            <a:srgbClr val="FFFF00"/>
          </a:solidFill>
        </p:spPr>
        <p:txBody>
          <a:bodyPr wrap="none" rtlCol="0">
            <a:spAutoFit/>
          </a:bodyPr>
          <a:lstStyle/>
          <a:p>
            <a:pPr marL="285750" indent="-285750">
              <a:buFont typeface="Arial" panose="020B0604020202020204" pitchFamily="34" charset="0"/>
              <a:buChar char="•"/>
            </a:pPr>
            <a:r>
              <a:rPr lang="en-US" dirty="0"/>
              <a:t>Using a “</a:t>
            </a:r>
            <a:r>
              <a:rPr lang="en-US" b="1" dirty="0"/>
              <a:t>Reference Sequence</a:t>
            </a:r>
            <a:r>
              <a:rPr lang="en-US" dirty="0"/>
              <a:t>” compiled from another humans</a:t>
            </a:r>
          </a:p>
          <a:p>
            <a:pPr marL="285750" indent="-285750">
              <a:buFont typeface="Arial" panose="020B0604020202020204" pitchFamily="34" charset="0"/>
              <a:buChar char="•"/>
            </a:pPr>
            <a:r>
              <a:rPr lang="en-US" dirty="0"/>
              <a:t>Search for unique place where the “Read” belongs</a:t>
            </a:r>
          </a:p>
          <a:p>
            <a:pPr marL="285750" indent="-285750">
              <a:buFont typeface="Arial" panose="020B0604020202020204" pitchFamily="34" charset="0"/>
              <a:buChar char="•"/>
            </a:pPr>
            <a:r>
              <a:rPr lang="en-US" dirty="0"/>
              <a:t>It gets a little complicated when you factor in mutations and the 0.4% of the</a:t>
            </a:r>
            <a:br>
              <a:rPr lang="en-US" dirty="0"/>
            </a:br>
            <a:r>
              <a:rPr lang="en-US" dirty="0"/>
              <a:t>genome that is unique to the person being sequenced</a:t>
            </a:r>
          </a:p>
        </p:txBody>
      </p:sp>
      <p:sp>
        <p:nvSpPr>
          <p:cNvPr id="6" name="TextBox 5">
            <a:extLst>
              <a:ext uri="{FF2B5EF4-FFF2-40B4-BE49-F238E27FC236}">
                <a16:creationId xmlns:a16="http://schemas.microsoft.com/office/drawing/2014/main" id="{9F8FD996-2166-2F9B-6187-86B63145139B}"/>
              </a:ext>
            </a:extLst>
          </p:cNvPr>
          <p:cNvSpPr txBox="1"/>
          <p:nvPr/>
        </p:nvSpPr>
        <p:spPr>
          <a:xfrm>
            <a:off x="4067493" y="3321427"/>
            <a:ext cx="5798190" cy="369332"/>
          </a:xfrm>
          <a:prstGeom prst="rect">
            <a:avLst/>
          </a:prstGeom>
          <a:solidFill>
            <a:srgbClr val="FFFF00"/>
          </a:solidFill>
        </p:spPr>
        <p:txBody>
          <a:bodyPr wrap="none" rtlCol="0">
            <a:spAutoFit/>
          </a:bodyPr>
          <a:lstStyle/>
          <a:p>
            <a:pPr marL="285750" indent="-285750">
              <a:buFont typeface="Arial" panose="020B0604020202020204" pitchFamily="34" charset="0"/>
              <a:buChar char="•"/>
            </a:pPr>
            <a:r>
              <a:rPr lang="en-US" dirty="0"/>
              <a:t>We have millions of “Reads”.  But where do they belong?</a:t>
            </a:r>
          </a:p>
        </p:txBody>
      </p:sp>
    </p:spTree>
    <p:extLst>
      <p:ext uri="{BB962C8B-B14F-4D97-AF65-F5344CB8AC3E}">
        <p14:creationId xmlns:p14="http://schemas.microsoft.com/office/powerpoint/2010/main" val="1408483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478C6-76D7-7B1E-5F56-700B6F99A138}"/>
              </a:ext>
            </a:extLst>
          </p:cNvPr>
          <p:cNvSpPr>
            <a:spLocks noGrp="1"/>
          </p:cNvSpPr>
          <p:nvPr>
            <p:ph type="title"/>
          </p:nvPr>
        </p:nvSpPr>
        <p:spPr>
          <a:xfrm>
            <a:off x="182880" y="0"/>
            <a:ext cx="12009120" cy="1030043"/>
          </a:xfrm>
        </p:spPr>
        <p:txBody>
          <a:bodyPr>
            <a:normAutofit/>
          </a:bodyPr>
          <a:lstStyle/>
          <a:p>
            <a:r>
              <a:rPr lang="en-US" sz="2800" dirty="0"/>
              <a:t>Alignment:  Matching up Reads with the Reference Genome</a:t>
            </a:r>
          </a:p>
        </p:txBody>
      </p:sp>
      <p:pic>
        <p:nvPicPr>
          <p:cNvPr id="4" name="Picture 3" descr="Text&#10;&#10;Description automatically generated">
            <a:extLst>
              <a:ext uri="{FF2B5EF4-FFF2-40B4-BE49-F238E27FC236}">
                <a16:creationId xmlns:a16="http://schemas.microsoft.com/office/drawing/2014/main" id="{7CBCBEFD-0404-CED1-FA63-92F5F1238B3B}"/>
              </a:ext>
            </a:extLst>
          </p:cNvPr>
          <p:cNvPicPr>
            <a:picLocks noChangeAspect="1"/>
          </p:cNvPicPr>
          <p:nvPr/>
        </p:nvPicPr>
        <p:blipFill>
          <a:blip r:embed="rId2"/>
          <a:stretch>
            <a:fillRect/>
          </a:stretch>
        </p:blipFill>
        <p:spPr>
          <a:xfrm>
            <a:off x="91440" y="1510701"/>
            <a:ext cx="7561988" cy="3836597"/>
          </a:xfrm>
          <a:prstGeom prst="rect">
            <a:avLst/>
          </a:prstGeom>
        </p:spPr>
      </p:pic>
      <p:sp>
        <p:nvSpPr>
          <p:cNvPr id="5" name="TextBox 4">
            <a:extLst>
              <a:ext uri="{FF2B5EF4-FFF2-40B4-BE49-F238E27FC236}">
                <a16:creationId xmlns:a16="http://schemas.microsoft.com/office/drawing/2014/main" id="{BDC7702A-FD5F-2511-97AD-7DDD0AEABDF0}"/>
              </a:ext>
            </a:extLst>
          </p:cNvPr>
          <p:cNvSpPr txBox="1"/>
          <p:nvPr/>
        </p:nvSpPr>
        <p:spPr>
          <a:xfrm>
            <a:off x="2286000" y="5197233"/>
            <a:ext cx="4714240" cy="861265"/>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en-US" sz="2400" dirty="0"/>
              <a:t>Any small difference to the Reference can be identified</a:t>
            </a:r>
          </a:p>
        </p:txBody>
      </p:sp>
    </p:spTree>
    <p:extLst>
      <p:ext uri="{BB962C8B-B14F-4D97-AF65-F5344CB8AC3E}">
        <p14:creationId xmlns:p14="http://schemas.microsoft.com/office/powerpoint/2010/main" val="3766089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478C6-76D7-7B1E-5F56-700B6F99A138}"/>
              </a:ext>
            </a:extLst>
          </p:cNvPr>
          <p:cNvSpPr>
            <a:spLocks noGrp="1"/>
          </p:cNvSpPr>
          <p:nvPr>
            <p:ph type="title"/>
          </p:nvPr>
        </p:nvSpPr>
        <p:spPr>
          <a:xfrm>
            <a:off x="182880" y="0"/>
            <a:ext cx="12009120" cy="1030043"/>
          </a:xfrm>
        </p:spPr>
        <p:txBody>
          <a:bodyPr>
            <a:normAutofit/>
          </a:bodyPr>
          <a:lstStyle/>
          <a:p>
            <a:r>
              <a:rPr lang="en-US" sz="2800" dirty="0"/>
              <a:t>Coverage: More “Reads” makes the process more accurate</a:t>
            </a:r>
          </a:p>
        </p:txBody>
      </p:sp>
      <p:pic>
        <p:nvPicPr>
          <p:cNvPr id="6" name="Picture 5" descr="Timeline&#10;&#10;Description automatically generated">
            <a:extLst>
              <a:ext uri="{FF2B5EF4-FFF2-40B4-BE49-F238E27FC236}">
                <a16:creationId xmlns:a16="http://schemas.microsoft.com/office/drawing/2014/main" id="{CE61418E-71EA-4524-6DBB-11B117E66BA2}"/>
              </a:ext>
            </a:extLst>
          </p:cNvPr>
          <p:cNvPicPr>
            <a:picLocks noChangeAspect="1"/>
          </p:cNvPicPr>
          <p:nvPr/>
        </p:nvPicPr>
        <p:blipFill>
          <a:blip r:embed="rId2"/>
          <a:stretch>
            <a:fillRect/>
          </a:stretch>
        </p:blipFill>
        <p:spPr>
          <a:xfrm>
            <a:off x="3638" y="1341734"/>
            <a:ext cx="12005482" cy="3230266"/>
          </a:xfrm>
          <a:prstGeom prst="rect">
            <a:avLst/>
          </a:prstGeom>
        </p:spPr>
      </p:pic>
      <p:sp>
        <p:nvSpPr>
          <p:cNvPr id="7" name="TextBox 6">
            <a:extLst>
              <a:ext uri="{FF2B5EF4-FFF2-40B4-BE49-F238E27FC236}">
                <a16:creationId xmlns:a16="http://schemas.microsoft.com/office/drawing/2014/main" id="{8C92C10E-1F22-521B-AD2D-24207B53C415}"/>
              </a:ext>
            </a:extLst>
          </p:cNvPr>
          <p:cNvSpPr txBox="1"/>
          <p:nvPr/>
        </p:nvSpPr>
        <p:spPr>
          <a:xfrm>
            <a:off x="1939161" y="5331600"/>
            <a:ext cx="8611973" cy="369332"/>
          </a:xfrm>
          <a:prstGeom prst="rect">
            <a:avLst/>
          </a:prstGeom>
          <a:solidFill>
            <a:srgbClr val="FFFF00"/>
          </a:solidFill>
        </p:spPr>
        <p:txBody>
          <a:bodyPr wrap="none" rtlCol="0">
            <a:spAutoFit/>
          </a:bodyPr>
          <a:lstStyle/>
          <a:p>
            <a:r>
              <a:rPr lang="en-US" dirty="0"/>
              <a:t>&gt;30x coverage is considered excellent, but greater coverage sequencing is more expensive</a:t>
            </a:r>
          </a:p>
        </p:txBody>
      </p:sp>
    </p:spTree>
    <p:extLst>
      <p:ext uri="{BB962C8B-B14F-4D97-AF65-F5344CB8AC3E}">
        <p14:creationId xmlns:p14="http://schemas.microsoft.com/office/powerpoint/2010/main" val="334929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B53F-5396-AB6C-86EF-50FE1265704C}"/>
              </a:ext>
            </a:extLst>
          </p:cNvPr>
          <p:cNvSpPr>
            <a:spLocks noGrp="1"/>
          </p:cNvSpPr>
          <p:nvPr>
            <p:ph type="title"/>
          </p:nvPr>
        </p:nvSpPr>
        <p:spPr>
          <a:xfrm>
            <a:off x="182887" y="0"/>
            <a:ext cx="10797454" cy="1030043"/>
          </a:xfrm>
        </p:spPr>
        <p:txBody>
          <a:bodyPr/>
          <a:lstStyle/>
          <a:p>
            <a:r>
              <a:rPr lang="en-US" dirty="0"/>
              <a:t>Ancestry tests</a:t>
            </a:r>
          </a:p>
        </p:txBody>
      </p:sp>
      <p:pic>
        <p:nvPicPr>
          <p:cNvPr id="5" name="Picture 4" descr="A person brushing her teeth&#10;&#10;Description automatically generated">
            <a:extLst>
              <a:ext uri="{FF2B5EF4-FFF2-40B4-BE49-F238E27FC236}">
                <a16:creationId xmlns:a16="http://schemas.microsoft.com/office/drawing/2014/main" id="{7FC287F1-99E9-79E7-C824-17FD27DC85FC}"/>
              </a:ext>
            </a:extLst>
          </p:cNvPr>
          <p:cNvPicPr>
            <a:picLocks noChangeAspect="1"/>
          </p:cNvPicPr>
          <p:nvPr/>
        </p:nvPicPr>
        <p:blipFill>
          <a:blip r:embed="rId2"/>
          <a:stretch>
            <a:fillRect/>
          </a:stretch>
        </p:blipFill>
        <p:spPr>
          <a:xfrm>
            <a:off x="833120" y="1566565"/>
            <a:ext cx="4800600" cy="4102100"/>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D89DD-04F9-4ACB-FFD0-48919649E9C8}"/>
              </a:ext>
            </a:extLst>
          </p:cNvPr>
          <p:cNvPicPr>
            <a:picLocks noChangeAspect="1"/>
          </p:cNvPicPr>
          <p:nvPr/>
        </p:nvPicPr>
        <p:blipFill>
          <a:blip r:embed="rId3"/>
          <a:stretch>
            <a:fillRect/>
          </a:stretch>
        </p:blipFill>
        <p:spPr>
          <a:xfrm>
            <a:off x="6764022" y="1350010"/>
            <a:ext cx="4114800" cy="4686300"/>
          </a:xfrm>
          <a:prstGeom prst="rect">
            <a:avLst/>
          </a:prstGeom>
        </p:spPr>
      </p:pic>
      <p:sp>
        <p:nvSpPr>
          <p:cNvPr id="9" name="TextBox 8">
            <a:extLst>
              <a:ext uri="{FF2B5EF4-FFF2-40B4-BE49-F238E27FC236}">
                <a16:creationId xmlns:a16="http://schemas.microsoft.com/office/drawing/2014/main" id="{9B6D2A8E-12FF-5A9D-BBAF-F8E105F3E9D6}"/>
              </a:ext>
            </a:extLst>
          </p:cNvPr>
          <p:cNvSpPr txBox="1"/>
          <p:nvPr/>
        </p:nvSpPr>
        <p:spPr>
          <a:xfrm>
            <a:off x="471574" y="1113638"/>
            <a:ext cx="5523692" cy="369332"/>
          </a:xfrm>
          <a:prstGeom prst="rect">
            <a:avLst/>
          </a:prstGeom>
          <a:noFill/>
        </p:spPr>
        <p:txBody>
          <a:bodyPr wrap="none" rtlCol="0">
            <a:spAutoFit/>
          </a:bodyPr>
          <a:lstStyle/>
          <a:p>
            <a:r>
              <a:rPr lang="en-US" dirty="0"/>
              <a:t>Provide a saliva sample (that contains some of your cells)</a:t>
            </a:r>
          </a:p>
        </p:txBody>
      </p:sp>
      <p:sp>
        <p:nvSpPr>
          <p:cNvPr id="10" name="TextBox 9">
            <a:extLst>
              <a:ext uri="{FF2B5EF4-FFF2-40B4-BE49-F238E27FC236}">
                <a16:creationId xmlns:a16="http://schemas.microsoft.com/office/drawing/2014/main" id="{806F572F-C5D8-7225-F23A-1E73E2F4E4FB}"/>
              </a:ext>
            </a:extLst>
          </p:cNvPr>
          <p:cNvSpPr txBox="1"/>
          <p:nvPr/>
        </p:nvSpPr>
        <p:spPr>
          <a:xfrm>
            <a:off x="6764022" y="703679"/>
            <a:ext cx="3809889" cy="646331"/>
          </a:xfrm>
          <a:prstGeom prst="rect">
            <a:avLst/>
          </a:prstGeom>
          <a:noFill/>
        </p:spPr>
        <p:txBody>
          <a:bodyPr wrap="none" rtlCol="0">
            <a:spAutoFit/>
          </a:bodyPr>
          <a:lstStyle/>
          <a:p>
            <a:r>
              <a:rPr lang="en-US" dirty="0"/>
              <a:t>Receive a report that estimates where </a:t>
            </a:r>
            <a:br>
              <a:rPr lang="en-US" dirty="0"/>
            </a:br>
            <a:r>
              <a:rPr lang="en-US" dirty="0"/>
              <a:t>your ancestors came from</a:t>
            </a:r>
          </a:p>
        </p:txBody>
      </p:sp>
      <p:sp>
        <p:nvSpPr>
          <p:cNvPr id="11" name="TextBox 10">
            <a:extLst>
              <a:ext uri="{FF2B5EF4-FFF2-40B4-BE49-F238E27FC236}">
                <a16:creationId xmlns:a16="http://schemas.microsoft.com/office/drawing/2014/main" id="{6D43BFEB-87B0-4846-8526-FD68C2A28A4B}"/>
              </a:ext>
            </a:extLst>
          </p:cNvPr>
          <p:cNvSpPr txBox="1"/>
          <p:nvPr/>
        </p:nvSpPr>
        <p:spPr>
          <a:xfrm>
            <a:off x="3312167" y="6018695"/>
            <a:ext cx="5115055" cy="369332"/>
          </a:xfrm>
          <a:prstGeom prst="rect">
            <a:avLst/>
          </a:prstGeom>
          <a:solidFill>
            <a:srgbClr val="FFFF00"/>
          </a:solidFill>
        </p:spPr>
        <p:txBody>
          <a:bodyPr wrap="none" rtlCol="0">
            <a:spAutoFit/>
          </a:bodyPr>
          <a:lstStyle/>
          <a:p>
            <a:r>
              <a:rPr lang="en-US" dirty="0"/>
              <a:t>~100 million people doing this in the next two years!</a:t>
            </a:r>
          </a:p>
        </p:txBody>
      </p:sp>
    </p:spTree>
    <p:extLst>
      <p:ext uri="{BB962C8B-B14F-4D97-AF65-F5344CB8AC3E}">
        <p14:creationId xmlns:p14="http://schemas.microsoft.com/office/powerpoint/2010/main" val="1938846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B53F-5396-AB6C-86EF-50FE1265704C}"/>
              </a:ext>
            </a:extLst>
          </p:cNvPr>
          <p:cNvSpPr>
            <a:spLocks noGrp="1"/>
          </p:cNvSpPr>
          <p:nvPr>
            <p:ph type="title"/>
          </p:nvPr>
        </p:nvSpPr>
        <p:spPr>
          <a:xfrm>
            <a:off x="182887" y="0"/>
            <a:ext cx="10797454" cy="1030043"/>
          </a:xfrm>
        </p:spPr>
        <p:txBody>
          <a:bodyPr/>
          <a:lstStyle/>
          <a:p>
            <a:r>
              <a:rPr lang="en-US" dirty="0"/>
              <a:t>Ancestry tests – how do they work?</a:t>
            </a:r>
          </a:p>
        </p:txBody>
      </p:sp>
      <p:sp>
        <p:nvSpPr>
          <p:cNvPr id="4" name="TextBox 3">
            <a:extLst>
              <a:ext uri="{FF2B5EF4-FFF2-40B4-BE49-F238E27FC236}">
                <a16:creationId xmlns:a16="http://schemas.microsoft.com/office/drawing/2014/main" id="{70121FA7-57EC-A135-5C05-627400BB3CC4}"/>
              </a:ext>
            </a:extLst>
          </p:cNvPr>
          <p:cNvSpPr txBox="1"/>
          <p:nvPr/>
        </p:nvSpPr>
        <p:spPr>
          <a:xfrm>
            <a:off x="7183120" y="5593247"/>
            <a:ext cx="6096000" cy="646331"/>
          </a:xfrm>
          <a:prstGeom prst="rect">
            <a:avLst/>
          </a:prstGeom>
          <a:noFill/>
        </p:spPr>
        <p:txBody>
          <a:bodyPr wrap="square">
            <a:spAutoFit/>
          </a:bodyPr>
          <a:lstStyle/>
          <a:p>
            <a:r>
              <a:rPr lang="en-US" dirty="0"/>
              <a:t>Excellent short summary of the tests</a:t>
            </a:r>
          </a:p>
          <a:p>
            <a:r>
              <a:rPr lang="en-US" dirty="0"/>
              <a:t>https://</a:t>
            </a:r>
            <a:r>
              <a:rPr lang="en-US" dirty="0" err="1"/>
              <a:t>www.youtube.com</a:t>
            </a:r>
            <a:r>
              <a:rPr lang="en-US" dirty="0"/>
              <a:t>/</a:t>
            </a:r>
            <a:r>
              <a:rPr lang="en-US" dirty="0" err="1"/>
              <a:t>watch?v</a:t>
            </a:r>
            <a:r>
              <a:rPr lang="en-US" dirty="0"/>
              <a:t>=UqC8aStX0ps</a:t>
            </a:r>
          </a:p>
        </p:txBody>
      </p:sp>
      <p:sp>
        <p:nvSpPr>
          <p:cNvPr id="6" name="TextBox 5">
            <a:extLst>
              <a:ext uri="{FF2B5EF4-FFF2-40B4-BE49-F238E27FC236}">
                <a16:creationId xmlns:a16="http://schemas.microsoft.com/office/drawing/2014/main" id="{7DE1D8B8-4D63-D67D-9406-A30F7833AC29}"/>
              </a:ext>
            </a:extLst>
          </p:cNvPr>
          <p:cNvSpPr txBox="1"/>
          <p:nvPr/>
        </p:nvSpPr>
        <p:spPr>
          <a:xfrm>
            <a:off x="281652" y="5608589"/>
            <a:ext cx="6096000" cy="646331"/>
          </a:xfrm>
          <a:prstGeom prst="rect">
            <a:avLst/>
          </a:prstGeom>
          <a:noFill/>
        </p:spPr>
        <p:txBody>
          <a:bodyPr wrap="square">
            <a:spAutoFit/>
          </a:bodyPr>
          <a:lstStyle/>
          <a:p>
            <a:r>
              <a:rPr lang="en-US" dirty="0"/>
              <a:t>Limitations:  Recombination, database participants, </a:t>
            </a:r>
          </a:p>
          <a:p>
            <a:r>
              <a:rPr lang="en-US" dirty="0"/>
              <a:t>https://</a:t>
            </a:r>
            <a:r>
              <a:rPr lang="en-US" dirty="0" err="1"/>
              <a:t>www.youtube.com</a:t>
            </a:r>
            <a:r>
              <a:rPr lang="en-US" dirty="0"/>
              <a:t>/</a:t>
            </a:r>
            <a:r>
              <a:rPr lang="en-US" dirty="0" err="1"/>
              <a:t>watch?v</a:t>
            </a:r>
            <a:r>
              <a:rPr lang="en-US" dirty="0"/>
              <a:t>=YiydsMxOdM8</a:t>
            </a:r>
          </a:p>
        </p:txBody>
      </p:sp>
      <p:sp>
        <p:nvSpPr>
          <p:cNvPr id="3" name="TextBox 2">
            <a:extLst>
              <a:ext uri="{FF2B5EF4-FFF2-40B4-BE49-F238E27FC236}">
                <a16:creationId xmlns:a16="http://schemas.microsoft.com/office/drawing/2014/main" id="{14810030-02A8-59D0-6D98-CCBDE142A6D8}"/>
              </a:ext>
            </a:extLst>
          </p:cNvPr>
          <p:cNvSpPr txBox="1"/>
          <p:nvPr/>
        </p:nvSpPr>
        <p:spPr>
          <a:xfrm>
            <a:off x="7183120" y="788025"/>
            <a:ext cx="4310511" cy="3416320"/>
          </a:xfrm>
          <a:prstGeom prst="rect">
            <a:avLst/>
          </a:prstGeom>
          <a:noFill/>
        </p:spPr>
        <p:txBody>
          <a:bodyPr wrap="square" rtlCol="0">
            <a:spAutoFit/>
          </a:bodyPr>
          <a:lstStyle/>
          <a:p>
            <a:pPr marL="285750" indent="-285750">
              <a:buFont typeface="Arial" panose="020B0604020202020204" pitchFamily="34" charset="0"/>
              <a:buChar char="•"/>
            </a:pPr>
            <a:r>
              <a:rPr lang="en-US" dirty="0"/>
              <a:t>With ~0.4% differences in DNA sequence among humans, there are still ~600,000 bases that can be analyzed</a:t>
            </a:r>
          </a:p>
          <a:p>
            <a:pPr marL="285750" indent="-285750">
              <a:buFont typeface="Arial" panose="020B0604020202020204" pitchFamily="34" charset="0"/>
              <a:buChar char="•"/>
            </a:pPr>
            <a:r>
              <a:rPr lang="en-US" dirty="0"/>
              <a:t> Single Nucleotide Polymorphisms (SNPs, pronounced “snips”)</a:t>
            </a:r>
          </a:p>
          <a:p>
            <a:pPr marL="742950" lvl="1" indent="-285750">
              <a:buFont typeface="Arial" panose="020B0604020202020204" pitchFamily="34" charset="0"/>
              <a:buChar char="•"/>
            </a:pPr>
            <a:r>
              <a:rPr lang="en-US" dirty="0"/>
              <a:t>Place in the genome where one base “letter” is different</a:t>
            </a:r>
          </a:p>
          <a:p>
            <a:pPr marL="742950" lvl="1" indent="-285750">
              <a:buFont typeface="Arial" panose="020B0604020202020204" pitchFamily="34" charset="0"/>
              <a:buChar char="•"/>
            </a:pPr>
            <a:r>
              <a:rPr lang="en-US" dirty="0"/>
              <a:t>We inherit SNPs from our parents</a:t>
            </a:r>
          </a:p>
          <a:p>
            <a:pPr marL="742950" lvl="1" indent="-285750">
              <a:buFont typeface="Arial" panose="020B0604020202020204" pitchFamily="34" charset="0"/>
              <a:buChar char="•"/>
            </a:pPr>
            <a:r>
              <a:rPr lang="en-US" dirty="0"/>
              <a:t>Does not need to be in an exon</a:t>
            </a:r>
          </a:p>
          <a:p>
            <a:pPr marL="285750" indent="-285750">
              <a:buFont typeface="Arial" panose="020B0604020202020204" pitchFamily="34" charset="0"/>
              <a:buChar char="•"/>
            </a:pPr>
            <a:r>
              <a:rPr lang="en-US" dirty="0"/>
              <a:t>The more SNPs you share in common with someone, the more likely it is that you have a common ancestry</a:t>
            </a:r>
          </a:p>
        </p:txBody>
      </p:sp>
      <p:pic>
        <p:nvPicPr>
          <p:cNvPr id="11" name="Picture 10" descr="A picture containing shape&#10;&#10;Description automatically generated">
            <a:extLst>
              <a:ext uri="{FF2B5EF4-FFF2-40B4-BE49-F238E27FC236}">
                <a16:creationId xmlns:a16="http://schemas.microsoft.com/office/drawing/2014/main" id="{D8F0B029-06DA-238F-57BC-FEE5CC169C11}"/>
              </a:ext>
            </a:extLst>
          </p:cNvPr>
          <p:cNvPicPr>
            <a:picLocks noChangeAspect="1"/>
          </p:cNvPicPr>
          <p:nvPr/>
        </p:nvPicPr>
        <p:blipFill>
          <a:blip r:embed="rId2"/>
          <a:stretch>
            <a:fillRect/>
          </a:stretch>
        </p:blipFill>
        <p:spPr>
          <a:xfrm>
            <a:off x="182887" y="1030043"/>
            <a:ext cx="6745341" cy="4131383"/>
          </a:xfrm>
          <a:prstGeom prst="rect">
            <a:avLst/>
          </a:prstGeom>
        </p:spPr>
      </p:pic>
    </p:spTree>
    <p:extLst>
      <p:ext uri="{BB962C8B-B14F-4D97-AF65-F5344CB8AC3E}">
        <p14:creationId xmlns:p14="http://schemas.microsoft.com/office/powerpoint/2010/main" val="709619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6EDB3-32EF-44B5-0443-65FE73D8A747}"/>
              </a:ext>
            </a:extLst>
          </p:cNvPr>
          <p:cNvSpPr>
            <a:spLocks noGrp="1"/>
          </p:cNvSpPr>
          <p:nvPr>
            <p:ph type="title"/>
          </p:nvPr>
        </p:nvSpPr>
        <p:spPr>
          <a:xfrm>
            <a:off x="71127" y="-82429"/>
            <a:ext cx="10797454" cy="1030043"/>
          </a:xfrm>
        </p:spPr>
        <p:txBody>
          <a:bodyPr/>
          <a:lstStyle/>
          <a:p>
            <a:r>
              <a:rPr lang="en-US" dirty="0"/>
              <a:t>Ancestry Tests:  Preparing your sample</a:t>
            </a:r>
          </a:p>
        </p:txBody>
      </p:sp>
      <p:pic>
        <p:nvPicPr>
          <p:cNvPr id="5" name="Picture 4" descr="Graphical user interface, application&#10;&#10;Description automatically generated">
            <a:extLst>
              <a:ext uri="{FF2B5EF4-FFF2-40B4-BE49-F238E27FC236}">
                <a16:creationId xmlns:a16="http://schemas.microsoft.com/office/drawing/2014/main" id="{21686DCD-34B5-8E1F-6410-1BF323BCE69D}"/>
              </a:ext>
            </a:extLst>
          </p:cNvPr>
          <p:cNvPicPr>
            <a:picLocks noChangeAspect="1"/>
          </p:cNvPicPr>
          <p:nvPr/>
        </p:nvPicPr>
        <p:blipFill>
          <a:blip r:embed="rId2"/>
          <a:stretch>
            <a:fillRect/>
          </a:stretch>
        </p:blipFill>
        <p:spPr>
          <a:xfrm>
            <a:off x="659832" y="1416685"/>
            <a:ext cx="10872335" cy="4024630"/>
          </a:xfrm>
          <a:prstGeom prst="rect">
            <a:avLst/>
          </a:prstGeom>
        </p:spPr>
      </p:pic>
      <p:sp>
        <p:nvSpPr>
          <p:cNvPr id="6" name="TextBox 5">
            <a:extLst>
              <a:ext uri="{FF2B5EF4-FFF2-40B4-BE49-F238E27FC236}">
                <a16:creationId xmlns:a16="http://schemas.microsoft.com/office/drawing/2014/main" id="{23D52AC3-77B6-3A65-B89F-F2C646D62B5B}"/>
              </a:ext>
            </a:extLst>
          </p:cNvPr>
          <p:cNvSpPr txBox="1"/>
          <p:nvPr/>
        </p:nvSpPr>
        <p:spPr>
          <a:xfrm>
            <a:off x="172720" y="5933440"/>
            <a:ext cx="2783454" cy="369332"/>
          </a:xfrm>
          <a:prstGeom prst="rect">
            <a:avLst/>
          </a:prstGeom>
          <a:noFill/>
        </p:spPr>
        <p:txBody>
          <a:bodyPr wrap="none" rtlCol="0">
            <a:spAutoFit/>
          </a:bodyPr>
          <a:lstStyle/>
          <a:p>
            <a:r>
              <a:rPr lang="en-US" dirty="0"/>
              <a:t>Source:   </a:t>
            </a:r>
            <a:r>
              <a:rPr lang="en-US" dirty="0" err="1"/>
              <a:t>ThermoFisher.com</a:t>
            </a:r>
            <a:endParaRPr lang="en-US" dirty="0"/>
          </a:p>
        </p:txBody>
      </p:sp>
      <p:sp>
        <p:nvSpPr>
          <p:cNvPr id="7" name="TextBox 6">
            <a:extLst>
              <a:ext uri="{FF2B5EF4-FFF2-40B4-BE49-F238E27FC236}">
                <a16:creationId xmlns:a16="http://schemas.microsoft.com/office/drawing/2014/main" id="{7E0E6A0E-8889-679F-A9CE-168671B088C3}"/>
              </a:ext>
            </a:extLst>
          </p:cNvPr>
          <p:cNvSpPr txBox="1"/>
          <p:nvPr/>
        </p:nvSpPr>
        <p:spPr>
          <a:xfrm>
            <a:off x="8518879" y="5461046"/>
            <a:ext cx="3673121" cy="369332"/>
          </a:xfrm>
          <a:prstGeom prst="rect">
            <a:avLst/>
          </a:prstGeom>
          <a:solidFill>
            <a:srgbClr val="FFFF00"/>
          </a:solidFill>
        </p:spPr>
        <p:txBody>
          <a:bodyPr wrap="none" rtlCol="0">
            <a:spAutoFit/>
          </a:bodyPr>
          <a:lstStyle/>
          <a:p>
            <a:r>
              <a:rPr lang="en-US" dirty="0"/>
              <a:t>Makes many copies of each fragment</a:t>
            </a:r>
          </a:p>
        </p:txBody>
      </p:sp>
      <p:sp>
        <p:nvSpPr>
          <p:cNvPr id="8" name="TextBox 7">
            <a:extLst>
              <a:ext uri="{FF2B5EF4-FFF2-40B4-BE49-F238E27FC236}">
                <a16:creationId xmlns:a16="http://schemas.microsoft.com/office/drawing/2014/main" id="{39584688-15B5-AFB3-2152-DC98C6716779}"/>
              </a:ext>
            </a:extLst>
          </p:cNvPr>
          <p:cNvSpPr txBox="1"/>
          <p:nvPr/>
        </p:nvSpPr>
        <p:spPr>
          <a:xfrm>
            <a:off x="5593033" y="1027622"/>
            <a:ext cx="5596019" cy="369332"/>
          </a:xfrm>
          <a:prstGeom prst="rect">
            <a:avLst/>
          </a:prstGeom>
          <a:solidFill>
            <a:srgbClr val="FFFF00"/>
          </a:solidFill>
        </p:spPr>
        <p:txBody>
          <a:bodyPr wrap="none" rtlCol="0">
            <a:spAutoFit/>
          </a:bodyPr>
          <a:lstStyle/>
          <a:p>
            <a:r>
              <a:rPr lang="en-US" dirty="0"/>
              <a:t>Add begin/end segments to assist the sequencing process</a:t>
            </a:r>
          </a:p>
        </p:txBody>
      </p:sp>
      <p:sp>
        <p:nvSpPr>
          <p:cNvPr id="9" name="Down Arrow 8">
            <a:extLst>
              <a:ext uri="{FF2B5EF4-FFF2-40B4-BE49-F238E27FC236}">
                <a16:creationId xmlns:a16="http://schemas.microsoft.com/office/drawing/2014/main" id="{458FFB08-DA10-63D9-CEE2-850F7E830A04}"/>
              </a:ext>
            </a:extLst>
          </p:cNvPr>
          <p:cNvSpPr/>
          <p:nvPr/>
        </p:nvSpPr>
        <p:spPr>
          <a:xfrm>
            <a:off x="7975600" y="1396954"/>
            <a:ext cx="447040" cy="20439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575DBE66-0BDC-67D4-413B-AFFF1A67115C}"/>
              </a:ext>
            </a:extLst>
          </p:cNvPr>
          <p:cNvSpPr/>
          <p:nvPr/>
        </p:nvSpPr>
        <p:spPr>
          <a:xfrm rot="10800000">
            <a:off x="10131919" y="5256649"/>
            <a:ext cx="447040" cy="20439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D5CFEE-F5D0-23FE-6FAA-6533B723295B}"/>
              </a:ext>
            </a:extLst>
          </p:cNvPr>
          <p:cNvSpPr txBox="1"/>
          <p:nvPr/>
        </p:nvSpPr>
        <p:spPr>
          <a:xfrm>
            <a:off x="1559279" y="5564271"/>
            <a:ext cx="4670574" cy="369332"/>
          </a:xfrm>
          <a:prstGeom prst="rect">
            <a:avLst/>
          </a:prstGeom>
          <a:solidFill>
            <a:srgbClr val="FFFF00"/>
          </a:solidFill>
        </p:spPr>
        <p:txBody>
          <a:bodyPr wrap="none" rtlCol="0">
            <a:spAutoFit/>
          </a:bodyPr>
          <a:lstStyle/>
          <a:p>
            <a:r>
              <a:rPr lang="en-US" dirty="0"/>
              <a:t>Break your DNA into millions of small fragments</a:t>
            </a:r>
          </a:p>
        </p:txBody>
      </p:sp>
      <p:sp>
        <p:nvSpPr>
          <p:cNvPr id="12" name="Down Arrow 11">
            <a:extLst>
              <a:ext uri="{FF2B5EF4-FFF2-40B4-BE49-F238E27FC236}">
                <a16:creationId xmlns:a16="http://schemas.microsoft.com/office/drawing/2014/main" id="{242C9AF2-FF78-EACC-839D-B9E050201DE0}"/>
              </a:ext>
            </a:extLst>
          </p:cNvPr>
          <p:cNvSpPr/>
          <p:nvPr/>
        </p:nvSpPr>
        <p:spPr>
          <a:xfrm rot="10800000">
            <a:off x="3649839" y="5359873"/>
            <a:ext cx="447040" cy="20439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700929C-EFC4-A544-0981-D5F99ABE8255}"/>
              </a:ext>
            </a:extLst>
          </p:cNvPr>
          <p:cNvSpPr txBox="1"/>
          <p:nvPr/>
        </p:nvSpPr>
        <p:spPr>
          <a:xfrm>
            <a:off x="659832" y="976752"/>
            <a:ext cx="2145908" cy="369332"/>
          </a:xfrm>
          <a:prstGeom prst="rect">
            <a:avLst/>
          </a:prstGeom>
          <a:solidFill>
            <a:srgbClr val="FFFF00"/>
          </a:solidFill>
        </p:spPr>
        <p:txBody>
          <a:bodyPr wrap="none" rtlCol="0">
            <a:spAutoFit/>
          </a:bodyPr>
          <a:lstStyle/>
          <a:p>
            <a:r>
              <a:rPr lang="en-US" dirty="0"/>
              <a:t>Extracted from saliva</a:t>
            </a:r>
          </a:p>
        </p:txBody>
      </p:sp>
      <p:sp>
        <p:nvSpPr>
          <p:cNvPr id="14" name="Down Arrow 13">
            <a:extLst>
              <a:ext uri="{FF2B5EF4-FFF2-40B4-BE49-F238E27FC236}">
                <a16:creationId xmlns:a16="http://schemas.microsoft.com/office/drawing/2014/main" id="{96B5726C-FDD5-A9A1-6B0F-95447791FD4E}"/>
              </a:ext>
            </a:extLst>
          </p:cNvPr>
          <p:cNvSpPr/>
          <p:nvPr/>
        </p:nvSpPr>
        <p:spPr>
          <a:xfrm>
            <a:off x="1509266" y="1335244"/>
            <a:ext cx="447040" cy="20439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76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7DB4D-996E-257A-D654-F3F962836BC5}"/>
              </a:ext>
            </a:extLst>
          </p:cNvPr>
          <p:cNvPicPr>
            <a:picLocks noChangeAspect="1"/>
          </p:cNvPicPr>
          <p:nvPr/>
        </p:nvPicPr>
        <p:blipFill>
          <a:blip r:embed="rId2"/>
          <a:stretch>
            <a:fillRect/>
          </a:stretch>
        </p:blipFill>
        <p:spPr>
          <a:xfrm>
            <a:off x="140099" y="386080"/>
            <a:ext cx="12096322" cy="5994400"/>
          </a:xfrm>
          <a:prstGeom prst="rect">
            <a:avLst/>
          </a:prstGeom>
        </p:spPr>
      </p:pic>
    </p:spTree>
    <p:extLst>
      <p:ext uri="{BB962C8B-B14F-4D97-AF65-F5344CB8AC3E}">
        <p14:creationId xmlns:p14="http://schemas.microsoft.com/office/powerpoint/2010/main" val="2383847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B0EC6-47BF-5CA8-AB49-35938C0BF363}"/>
              </a:ext>
            </a:extLst>
          </p:cNvPr>
          <p:cNvSpPr>
            <a:spLocks noGrp="1"/>
          </p:cNvSpPr>
          <p:nvPr>
            <p:ph type="title"/>
          </p:nvPr>
        </p:nvSpPr>
        <p:spPr>
          <a:xfrm>
            <a:off x="172727" y="3248"/>
            <a:ext cx="10797454" cy="1030043"/>
          </a:xfrm>
        </p:spPr>
        <p:txBody>
          <a:bodyPr/>
          <a:lstStyle/>
          <a:p>
            <a:r>
              <a:rPr lang="en-US" dirty="0"/>
              <a:t>Greetings!  Introduction to your instructor</a:t>
            </a:r>
          </a:p>
        </p:txBody>
      </p:sp>
      <p:pic>
        <p:nvPicPr>
          <p:cNvPr id="4" name="Picture 3" descr="A person in a suit and tie&#10;&#10;Description automatically generated with medium confidence">
            <a:extLst>
              <a:ext uri="{FF2B5EF4-FFF2-40B4-BE49-F238E27FC236}">
                <a16:creationId xmlns:a16="http://schemas.microsoft.com/office/drawing/2014/main" id="{B6DD633C-52C9-E2FF-4B4B-932DE548D363}"/>
              </a:ext>
            </a:extLst>
          </p:cNvPr>
          <p:cNvPicPr>
            <a:picLocks noChangeAspect="1"/>
          </p:cNvPicPr>
          <p:nvPr/>
        </p:nvPicPr>
        <p:blipFill>
          <a:blip r:embed="rId2"/>
          <a:stretch>
            <a:fillRect/>
          </a:stretch>
        </p:blipFill>
        <p:spPr>
          <a:xfrm>
            <a:off x="612444" y="1033291"/>
            <a:ext cx="3600255" cy="2391410"/>
          </a:xfrm>
          <a:prstGeom prst="rect">
            <a:avLst/>
          </a:prstGeom>
        </p:spPr>
      </p:pic>
      <p:sp>
        <p:nvSpPr>
          <p:cNvPr id="5" name="TextBox 4">
            <a:extLst>
              <a:ext uri="{FF2B5EF4-FFF2-40B4-BE49-F238E27FC236}">
                <a16:creationId xmlns:a16="http://schemas.microsoft.com/office/drawing/2014/main" id="{813CAAF3-C197-33C3-EDA0-DB2B1A155628}"/>
              </a:ext>
            </a:extLst>
          </p:cNvPr>
          <p:cNvSpPr txBox="1"/>
          <p:nvPr/>
        </p:nvSpPr>
        <p:spPr>
          <a:xfrm>
            <a:off x="4652415" y="920025"/>
            <a:ext cx="6647204" cy="1200329"/>
          </a:xfrm>
          <a:prstGeom prst="rect">
            <a:avLst/>
          </a:prstGeom>
          <a:noFill/>
        </p:spPr>
        <p:txBody>
          <a:bodyPr wrap="none" rtlCol="0">
            <a:spAutoFit/>
          </a:bodyPr>
          <a:lstStyle/>
          <a:p>
            <a:r>
              <a:rPr lang="en-US" sz="2400" b="1" dirty="0"/>
              <a:t>Prof. Brian Cunningham</a:t>
            </a:r>
          </a:p>
          <a:p>
            <a:r>
              <a:rPr lang="en-US" sz="2400" dirty="0"/>
              <a:t>Department of Electrical and Computer Engineering</a:t>
            </a:r>
          </a:p>
          <a:p>
            <a:r>
              <a:rPr lang="en-US" sz="2400" dirty="0"/>
              <a:t>Department of Bioengineering</a:t>
            </a:r>
          </a:p>
        </p:txBody>
      </p:sp>
      <p:sp>
        <p:nvSpPr>
          <p:cNvPr id="6" name="TextBox 5">
            <a:extLst>
              <a:ext uri="{FF2B5EF4-FFF2-40B4-BE49-F238E27FC236}">
                <a16:creationId xmlns:a16="http://schemas.microsoft.com/office/drawing/2014/main" id="{8B995E76-9A98-2471-741D-8E175E9F520C}"/>
              </a:ext>
            </a:extLst>
          </p:cNvPr>
          <p:cNvSpPr txBox="1"/>
          <p:nvPr/>
        </p:nvSpPr>
        <p:spPr>
          <a:xfrm>
            <a:off x="4520335" y="2228996"/>
            <a:ext cx="7209813" cy="4431983"/>
          </a:xfrm>
          <a:prstGeom prst="rect">
            <a:avLst/>
          </a:prstGeom>
          <a:noFill/>
        </p:spPr>
        <p:txBody>
          <a:bodyPr wrap="square" rtlCol="0">
            <a:spAutoFit/>
          </a:bodyPr>
          <a:lstStyle/>
          <a:p>
            <a:pPr marL="285750" indent="-285750">
              <a:buFont typeface="Arial" panose="020B0604020202020204" pitchFamily="34" charset="0"/>
              <a:buChar char="•"/>
            </a:pPr>
            <a:r>
              <a:rPr lang="en-US" sz="2400" dirty="0"/>
              <a:t>Professor at Illinois since 2004</a:t>
            </a:r>
          </a:p>
          <a:p>
            <a:pPr marL="285750" indent="-285750">
              <a:buFont typeface="Arial" panose="020B0604020202020204" pitchFamily="34" charset="0"/>
              <a:buChar char="•"/>
            </a:pPr>
            <a:r>
              <a:rPr lang="en-US" sz="2400" dirty="0"/>
              <a:t>Before that…15 years in Industry in Boston</a:t>
            </a:r>
          </a:p>
          <a:p>
            <a:pPr marL="742950" lvl="1" indent="-285750">
              <a:buFont typeface="Arial" panose="020B0604020202020204" pitchFamily="34" charset="0"/>
              <a:buChar char="•"/>
            </a:pPr>
            <a:r>
              <a:rPr lang="en-US" sz="2400" dirty="0"/>
              <a:t>Raytheon</a:t>
            </a:r>
          </a:p>
          <a:p>
            <a:pPr marL="742950" lvl="1" indent="-285750">
              <a:buFont typeface="Arial" panose="020B0604020202020204" pitchFamily="34" charset="0"/>
              <a:buChar char="•"/>
            </a:pPr>
            <a:r>
              <a:rPr lang="en-US" sz="2400" dirty="0"/>
              <a:t>Draper Laboratory</a:t>
            </a:r>
          </a:p>
          <a:p>
            <a:pPr marL="742950" lvl="1" indent="-285750">
              <a:buFont typeface="Arial" panose="020B0604020202020204" pitchFamily="34" charset="0"/>
              <a:buChar char="•"/>
            </a:pPr>
            <a:r>
              <a:rPr lang="en-US" sz="2400" dirty="0"/>
              <a:t>Founder of a startup company</a:t>
            </a:r>
          </a:p>
          <a:p>
            <a:pPr marL="285750" indent="-285750">
              <a:buFont typeface="Arial" panose="020B0604020202020204" pitchFamily="34" charset="0"/>
              <a:buChar char="•"/>
            </a:pPr>
            <a:r>
              <a:rPr lang="en-US" sz="2400" dirty="0"/>
              <a:t>Research topics</a:t>
            </a:r>
          </a:p>
          <a:p>
            <a:pPr marL="742950" lvl="1" indent="-285750">
              <a:buFont typeface="Arial" panose="020B0604020202020204" pitchFamily="34" charset="0"/>
              <a:buChar char="•"/>
            </a:pPr>
            <a:r>
              <a:rPr lang="en-US" sz="2400" dirty="0"/>
              <a:t>Technologies for detecting cancer</a:t>
            </a:r>
          </a:p>
          <a:p>
            <a:pPr marL="742950" lvl="1" indent="-285750">
              <a:buFont typeface="Arial" panose="020B0604020202020204" pitchFamily="34" charset="0"/>
              <a:buChar char="•"/>
            </a:pPr>
            <a:r>
              <a:rPr lang="en-US" sz="2400" dirty="0"/>
              <a:t>Infectious disease diagnostics</a:t>
            </a:r>
          </a:p>
          <a:p>
            <a:pPr marL="285750" indent="-285750">
              <a:buFont typeface="Arial" panose="020B0604020202020204" pitchFamily="34" charset="0"/>
              <a:buChar char="•"/>
            </a:pPr>
            <a:r>
              <a:rPr lang="en-US" sz="2400" dirty="0"/>
              <a:t>I do not have any financial ties to any of the companies mentioned today and I am not making recommendations about their products</a:t>
            </a:r>
          </a:p>
          <a:p>
            <a:endParaRPr lang="en-US" dirty="0"/>
          </a:p>
        </p:txBody>
      </p:sp>
    </p:spTree>
    <p:extLst>
      <p:ext uri="{BB962C8B-B14F-4D97-AF65-F5344CB8AC3E}">
        <p14:creationId xmlns:p14="http://schemas.microsoft.com/office/powerpoint/2010/main" val="3367086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B53F-5396-AB6C-86EF-50FE1265704C}"/>
              </a:ext>
            </a:extLst>
          </p:cNvPr>
          <p:cNvSpPr>
            <a:spLocks noGrp="1"/>
          </p:cNvSpPr>
          <p:nvPr>
            <p:ph type="title"/>
          </p:nvPr>
        </p:nvSpPr>
        <p:spPr>
          <a:xfrm>
            <a:off x="182887" y="0"/>
            <a:ext cx="10797454" cy="1030043"/>
          </a:xfrm>
        </p:spPr>
        <p:txBody>
          <a:bodyPr>
            <a:normAutofit/>
          </a:bodyPr>
          <a:lstStyle/>
          <a:p>
            <a:r>
              <a:rPr lang="en-US" dirty="0"/>
              <a:t>Ancestry tests – </a:t>
            </a:r>
            <a:br>
              <a:rPr lang="en-US" dirty="0"/>
            </a:br>
            <a:r>
              <a:rPr lang="en-US" dirty="0"/>
              <a:t>Compare your SNPs to those of reference populations</a:t>
            </a:r>
          </a:p>
        </p:txBody>
      </p:sp>
      <p:sp>
        <p:nvSpPr>
          <p:cNvPr id="3" name="TextBox 2">
            <a:extLst>
              <a:ext uri="{FF2B5EF4-FFF2-40B4-BE49-F238E27FC236}">
                <a16:creationId xmlns:a16="http://schemas.microsoft.com/office/drawing/2014/main" id="{14810030-02A8-59D0-6D98-CCBDE142A6D8}"/>
              </a:ext>
            </a:extLst>
          </p:cNvPr>
          <p:cNvSpPr txBox="1"/>
          <p:nvPr/>
        </p:nvSpPr>
        <p:spPr>
          <a:xfrm>
            <a:off x="7019155" y="1153785"/>
            <a:ext cx="4827398"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t>Reference populations</a:t>
            </a:r>
          </a:p>
          <a:p>
            <a:pPr marL="742950" lvl="1" indent="-285750">
              <a:buFont typeface="Arial" panose="020B0604020202020204" pitchFamily="34" charset="0"/>
              <a:buChar char="•"/>
            </a:pPr>
            <a:r>
              <a:rPr lang="en-US" sz="2400" dirty="0"/>
              <a:t>People of known ancestral origin whose DNA has been sequenced</a:t>
            </a:r>
          </a:p>
          <a:p>
            <a:pPr marL="742950" lvl="1" indent="-285750">
              <a:buFont typeface="Arial" panose="020B0604020202020204" pitchFamily="34" charset="0"/>
              <a:buChar char="•"/>
            </a:pPr>
            <a:r>
              <a:rPr lang="en-US" sz="2400" dirty="0"/>
              <a:t>For 23andMe, the reference population is ~11,000 people from 45 regions of the world</a:t>
            </a:r>
          </a:p>
          <a:p>
            <a:pPr marL="742950" lvl="1" indent="-285750">
              <a:buFont typeface="Arial" panose="020B0604020202020204" pitchFamily="34" charset="0"/>
              <a:buChar char="•"/>
            </a:pPr>
            <a:r>
              <a:rPr lang="en-US" sz="2400" dirty="0"/>
              <a:t>Assign an ancestry percentage to each of your SNPs</a:t>
            </a:r>
          </a:p>
          <a:p>
            <a:pPr marL="742950" lvl="1" indent="-285750">
              <a:buFont typeface="Arial" panose="020B0604020202020204" pitchFamily="34" charset="0"/>
              <a:buChar char="•"/>
            </a:pPr>
            <a:r>
              <a:rPr lang="en-US" sz="2400" dirty="0"/>
              <a:t>Compute overall ancestry composition by incorporating the percentage of each SNP</a:t>
            </a:r>
          </a:p>
          <a:p>
            <a:pPr marL="742950" lvl="1" indent="-285750">
              <a:buFont typeface="Arial" panose="020B0604020202020204" pitchFamily="34" charset="0"/>
              <a:buChar char="•"/>
            </a:pPr>
            <a:endParaRPr lang="en-US" dirty="0"/>
          </a:p>
        </p:txBody>
      </p:sp>
      <p:pic>
        <p:nvPicPr>
          <p:cNvPr id="12" name="Picture 11" descr="Map&#10;&#10;Description automatically generated">
            <a:extLst>
              <a:ext uri="{FF2B5EF4-FFF2-40B4-BE49-F238E27FC236}">
                <a16:creationId xmlns:a16="http://schemas.microsoft.com/office/drawing/2014/main" id="{3787D3A5-0771-A3B7-C9DB-BF072B11A2D6}"/>
              </a:ext>
            </a:extLst>
          </p:cNvPr>
          <p:cNvPicPr>
            <a:picLocks noChangeAspect="1"/>
          </p:cNvPicPr>
          <p:nvPr/>
        </p:nvPicPr>
        <p:blipFill>
          <a:blip r:embed="rId2"/>
          <a:stretch>
            <a:fillRect/>
          </a:stretch>
        </p:blipFill>
        <p:spPr>
          <a:xfrm>
            <a:off x="111767" y="1274662"/>
            <a:ext cx="6907388" cy="3620563"/>
          </a:xfrm>
          <a:prstGeom prst="rect">
            <a:avLst/>
          </a:prstGeom>
        </p:spPr>
      </p:pic>
    </p:spTree>
    <p:extLst>
      <p:ext uri="{BB962C8B-B14F-4D97-AF65-F5344CB8AC3E}">
        <p14:creationId xmlns:p14="http://schemas.microsoft.com/office/powerpoint/2010/main" val="3345747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6E871-FB3C-FDF7-9D99-DB570D37A888}"/>
              </a:ext>
            </a:extLst>
          </p:cNvPr>
          <p:cNvSpPr>
            <a:spLocks noGrp="1"/>
          </p:cNvSpPr>
          <p:nvPr>
            <p:ph type="title"/>
          </p:nvPr>
        </p:nvSpPr>
        <p:spPr>
          <a:xfrm>
            <a:off x="101607" y="0"/>
            <a:ext cx="10797454" cy="1030043"/>
          </a:xfrm>
        </p:spPr>
        <p:txBody>
          <a:bodyPr/>
          <a:lstStyle/>
          <a:p>
            <a:r>
              <a:rPr lang="en-US" dirty="0"/>
              <a:t>One example SNP</a:t>
            </a:r>
            <a:br>
              <a:rPr lang="en-US" dirty="0"/>
            </a:br>
            <a:r>
              <a:rPr lang="en-US" dirty="0"/>
              <a:t>A single SNP can occur in many populations</a:t>
            </a:r>
          </a:p>
        </p:txBody>
      </p:sp>
      <p:pic>
        <p:nvPicPr>
          <p:cNvPr id="3" name="Picture 2" descr="Graphical user interface, application&#10;&#10;Description automatically generated">
            <a:extLst>
              <a:ext uri="{FF2B5EF4-FFF2-40B4-BE49-F238E27FC236}">
                <a16:creationId xmlns:a16="http://schemas.microsoft.com/office/drawing/2014/main" id="{9B77F3FF-BCF1-3397-F1A9-2107F08CB4AE}"/>
              </a:ext>
            </a:extLst>
          </p:cNvPr>
          <p:cNvPicPr>
            <a:picLocks noChangeAspect="1"/>
          </p:cNvPicPr>
          <p:nvPr/>
        </p:nvPicPr>
        <p:blipFill rotWithShape="1">
          <a:blip r:embed="rId2"/>
          <a:srcRect b="23692"/>
          <a:stretch/>
        </p:blipFill>
        <p:spPr>
          <a:xfrm>
            <a:off x="-1" y="1030043"/>
            <a:ext cx="11408973" cy="5706037"/>
          </a:xfrm>
          <a:prstGeom prst="rect">
            <a:avLst/>
          </a:prstGeom>
        </p:spPr>
      </p:pic>
      <p:sp>
        <p:nvSpPr>
          <p:cNvPr id="4" name="TextBox 3">
            <a:extLst>
              <a:ext uri="{FF2B5EF4-FFF2-40B4-BE49-F238E27FC236}">
                <a16:creationId xmlns:a16="http://schemas.microsoft.com/office/drawing/2014/main" id="{60BC8031-7878-D174-F046-9E020B7B0976}"/>
              </a:ext>
            </a:extLst>
          </p:cNvPr>
          <p:cNvSpPr txBox="1"/>
          <p:nvPr/>
        </p:nvSpPr>
        <p:spPr>
          <a:xfrm>
            <a:off x="0" y="6366748"/>
            <a:ext cx="6096000" cy="369332"/>
          </a:xfrm>
          <a:prstGeom prst="rect">
            <a:avLst/>
          </a:prstGeom>
          <a:noFill/>
        </p:spPr>
        <p:txBody>
          <a:bodyPr wrap="square">
            <a:spAutoFit/>
          </a:bodyPr>
          <a:lstStyle/>
          <a:p>
            <a:r>
              <a:rPr lang="en-US" b="0" i="1" u="sng" dirty="0">
                <a:solidFill>
                  <a:srgbClr val="8E2555"/>
                </a:solidFill>
                <a:effectLst/>
                <a:latin typeface="-apple-system"/>
                <a:hlinkClick r:id="rId3"/>
              </a:rPr>
              <a:t>Genome Biology</a:t>
            </a:r>
            <a:r>
              <a:rPr lang="en-US" b="0" i="0" u="none" strike="noStrike" dirty="0">
                <a:solidFill>
                  <a:srgbClr val="333333"/>
                </a:solidFill>
                <a:effectLst/>
                <a:latin typeface="-apple-system"/>
              </a:rPr>
              <a:t> </a:t>
            </a:r>
            <a:r>
              <a:rPr lang="en-US" b="1" i="0" u="none" strike="noStrike" dirty="0">
                <a:solidFill>
                  <a:srgbClr val="333333"/>
                </a:solidFill>
                <a:effectLst/>
                <a:latin typeface="-apple-system"/>
              </a:rPr>
              <a:t>volume 20</a:t>
            </a:r>
            <a:r>
              <a:rPr lang="en-US" b="0" i="0" u="none" strike="noStrike" dirty="0">
                <a:solidFill>
                  <a:srgbClr val="333333"/>
                </a:solidFill>
                <a:effectLst/>
                <a:latin typeface="-apple-system"/>
              </a:rPr>
              <a:t>, Article number: 215 (2019)</a:t>
            </a:r>
            <a:endParaRPr lang="en-US" dirty="0"/>
          </a:p>
        </p:txBody>
      </p:sp>
    </p:spTree>
    <p:extLst>
      <p:ext uri="{BB962C8B-B14F-4D97-AF65-F5344CB8AC3E}">
        <p14:creationId xmlns:p14="http://schemas.microsoft.com/office/powerpoint/2010/main" val="218478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DA9DF-3009-4B48-94C9-AA1B6982EB4E}"/>
              </a:ext>
            </a:extLst>
          </p:cNvPr>
          <p:cNvSpPr>
            <a:spLocks noGrp="1"/>
          </p:cNvSpPr>
          <p:nvPr>
            <p:ph type="title"/>
          </p:nvPr>
        </p:nvSpPr>
        <p:spPr>
          <a:xfrm>
            <a:off x="71127" y="-119454"/>
            <a:ext cx="10797454" cy="1030043"/>
          </a:xfrm>
        </p:spPr>
        <p:txBody>
          <a:bodyPr>
            <a:normAutofit/>
          </a:bodyPr>
          <a:lstStyle/>
          <a:p>
            <a:r>
              <a:rPr lang="en-US" sz="2400" dirty="0"/>
              <a:t>Issue – Geographic regions not equally represented in the database</a:t>
            </a:r>
          </a:p>
        </p:txBody>
      </p:sp>
      <p:pic>
        <p:nvPicPr>
          <p:cNvPr id="3" name="Picture 2" descr="Map&#10;&#10;Description automatically generated">
            <a:extLst>
              <a:ext uri="{FF2B5EF4-FFF2-40B4-BE49-F238E27FC236}">
                <a16:creationId xmlns:a16="http://schemas.microsoft.com/office/drawing/2014/main" id="{4DECE2AF-1A20-574F-2E04-82131038B430}"/>
              </a:ext>
            </a:extLst>
          </p:cNvPr>
          <p:cNvPicPr>
            <a:picLocks noChangeAspect="1"/>
          </p:cNvPicPr>
          <p:nvPr/>
        </p:nvPicPr>
        <p:blipFill>
          <a:blip r:embed="rId2"/>
          <a:stretch>
            <a:fillRect/>
          </a:stretch>
        </p:blipFill>
        <p:spPr>
          <a:xfrm>
            <a:off x="663019" y="1123949"/>
            <a:ext cx="10522293" cy="5182855"/>
          </a:xfrm>
          <a:prstGeom prst="rect">
            <a:avLst/>
          </a:prstGeom>
        </p:spPr>
      </p:pic>
      <p:sp>
        <p:nvSpPr>
          <p:cNvPr id="5" name="TextBox 4">
            <a:extLst>
              <a:ext uri="{FF2B5EF4-FFF2-40B4-BE49-F238E27FC236}">
                <a16:creationId xmlns:a16="http://schemas.microsoft.com/office/drawing/2014/main" id="{1DE5F263-A7F7-F39E-9F36-1AA163839F92}"/>
              </a:ext>
            </a:extLst>
          </p:cNvPr>
          <p:cNvSpPr txBox="1"/>
          <p:nvPr/>
        </p:nvSpPr>
        <p:spPr>
          <a:xfrm>
            <a:off x="538480" y="6415082"/>
            <a:ext cx="6096000" cy="369332"/>
          </a:xfrm>
          <a:prstGeom prst="rect">
            <a:avLst/>
          </a:prstGeom>
          <a:noFill/>
        </p:spPr>
        <p:txBody>
          <a:bodyPr wrap="square">
            <a:spAutoFit/>
          </a:bodyPr>
          <a:lstStyle/>
          <a:p>
            <a:r>
              <a:rPr lang="en-US" b="0" i="1" u="sng" dirty="0">
                <a:solidFill>
                  <a:srgbClr val="8E2555"/>
                </a:solidFill>
                <a:effectLst/>
                <a:latin typeface="-apple-system"/>
                <a:hlinkClick r:id="rId3"/>
              </a:rPr>
              <a:t>Genome Biology</a:t>
            </a:r>
            <a:r>
              <a:rPr lang="en-US" b="0" i="0" u="none" strike="noStrike" dirty="0">
                <a:solidFill>
                  <a:srgbClr val="333333"/>
                </a:solidFill>
                <a:effectLst/>
                <a:latin typeface="-apple-system"/>
              </a:rPr>
              <a:t> </a:t>
            </a:r>
            <a:r>
              <a:rPr lang="en-US" b="1" i="0" u="none" strike="noStrike" dirty="0">
                <a:solidFill>
                  <a:srgbClr val="333333"/>
                </a:solidFill>
                <a:effectLst/>
                <a:latin typeface="-apple-system"/>
              </a:rPr>
              <a:t>volume 20</a:t>
            </a:r>
            <a:r>
              <a:rPr lang="en-US" b="0" i="0" u="none" strike="noStrike" dirty="0">
                <a:solidFill>
                  <a:srgbClr val="333333"/>
                </a:solidFill>
                <a:effectLst/>
                <a:latin typeface="-apple-system"/>
              </a:rPr>
              <a:t>, Article number: 215 (2019)</a:t>
            </a:r>
            <a:endParaRPr lang="en-US" dirty="0"/>
          </a:p>
        </p:txBody>
      </p:sp>
    </p:spTree>
    <p:extLst>
      <p:ext uri="{BB962C8B-B14F-4D97-AF65-F5344CB8AC3E}">
        <p14:creationId xmlns:p14="http://schemas.microsoft.com/office/powerpoint/2010/main" val="2890295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58450-89BB-8060-9B3D-C3C62E5508DF}"/>
              </a:ext>
            </a:extLst>
          </p:cNvPr>
          <p:cNvSpPr>
            <a:spLocks noGrp="1"/>
          </p:cNvSpPr>
          <p:nvPr>
            <p:ph type="title"/>
          </p:nvPr>
        </p:nvSpPr>
        <p:spPr>
          <a:xfrm>
            <a:off x="196384" y="15542"/>
            <a:ext cx="10797454" cy="1030043"/>
          </a:xfrm>
        </p:spPr>
        <p:txBody>
          <a:bodyPr/>
          <a:lstStyle/>
          <a:p>
            <a:r>
              <a:rPr lang="en-US" dirty="0"/>
              <a:t>Genetic predisposition and risks</a:t>
            </a:r>
          </a:p>
        </p:txBody>
      </p:sp>
      <p:sp>
        <p:nvSpPr>
          <p:cNvPr id="11" name="TextBox 10">
            <a:extLst>
              <a:ext uri="{FF2B5EF4-FFF2-40B4-BE49-F238E27FC236}">
                <a16:creationId xmlns:a16="http://schemas.microsoft.com/office/drawing/2014/main" id="{6C88826B-056C-C5CA-6D36-2711C7F9B1DB}"/>
              </a:ext>
            </a:extLst>
          </p:cNvPr>
          <p:cNvSpPr txBox="1"/>
          <p:nvPr/>
        </p:nvSpPr>
        <p:spPr>
          <a:xfrm>
            <a:off x="8507936" y="5754516"/>
            <a:ext cx="3175934" cy="369332"/>
          </a:xfrm>
          <a:prstGeom prst="rect">
            <a:avLst/>
          </a:prstGeom>
          <a:noFill/>
        </p:spPr>
        <p:txBody>
          <a:bodyPr wrap="none" rtlCol="0">
            <a:spAutoFit/>
          </a:bodyPr>
          <a:lstStyle/>
          <a:p>
            <a:r>
              <a:rPr lang="en-US" dirty="0"/>
              <a:t>Genetic predisposition and risks</a:t>
            </a:r>
          </a:p>
        </p:txBody>
      </p:sp>
      <p:sp>
        <p:nvSpPr>
          <p:cNvPr id="3" name="TextBox 2">
            <a:extLst>
              <a:ext uri="{FF2B5EF4-FFF2-40B4-BE49-F238E27FC236}">
                <a16:creationId xmlns:a16="http://schemas.microsoft.com/office/drawing/2014/main" id="{B1787C85-3506-E0BF-10A0-E15C07BEE4C5}"/>
              </a:ext>
            </a:extLst>
          </p:cNvPr>
          <p:cNvSpPr txBox="1"/>
          <p:nvPr/>
        </p:nvSpPr>
        <p:spPr>
          <a:xfrm>
            <a:off x="301217" y="1230251"/>
            <a:ext cx="654615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Children, parents, and grandparents often share similar health problems</a:t>
            </a:r>
          </a:p>
          <a:p>
            <a:pPr marL="285750" indent="-285750">
              <a:buFont typeface="Arial" panose="020B0604020202020204" pitchFamily="34" charset="0"/>
              <a:buChar char="•"/>
            </a:pPr>
            <a:r>
              <a:rPr lang="en-US" dirty="0"/>
              <a:t>Inherited genes can put a person at a greater risk of a disease</a:t>
            </a:r>
          </a:p>
          <a:p>
            <a:pPr marL="285750" indent="-285750">
              <a:buFont typeface="Arial" panose="020B0604020202020204" pitchFamily="34" charset="0"/>
              <a:buChar char="•"/>
            </a:pPr>
            <a:r>
              <a:rPr lang="en-US" dirty="0"/>
              <a:t>Environmental factors and lifestyle greatly impact a person’s risk</a:t>
            </a:r>
          </a:p>
        </p:txBody>
      </p:sp>
      <p:sp>
        <p:nvSpPr>
          <p:cNvPr id="5" name="TextBox 4">
            <a:extLst>
              <a:ext uri="{FF2B5EF4-FFF2-40B4-BE49-F238E27FC236}">
                <a16:creationId xmlns:a16="http://schemas.microsoft.com/office/drawing/2014/main" id="{AB856D39-1C06-6DA9-BA86-45694098BE9D}"/>
              </a:ext>
            </a:extLst>
          </p:cNvPr>
          <p:cNvSpPr txBox="1"/>
          <p:nvPr/>
        </p:nvSpPr>
        <p:spPr>
          <a:xfrm>
            <a:off x="301217" y="3056806"/>
            <a:ext cx="5674536" cy="2031325"/>
          </a:xfrm>
          <a:prstGeom prst="rect">
            <a:avLst/>
          </a:prstGeom>
          <a:solidFill>
            <a:srgbClr val="FFFF00"/>
          </a:solidFill>
        </p:spPr>
        <p:txBody>
          <a:bodyPr wrap="square" rtlCol="0">
            <a:spAutoFit/>
          </a:bodyPr>
          <a:lstStyle/>
          <a:p>
            <a:r>
              <a:rPr lang="en-US" b="1" u="sng" dirty="0"/>
              <a:t>It’s complicated!</a:t>
            </a:r>
          </a:p>
          <a:p>
            <a:pPr marL="285750" indent="-285750">
              <a:buFont typeface="Arial" panose="020B0604020202020204" pitchFamily="34" charset="0"/>
              <a:buChar char="•"/>
            </a:pPr>
            <a:r>
              <a:rPr lang="en-US" dirty="0"/>
              <a:t>“Polygenic” means many genes are involved</a:t>
            </a:r>
          </a:p>
          <a:p>
            <a:pPr marL="285750" indent="-285750">
              <a:buFont typeface="Arial" panose="020B0604020202020204" pitchFamily="34" charset="0"/>
              <a:buChar char="•"/>
            </a:pPr>
            <a:r>
              <a:rPr lang="en-US" dirty="0"/>
              <a:t>Genes interacting with each other</a:t>
            </a:r>
          </a:p>
          <a:p>
            <a:pPr marL="285750" indent="-285750">
              <a:buFont typeface="Arial" panose="020B0604020202020204" pitchFamily="34" charset="0"/>
              <a:buChar char="•"/>
            </a:pPr>
            <a:r>
              <a:rPr lang="en-US" dirty="0"/>
              <a:t>Combined effects of several genetic variations that each, on their own would increase risk only slightly</a:t>
            </a:r>
          </a:p>
          <a:p>
            <a:pPr marL="285750" indent="-285750">
              <a:buFont typeface="Arial" panose="020B0604020202020204" pitchFamily="34" charset="0"/>
              <a:buChar char="•"/>
            </a:pPr>
            <a:r>
              <a:rPr lang="en-US" dirty="0"/>
              <a:t>Risk can be roughly estimated, but not accurately calculated</a:t>
            </a:r>
          </a:p>
        </p:txBody>
      </p:sp>
      <p:pic>
        <p:nvPicPr>
          <p:cNvPr id="9" name="Picture 8" descr="Diagram, schematic&#10;&#10;Description automatically generated">
            <a:extLst>
              <a:ext uri="{FF2B5EF4-FFF2-40B4-BE49-F238E27FC236}">
                <a16:creationId xmlns:a16="http://schemas.microsoft.com/office/drawing/2014/main" id="{2961CAB1-951B-705E-B8C8-5068ECF07553}"/>
              </a:ext>
            </a:extLst>
          </p:cNvPr>
          <p:cNvPicPr>
            <a:picLocks noChangeAspect="1"/>
          </p:cNvPicPr>
          <p:nvPr/>
        </p:nvPicPr>
        <p:blipFill>
          <a:blip r:embed="rId2"/>
          <a:stretch>
            <a:fillRect/>
          </a:stretch>
        </p:blipFill>
        <p:spPr>
          <a:xfrm>
            <a:off x="6820436" y="200208"/>
            <a:ext cx="5175180" cy="6642250"/>
          </a:xfrm>
          <a:prstGeom prst="rect">
            <a:avLst/>
          </a:prstGeom>
        </p:spPr>
      </p:pic>
      <p:sp>
        <p:nvSpPr>
          <p:cNvPr id="12" name="TextBox 11">
            <a:extLst>
              <a:ext uri="{FF2B5EF4-FFF2-40B4-BE49-F238E27FC236}">
                <a16:creationId xmlns:a16="http://schemas.microsoft.com/office/drawing/2014/main" id="{1F381428-A9BF-0154-B457-83E166CE03B7}"/>
              </a:ext>
            </a:extLst>
          </p:cNvPr>
          <p:cNvSpPr txBox="1"/>
          <p:nvPr/>
        </p:nvSpPr>
        <p:spPr>
          <a:xfrm>
            <a:off x="89599" y="6123848"/>
            <a:ext cx="6097772" cy="307777"/>
          </a:xfrm>
          <a:prstGeom prst="rect">
            <a:avLst/>
          </a:prstGeom>
          <a:noFill/>
        </p:spPr>
        <p:txBody>
          <a:bodyPr wrap="square">
            <a:spAutoFit/>
          </a:bodyPr>
          <a:lstStyle/>
          <a:p>
            <a:r>
              <a:rPr lang="en-US" sz="1400" dirty="0"/>
              <a:t>https://</a:t>
            </a:r>
            <a:r>
              <a:rPr lang="en-US" sz="1400" dirty="0" err="1"/>
              <a:t>learn.genetics.utah.edu</a:t>
            </a:r>
            <a:r>
              <a:rPr lang="en-US" sz="1400" dirty="0"/>
              <a:t>/content/history/</a:t>
            </a:r>
            <a:r>
              <a:rPr lang="en-US" sz="1400" dirty="0" err="1"/>
              <a:t>geneticrisk</a:t>
            </a:r>
            <a:endParaRPr lang="en-US" sz="1400" dirty="0"/>
          </a:p>
        </p:txBody>
      </p:sp>
      <p:sp>
        <p:nvSpPr>
          <p:cNvPr id="14" name="TextBox 13">
            <a:extLst>
              <a:ext uri="{FF2B5EF4-FFF2-40B4-BE49-F238E27FC236}">
                <a16:creationId xmlns:a16="http://schemas.microsoft.com/office/drawing/2014/main" id="{593FCCD0-A5FF-4C82-DB50-6D44A7D09E69}"/>
              </a:ext>
            </a:extLst>
          </p:cNvPr>
          <p:cNvSpPr txBox="1"/>
          <p:nvPr/>
        </p:nvSpPr>
        <p:spPr>
          <a:xfrm>
            <a:off x="89599" y="5877627"/>
            <a:ext cx="7863554" cy="307777"/>
          </a:xfrm>
          <a:prstGeom prst="rect">
            <a:avLst/>
          </a:prstGeom>
          <a:noFill/>
        </p:spPr>
        <p:txBody>
          <a:bodyPr wrap="square">
            <a:spAutoFit/>
          </a:bodyPr>
          <a:lstStyle/>
          <a:p>
            <a:r>
              <a:rPr lang="en-US" sz="1400" dirty="0"/>
              <a:t>https://</a:t>
            </a:r>
            <a:r>
              <a:rPr lang="en-US" sz="1400" dirty="0" err="1"/>
              <a:t>medlineplus.gov</a:t>
            </a:r>
            <a:r>
              <a:rPr lang="en-US" sz="1400" dirty="0"/>
              <a:t>/genetics/understanding/</a:t>
            </a:r>
            <a:r>
              <a:rPr lang="en-US" sz="1400" dirty="0" err="1"/>
              <a:t>mutationsanddisorders</a:t>
            </a:r>
            <a:r>
              <a:rPr lang="en-US" sz="1400" dirty="0"/>
              <a:t>/predisposition/</a:t>
            </a:r>
          </a:p>
        </p:txBody>
      </p:sp>
    </p:spTree>
    <p:extLst>
      <p:ext uri="{BB962C8B-B14F-4D97-AF65-F5344CB8AC3E}">
        <p14:creationId xmlns:p14="http://schemas.microsoft.com/office/powerpoint/2010/main" val="2995330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8EF7B-5585-DD76-60AA-35C28C80D1FB}"/>
              </a:ext>
            </a:extLst>
          </p:cNvPr>
          <p:cNvSpPr>
            <a:spLocks noGrp="1"/>
          </p:cNvSpPr>
          <p:nvPr>
            <p:ph type="title"/>
          </p:nvPr>
        </p:nvSpPr>
        <p:spPr>
          <a:xfrm>
            <a:off x="242430" y="136957"/>
            <a:ext cx="10797454" cy="1030043"/>
          </a:xfrm>
        </p:spPr>
        <p:txBody>
          <a:bodyPr/>
          <a:lstStyle/>
          <a:p>
            <a:r>
              <a:rPr lang="en-US" dirty="0"/>
              <a:t>Genetic predisposition example:  BRCA1</a:t>
            </a:r>
          </a:p>
        </p:txBody>
      </p:sp>
      <p:sp>
        <p:nvSpPr>
          <p:cNvPr id="6" name="TextBox 5">
            <a:extLst>
              <a:ext uri="{FF2B5EF4-FFF2-40B4-BE49-F238E27FC236}">
                <a16:creationId xmlns:a16="http://schemas.microsoft.com/office/drawing/2014/main" id="{2743A99F-AFEE-17D9-6BA2-33C0C3AE7943}"/>
              </a:ext>
            </a:extLst>
          </p:cNvPr>
          <p:cNvSpPr txBox="1"/>
          <p:nvPr/>
        </p:nvSpPr>
        <p:spPr>
          <a:xfrm>
            <a:off x="472085" y="6467838"/>
            <a:ext cx="6096000" cy="369332"/>
          </a:xfrm>
          <a:prstGeom prst="rect">
            <a:avLst/>
          </a:prstGeom>
          <a:noFill/>
        </p:spPr>
        <p:txBody>
          <a:bodyPr wrap="square">
            <a:spAutoFit/>
          </a:bodyPr>
          <a:lstStyle/>
          <a:p>
            <a:r>
              <a:rPr lang="en-US" dirty="0"/>
              <a:t>https://</a:t>
            </a:r>
            <a:r>
              <a:rPr lang="en-US" dirty="0" err="1"/>
              <a:t>en.wikipedia.org</a:t>
            </a:r>
            <a:r>
              <a:rPr lang="en-US" dirty="0"/>
              <a:t>/wiki/</a:t>
            </a:r>
            <a:r>
              <a:rPr lang="en-US" dirty="0" err="1"/>
              <a:t>BRCA_mutation</a:t>
            </a:r>
            <a:endParaRPr lang="en-US" dirty="0"/>
          </a:p>
        </p:txBody>
      </p:sp>
      <p:sp>
        <p:nvSpPr>
          <p:cNvPr id="3" name="TextBox 2">
            <a:extLst>
              <a:ext uri="{FF2B5EF4-FFF2-40B4-BE49-F238E27FC236}">
                <a16:creationId xmlns:a16="http://schemas.microsoft.com/office/drawing/2014/main" id="{C64BB215-9186-B6DF-9967-F35C2D26C194}"/>
              </a:ext>
            </a:extLst>
          </p:cNvPr>
          <p:cNvSpPr txBox="1"/>
          <p:nvPr/>
        </p:nvSpPr>
        <p:spPr>
          <a:xfrm>
            <a:off x="168002" y="964737"/>
            <a:ext cx="10081784" cy="2031325"/>
          </a:xfrm>
          <a:prstGeom prst="rect">
            <a:avLst/>
          </a:prstGeom>
          <a:noFill/>
        </p:spPr>
        <p:txBody>
          <a:bodyPr wrap="square" rtlCol="0">
            <a:spAutoFit/>
          </a:bodyPr>
          <a:lstStyle/>
          <a:p>
            <a:pPr marL="285750" indent="-285750">
              <a:buFont typeface="Arial" panose="020B0604020202020204" pitchFamily="34" charset="0"/>
              <a:buChar char="•"/>
            </a:pPr>
            <a:r>
              <a:rPr lang="en-US" dirty="0"/>
              <a:t>Specific variants in BRCA1 and BRCA2 genes result in increased risk for breast and ovarian cancer</a:t>
            </a:r>
          </a:p>
          <a:p>
            <a:pPr marL="285750" indent="-285750">
              <a:buFont typeface="Arial" panose="020B0604020202020204" pitchFamily="34" charset="0"/>
              <a:buChar char="•"/>
            </a:pPr>
            <a:r>
              <a:rPr lang="en-US" dirty="0"/>
              <a:t>What does the BRCA gene do?</a:t>
            </a:r>
          </a:p>
          <a:p>
            <a:pPr marL="742950" lvl="1" indent="-285750">
              <a:buFont typeface="Arial" panose="020B0604020202020204" pitchFamily="34" charset="0"/>
              <a:buChar char="•"/>
            </a:pPr>
            <a:r>
              <a:rPr lang="en-US" dirty="0"/>
              <a:t>It’s a “tumor suppressor” gene that produces a protein that is used to repair damaged DNA</a:t>
            </a:r>
          </a:p>
          <a:p>
            <a:pPr marL="285750" indent="-285750">
              <a:buFont typeface="Arial" panose="020B0604020202020204" pitchFamily="34" charset="0"/>
              <a:buChar char="•"/>
            </a:pPr>
            <a:r>
              <a:rPr lang="en-US" dirty="0"/>
              <a:t>A mutation in a specific part of the BRCA gene is associated with a highly elevated risk</a:t>
            </a:r>
          </a:p>
          <a:p>
            <a:pPr marL="742950" lvl="1" indent="-285750">
              <a:buFont typeface="Arial" panose="020B0604020202020204" pitchFamily="34" charset="0"/>
              <a:buChar char="•"/>
            </a:pPr>
            <a:r>
              <a:rPr lang="en-US" dirty="0"/>
              <a:t>5x greater than normal risk for breast cancer</a:t>
            </a:r>
          </a:p>
          <a:p>
            <a:pPr marL="742950" lvl="1" indent="-285750">
              <a:buFont typeface="Arial" panose="020B0604020202020204" pitchFamily="34" charset="0"/>
              <a:buChar char="•"/>
            </a:pPr>
            <a:r>
              <a:rPr lang="en-US" dirty="0"/>
              <a:t>30x greater than normal risk for ovarian cancer</a:t>
            </a:r>
          </a:p>
          <a:p>
            <a:pPr marL="285750" indent="-285750">
              <a:buFont typeface="Arial" panose="020B0604020202020204" pitchFamily="34" charset="0"/>
              <a:buChar char="•"/>
            </a:pPr>
            <a:r>
              <a:rPr lang="en-US" dirty="0"/>
              <a:t>Mutations can be inherited from either parent and passed to sons or daughters</a:t>
            </a:r>
          </a:p>
        </p:txBody>
      </p:sp>
      <p:pic>
        <p:nvPicPr>
          <p:cNvPr id="7" name="Picture 6" descr="Table&#10;&#10;Description automatically generated">
            <a:extLst>
              <a:ext uri="{FF2B5EF4-FFF2-40B4-BE49-F238E27FC236}">
                <a16:creationId xmlns:a16="http://schemas.microsoft.com/office/drawing/2014/main" id="{E197A866-0160-9CA9-CD9D-7E005EAC5645}"/>
              </a:ext>
            </a:extLst>
          </p:cNvPr>
          <p:cNvPicPr>
            <a:picLocks noChangeAspect="1"/>
          </p:cNvPicPr>
          <p:nvPr/>
        </p:nvPicPr>
        <p:blipFill>
          <a:blip r:embed="rId2"/>
          <a:stretch>
            <a:fillRect/>
          </a:stretch>
        </p:blipFill>
        <p:spPr>
          <a:xfrm>
            <a:off x="2044969" y="3429000"/>
            <a:ext cx="7800780" cy="2540546"/>
          </a:xfrm>
          <a:prstGeom prst="rect">
            <a:avLst/>
          </a:prstGeom>
        </p:spPr>
      </p:pic>
    </p:spTree>
    <p:extLst>
      <p:ext uri="{BB962C8B-B14F-4D97-AF65-F5344CB8AC3E}">
        <p14:creationId xmlns:p14="http://schemas.microsoft.com/office/powerpoint/2010/main" val="1410656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3240C-4AE0-5D37-B0E1-CC572F757118}"/>
              </a:ext>
            </a:extLst>
          </p:cNvPr>
          <p:cNvSpPr>
            <a:spLocks noGrp="1"/>
          </p:cNvSpPr>
          <p:nvPr>
            <p:ph type="title"/>
          </p:nvPr>
        </p:nvSpPr>
        <p:spPr>
          <a:xfrm>
            <a:off x="191781" y="207991"/>
            <a:ext cx="10797454" cy="1030043"/>
          </a:xfrm>
        </p:spPr>
        <p:txBody>
          <a:bodyPr/>
          <a:lstStyle/>
          <a:p>
            <a:r>
              <a:rPr lang="en-US" dirty="0"/>
              <a:t>Comparing ”reads” from your DNA sequence to a reference genome to identify variants</a:t>
            </a:r>
          </a:p>
        </p:txBody>
      </p:sp>
      <p:pic>
        <p:nvPicPr>
          <p:cNvPr id="4" name="Picture 3" descr="Timeline&#10;&#10;Description automatically generated with medium confidence">
            <a:extLst>
              <a:ext uri="{FF2B5EF4-FFF2-40B4-BE49-F238E27FC236}">
                <a16:creationId xmlns:a16="http://schemas.microsoft.com/office/drawing/2014/main" id="{640DD092-A3AF-A442-318D-517C45C78BF5}"/>
              </a:ext>
            </a:extLst>
          </p:cNvPr>
          <p:cNvPicPr>
            <a:picLocks noChangeAspect="1"/>
          </p:cNvPicPr>
          <p:nvPr/>
        </p:nvPicPr>
        <p:blipFill>
          <a:blip r:embed="rId2"/>
          <a:stretch>
            <a:fillRect/>
          </a:stretch>
        </p:blipFill>
        <p:spPr>
          <a:xfrm>
            <a:off x="191781" y="1525625"/>
            <a:ext cx="11808437" cy="4609362"/>
          </a:xfrm>
          <a:prstGeom prst="rect">
            <a:avLst/>
          </a:prstGeom>
        </p:spPr>
      </p:pic>
    </p:spTree>
    <p:extLst>
      <p:ext uri="{BB962C8B-B14F-4D97-AF65-F5344CB8AC3E}">
        <p14:creationId xmlns:p14="http://schemas.microsoft.com/office/powerpoint/2010/main" val="1962612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8EF7B-5585-DD76-60AA-35C28C80D1FB}"/>
              </a:ext>
            </a:extLst>
          </p:cNvPr>
          <p:cNvSpPr>
            <a:spLocks noGrp="1"/>
          </p:cNvSpPr>
          <p:nvPr>
            <p:ph type="title"/>
          </p:nvPr>
        </p:nvSpPr>
        <p:spPr>
          <a:xfrm>
            <a:off x="127354" y="-131632"/>
            <a:ext cx="10797454" cy="1030043"/>
          </a:xfrm>
        </p:spPr>
        <p:txBody>
          <a:bodyPr/>
          <a:lstStyle/>
          <a:p>
            <a:r>
              <a:rPr lang="en-US" dirty="0"/>
              <a:t>“Pathogenic Variants” (PV) in BRCA1</a:t>
            </a:r>
          </a:p>
        </p:txBody>
      </p:sp>
      <p:pic>
        <p:nvPicPr>
          <p:cNvPr id="9" name="Picture 8" descr="Table&#10;&#10;Description automatically generated">
            <a:extLst>
              <a:ext uri="{FF2B5EF4-FFF2-40B4-BE49-F238E27FC236}">
                <a16:creationId xmlns:a16="http://schemas.microsoft.com/office/drawing/2014/main" id="{AB98ACCC-75AD-5CB7-7870-32FBA340E5B5}"/>
              </a:ext>
            </a:extLst>
          </p:cNvPr>
          <p:cNvPicPr>
            <a:picLocks noChangeAspect="1"/>
          </p:cNvPicPr>
          <p:nvPr/>
        </p:nvPicPr>
        <p:blipFill>
          <a:blip r:embed="rId2"/>
          <a:stretch>
            <a:fillRect/>
          </a:stretch>
        </p:blipFill>
        <p:spPr>
          <a:xfrm>
            <a:off x="1924050" y="863600"/>
            <a:ext cx="7772400" cy="4779375"/>
          </a:xfrm>
          <a:prstGeom prst="rect">
            <a:avLst/>
          </a:prstGeom>
        </p:spPr>
      </p:pic>
      <p:sp>
        <p:nvSpPr>
          <p:cNvPr id="11" name="TextBox 10">
            <a:extLst>
              <a:ext uri="{FF2B5EF4-FFF2-40B4-BE49-F238E27FC236}">
                <a16:creationId xmlns:a16="http://schemas.microsoft.com/office/drawing/2014/main" id="{7CAEA8F9-B600-DBF4-8A98-923A6299C978}"/>
              </a:ext>
            </a:extLst>
          </p:cNvPr>
          <p:cNvSpPr txBox="1"/>
          <p:nvPr/>
        </p:nvSpPr>
        <p:spPr>
          <a:xfrm>
            <a:off x="496278" y="6396335"/>
            <a:ext cx="8297464" cy="461665"/>
          </a:xfrm>
          <a:prstGeom prst="rect">
            <a:avLst/>
          </a:prstGeom>
          <a:noFill/>
        </p:spPr>
        <p:txBody>
          <a:bodyPr wrap="none" rtlCol="0">
            <a:spAutoFit/>
          </a:bodyPr>
          <a:lstStyle/>
          <a:p>
            <a:r>
              <a:rPr lang="en-US" sz="1200" b="1" i="0" u="none" strike="noStrike" dirty="0">
                <a:solidFill>
                  <a:srgbClr val="000000"/>
                </a:solidFill>
                <a:effectLst/>
                <a:latin typeface="Verdana" panose="020B0604030504040204" pitchFamily="34" charset="0"/>
              </a:rPr>
              <a:t>Mutational Analysis of </a:t>
            </a:r>
            <a:r>
              <a:rPr lang="en-US" sz="1200" b="1" i="1" u="none" strike="noStrike" dirty="0">
                <a:solidFill>
                  <a:srgbClr val="000000"/>
                </a:solidFill>
                <a:effectLst/>
                <a:latin typeface="Verdana" panose="020B0604030504040204" pitchFamily="34" charset="0"/>
              </a:rPr>
              <a:t>BRCA1</a:t>
            </a:r>
            <a:r>
              <a:rPr lang="en-US" sz="1200" b="1" i="0" u="none" strike="noStrike" dirty="0">
                <a:solidFill>
                  <a:srgbClr val="000000"/>
                </a:solidFill>
                <a:effectLst/>
                <a:latin typeface="Verdana" panose="020B0604030504040204" pitchFamily="34" charset="0"/>
              </a:rPr>
              <a:t> and </a:t>
            </a:r>
            <a:r>
              <a:rPr lang="en-US" sz="1200" b="1" i="1" u="none" strike="noStrike" dirty="0">
                <a:solidFill>
                  <a:srgbClr val="000000"/>
                </a:solidFill>
                <a:effectLst/>
                <a:latin typeface="Verdana" panose="020B0604030504040204" pitchFamily="34" charset="0"/>
              </a:rPr>
              <a:t>BRCA2</a:t>
            </a:r>
            <a:r>
              <a:rPr lang="en-US" sz="1200" b="1" i="0" u="none" strike="noStrike" dirty="0">
                <a:solidFill>
                  <a:srgbClr val="000000"/>
                </a:solidFill>
                <a:effectLst/>
                <a:latin typeface="Verdana" panose="020B0604030504040204" pitchFamily="34" charset="0"/>
              </a:rPr>
              <a:t> Genes in Breast Cancer Patients from Eastern Sicily</a:t>
            </a:r>
            <a:r>
              <a:rPr lang="en-US" sz="1200" b="0" i="0" u="none" strike="noStrike" dirty="0">
                <a:solidFill>
                  <a:srgbClr val="555555"/>
                </a:solidFill>
                <a:effectLst/>
                <a:latin typeface="Verdana" panose="020B0604030504040204" pitchFamily="34" charset="0"/>
              </a:rPr>
              <a:t> </a:t>
            </a:r>
          </a:p>
          <a:p>
            <a:r>
              <a:rPr lang="en-US" sz="1200" b="0" i="0" u="sng" dirty="0">
                <a:solidFill>
                  <a:srgbClr val="0055A6"/>
                </a:solidFill>
                <a:effectLst/>
                <a:latin typeface="Verdana" panose="020B0604030504040204" pitchFamily="34" charset="0"/>
                <a:hlinkClick r:id="rId3"/>
              </a:rPr>
              <a:t>https://doi.org/10.2147/CMAR.S348529</a:t>
            </a:r>
            <a:endParaRPr lang="en-US" sz="1200" dirty="0"/>
          </a:p>
        </p:txBody>
      </p:sp>
    </p:spTree>
    <p:extLst>
      <p:ext uri="{BB962C8B-B14F-4D97-AF65-F5344CB8AC3E}">
        <p14:creationId xmlns:p14="http://schemas.microsoft.com/office/powerpoint/2010/main" val="3357199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31A8AA97-B63B-D11A-751F-5C98FC6D1F9F}"/>
              </a:ext>
            </a:extLst>
          </p:cNvPr>
          <p:cNvPicPr>
            <a:picLocks noChangeAspect="1"/>
          </p:cNvPicPr>
          <p:nvPr/>
        </p:nvPicPr>
        <p:blipFill>
          <a:blip r:embed="rId2"/>
          <a:stretch>
            <a:fillRect/>
          </a:stretch>
        </p:blipFill>
        <p:spPr>
          <a:xfrm>
            <a:off x="2814103" y="638828"/>
            <a:ext cx="6563794" cy="5839129"/>
          </a:xfrm>
          <a:prstGeom prst="rect">
            <a:avLst/>
          </a:prstGeom>
        </p:spPr>
      </p:pic>
    </p:spTree>
    <p:extLst>
      <p:ext uri="{BB962C8B-B14F-4D97-AF65-F5344CB8AC3E}">
        <p14:creationId xmlns:p14="http://schemas.microsoft.com/office/powerpoint/2010/main" val="2949202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3DD7-97EF-F4F7-DD7B-34C13D1719C6}"/>
              </a:ext>
            </a:extLst>
          </p:cNvPr>
          <p:cNvSpPr>
            <a:spLocks noGrp="1"/>
          </p:cNvSpPr>
          <p:nvPr>
            <p:ph type="title"/>
          </p:nvPr>
        </p:nvSpPr>
        <p:spPr>
          <a:xfrm>
            <a:off x="305041" y="0"/>
            <a:ext cx="10797454" cy="1030043"/>
          </a:xfrm>
        </p:spPr>
        <p:txBody>
          <a:bodyPr/>
          <a:lstStyle/>
          <a:p>
            <a:r>
              <a:rPr lang="en-US" dirty="0"/>
              <a:t>Where the mutations occurred in the BRCA1 gene</a:t>
            </a:r>
          </a:p>
        </p:txBody>
      </p:sp>
      <p:pic>
        <p:nvPicPr>
          <p:cNvPr id="3" name="Picture 2" descr="Timeline&#10;&#10;Description automatically generated">
            <a:extLst>
              <a:ext uri="{FF2B5EF4-FFF2-40B4-BE49-F238E27FC236}">
                <a16:creationId xmlns:a16="http://schemas.microsoft.com/office/drawing/2014/main" id="{92F5C362-83EE-A9B5-DECD-67CA296BF47D}"/>
              </a:ext>
            </a:extLst>
          </p:cNvPr>
          <p:cNvPicPr>
            <a:picLocks noChangeAspect="1"/>
          </p:cNvPicPr>
          <p:nvPr/>
        </p:nvPicPr>
        <p:blipFill>
          <a:blip r:embed="rId2"/>
          <a:stretch>
            <a:fillRect/>
          </a:stretch>
        </p:blipFill>
        <p:spPr>
          <a:xfrm>
            <a:off x="499730" y="1460279"/>
            <a:ext cx="10408077" cy="3426126"/>
          </a:xfrm>
          <a:prstGeom prst="rect">
            <a:avLst/>
          </a:prstGeom>
        </p:spPr>
      </p:pic>
      <p:sp>
        <p:nvSpPr>
          <p:cNvPr id="4" name="TextBox 3">
            <a:extLst>
              <a:ext uri="{FF2B5EF4-FFF2-40B4-BE49-F238E27FC236}">
                <a16:creationId xmlns:a16="http://schemas.microsoft.com/office/drawing/2014/main" id="{E7E9BE32-382A-8942-8374-090B9750C539}"/>
              </a:ext>
            </a:extLst>
          </p:cNvPr>
          <p:cNvSpPr txBox="1"/>
          <p:nvPr/>
        </p:nvSpPr>
        <p:spPr>
          <a:xfrm>
            <a:off x="496278" y="6396335"/>
            <a:ext cx="8297464" cy="461665"/>
          </a:xfrm>
          <a:prstGeom prst="rect">
            <a:avLst/>
          </a:prstGeom>
          <a:noFill/>
        </p:spPr>
        <p:txBody>
          <a:bodyPr wrap="none" rtlCol="0">
            <a:spAutoFit/>
          </a:bodyPr>
          <a:lstStyle/>
          <a:p>
            <a:r>
              <a:rPr lang="en-US" sz="1200" b="1" i="0" u="none" strike="noStrike" dirty="0">
                <a:solidFill>
                  <a:srgbClr val="000000"/>
                </a:solidFill>
                <a:effectLst/>
                <a:latin typeface="Verdana" panose="020B0604030504040204" pitchFamily="34" charset="0"/>
              </a:rPr>
              <a:t>Mutational Analysis of </a:t>
            </a:r>
            <a:r>
              <a:rPr lang="en-US" sz="1200" b="1" i="1" u="none" strike="noStrike" dirty="0">
                <a:solidFill>
                  <a:srgbClr val="000000"/>
                </a:solidFill>
                <a:effectLst/>
                <a:latin typeface="Verdana" panose="020B0604030504040204" pitchFamily="34" charset="0"/>
              </a:rPr>
              <a:t>BRCA1</a:t>
            </a:r>
            <a:r>
              <a:rPr lang="en-US" sz="1200" b="1" i="0" u="none" strike="noStrike" dirty="0">
                <a:solidFill>
                  <a:srgbClr val="000000"/>
                </a:solidFill>
                <a:effectLst/>
                <a:latin typeface="Verdana" panose="020B0604030504040204" pitchFamily="34" charset="0"/>
              </a:rPr>
              <a:t> and </a:t>
            </a:r>
            <a:r>
              <a:rPr lang="en-US" sz="1200" b="1" i="1" u="none" strike="noStrike" dirty="0">
                <a:solidFill>
                  <a:srgbClr val="000000"/>
                </a:solidFill>
                <a:effectLst/>
                <a:latin typeface="Verdana" panose="020B0604030504040204" pitchFamily="34" charset="0"/>
              </a:rPr>
              <a:t>BRCA2</a:t>
            </a:r>
            <a:r>
              <a:rPr lang="en-US" sz="1200" b="1" i="0" u="none" strike="noStrike" dirty="0">
                <a:solidFill>
                  <a:srgbClr val="000000"/>
                </a:solidFill>
                <a:effectLst/>
                <a:latin typeface="Verdana" panose="020B0604030504040204" pitchFamily="34" charset="0"/>
              </a:rPr>
              <a:t> Genes in Breast Cancer Patients from Eastern Sicily</a:t>
            </a:r>
            <a:r>
              <a:rPr lang="en-US" sz="1200" b="0" i="0" u="none" strike="noStrike" dirty="0">
                <a:solidFill>
                  <a:srgbClr val="555555"/>
                </a:solidFill>
                <a:effectLst/>
                <a:latin typeface="Verdana" panose="020B0604030504040204" pitchFamily="34" charset="0"/>
              </a:rPr>
              <a:t> </a:t>
            </a:r>
          </a:p>
          <a:p>
            <a:r>
              <a:rPr lang="en-US" sz="1200" b="0" i="0" u="sng" dirty="0">
                <a:solidFill>
                  <a:srgbClr val="0055A6"/>
                </a:solidFill>
                <a:effectLst/>
                <a:latin typeface="Verdana" panose="020B0604030504040204" pitchFamily="34" charset="0"/>
                <a:hlinkClick r:id="rId3"/>
              </a:rPr>
              <a:t>https://doi.org/10.2147/CMAR.S348529</a:t>
            </a:r>
            <a:endParaRPr lang="en-US" sz="1200" dirty="0"/>
          </a:p>
        </p:txBody>
      </p:sp>
      <p:sp>
        <p:nvSpPr>
          <p:cNvPr id="5" name="TextBox 4">
            <a:extLst>
              <a:ext uri="{FF2B5EF4-FFF2-40B4-BE49-F238E27FC236}">
                <a16:creationId xmlns:a16="http://schemas.microsoft.com/office/drawing/2014/main" id="{014E923E-49D0-57BE-2E0F-D8D24402CAEF}"/>
              </a:ext>
            </a:extLst>
          </p:cNvPr>
          <p:cNvSpPr txBox="1"/>
          <p:nvPr/>
        </p:nvSpPr>
        <p:spPr>
          <a:xfrm>
            <a:off x="1669311" y="5397721"/>
            <a:ext cx="9046003" cy="369332"/>
          </a:xfrm>
          <a:prstGeom prst="rect">
            <a:avLst/>
          </a:prstGeom>
          <a:noFill/>
        </p:spPr>
        <p:txBody>
          <a:bodyPr wrap="none" rtlCol="0">
            <a:spAutoFit/>
          </a:bodyPr>
          <a:lstStyle/>
          <a:p>
            <a:r>
              <a:rPr lang="en-US" dirty="0"/>
              <a:t>Study involving 455 breast cancer patients, aged 23-89 (median = 49 years old) in Eastern Sicily</a:t>
            </a:r>
          </a:p>
        </p:txBody>
      </p:sp>
    </p:spTree>
    <p:extLst>
      <p:ext uri="{BB962C8B-B14F-4D97-AF65-F5344CB8AC3E}">
        <p14:creationId xmlns:p14="http://schemas.microsoft.com/office/powerpoint/2010/main" val="307402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5778-1F48-5A79-EBF3-4D66E06A39FD}"/>
              </a:ext>
            </a:extLst>
          </p:cNvPr>
          <p:cNvSpPr>
            <a:spLocks noGrp="1"/>
          </p:cNvSpPr>
          <p:nvPr>
            <p:ph type="title"/>
          </p:nvPr>
        </p:nvSpPr>
        <p:spPr/>
        <p:txBody>
          <a:bodyPr/>
          <a:lstStyle/>
          <a:p>
            <a:r>
              <a:rPr lang="en-US" dirty="0"/>
              <a:t>Commercial products and services</a:t>
            </a:r>
          </a:p>
        </p:txBody>
      </p:sp>
      <p:sp>
        <p:nvSpPr>
          <p:cNvPr id="3" name="TextBox 2">
            <a:extLst>
              <a:ext uri="{FF2B5EF4-FFF2-40B4-BE49-F238E27FC236}">
                <a16:creationId xmlns:a16="http://schemas.microsoft.com/office/drawing/2014/main" id="{3F36FEFE-6BC6-E2BC-A9D3-0C1CFF8B5EAE}"/>
              </a:ext>
            </a:extLst>
          </p:cNvPr>
          <p:cNvSpPr txBox="1"/>
          <p:nvPr/>
        </p:nvSpPr>
        <p:spPr>
          <a:xfrm>
            <a:off x="731527" y="1886216"/>
            <a:ext cx="3214341" cy="2523768"/>
          </a:xfrm>
          <a:prstGeom prst="rect">
            <a:avLst/>
          </a:prstGeom>
          <a:noFill/>
        </p:spPr>
        <p:txBody>
          <a:bodyPr wrap="none" rtlCol="0">
            <a:spAutoFit/>
          </a:bodyPr>
          <a:lstStyle/>
          <a:p>
            <a:pPr marL="457200" indent="-457200">
              <a:buFont typeface="Arial" panose="020B0604020202020204" pitchFamily="34" charset="0"/>
              <a:buChar char="•"/>
            </a:pPr>
            <a:r>
              <a:rPr lang="en-US" sz="2800" dirty="0"/>
              <a:t>23andMe</a:t>
            </a:r>
            <a:br>
              <a:rPr lang="en-US" sz="2800" dirty="0"/>
            </a:br>
            <a:endParaRPr lang="en-US" sz="2800" dirty="0"/>
          </a:p>
          <a:p>
            <a:pPr marL="457200" indent="-457200">
              <a:buFont typeface="Arial" panose="020B0604020202020204" pitchFamily="34" charset="0"/>
              <a:buChar char="•"/>
            </a:pPr>
            <a:r>
              <a:rPr lang="en-US" sz="2800" dirty="0" err="1"/>
              <a:t>Ancestry.com</a:t>
            </a: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Nebula Genomics</a:t>
            </a:r>
          </a:p>
          <a:p>
            <a:endParaRPr lang="en-US" dirty="0"/>
          </a:p>
        </p:txBody>
      </p:sp>
    </p:spTree>
    <p:extLst>
      <p:ext uri="{BB962C8B-B14F-4D97-AF65-F5344CB8AC3E}">
        <p14:creationId xmlns:p14="http://schemas.microsoft.com/office/powerpoint/2010/main" val="3862578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B365-A8F9-7C7C-DECF-A2344EBA7C13}"/>
              </a:ext>
            </a:extLst>
          </p:cNvPr>
          <p:cNvSpPr>
            <a:spLocks noGrp="1"/>
          </p:cNvSpPr>
          <p:nvPr>
            <p:ph type="title"/>
          </p:nvPr>
        </p:nvSpPr>
        <p:spPr/>
        <p:txBody>
          <a:bodyPr/>
          <a:lstStyle/>
          <a:p>
            <a:r>
              <a:rPr lang="en-US" dirty="0"/>
              <a:t>Outline for today</a:t>
            </a:r>
          </a:p>
        </p:txBody>
      </p:sp>
      <p:sp>
        <p:nvSpPr>
          <p:cNvPr id="3" name="Content Placeholder 2">
            <a:extLst>
              <a:ext uri="{FF2B5EF4-FFF2-40B4-BE49-F238E27FC236}">
                <a16:creationId xmlns:a16="http://schemas.microsoft.com/office/drawing/2014/main" id="{99580DEC-92FF-1B57-42F2-A02F2F05A52C}"/>
              </a:ext>
            </a:extLst>
          </p:cNvPr>
          <p:cNvSpPr>
            <a:spLocks noGrp="1"/>
          </p:cNvSpPr>
          <p:nvPr>
            <p:ph idx="1"/>
          </p:nvPr>
        </p:nvSpPr>
        <p:spPr/>
        <p:txBody>
          <a:bodyPr/>
          <a:lstStyle/>
          <a:p>
            <a:r>
              <a:rPr lang="en-US" dirty="0"/>
              <a:t>Quick review of genes, gene sequences, and proteins</a:t>
            </a:r>
          </a:p>
          <a:p>
            <a:r>
              <a:rPr lang="en-US" dirty="0"/>
              <a:t>How gene sequencing works</a:t>
            </a:r>
          </a:p>
          <a:p>
            <a:r>
              <a:rPr lang="en-US" dirty="0"/>
              <a:t>What genes can tell us about our origins</a:t>
            </a:r>
          </a:p>
          <a:p>
            <a:r>
              <a:rPr lang="en-US" dirty="0"/>
              <a:t>What genes can tell us about inherited health risks</a:t>
            </a:r>
          </a:p>
          <a:p>
            <a:r>
              <a:rPr lang="en-US" dirty="0"/>
              <a:t>Commercially available services</a:t>
            </a:r>
          </a:p>
          <a:p>
            <a:r>
              <a:rPr lang="en-US" dirty="0"/>
              <a:t>Discussion</a:t>
            </a:r>
          </a:p>
        </p:txBody>
      </p:sp>
    </p:spTree>
    <p:extLst>
      <p:ext uri="{BB962C8B-B14F-4D97-AF65-F5344CB8AC3E}">
        <p14:creationId xmlns:p14="http://schemas.microsoft.com/office/powerpoint/2010/main" val="886194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E23A8-59BF-5725-9193-22F3B2AC4541}"/>
              </a:ext>
            </a:extLst>
          </p:cNvPr>
          <p:cNvSpPr>
            <a:spLocks noGrp="1"/>
          </p:cNvSpPr>
          <p:nvPr>
            <p:ph type="title"/>
          </p:nvPr>
        </p:nvSpPr>
        <p:spPr>
          <a:xfrm>
            <a:off x="136104" y="0"/>
            <a:ext cx="10797454" cy="1030043"/>
          </a:xfrm>
        </p:spPr>
        <p:txBody>
          <a:bodyPr/>
          <a:lstStyle/>
          <a:p>
            <a:r>
              <a:rPr lang="en-US" dirty="0"/>
              <a:t>Example:  Nebula Genomics</a:t>
            </a:r>
          </a:p>
        </p:txBody>
      </p:sp>
      <p:sp>
        <p:nvSpPr>
          <p:cNvPr id="5" name="TextBox 4">
            <a:extLst>
              <a:ext uri="{FF2B5EF4-FFF2-40B4-BE49-F238E27FC236}">
                <a16:creationId xmlns:a16="http://schemas.microsoft.com/office/drawing/2014/main" id="{44CD0977-E332-233A-68BB-6853F3F6F086}"/>
              </a:ext>
            </a:extLst>
          </p:cNvPr>
          <p:cNvSpPr txBox="1"/>
          <p:nvPr/>
        </p:nvSpPr>
        <p:spPr>
          <a:xfrm>
            <a:off x="136104" y="814794"/>
            <a:ext cx="5942140" cy="369332"/>
          </a:xfrm>
          <a:prstGeom prst="rect">
            <a:avLst/>
          </a:prstGeom>
          <a:noFill/>
        </p:spPr>
        <p:txBody>
          <a:bodyPr wrap="none" rtlCol="0">
            <a:spAutoFit/>
          </a:bodyPr>
          <a:lstStyle/>
          <a:p>
            <a:r>
              <a:rPr lang="en-US" dirty="0"/>
              <a:t>Send in your cheek swab sample and answer survey questions</a:t>
            </a:r>
          </a:p>
        </p:txBody>
      </p:sp>
      <p:pic>
        <p:nvPicPr>
          <p:cNvPr id="7" name="Picture 6" descr="Graphical user interface, application&#10;&#10;Description automatically generated">
            <a:extLst>
              <a:ext uri="{FF2B5EF4-FFF2-40B4-BE49-F238E27FC236}">
                <a16:creationId xmlns:a16="http://schemas.microsoft.com/office/drawing/2014/main" id="{835E4455-310D-0C41-FA14-FBDA97A3F42E}"/>
              </a:ext>
            </a:extLst>
          </p:cNvPr>
          <p:cNvPicPr>
            <a:picLocks noChangeAspect="1"/>
          </p:cNvPicPr>
          <p:nvPr/>
        </p:nvPicPr>
        <p:blipFill>
          <a:blip r:embed="rId2"/>
          <a:stretch>
            <a:fillRect/>
          </a:stretch>
        </p:blipFill>
        <p:spPr>
          <a:xfrm>
            <a:off x="1572734" y="1343614"/>
            <a:ext cx="8599366" cy="4859080"/>
          </a:xfrm>
          <a:prstGeom prst="rect">
            <a:avLst/>
          </a:prstGeom>
        </p:spPr>
      </p:pic>
    </p:spTree>
    <p:extLst>
      <p:ext uri="{BB962C8B-B14F-4D97-AF65-F5344CB8AC3E}">
        <p14:creationId xmlns:p14="http://schemas.microsoft.com/office/powerpoint/2010/main" val="2029053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E23A8-59BF-5725-9193-22F3B2AC4541}"/>
              </a:ext>
            </a:extLst>
          </p:cNvPr>
          <p:cNvSpPr>
            <a:spLocks noGrp="1"/>
          </p:cNvSpPr>
          <p:nvPr>
            <p:ph type="title"/>
          </p:nvPr>
        </p:nvSpPr>
        <p:spPr>
          <a:xfrm>
            <a:off x="136104" y="0"/>
            <a:ext cx="10797454" cy="1030043"/>
          </a:xfrm>
        </p:spPr>
        <p:txBody>
          <a:bodyPr/>
          <a:lstStyle/>
          <a:p>
            <a:r>
              <a:rPr lang="en-US" dirty="0"/>
              <a:t>Example:  Nebula Genomics</a:t>
            </a:r>
          </a:p>
        </p:txBody>
      </p:sp>
      <p:sp>
        <p:nvSpPr>
          <p:cNvPr id="5" name="TextBox 4">
            <a:extLst>
              <a:ext uri="{FF2B5EF4-FFF2-40B4-BE49-F238E27FC236}">
                <a16:creationId xmlns:a16="http://schemas.microsoft.com/office/drawing/2014/main" id="{44CD0977-E332-233A-68BB-6853F3F6F086}"/>
              </a:ext>
            </a:extLst>
          </p:cNvPr>
          <p:cNvSpPr txBox="1"/>
          <p:nvPr/>
        </p:nvSpPr>
        <p:spPr>
          <a:xfrm>
            <a:off x="136104" y="814794"/>
            <a:ext cx="2986843" cy="369332"/>
          </a:xfrm>
          <a:prstGeom prst="rect">
            <a:avLst/>
          </a:prstGeom>
          <a:noFill/>
        </p:spPr>
        <p:txBody>
          <a:bodyPr wrap="none" rtlCol="0">
            <a:spAutoFit/>
          </a:bodyPr>
          <a:lstStyle/>
          <a:p>
            <a:r>
              <a:rPr lang="en-US" dirty="0"/>
              <a:t>Get your report in 8-10 weeks</a:t>
            </a:r>
          </a:p>
        </p:txBody>
      </p:sp>
      <p:sp>
        <p:nvSpPr>
          <p:cNvPr id="3" name="TextBox 2">
            <a:extLst>
              <a:ext uri="{FF2B5EF4-FFF2-40B4-BE49-F238E27FC236}">
                <a16:creationId xmlns:a16="http://schemas.microsoft.com/office/drawing/2014/main" id="{54C20506-0012-BA3E-19D1-F551F968A7E1}"/>
              </a:ext>
            </a:extLst>
          </p:cNvPr>
          <p:cNvSpPr txBox="1"/>
          <p:nvPr/>
        </p:nvSpPr>
        <p:spPr>
          <a:xfrm>
            <a:off x="4178596" y="1286539"/>
            <a:ext cx="3126433" cy="369332"/>
          </a:xfrm>
          <a:prstGeom prst="rect">
            <a:avLst/>
          </a:prstGeom>
          <a:noFill/>
        </p:spPr>
        <p:txBody>
          <a:bodyPr wrap="none" rtlCol="0">
            <a:spAutoFit/>
          </a:bodyPr>
          <a:lstStyle/>
          <a:p>
            <a:r>
              <a:rPr lang="en-US" dirty="0"/>
              <a:t>Learn about your physical traits</a:t>
            </a:r>
          </a:p>
        </p:txBody>
      </p:sp>
      <p:pic>
        <p:nvPicPr>
          <p:cNvPr id="8" name="Picture 7" descr="Graphical user interface, application, Teams&#10;&#10;Description automatically generated">
            <a:extLst>
              <a:ext uri="{FF2B5EF4-FFF2-40B4-BE49-F238E27FC236}">
                <a16:creationId xmlns:a16="http://schemas.microsoft.com/office/drawing/2014/main" id="{3E486EF1-F464-D9B3-3FD9-613C899C5ADC}"/>
              </a:ext>
            </a:extLst>
          </p:cNvPr>
          <p:cNvPicPr>
            <a:picLocks noChangeAspect="1"/>
          </p:cNvPicPr>
          <p:nvPr/>
        </p:nvPicPr>
        <p:blipFill>
          <a:blip r:embed="rId2"/>
          <a:stretch>
            <a:fillRect/>
          </a:stretch>
        </p:blipFill>
        <p:spPr>
          <a:xfrm>
            <a:off x="1192028" y="1655871"/>
            <a:ext cx="8823842" cy="2960038"/>
          </a:xfrm>
          <a:prstGeom prst="rect">
            <a:avLst/>
          </a:prstGeom>
        </p:spPr>
      </p:pic>
      <p:sp>
        <p:nvSpPr>
          <p:cNvPr id="10" name="TextBox 9">
            <a:extLst>
              <a:ext uri="{FF2B5EF4-FFF2-40B4-BE49-F238E27FC236}">
                <a16:creationId xmlns:a16="http://schemas.microsoft.com/office/drawing/2014/main" id="{5FF75B1D-DA0E-2588-0F10-174F88EDA04D}"/>
              </a:ext>
            </a:extLst>
          </p:cNvPr>
          <p:cNvSpPr txBox="1"/>
          <p:nvPr/>
        </p:nvSpPr>
        <p:spPr>
          <a:xfrm>
            <a:off x="2147333" y="4747898"/>
            <a:ext cx="8471491" cy="1477328"/>
          </a:xfrm>
          <a:prstGeom prst="rect">
            <a:avLst/>
          </a:prstGeom>
          <a:noFill/>
        </p:spPr>
        <p:txBody>
          <a:bodyPr wrap="square">
            <a:spAutoFit/>
          </a:bodyPr>
          <a:lstStyle/>
          <a:p>
            <a:pPr algn="l"/>
            <a:r>
              <a:rPr lang="en-US" b="1" i="0" u="sng" strike="noStrike" dirty="0">
                <a:solidFill>
                  <a:srgbClr val="3E4154"/>
                </a:solidFill>
                <a:effectLst/>
                <a:latin typeface="Arial" panose="020B0604020202020204" pitchFamily="34" charset="0"/>
              </a:rPr>
              <a:t>Examples</a:t>
            </a:r>
          </a:p>
          <a:p>
            <a:pPr algn="l">
              <a:buFont typeface="Arial" panose="020B0604020202020204" pitchFamily="34" charset="0"/>
              <a:buChar char="•"/>
            </a:pPr>
            <a:r>
              <a:rPr lang="en-US" b="0" i="0" u="none" strike="noStrike" dirty="0">
                <a:solidFill>
                  <a:srgbClr val="3E4154"/>
                </a:solidFill>
                <a:effectLst/>
                <a:latin typeface="Arial" panose="020B0604020202020204" pitchFamily="34" charset="0"/>
              </a:rPr>
              <a:t>Earwax Type (“You likely have wet earwax”) </a:t>
            </a:r>
          </a:p>
          <a:p>
            <a:pPr algn="l">
              <a:buFont typeface="Arial" panose="020B0604020202020204" pitchFamily="34" charset="0"/>
              <a:buChar char="•"/>
            </a:pPr>
            <a:r>
              <a:rPr lang="en-US" b="0" i="0" u="none" strike="noStrike" dirty="0">
                <a:solidFill>
                  <a:srgbClr val="3E4154"/>
                </a:solidFill>
                <a:effectLst/>
                <a:latin typeface="Arial" panose="020B0604020202020204" pitchFamily="34" charset="0"/>
              </a:rPr>
              <a:t>Freckling (“You have an average chance to have or develop freckles”)</a:t>
            </a:r>
          </a:p>
          <a:p>
            <a:pPr algn="l">
              <a:buFont typeface="Arial" panose="020B0604020202020204" pitchFamily="34" charset="0"/>
              <a:buChar char="•"/>
            </a:pPr>
            <a:r>
              <a:rPr lang="en-US" b="0" i="0" u="none" strike="noStrike" dirty="0">
                <a:solidFill>
                  <a:srgbClr val="3E4154"/>
                </a:solidFill>
                <a:effectLst/>
                <a:latin typeface="Arial" panose="020B0604020202020204" pitchFamily="34" charset="0"/>
              </a:rPr>
              <a:t>Hair Thickness (“You likely have average hair thickness”)</a:t>
            </a:r>
          </a:p>
          <a:p>
            <a:pPr algn="l">
              <a:buFont typeface="Arial" panose="020B0604020202020204" pitchFamily="34" charset="0"/>
              <a:buChar char="•"/>
            </a:pPr>
            <a:r>
              <a:rPr lang="en-US" b="0" i="0" u="none" strike="noStrike" dirty="0">
                <a:solidFill>
                  <a:srgbClr val="3E4154"/>
                </a:solidFill>
                <a:effectLst/>
                <a:latin typeface="Arial" panose="020B0604020202020204" pitchFamily="34" charset="0"/>
              </a:rPr>
              <a:t>Testosterone (“You most likely have average serum testosterone levels”)</a:t>
            </a:r>
          </a:p>
        </p:txBody>
      </p:sp>
    </p:spTree>
    <p:extLst>
      <p:ext uri="{BB962C8B-B14F-4D97-AF65-F5344CB8AC3E}">
        <p14:creationId xmlns:p14="http://schemas.microsoft.com/office/powerpoint/2010/main" val="2064929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FA91-7F5A-8C24-137C-F95ED0B1B4C1}"/>
              </a:ext>
            </a:extLst>
          </p:cNvPr>
          <p:cNvSpPr>
            <a:spLocks noGrp="1"/>
          </p:cNvSpPr>
          <p:nvPr>
            <p:ph type="title"/>
          </p:nvPr>
        </p:nvSpPr>
        <p:spPr>
          <a:xfrm>
            <a:off x="136104" y="0"/>
            <a:ext cx="10797454" cy="683023"/>
          </a:xfrm>
        </p:spPr>
        <p:txBody>
          <a:bodyPr/>
          <a:lstStyle/>
          <a:p>
            <a:r>
              <a:rPr lang="en-US" dirty="0"/>
              <a:t>There’s a gene for “Jimmy Legs”!</a:t>
            </a:r>
          </a:p>
        </p:txBody>
      </p:sp>
      <p:sp>
        <p:nvSpPr>
          <p:cNvPr id="3" name="TextBox 2">
            <a:extLst>
              <a:ext uri="{FF2B5EF4-FFF2-40B4-BE49-F238E27FC236}">
                <a16:creationId xmlns:a16="http://schemas.microsoft.com/office/drawing/2014/main" id="{5353B202-0B30-2C30-BE3F-78BF155B6B88}"/>
              </a:ext>
            </a:extLst>
          </p:cNvPr>
          <p:cNvSpPr txBox="1"/>
          <p:nvPr/>
        </p:nvSpPr>
        <p:spPr>
          <a:xfrm>
            <a:off x="469899" y="6425169"/>
            <a:ext cx="12224783" cy="369332"/>
          </a:xfrm>
          <a:prstGeom prst="rect">
            <a:avLst/>
          </a:prstGeom>
          <a:noFill/>
        </p:spPr>
        <p:txBody>
          <a:bodyPr wrap="square">
            <a:spAutoFit/>
          </a:bodyPr>
          <a:lstStyle/>
          <a:p>
            <a:r>
              <a:rPr lang="en-US" dirty="0">
                <a:hlinkClick r:id="rId2"/>
              </a:rPr>
              <a:t>https://nebula.org/blog/a-look-at-our-reporting/</a:t>
            </a:r>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3B7251C2-26FC-ECD5-D8D9-6C2C9CB94008}"/>
              </a:ext>
            </a:extLst>
          </p:cNvPr>
          <p:cNvPicPr>
            <a:picLocks noChangeAspect="1"/>
          </p:cNvPicPr>
          <p:nvPr/>
        </p:nvPicPr>
        <p:blipFill>
          <a:blip r:embed="rId3"/>
          <a:stretch>
            <a:fillRect/>
          </a:stretch>
        </p:blipFill>
        <p:spPr>
          <a:xfrm>
            <a:off x="1139751" y="683023"/>
            <a:ext cx="9599134" cy="5742146"/>
          </a:xfrm>
          <a:prstGeom prst="rect">
            <a:avLst/>
          </a:prstGeom>
        </p:spPr>
      </p:pic>
    </p:spTree>
    <p:extLst>
      <p:ext uri="{BB962C8B-B14F-4D97-AF65-F5344CB8AC3E}">
        <p14:creationId xmlns:p14="http://schemas.microsoft.com/office/powerpoint/2010/main" val="1613111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A394-27DC-1215-ACEB-4E143675B403}"/>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1780C822-CD63-F46E-5CF4-BC898A2C0B7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47113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466A55-7880-7344-FA38-9E49DA004FB3}"/>
              </a:ext>
            </a:extLst>
          </p:cNvPr>
          <p:cNvSpPr txBox="1"/>
          <p:nvPr/>
        </p:nvSpPr>
        <p:spPr>
          <a:xfrm>
            <a:off x="4106064" y="188843"/>
            <a:ext cx="3979872" cy="1107996"/>
          </a:xfrm>
          <a:prstGeom prst="rect">
            <a:avLst/>
          </a:prstGeom>
          <a:noFill/>
        </p:spPr>
        <p:txBody>
          <a:bodyPr wrap="none" rtlCol="0">
            <a:spAutoFit/>
          </a:bodyPr>
          <a:lstStyle/>
          <a:p>
            <a:r>
              <a:rPr lang="en-US" sz="6600" dirty="0">
                <a:solidFill>
                  <a:schemeClr val="bg1"/>
                </a:solidFill>
              </a:rPr>
              <a:t>Thank You!</a:t>
            </a:r>
          </a:p>
        </p:txBody>
      </p:sp>
    </p:spTree>
    <p:extLst>
      <p:ext uri="{BB962C8B-B14F-4D97-AF65-F5344CB8AC3E}">
        <p14:creationId xmlns:p14="http://schemas.microsoft.com/office/powerpoint/2010/main" val="1843263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0797454" cy="1030043"/>
          </a:xfrm>
        </p:spPr>
        <p:txBody>
          <a:bodyPr/>
          <a:lstStyle/>
          <a:p>
            <a:r>
              <a:rPr lang="en-US" dirty="0"/>
              <a:t>What are genes?</a:t>
            </a:r>
          </a:p>
        </p:txBody>
      </p:sp>
      <p:sp>
        <p:nvSpPr>
          <p:cNvPr id="4" name="TextBox 3">
            <a:extLst>
              <a:ext uri="{FF2B5EF4-FFF2-40B4-BE49-F238E27FC236}">
                <a16:creationId xmlns:a16="http://schemas.microsoft.com/office/drawing/2014/main" id="{30F8EF37-A6E1-8CEA-A2CD-81DDC7A5C638}"/>
              </a:ext>
            </a:extLst>
          </p:cNvPr>
          <p:cNvSpPr txBox="1"/>
          <p:nvPr/>
        </p:nvSpPr>
        <p:spPr>
          <a:xfrm>
            <a:off x="6593840" y="617121"/>
            <a:ext cx="5457514"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Every cell in your body (except red blood cells and platelets) has a copy of your DNA in the nucleus</a:t>
            </a:r>
          </a:p>
          <a:p>
            <a:pPr marL="285750" indent="-285750">
              <a:buFont typeface="Arial" panose="020B0604020202020204" pitchFamily="34" charset="0"/>
              <a:buChar char="•"/>
            </a:pPr>
            <a:r>
              <a:rPr lang="en-US" sz="2400" dirty="0"/>
              <a:t>Folded up into 23 pairs of chromosomes</a:t>
            </a:r>
          </a:p>
          <a:p>
            <a:pPr marL="742950" lvl="1" indent="-285750">
              <a:buFont typeface="Arial" panose="020B0604020202020204" pitchFamily="34" charset="0"/>
              <a:buChar char="•"/>
            </a:pPr>
            <a:r>
              <a:rPr lang="en-US" sz="2400" dirty="0"/>
              <a:t>Would be ~2 meters long if stretched out in a line</a:t>
            </a:r>
          </a:p>
          <a:p>
            <a:pPr marL="285750" indent="-285750">
              <a:buFont typeface="Arial" panose="020B0604020202020204" pitchFamily="34" charset="0"/>
              <a:buChar char="•"/>
            </a:pPr>
            <a:r>
              <a:rPr lang="en-US" sz="2400" dirty="0"/>
              <a:t>Super-long double helix molecule</a:t>
            </a:r>
          </a:p>
          <a:p>
            <a:pPr marL="742950" lvl="1" indent="-285750">
              <a:buFont typeface="Arial" panose="020B0604020202020204" pitchFamily="34" charset="0"/>
              <a:buChar char="•"/>
            </a:pPr>
            <a:r>
              <a:rPr lang="en-US" sz="2400" dirty="0"/>
              <a:t>3.2 billion bases long</a:t>
            </a:r>
          </a:p>
          <a:p>
            <a:pPr marL="742950" lvl="1" indent="-285750">
              <a:buFont typeface="Arial" panose="020B0604020202020204" pitchFamily="34" charset="0"/>
              <a:buChar char="•"/>
            </a:pPr>
            <a:r>
              <a:rPr lang="en-US" sz="2400" dirty="0"/>
              <a:t>4 “letter” alphabet:  A, G, C, T</a:t>
            </a:r>
          </a:p>
          <a:p>
            <a:pPr marL="285750" indent="-285750">
              <a:buFont typeface="Arial" panose="020B0604020202020204" pitchFamily="34" charset="0"/>
              <a:buChar char="•"/>
            </a:pPr>
            <a:r>
              <a:rPr lang="en-US" sz="2400" dirty="0"/>
              <a:t>“Genes” are the sections within a DNA molecule that give instructions for making proteins</a:t>
            </a:r>
          </a:p>
          <a:p>
            <a:pPr marL="285750" indent="-285750">
              <a:buFont typeface="Arial" panose="020B0604020202020204" pitchFamily="34" charset="0"/>
              <a:buChar char="•"/>
            </a:pPr>
            <a:r>
              <a:rPr lang="en-US" sz="2400" dirty="0"/>
              <a:t>Humans are estimated to have between 20,000-25,000 genes</a:t>
            </a:r>
          </a:p>
        </p:txBody>
      </p:sp>
      <p:sp>
        <p:nvSpPr>
          <p:cNvPr id="7" name="TextBox 6">
            <a:extLst>
              <a:ext uri="{FF2B5EF4-FFF2-40B4-BE49-F238E27FC236}">
                <a16:creationId xmlns:a16="http://schemas.microsoft.com/office/drawing/2014/main" id="{049887A8-0077-A85C-20DB-C5802806E9F9}"/>
              </a:ext>
            </a:extLst>
          </p:cNvPr>
          <p:cNvSpPr txBox="1"/>
          <p:nvPr/>
        </p:nvSpPr>
        <p:spPr>
          <a:xfrm>
            <a:off x="140646" y="6017525"/>
            <a:ext cx="5636736" cy="369332"/>
          </a:xfrm>
          <a:prstGeom prst="rect">
            <a:avLst/>
          </a:prstGeom>
          <a:noFill/>
        </p:spPr>
        <p:txBody>
          <a:bodyPr wrap="none" rtlCol="0">
            <a:spAutoFit/>
          </a:bodyPr>
          <a:lstStyle/>
          <a:p>
            <a:r>
              <a:rPr lang="en-US" dirty="0"/>
              <a:t>Sources:  </a:t>
            </a:r>
            <a:r>
              <a:rPr lang="en-US" dirty="0" err="1"/>
              <a:t>Ancestry.com</a:t>
            </a:r>
            <a:r>
              <a:rPr lang="en-US" dirty="0"/>
              <a:t>, Medical News Today, </a:t>
            </a:r>
            <a:r>
              <a:rPr lang="en-US" dirty="0" err="1"/>
              <a:t>melixgx.com</a:t>
            </a:r>
            <a:endParaRPr lang="en-US" dirty="0"/>
          </a:p>
        </p:txBody>
      </p:sp>
      <p:pic>
        <p:nvPicPr>
          <p:cNvPr id="9" name="Picture 8" descr="Diagram&#10;&#10;Description automatically generated">
            <a:extLst>
              <a:ext uri="{FF2B5EF4-FFF2-40B4-BE49-F238E27FC236}">
                <a16:creationId xmlns:a16="http://schemas.microsoft.com/office/drawing/2014/main" id="{2D6EFE27-DB28-4B63-16A0-CDB198450F97}"/>
              </a:ext>
            </a:extLst>
          </p:cNvPr>
          <p:cNvPicPr>
            <a:picLocks noChangeAspect="1"/>
          </p:cNvPicPr>
          <p:nvPr/>
        </p:nvPicPr>
        <p:blipFill>
          <a:blip r:embed="rId2"/>
          <a:stretch>
            <a:fillRect/>
          </a:stretch>
        </p:blipFill>
        <p:spPr>
          <a:xfrm>
            <a:off x="140646" y="1141168"/>
            <a:ext cx="6519957" cy="4112260"/>
          </a:xfrm>
          <a:prstGeom prst="rect">
            <a:avLst/>
          </a:prstGeom>
        </p:spPr>
      </p:pic>
    </p:spTree>
    <p:extLst>
      <p:ext uri="{BB962C8B-B14F-4D97-AF65-F5344CB8AC3E}">
        <p14:creationId xmlns:p14="http://schemas.microsoft.com/office/powerpoint/2010/main" val="801362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0797454" cy="1030043"/>
          </a:xfrm>
        </p:spPr>
        <p:txBody>
          <a:bodyPr/>
          <a:lstStyle/>
          <a:p>
            <a:r>
              <a:rPr lang="en-US" dirty="0"/>
              <a:t>What are genes?</a:t>
            </a:r>
          </a:p>
        </p:txBody>
      </p:sp>
      <p:sp>
        <p:nvSpPr>
          <p:cNvPr id="4" name="TextBox 3">
            <a:extLst>
              <a:ext uri="{FF2B5EF4-FFF2-40B4-BE49-F238E27FC236}">
                <a16:creationId xmlns:a16="http://schemas.microsoft.com/office/drawing/2014/main" id="{30F8EF37-A6E1-8CEA-A2CD-81DDC7A5C638}"/>
              </a:ext>
            </a:extLst>
          </p:cNvPr>
          <p:cNvSpPr txBox="1"/>
          <p:nvPr/>
        </p:nvSpPr>
        <p:spPr>
          <a:xfrm>
            <a:off x="6593840" y="617121"/>
            <a:ext cx="5457514"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Every cell in your body (except red blood cells and platelets) has a copy of your DNA in the nucleus</a:t>
            </a:r>
          </a:p>
          <a:p>
            <a:pPr marL="285750" indent="-285750">
              <a:buFont typeface="Arial" panose="020B0604020202020204" pitchFamily="34" charset="0"/>
              <a:buChar char="•"/>
            </a:pPr>
            <a:r>
              <a:rPr lang="en-US" sz="2400" dirty="0"/>
              <a:t>Folded up into 23 pairs of chromosomes</a:t>
            </a:r>
          </a:p>
          <a:p>
            <a:pPr marL="742950" lvl="1" indent="-285750">
              <a:buFont typeface="Arial" panose="020B0604020202020204" pitchFamily="34" charset="0"/>
              <a:buChar char="•"/>
            </a:pPr>
            <a:r>
              <a:rPr lang="en-US" sz="2400" dirty="0"/>
              <a:t>Would be ~2 meters long if stretched out in a line</a:t>
            </a:r>
          </a:p>
          <a:p>
            <a:pPr marL="285750" indent="-285750">
              <a:buFont typeface="Arial" panose="020B0604020202020204" pitchFamily="34" charset="0"/>
              <a:buChar char="•"/>
            </a:pPr>
            <a:r>
              <a:rPr lang="en-US" sz="2400" dirty="0"/>
              <a:t>Super-long double helix molecule</a:t>
            </a:r>
          </a:p>
          <a:p>
            <a:pPr marL="742950" lvl="1" indent="-285750">
              <a:buFont typeface="Arial" panose="020B0604020202020204" pitchFamily="34" charset="0"/>
              <a:buChar char="•"/>
            </a:pPr>
            <a:r>
              <a:rPr lang="en-US" sz="2400" dirty="0"/>
              <a:t>3 billion bases long</a:t>
            </a:r>
          </a:p>
          <a:p>
            <a:pPr marL="742950" lvl="1" indent="-285750">
              <a:buFont typeface="Arial" panose="020B0604020202020204" pitchFamily="34" charset="0"/>
              <a:buChar char="•"/>
            </a:pPr>
            <a:r>
              <a:rPr lang="en-US" sz="2400" dirty="0"/>
              <a:t>4 “letter” alphabet:  A, G, C, T</a:t>
            </a:r>
          </a:p>
          <a:p>
            <a:pPr marL="285750" indent="-285750">
              <a:buFont typeface="Arial" panose="020B0604020202020204" pitchFamily="34" charset="0"/>
              <a:buChar char="•"/>
            </a:pPr>
            <a:r>
              <a:rPr lang="en-US" sz="2400" dirty="0"/>
              <a:t>“Genes” are the sections within a DNA molecule that give instructions for making proteins</a:t>
            </a:r>
          </a:p>
          <a:p>
            <a:pPr marL="285750" indent="-285750">
              <a:buFont typeface="Arial" panose="020B0604020202020204" pitchFamily="34" charset="0"/>
              <a:buChar char="•"/>
            </a:pPr>
            <a:r>
              <a:rPr lang="en-US" sz="2400" dirty="0"/>
              <a:t>Humans have 20,000-25,000 genes</a:t>
            </a:r>
          </a:p>
        </p:txBody>
      </p:sp>
      <p:sp>
        <p:nvSpPr>
          <p:cNvPr id="7" name="TextBox 6">
            <a:extLst>
              <a:ext uri="{FF2B5EF4-FFF2-40B4-BE49-F238E27FC236}">
                <a16:creationId xmlns:a16="http://schemas.microsoft.com/office/drawing/2014/main" id="{049887A8-0077-A85C-20DB-C5802806E9F9}"/>
              </a:ext>
            </a:extLst>
          </p:cNvPr>
          <p:cNvSpPr txBox="1"/>
          <p:nvPr/>
        </p:nvSpPr>
        <p:spPr>
          <a:xfrm>
            <a:off x="7681824" y="5965237"/>
            <a:ext cx="4369530" cy="369332"/>
          </a:xfrm>
          <a:prstGeom prst="rect">
            <a:avLst/>
          </a:prstGeom>
          <a:noFill/>
        </p:spPr>
        <p:txBody>
          <a:bodyPr wrap="none" rtlCol="0">
            <a:spAutoFit/>
          </a:bodyPr>
          <a:lstStyle/>
          <a:p>
            <a:r>
              <a:rPr lang="en-US" dirty="0"/>
              <a:t>Sources:  </a:t>
            </a:r>
            <a:r>
              <a:rPr lang="en-US" dirty="0" err="1"/>
              <a:t>Ancestry.com</a:t>
            </a:r>
            <a:r>
              <a:rPr lang="en-US" dirty="0"/>
              <a:t>, Medical News Today</a:t>
            </a:r>
          </a:p>
        </p:txBody>
      </p:sp>
      <p:pic>
        <p:nvPicPr>
          <p:cNvPr id="5" name="Picture 4" descr="Diagram, schematic&#10;&#10;Description automatically generated">
            <a:extLst>
              <a:ext uri="{FF2B5EF4-FFF2-40B4-BE49-F238E27FC236}">
                <a16:creationId xmlns:a16="http://schemas.microsoft.com/office/drawing/2014/main" id="{936A3CF2-DE8A-C022-A3E2-DD860D26BA7E}"/>
              </a:ext>
            </a:extLst>
          </p:cNvPr>
          <p:cNvPicPr>
            <a:picLocks noChangeAspect="1"/>
          </p:cNvPicPr>
          <p:nvPr/>
        </p:nvPicPr>
        <p:blipFill>
          <a:blip r:embed="rId3"/>
          <a:stretch>
            <a:fillRect/>
          </a:stretch>
        </p:blipFill>
        <p:spPr>
          <a:xfrm>
            <a:off x="107315" y="1380928"/>
            <a:ext cx="6486525" cy="3991708"/>
          </a:xfrm>
          <a:prstGeom prst="rect">
            <a:avLst/>
          </a:prstGeom>
        </p:spPr>
      </p:pic>
    </p:spTree>
    <p:extLst>
      <p:ext uri="{BB962C8B-B14F-4D97-AF65-F5344CB8AC3E}">
        <p14:creationId xmlns:p14="http://schemas.microsoft.com/office/powerpoint/2010/main" val="1089707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0797454" cy="1030043"/>
          </a:xfrm>
        </p:spPr>
        <p:txBody>
          <a:bodyPr/>
          <a:lstStyle/>
          <a:p>
            <a:r>
              <a:rPr lang="en-US" dirty="0"/>
              <a:t>What are genes?</a:t>
            </a:r>
          </a:p>
        </p:txBody>
      </p:sp>
      <p:sp>
        <p:nvSpPr>
          <p:cNvPr id="4" name="TextBox 3">
            <a:extLst>
              <a:ext uri="{FF2B5EF4-FFF2-40B4-BE49-F238E27FC236}">
                <a16:creationId xmlns:a16="http://schemas.microsoft.com/office/drawing/2014/main" id="{30F8EF37-A6E1-8CEA-A2CD-81DDC7A5C638}"/>
              </a:ext>
            </a:extLst>
          </p:cNvPr>
          <p:cNvSpPr txBox="1"/>
          <p:nvPr/>
        </p:nvSpPr>
        <p:spPr>
          <a:xfrm>
            <a:off x="6593840" y="617121"/>
            <a:ext cx="5457514"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Every cell in your body (except red blood cells and platelets) has a copy of your DNA in the nucleus</a:t>
            </a:r>
          </a:p>
          <a:p>
            <a:pPr marL="285750" indent="-285750">
              <a:buFont typeface="Arial" panose="020B0604020202020204" pitchFamily="34" charset="0"/>
              <a:buChar char="•"/>
            </a:pPr>
            <a:r>
              <a:rPr lang="en-US" sz="2400" dirty="0"/>
              <a:t>Folded up into 23 pairs of chromosomes</a:t>
            </a:r>
          </a:p>
          <a:p>
            <a:pPr marL="742950" lvl="1" indent="-285750">
              <a:buFont typeface="Arial" panose="020B0604020202020204" pitchFamily="34" charset="0"/>
              <a:buChar char="•"/>
            </a:pPr>
            <a:r>
              <a:rPr lang="en-US" sz="2400" dirty="0"/>
              <a:t>Would be ~2 meters long if stretched out in a line</a:t>
            </a:r>
          </a:p>
          <a:p>
            <a:pPr marL="285750" indent="-285750">
              <a:buFont typeface="Arial" panose="020B0604020202020204" pitchFamily="34" charset="0"/>
              <a:buChar char="•"/>
            </a:pPr>
            <a:r>
              <a:rPr lang="en-US" sz="2400" dirty="0"/>
              <a:t>Super-long double helix molecule</a:t>
            </a:r>
          </a:p>
          <a:p>
            <a:pPr marL="742950" lvl="1" indent="-285750">
              <a:buFont typeface="Arial" panose="020B0604020202020204" pitchFamily="34" charset="0"/>
              <a:buChar char="•"/>
            </a:pPr>
            <a:r>
              <a:rPr lang="en-US" sz="2400" dirty="0"/>
              <a:t>3 billion bases long</a:t>
            </a:r>
          </a:p>
          <a:p>
            <a:pPr marL="742950" lvl="1" indent="-285750">
              <a:buFont typeface="Arial" panose="020B0604020202020204" pitchFamily="34" charset="0"/>
              <a:buChar char="•"/>
            </a:pPr>
            <a:r>
              <a:rPr lang="en-US" sz="2400" dirty="0"/>
              <a:t>4 “letter” alphabet:  A, G, C, T</a:t>
            </a:r>
          </a:p>
          <a:p>
            <a:pPr marL="285750" indent="-285750">
              <a:buFont typeface="Arial" panose="020B0604020202020204" pitchFamily="34" charset="0"/>
              <a:buChar char="•"/>
            </a:pPr>
            <a:r>
              <a:rPr lang="en-US" sz="2400" dirty="0"/>
              <a:t>“Genes” are the sections within a DNA molecule that give instructions for making proteins</a:t>
            </a:r>
          </a:p>
          <a:p>
            <a:pPr marL="285750" indent="-285750">
              <a:buFont typeface="Arial" panose="020B0604020202020204" pitchFamily="34" charset="0"/>
              <a:buChar char="•"/>
            </a:pPr>
            <a:r>
              <a:rPr lang="en-US" sz="2400" dirty="0"/>
              <a:t>Humans have 20,000-25,000 genes</a:t>
            </a:r>
          </a:p>
        </p:txBody>
      </p:sp>
      <p:sp>
        <p:nvSpPr>
          <p:cNvPr id="7" name="TextBox 6">
            <a:extLst>
              <a:ext uri="{FF2B5EF4-FFF2-40B4-BE49-F238E27FC236}">
                <a16:creationId xmlns:a16="http://schemas.microsoft.com/office/drawing/2014/main" id="{049887A8-0077-A85C-20DB-C5802806E9F9}"/>
              </a:ext>
            </a:extLst>
          </p:cNvPr>
          <p:cNvSpPr txBox="1"/>
          <p:nvPr/>
        </p:nvSpPr>
        <p:spPr>
          <a:xfrm>
            <a:off x="7681824" y="5965237"/>
            <a:ext cx="4369530" cy="369332"/>
          </a:xfrm>
          <a:prstGeom prst="rect">
            <a:avLst/>
          </a:prstGeom>
          <a:noFill/>
        </p:spPr>
        <p:txBody>
          <a:bodyPr wrap="none" rtlCol="0">
            <a:spAutoFit/>
          </a:bodyPr>
          <a:lstStyle/>
          <a:p>
            <a:r>
              <a:rPr lang="en-US" dirty="0"/>
              <a:t>Sources:  </a:t>
            </a:r>
            <a:r>
              <a:rPr lang="en-US" dirty="0" err="1"/>
              <a:t>Ancestry.com</a:t>
            </a:r>
            <a:r>
              <a:rPr lang="en-US" dirty="0"/>
              <a:t>, Medical News Today</a:t>
            </a:r>
          </a:p>
        </p:txBody>
      </p:sp>
      <p:pic>
        <p:nvPicPr>
          <p:cNvPr id="6" name="Picture 5" descr="A picture containing company name&#10;&#10;Description automatically generated">
            <a:extLst>
              <a:ext uri="{FF2B5EF4-FFF2-40B4-BE49-F238E27FC236}">
                <a16:creationId xmlns:a16="http://schemas.microsoft.com/office/drawing/2014/main" id="{FD894F70-985A-4B48-ACF8-75D8B0910EB8}"/>
              </a:ext>
            </a:extLst>
          </p:cNvPr>
          <p:cNvPicPr>
            <a:picLocks noChangeAspect="1"/>
          </p:cNvPicPr>
          <p:nvPr/>
        </p:nvPicPr>
        <p:blipFill rotWithShape="1">
          <a:blip r:embed="rId3"/>
          <a:srcRect t="7151" b="4376"/>
          <a:stretch/>
        </p:blipFill>
        <p:spPr>
          <a:xfrm>
            <a:off x="1047212" y="1071589"/>
            <a:ext cx="4766634" cy="4893648"/>
          </a:xfrm>
          <a:prstGeom prst="rect">
            <a:avLst/>
          </a:prstGeom>
        </p:spPr>
      </p:pic>
    </p:spTree>
    <p:extLst>
      <p:ext uri="{BB962C8B-B14F-4D97-AF65-F5344CB8AC3E}">
        <p14:creationId xmlns:p14="http://schemas.microsoft.com/office/powerpoint/2010/main" val="1512943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BCC41-5B82-71A2-266A-829AF09DD204}"/>
              </a:ext>
            </a:extLst>
          </p:cNvPr>
          <p:cNvSpPr>
            <a:spLocks noGrp="1"/>
          </p:cNvSpPr>
          <p:nvPr>
            <p:ph type="title"/>
          </p:nvPr>
        </p:nvSpPr>
        <p:spPr>
          <a:xfrm>
            <a:off x="267218" y="111125"/>
            <a:ext cx="10797454" cy="1030043"/>
          </a:xfrm>
        </p:spPr>
        <p:txBody>
          <a:bodyPr/>
          <a:lstStyle/>
          <a:p>
            <a:r>
              <a:rPr lang="en-US" dirty="0"/>
              <a:t>What are genes?</a:t>
            </a:r>
          </a:p>
        </p:txBody>
      </p:sp>
      <p:sp>
        <p:nvSpPr>
          <p:cNvPr id="4" name="TextBox 3">
            <a:extLst>
              <a:ext uri="{FF2B5EF4-FFF2-40B4-BE49-F238E27FC236}">
                <a16:creationId xmlns:a16="http://schemas.microsoft.com/office/drawing/2014/main" id="{30F8EF37-A6E1-8CEA-A2CD-81DDC7A5C638}"/>
              </a:ext>
            </a:extLst>
          </p:cNvPr>
          <p:cNvSpPr txBox="1"/>
          <p:nvPr/>
        </p:nvSpPr>
        <p:spPr>
          <a:xfrm>
            <a:off x="6644640" y="972721"/>
            <a:ext cx="5457514"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RNA is made in the nucleus, using the DNA as the template</a:t>
            </a:r>
          </a:p>
          <a:p>
            <a:pPr marL="285750" indent="-285750">
              <a:buFont typeface="Arial" panose="020B0604020202020204" pitchFamily="34" charset="0"/>
              <a:buChar char="•"/>
            </a:pPr>
            <a:r>
              <a:rPr lang="en-US" sz="2400" dirty="0"/>
              <a:t>Carries instructions for making proteins into the cell’s cytoplasm</a:t>
            </a:r>
          </a:p>
          <a:p>
            <a:pPr marL="285750" indent="-285750">
              <a:buFont typeface="Arial" panose="020B0604020202020204" pitchFamily="34" charset="0"/>
              <a:buChar char="•"/>
            </a:pPr>
            <a:r>
              <a:rPr lang="en-US" sz="2400" dirty="0"/>
              <a:t>RNA is single stranded</a:t>
            </a:r>
          </a:p>
          <a:p>
            <a:pPr marL="742950" lvl="1" indent="-285750">
              <a:buFont typeface="Arial" panose="020B0604020202020204" pitchFamily="34" charset="0"/>
              <a:buChar char="•"/>
            </a:pPr>
            <a:r>
              <a:rPr lang="en-US" sz="2400" dirty="0"/>
              <a:t>4 letter alphabet:  A, G, C, U</a:t>
            </a:r>
          </a:p>
        </p:txBody>
      </p:sp>
      <p:sp>
        <p:nvSpPr>
          <p:cNvPr id="7" name="TextBox 6">
            <a:extLst>
              <a:ext uri="{FF2B5EF4-FFF2-40B4-BE49-F238E27FC236}">
                <a16:creationId xmlns:a16="http://schemas.microsoft.com/office/drawing/2014/main" id="{049887A8-0077-A85C-20DB-C5802806E9F9}"/>
              </a:ext>
            </a:extLst>
          </p:cNvPr>
          <p:cNvSpPr txBox="1"/>
          <p:nvPr/>
        </p:nvSpPr>
        <p:spPr>
          <a:xfrm>
            <a:off x="122784" y="5934757"/>
            <a:ext cx="5852051" cy="369332"/>
          </a:xfrm>
          <a:prstGeom prst="rect">
            <a:avLst/>
          </a:prstGeom>
          <a:noFill/>
        </p:spPr>
        <p:txBody>
          <a:bodyPr wrap="none" rtlCol="0">
            <a:spAutoFit/>
          </a:bodyPr>
          <a:lstStyle/>
          <a:p>
            <a:r>
              <a:rPr lang="en-US" dirty="0"/>
              <a:t>Sources:  </a:t>
            </a:r>
            <a:r>
              <a:rPr lang="en-US" dirty="0" err="1"/>
              <a:t>Ancestry.com</a:t>
            </a:r>
            <a:r>
              <a:rPr lang="en-US" dirty="0"/>
              <a:t>, Medical News Today, Khan Academy</a:t>
            </a:r>
          </a:p>
        </p:txBody>
      </p:sp>
      <p:pic>
        <p:nvPicPr>
          <p:cNvPr id="3" name="Picture 2" descr="Diagram&#10;&#10;Description automatically generated">
            <a:extLst>
              <a:ext uri="{FF2B5EF4-FFF2-40B4-BE49-F238E27FC236}">
                <a16:creationId xmlns:a16="http://schemas.microsoft.com/office/drawing/2014/main" id="{359A1831-2C7A-D985-E06B-332C8C04658E}"/>
              </a:ext>
            </a:extLst>
          </p:cNvPr>
          <p:cNvPicPr>
            <a:picLocks noChangeAspect="1"/>
          </p:cNvPicPr>
          <p:nvPr/>
        </p:nvPicPr>
        <p:blipFill>
          <a:blip r:embed="rId3"/>
          <a:stretch>
            <a:fillRect/>
          </a:stretch>
        </p:blipFill>
        <p:spPr>
          <a:xfrm>
            <a:off x="267218" y="1141168"/>
            <a:ext cx="6196329" cy="4682654"/>
          </a:xfrm>
          <a:prstGeom prst="rect">
            <a:avLst/>
          </a:prstGeom>
        </p:spPr>
      </p:pic>
    </p:spTree>
    <p:extLst>
      <p:ext uri="{BB962C8B-B14F-4D97-AF65-F5344CB8AC3E}">
        <p14:creationId xmlns:p14="http://schemas.microsoft.com/office/powerpoint/2010/main" val="1753010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89A7F-8E95-E17E-5267-E0FF8505DB8B}"/>
              </a:ext>
            </a:extLst>
          </p:cNvPr>
          <p:cNvSpPr>
            <a:spLocks noGrp="1"/>
          </p:cNvSpPr>
          <p:nvPr>
            <p:ph type="title"/>
          </p:nvPr>
        </p:nvSpPr>
        <p:spPr/>
        <p:txBody>
          <a:bodyPr/>
          <a:lstStyle/>
          <a:p>
            <a:r>
              <a:rPr lang="en-US" dirty="0"/>
              <a:t>Genes and ourselves</a:t>
            </a:r>
          </a:p>
        </p:txBody>
      </p:sp>
      <p:sp>
        <p:nvSpPr>
          <p:cNvPr id="4" name="TextBox 3">
            <a:extLst>
              <a:ext uri="{FF2B5EF4-FFF2-40B4-BE49-F238E27FC236}">
                <a16:creationId xmlns:a16="http://schemas.microsoft.com/office/drawing/2014/main" id="{0C1905B3-A7A4-429E-7AA8-3801E9ED2D90}"/>
              </a:ext>
            </a:extLst>
          </p:cNvPr>
          <p:cNvSpPr txBox="1"/>
          <p:nvPr/>
        </p:nvSpPr>
        <p:spPr>
          <a:xfrm>
            <a:off x="6582036" y="1310700"/>
            <a:ext cx="5461802" cy="4924425"/>
          </a:xfrm>
          <a:prstGeom prst="rect">
            <a:avLst/>
          </a:prstGeom>
          <a:noFill/>
        </p:spPr>
        <p:txBody>
          <a:bodyPr wrap="square">
            <a:spAutoFit/>
          </a:bodyPr>
          <a:lstStyle/>
          <a:p>
            <a:pPr marL="285750" indent="-285750" algn="l">
              <a:buFont typeface="Arial" panose="020B0604020202020204" pitchFamily="34" charset="0"/>
              <a:buChar char="•"/>
            </a:pPr>
            <a:r>
              <a:rPr lang="en-US" sz="2000" b="0" i="0" u="none" strike="noStrike" dirty="0">
                <a:solidFill>
                  <a:srgbClr val="181A1C"/>
                </a:solidFill>
                <a:effectLst/>
                <a:latin typeface="ui-sans"/>
              </a:rPr>
              <a:t>Genes contain the biological instructions to help the body build specific proteins</a:t>
            </a:r>
          </a:p>
          <a:p>
            <a:pPr marL="285750" indent="-285750" algn="l">
              <a:buFont typeface="Arial" panose="020B0604020202020204" pitchFamily="34" charset="0"/>
              <a:buChar char="•"/>
            </a:pPr>
            <a:r>
              <a:rPr lang="en-US" sz="2000" b="0" i="0" u="none" strike="noStrike" dirty="0">
                <a:solidFill>
                  <a:srgbClr val="181A1C"/>
                </a:solidFill>
                <a:effectLst/>
                <a:latin typeface="ui-sans"/>
              </a:rPr>
              <a:t>Proteins are the building blocks that help construct and maintain your cells, your organs, and your body as a whole.</a:t>
            </a:r>
          </a:p>
          <a:p>
            <a:pPr marL="285750" indent="-285750" algn="l">
              <a:buFont typeface="Arial" panose="020B0604020202020204" pitchFamily="34" charset="0"/>
              <a:buChar char="•"/>
            </a:pPr>
            <a:r>
              <a:rPr lang="en-US" sz="2000" b="0" i="0" u="none" strike="noStrike" dirty="0">
                <a:solidFill>
                  <a:srgbClr val="181A1C"/>
                </a:solidFill>
                <a:effectLst/>
                <a:latin typeface="ui-sans"/>
              </a:rPr>
              <a:t>Many genes work together in complex ways to build and maintain our bodies. </a:t>
            </a:r>
          </a:p>
          <a:p>
            <a:pPr marL="285750" indent="-285750" algn="l">
              <a:buFont typeface="Arial" panose="020B0604020202020204" pitchFamily="34" charset="0"/>
              <a:buChar char="•"/>
            </a:pPr>
            <a:r>
              <a:rPr lang="en-US" sz="2000" b="0" i="0" u="none" strike="noStrike" dirty="0">
                <a:solidFill>
                  <a:srgbClr val="181A1C"/>
                </a:solidFill>
                <a:effectLst/>
                <a:latin typeface="ui-sans"/>
              </a:rPr>
              <a:t>Even the simplest traits are affected by many different genes—and a single gene can be involved multiple traits</a:t>
            </a:r>
          </a:p>
          <a:p>
            <a:pPr marL="285750" indent="-285750" algn="l">
              <a:buFont typeface="Arial" panose="020B0604020202020204" pitchFamily="34" charset="0"/>
              <a:buChar char="•"/>
            </a:pPr>
            <a:r>
              <a:rPr lang="en-US" sz="2000" b="1" dirty="0">
                <a:solidFill>
                  <a:srgbClr val="181A1C"/>
                </a:solidFill>
                <a:latin typeface="ui-sans"/>
              </a:rPr>
              <a:t>The DNA of any two humans is 99.4% identical</a:t>
            </a:r>
          </a:p>
          <a:p>
            <a:pPr marL="742950" lvl="1" indent="-285750">
              <a:buFont typeface="Arial" panose="020B0604020202020204" pitchFamily="34" charset="0"/>
              <a:buChar char="•"/>
            </a:pPr>
            <a:r>
              <a:rPr lang="en-US" sz="2000" b="1" dirty="0">
                <a:solidFill>
                  <a:srgbClr val="181A1C"/>
                </a:solidFill>
                <a:latin typeface="ui-sans"/>
              </a:rPr>
              <a:t>The remaining 0.4% accounts for all our individual differences</a:t>
            </a:r>
          </a:p>
          <a:p>
            <a:pPr marL="285750" indent="-285750" algn="l">
              <a:buFont typeface="Arial" panose="020B0604020202020204" pitchFamily="34" charset="0"/>
              <a:buChar char="•"/>
            </a:pPr>
            <a:endParaRPr lang="en-US" b="0" i="0" u="none" strike="noStrike" dirty="0">
              <a:solidFill>
                <a:srgbClr val="181A1C"/>
              </a:solidFill>
              <a:effectLst/>
              <a:latin typeface="ui-sans"/>
            </a:endParaRPr>
          </a:p>
          <a:p>
            <a:br>
              <a:rPr lang="en-US" dirty="0"/>
            </a:br>
            <a:endParaRPr lang="en-US" dirty="0"/>
          </a:p>
        </p:txBody>
      </p:sp>
      <p:pic>
        <p:nvPicPr>
          <p:cNvPr id="6" name="Picture 5" descr="A group of people&#10;&#10;Description automatically generated with low confidence">
            <a:extLst>
              <a:ext uri="{FF2B5EF4-FFF2-40B4-BE49-F238E27FC236}">
                <a16:creationId xmlns:a16="http://schemas.microsoft.com/office/drawing/2014/main" id="{EA9CFE0D-D76F-775C-0377-CDCEB4BD37E0}"/>
              </a:ext>
            </a:extLst>
          </p:cNvPr>
          <p:cNvPicPr>
            <a:picLocks noChangeAspect="1"/>
          </p:cNvPicPr>
          <p:nvPr/>
        </p:nvPicPr>
        <p:blipFill>
          <a:blip r:embed="rId2"/>
          <a:stretch>
            <a:fillRect/>
          </a:stretch>
        </p:blipFill>
        <p:spPr>
          <a:xfrm>
            <a:off x="0" y="1748001"/>
            <a:ext cx="6582036" cy="2895864"/>
          </a:xfrm>
          <a:prstGeom prst="rect">
            <a:avLst/>
          </a:prstGeom>
        </p:spPr>
      </p:pic>
      <p:sp>
        <p:nvSpPr>
          <p:cNvPr id="7" name="TextBox 6">
            <a:extLst>
              <a:ext uri="{FF2B5EF4-FFF2-40B4-BE49-F238E27FC236}">
                <a16:creationId xmlns:a16="http://schemas.microsoft.com/office/drawing/2014/main" id="{BD771439-E2FC-53A1-460F-C790D26056DB}"/>
              </a:ext>
            </a:extLst>
          </p:cNvPr>
          <p:cNvSpPr txBox="1"/>
          <p:nvPr/>
        </p:nvSpPr>
        <p:spPr>
          <a:xfrm>
            <a:off x="0" y="4627366"/>
            <a:ext cx="2643994" cy="369332"/>
          </a:xfrm>
          <a:prstGeom prst="rect">
            <a:avLst/>
          </a:prstGeom>
          <a:noFill/>
        </p:spPr>
        <p:txBody>
          <a:bodyPr wrap="none" rtlCol="0">
            <a:spAutoFit/>
          </a:bodyPr>
          <a:lstStyle/>
          <a:p>
            <a:r>
              <a:rPr lang="en-US" dirty="0"/>
              <a:t>Source:  Science magazine</a:t>
            </a:r>
          </a:p>
        </p:txBody>
      </p:sp>
    </p:spTree>
    <p:extLst>
      <p:ext uri="{BB962C8B-B14F-4D97-AF65-F5344CB8AC3E}">
        <p14:creationId xmlns:p14="http://schemas.microsoft.com/office/powerpoint/2010/main" val="4047214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86EF87CA-0520-E24C-8AEF-E7EC424278C8}" vid="{55704E2B-BBD7-F241-B59B-D6A84235D8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2106</TotalTime>
  <Words>2211</Words>
  <Application>Microsoft Office PowerPoint</Application>
  <PresentationFormat>Widescreen</PresentationFormat>
  <Paragraphs>247</Paragraphs>
  <Slides>44</Slides>
  <Notes>3</Notes>
  <HiddenSlides>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-apple-system</vt:lpstr>
      <vt:lpstr>Arial</vt:lpstr>
      <vt:lpstr>Calibri</vt:lpstr>
      <vt:lpstr>Century Gothic</vt:lpstr>
      <vt:lpstr>Georgia</vt:lpstr>
      <vt:lpstr>ui-sans</vt:lpstr>
      <vt:lpstr>Verdana</vt:lpstr>
      <vt:lpstr>Office Theme</vt:lpstr>
      <vt:lpstr>PowerPoint Presentation</vt:lpstr>
      <vt:lpstr>Gene Tests for sale: Discovering ancestry and inherited health risks</vt:lpstr>
      <vt:lpstr>Greetings!  Introduction to your instructor</vt:lpstr>
      <vt:lpstr>Outline for today</vt:lpstr>
      <vt:lpstr>What are genes?</vt:lpstr>
      <vt:lpstr>What are genes?</vt:lpstr>
      <vt:lpstr>What are genes?</vt:lpstr>
      <vt:lpstr>What are genes?</vt:lpstr>
      <vt:lpstr>Genes and ourselves</vt:lpstr>
      <vt:lpstr>Making proteins from the DNA code</vt:lpstr>
      <vt:lpstr> DNA’s language: Making proteins from the DNA code</vt:lpstr>
      <vt:lpstr> DNA’s language: Making proteins from the DNA code</vt:lpstr>
      <vt:lpstr>Exons and Introns</vt:lpstr>
      <vt:lpstr>Mutations:  Making changes in the code</vt:lpstr>
      <vt:lpstr>Other types of mutations</vt:lpstr>
      <vt:lpstr>A mutation MIGHT result in a disease or health condition …but it’s not guaranteed to</vt:lpstr>
      <vt:lpstr>Example:  Lactose Intolerance in adults</vt:lpstr>
      <vt:lpstr>Genotypes and Alleles Dominant and recessive traits</vt:lpstr>
      <vt:lpstr>The Human Genome Project One of the greatest scientific feats in history</vt:lpstr>
      <vt:lpstr>PowerPoint Presentation</vt:lpstr>
      <vt:lpstr>PowerPoint Presentation</vt:lpstr>
      <vt:lpstr>How gene sequencing technology works Company: Illumina</vt:lpstr>
      <vt:lpstr>How gene sequencing technology works Company: Illumina</vt:lpstr>
      <vt:lpstr>Alignment:  Matching up Reads with the Reference Genome</vt:lpstr>
      <vt:lpstr>Coverage: More “Reads” makes the process more accurate</vt:lpstr>
      <vt:lpstr>Ancestry tests</vt:lpstr>
      <vt:lpstr>Ancestry tests – how do they work?</vt:lpstr>
      <vt:lpstr>Ancestry Tests:  Preparing your sample</vt:lpstr>
      <vt:lpstr>PowerPoint Presentation</vt:lpstr>
      <vt:lpstr>Ancestry tests –  Compare your SNPs to those of reference populations</vt:lpstr>
      <vt:lpstr>One example SNP A single SNP can occur in many populations</vt:lpstr>
      <vt:lpstr>Issue – Geographic regions not equally represented in the database</vt:lpstr>
      <vt:lpstr>Genetic predisposition and risks</vt:lpstr>
      <vt:lpstr>Genetic predisposition example:  BRCA1</vt:lpstr>
      <vt:lpstr>Comparing ”reads” from your DNA sequence to a reference genome to identify variants</vt:lpstr>
      <vt:lpstr>“Pathogenic Variants” (PV) in BRCA1</vt:lpstr>
      <vt:lpstr>PowerPoint Presentation</vt:lpstr>
      <vt:lpstr>Where the mutations occurred in the BRCA1 gene</vt:lpstr>
      <vt:lpstr>Commercial products and services</vt:lpstr>
      <vt:lpstr>Example:  Nebula Genomics</vt:lpstr>
      <vt:lpstr>Example:  Nebula Genomics</vt:lpstr>
      <vt:lpstr>There’s a gene for “Jimmy Legs”!</vt:lpstr>
      <vt:lpstr>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Vasi, Nicholas</dc:creator>
  <cp:lastModifiedBy>OLLI</cp:lastModifiedBy>
  <cp:revision>33</cp:revision>
  <dcterms:created xsi:type="dcterms:W3CDTF">2022-09-12T13:32:19Z</dcterms:created>
  <dcterms:modified xsi:type="dcterms:W3CDTF">2023-02-20T20:34:33Z</dcterms:modified>
</cp:coreProperties>
</file>