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80" r:id="rId3"/>
    <p:sldId id="281" r:id="rId4"/>
    <p:sldId id="282" r:id="rId5"/>
    <p:sldId id="284" r:id="rId6"/>
    <p:sldId id="265" r:id="rId7"/>
    <p:sldId id="283" r:id="rId8"/>
    <p:sldId id="287" r:id="rId9"/>
    <p:sldId id="285" r:id="rId10"/>
    <p:sldId id="274" r:id="rId11"/>
    <p:sldId id="290" r:id="rId12"/>
    <p:sldId id="289" r:id="rId13"/>
    <p:sldId id="269" r:id="rId14"/>
    <p:sldId id="272" r:id="rId15"/>
    <p:sldId id="273" r:id="rId16"/>
    <p:sldId id="271" r:id="rId17"/>
    <p:sldId id="259" r:id="rId18"/>
    <p:sldId id="266" r:id="rId19"/>
    <p:sldId id="267" r:id="rId20"/>
    <p:sldId id="276" r:id="rId21"/>
    <p:sldId id="268" r:id="rId22"/>
    <p:sldId id="277" r:id="rId23"/>
    <p:sldId id="286" r:id="rId24"/>
    <p:sldId id="279" r:id="rId25"/>
    <p:sldId id="278" r:id="rId26"/>
    <p:sldId id="264"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35"/>
    <p:restoredTop sz="95153"/>
  </p:normalViewPr>
  <p:slideViewPr>
    <p:cSldViewPr snapToGrid="0" snapToObjects="1">
      <p:cViewPr varScale="1">
        <p:scale>
          <a:sx n="122" d="100"/>
          <a:sy n="122" d="100"/>
        </p:scale>
        <p:origin x="114" y="2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917A9-8F93-264D-9FA7-C523F080BDC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BCC9AC8-4629-204B-B69D-F0EF5349831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FF72833-82E9-3044-847E-2E2B93CA5364}"/>
              </a:ext>
            </a:extLst>
          </p:cNvPr>
          <p:cNvSpPr>
            <a:spLocks noGrp="1"/>
          </p:cNvSpPr>
          <p:nvPr>
            <p:ph type="dt" sz="half" idx="10"/>
          </p:nvPr>
        </p:nvSpPr>
        <p:spPr/>
        <p:txBody>
          <a:bodyPr/>
          <a:lstStyle/>
          <a:p>
            <a:fld id="{E6DA5172-F90A-0044-8213-DB5D779EA823}" type="datetimeFigureOut">
              <a:rPr lang="en-US" smtClean="0"/>
              <a:t>3/22/2023</a:t>
            </a:fld>
            <a:endParaRPr lang="en-US"/>
          </a:p>
        </p:txBody>
      </p:sp>
      <p:sp>
        <p:nvSpPr>
          <p:cNvPr id="5" name="Footer Placeholder 4">
            <a:extLst>
              <a:ext uri="{FF2B5EF4-FFF2-40B4-BE49-F238E27FC236}">
                <a16:creationId xmlns:a16="http://schemas.microsoft.com/office/drawing/2014/main" id="{8DC512BD-F10B-154A-828B-1A3835E06B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BDBB64-FE9E-AA47-ADA3-4EA492AB1631}"/>
              </a:ext>
            </a:extLst>
          </p:cNvPr>
          <p:cNvSpPr>
            <a:spLocks noGrp="1"/>
          </p:cNvSpPr>
          <p:nvPr>
            <p:ph type="sldNum" sz="quarter" idx="12"/>
          </p:nvPr>
        </p:nvSpPr>
        <p:spPr/>
        <p:txBody>
          <a:bodyPr/>
          <a:lstStyle/>
          <a:p>
            <a:fld id="{7E7F4201-2E6F-A44B-92A2-C7C2945DD430}" type="slidenum">
              <a:rPr lang="en-US" smtClean="0"/>
              <a:t>‹#›</a:t>
            </a:fld>
            <a:endParaRPr lang="en-US"/>
          </a:p>
        </p:txBody>
      </p:sp>
    </p:spTree>
    <p:extLst>
      <p:ext uri="{BB962C8B-B14F-4D97-AF65-F5344CB8AC3E}">
        <p14:creationId xmlns:p14="http://schemas.microsoft.com/office/powerpoint/2010/main" val="35342049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D8AA5-3A7D-484D-B8B6-BD92DDB9458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6D35C91-02E3-6645-A002-82E40E87736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C16B53-BB75-3B4E-80F4-001143C25A89}"/>
              </a:ext>
            </a:extLst>
          </p:cNvPr>
          <p:cNvSpPr>
            <a:spLocks noGrp="1"/>
          </p:cNvSpPr>
          <p:nvPr>
            <p:ph type="dt" sz="half" idx="10"/>
          </p:nvPr>
        </p:nvSpPr>
        <p:spPr/>
        <p:txBody>
          <a:bodyPr/>
          <a:lstStyle/>
          <a:p>
            <a:fld id="{E6DA5172-F90A-0044-8213-DB5D779EA823}" type="datetimeFigureOut">
              <a:rPr lang="en-US" smtClean="0"/>
              <a:t>3/22/2023</a:t>
            </a:fld>
            <a:endParaRPr lang="en-US"/>
          </a:p>
        </p:txBody>
      </p:sp>
      <p:sp>
        <p:nvSpPr>
          <p:cNvPr id="5" name="Footer Placeholder 4">
            <a:extLst>
              <a:ext uri="{FF2B5EF4-FFF2-40B4-BE49-F238E27FC236}">
                <a16:creationId xmlns:a16="http://schemas.microsoft.com/office/drawing/2014/main" id="{66FF85FC-26D4-FC4B-BB54-9F5B4A4D3F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BC9BCD-1965-D447-94B3-3EC496A34C4C}"/>
              </a:ext>
            </a:extLst>
          </p:cNvPr>
          <p:cNvSpPr>
            <a:spLocks noGrp="1"/>
          </p:cNvSpPr>
          <p:nvPr>
            <p:ph type="sldNum" sz="quarter" idx="12"/>
          </p:nvPr>
        </p:nvSpPr>
        <p:spPr/>
        <p:txBody>
          <a:bodyPr/>
          <a:lstStyle/>
          <a:p>
            <a:fld id="{7E7F4201-2E6F-A44B-92A2-C7C2945DD430}" type="slidenum">
              <a:rPr lang="en-US" smtClean="0"/>
              <a:t>‹#›</a:t>
            </a:fld>
            <a:endParaRPr lang="en-US"/>
          </a:p>
        </p:txBody>
      </p:sp>
    </p:spTree>
    <p:extLst>
      <p:ext uri="{BB962C8B-B14F-4D97-AF65-F5344CB8AC3E}">
        <p14:creationId xmlns:p14="http://schemas.microsoft.com/office/powerpoint/2010/main" val="9096878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63ECA5B-37AB-324E-9201-440AA1A29D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90D97EB-52BB-FC43-B1A5-C15B467295B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378003-847A-3447-B2E4-A146491BAE86}"/>
              </a:ext>
            </a:extLst>
          </p:cNvPr>
          <p:cNvSpPr>
            <a:spLocks noGrp="1"/>
          </p:cNvSpPr>
          <p:nvPr>
            <p:ph type="dt" sz="half" idx="10"/>
          </p:nvPr>
        </p:nvSpPr>
        <p:spPr/>
        <p:txBody>
          <a:bodyPr/>
          <a:lstStyle/>
          <a:p>
            <a:fld id="{E6DA5172-F90A-0044-8213-DB5D779EA823}" type="datetimeFigureOut">
              <a:rPr lang="en-US" smtClean="0"/>
              <a:t>3/22/2023</a:t>
            </a:fld>
            <a:endParaRPr lang="en-US"/>
          </a:p>
        </p:txBody>
      </p:sp>
      <p:sp>
        <p:nvSpPr>
          <p:cNvPr id="5" name="Footer Placeholder 4">
            <a:extLst>
              <a:ext uri="{FF2B5EF4-FFF2-40B4-BE49-F238E27FC236}">
                <a16:creationId xmlns:a16="http://schemas.microsoft.com/office/drawing/2014/main" id="{9EF1C790-BE60-2141-8C55-768AE61DF3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254F3B-5A00-0F47-BFD5-C23637D89188}"/>
              </a:ext>
            </a:extLst>
          </p:cNvPr>
          <p:cNvSpPr>
            <a:spLocks noGrp="1"/>
          </p:cNvSpPr>
          <p:nvPr>
            <p:ph type="sldNum" sz="quarter" idx="12"/>
          </p:nvPr>
        </p:nvSpPr>
        <p:spPr/>
        <p:txBody>
          <a:bodyPr/>
          <a:lstStyle/>
          <a:p>
            <a:fld id="{7E7F4201-2E6F-A44B-92A2-C7C2945DD430}" type="slidenum">
              <a:rPr lang="en-US" smtClean="0"/>
              <a:t>‹#›</a:t>
            </a:fld>
            <a:endParaRPr lang="en-US"/>
          </a:p>
        </p:txBody>
      </p:sp>
    </p:spTree>
    <p:extLst>
      <p:ext uri="{BB962C8B-B14F-4D97-AF65-F5344CB8AC3E}">
        <p14:creationId xmlns:p14="http://schemas.microsoft.com/office/powerpoint/2010/main" val="3706828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81E70-C60E-E246-9314-C77FBC4A80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5139B52-9A87-144A-AA0B-EC551F1F29B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D4BE92-3AE7-084D-AF9E-044333C5E9B8}"/>
              </a:ext>
            </a:extLst>
          </p:cNvPr>
          <p:cNvSpPr>
            <a:spLocks noGrp="1"/>
          </p:cNvSpPr>
          <p:nvPr>
            <p:ph type="dt" sz="half" idx="10"/>
          </p:nvPr>
        </p:nvSpPr>
        <p:spPr/>
        <p:txBody>
          <a:bodyPr/>
          <a:lstStyle/>
          <a:p>
            <a:fld id="{E6DA5172-F90A-0044-8213-DB5D779EA823}" type="datetimeFigureOut">
              <a:rPr lang="en-US" smtClean="0"/>
              <a:t>3/22/2023</a:t>
            </a:fld>
            <a:endParaRPr lang="en-US"/>
          </a:p>
        </p:txBody>
      </p:sp>
      <p:sp>
        <p:nvSpPr>
          <p:cNvPr id="5" name="Footer Placeholder 4">
            <a:extLst>
              <a:ext uri="{FF2B5EF4-FFF2-40B4-BE49-F238E27FC236}">
                <a16:creationId xmlns:a16="http://schemas.microsoft.com/office/drawing/2014/main" id="{C62F0484-5BC8-984F-9F58-6912686495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B29BCC-8F85-664D-B45B-6C695B5ADB2D}"/>
              </a:ext>
            </a:extLst>
          </p:cNvPr>
          <p:cNvSpPr>
            <a:spLocks noGrp="1"/>
          </p:cNvSpPr>
          <p:nvPr>
            <p:ph type="sldNum" sz="quarter" idx="12"/>
          </p:nvPr>
        </p:nvSpPr>
        <p:spPr/>
        <p:txBody>
          <a:bodyPr/>
          <a:lstStyle/>
          <a:p>
            <a:fld id="{7E7F4201-2E6F-A44B-92A2-C7C2945DD430}" type="slidenum">
              <a:rPr lang="en-US" smtClean="0"/>
              <a:t>‹#›</a:t>
            </a:fld>
            <a:endParaRPr lang="en-US"/>
          </a:p>
        </p:txBody>
      </p:sp>
    </p:spTree>
    <p:extLst>
      <p:ext uri="{BB962C8B-B14F-4D97-AF65-F5344CB8AC3E}">
        <p14:creationId xmlns:p14="http://schemas.microsoft.com/office/powerpoint/2010/main" val="16793791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9AD19-1DF6-DD43-B212-7EAD86C751B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B75A8B5-8F4C-CF42-BDD1-7B9DC2EF5CB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8A9642E-8076-9E40-B5F2-7A0E1BC3476B}"/>
              </a:ext>
            </a:extLst>
          </p:cNvPr>
          <p:cNvSpPr>
            <a:spLocks noGrp="1"/>
          </p:cNvSpPr>
          <p:nvPr>
            <p:ph type="dt" sz="half" idx="10"/>
          </p:nvPr>
        </p:nvSpPr>
        <p:spPr/>
        <p:txBody>
          <a:bodyPr/>
          <a:lstStyle/>
          <a:p>
            <a:fld id="{E6DA5172-F90A-0044-8213-DB5D779EA823}" type="datetimeFigureOut">
              <a:rPr lang="en-US" smtClean="0"/>
              <a:t>3/22/2023</a:t>
            </a:fld>
            <a:endParaRPr lang="en-US"/>
          </a:p>
        </p:txBody>
      </p:sp>
      <p:sp>
        <p:nvSpPr>
          <p:cNvPr id="5" name="Footer Placeholder 4">
            <a:extLst>
              <a:ext uri="{FF2B5EF4-FFF2-40B4-BE49-F238E27FC236}">
                <a16:creationId xmlns:a16="http://schemas.microsoft.com/office/drawing/2014/main" id="{77F9127E-40DB-7D46-AD26-F34004A02E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07BC94-7B01-0041-ADB9-C486D554044A}"/>
              </a:ext>
            </a:extLst>
          </p:cNvPr>
          <p:cNvSpPr>
            <a:spLocks noGrp="1"/>
          </p:cNvSpPr>
          <p:nvPr>
            <p:ph type="sldNum" sz="quarter" idx="12"/>
          </p:nvPr>
        </p:nvSpPr>
        <p:spPr/>
        <p:txBody>
          <a:bodyPr/>
          <a:lstStyle/>
          <a:p>
            <a:fld id="{7E7F4201-2E6F-A44B-92A2-C7C2945DD430}" type="slidenum">
              <a:rPr lang="en-US" smtClean="0"/>
              <a:t>‹#›</a:t>
            </a:fld>
            <a:endParaRPr lang="en-US"/>
          </a:p>
        </p:txBody>
      </p:sp>
    </p:spTree>
    <p:extLst>
      <p:ext uri="{BB962C8B-B14F-4D97-AF65-F5344CB8AC3E}">
        <p14:creationId xmlns:p14="http://schemas.microsoft.com/office/powerpoint/2010/main" val="41540242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3EDC9-21B3-4C42-B865-E134DF069D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CD20C73-C818-E04D-B9B4-6AC96038279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49D335D-65B5-4C4B-A970-156C133FB2E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D4C4DBC-7538-0C42-8F9C-36B2E8894FA5}"/>
              </a:ext>
            </a:extLst>
          </p:cNvPr>
          <p:cNvSpPr>
            <a:spLocks noGrp="1"/>
          </p:cNvSpPr>
          <p:nvPr>
            <p:ph type="dt" sz="half" idx="10"/>
          </p:nvPr>
        </p:nvSpPr>
        <p:spPr/>
        <p:txBody>
          <a:bodyPr/>
          <a:lstStyle/>
          <a:p>
            <a:fld id="{E6DA5172-F90A-0044-8213-DB5D779EA823}" type="datetimeFigureOut">
              <a:rPr lang="en-US" smtClean="0"/>
              <a:t>3/22/2023</a:t>
            </a:fld>
            <a:endParaRPr lang="en-US"/>
          </a:p>
        </p:txBody>
      </p:sp>
      <p:sp>
        <p:nvSpPr>
          <p:cNvPr id="6" name="Footer Placeholder 5">
            <a:extLst>
              <a:ext uri="{FF2B5EF4-FFF2-40B4-BE49-F238E27FC236}">
                <a16:creationId xmlns:a16="http://schemas.microsoft.com/office/drawing/2014/main" id="{C6041256-0667-754E-ACFA-41D41AE3C0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86705B-FA07-FF43-8072-7FDEAD724A6C}"/>
              </a:ext>
            </a:extLst>
          </p:cNvPr>
          <p:cNvSpPr>
            <a:spLocks noGrp="1"/>
          </p:cNvSpPr>
          <p:nvPr>
            <p:ph type="sldNum" sz="quarter" idx="12"/>
          </p:nvPr>
        </p:nvSpPr>
        <p:spPr/>
        <p:txBody>
          <a:bodyPr/>
          <a:lstStyle/>
          <a:p>
            <a:fld id="{7E7F4201-2E6F-A44B-92A2-C7C2945DD430}" type="slidenum">
              <a:rPr lang="en-US" smtClean="0"/>
              <a:t>‹#›</a:t>
            </a:fld>
            <a:endParaRPr lang="en-US"/>
          </a:p>
        </p:txBody>
      </p:sp>
    </p:spTree>
    <p:extLst>
      <p:ext uri="{BB962C8B-B14F-4D97-AF65-F5344CB8AC3E}">
        <p14:creationId xmlns:p14="http://schemas.microsoft.com/office/powerpoint/2010/main" val="2650631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6C8C0-2CA5-8D4B-8238-8F011090804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C8E4A54-569B-8346-BE7E-782EBF70939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4AC394E-BBA7-AE4E-AB88-A6932914401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0CE66E6-49BA-CC4F-BD4D-373657FF71E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71D0251-BAF9-0D43-95D9-07D102A6686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92F884D-6E26-0548-B5FD-D0215A1A5D15}"/>
              </a:ext>
            </a:extLst>
          </p:cNvPr>
          <p:cNvSpPr>
            <a:spLocks noGrp="1"/>
          </p:cNvSpPr>
          <p:nvPr>
            <p:ph type="dt" sz="half" idx="10"/>
          </p:nvPr>
        </p:nvSpPr>
        <p:spPr/>
        <p:txBody>
          <a:bodyPr/>
          <a:lstStyle/>
          <a:p>
            <a:fld id="{E6DA5172-F90A-0044-8213-DB5D779EA823}" type="datetimeFigureOut">
              <a:rPr lang="en-US" smtClean="0"/>
              <a:t>3/22/2023</a:t>
            </a:fld>
            <a:endParaRPr lang="en-US"/>
          </a:p>
        </p:txBody>
      </p:sp>
      <p:sp>
        <p:nvSpPr>
          <p:cNvPr id="8" name="Footer Placeholder 7">
            <a:extLst>
              <a:ext uri="{FF2B5EF4-FFF2-40B4-BE49-F238E27FC236}">
                <a16:creationId xmlns:a16="http://schemas.microsoft.com/office/drawing/2014/main" id="{7B5C8D8F-9F6F-B747-B640-C551C9AF069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E266302-E878-F342-9ED8-256F0DF25672}"/>
              </a:ext>
            </a:extLst>
          </p:cNvPr>
          <p:cNvSpPr>
            <a:spLocks noGrp="1"/>
          </p:cNvSpPr>
          <p:nvPr>
            <p:ph type="sldNum" sz="quarter" idx="12"/>
          </p:nvPr>
        </p:nvSpPr>
        <p:spPr/>
        <p:txBody>
          <a:bodyPr/>
          <a:lstStyle/>
          <a:p>
            <a:fld id="{7E7F4201-2E6F-A44B-92A2-C7C2945DD430}" type="slidenum">
              <a:rPr lang="en-US" smtClean="0"/>
              <a:t>‹#›</a:t>
            </a:fld>
            <a:endParaRPr lang="en-US"/>
          </a:p>
        </p:txBody>
      </p:sp>
    </p:spTree>
    <p:extLst>
      <p:ext uri="{BB962C8B-B14F-4D97-AF65-F5344CB8AC3E}">
        <p14:creationId xmlns:p14="http://schemas.microsoft.com/office/powerpoint/2010/main" val="17723145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FCEBC-58A6-AF48-8EBF-DC0FC75054F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D5FFB03-5C01-154F-8442-DFC7F9EE1410}"/>
              </a:ext>
            </a:extLst>
          </p:cNvPr>
          <p:cNvSpPr>
            <a:spLocks noGrp="1"/>
          </p:cNvSpPr>
          <p:nvPr>
            <p:ph type="dt" sz="half" idx="10"/>
          </p:nvPr>
        </p:nvSpPr>
        <p:spPr/>
        <p:txBody>
          <a:bodyPr/>
          <a:lstStyle/>
          <a:p>
            <a:fld id="{E6DA5172-F90A-0044-8213-DB5D779EA823}" type="datetimeFigureOut">
              <a:rPr lang="en-US" smtClean="0"/>
              <a:t>3/22/2023</a:t>
            </a:fld>
            <a:endParaRPr lang="en-US"/>
          </a:p>
        </p:txBody>
      </p:sp>
      <p:sp>
        <p:nvSpPr>
          <p:cNvPr id="4" name="Footer Placeholder 3">
            <a:extLst>
              <a:ext uri="{FF2B5EF4-FFF2-40B4-BE49-F238E27FC236}">
                <a16:creationId xmlns:a16="http://schemas.microsoft.com/office/drawing/2014/main" id="{AA83A372-ECAF-234E-8C9C-E3D2FC75652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806C6C3-7AD2-4044-B65F-02927A66B0AD}"/>
              </a:ext>
            </a:extLst>
          </p:cNvPr>
          <p:cNvSpPr>
            <a:spLocks noGrp="1"/>
          </p:cNvSpPr>
          <p:nvPr>
            <p:ph type="sldNum" sz="quarter" idx="12"/>
          </p:nvPr>
        </p:nvSpPr>
        <p:spPr/>
        <p:txBody>
          <a:bodyPr/>
          <a:lstStyle/>
          <a:p>
            <a:fld id="{7E7F4201-2E6F-A44B-92A2-C7C2945DD430}" type="slidenum">
              <a:rPr lang="en-US" smtClean="0"/>
              <a:t>‹#›</a:t>
            </a:fld>
            <a:endParaRPr lang="en-US"/>
          </a:p>
        </p:txBody>
      </p:sp>
    </p:spTree>
    <p:extLst>
      <p:ext uri="{BB962C8B-B14F-4D97-AF65-F5344CB8AC3E}">
        <p14:creationId xmlns:p14="http://schemas.microsoft.com/office/powerpoint/2010/main" val="19287879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E02C155-662E-F94B-97CB-392CC115C379}"/>
              </a:ext>
            </a:extLst>
          </p:cNvPr>
          <p:cNvSpPr>
            <a:spLocks noGrp="1"/>
          </p:cNvSpPr>
          <p:nvPr>
            <p:ph type="dt" sz="half" idx="10"/>
          </p:nvPr>
        </p:nvSpPr>
        <p:spPr/>
        <p:txBody>
          <a:bodyPr/>
          <a:lstStyle/>
          <a:p>
            <a:fld id="{E6DA5172-F90A-0044-8213-DB5D779EA823}" type="datetimeFigureOut">
              <a:rPr lang="en-US" smtClean="0"/>
              <a:t>3/22/2023</a:t>
            </a:fld>
            <a:endParaRPr lang="en-US"/>
          </a:p>
        </p:txBody>
      </p:sp>
      <p:sp>
        <p:nvSpPr>
          <p:cNvPr id="3" name="Footer Placeholder 2">
            <a:extLst>
              <a:ext uri="{FF2B5EF4-FFF2-40B4-BE49-F238E27FC236}">
                <a16:creationId xmlns:a16="http://schemas.microsoft.com/office/drawing/2014/main" id="{3FD11995-08D9-7F49-B062-496E65B3E84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FE05D0C-8EEE-2944-86BC-AA55875653CA}"/>
              </a:ext>
            </a:extLst>
          </p:cNvPr>
          <p:cNvSpPr>
            <a:spLocks noGrp="1"/>
          </p:cNvSpPr>
          <p:nvPr>
            <p:ph type="sldNum" sz="quarter" idx="12"/>
          </p:nvPr>
        </p:nvSpPr>
        <p:spPr/>
        <p:txBody>
          <a:bodyPr/>
          <a:lstStyle/>
          <a:p>
            <a:fld id="{7E7F4201-2E6F-A44B-92A2-C7C2945DD430}" type="slidenum">
              <a:rPr lang="en-US" smtClean="0"/>
              <a:t>‹#›</a:t>
            </a:fld>
            <a:endParaRPr lang="en-US"/>
          </a:p>
        </p:txBody>
      </p:sp>
    </p:spTree>
    <p:extLst>
      <p:ext uri="{BB962C8B-B14F-4D97-AF65-F5344CB8AC3E}">
        <p14:creationId xmlns:p14="http://schemas.microsoft.com/office/powerpoint/2010/main" val="7460462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6763E-D151-EE4C-B911-3F5D17DC13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6D99AB-9E9D-A344-9F83-B4DA59B469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0CC729F-D55E-6F49-AD20-12298F155B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73503A0-D900-234F-8E5A-BA1CF47CC81F}"/>
              </a:ext>
            </a:extLst>
          </p:cNvPr>
          <p:cNvSpPr>
            <a:spLocks noGrp="1"/>
          </p:cNvSpPr>
          <p:nvPr>
            <p:ph type="dt" sz="half" idx="10"/>
          </p:nvPr>
        </p:nvSpPr>
        <p:spPr/>
        <p:txBody>
          <a:bodyPr/>
          <a:lstStyle/>
          <a:p>
            <a:fld id="{E6DA5172-F90A-0044-8213-DB5D779EA823}" type="datetimeFigureOut">
              <a:rPr lang="en-US" smtClean="0"/>
              <a:t>3/22/2023</a:t>
            </a:fld>
            <a:endParaRPr lang="en-US"/>
          </a:p>
        </p:txBody>
      </p:sp>
      <p:sp>
        <p:nvSpPr>
          <p:cNvPr id="6" name="Footer Placeholder 5">
            <a:extLst>
              <a:ext uri="{FF2B5EF4-FFF2-40B4-BE49-F238E27FC236}">
                <a16:creationId xmlns:a16="http://schemas.microsoft.com/office/drawing/2014/main" id="{A943D245-CF0E-F74D-8C14-2C63480BCE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F736D3-2D20-DA46-A4D9-A32EF4B05F4D}"/>
              </a:ext>
            </a:extLst>
          </p:cNvPr>
          <p:cNvSpPr>
            <a:spLocks noGrp="1"/>
          </p:cNvSpPr>
          <p:nvPr>
            <p:ph type="sldNum" sz="quarter" idx="12"/>
          </p:nvPr>
        </p:nvSpPr>
        <p:spPr/>
        <p:txBody>
          <a:bodyPr/>
          <a:lstStyle/>
          <a:p>
            <a:fld id="{7E7F4201-2E6F-A44B-92A2-C7C2945DD430}" type="slidenum">
              <a:rPr lang="en-US" smtClean="0"/>
              <a:t>‹#›</a:t>
            </a:fld>
            <a:endParaRPr lang="en-US"/>
          </a:p>
        </p:txBody>
      </p:sp>
    </p:spTree>
    <p:extLst>
      <p:ext uri="{BB962C8B-B14F-4D97-AF65-F5344CB8AC3E}">
        <p14:creationId xmlns:p14="http://schemas.microsoft.com/office/powerpoint/2010/main" val="640981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84CE9-572F-BC4E-9603-810BE95478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079CD99-96D3-CD48-B5E5-9BFD42771FD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D6CEB98-C068-C641-91E4-6803C376ED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15A1549-65E6-0C4F-8DB8-593F0196694E}"/>
              </a:ext>
            </a:extLst>
          </p:cNvPr>
          <p:cNvSpPr>
            <a:spLocks noGrp="1"/>
          </p:cNvSpPr>
          <p:nvPr>
            <p:ph type="dt" sz="half" idx="10"/>
          </p:nvPr>
        </p:nvSpPr>
        <p:spPr/>
        <p:txBody>
          <a:bodyPr/>
          <a:lstStyle/>
          <a:p>
            <a:fld id="{E6DA5172-F90A-0044-8213-DB5D779EA823}" type="datetimeFigureOut">
              <a:rPr lang="en-US" smtClean="0"/>
              <a:t>3/22/2023</a:t>
            </a:fld>
            <a:endParaRPr lang="en-US"/>
          </a:p>
        </p:txBody>
      </p:sp>
      <p:sp>
        <p:nvSpPr>
          <p:cNvPr id="6" name="Footer Placeholder 5">
            <a:extLst>
              <a:ext uri="{FF2B5EF4-FFF2-40B4-BE49-F238E27FC236}">
                <a16:creationId xmlns:a16="http://schemas.microsoft.com/office/drawing/2014/main" id="{580AA1F5-C57F-3A45-8CB6-6B0FD024A3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59C282-AD2B-374B-992E-2249DC7A8BAD}"/>
              </a:ext>
            </a:extLst>
          </p:cNvPr>
          <p:cNvSpPr>
            <a:spLocks noGrp="1"/>
          </p:cNvSpPr>
          <p:nvPr>
            <p:ph type="sldNum" sz="quarter" idx="12"/>
          </p:nvPr>
        </p:nvSpPr>
        <p:spPr/>
        <p:txBody>
          <a:bodyPr/>
          <a:lstStyle/>
          <a:p>
            <a:fld id="{7E7F4201-2E6F-A44B-92A2-C7C2945DD430}" type="slidenum">
              <a:rPr lang="en-US" smtClean="0"/>
              <a:t>‹#›</a:t>
            </a:fld>
            <a:endParaRPr lang="en-US"/>
          </a:p>
        </p:txBody>
      </p:sp>
    </p:spTree>
    <p:extLst>
      <p:ext uri="{BB962C8B-B14F-4D97-AF65-F5344CB8AC3E}">
        <p14:creationId xmlns:p14="http://schemas.microsoft.com/office/powerpoint/2010/main" val="2200510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6C0FA8-D77D-E448-ADA8-BA71D813EE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6DEA598-AC06-E749-9102-836CF3BC15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DBAFA6-92C9-2140-B4E2-421E5C3B168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DA5172-F90A-0044-8213-DB5D779EA823}" type="datetimeFigureOut">
              <a:rPr lang="en-US" smtClean="0"/>
              <a:t>3/22/2023</a:t>
            </a:fld>
            <a:endParaRPr lang="en-US"/>
          </a:p>
        </p:txBody>
      </p:sp>
      <p:sp>
        <p:nvSpPr>
          <p:cNvPr id="5" name="Footer Placeholder 4">
            <a:extLst>
              <a:ext uri="{FF2B5EF4-FFF2-40B4-BE49-F238E27FC236}">
                <a16:creationId xmlns:a16="http://schemas.microsoft.com/office/drawing/2014/main" id="{586622D2-F479-0149-AA3C-53B7AD5768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0E8BFAE-8695-1A4A-8E06-5863E74D15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7F4201-2E6F-A44B-92A2-C7C2945DD430}" type="slidenum">
              <a:rPr lang="en-US" smtClean="0"/>
              <a:t>‹#›</a:t>
            </a:fld>
            <a:endParaRPr lang="en-US"/>
          </a:p>
        </p:txBody>
      </p:sp>
    </p:spTree>
    <p:extLst>
      <p:ext uri="{BB962C8B-B14F-4D97-AF65-F5344CB8AC3E}">
        <p14:creationId xmlns:p14="http://schemas.microsoft.com/office/powerpoint/2010/main" val="22420687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newyorker.com/magazine/2023/01/02/trapped-in-the-trenches-in-ukraine"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hyperlink" Target="https://www.bellingcat.com/" TargetMode="External"/><Relationship Id="rId1" Type="http://schemas.openxmlformats.org/officeDocument/2006/relationships/slideLayout" Target="../slideLayouts/slideLayout2.xml"/><Relationship Id="rId4" Type="http://schemas.openxmlformats.org/officeDocument/2006/relationships/hyperlink" Target="https://twitter.com/christogrozev"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hyperlink" Target="https://www.youtube.com/watch?v=ihoMC8607yE"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cfr.org/expert/charles-kupchan" TargetMode="External"/><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AEF69-88C7-774D-8602-B32337814412}"/>
              </a:ext>
            </a:extLst>
          </p:cNvPr>
          <p:cNvSpPr>
            <a:spLocks noGrp="1"/>
          </p:cNvSpPr>
          <p:nvPr>
            <p:ph type="ctrTitle"/>
          </p:nvPr>
        </p:nvSpPr>
        <p:spPr/>
        <p:txBody>
          <a:bodyPr>
            <a:normAutofit/>
          </a:bodyPr>
          <a:lstStyle/>
          <a:p>
            <a:r>
              <a:rPr lang="en-US" sz="5400" dirty="0"/>
              <a:t>War in the Twenty-First Century</a:t>
            </a:r>
          </a:p>
        </p:txBody>
      </p:sp>
      <p:sp>
        <p:nvSpPr>
          <p:cNvPr id="3" name="Subtitle 2">
            <a:extLst>
              <a:ext uri="{FF2B5EF4-FFF2-40B4-BE49-F238E27FC236}">
                <a16:creationId xmlns:a16="http://schemas.microsoft.com/office/drawing/2014/main" id="{F5E64ABD-F2D9-4B48-839F-FCCC28E37BF5}"/>
              </a:ext>
            </a:extLst>
          </p:cNvPr>
          <p:cNvSpPr>
            <a:spLocks noGrp="1"/>
          </p:cNvSpPr>
          <p:nvPr>
            <p:ph type="subTitle" idx="1"/>
          </p:nvPr>
        </p:nvSpPr>
        <p:spPr/>
        <p:txBody>
          <a:bodyPr/>
          <a:lstStyle/>
          <a:p>
            <a:r>
              <a:rPr lang="en-US" dirty="0"/>
              <a:t>Lecture Eight</a:t>
            </a:r>
          </a:p>
          <a:p>
            <a:r>
              <a:rPr lang="en-US" dirty="0"/>
              <a:t>“In the Long Run the Sabre is Always Defeated By The Mind”</a:t>
            </a:r>
          </a:p>
          <a:p>
            <a:r>
              <a:rPr lang="en-US" dirty="0"/>
              <a:t>Tuesday, March 21</a:t>
            </a:r>
          </a:p>
        </p:txBody>
      </p:sp>
    </p:spTree>
    <p:extLst>
      <p:ext uri="{BB962C8B-B14F-4D97-AF65-F5344CB8AC3E}">
        <p14:creationId xmlns:p14="http://schemas.microsoft.com/office/powerpoint/2010/main" val="12276814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5C5E2-9497-0841-A155-A5ACFAEE7233}"/>
              </a:ext>
            </a:extLst>
          </p:cNvPr>
          <p:cNvSpPr>
            <a:spLocks noGrp="1"/>
          </p:cNvSpPr>
          <p:nvPr>
            <p:ph type="title"/>
          </p:nvPr>
        </p:nvSpPr>
        <p:spPr/>
        <p:txBody>
          <a:bodyPr>
            <a:normAutofit/>
          </a:bodyPr>
          <a:lstStyle/>
          <a:p>
            <a:pPr algn="ctr"/>
            <a:r>
              <a:rPr lang="en-US" sz="2400" dirty="0"/>
              <a:t>Private Military Contractors (PMCs)</a:t>
            </a:r>
          </a:p>
        </p:txBody>
      </p:sp>
      <p:sp>
        <p:nvSpPr>
          <p:cNvPr id="5" name="TextBox 4">
            <a:extLst>
              <a:ext uri="{FF2B5EF4-FFF2-40B4-BE49-F238E27FC236}">
                <a16:creationId xmlns:a16="http://schemas.microsoft.com/office/drawing/2014/main" id="{833922D7-E3C6-D641-A53C-0691239A3F6B}"/>
              </a:ext>
            </a:extLst>
          </p:cNvPr>
          <p:cNvSpPr txBox="1"/>
          <p:nvPr/>
        </p:nvSpPr>
        <p:spPr>
          <a:xfrm>
            <a:off x="4502727" y="2743200"/>
            <a:ext cx="5367859" cy="923330"/>
          </a:xfrm>
          <a:prstGeom prst="rect">
            <a:avLst/>
          </a:prstGeom>
          <a:noFill/>
        </p:spPr>
        <p:txBody>
          <a:bodyPr wrap="square" rtlCol="0">
            <a:spAutoFit/>
          </a:bodyPr>
          <a:lstStyle/>
          <a:p>
            <a:r>
              <a:rPr lang="en-US" dirty="0"/>
              <a:t>“The nation-states of the world are just going to outsource all their defense needs so they can watch more television […]”</a:t>
            </a:r>
          </a:p>
        </p:txBody>
      </p:sp>
      <p:pic>
        <p:nvPicPr>
          <p:cNvPr id="11" name="Content Placeholder 10">
            <a:extLst>
              <a:ext uri="{FF2B5EF4-FFF2-40B4-BE49-F238E27FC236}">
                <a16:creationId xmlns:a16="http://schemas.microsoft.com/office/drawing/2014/main" id="{434EFEEA-C518-064E-9A23-8F59308D284A}"/>
              </a:ext>
            </a:extLst>
          </p:cNvPr>
          <p:cNvPicPr>
            <a:picLocks noGrp="1" noChangeAspect="1"/>
          </p:cNvPicPr>
          <p:nvPr>
            <p:ph idx="1"/>
          </p:nvPr>
        </p:nvPicPr>
        <p:blipFill>
          <a:blip r:embed="rId2"/>
          <a:stretch>
            <a:fillRect/>
          </a:stretch>
        </p:blipFill>
        <p:spPr>
          <a:xfrm>
            <a:off x="1993900" y="2233685"/>
            <a:ext cx="2108200" cy="3175000"/>
          </a:xfrm>
        </p:spPr>
      </p:pic>
    </p:spTree>
    <p:extLst>
      <p:ext uri="{BB962C8B-B14F-4D97-AF65-F5344CB8AC3E}">
        <p14:creationId xmlns:p14="http://schemas.microsoft.com/office/powerpoint/2010/main" val="20949740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1BA3D-8852-4F48-81F7-1925AB6BD80B}"/>
              </a:ext>
            </a:extLst>
          </p:cNvPr>
          <p:cNvSpPr>
            <a:spLocks noGrp="1"/>
          </p:cNvSpPr>
          <p:nvPr>
            <p:ph type="title"/>
          </p:nvPr>
        </p:nvSpPr>
        <p:spPr/>
        <p:txBody>
          <a:bodyPr>
            <a:normAutofit/>
          </a:bodyPr>
          <a:lstStyle/>
          <a:p>
            <a:pPr algn="ctr"/>
            <a:r>
              <a:rPr lang="en-US" sz="2400" dirty="0"/>
              <a:t>Blackwater was a PMC that had a prominent presence in Iraq during the US occupation. Since then it has operated under the names of </a:t>
            </a:r>
            <a:r>
              <a:rPr lang="en-US" sz="2400" dirty="0" err="1"/>
              <a:t>Xe</a:t>
            </a:r>
            <a:r>
              <a:rPr lang="en-US" sz="2400" dirty="0"/>
              <a:t>, </a:t>
            </a:r>
            <a:r>
              <a:rPr lang="en-US" sz="2400" dirty="0" err="1"/>
              <a:t>Academi</a:t>
            </a:r>
            <a:r>
              <a:rPr lang="en-US" sz="2400" dirty="0"/>
              <a:t> (sic!) and </a:t>
            </a:r>
            <a:r>
              <a:rPr lang="en-US" sz="2400" dirty="0" err="1"/>
              <a:t>Constellis</a:t>
            </a:r>
            <a:endParaRPr lang="en-US" sz="2400" dirty="0"/>
          </a:p>
        </p:txBody>
      </p:sp>
      <p:pic>
        <p:nvPicPr>
          <p:cNvPr id="10" name="Content Placeholder 9">
            <a:extLst>
              <a:ext uri="{FF2B5EF4-FFF2-40B4-BE49-F238E27FC236}">
                <a16:creationId xmlns:a16="http://schemas.microsoft.com/office/drawing/2014/main" id="{76573DA7-60ED-1443-BED9-298649A98B9F}"/>
              </a:ext>
            </a:extLst>
          </p:cNvPr>
          <p:cNvPicPr>
            <a:picLocks noGrp="1" noChangeAspect="1"/>
          </p:cNvPicPr>
          <p:nvPr>
            <p:ph idx="1"/>
          </p:nvPr>
        </p:nvPicPr>
        <p:blipFill>
          <a:blip r:embed="rId2"/>
          <a:stretch>
            <a:fillRect/>
          </a:stretch>
        </p:blipFill>
        <p:spPr>
          <a:xfrm>
            <a:off x="2169391" y="2806341"/>
            <a:ext cx="2921000" cy="1752600"/>
          </a:xfrm>
        </p:spPr>
      </p:pic>
      <p:pic>
        <p:nvPicPr>
          <p:cNvPr id="11" name="Picture 10">
            <a:extLst>
              <a:ext uri="{FF2B5EF4-FFF2-40B4-BE49-F238E27FC236}">
                <a16:creationId xmlns:a16="http://schemas.microsoft.com/office/drawing/2014/main" id="{64486A95-18EC-564F-AF37-493A09B8941C}"/>
              </a:ext>
            </a:extLst>
          </p:cNvPr>
          <p:cNvPicPr>
            <a:picLocks noChangeAspect="1"/>
          </p:cNvPicPr>
          <p:nvPr/>
        </p:nvPicPr>
        <p:blipFill>
          <a:blip r:embed="rId3"/>
          <a:stretch>
            <a:fillRect/>
          </a:stretch>
        </p:blipFill>
        <p:spPr>
          <a:xfrm>
            <a:off x="6265958" y="2124462"/>
            <a:ext cx="4157380" cy="2770910"/>
          </a:xfrm>
          <a:prstGeom prst="rect">
            <a:avLst/>
          </a:prstGeom>
        </p:spPr>
      </p:pic>
      <p:sp>
        <p:nvSpPr>
          <p:cNvPr id="12" name="TextBox 11">
            <a:extLst>
              <a:ext uri="{FF2B5EF4-FFF2-40B4-BE49-F238E27FC236}">
                <a16:creationId xmlns:a16="http://schemas.microsoft.com/office/drawing/2014/main" id="{B52FF25B-EA9D-2243-AA30-3B9D5B58934D}"/>
              </a:ext>
            </a:extLst>
          </p:cNvPr>
          <p:cNvSpPr txBox="1"/>
          <p:nvPr/>
        </p:nvSpPr>
        <p:spPr>
          <a:xfrm>
            <a:off x="6414655" y="5056909"/>
            <a:ext cx="4338886" cy="1477328"/>
          </a:xfrm>
          <a:prstGeom prst="rect">
            <a:avLst/>
          </a:prstGeom>
          <a:noFill/>
        </p:spPr>
        <p:txBody>
          <a:bodyPr wrap="square" rtlCol="0">
            <a:spAutoFit/>
          </a:bodyPr>
          <a:lstStyle/>
          <a:p>
            <a:r>
              <a:rPr lang="en-US" dirty="0"/>
              <a:t>Blackwater personnel convicted in 2014 for perpetrating the massacre in Baghdad’s </a:t>
            </a:r>
            <a:r>
              <a:rPr lang="en-US" dirty="0" err="1"/>
              <a:t>Nisour</a:t>
            </a:r>
            <a:r>
              <a:rPr lang="en-US" dirty="0"/>
              <a:t> Square seven years earlier. They were pardoned by President Trump in December 2020</a:t>
            </a:r>
          </a:p>
        </p:txBody>
      </p:sp>
    </p:spTree>
    <p:extLst>
      <p:ext uri="{BB962C8B-B14F-4D97-AF65-F5344CB8AC3E}">
        <p14:creationId xmlns:p14="http://schemas.microsoft.com/office/powerpoint/2010/main" val="31391284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C0330-9B03-E947-921D-F41EA29FCE6D}"/>
              </a:ext>
            </a:extLst>
          </p:cNvPr>
          <p:cNvSpPr>
            <a:spLocks noGrp="1"/>
          </p:cNvSpPr>
          <p:nvPr>
            <p:ph type="title"/>
          </p:nvPr>
        </p:nvSpPr>
        <p:spPr/>
        <p:txBody>
          <a:bodyPr>
            <a:noAutofit/>
          </a:bodyPr>
          <a:lstStyle/>
          <a:p>
            <a:pPr algn="ctr"/>
            <a:r>
              <a:rPr lang="en-US" sz="2400" dirty="0"/>
              <a:t>PMCs will play an increasingly prominent part in twenty-first century warfare, though here China may remain an outlier (see Lecture Three, Slides 16-17)</a:t>
            </a:r>
          </a:p>
        </p:txBody>
      </p:sp>
      <p:pic>
        <p:nvPicPr>
          <p:cNvPr id="4" name="Content Placeholder 3">
            <a:extLst>
              <a:ext uri="{FF2B5EF4-FFF2-40B4-BE49-F238E27FC236}">
                <a16:creationId xmlns:a16="http://schemas.microsoft.com/office/drawing/2014/main" id="{B16CE7BD-A96F-4848-BCA2-912B4AE4966F}"/>
              </a:ext>
            </a:extLst>
          </p:cNvPr>
          <p:cNvPicPr>
            <a:picLocks noGrp="1" noChangeAspect="1"/>
          </p:cNvPicPr>
          <p:nvPr>
            <p:ph idx="1"/>
          </p:nvPr>
        </p:nvPicPr>
        <p:blipFill>
          <a:blip r:embed="rId2"/>
          <a:stretch>
            <a:fillRect/>
          </a:stretch>
        </p:blipFill>
        <p:spPr>
          <a:xfrm>
            <a:off x="1620477" y="2019588"/>
            <a:ext cx="4351338" cy="4351338"/>
          </a:xfrm>
        </p:spPr>
      </p:pic>
      <p:sp>
        <p:nvSpPr>
          <p:cNvPr id="5" name="TextBox 4">
            <a:extLst>
              <a:ext uri="{FF2B5EF4-FFF2-40B4-BE49-F238E27FC236}">
                <a16:creationId xmlns:a16="http://schemas.microsoft.com/office/drawing/2014/main" id="{F959650B-9CDC-074A-A9D9-CDB54649BC57}"/>
              </a:ext>
            </a:extLst>
          </p:cNvPr>
          <p:cNvSpPr txBox="1"/>
          <p:nvPr/>
        </p:nvSpPr>
        <p:spPr>
          <a:xfrm>
            <a:off x="6248400" y="2202873"/>
            <a:ext cx="4560528" cy="923330"/>
          </a:xfrm>
          <a:prstGeom prst="rect">
            <a:avLst/>
          </a:prstGeom>
          <a:noFill/>
        </p:spPr>
        <p:txBody>
          <a:bodyPr wrap="square" rtlCol="0">
            <a:spAutoFit/>
          </a:bodyPr>
          <a:lstStyle/>
          <a:p>
            <a:pPr algn="ctr"/>
            <a:r>
              <a:rPr lang="en-US" dirty="0"/>
              <a:t>A revealing turn of phrase:</a:t>
            </a:r>
          </a:p>
          <a:p>
            <a:pPr algn="ctr"/>
            <a:r>
              <a:rPr lang="en-US" dirty="0"/>
              <a:t>“From taking care of Soldiers</a:t>
            </a:r>
          </a:p>
          <a:p>
            <a:pPr algn="ctr"/>
            <a:r>
              <a:rPr lang="en-US" dirty="0"/>
              <a:t>to taking care of our customers”</a:t>
            </a:r>
          </a:p>
        </p:txBody>
      </p:sp>
      <p:sp>
        <p:nvSpPr>
          <p:cNvPr id="3" name="TextBox 2">
            <a:extLst>
              <a:ext uri="{FF2B5EF4-FFF2-40B4-BE49-F238E27FC236}">
                <a16:creationId xmlns:a16="http://schemas.microsoft.com/office/drawing/2014/main" id="{454B5687-9375-0F45-A025-409E22BE5CED}"/>
              </a:ext>
            </a:extLst>
          </p:cNvPr>
          <p:cNvSpPr txBox="1"/>
          <p:nvPr/>
        </p:nvSpPr>
        <p:spPr>
          <a:xfrm>
            <a:off x="7758545" y="4184073"/>
            <a:ext cx="184731" cy="369332"/>
          </a:xfrm>
          <a:prstGeom prst="rect">
            <a:avLst/>
          </a:prstGeom>
          <a:noFill/>
        </p:spPr>
        <p:txBody>
          <a:bodyPr wrap="square" rtlCol="0">
            <a:spAutoFit/>
          </a:bodyPr>
          <a:lstStyle/>
          <a:p>
            <a:endParaRPr lang="en-US" dirty="0"/>
          </a:p>
        </p:txBody>
      </p:sp>
      <p:sp>
        <p:nvSpPr>
          <p:cNvPr id="6" name="TextBox 5">
            <a:extLst>
              <a:ext uri="{FF2B5EF4-FFF2-40B4-BE49-F238E27FC236}">
                <a16:creationId xmlns:a16="http://schemas.microsoft.com/office/drawing/2014/main" id="{9E413101-428A-5A48-AED9-8B10963A2086}"/>
              </a:ext>
            </a:extLst>
          </p:cNvPr>
          <p:cNvSpPr txBox="1"/>
          <p:nvPr/>
        </p:nvSpPr>
        <p:spPr>
          <a:xfrm>
            <a:off x="6525492" y="3638388"/>
            <a:ext cx="4947500" cy="2308324"/>
          </a:xfrm>
          <a:prstGeom prst="rect">
            <a:avLst/>
          </a:prstGeom>
          <a:noFill/>
        </p:spPr>
        <p:txBody>
          <a:bodyPr wrap="square" rtlCol="0">
            <a:spAutoFit/>
          </a:bodyPr>
          <a:lstStyle/>
          <a:p>
            <a:r>
              <a:rPr lang="en-US" dirty="0"/>
              <a:t>Another PMC, Blackstone Defense Services</a:t>
            </a:r>
          </a:p>
          <a:p>
            <a:r>
              <a:rPr lang="en-US" dirty="0"/>
              <a:t>Corporation, “provides intelligence, counterintelligence, counterterrorism and law enforcement contracting support to the US government and commercial clients” while advertising itself as “a woman-owned small business […] dedicated to delivering outstanding client support”</a:t>
            </a:r>
          </a:p>
        </p:txBody>
      </p:sp>
    </p:spTree>
    <p:extLst>
      <p:ext uri="{BB962C8B-B14F-4D97-AF65-F5344CB8AC3E}">
        <p14:creationId xmlns:p14="http://schemas.microsoft.com/office/powerpoint/2010/main" val="33122490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63C56-68DD-A342-946D-1498556104F0}"/>
              </a:ext>
            </a:extLst>
          </p:cNvPr>
          <p:cNvSpPr>
            <a:spLocks noGrp="1"/>
          </p:cNvSpPr>
          <p:nvPr>
            <p:ph type="title"/>
          </p:nvPr>
        </p:nvSpPr>
        <p:spPr/>
        <p:txBody>
          <a:bodyPr>
            <a:noAutofit/>
          </a:bodyPr>
          <a:lstStyle/>
          <a:p>
            <a:pPr algn="ctr"/>
            <a:r>
              <a:rPr lang="en-US" sz="2000" dirty="0"/>
              <a:t>Blackstone’s PR, however, is innocent corporate guff when compared with this advert from </a:t>
            </a:r>
            <a:br>
              <a:rPr lang="en-US" sz="2000" dirty="0"/>
            </a:br>
            <a:r>
              <a:rPr lang="en-US" sz="2000" dirty="0"/>
              <a:t>Russia’s Wagner group, which was placed on </a:t>
            </a:r>
            <a:r>
              <a:rPr lang="en-US" sz="2000" dirty="0" err="1"/>
              <a:t>PornHub</a:t>
            </a:r>
            <a:r>
              <a:rPr lang="en-US" sz="2000" dirty="0"/>
              <a:t>, a leading adult site</a:t>
            </a:r>
            <a:br>
              <a:rPr lang="en-US" sz="2000" dirty="0"/>
            </a:br>
            <a:r>
              <a:rPr lang="en-US" sz="2000" dirty="0"/>
              <a:t> “We’re the most bad-ass private army in the world. We’re hiring in all regions of Russia. Don’t jerk off, get a job with PMC Wagner”</a:t>
            </a:r>
          </a:p>
        </p:txBody>
      </p:sp>
      <p:pic>
        <p:nvPicPr>
          <p:cNvPr id="6" name="Content Placeholder 5">
            <a:extLst>
              <a:ext uri="{FF2B5EF4-FFF2-40B4-BE49-F238E27FC236}">
                <a16:creationId xmlns:a16="http://schemas.microsoft.com/office/drawing/2014/main" id="{58C471DF-425C-D345-82B3-1F92D801147B}"/>
              </a:ext>
            </a:extLst>
          </p:cNvPr>
          <p:cNvPicPr>
            <a:picLocks noGrp="1" noChangeAspect="1"/>
          </p:cNvPicPr>
          <p:nvPr>
            <p:ph idx="1"/>
          </p:nvPr>
        </p:nvPicPr>
        <p:blipFill>
          <a:blip r:embed="rId2"/>
          <a:stretch>
            <a:fillRect/>
          </a:stretch>
        </p:blipFill>
        <p:spPr>
          <a:xfrm>
            <a:off x="6114599" y="2072552"/>
            <a:ext cx="2754747" cy="1549545"/>
          </a:xfrm>
        </p:spPr>
      </p:pic>
      <p:pic>
        <p:nvPicPr>
          <p:cNvPr id="4" name="Picture 3">
            <a:extLst>
              <a:ext uri="{FF2B5EF4-FFF2-40B4-BE49-F238E27FC236}">
                <a16:creationId xmlns:a16="http://schemas.microsoft.com/office/drawing/2014/main" id="{58D7B380-25A5-6B4B-BAF1-C3E30C41764B}"/>
              </a:ext>
            </a:extLst>
          </p:cNvPr>
          <p:cNvPicPr>
            <a:picLocks noChangeAspect="1"/>
          </p:cNvPicPr>
          <p:nvPr/>
        </p:nvPicPr>
        <p:blipFill>
          <a:blip r:embed="rId3"/>
          <a:stretch>
            <a:fillRect/>
          </a:stretch>
        </p:blipFill>
        <p:spPr>
          <a:xfrm>
            <a:off x="1462656" y="2459181"/>
            <a:ext cx="2070253" cy="2369127"/>
          </a:xfrm>
          <a:prstGeom prst="rect">
            <a:avLst/>
          </a:prstGeom>
        </p:spPr>
      </p:pic>
      <p:sp>
        <p:nvSpPr>
          <p:cNvPr id="5" name="TextBox 4">
            <a:extLst>
              <a:ext uri="{FF2B5EF4-FFF2-40B4-BE49-F238E27FC236}">
                <a16:creationId xmlns:a16="http://schemas.microsoft.com/office/drawing/2014/main" id="{17B2BF83-05D2-FE47-A10C-67FB6BCA9335}"/>
              </a:ext>
            </a:extLst>
          </p:cNvPr>
          <p:cNvSpPr txBox="1"/>
          <p:nvPr/>
        </p:nvSpPr>
        <p:spPr>
          <a:xfrm>
            <a:off x="3671454" y="4366643"/>
            <a:ext cx="7910947" cy="923330"/>
          </a:xfrm>
          <a:prstGeom prst="rect">
            <a:avLst/>
          </a:prstGeom>
          <a:noFill/>
        </p:spPr>
        <p:txBody>
          <a:bodyPr wrap="square" rtlCol="0">
            <a:spAutoFit/>
          </a:bodyPr>
          <a:lstStyle/>
          <a:p>
            <a:r>
              <a:rPr lang="en-US" dirty="0"/>
              <a:t>Because Wagner is a private company, its members are ineligible to receive military decorations. As a result, the group had to invented its own. One of these Wagner medals is the Black Cross.</a:t>
            </a:r>
          </a:p>
        </p:txBody>
      </p:sp>
      <p:sp>
        <p:nvSpPr>
          <p:cNvPr id="7" name="TextBox 6">
            <a:extLst>
              <a:ext uri="{FF2B5EF4-FFF2-40B4-BE49-F238E27FC236}">
                <a16:creationId xmlns:a16="http://schemas.microsoft.com/office/drawing/2014/main" id="{217351C7-0ED3-9941-9152-6094B1E6CAEA}"/>
              </a:ext>
            </a:extLst>
          </p:cNvPr>
          <p:cNvSpPr txBox="1"/>
          <p:nvPr/>
        </p:nvSpPr>
        <p:spPr>
          <a:xfrm>
            <a:off x="9185564" y="2382982"/>
            <a:ext cx="2886046" cy="1477328"/>
          </a:xfrm>
          <a:prstGeom prst="rect">
            <a:avLst/>
          </a:prstGeom>
          <a:noFill/>
        </p:spPr>
        <p:txBody>
          <a:bodyPr wrap="none" rtlCol="0">
            <a:spAutoFit/>
          </a:bodyPr>
          <a:lstStyle/>
          <a:p>
            <a:r>
              <a:rPr lang="en-US" i="1" dirty="0"/>
              <a:t>Money Shot: The </a:t>
            </a:r>
            <a:r>
              <a:rPr lang="en-US" i="1" dirty="0" err="1"/>
              <a:t>Pornhub</a:t>
            </a:r>
            <a:endParaRPr lang="en-US" i="1" dirty="0"/>
          </a:p>
          <a:p>
            <a:r>
              <a:rPr lang="en-US" i="1" dirty="0"/>
              <a:t>Story</a:t>
            </a:r>
            <a:r>
              <a:rPr lang="en-US" dirty="0"/>
              <a:t> is a new documentary</a:t>
            </a:r>
          </a:p>
          <a:p>
            <a:r>
              <a:rPr lang="en-US" dirty="0"/>
              <a:t>on Netflix. The film was </a:t>
            </a:r>
          </a:p>
          <a:p>
            <a:r>
              <a:rPr lang="en-US" dirty="0"/>
              <a:t>released before Wagner’s</a:t>
            </a:r>
          </a:p>
          <a:p>
            <a:r>
              <a:rPr lang="en-US" dirty="0"/>
              <a:t>recent advertising campaign </a:t>
            </a:r>
          </a:p>
        </p:txBody>
      </p:sp>
    </p:spTree>
    <p:extLst>
      <p:ext uri="{BB962C8B-B14F-4D97-AF65-F5344CB8AC3E}">
        <p14:creationId xmlns:p14="http://schemas.microsoft.com/office/powerpoint/2010/main" val="27208267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21BA3-5F59-E94C-B5E7-664840E4C76D}"/>
              </a:ext>
            </a:extLst>
          </p:cNvPr>
          <p:cNvSpPr>
            <a:spLocks noGrp="1"/>
          </p:cNvSpPr>
          <p:nvPr>
            <p:ph type="title"/>
          </p:nvPr>
        </p:nvSpPr>
        <p:spPr/>
        <p:txBody>
          <a:bodyPr>
            <a:normAutofit/>
          </a:bodyPr>
          <a:lstStyle/>
          <a:p>
            <a:pPr algn="ctr"/>
            <a:r>
              <a:rPr lang="en-US" sz="2400" dirty="0"/>
              <a:t>In Russian military circles, the Wagner group is known as “the orchestra,” and its personnel as “the musicians.”</a:t>
            </a:r>
          </a:p>
        </p:txBody>
      </p:sp>
      <p:pic>
        <p:nvPicPr>
          <p:cNvPr id="4" name="Content Placeholder 3">
            <a:extLst>
              <a:ext uri="{FF2B5EF4-FFF2-40B4-BE49-F238E27FC236}">
                <a16:creationId xmlns:a16="http://schemas.microsoft.com/office/drawing/2014/main" id="{627FF308-D405-0D40-A0FB-AF2500A29ADF}"/>
              </a:ext>
            </a:extLst>
          </p:cNvPr>
          <p:cNvPicPr>
            <a:picLocks noGrp="1" noChangeAspect="1"/>
          </p:cNvPicPr>
          <p:nvPr>
            <p:ph idx="1"/>
          </p:nvPr>
        </p:nvPicPr>
        <p:blipFill>
          <a:blip r:embed="rId2"/>
          <a:stretch>
            <a:fillRect/>
          </a:stretch>
        </p:blipFill>
        <p:spPr>
          <a:xfrm>
            <a:off x="1399307" y="2603349"/>
            <a:ext cx="3742795" cy="3074850"/>
          </a:xfrm>
        </p:spPr>
      </p:pic>
      <p:pic>
        <p:nvPicPr>
          <p:cNvPr id="5" name="Picture 4">
            <a:extLst>
              <a:ext uri="{FF2B5EF4-FFF2-40B4-BE49-F238E27FC236}">
                <a16:creationId xmlns:a16="http://schemas.microsoft.com/office/drawing/2014/main" id="{DF871C50-03FD-1049-85F5-E1E14350D8DE}"/>
              </a:ext>
            </a:extLst>
          </p:cNvPr>
          <p:cNvPicPr>
            <a:picLocks noChangeAspect="1"/>
          </p:cNvPicPr>
          <p:nvPr/>
        </p:nvPicPr>
        <p:blipFill>
          <a:blip r:embed="rId3"/>
          <a:stretch>
            <a:fillRect/>
          </a:stretch>
        </p:blipFill>
        <p:spPr>
          <a:xfrm>
            <a:off x="5772110" y="1884218"/>
            <a:ext cx="4936300" cy="2832677"/>
          </a:xfrm>
          <a:prstGeom prst="rect">
            <a:avLst/>
          </a:prstGeom>
        </p:spPr>
      </p:pic>
      <p:sp>
        <p:nvSpPr>
          <p:cNvPr id="6" name="TextBox 5">
            <a:extLst>
              <a:ext uri="{FF2B5EF4-FFF2-40B4-BE49-F238E27FC236}">
                <a16:creationId xmlns:a16="http://schemas.microsoft.com/office/drawing/2014/main" id="{A43E9CFA-246A-AD45-8F9C-5C4311E1B75D}"/>
              </a:ext>
            </a:extLst>
          </p:cNvPr>
          <p:cNvSpPr txBox="1"/>
          <p:nvPr/>
        </p:nvSpPr>
        <p:spPr>
          <a:xfrm>
            <a:off x="5957456" y="5015849"/>
            <a:ext cx="4364180" cy="369332"/>
          </a:xfrm>
          <a:prstGeom prst="rect">
            <a:avLst/>
          </a:prstGeom>
          <a:noFill/>
        </p:spPr>
        <p:txBody>
          <a:bodyPr wrap="square" rtlCol="0">
            <a:spAutoFit/>
          </a:bodyPr>
          <a:lstStyle/>
          <a:p>
            <a:r>
              <a:rPr lang="en-US" dirty="0"/>
              <a:t>“Musicians who are known the world over”</a:t>
            </a:r>
          </a:p>
        </p:txBody>
      </p:sp>
    </p:spTree>
    <p:extLst>
      <p:ext uri="{BB962C8B-B14F-4D97-AF65-F5344CB8AC3E}">
        <p14:creationId xmlns:p14="http://schemas.microsoft.com/office/powerpoint/2010/main" val="30950966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49C7B-E88D-454B-8904-4A8E5939CF59}"/>
              </a:ext>
            </a:extLst>
          </p:cNvPr>
          <p:cNvSpPr>
            <a:spLocks noGrp="1"/>
          </p:cNvSpPr>
          <p:nvPr>
            <p:ph type="title"/>
          </p:nvPr>
        </p:nvSpPr>
        <p:spPr/>
        <p:txBody>
          <a:bodyPr>
            <a:normAutofit/>
          </a:bodyPr>
          <a:lstStyle/>
          <a:p>
            <a:pPr algn="ctr"/>
            <a:r>
              <a:rPr lang="en-US" sz="2400" dirty="0"/>
              <a:t>Wagner shoulder patches</a:t>
            </a:r>
          </a:p>
        </p:txBody>
      </p:sp>
      <p:pic>
        <p:nvPicPr>
          <p:cNvPr id="4" name="Content Placeholder 3">
            <a:extLst>
              <a:ext uri="{FF2B5EF4-FFF2-40B4-BE49-F238E27FC236}">
                <a16:creationId xmlns:a16="http://schemas.microsoft.com/office/drawing/2014/main" id="{1DFF59ED-C49D-2046-B506-968C95236F2B}"/>
              </a:ext>
            </a:extLst>
          </p:cNvPr>
          <p:cNvPicPr>
            <a:picLocks noGrp="1" noChangeAspect="1"/>
          </p:cNvPicPr>
          <p:nvPr>
            <p:ph idx="1"/>
          </p:nvPr>
        </p:nvPicPr>
        <p:blipFill>
          <a:blip r:embed="rId2"/>
          <a:stretch>
            <a:fillRect/>
          </a:stretch>
        </p:blipFill>
        <p:spPr>
          <a:xfrm>
            <a:off x="1844093" y="2001475"/>
            <a:ext cx="2962708" cy="2962708"/>
          </a:xfrm>
        </p:spPr>
      </p:pic>
      <p:pic>
        <p:nvPicPr>
          <p:cNvPr id="5" name="Picture 4">
            <a:extLst>
              <a:ext uri="{FF2B5EF4-FFF2-40B4-BE49-F238E27FC236}">
                <a16:creationId xmlns:a16="http://schemas.microsoft.com/office/drawing/2014/main" id="{D211E648-D5BE-AE40-8099-B83C359BA31D}"/>
              </a:ext>
            </a:extLst>
          </p:cNvPr>
          <p:cNvPicPr>
            <a:picLocks noChangeAspect="1"/>
          </p:cNvPicPr>
          <p:nvPr/>
        </p:nvPicPr>
        <p:blipFill>
          <a:blip r:embed="rId3"/>
          <a:stretch>
            <a:fillRect/>
          </a:stretch>
        </p:blipFill>
        <p:spPr>
          <a:xfrm>
            <a:off x="6411798" y="1690688"/>
            <a:ext cx="3337005" cy="3676361"/>
          </a:xfrm>
          <a:prstGeom prst="rect">
            <a:avLst/>
          </a:prstGeom>
        </p:spPr>
      </p:pic>
      <p:sp>
        <p:nvSpPr>
          <p:cNvPr id="6" name="TextBox 5">
            <a:extLst>
              <a:ext uri="{FF2B5EF4-FFF2-40B4-BE49-F238E27FC236}">
                <a16:creationId xmlns:a16="http://schemas.microsoft.com/office/drawing/2014/main" id="{59CCA281-2366-674D-9D68-B08AB454D0F7}"/>
              </a:ext>
            </a:extLst>
          </p:cNvPr>
          <p:cNvSpPr txBox="1"/>
          <p:nvPr/>
        </p:nvSpPr>
        <p:spPr>
          <a:xfrm>
            <a:off x="1844093" y="5274971"/>
            <a:ext cx="3124688" cy="646331"/>
          </a:xfrm>
          <a:prstGeom prst="rect">
            <a:avLst/>
          </a:prstGeom>
          <a:noFill/>
        </p:spPr>
        <p:txBody>
          <a:bodyPr wrap="square" rtlCol="0">
            <a:spAutoFit/>
          </a:bodyPr>
          <a:lstStyle/>
          <a:p>
            <a:pPr algn="ctr"/>
            <a:r>
              <a:rPr lang="en-US" dirty="0"/>
              <a:t>It’s nothing personal. We are paid to do this.</a:t>
            </a:r>
          </a:p>
        </p:txBody>
      </p:sp>
      <p:sp>
        <p:nvSpPr>
          <p:cNvPr id="7" name="TextBox 6">
            <a:extLst>
              <a:ext uri="{FF2B5EF4-FFF2-40B4-BE49-F238E27FC236}">
                <a16:creationId xmlns:a16="http://schemas.microsoft.com/office/drawing/2014/main" id="{E5AF5226-0773-9944-906C-CD69A19A9FFA}"/>
              </a:ext>
            </a:extLst>
          </p:cNvPr>
          <p:cNvSpPr txBox="1"/>
          <p:nvPr/>
        </p:nvSpPr>
        <p:spPr>
          <a:xfrm>
            <a:off x="6941128" y="5658965"/>
            <a:ext cx="2652777" cy="646331"/>
          </a:xfrm>
          <a:prstGeom prst="rect">
            <a:avLst/>
          </a:prstGeom>
          <a:noFill/>
        </p:spPr>
        <p:txBody>
          <a:bodyPr wrap="none" rtlCol="0">
            <a:spAutoFit/>
          </a:bodyPr>
          <a:lstStyle/>
          <a:p>
            <a:pPr algn="ctr"/>
            <a:r>
              <a:rPr lang="en-US" dirty="0"/>
              <a:t>Our business is death, and</a:t>
            </a:r>
          </a:p>
          <a:p>
            <a:pPr algn="ctr"/>
            <a:r>
              <a:rPr lang="en-US" dirty="0"/>
              <a:t>business is good</a:t>
            </a:r>
          </a:p>
        </p:txBody>
      </p:sp>
    </p:spTree>
    <p:extLst>
      <p:ext uri="{BB962C8B-B14F-4D97-AF65-F5344CB8AC3E}">
        <p14:creationId xmlns:p14="http://schemas.microsoft.com/office/powerpoint/2010/main" val="13872100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9F1F3-7E01-EF4E-9073-503F87649CEE}"/>
              </a:ext>
            </a:extLst>
          </p:cNvPr>
          <p:cNvSpPr>
            <a:spLocks noGrp="1"/>
          </p:cNvSpPr>
          <p:nvPr>
            <p:ph type="title"/>
          </p:nvPr>
        </p:nvSpPr>
        <p:spPr/>
        <p:txBody>
          <a:bodyPr>
            <a:normAutofit/>
          </a:bodyPr>
          <a:lstStyle/>
          <a:p>
            <a:pPr algn="ctr"/>
            <a:r>
              <a:rPr lang="en-US" sz="2400" dirty="0"/>
              <a:t>The Landsknecht: the PMCs of the fifteenth century</a:t>
            </a:r>
          </a:p>
        </p:txBody>
      </p:sp>
      <p:pic>
        <p:nvPicPr>
          <p:cNvPr id="4" name="Content Placeholder 3">
            <a:extLst>
              <a:ext uri="{FF2B5EF4-FFF2-40B4-BE49-F238E27FC236}">
                <a16:creationId xmlns:a16="http://schemas.microsoft.com/office/drawing/2014/main" id="{FA6760A7-79DE-FD4D-87BC-1F9C905BD499}"/>
              </a:ext>
            </a:extLst>
          </p:cNvPr>
          <p:cNvPicPr>
            <a:picLocks noGrp="1" noChangeAspect="1"/>
          </p:cNvPicPr>
          <p:nvPr>
            <p:ph idx="1"/>
          </p:nvPr>
        </p:nvPicPr>
        <p:blipFill>
          <a:blip r:embed="rId2"/>
          <a:stretch>
            <a:fillRect/>
          </a:stretch>
        </p:blipFill>
        <p:spPr>
          <a:xfrm>
            <a:off x="4032250" y="2509044"/>
            <a:ext cx="4127500" cy="2984500"/>
          </a:xfrm>
        </p:spPr>
      </p:pic>
    </p:spTree>
    <p:extLst>
      <p:ext uri="{BB962C8B-B14F-4D97-AF65-F5344CB8AC3E}">
        <p14:creationId xmlns:p14="http://schemas.microsoft.com/office/powerpoint/2010/main" val="32400510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DDA86-B42C-9142-B2B9-A7269CF1AC04}"/>
              </a:ext>
            </a:extLst>
          </p:cNvPr>
          <p:cNvSpPr>
            <a:spLocks noGrp="1"/>
          </p:cNvSpPr>
          <p:nvPr>
            <p:ph type="title"/>
          </p:nvPr>
        </p:nvSpPr>
        <p:spPr/>
        <p:txBody>
          <a:bodyPr>
            <a:noAutofit/>
          </a:bodyPr>
          <a:lstStyle/>
          <a:p>
            <a:pPr algn="ctr"/>
            <a:r>
              <a:rPr lang="en-US" sz="2400" dirty="0"/>
              <a:t>Twenty-first-century trench warfare:</a:t>
            </a:r>
            <a:br>
              <a:rPr lang="en-US" sz="2400" dirty="0"/>
            </a:br>
            <a:r>
              <a:rPr lang="en-US" sz="2400" dirty="0">
                <a:hlinkClick r:id="rId2"/>
              </a:rPr>
              <a:t>https://www.newyorker.com/magazine/2023/01/02/trapped-in-the-trenches-in-ukraine</a:t>
            </a:r>
            <a:r>
              <a:rPr lang="en-US" sz="2400" dirty="0"/>
              <a:t> </a:t>
            </a:r>
          </a:p>
        </p:txBody>
      </p:sp>
      <p:pic>
        <p:nvPicPr>
          <p:cNvPr id="4" name="Content Placeholder 3">
            <a:extLst>
              <a:ext uri="{FF2B5EF4-FFF2-40B4-BE49-F238E27FC236}">
                <a16:creationId xmlns:a16="http://schemas.microsoft.com/office/drawing/2014/main" id="{AA63F0DE-6503-B74B-8069-548801404A0B}"/>
              </a:ext>
            </a:extLst>
          </p:cNvPr>
          <p:cNvPicPr>
            <a:picLocks noGrp="1" noChangeAspect="1"/>
          </p:cNvPicPr>
          <p:nvPr>
            <p:ph idx="1"/>
          </p:nvPr>
        </p:nvPicPr>
        <p:blipFill>
          <a:blip r:embed="rId3"/>
          <a:stretch>
            <a:fillRect/>
          </a:stretch>
        </p:blipFill>
        <p:spPr>
          <a:xfrm>
            <a:off x="3903200" y="1825625"/>
            <a:ext cx="4385600" cy="4351338"/>
          </a:xfrm>
        </p:spPr>
      </p:pic>
    </p:spTree>
    <p:extLst>
      <p:ext uri="{BB962C8B-B14F-4D97-AF65-F5344CB8AC3E}">
        <p14:creationId xmlns:p14="http://schemas.microsoft.com/office/powerpoint/2010/main" val="35946955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055C7-19B9-3A47-989E-4AED95BC4296}"/>
              </a:ext>
            </a:extLst>
          </p:cNvPr>
          <p:cNvSpPr>
            <a:spLocks noGrp="1"/>
          </p:cNvSpPr>
          <p:nvPr>
            <p:ph type="title"/>
          </p:nvPr>
        </p:nvSpPr>
        <p:spPr/>
        <p:txBody>
          <a:bodyPr>
            <a:normAutofit/>
          </a:bodyPr>
          <a:lstStyle/>
          <a:p>
            <a:pPr algn="ctr"/>
            <a:r>
              <a:rPr lang="en-US" sz="2400" dirty="0"/>
              <a:t>The violent aesthetics of military strategy and operational planning.</a:t>
            </a:r>
            <a:br>
              <a:rPr lang="en-US" sz="2400" dirty="0"/>
            </a:br>
            <a:r>
              <a:rPr lang="en-US" sz="2400" dirty="0"/>
              <a:t>Cannae…</a:t>
            </a:r>
          </a:p>
        </p:txBody>
      </p:sp>
      <p:pic>
        <p:nvPicPr>
          <p:cNvPr id="7" name="Content Placeholder 6">
            <a:extLst>
              <a:ext uri="{FF2B5EF4-FFF2-40B4-BE49-F238E27FC236}">
                <a16:creationId xmlns:a16="http://schemas.microsoft.com/office/drawing/2014/main" id="{87C1074B-5C89-5548-AE08-DA99847F1020}"/>
              </a:ext>
            </a:extLst>
          </p:cNvPr>
          <p:cNvPicPr>
            <a:picLocks noGrp="1" noChangeAspect="1"/>
          </p:cNvPicPr>
          <p:nvPr>
            <p:ph idx="1"/>
          </p:nvPr>
        </p:nvPicPr>
        <p:blipFill>
          <a:blip r:embed="rId2"/>
          <a:stretch>
            <a:fillRect/>
          </a:stretch>
        </p:blipFill>
        <p:spPr>
          <a:xfrm>
            <a:off x="838200" y="1975515"/>
            <a:ext cx="10515600" cy="4051557"/>
          </a:xfrm>
        </p:spPr>
      </p:pic>
    </p:spTree>
    <p:extLst>
      <p:ext uri="{BB962C8B-B14F-4D97-AF65-F5344CB8AC3E}">
        <p14:creationId xmlns:p14="http://schemas.microsoft.com/office/powerpoint/2010/main" val="24111585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C6614-9F8A-2441-9139-1EBE5511DD6E}"/>
              </a:ext>
            </a:extLst>
          </p:cNvPr>
          <p:cNvSpPr>
            <a:spLocks noGrp="1"/>
          </p:cNvSpPr>
          <p:nvPr>
            <p:ph type="title"/>
          </p:nvPr>
        </p:nvSpPr>
        <p:spPr/>
        <p:txBody>
          <a:bodyPr>
            <a:normAutofit/>
          </a:bodyPr>
          <a:lstStyle/>
          <a:p>
            <a:pPr algn="ctr"/>
            <a:r>
              <a:rPr lang="en-US" sz="2400" dirty="0"/>
              <a:t>Austerlitz…</a:t>
            </a:r>
          </a:p>
        </p:txBody>
      </p:sp>
      <p:pic>
        <p:nvPicPr>
          <p:cNvPr id="4" name="Content Placeholder 3">
            <a:extLst>
              <a:ext uri="{FF2B5EF4-FFF2-40B4-BE49-F238E27FC236}">
                <a16:creationId xmlns:a16="http://schemas.microsoft.com/office/drawing/2014/main" id="{5233D7BF-83B0-C544-8DBC-889B3226FD70}"/>
              </a:ext>
            </a:extLst>
          </p:cNvPr>
          <p:cNvPicPr>
            <a:picLocks noGrp="1" noChangeAspect="1"/>
          </p:cNvPicPr>
          <p:nvPr>
            <p:ph idx="1"/>
          </p:nvPr>
        </p:nvPicPr>
        <p:blipFill>
          <a:blip r:embed="rId2"/>
          <a:stretch>
            <a:fillRect/>
          </a:stretch>
        </p:blipFill>
        <p:spPr>
          <a:xfrm>
            <a:off x="2984500" y="2032794"/>
            <a:ext cx="6223000" cy="3937000"/>
          </a:xfrm>
        </p:spPr>
      </p:pic>
    </p:spTree>
    <p:extLst>
      <p:ext uri="{BB962C8B-B14F-4D97-AF65-F5344CB8AC3E}">
        <p14:creationId xmlns:p14="http://schemas.microsoft.com/office/powerpoint/2010/main" val="36223439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1D7AF-8C54-1D44-942B-8FB8A0B8A601}"/>
              </a:ext>
            </a:extLst>
          </p:cNvPr>
          <p:cNvSpPr>
            <a:spLocks noGrp="1"/>
          </p:cNvSpPr>
          <p:nvPr>
            <p:ph type="title"/>
          </p:nvPr>
        </p:nvSpPr>
        <p:spPr/>
        <p:txBody>
          <a:bodyPr>
            <a:normAutofit/>
          </a:bodyPr>
          <a:lstStyle/>
          <a:p>
            <a:pPr algn="ctr"/>
            <a:r>
              <a:rPr lang="en-US" sz="2400" dirty="0"/>
              <a:t>History repeating itself? Two quotes from an op-ed in </a:t>
            </a:r>
            <a:r>
              <a:rPr lang="en-US" sz="2400" i="1" dirty="0"/>
              <a:t>The Daily Telegraph</a:t>
            </a:r>
            <a:r>
              <a:rPr lang="en-US" sz="2400" dirty="0"/>
              <a:t>, Saturday, March 18, 2023</a:t>
            </a:r>
          </a:p>
        </p:txBody>
      </p:sp>
      <p:sp>
        <p:nvSpPr>
          <p:cNvPr id="3" name="Content Placeholder 2">
            <a:extLst>
              <a:ext uri="{FF2B5EF4-FFF2-40B4-BE49-F238E27FC236}">
                <a16:creationId xmlns:a16="http://schemas.microsoft.com/office/drawing/2014/main" id="{5B30A840-53B5-0C48-B30E-92979185C713}"/>
              </a:ext>
            </a:extLst>
          </p:cNvPr>
          <p:cNvSpPr>
            <a:spLocks noGrp="1"/>
          </p:cNvSpPr>
          <p:nvPr>
            <p:ph idx="1"/>
          </p:nvPr>
        </p:nvSpPr>
        <p:spPr/>
        <p:txBody>
          <a:bodyPr>
            <a:normAutofit fontScale="85000" lnSpcReduction="20000"/>
          </a:bodyPr>
          <a:lstStyle/>
          <a:p>
            <a:pPr marL="0" indent="0" fontAlgn="base">
              <a:buNone/>
            </a:pPr>
            <a:r>
              <a:rPr lang="en-US" dirty="0"/>
              <a:t>“Two authoritarian powers, one in Europe and the other in Asia, are determined to overturn the global order. Both are resentful towards the Western democracies and believe the international system is rigged against them. With war already raging in Europe, the situation in Asia is increasingly precarious. The world stands on the brink of a great power conflict. It is December 1941, and Germany and Japan are wrestling with the decision of whether to confront the global hegemons before it is too late.”</a:t>
            </a:r>
          </a:p>
          <a:p>
            <a:pPr marL="0" indent="0" fontAlgn="base">
              <a:buNone/>
            </a:pPr>
            <a:br>
              <a:rPr lang="en-US" dirty="0"/>
            </a:br>
            <a:r>
              <a:rPr lang="en-US" dirty="0"/>
              <a:t>“The 1941 analogy illustrates how bellicose a determinedly revisionist power can turn if it feels war is inevitable and the time to act is now. A great-power war today is far from inevitable. But only by communicating this fact while providing a credible deterrence can we prevent it.”</a:t>
            </a:r>
          </a:p>
          <a:p>
            <a:pPr marL="0" indent="0" fontAlgn="base">
              <a:buNone/>
            </a:pPr>
            <a:endParaRPr lang="en-US" dirty="0"/>
          </a:p>
          <a:p>
            <a:pPr marL="0" indent="0" fontAlgn="base">
              <a:buNone/>
            </a:pPr>
            <a:r>
              <a:rPr lang="en-US" dirty="0"/>
              <a:t>Brendan Simms and Charlie Lederman, authors of </a:t>
            </a:r>
            <a:r>
              <a:rPr lang="en-US" i="1" dirty="0"/>
              <a:t>Hitler’s American Gamble: Pearl Harbor &amp; the German March to Global War</a:t>
            </a:r>
            <a:r>
              <a:rPr lang="en-US" dirty="0"/>
              <a:t> (New York: Basic Books, 2021)</a:t>
            </a:r>
          </a:p>
        </p:txBody>
      </p:sp>
    </p:spTree>
    <p:extLst>
      <p:ext uri="{BB962C8B-B14F-4D97-AF65-F5344CB8AC3E}">
        <p14:creationId xmlns:p14="http://schemas.microsoft.com/office/powerpoint/2010/main" val="41461223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43399-56AC-BB43-A67C-6DC16F815A8F}"/>
              </a:ext>
            </a:extLst>
          </p:cNvPr>
          <p:cNvSpPr>
            <a:spLocks noGrp="1"/>
          </p:cNvSpPr>
          <p:nvPr>
            <p:ph type="title"/>
          </p:nvPr>
        </p:nvSpPr>
        <p:spPr/>
        <p:txBody>
          <a:bodyPr>
            <a:normAutofit/>
          </a:bodyPr>
          <a:lstStyle/>
          <a:p>
            <a:pPr algn="ctr"/>
            <a:r>
              <a:rPr lang="en-US" sz="2400" dirty="0"/>
              <a:t>The </a:t>
            </a:r>
            <a:r>
              <a:rPr lang="en-US" sz="2400" dirty="0" err="1"/>
              <a:t>Manstein</a:t>
            </a:r>
            <a:r>
              <a:rPr lang="en-US" sz="2400" dirty="0"/>
              <a:t> plan, which led to the fall of France in 1940, represented a version of Napoleon’s winning maneuver at Austerlitz. However, the input from </a:t>
            </a:r>
            <a:r>
              <a:rPr lang="en-US" sz="2400" dirty="0" err="1"/>
              <a:t>Guderian</a:t>
            </a:r>
            <a:r>
              <a:rPr lang="en-US" sz="2400" dirty="0"/>
              <a:t> and, of course, Hitler was decisive…</a:t>
            </a:r>
          </a:p>
        </p:txBody>
      </p:sp>
      <p:pic>
        <p:nvPicPr>
          <p:cNvPr id="4" name="Content Placeholder 3">
            <a:extLst>
              <a:ext uri="{FF2B5EF4-FFF2-40B4-BE49-F238E27FC236}">
                <a16:creationId xmlns:a16="http://schemas.microsoft.com/office/drawing/2014/main" id="{803B9431-A24F-3346-A038-141BE3F162BD}"/>
              </a:ext>
            </a:extLst>
          </p:cNvPr>
          <p:cNvPicPr>
            <a:picLocks noGrp="1" noChangeAspect="1"/>
          </p:cNvPicPr>
          <p:nvPr>
            <p:ph idx="1"/>
          </p:nvPr>
        </p:nvPicPr>
        <p:blipFill>
          <a:blip r:embed="rId2"/>
          <a:stretch>
            <a:fillRect/>
          </a:stretch>
        </p:blipFill>
        <p:spPr>
          <a:xfrm>
            <a:off x="4184650" y="2604294"/>
            <a:ext cx="3822700" cy="2794000"/>
          </a:xfrm>
        </p:spPr>
      </p:pic>
    </p:spTree>
    <p:extLst>
      <p:ext uri="{BB962C8B-B14F-4D97-AF65-F5344CB8AC3E}">
        <p14:creationId xmlns:p14="http://schemas.microsoft.com/office/powerpoint/2010/main" val="42295054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EB119-D630-7042-96C5-022587672540}"/>
              </a:ext>
            </a:extLst>
          </p:cNvPr>
          <p:cNvSpPr>
            <a:spLocks noGrp="1"/>
          </p:cNvSpPr>
          <p:nvPr>
            <p:ph type="title"/>
          </p:nvPr>
        </p:nvSpPr>
        <p:spPr/>
        <p:txBody>
          <a:bodyPr>
            <a:normAutofit/>
          </a:bodyPr>
          <a:lstStyle/>
          <a:p>
            <a:pPr algn="ctr"/>
            <a:r>
              <a:rPr lang="en-US" sz="2400" dirty="0"/>
              <a:t>Stalingrad…</a:t>
            </a:r>
          </a:p>
        </p:txBody>
      </p:sp>
      <p:pic>
        <p:nvPicPr>
          <p:cNvPr id="4" name="Content Placeholder 3">
            <a:extLst>
              <a:ext uri="{FF2B5EF4-FFF2-40B4-BE49-F238E27FC236}">
                <a16:creationId xmlns:a16="http://schemas.microsoft.com/office/drawing/2014/main" id="{EC8903F1-FD91-F641-8A3D-9955D5E3AEA3}"/>
              </a:ext>
            </a:extLst>
          </p:cNvPr>
          <p:cNvPicPr>
            <a:picLocks noGrp="1" noChangeAspect="1"/>
          </p:cNvPicPr>
          <p:nvPr>
            <p:ph idx="1"/>
          </p:nvPr>
        </p:nvPicPr>
        <p:blipFill>
          <a:blip r:embed="rId2"/>
          <a:stretch>
            <a:fillRect/>
          </a:stretch>
        </p:blipFill>
        <p:spPr>
          <a:xfrm>
            <a:off x="4061397" y="1825625"/>
            <a:ext cx="4069206" cy="4351338"/>
          </a:xfrm>
        </p:spPr>
      </p:pic>
    </p:spTree>
    <p:extLst>
      <p:ext uri="{BB962C8B-B14F-4D97-AF65-F5344CB8AC3E}">
        <p14:creationId xmlns:p14="http://schemas.microsoft.com/office/powerpoint/2010/main" val="12347202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FCB15-1088-2B47-B877-1E43C232466A}"/>
              </a:ext>
            </a:extLst>
          </p:cNvPr>
          <p:cNvSpPr>
            <a:spLocks noGrp="1"/>
          </p:cNvSpPr>
          <p:nvPr>
            <p:ph type="title"/>
          </p:nvPr>
        </p:nvSpPr>
        <p:spPr/>
        <p:txBody>
          <a:bodyPr>
            <a:normAutofit/>
          </a:bodyPr>
          <a:lstStyle/>
          <a:p>
            <a:pPr algn="ctr"/>
            <a:r>
              <a:rPr lang="en-US" sz="2400" dirty="0"/>
              <a:t>Media distance and a foreign perspective can generate useful insights for the news consumer.</a:t>
            </a:r>
            <a:br>
              <a:rPr lang="en-US" sz="2400" dirty="0"/>
            </a:br>
            <a:r>
              <a:rPr lang="en-US" sz="2400" dirty="0"/>
              <a:t>Warning: </a:t>
            </a:r>
            <a:r>
              <a:rPr lang="en-US" sz="2400" i="1" dirty="0"/>
              <a:t>Le </a:t>
            </a:r>
            <a:r>
              <a:rPr lang="en-US" sz="2400" i="1" dirty="0" err="1"/>
              <a:t>Monde</a:t>
            </a:r>
            <a:r>
              <a:rPr lang="en-US" sz="2400" dirty="0" err="1"/>
              <a:t>’s</a:t>
            </a:r>
            <a:r>
              <a:rPr lang="en-US" sz="2400" dirty="0"/>
              <a:t> English-language edition is partially translated by AI</a:t>
            </a:r>
          </a:p>
        </p:txBody>
      </p:sp>
      <p:pic>
        <p:nvPicPr>
          <p:cNvPr id="4" name="Content Placeholder 3">
            <a:extLst>
              <a:ext uri="{FF2B5EF4-FFF2-40B4-BE49-F238E27FC236}">
                <a16:creationId xmlns:a16="http://schemas.microsoft.com/office/drawing/2014/main" id="{8C228DF2-F30B-214C-B24D-7A913CC53AD8}"/>
              </a:ext>
            </a:extLst>
          </p:cNvPr>
          <p:cNvPicPr>
            <a:picLocks noGrp="1" noChangeAspect="1"/>
          </p:cNvPicPr>
          <p:nvPr>
            <p:ph idx="1"/>
          </p:nvPr>
        </p:nvPicPr>
        <p:blipFill>
          <a:blip r:embed="rId2"/>
          <a:stretch>
            <a:fillRect/>
          </a:stretch>
        </p:blipFill>
        <p:spPr>
          <a:xfrm>
            <a:off x="2469885" y="1825625"/>
            <a:ext cx="7252230" cy="4351338"/>
          </a:xfrm>
        </p:spPr>
      </p:pic>
    </p:spTree>
    <p:extLst>
      <p:ext uri="{BB962C8B-B14F-4D97-AF65-F5344CB8AC3E}">
        <p14:creationId xmlns:p14="http://schemas.microsoft.com/office/powerpoint/2010/main" val="26933067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FBE85-A8E4-FA41-B131-16E7A9AA2DA0}"/>
              </a:ext>
            </a:extLst>
          </p:cNvPr>
          <p:cNvSpPr>
            <a:spLocks noGrp="1"/>
          </p:cNvSpPr>
          <p:nvPr>
            <p:ph type="title"/>
          </p:nvPr>
        </p:nvSpPr>
        <p:spPr/>
        <p:txBody>
          <a:bodyPr>
            <a:normAutofit/>
          </a:bodyPr>
          <a:lstStyle/>
          <a:p>
            <a:pPr algn="ctr"/>
            <a:r>
              <a:rPr lang="en-US" sz="2400" dirty="0" err="1"/>
              <a:t>Bellingcat</a:t>
            </a:r>
            <a:r>
              <a:rPr lang="en-US" sz="2400" dirty="0"/>
              <a:t> is an online, open-source investigative site led by Christo </a:t>
            </a:r>
            <a:r>
              <a:rPr lang="en-US" sz="2400" dirty="0" err="1"/>
              <a:t>Grozev</a:t>
            </a:r>
            <a:r>
              <a:rPr lang="en-US" sz="2400" dirty="0"/>
              <a:t>, who is on the Russian government’s wanted list</a:t>
            </a:r>
          </a:p>
        </p:txBody>
      </p:sp>
      <p:sp>
        <p:nvSpPr>
          <p:cNvPr id="3" name="Content Placeholder 2">
            <a:extLst>
              <a:ext uri="{FF2B5EF4-FFF2-40B4-BE49-F238E27FC236}">
                <a16:creationId xmlns:a16="http://schemas.microsoft.com/office/drawing/2014/main" id="{9371C7F8-98AA-834D-A304-0F25C4DF445F}"/>
              </a:ext>
            </a:extLst>
          </p:cNvPr>
          <p:cNvSpPr>
            <a:spLocks noGrp="1"/>
          </p:cNvSpPr>
          <p:nvPr>
            <p:ph idx="1"/>
          </p:nvPr>
        </p:nvSpPr>
        <p:spPr/>
        <p:txBody>
          <a:bodyPr/>
          <a:lstStyle/>
          <a:p>
            <a:pPr marL="0" indent="0">
              <a:buNone/>
            </a:pPr>
            <a:r>
              <a:rPr lang="en-US" dirty="0">
                <a:hlinkClick r:id="rId2"/>
              </a:rPr>
              <a:t>https://www.bellingcat.com/</a:t>
            </a:r>
            <a:endParaRPr lang="en-US" dirty="0"/>
          </a:p>
        </p:txBody>
      </p:sp>
      <p:pic>
        <p:nvPicPr>
          <p:cNvPr id="4" name="Picture 3">
            <a:extLst>
              <a:ext uri="{FF2B5EF4-FFF2-40B4-BE49-F238E27FC236}">
                <a16:creationId xmlns:a16="http://schemas.microsoft.com/office/drawing/2014/main" id="{11D4108D-D03D-6F41-ACB0-E4754EEDB3AA}"/>
              </a:ext>
            </a:extLst>
          </p:cNvPr>
          <p:cNvPicPr>
            <a:picLocks noChangeAspect="1"/>
          </p:cNvPicPr>
          <p:nvPr/>
        </p:nvPicPr>
        <p:blipFill>
          <a:blip r:embed="rId3"/>
          <a:stretch>
            <a:fillRect/>
          </a:stretch>
        </p:blipFill>
        <p:spPr>
          <a:xfrm>
            <a:off x="2563090" y="2904164"/>
            <a:ext cx="5140036" cy="2886987"/>
          </a:xfrm>
          <a:prstGeom prst="rect">
            <a:avLst/>
          </a:prstGeom>
        </p:spPr>
      </p:pic>
      <p:sp>
        <p:nvSpPr>
          <p:cNvPr id="5" name="TextBox 4">
            <a:extLst>
              <a:ext uri="{FF2B5EF4-FFF2-40B4-BE49-F238E27FC236}">
                <a16:creationId xmlns:a16="http://schemas.microsoft.com/office/drawing/2014/main" id="{3297DA7E-0711-7E4C-B994-9FC83D392B78}"/>
              </a:ext>
            </a:extLst>
          </p:cNvPr>
          <p:cNvSpPr txBox="1"/>
          <p:nvPr/>
        </p:nvSpPr>
        <p:spPr>
          <a:xfrm>
            <a:off x="8257309" y="3366655"/>
            <a:ext cx="4283354" cy="369332"/>
          </a:xfrm>
          <a:prstGeom prst="rect">
            <a:avLst/>
          </a:prstGeom>
          <a:noFill/>
        </p:spPr>
        <p:txBody>
          <a:bodyPr wrap="square" rtlCol="0">
            <a:spAutoFit/>
          </a:bodyPr>
          <a:lstStyle/>
          <a:p>
            <a:r>
              <a:rPr lang="en-US" dirty="0">
                <a:hlinkClick r:id="rId4"/>
              </a:rPr>
              <a:t>https://twitter.com/christogrozev</a:t>
            </a:r>
            <a:endParaRPr lang="en-US" dirty="0"/>
          </a:p>
        </p:txBody>
      </p:sp>
    </p:spTree>
    <p:extLst>
      <p:ext uri="{BB962C8B-B14F-4D97-AF65-F5344CB8AC3E}">
        <p14:creationId xmlns:p14="http://schemas.microsoft.com/office/powerpoint/2010/main" val="38160051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C389A-5A9D-4A48-8404-4E15C5443095}"/>
              </a:ext>
            </a:extLst>
          </p:cNvPr>
          <p:cNvSpPr>
            <a:spLocks noGrp="1"/>
          </p:cNvSpPr>
          <p:nvPr>
            <p:ph type="title"/>
          </p:nvPr>
        </p:nvSpPr>
        <p:spPr/>
        <p:txBody>
          <a:bodyPr>
            <a:normAutofit/>
          </a:bodyPr>
          <a:lstStyle/>
          <a:p>
            <a:pPr algn="ctr"/>
            <a:r>
              <a:rPr lang="en-US" sz="2000" dirty="0"/>
              <a:t>The 2021 free-trade agreement between New Zealand and the UK specified “a commitment by the UK to cooperate with New Zealand to identify appropriate ways to advance recognition and protection of the haka Ka Mate […].”</a:t>
            </a:r>
            <a:br>
              <a:rPr lang="en-US" sz="2000" dirty="0"/>
            </a:br>
            <a:r>
              <a:rPr lang="en-US" sz="2000" dirty="0"/>
              <a:t>Image shows the New Zealand rugby All Blacks performing the haka prior to one of their matches</a:t>
            </a:r>
          </a:p>
        </p:txBody>
      </p:sp>
      <p:pic>
        <p:nvPicPr>
          <p:cNvPr id="7" name="Content Placeholder 6">
            <a:extLst>
              <a:ext uri="{FF2B5EF4-FFF2-40B4-BE49-F238E27FC236}">
                <a16:creationId xmlns:a16="http://schemas.microsoft.com/office/drawing/2014/main" id="{24CF1933-185D-E440-ACF9-EEB62C64BB15}"/>
              </a:ext>
            </a:extLst>
          </p:cNvPr>
          <p:cNvPicPr>
            <a:picLocks noGrp="1" noChangeAspect="1"/>
          </p:cNvPicPr>
          <p:nvPr>
            <p:ph idx="1"/>
          </p:nvPr>
        </p:nvPicPr>
        <p:blipFill>
          <a:blip r:embed="rId2"/>
          <a:stretch>
            <a:fillRect/>
          </a:stretch>
        </p:blipFill>
        <p:spPr>
          <a:xfrm>
            <a:off x="3195108" y="1825625"/>
            <a:ext cx="5801784" cy="4351338"/>
          </a:xfrm>
        </p:spPr>
      </p:pic>
    </p:spTree>
    <p:extLst>
      <p:ext uri="{BB962C8B-B14F-4D97-AF65-F5344CB8AC3E}">
        <p14:creationId xmlns:p14="http://schemas.microsoft.com/office/powerpoint/2010/main" val="10439879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C3218-C578-544A-B23F-A3B003E555B7}"/>
              </a:ext>
            </a:extLst>
          </p:cNvPr>
          <p:cNvSpPr>
            <a:spLocks noGrp="1"/>
          </p:cNvSpPr>
          <p:nvPr>
            <p:ph type="title"/>
          </p:nvPr>
        </p:nvSpPr>
        <p:spPr/>
        <p:txBody>
          <a:bodyPr>
            <a:normAutofit/>
          </a:bodyPr>
          <a:lstStyle/>
          <a:p>
            <a:pPr algn="ctr"/>
            <a:r>
              <a:rPr lang="en-US" sz="2400" dirty="0"/>
              <a:t>The Black Ferns, New Zealand women’s rugby team, can do a mean haka as well</a:t>
            </a:r>
            <a:br>
              <a:rPr lang="en-US" sz="2400" dirty="0"/>
            </a:br>
            <a:r>
              <a:rPr lang="en-US" sz="2400" dirty="0">
                <a:hlinkClick r:id="rId2"/>
              </a:rPr>
              <a:t>https://www.youtube.com/watch?v=ihoMC8607yE</a:t>
            </a:r>
            <a:endParaRPr lang="en-US" sz="2400" dirty="0"/>
          </a:p>
        </p:txBody>
      </p:sp>
      <p:pic>
        <p:nvPicPr>
          <p:cNvPr id="4" name="Content Placeholder 3">
            <a:extLst>
              <a:ext uri="{FF2B5EF4-FFF2-40B4-BE49-F238E27FC236}">
                <a16:creationId xmlns:a16="http://schemas.microsoft.com/office/drawing/2014/main" id="{12084470-368C-BD40-BFEF-9DEC6394DFB7}"/>
              </a:ext>
            </a:extLst>
          </p:cNvPr>
          <p:cNvPicPr>
            <a:picLocks noGrp="1" noChangeAspect="1"/>
          </p:cNvPicPr>
          <p:nvPr>
            <p:ph idx="1"/>
          </p:nvPr>
        </p:nvPicPr>
        <p:blipFill>
          <a:blip r:embed="rId3"/>
          <a:stretch>
            <a:fillRect/>
          </a:stretch>
        </p:blipFill>
        <p:spPr>
          <a:xfrm>
            <a:off x="2179796" y="1825625"/>
            <a:ext cx="7832408" cy="4351338"/>
          </a:xfrm>
        </p:spPr>
      </p:pic>
    </p:spTree>
    <p:extLst>
      <p:ext uri="{BB962C8B-B14F-4D97-AF65-F5344CB8AC3E}">
        <p14:creationId xmlns:p14="http://schemas.microsoft.com/office/powerpoint/2010/main" val="42605202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50492-C761-AE4A-9FAE-1106A4EBA06A}"/>
              </a:ext>
            </a:extLst>
          </p:cNvPr>
          <p:cNvSpPr>
            <a:spLocks noGrp="1"/>
          </p:cNvSpPr>
          <p:nvPr>
            <p:ph type="title"/>
          </p:nvPr>
        </p:nvSpPr>
        <p:spPr/>
        <p:txBody>
          <a:bodyPr>
            <a:normAutofit fontScale="90000"/>
          </a:bodyPr>
          <a:lstStyle/>
          <a:p>
            <a:pPr algn="ctr"/>
            <a:r>
              <a:rPr lang="en-US" sz="2400" dirty="0"/>
              <a:t>The Beating Retreat ritual at the </a:t>
            </a:r>
            <a:r>
              <a:rPr lang="en-US" sz="2400" dirty="0" err="1"/>
              <a:t>Attari-Wagan</a:t>
            </a:r>
            <a:r>
              <a:rPr lang="en-US" sz="2400" dirty="0"/>
              <a:t> checkpoint on the Pakistan-India border takes place every evening.</a:t>
            </a:r>
            <a:br>
              <a:rPr lang="en-US" sz="2400" dirty="0"/>
            </a:br>
            <a:r>
              <a:rPr lang="en-US" sz="2400" dirty="0"/>
              <a:t>Pakistani Rangers (L) and Indian Border Security soldiers theatrically confront one another as tens of thousands of spectators from both countries watch and whoop from the stands</a:t>
            </a:r>
          </a:p>
        </p:txBody>
      </p:sp>
      <p:pic>
        <p:nvPicPr>
          <p:cNvPr id="4" name="Content Placeholder 3">
            <a:extLst>
              <a:ext uri="{FF2B5EF4-FFF2-40B4-BE49-F238E27FC236}">
                <a16:creationId xmlns:a16="http://schemas.microsoft.com/office/drawing/2014/main" id="{F9153C6C-A94F-2A4C-9273-AE2FBD6923DB}"/>
              </a:ext>
            </a:extLst>
          </p:cNvPr>
          <p:cNvPicPr>
            <a:picLocks noGrp="1" noChangeAspect="1"/>
          </p:cNvPicPr>
          <p:nvPr>
            <p:ph idx="1"/>
          </p:nvPr>
        </p:nvPicPr>
        <p:blipFill>
          <a:blip r:embed="rId2"/>
          <a:stretch>
            <a:fillRect/>
          </a:stretch>
        </p:blipFill>
        <p:spPr>
          <a:xfrm>
            <a:off x="2831680" y="1825625"/>
            <a:ext cx="6528639" cy="4351338"/>
          </a:xfrm>
        </p:spPr>
      </p:pic>
    </p:spTree>
    <p:extLst>
      <p:ext uri="{BB962C8B-B14F-4D97-AF65-F5344CB8AC3E}">
        <p14:creationId xmlns:p14="http://schemas.microsoft.com/office/powerpoint/2010/main" val="32760190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EB1D3-4FEA-8547-9F7D-593D32BAE86E}"/>
              </a:ext>
            </a:extLst>
          </p:cNvPr>
          <p:cNvSpPr>
            <a:spLocks noGrp="1"/>
          </p:cNvSpPr>
          <p:nvPr>
            <p:ph type="title"/>
          </p:nvPr>
        </p:nvSpPr>
        <p:spPr/>
        <p:txBody>
          <a:bodyPr>
            <a:normAutofit/>
          </a:bodyPr>
          <a:lstStyle/>
          <a:p>
            <a:pPr algn="ctr"/>
            <a:r>
              <a:rPr lang="en-US" sz="2400" dirty="0"/>
              <a:t>The twenty-first century, like the five centuries that preceded it, is being shaped by the struggle between revisionist and status-quo powers</a:t>
            </a:r>
          </a:p>
        </p:txBody>
      </p:sp>
      <p:pic>
        <p:nvPicPr>
          <p:cNvPr id="4" name="Content Placeholder 3">
            <a:extLst>
              <a:ext uri="{FF2B5EF4-FFF2-40B4-BE49-F238E27FC236}">
                <a16:creationId xmlns:a16="http://schemas.microsoft.com/office/drawing/2014/main" id="{07C93406-1233-4942-8B62-47ACACDFA3C1}"/>
              </a:ext>
            </a:extLst>
          </p:cNvPr>
          <p:cNvPicPr>
            <a:picLocks noGrp="1" noChangeAspect="1"/>
          </p:cNvPicPr>
          <p:nvPr>
            <p:ph idx="1"/>
          </p:nvPr>
        </p:nvPicPr>
        <p:blipFill>
          <a:blip r:embed="rId2"/>
          <a:stretch>
            <a:fillRect/>
          </a:stretch>
        </p:blipFill>
        <p:spPr>
          <a:xfrm>
            <a:off x="3123622" y="1868849"/>
            <a:ext cx="5168900" cy="3987800"/>
          </a:xfrm>
        </p:spPr>
      </p:pic>
    </p:spTree>
    <p:extLst>
      <p:ext uri="{BB962C8B-B14F-4D97-AF65-F5344CB8AC3E}">
        <p14:creationId xmlns:p14="http://schemas.microsoft.com/office/powerpoint/2010/main" val="34898996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B2F39-32EF-A64B-8DD0-EE13ED55FF9E}"/>
              </a:ext>
            </a:extLst>
          </p:cNvPr>
          <p:cNvSpPr>
            <a:spLocks noGrp="1"/>
          </p:cNvSpPr>
          <p:nvPr>
            <p:ph type="title"/>
          </p:nvPr>
        </p:nvSpPr>
        <p:spPr/>
        <p:txBody>
          <a:bodyPr>
            <a:normAutofit/>
          </a:bodyPr>
          <a:lstStyle/>
          <a:p>
            <a:pPr algn="ctr"/>
            <a:r>
              <a:rPr lang="en-US" sz="2400" dirty="0"/>
              <a:t>The United States will continue to be the world’s preeminent military power, although there is always a possibility it will retract and self-isolate</a:t>
            </a:r>
          </a:p>
        </p:txBody>
      </p:sp>
      <p:sp>
        <p:nvSpPr>
          <p:cNvPr id="3" name="Content Placeholder 2">
            <a:extLst>
              <a:ext uri="{FF2B5EF4-FFF2-40B4-BE49-F238E27FC236}">
                <a16:creationId xmlns:a16="http://schemas.microsoft.com/office/drawing/2014/main" id="{92E34B2F-0134-6243-8394-9A8A96289D42}"/>
              </a:ext>
            </a:extLst>
          </p:cNvPr>
          <p:cNvSpPr>
            <a:spLocks noGrp="1"/>
          </p:cNvSpPr>
          <p:nvPr>
            <p:ph idx="1"/>
          </p:nvPr>
        </p:nvSpPr>
        <p:spPr>
          <a:xfrm>
            <a:off x="838200" y="1825625"/>
            <a:ext cx="10515600" cy="4351338"/>
          </a:xfrm>
        </p:spPr>
        <p:txBody>
          <a:bodyPr>
            <a:normAutofit/>
          </a:bodyPr>
          <a:lstStyle/>
          <a:p>
            <a:pPr marL="0" indent="0">
              <a:buNone/>
            </a:pPr>
            <a:r>
              <a:rPr lang="en-US" sz="1600" dirty="0"/>
              <a:t>“The nation now confronts a seemingly unlimited array of foreign entanglements, two decades of errant war in the Middle East, and a pandemic that is causing an economic debacle of a sort not experienced since the Great Depression. The United States needs to rediscover the history of isolationism and apply its lessons, shrinking its footprint abroad and bringing its foreign commitments back into line with its means and purposes.”</a:t>
            </a:r>
          </a:p>
        </p:txBody>
      </p:sp>
      <p:pic>
        <p:nvPicPr>
          <p:cNvPr id="6" name="Picture 5">
            <a:extLst>
              <a:ext uri="{FF2B5EF4-FFF2-40B4-BE49-F238E27FC236}">
                <a16:creationId xmlns:a16="http://schemas.microsoft.com/office/drawing/2014/main" id="{AFA2AD79-84CA-2A4B-9751-23D99F1BCB78}"/>
              </a:ext>
            </a:extLst>
          </p:cNvPr>
          <p:cNvPicPr>
            <a:picLocks noChangeAspect="1"/>
          </p:cNvPicPr>
          <p:nvPr/>
        </p:nvPicPr>
        <p:blipFill>
          <a:blip r:embed="rId2"/>
          <a:stretch>
            <a:fillRect/>
          </a:stretch>
        </p:blipFill>
        <p:spPr>
          <a:xfrm>
            <a:off x="6096000" y="4121267"/>
            <a:ext cx="1143000" cy="1143000"/>
          </a:xfrm>
          <a:prstGeom prst="rect">
            <a:avLst/>
          </a:prstGeom>
        </p:spPr>
      </p:pic>
      <p:sp>
        <p:nvSpPr>
          <p:cNvPr id="7" name="TextBox 6">
            <a:extLst>
              <a:ext uri="{FF2B5EF4-FFF2-40B4-BE49-F238E27FC236}">
                <a16:creationId xmlns:a16="http://schemas.microsoft.com/office/drawing/2014/main" id="{E474EC10-E741-BE45-A50D-1ECF71FEC374}"/>
              </a:ext>
            </a:extLst>
          </p:cNvPr>
          <p:cNvSpPr txBox="1"/>
          <p:nvPr/>
        </p:nvSpPr>
        <p:spPr>
          <a:xfrm>
            <a:off x="5541818" y="3255818"/>
            <a:ext cx="4359399" cy="369332"/>
          </a:xfrm>
          <a:prstGeom prst="rect">
            <a:avLst/>
          </a:prstGeom>
          <a:noFill/>
        </p:spPr>
        <p:txBody>
          <a:bodyPr wrap="none" rtlCol="0">
            <a:spAutoFit/>
          </a:bodyPr>
          <a:lstStyle/>
          <a:p>
            <a:r>
              <a:rPr lang="en-US" dirty="0">
                <a:hlinkClick r:id="rId3"/>
              </a:rPr>
              <a:t>https://www.cfr.org/expert/charles-kupchan</a:t>
            </a:r>
            <a:endParaRPr lang="en-US" dirty="0"/>
          </a:p>
        </p:txBody>
      </p:sp>
      <p:sp>
        <p:nvSpPr>
          <p:cNvPr id="9" name="TextBox 8">
            <a:extLst>
              <a:ext uri="{FF2B5EF4-FFF2-40B4-BE49-F238E27FC236}">
                <a16:creationId xmlns:a16="http://schemas.microsoft.com/office/drawing/2014/main" id="{3D46F031-8144-304F-9D0F-2F179EB69028}"/>
              </a:ext>
            </a:extLst>
          </p:cNvPr>
          <p:cNvSpPr txBox="1"/>
          <p:nvPr/>
        </p:nvSpPr>
        <p:spPr>
          <a:xfrm>
            <a:off x="1011383" y="2920938"/>
            <a:ext cx="3808853" cy="1200329"/>
          </a:xfrm>
          <a:prstGeom prst="rect">
            <a:avLst/>
          </a:prstGeom>
          <a:noFill/>
        </p:spPr>
        <p:txBody>
          <a:bodyPr wrap="square" rtlCol="0">
            <a:spAutoFit/>
          </a:bodyPr>
          <a:lstStyle/>
          <a:p>
            <a:r>
              <a:rPr lang="en-US" dirty="0"/>
              <a:t>Charles A. </a:t>
            </a:r>
            <a:r>
              <a:rPr lang="en-US" dirty="0" err="1"/>
              <a:t>Kupchan</a:t>
            </a:r>
            <a:r>
              <a:rPr lang="en-US" dirty="0"/>
              <a:t>, “Rediscovering Isolationism,” </a:t>
            </a:r>
            <a:r>
              <a:rPr lang="en-US" i="1" dirty="0"/>
              <a:t>The Atlantic</a:t>
            </a:r>
            <a:r>
              <a:rPr lang="en-US" dirty="0"/>
              <a:t>, September 27, 2020</a:t>
            </a:r>
            <a:endParaRPr lang="en-US" i="1" dirty="0"/>
          </a:p>
          <a:p>
            <a:endParaRPr lang="en-US" dirty="0"/>
          </a:p>
        </p:txBody>
      </p:sp>
      <p:pic>
        <p:nvPicPr>
          <p:cNvPr id="11" name="Picture 10">
            <a:extLst>
              <a:ext uri="{FF2B5EF4-FFF2-40B4-BE49-F238E27FC236}">
                <a16:creationId xmlns:a16="http://schemas.microsoft.com/office/drawing/2014/main" id="{30559E05-FD35-D746-ACC9-6AF4E74FB896}"/>
              </a:ext>
            </a:extLst>
          </p:cNvPr>
          <p:cNvPicPr>
            <a:picLocks noChangeAspect="1"/>
          </p:cNvPicPr>
          <p:nvPr/>
        </p:nvPicPr>
        <p:blipFill>
          <a:blip r:embed="rId4"/>
          <a:stretch>
            <a:fillRect/>
          </a:stretch>
        </p:blipFill>
        <p:spPr>
          <a:xfrm>
            <a:off x="3037649" y="4011225"/>
            <a:ext cx="1155700" cy="1739900"/>
          </a:xfrm>
          <a:prstGeom prst="rect">
            <a:avLst/>
          </a:prstGeom>
        </p:spPr>
      </p:pic>
    </p:spTree>
    <p:extLst>
      <p:ext uri="{BB962C8B-B14F-4D97-AF65-F5344CB8AC3E}">
        <p14:creationId xmlns:p14="http://schemas.microsoft.com/office/powerpoint/2010/main" val="747510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0556C-6451-9040-839B-D1B1DA132F4A}"/>
              </a:ext>
            </a:extLst>
          </p:cNvPr>
          <p:cNvSpPr>
            <a:spLocks noGrp="1"/>
          </p:cNvSpPr>
          <p:nvPr>
            <p:ph type="title"/>
          </p:nvPr>
        </p:nvSpPr>
        <p:spPr/>
        <p:txBody>
          <a:bodyPr>
            <a:normAutofit/>
          </a:bodyPr>
          <a:lstStyle/>
          <a:p>
            <a:pPr algn="ctr"/>
            <a:r>
              <a:rPr lang="en-US" sz="2400" dirty="0"/>
              <a:t>Clients and allies:</a:t>
            </a:r>
            <a:br>
              <a:rPr lang="en-US" sz="2400" dirty="0"/>
            </a:br>
            <a:r>
              <a:rPr lang="en-US" sz="2400" dirty="0"/>
              <a:t>What is the difference?</a:t>
            </a:r>
          </a:p>
        </p:txBody>
      </p:sp>
      <p:pic>
        <p:nvPicPr>
          <p:cNvPr id="4" name="Content Placeholder 3">
            <a:extLst>
              <a:ext uri="{FF2B5EF4-FFF2-40B4-BE49-F238E27FC236}">
                <a16:creationId xmlns:a16="http://schemas.microsoft.com/office/drawing/2014/main" id="{179B6992-B60A-3C4B-AB93-1515C2A8758C}"/>
              </a:ext>
            </a:extLst>
          </p:cNvPr>
          <p:cNvPicPr>
            <a:picLocks noGrp="1" noChangeAspect="1"/>
          </p:cNvPicPr>
          <p:nvPr>
            <p:ph idx="1"/>
          </p:nvPr>
        </p:nvPicPr>
        <p:blipFill>
          <a:blip r:embed="rId2"/>
          <a:stretch>
            <a:fillRect/>
          </a:stretch>
        </p:blipFill>
        <p:spPr>
          <a:xfrm>
            <a:off x="2228144" y="1825625"/>
            <a:ext cx="7735712" cy="4351338"/>
          </a:xfrm>
        </p:spPr>
      </p:pic>
    </p:spTree>
    <p:extLst>
      <p:ext uri="{BB962C8B-B14F-4D97-AF65-F5344CB8AC3E}">
        <p14:creationId xmlns:p14="http://schemas.microsoft.com/office/powerpoint/2010/main" val="3140520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AB8B3-273F-1445-8C05-FD71579C9427}"/>
              </a:ext>
            </a:extLst>
          </p:cNvPr>
          <p:cNvSpPr>
            <a:spLocks noGrp="1"/>
          </p:cNvSpPr>
          <p:nvPr>
            <p:ph type="title"/>
          </p:nvPr>
        </p:nvSpPr>
        <p:spPr/>
        <p:txBody>
          <a:bodyPr>
            <a:normAutofit/>
          </a:bodyPr>
          <a:lstStyle/>
          <a:p>
            <a:pPr algn="ctr"/>
            <a:r>
              <a:rPr lang="en-US" sz="2400" dirty="0"/>
              <a:t>Military spending by the world’s ten most powerful states in 2022</a:t>
            </a:r>
          </a:p>
        </p:txBody>
      </p:sp>
      <p:pic>
        <p:nvPicPr>
          <p:cNvPr id="4" name="Content Placeholder 3">
            <a:extLst>
              <a:ext uri="{FF2B5EF4-FFF2-40B4-BE49-F238E27FC236}">
                <a16:creationId xmlns:a16="http://schemas.microsoft.com/office/drawing/2014/main" id="{77FB44F6-FFA2-DD49-94ED-10886AC461E6}"/>
              </a:ext>
            </a:extLst>
          </p:cNvPr>
          <p:cNvPicPr>
            <a:picLocks noGrp="1" noChangeAspect="1"/>
          </p:cNvPicPr>
          <p:nvPr>
            <p:ph idx="1"/>
          </p:nvPr>
        </p:nvPicPr>
        <p:blipFill>
          <a:blip r:embed="rId2"/>
          <a:stretch>
            <a:fillRect/>
          </a:stretch>
        </p:blipFill>
        <p:spPr>
          <a:xfrm>
            <a:off x="3085122" y="1825625"/>
            <a:ext cx="6021756" cy="4351338"/>
          </a:xfrm>
        </p:spPr>
      </p:pic>
      <p:sp>
        <p:nvSpPr>
          <p:cNvPr id="3" name="TextBox 2">
            <a:extLst>
              <a:ext uri="{FF2B5EF4-FFF2-40B4-BE49-F238E27FC236}">
                <a16:creationId xmlns:a16="http://schemas.microsoft.com/office/drawing/2014/main" id="{5FC69572-33D0-0F44-8F58-8EF96CB3D82C}"/>
              </a:ext>
            </a:extLst>
          </p:cNvPr>
          <p:cNvSpPr txBox="1"/>
          <p:nvPr/>
        </p:nvSpPr>
        <p:spPr>
          <a:xfrm>
            <a:off x="1330036" y="2189018"/>
            <a:ext cx="715260" cy="646331"/>
          </a:xfrm>
          <a:prstGeom prst="rect">
            <a:avLst/>
          </a:prstGeom>
          <a:noFill/>
        </p:spPr>
        <p:txBody>
          <a:bodyPr wrap="none" rtlCol="0">
            <a:spAutoFit/>
          </a:bodyPr>
          <a:lstStyle/>
          <a:p>
            <a:r>
              <a:rPr lang="en-US" dirty="0"/>
              <a:t>US</a:t>
            </a:r>
          </a:p>
          <a:p>
            <a:r>
              <a:rPr lang="en-US" dirty="0"/>
              <a:t>China</a:t>
            </a:r>
          </a:p>
        </p:txBody>
      </p:sp>
    </p:spTree>
    <p:extLst>
      <p:ext uri="{BB962C8B-B14F-4D97-AF65-F5344CB8AC3E}">
        <p14:creationId xmlns:p14="http://schemas.microsoft.com/office/powerpoint/2010/main" val="1353681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198A8-309D-314A-B2E0-5150E03FAF74}"/>
              </a:ext>
            </a:extLst>
          </p:cNvPr>
          <p:cNvSpPr>
            <a:spLocks noGrp="1"/>
          </p:cNvSpPr>
          <p:nvPr>
            <p:ph type="title"/>
          </p:nvPr>
        </p:nvSpPr>
        <p:spPr/>
        <p:txBody>
          <a:bodyPr>
            <a:normAutofit/>
          </a:bodyPr>
          <a:lstStyle/>
          <a:p>
            <a:pPr algn="ctr"/>
            <a:r>
              <a:rPr lang="en-US" sz="2400" dirty="0"/>
              <a:t>The US armed forces serve as a model for actual and aspirant great powers from China and Russia to Turkey and Poland.</a:t>
            </a:r>
            <a:br>
              <a:rPr lang="en-US" sz="2400" dirty="0"/>
            </a:br>
            <a:r>
              <a:rPr lang="en-US" sz="2400" dirty="0"/>
              <a:t>And then there is…</a:t>
            </a:r>
          </a:p>
        </p:txBody>
      </p:sp>
      <p:pic>
        <p:nvPicPr>
          <p:cNvPr id="4" name="Content Placeholder 3">
            <a:extLst>
              <a:ext uri="{FF2B5EF4-FFF2-40B4-BE49-F238E27FC236}">
                <a16:creationId xmlns:a16="http://schemas.microsoft.com/office/drawing/2014/main" id="{3F464937-DB9E-2243-868F-FD55B9B4F851}"/>
              </a:ext>
            </a:extLst>
          </p:cNvPr>
          <p:cNvPicPr>
            <a:picLocks noGrp="1" noChangeAspect="1"/>
          </p:cNvPicPr>
          <p:nvPr>
            <p:ph idx="1"/>
          </p:nvPr>
        </p:nvPicPr>
        <p:blipFill>
          <a:blip r:embed="rId2"/>
          <a:stretch>
            <a:fillRect/>
          </a:stretch>
        </p:blipFill>
        <p:spPr>
          <a:xfrm>
            <a:off x="2286000" y="1861344"/>
            <a:ext cx="7620000" cy="4279900"/>
          </a:xfrm>
        </p:spPr>
      </p:pic>
    </p:spTree>
    <p:extLst>
      <p:ext uri="{BB962C8B-B14F-4D97-AF65-F5344CB8AC3E}">
        <p14:creationId xmlns:p14="http://schemas.microsoft.com/office/powerpoint/2010/main" val="12373646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AA718-9757-1040-9EE7-6683F2CEC799}"/>
              </a:ext>
            </a:extLst>
          </p:cNvPr>
          <p:cNvSpPr>
            <a:spLocks noGrp="1"/>
          </p:cNvSpPr>
          <p:nvPr>
            <p:ph type="title"/>
          </p:nvPr>
        </p:nvSpPr>
        <p:spPr/>
        <p:txBody>
          <a:bodyPr>
            <a:normAutofit/>
          </a:bodyPr>
          <a:lstStyle/>
          <a:p>
            <a:pPr algn="ctr"/>
            <a:r>
              <a:rPr lang="en-US" sz="2400" dirty="0"/>
              <a:t>…asymmetric warfare</a:t>
            </a:r>
          </a:p>
        </p:txBody>
      </p:sp>
      <p:pic>
        <p:nvPicPr>
          <p:cNvPr id="4" name="Content Placeholder 3">
            <a:extLst>
              <a:ext uri="{FF2B5EF4-FFF2-40B4-BE49-F238E27FC236}">
                <a16:creationId xmlns:a16="http://schemas.microsoft.com/office/drawing/2014/main" id="{17238E09-C903-3D43-AEFE-9B29674A401F}"/>
              </a:ext>
            </a:extLst>
          </p:cNvPr>
          <p:cNvPicPr>
            <a:picLocks noGrp="1" noChangeAspect="1"/>
          </p:cNvPicPr>
          <p:nvPr>
            <p:ph idx="1"/>
          </p:nvPr>
        </p:nvPicPr>
        <p:blipFill>
          <a:blip r:embed="rId2"/>
          <a:stretch>
            <a:fillRect/>
          </a:stretch>
        </p:blipFill>
        <p:spPr>
          <a:xfrm>
            <a:off x="2226233" y="1825625"/>
            <a:ext cx="7739533" cy="4351338"/>
          </a:xfrm>
        </p:spPr>
      </p:pic>
    </p:spTree>
    <p:extLst>
      <p:ext uri="{BB962C8B-B14F-4D97-AF65-F5344CB8AC3E}">
        <p14:creationId xmlns:p14="http://schemas.microsoft.com/office/powerpoint/2010/main" val="24106793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695C9-B746-0E48-B5EF-D4ACAD83CDBD}"/>
              </a:ext>
            </a:extLst>
          </p:cNvPr>
          <p:cNvSpPr>
            <a:spLocks noGrp="1"/>
          </p:cNvSpPr>
          <p:nvPr>
            <p:ph type="title"/>
          </p:nvPr>
        </p:nvSpPr>
        <p:spPr/>
        <p:txBody>
          <a:bodyPr>
            <a:noAutofit/>
          </a:bodyPr>
          <a:lstStyle/>
          <a:p>
            <a:pPr algn="ctr"/>
            <a:r>
              <a:rPr lang="en-US" sz="2400" dirty="0"/>
              <a:t>China’s armed forces, untested in war for 40 years, lack the battlefield experience of the US military. The fate of Russia’s gleaming new kit and nicely ironed dress uniforms in the spring 2022 is a reminder that the ferocity of modern combat can defeat the capabilities of even a veteran army</a:t>
            </a:r>
          </a:p>
        </p:txBody>
      </p:sp>
      <p:pic>
        <p:nvPicPr>
          <p:cNvPr id="4" name="Content Placeholder 3">
            <a:extLst>
              <a:ext uri="{FF2B5EF4-FFF2-40B4-BE49-F238E27FC236}">
                <a16:creationId xmlns:a16="http://schemas.microsoft.com/office/drawing/2014/main" id="{124E8AD9-713A-B740-AC11-D26A4F90EC18}"/>
              </a:ext>
            </a:extLst>
          </p:cNvPr>
          <p:cNvPicPr>
            <a:picLocks noGrp="1" noChangeAspect="1"/>
          </p:cNvPicPr>
          <p:nvPr>
            <p:ph idx="1"/>
          </p:nvPr>
        </p:nvPicPr>
        <p:blipFill>
          <a:blip r:embed="rId2"/>
          <a:stretch>
            <a:fillRect/>
          </a:stretch>
        </p:blipFill>
        <p:spPr>
          <a:xfrm>
            <a:off x="2884390" y="1825625"/>
            <a:ext cx="6423220" cy="4351338"/>
          </a:xfrm>
        </p:spPr>
      </p:pic>
    </p:spTree>
    <p:extLst>
      <p:ext uri="{BB962C8B-B14F-4D97-AF65-F5344CB8AC3E}">
        <p14:creationId xmlns:p14="http://schemas.microsoft.com/office/powerpoint/2010/main" val="40124499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5596</TotalTime>
  <Words>1113</Words>
  <Application>Microsoft Office PowerPoint</Application>
  <PresentationFormat>Widescreen</PresentationFormat>
  <Paragraphs>57</Paragraphs>
  <Slides>26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Calibri</vt:lpstr>
      <vt:lpstr>Calibri Light</vt:lpstr>
      <vt:lpstr>Office Theme</vt:lpstr>
      <vt:lpstr>War in the Twenty-First Century</vt:lpstr>
      <vt:lpstr>History repeating itself? Two quotes from an op-ed in The Daily Telegraph, Saturday, March 18, 2023</vt:lpstr>
      <vt:lpstr>The twenty-first century, like the five centuries that preceded it, is being shaped by the struggle between revisionist and status-quo powers</vt:lpstr>
      <vt:lpstr>The United States will continue to be the world’s preeminent military power, although there is always a possibility it will retract and self-isolate</vt:lpstr>
      <vt:lpstr>Clients and allies: What is the difference?</vt:lpstr>
      <vt:lpstr>Military spending by the world’s ten most powerful states in 2022</vt:lpstr>
      <vt:lpstr>The US armed forces serve as a model for actual and aspirant great powers from China and Russia to Turkey and Poland. And then there is…</vt:lpstr>
      <vt:lpstr>…asymmetric warfare</vt:lpstr>
      <vt:lpstr>China’s armed forces, untested in war for 40 years, lack the battlefield experience of the US military. The fate of Russia’s gleaming new kit and nicely ironed dress uniforms in the spring 2022 is a reminder that the ferocity of modern combat can defeat the capabilities of even a veteran army</vt:lpstr>
      <vt:lpstr>Private Military Contractors (PMCs)</vt:lpstr>
      <vt:lpstr>Blackwater was a PMC that had a prominent presence in Iraq during the US occupation. Since then it has operated under the names of Xe, Academi (sic!) and Constellis</vt:lpstr>
      <vt:lpstr>PMCs will play an increasingly prominent part in twenty-first century warfare, though here China may remain an outlier (see Lecture Three, Slides 16-17)</vt:lpstr>
      <vt:lpstr>Blackstone’s PR, however, is innocent corporate guff when compared with this advert from  Russia’s Wagner group, which was placed on PornHub, a leading adult site  “We’re the most bad-ass private army in the world. We’re hiring in all regions of Russia. Don’t jerk off, get a job with PMC Wagner”</vt:lpstr>
      <vt:lpstr>In Russian military circles, the Wagner group is known as “the orchestra,” and its personnel as “the musicians.”</vt:lpstr>
      <vt:lpstr>Wagner shoulder patches</vt:lpstr>
      <vt:lpstr>The Landsknecht: the PMCs of the fifteenth century</vt:lpstr>
      <vt:lpstr>Twenty-first-century trench warfare: https://www.newyorker.com/magazine/2023/01/02/trapped-in-the-trenches-in-ukraine </vt:lpstr>
      <vt:lpstr>The violent aesthetics of military strategy and operational planning. Cannae…</vt:lpstr>
      <vt:lpstr>Austerlitz…</vt:lpstr>
      <vt:lpstr>The Manstein plan, which led to the fall of France in 1940, represented a version of Napoleon’s winning maneuver at Austerlitz. However, the input from Guderian and, of course, Hitler was decisive…</vt:lpstr>
      <vt:lpstr>Stalingrad…</vt:lpstr>
      <vt:lpstr>Media distance and a foreign perspective can generate useful insights for the news consumer. Warning: Le Monde’s English-language edition is partially translated by AI</vt:lpstr>
      <vt:lpstr>Bellingcat is an online, open-source investigative site led by Christo Grozev, who is on the Russian government’s wanted list</vt:lpstr>
      <vt:lpstr>The 2021 free-trade agreement between New Zealand and the UK specified “a commitment by the UK to cooperate with New Zealand to identify appropriate ways to advance recognition and protection of the haka Ka Mate […].” Image shows the New Zealand rugby All Blacks performing the haka prior to one of their matches</vt:lpstr>
      <vt:lpstr>The Black Ferns, New Zealand women’s rugby team, can do a mean haka as well https://www.youtube.com/watch?v=ihoMC8607yE</vt:lpstr>
      <vt:lpstr>The Beating Retreat ritual at the Attari-Wagan checkpoint on the Pakistan-India border takes place every evening. Pakistani Rangers (L) and Indian Border Security soldiers theatrically confront one another as tens of thousands of spectators from both countries watch and whoop from the stands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Tempest, Richard</dc:creator>
  <cp:lastModifiedBy>OLLI</cp:lastModifiedBy>
  <cp:revision>35</cp:revision>
  <dcterms:created xsi:type="dcterms:W3CDTF">2023-02-18T14:10:47Z</dcterms:created>
  <dcterms:modified xsi:type="dcterms:W3CDTF">2023-03-22T18:18:55Z</dcterms:modified>
</cp:coreProperties>
</file>