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8" r:id="rId3"/>
    <p:sldId id="290" r:id="rId4"/>
    <p:sldId id="289" r:id="rId5"/>
    <p:sldId id="291" r:id="rId6"/>
    <p:sldId id="267" r:id="rId7"/>
    <p:sldId id="275" r:id="rId8"/>
    <p:sldId id="271" r:id="rId9"/>
    <p:sldId id="272" r:id="rId10"/>
    <p:sldId id="273" r:id="rId11"/>
    <p:sldId id="274" r:id="rId12"/>
    <p:sldId id="268" r:id="rId13"/>
    <p:sldId id="269" r:id="rId14"/>
    <p:sldId id="270" r:id="rId15"/>
    <p:sldId id="277" r:id="rId16"/>
    <p:sldId id="278" r:id="rId17"/>
    <p:sldId id="280" r:id="rId18"/>
    <p:sldId id="292" r:id="rId19"/>
    <p:sldId id="281" r:id="rId20"/>
    <p:sldId id="279" r:id="rId21"/>
    <p:sldId id="282" r:id="rId22"/>
    <p:sldId id="276" r:id="rId23"/>
    <p:sldId id="287" r:id="rId24"/>
    <p:sldId id="293" r:id="rId25"/>
    <p:sldId id="285" r:id="rId26"/>
    <p:sldId id="286" r:id="rId27"/>
    <p:sldId id="266"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3"/>
    <p:restoredTop sz="95046"/>
  </p:normalViewPr>
  <p:slideViewPr>
    <p:cSldViewPr snapToGrid="0" snapToObjects="1">
      <p:cViewPr varScale="1">
        <p:scale>
          <a:sx n="122" d="100"/>
          <a:sy n="122" d="100"/>
        </p:scale>
        <p:origin x="114"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FFFA3-DF6A-6B40-82C2-FC135648DE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E9378A-18AE-1745-8299-FBC5B34A15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905E66-174E-784E-98FA-39C2469D662F}"/>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5" name="Footer Placeholder 4">
            <a:extLst>
              <a:ext uri="{FF2B5EF4-FFF2-40B4-BE49-F238E27FC236}">
                <a16:creationId xmlns:a16="http://schemas.microsoft.com/office/drawing/2014/main" id="{0FAC45DA-765F-9140-B527-002B31C79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A6FEA-55AB-864E-8C9B-5A51C7E59629}"/>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345512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F3B1-F4A2-6743-B889-0061A1E1E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820FF-F476-C146-87E7-4D2738E711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62C39-C0E7-9243-A557-841DCF4FE3E6}"/>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5" name="Footer Placeholder 4">
            <a:extLst>
              <a:ext uri="{FF2B5EF4-FFF2-40B4-BE49-F238E27FC236}">
                <a16:creationId xmlns:a16="http://schemas.microsoft.com/office/drawing/2014/main" id="{3EE70974-C05C-4148-AA9D-70E86B6EE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4297E-CCB4-A945-9EA5-EDC995AAF577}"/>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2010694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57938-433D-B049-8ED9-B20F39471E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2111A-EEE0-9146-96F3-1312E80716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C19C2-D431-D24A-9598-CA1E7EC2C8C3}"/>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5" name="Footer Placeholder 4">
            <a:extLst>
              <a:ext uri="{FF2B5EF4-FFF2-40B4-BE49-F238E27FC236}">
                <a16:creationId xmlns:a16="http://schemas.microsoft.com/office/drawing/2014/main" id="{9E98154B-4889-2444-845E-B6278FD99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0A832-036A-F745-BA72-68221E5CA4EB}"/>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207876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053C-5EEF-1F44-9B33-FFC6D5A23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6B177-1EB3-F649-A424-9E13DB9748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7797D-0D36-D549-A03C-1F127EF86A75}"/>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5" name="Footer Placeholder 4">
            <a:extLst>
              <a:ext uri="{FF2B5EF4-FFF2-40B4-BE49-F238E27FC236}">
                <a16:creationId xmlns:a16="http://schemas.microsoft.com/office/drawing/2014/main" id="{473D1D87-0E94-3F4E-BE13-E1E9616FC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2236C-F38D-204F-8C59-18417C2F1B6C}"/>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10078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98FD-6EBD-154D-8D2F-4BC783CBED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8A1787-6D99-A149-95A8-F4C05EB2F7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C12520A-A6B5-B441-A2FB-47AE88981FF9}"/>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5" name="Footer Placeholder 4">
            <a:extLst>
              <a:ext uri="{FF2B5EF4-FFF2-40B4-BE49-F238E27FC236}">
                <a16:creationId xmlns:a16="http://schemas.microsoft.com/office/drawing/2014/main" id="{77E8C515-837A-6E49-9208-E0D83E337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1FCD1-8139-8D46-BAAD-65D07A0C22E4}"/>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64994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64FD-56D4-C94D-88B5-3DE0A0D65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4614BA-56DE-0840-A00A-CDD9AAF680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966EA-3C53-F745-8328-44D1B0C967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5AC96-A4F2-2141-9106-53E2FB2E21B7}"/>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6" name="Footer Placeholder 5">
            <a:extLst>
              <a:ext uri="{FF2B5EF4-FFF2-40B4-BE49-F238E27FC236}">
                <a16:creationId xmlns:a16="http://schemas.microsoft.com/office/drawing/2014/main" id="{9803FB5F-F340-804A-ADF8-8ABBE42A3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BA32A-B123-FA41-AE6C-05959ED2DD71}"/>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341105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F50D-01C3-8341-8BB7-08789088C5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9BDB8F-5843-A54A-B76F-6A524A294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9F92D5-865F-DE42-9EA5-7D15AA1E187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EE9A4C-244F-6149-955E-6266729A2A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875B5A-BEA7-F548-9AB7-087A51B007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429EE3-6A78-844D-A511-9626435DDF06}"/>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8" name="Footer Placeholder 7">
            <a:extLst>
              <a:ext uri="{FF2B5EF4-FFF2-40B4-BE49-F238E27FC236}">
                <a16:creationId xmlns:a16="http://schemas.microsoft.com/office/drawing/2014/main" id="{9F2C42E7-0A67-BA4D-999F-1CDE98F5D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0FF1D9-1D2F-1349-983B-EA5F3D673776}"/>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128062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15354-EBAF-D94C-87D7-9DF087FF45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F0747-92A2-B04B-81B2-8B62EAD84AE2}"/>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4" name="Footer Placeholder 3">
            <a:extLst>
              <a:ext uri="{FF2B5EF4-FFF2-40B4-BE49-F238E27FC236}">
                <a16:creationId xmlns:a16="http://schemas.microsoft.com/office/drawing/2014/main" id="{A7C5610A-361D-604F-B20A-9F9BB850AD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B7283B-2C4D-084B-B39A-BCA644A01FE3}"/>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3388961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05EC17-9CAE-354F-AE9F-D0E361D1CF7C}"/>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3" name="Footer Placeholder 2">
            <a:extLst>
              <a:ext uri="{FF2B5EF4-FFF2-40B4-BE49-F238E27FC236}">
                <a16:creationId xmlns:a16="http://schemas.microsoft.com/office/drawing/2014/main" id="{8BA3FAC1-D2B5-0244-8D1C-7F415C39CC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F50E2-4499-F842-811F-A987478D1CEC}"/>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231454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7FFC-2CEB-494A-88CC-CBCFA3953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FAC868-00AF-C144-B9E9-4C8CEE941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48A144-8409-324E-826E-860263085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A94A45-F550-5442-895B-BD28A5253093}"/>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6" name="Footer Placeholder 5">
            <a:extLst>
              <a:ext uri="{FF2B5EF4-FFF2-40B4-BE49-F238E27FC236}">
                <a16:creationId xmlns:a16="http://schemas.microsoft.com/office/drawing/2014/main" id="{730F7681-9B3B-C54E-8BB8-9DB37B1C9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993AC-1F9D-2147-9152-C90FFC44EFF3}"/>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149153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F5F8-675A-D046-877B-3821653C7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C5268B-B1D4-734E-B52D-493BEEED8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B2F057-1596-8847-A893-7E7249646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29D815-A255-D842-A267-914227F091AA}"/>
              </a:ext>
            </a:extLst>
          </p:cNvPr>
          <p:cNvSpPr>
            <a:spLocks noGrp="1"/>
          </p:cNvSpPr>
          <p:nvPr>
            <p:ph type="dt" sz="half" idx="10"/>
          </p:nvPr>
        </p:nvSpPr>
        <p:spPr/>
        <p:txBody>
          <a:bodyPr/>
          <a:lstStyle/>
          <a:p>
            <a:fld id="{7397D7D3-1DF9-2F43-9BDE-1A0586792EF8}" type="datetimeFigureOut">
              <a:rPr lang="en-US" smtClean="0"/>
              <a:t>3/20/2023</a:t>
            </a:fld>
            <a:endParaRPr lang="en-US"/>
          </a:p>
        </p:txBody>
      </p:sp>
      <p:sp>
        <p:nvSpPr>
          <p:cNvPr id="6" name="Footer Placeholder 5">
            <a:extLst>
              <a:ext uri="{FF2B5EF4-FFF2-40B4-BE49-F238E27FC236}">
                <a16:creationId xmlns:a16="http://schemas.microsoft.com/office/drawing/2014/main" id="{550F1A87-1BD3-B349-8C97-C4D79748A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E1FE6-2F53-BB43-B938-16B0A8358872}"/>
              </a:ext>
            </a:extLst>
          </p:cNvPr>
          <p:cNvSpPr>
            <a:spLocks noGrp="1"/>
          </p:cNvSpPr>
          <p:nvPr>
            <p:ph type="sldNum" sz="quarter" idx="12"/>
          </p:nvPr>
        </p:nvSpPr>
        <p:spPr/>
        <p:txBody>
          <a:bodyPr/>
          <a:lstStyle/>
          <a:p>
            <a:fld id="{1E80C994-D881-E646-8E75-27BB02924A20}" type="slidenum">
              <a:rPr lang="en-US" smtClean="0"/>
              <a:t>‹#›</a:t>
            </a:fld>
            <a:endParaRPr lang="en-US"/>
          </a:p>
        </p:txBody>
      </p:sp>
    </p:spTree>
    <p:extLst>
      <p:ext uri="{BB962C8B-B14F-4D97-AF65-F5344CB8AC3E}">
        <p14:creationId xmlns:p14="http://schemas.microsoft.com/office/powerpoint/2010/main" val="3062480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15D22C-80A6-044D-936F-EE3B90B423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29BF52-5851-9244-903F-1B30710EE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89D12-8890-1B42-88E6-94AD0BE44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97D7D3-1DF9-2F43-9BDE-1A0586792EF8}" type="datetimeFigureOut">
              <a:rPr lang="en-US" smtClean="0"/>
              <a:t>3/20/2023</a:t>
            </a:fld>
            <a:endParaRPr lang="en-US"/>
          </a:p>
        </p:txBody>
      </p:sp>
      <p:sp>
        <p:nvSpPr>
          <p:cNvPr id="5" name="Footer Placeholder 4">
            <a:extLst>
              <a:ext uri="{FF2B5EF4-FFF2-40B4-BE49-F238E27FC236}">
                <a16:creationId xmlns:a16="http://schemas.microsoft.com/office/drawing/2014/main" id="{FCA0D384-3B34-704A-B2C2-53DCDEC3F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21EADC-DCB1-DB4A-AD6E-867609E8BB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0C994-D881-E646-8E75-27BB02924A20}" type="slidenum">
              <a:rPr lang="en-US" smtClean="0"/>
              <a:t>‹#›</a:t>
            </a:fld>
            <a:endParaRPr lang="en-US"/>
          </a:p>
        </p:txBody>
      </p:sp>
    </p:spTree>
    <p:extLst>
      <p:ext uri="{BB962C8B-B14F-4D97-AF65-F5344CB8AC3E}">
        <p14:creationId xmlns:p14="http://schemas.microsoft.com/office/powerpoint/2010/main" val="2228620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brookings.edu/research/party-leadership-and-rule-of-law-in-the-xi-jinping-er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csis.org/analysis/first-battle-next-war-wargaming-chinese-invasion-taiwa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4EA0-6F08-DD41-BCCC-36CC83074171}"/>
              </a:ext>
            </a:extLst>
          </p:cNvPr>
          <p:cNvSpPr>
            <a:spLocks noGrp="1"/>
          </p:cNvSpPr>
          <p:nvPr>
            <p:ph type="ctrTitle"/>
          </p:nvPr>
        </p:nvSpPr>
        <p:spPr/>
        <p:txBody>
          <a:bodyPr/>
          <a:lstStyle/>
          <a:p>
            <a:r>
              <a:rPr lang="en-US" dirty="0"/>
              <a:t>War in the Twenty-First Century</a:t>
            </a:r>
          </a:p>
        </p:txBody>
      </p:sp>
      <p:sp>
        <p:nvSpPr>
          <p:cNvPr id="3" name="Subtitle 2">
            <a:extLst>
              <a:ext uri="{FF2B5EF4-FFF2-40B4-BE49-F238E27FC236}">
                <a16:creationId xmlns:a16="http://schemas.microsoft.com/office/drawing/2014/main" id="{FD9D0941-DCD1-9540-9FD5-0FDB1C220CC2}"/>
              </a:ext>
            </a:extLst>
          </p:cNvPr>
          <p:cNvSpPr>
            <a:spLocks noGrp="1"/>
          </p:cNvSpPr>
          <p:nvPr>
            <p:ph type="subTitle" idx="1"/>
          </p:nvPr>
        </p:nvSpPr>
        <p:spPr/>
        <p:txBody>
          <a:bodyPr/>
          <a:lstStyle/>
          <a:p>
            <a:r>
              <a:rPr lang="en-US" dirty="0"/>
              <a:t>Lecture Seven</a:t>
            </a:r>
          </a:p>
          <a:p>
            <a:r>
              <a:rPr lang="en-US" dirty="0"/>
              <a:t>“Victorious Warriors Win First and Then Go to War”</a:t>
            </a:r>
          </a:p>
          <a:p>
            <a:r>
              <a:rPr lang="en-US" dirty="0"/>
              <a:t>Tuesday, March 14, 2023</a:t>
            </a:r>
          </a:p>
        </p:txBody>
      </p:sp>
    </p:spTree>
    <p:extLst>
      <p:ext uri="{BB962C8B-B14F-4D97-AF65-F5344CB8AC3E}">
        <p14:creationId xmlns:p14="http://schemas.microsoft.com/office/powerpoint/2010/main" val="41508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4ADD-15CC-CE43-9A09-2ABF49A8D0AC}"/>
              </a:ext>
            </a:extLst>
          </p:cNvPr>
          <p:cNvSpPr>
            <a:spLocks noGrp="1"/>
          </p:cNvSpPr>
          <p:nvPr>
            <p:ph type="title"/>
          </p:nvPr>
        </p:nvSpPr>
        <p:spPr/>
        <p:txBody>
          <a:bodyPr>
            <a:normAutofit/>
          </a:bodyPr>
          <a:lstStyle/>
          <a:p>
            <a:pPr algn="ctr"/>
            <a:r>
              <a:rPr lang="en-US" sz="2400" dirty="0"/>
              <a:t>Unlike the </a:t>
            </a:r>
            <a:r>
              <a:rPr lang="en-US" sz="2400" i="1" dirty="0"/>
              <a:t>Kriegsmarine</a:t>
            </a:r>
            <a:r>
              <a:rPr lang="en-US" sz="2400" dirty="0"/>
              <a:t>’s U-boat operations, the unrestricted submarine warfare waged by the US Navy against Imperial Japan was a brilliant, brutal success</a:t>
            </a:r>
          </a:p>
        </p:txBody>
      </p:sp>
      <p:pic>
        <p:nvPicPr>
          <p:cNvPr id="4" name="Content Placeholder 3">
            <a:extLst>
              <a:ext uri="{FF2B5EF4-FFF2-40B4-BE49-F238E27FC236}">
                <a16:creationId xmlns:a16="http://schemas.microsoft.com/office/drawing/2014/main" id="{1EF3B8E7-D7DF-EA49-A798-239E4D088F1A}"/>
              </a:ext>
            </a:extLst>
          </p:cNvPr>
          <p:cNvPicPr>
            <a:picLocks noGrp="1" noChangeAspect="1"/>
          </p:cNvPicPr>
          <p:nvPr>
            <p:ph idx="1"/>
          </p:nvPr>
        </p:nvPicPr>
        <p:blipFill>
          <a:blip r:embed="rId2"/>
          <a:stretch>
            <a:fillRect/>
          </a:stretch>
        </p:blipFill>
        <p:spPr>
          <a:xfrm>
            <a:off x="1760104" y="2141321"/>
            <a:ext cx="3822700" cy="1752600"/>
          </a:xfrm>
        </p:spPr>
      </p:pic>
      <p:pic>
        <p:nvPicPr>
          <p:cNvPr id="5" name="Picture 4">
            <a:extLst>
              <a:ext uri="{FF2B5EF4-FFF2-40B4-BE49-F238E27FC236}">
                <a16:creationId xmlns:a16="http://schemas.microsoft.com/office/drawing/2014/main" id="{02E855D4-8121-A44F-84A2-209991595E8D}"/>
              </a:ext>
            </a:extLst>
          </p:cNvPr>
          <p:cNvPicPr>
            <a:picLocks noChangeAspect="1"/>
          </p:cNvPicPr>
          <p:nvPr/>
        </p:nvPicPr>
        <p:blipFill>
          <a:blip r:embed="rId3"/>
          <a:stretch>
            <a:fillRect/>
          </a:stretch>
        </p:blipFill>
        <p:spPr>
          <a:xfrm>
            <a:off x="6096000" y="2589645"/>
            <a:ext cx="4127500" cy="3175000"/>
          </a:xfrm>
          <a:prstGeom prst="rect">
            <a:avLst/>
          </a:prstGeom>
        </p:spPr>
      </p:pic>
    </p:spTree>
    <p:extLst>
      <p:ext uri="{BB962C8B-B14F-4D97-AF65-F5344CB8AC3E}">
        <p14:creationId xmlns:p14="http://schemas.microsoft.com/office/powerpoint/2010/main" val="1912211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DF75-BF9D-E64A-9CA6-773F59B4F6D0}"/>
              </a:ext>
            </a:extLst>
          </p:cNvPr>
          <p:cNvSpPr>
            <a:spLocks noGrp="1"/>
          </p:cNvSpPr>
          <p:nvPr>
            <p:ph type="title"/>
          </p:nvPr>
        </p:nvSpPr>
        <p:spPr/>
        <p:txBody>
          <a:bodyPr>
            <a:normAutofit/>
          </a:bodyPr>
          <a:lstStyle/>
          <a:p>
            <a:pPr algn="ctr"/>
            <a:r>
              <a:rPr lang="en-US" sz="2400" dirty="0"/>
              <a:t>The AUKUS project is meant to counterbalance the threat posed by China’s rapidly expanding navy and, in particular, its submarine branch</a:t>
            </a:r>
          </a:p>
        </p:txBody>
      </p:sp>
      <p:sp>
        <p:nvSpPr>
          <p:cNvPr id="3" name="Content Placeholder 2">
            <a:extLst>
              <a:ext uri="{FF2B5EF4-FFF2-40B4-BE49-F238E27FC236}">
                <a16:creationId xmlns:a16="http://schemas.microsoft.com/office/drawing/2014/main" id="{4CC4D044-AB57-1D4A-BE7B-9F8F29B0BBF4}"/>
              </a:ext>
            </a:extLst>
          </p:cNvPr>
          <p:cNvSpPr>
            <a:spLocks noGrp="1"/>
          </p:cNvSpPr>
          <p:nvPr>
            <p:ph idx="1"/>
          </p:nvPr>
        </p:nvSpPr>
        <p:spPr/>
        <p:txBody>
          <a:bodyPr>
            <a:normAutofit/>
          </a:bodyPr>
          <a:lstStyle/>
          <a:p>
            <a:r>
              <a:rPr lang="en-US" sz="1600" dirty="0"/>
              <a:t>Ballistic missile submarines: 6</a:t>
            </a:r>
          </a:p>
          <a:p>
            <a:r>
              <a:rPr lang="en-US" sz="1600" dirty="0"/>
              <a:t>Nuclear-powered attack submarines: 6</a:t>
            </a:r>
          </a:p>
          <a:p>
            <a:r>
              <a:rPr lang="en-US" sz="1600" dirty="0"/>
              <a:t>Diesel-powered attack submarines: 44</a:t>
            </a:r>
          </a:p>
        </p:txBody>
      </p:sp>
      <p:pic>
        <p:nvPicPr>
          <p:cNvPr id="4" name="Picture 3">
            <a:extLst>
              <a:ext uri="{FF2B5EF4-FFF2-40B4-BE49-F238E27FC236}">
                <a16:creationId xmlns:a16="http://schemas.microsoft.com/office/drawing/2014/main" id="{2A0BBDA3-9BC3-5446-971A-6826BC77BBE2}"/>
              </a:ext>
            </a:extLst>
          </p:cNvPr>
          <p:cNvPicPr>
            <a:picLocks noChangeAspect="1"/>
          </p:cNvPicPr>
          <p:nvPr/>
        </p:nvPicPr>
        <p:blipFill>
          <a:blip r:embed="rId2"/>
          <a:stretch>
            <a:fillRect/>
          </a:stretch>
        </p:blipFill>
        <p:spPr>
          <a:xfrm>
            <a:off x="4800341" y="2369127"/>
            <a:ext cx="5576713" cy="3050121"/>
          </a:xfrm>
          <a:prstGeom prst="rect">
            <a:avLst/>
          </a:prstGeom>
        </p:spPr>
      </p:pic>
    </p:spTree>
    <p:extLst>
      <p:ext uri="{BB962C8B-B14F-4D97-AF65-F5344CB8AC3E}">
        <p14:creationId xmlns:p14="http://schemas.microsoft.com/office/powerpoint/2010/main" val="4097695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C1B7-423B-7C40-A814-36781F59F616}"/>
              </a:ext>
            </a:extLst>
          </p:cNvPr>
          <p:cNvSpPr>
            <a:spLocks noGrp="1"/>
          </p:cNvSpPr>
          <p:nvPr>
            <p:ph type="title"/>
          </p:nvPr>
        </p:nvSpPr>
        <p:spPr/>
        <p:txBody>
          <a:bodyPr>
            <a:noAutofit/>
          </a:bodyPr>
          <a:lstStyle/>
          <a:p>
            <a:pPr algn="ctr"/>
            <a:r>
              <a:rPr lang="en-US" sz="1600" dirty="0"/>
              <a:t>Stage One: US Navy submarines will increase the frequency of their visits to Australian ports starting this year, with “rotational forces” of US and UK submarines commencing as early as in 2027. The US and UK submarine contingents will be comprised of </a:t>
            </a:r>
            <a:r>
              <a:rPr lang="en-US" sz="1600" i="1" dirty="0"/>
              <a:t>Virginia</a:t>
            </a:r>
            <a:r>
              <a:rPr lang="en-US" sz="1600" dirty="0"/>
              <a:t> and </a:t>
            </a:r>
            <a:r>
              <a:rPr lang="en-US" sz="1600" i="1" dirty="0"/>
              <a:t>Astute</a:t>
            </a:r>
            <a:r>
              <a:rPr lang="en-US" sz="1600" dirty="0"/>
              <a:t> class vessels respectively. Stage Two: Beginning in the early 2030s, the US will sell Australia three </a:t>
            </a:r>
            <a:r>
              <a:rPr lang="en-US" sz="1600" i="1" dirty="0"/>
              <a:t>Virginia</a:t>
            </a:r>
            <a:r>
              <a:rPr lang="en-US" sz="1600" dirty="0"/>
              <a:t> class submarines, with another two a possibility. Stage Three: Australia’s own new attack submarines will combine cruise missile and torpedo launch systems and will be based on existing US and British designs. The AUKUS project, which enjoys bipartisan support in Australia, is anticipated to cost that country 0.15% of GNP per annum   </a:t>
            </a:r>
          </a:p>
        </p:txBody>
      </p:sp>
      <p:pic>
        <p:nvPicPr>
          <p:cNvPr id="7" name="Content Placeholder 6">
            <a:extLst>
              <a:ext uri="{FF2B5EF4-FFF2-40B4-BE49-F238E27FC236}">
                <a16:creationId xmlns:a16="http://schemas.microsoft.com/office/drawing/2014/main" id="{53CD9F0C-0214-BA46-9317-EC4E4A3905C3}"/>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3728120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72F09-9CA8-5442-B32A-1C11A53A1CC9}"/>
              </a:ext>
            </a:extLst>
          </p:cNvPr>
          <p:cNvSpPr>
            <a:spLocks noGrp="1"/>
          </p:cNvSpPr>
          <p:nvPr>
            <p:ph type="title"/>
          </p:nvPr>
        </p:nvSpPr>
        <p:spPr/>
        <p:txBody>
          <a:bodyPr>
            <a:normAutofit/>
          </a:bodyPr>
          <a:lstStyle/>
          <a:p>
            <a:pPr algn="ctr"/>
            <a:r>
              <a:rPr lang="en-US" sz="2000" dirty="0"/>
              <a:t>While the West’s Pacific and Indian Ocean maritime trade routes are susceptible to interdiction by enemy air and naval forces, so are China’s own sea communications. In fact, their vulnerabilities parallel those of Imperial Japan before and during World War II, though China’s position as a continental power and its vast hinterland is an important difference between the two</a:t>
            </a:r>
          </a:p>
        </p:txBody>
      </p:sp>
      <p:pic>
        <p:nvPicPr>
          <p:cNvPr id="4" name="Content Placeholder 3">
            <a:extLst>
              <a:ext uri="{FF2B5EF4-FFF2-40B4-BE49-F238E27FC236}">
                <a16:creationId xmlns:a16="http://schemas.microsoft.com/office/drawing/2014/main" id="{89F134C7-F4C9-4441-9817-1BAF4C277636}"/>
              </a:ext>
            </a:extLst>
          </p:cNvPr>
          <p:cNvPicPr>
            <a:picLocks noGrp="1" noChangeAspect="1"/>
          </p:cNvPicPr>
          <p:nvPr>
            <p:ph idx="1"/>
          </p:nvPr>
        </p:nvPicPr>
        <p:blipFill>
          <a:blip r:embed="rId2"/>
          <a:stretch>
            <a:fillRect/>
          </a:stretch>
        </p:blipFill>
        <p:spPr>
          <a:xfrm>
            <a:off x="3488977" y="1690688"/>
            <a:ext cx="5574263" cy="4351338"/>
          </a:xfrm>
        </p:spPr>
      </p:pic>
    </p:spTree>
    <p:extLst>
      <p:ext uri="{BB962C8B-B14F-4D97-AF65-F5344CB8AC3E}">
        <p14:creationId xmlns:p14="http://schemas.microsoft.com/office/powerpoint/2010/main" val="211830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1555-2821-634F-8C80-7778579EF5BB}"/>
              </a:ext>
            </a:extLst>
          </p:cNvPr>
          <p:cNvSpPr>
            <a:spLocks noGrp="1"/>
          </p:cNvSpPr>
          <p:nvPr>
            <p:ph type="title"/>
          </p:nvPr>
        </p:nvSpPr>
        <p:spPr/>
        <p:txBody>
          <a:bodyPr>
            <a:normAutofit fontScale="90000"/>
          </a:bodyPr>
          <a:lstStyle/>
          <a:p>
            <a:pPr algn="ctr"/>
            <a:r>
              <a:rPr lang="en-US" sz="2400" dirty="0"/>
              <a:t>Ideological and policy statements by governing individuals and parties, whatever the political system in question, are a valuable source and ought not to be dismissed as mere propaganda or PR.</a:t>
            </a:r>
            <a:br>
              <a:rPr lang="en-US" sz="2400" dirty="0"/>
            </a:br>
            <a:r>
              <a:rPr lang="en-US" sz="2400" dirty="0"/>
              <a:t>China’s attitude to international law is an extension of its juridical practices at home</a:t>
            </a:r>
          </a:p>
        </p:txBody>
      </p:sp>
      <p:sp>
        <p:nvSpPr>
          <p:cNvPr id="3" name="Content Placeholder 2">
            <a:extLst>
              <a:ext uri="{FF2B5EF4-FFF2-40B4-BE49-F238E27FC236}">
                <a16:creationId xmlns:a16="http://schemas.microsoft.com/office/drawing/2014/main" id="{98B7A368-3DF1-874A-91F7-9C5A1DE1EF82}"/>
              </a:ext>
            </a:extLst>
          </p:cNvPr>
          <p:cNvSpPr>
            <a:spLocks noGrp="1"/>
          </p:cNvSpPr>
          <p:nvPr>
            <p:ph idx="1"/>
          </p:nvPr>
        </p:nvSpPr>
        <p:spPr/>
        <p:txBody>
          <a:bodyPr>
            <a:normAutofit fontScale="85000" lnSpcReduction="20000"/>
          </a:bodyPr>
          <a:lstStyle/>
          <a:p>
            <a:pPr marL="0" indent="0">
              <a:buNone/>
            </a:pPr>
            <a:r>
              <a:rPr lang="en-US" dirty="0"/>
              <a:t>“[…] Xi Jinping is dismantling [the </a:t>
            </a:r>
            <a:r>
              <a:rPr lang="en-US" i="1" dirty="0"/>
              <a:t>de jure</a:t>
            </a:r>
            <a:r>
              <a:rPr lang="en-US" dirty="0"/>
              <a:t> separation between the Chinese Communist Party and the state] through assertion of comprehensive party leadership over everything, including law. Yet, his push to codify party leadership into law and making explicit the party’s command of “socialist rule of law with Chinese characteristics” suggest[s] that Xi appreciates the legitimating power of law. […]. The party, while demanding “absolute” leadership of political-legal work, continues to delegate to state legal institutions the responsibility to address and resolve complex matters on a day-to-day basis in a professional, efficient, fair, and autonomous manner to help maintain social stability and promote economic development. […]. The party’s conditional attitude toward law, reflected in its continued resort to extra-legal means in dealing with perceived enemies, creates uncertainty over the reliability of the party-state’s legal commitments both at home and abroad.</a:t>
            </a:r>
          </a:p>
          <a:p>
            <a:pPr marL="0" indent="0">
              <a:buNone/>
            </a:pPr>
            <a:r>
              <a:rPr lang="en-US" dirty="0"/>
              <a:t>Jamie B. Horsley, “Party Leadership and Rule of Law in the Xi Jinping Era,” </a:t>
            </a:r>
            <a:r>
              <a:rPr lang="en-US" dirty="0">
                <a:hlinkClick r:id="rId2"/>
              </a:rPr>
              <a:t>https://www.brookings.edu/research/party-leadership-and-rule-of-law-in-the-xi-jinping-era/</a:t>
            </a:r>
            <a:endParaRPr lang="en-US" dirty="0"/>
          </a:p>
        </p:txBody>
      </p:sp>
    </p:spTree>
    <p:extLst>
      <p:ext uri="{BB962C8B-B14F-4D97-AF65-F5344CB8AC3E}">
        <p14:creationId xmlns:p14="http://schemas.microsoft.com/office/powerpoint/2010/main" val="125635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FB1E8-9B77-204E-A88B-8EB5C566E5C7}"/>
              </a:ext>
            </a:extLst>
          </p:cNvPr>
          <p:cNvSpPr>
            <a:spLocks noGrp="1"/>
          </p:cNvSpPr>
          <p:nvPr>
            <p:ph type="title"/>
          </p:nvPr>
        </p:nvSpPr>
        <p:spPr/>
        <p:txBody>
          <a:bodyPr>
            <a:noAutofit/>
          </a:bodyPr>
          <a:lstStyle/>
          <a:p>
            <a:pPr algn="ctr"/>
            <a:r>
              <a:rPr lang="en-US" sz="1800" dirty="0"/>
              <a:t>The “one country, two systems” formula emerged during negotiations between the PRC and the UK over the return of Hong Kong to Chinese sovereignty, which occurred on July 1, 1997.</a:t>
            </a:r>
            <a:br>
              <a:rPr lang="en-US" sz="1800" dirty="0"/>
            </a:br>
            <a:r>
              <a:rPr lang="en-US" sz="1800" dirty="0"/>
              <a:t>(Where the West is concerned, the 1990s were a decade of passivity, drift and, often, self-indulgence, nationally as well as internationally. Many of the problems we are confronting today are due to the choices our leaders made — or failed to make — during that period)</a:t>
            </a:r>
          </a:p>
        </p:txBody>
      </p:sp>
      <p:pic>
        <p:nvPicPr>
          <p:cNvPr id="4" name="Content Placeholder 3">
            <a:extLst>
              <a:ext uri="{FF2B5EF4-FFF2-40B4-BE49-F238E27FC236}">
                <a16:creationId xmlns:a16="http://schemas.microsoft.com/office/drawing/2014/main" id="{AA46AD36-7BF6-DB40-B626-377961A47FA6}"/>
              </a:ext>
            </a:extLst>
          </p:cNvPr>
          <p:cNvPicPr>
            <a:picLocks noGrp="1" noChangeAspect="1"/>
          </p:cNvPicPr>
          <p:nvPr>
            <p:ph idx="1"/>
          </p:nvPr>
        </p:nvPicPr>
        <p:blipFill>
          <a:blip r:embed="rId2"/>
          <a:stretch>
            <a:fillRect/>
          </a:stretch>
        </p:blipFill>
        <p:spPr>
          <a:xfrm>
            <a:off x="2870966" y="1825625"/>
            <a:ext cx="6450067" cy="4351338"/>
          </a:xfrm>
        </p:spPr>
      </p:pic>
    </p:spTree>
    <p:extLst>
      <p:ext uri="{BB962C8B-B14F-4D97-AF65-F5344CB8AC3E}">
        <p14:creationId xmlns:p14="http://schemas.microsoft.com/office/powerpoint/2010/main" val="4045471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0E2D-A90E-3348-96E5-CC670509E402}"/>
              </a:ext>
            </a:extLst>
          </p:cNvPr>
          <p:cNvSpPr>
            <a:spLocks noGrp="1"/>
          </p:cNvSpPr>
          <p:nvPr>
            <p:ph type="title"/>
          </p:nvPr>
        </p:nvSpPr>
        <p:spPr/>
        <p:txBody>
          <a:bodyPr>
            <a:normAutofit/>
          </a:bodyPr>
          <a:lstStyle/>
          <a:p>
            <a:pPr algn="ctr"/>
            <a:r>
              <a:rPr lang="en-US" sz="2400" dirty="0"/>
              <a:t>On February 27, 1972 President Richard Nixon and Premier Zhou Enlai signed the Shanghai Communique at the </a:t>
            </a:r>
            <a:r>
              <a:rPr lang="en-US" sz="2400" dirty="0" err="1"/>
              <a:t>Jin</a:t>
            </a:r>
            <a:r>
              <a:rPr lang="en-US" sz="2400" dirty="0"/>
              <a:t> Jiang Hotel</a:t>
            </a:r>
          </a:p>
        </p:txBody>
      </p:sp>
      <p:pic>
        <p:nvPicPr>
          <p:cNvPr id="10" name="Content Placeholder 9">
            <a:extLst>
              <a:ext uri="{FF2B5EF4-FFF2-40B4-BE49-F238E27FC236}">
                <a16:creationId xmlns:a16="http://schemas.microsoft.com/office/drawing/2014/main" id="{E6AF86E6-97E8-CB47-B4D9-E7C4C40258A6}"/>
              </a:ext>
            </a:extLst>
          </p:cNvPr>
          <p:cNvPicPr>
            <a:picLocks noGrp="1" noChangeAspect="1"/>
          </p:cNvPicPr>
          <p:nvPr>
            <p:ph idx="1"/>
          </p:nvPr>
        </p:nvPicPr>
        <p:blipFill>
          <a:blip r:embed="rId2"/>
          <a:stretch>
            <a:fillRect/>
          </a:stretch>
        </p:blipFill>
        <p:spPr>
          <a:xfrm>
            <a:off x="6096000" y="2549236"/>
            <a:ext cx="3309952" cy="2162753"/>
          </a:xfrm>
        </p:spPr>
      </p:pic>
      <p:pic>
        <p:nvPicPr>
          <p:cNvPr id="11" name="Picture 10">
            <a:extLst>
              <a:ext uri="{FF2B5EF4-FFF2-40B4-BE49-F238E27FC236}">
                <a16:creationId xmlns:a16="http://schemas.microsoft.com/office/drawing/2014/main" id="{9D86917E-7CFC-B448-89FC-F75241BB1B62}"/>
              </a:ext>
            </a:extLst>
          </p:cNvPr>
          <p:cNvPicPr>
            <a:picLocks noChangeAspect="1"/>
          </p:cNvPicPr>
          <p:nvPr/>
        </p:nvPicPr>
        <p:blipFill>
          <a:blip r:embed="rId3"/>
          <a:stretch>
            <a:fillRect/>
          </a:stretch>
        </p:blipFill>
        <p:spPr>
          <a:xfrm>
            <a:off x="1911927" y="1539884"/>
            <a:ext cx="2955873" cy="4865821"/>
          </a:xfrm>
          <a:prstGeom prst="rect">
            <a:avLst/>
          </a:prstGeom>
        </p:spPr>
      </p:pic>
    </p:spTree>
    <p:extLst>
      <p:ext uri="{BB962C8B-B14F-4D97-AF65-F5344CB8AC3E}">
        <p14:creationId xmlns:p14="http://schemas.microsoft.com/office/powerpoint/2010/main" val="2446867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93185-69BB-C14C-A05D-114CDA591F04}"/>
              </a:ext>
            </a:extLst>
          </p:cNvPr>
          <p:cNvSpPr>
            <a:spLocks noGrp="1"/>
          </p:cNvSpPr>
          <p:nvPr>
            <p:ph type="title"/>
          </p:nvPr>
        </p:nvSpPr>
        <p:spPr/>
        <p:txBody>
          <a:bodyPr>
            <a:normAutofit/>
          </a:bodyPr>
          <a:lstStyle/>
          <a:p>
            <a:pPr algn="ctr"/>
            <a:r>
              <a:rPr lang="en-US" sz="2400" dirty="0"/>
              <a:t>July 2020. Taiwan’s president Tsai </a:t>
            </a:r>
            <a:r>
              <a:rPr lang="en-US" sz="2400" dirty="0" err="1"/>
              <a:t>Ing</a:t>
            </a:r>
            <a:r>
              <a:rPr lang="en-US" sz="2400" dirty="0"/>
              <a:t>-wen of the Democratic Progressive Party addresses a Marine Corps battalion in Kaohsiung. Her term will end in 2024, when the country will hold its next presidential election</a:t>
            </a:r>
          </a:p>
        </p:txBody>
      </p:sp>
      <p:pic>
        <p:nvPicPr>
          <p:cNvPr id="4" name="Content Placeholder 3">
            <a:extLst>
              <a:ext uri="{FF2B5EF4-FFF2-40B4-BE49-F238E27FC236}">
                <a16:creationId xmlns:a16="http://schemas.microsoft.com/office/drawing/2014/main" id="{5689E888-EEBF-2F47-A7A5-419E7D4E66B7}"/>
              </a:ext>
            </a:extLst>
          </p:cNvPr>
          <p:cNvPicPr>
            <a:picLocks noGrp="1" noChangeAspect="1"/>
          </p:cNvPicPr>
          <p:nvPr>
            <p:ph idx="1"/>
          </p:nvPr>
        </p:nvPicPr>
        <p:blipFill>
          <a:blip r:embed="rId2"/>
          <a:stretch>
            <a:fillRect/>
          </a:stretch>
        </p:blipFill>
        <p:spPr>
          <a:xfrm>
            <a:off x="2829306" y="1825625"/>
            <a:ext cx="6533387" cy="4351338"/>
          </a:xfrm>
        </p:spPr>
      </p:pic>
    </p:spTree>
    <p:extLst>
      <p:ext uri="{BB962C8B-B14F-4D97-AF65-F5344CB8AC3E}">
        <p14:creationId xmlns:p14="http://schemas.microsoft.com/office/powerpoint/2010/main" val="997175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52A7-8EAE-3D45-AFF4-2E03E3B11F0E}"/>
              </a:ext>
            </a:extLst>
          </p:cNvPr>
          <p:cNvSpPr>
            <a:spLocks noGrp="1"/>
          </p:cNvSpPr>
          <p:nvPr>
            <p:ph type="title"/>
          </p:nvPr>
        </p:nvSpPr>
        <p:spPr/>
        <p:txBody>
          <a:bodyPr>
            <a:normAutofit/>
          </a:bodyPr>
          <a:lstStyle/>
          <a:p>
            <a:pPr algn="ctr"/>
            <a:r>
              <a:rPr lang="en-US" sz="2400" dirty="0"/>
              <a:t>Taiwan’s geography, the current state of its military, as well as the  history of the Pacific Campaign in World War II suggest that a different strategy may be preferable</a:t>
            </a:r>
          </a:p>
        </p:txBody>
      </p:sp>
      <p:pic>
        <p:nvPicPr>
          <p:cNvPr id="4" name="Content Placeholder 3">
            <a:extLst>
              <a:ext uri="{FF2B5EF4-FFF2-40B4-BE49-F238E27FC236}">
                <a16:creationId xmlns:a16="http://schemas.microsoft.com/office/drawing/2014/main" id="{A2F39643-E79E-BF4F-9AC6-CD53304EC77C}"/>
              </a:ext>
            </a:extLst>
          </p:cNvPr>
          <p:cNvPicPr>
            <a:picLocks noGrp="1" noChangeAspect="1"/>
          </p:cNvPicPr>
          <p:nvPr>
            <p:ph idx="1"/>
          </p:nvPr>
        </p:nvPicPr>
        <p:blipFill>
          <a:blip r:embed="rId2"/>
          <a:stretch>
            <a:fillRect/>
          </a:stretch>
        </p:blipFill>
        <p:spPr>
          <a:xfrm>
            <a:off x="4493929" y="1825625"/>
            <a:ext cx="3204142" cy="4351338"/>
          </a:xfrm>
        </p:spPr>
      </p:pic>
    </p:spTree>
    <p:extLst>
      <p:ext uri="{BB962C8B-B14F-4D97-AF65-F5344CB8AC3E}">
        <p14:creationId xmlns:p14="http://schemas.microsoft.com/office/powerpoint/2010/main" val="3897202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27AB-C53D-8E4A-AB66-6058034AEAAB}"/>
              </a:ext>
            </a:extLst>
          </p:cNvPr>
          <p:cNvSpPr>
            <a:spLocks noGrp="1"/>
          </p:cNvSpPr>
          <p:nvPr>
            <p:ph type="title"/>
          </p:nvPr>
        </p:nvSpPr>
        <p:spPr/>
        <p:txBody>
          <a:bodyPr>
            <a:normAutofit/>
          </a:bodyPr>
          <a:lstStyle/>
          <a:p>
            <a:pPr algn="ctr"/>
            <a:r>
              <a:rPr lang="en-US" sz="2400" dirty="0"/>
              <a:t>Current military planning envisions the Republic of China Armed Forces defeating a Chinese invasion along the coastline</a:t>
            </a:r>
          </a:p>
        </p:txBody>
      </p:sp>
      <p:pic>
        <p:nvPicPr>
          <p:cNvPr id="4" name="Content Placeholder 3">
            <a:extLst>
              <a:ext uri="{FF2B5EF4-FFF2-40B4-BE49-F238E27FC236}">
                <a16:creationId xmlns:a16="http://schemas.microsoft.com/office/drawing/2014/main" id="{08329065-8C55-7945-8B25-06B7ED15B78B}"/>
              </a:ext>
            </a:extLst>
          </p:cNvPr>
          <p:cNvPicPr>
            <a:picLocks noGrp="1" noChangeAspect="1"/>
          </p:cNvPicPr>
          <p:nvPr>
            <p:ph idx="1"/>
          </p:nvPr>
        </p:nvPicPr>
        <p:blipFill>
          <a:blip r:embed="rId2"/>
          <a:stretch>
            <a:fillRect/>
          </a:stretch>
        </p:blipFill>
        <p:spPr>
          <a:xfrm>
            <a:off x="3002632" y="1825625"/>
            <a:ext cx="6186736" cy="4351338"/>
          </a:xfrm>
        </p:spPr>
      </p:pic>
    </p:spTree>
    <p:extLst>
      <p:ext uri="{BB962C8B-B14F-4D97-AF65-F5344CB8AC3E}">
        <p14:creationId xmlns:p14="http://schemas.microsoft.com/office/powerpoint/2010/main" val="1059387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5BFA-9A69-F546-8E6A-15F8279E68DF}"/>
              </a:ext>
            </a:extLst>
          </p:cNvPr>
          <p:cNvSpPr>
            <a:spLocks noGrp="1"/>
          </p:cNvSpPr>
          <p:nvPr>
            <p:ph type="title"/>
          </p:nvPr>
        </p:nvSpPr>
        <p:spPr/>
        <p:txBody>
          <a:bodyPr>
            <a:normAutofit/>
          </a:bodyPr>
          <a:lstStyle/>
          <a:p>
            <a:pPr algn="ctr"/>
            <a:r>
              <a:rPr lang="en-US" sz="2400" dirty="0"/>
              <a:t>Napoleon’s Ulm-Austerlitz campaign of 1805…</a:t>
            </a:r>
          </a:p>
        </p:txBody>
      </p:sp>
      <p:pic>
        <p:nvPicPr>
          <p:cNvPr id="7" name="Content Placeholder 6">
            <a:extLst>
              <a:ext uri="{FF2B5EF4-FFF2-40B4-BE49-F238E27FC236}">
                <a16:creationId xmlns:a16="http://schemas.microsoft.com/office/drawing/2014/main" id="{21B1C233-EF99-C64A-80BB-A6F722E57942}"/>
              </a:ext>
            </a:extLst>
          </p:cNvPr>
          <p:cNvPicPr>
            <a:picLocks noGrp="1" noChangeAspect="1"/>
          </p:cNvPicPr>
          <p:nvPr>
            <p:ph idx="1"/>
          </p:nvPr>
        </p:nvPicPr>
        <p:blipFill>
          <a:blip r:embed="rId2"/>
          <a:stretch>
            <a:fillRect/>
          </a:stretch>
        </p:blipFill>
        <p:spPr>
          <a:xfrm>
            <a:off x="3269873" y="1825625"/>
            <a:ext cx="5652253" cy="4351338"/>
          </a:xfrm>
        </p:spPr>
      </p:pic>
    </p:spTree>
    <p:extLst>
      <p:ext uri="{BB962C8B-B14F-4D97-AF65-F5344CB8AC3E}">
        <p14:creationId xmlns:p14="http://schemas.microsoft.com/office/powerpoint/2010/main" val="149549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365B5-C031-A349-8EE0-01EFCF2DFA17}"/>
              </a:ext>
            </a:extLst>
          </p:cNvPr>
          <p:cNvSpPr>
            <a:spLocks noGrp="1"/>
          </p:cNvSpPr>
          <p:nvPr>
            <p:ph type="title"/>
          </p:nvPr>
        </p:nvSpPr>
        <p:spPr>
          <a:xfrm>
            <a:off x="838200" y="365125"/>
            <a:ext cx="10515600" cy="1325563"/>
          </a:xfrm>
        </p:spPr>
        <p:txBody>
          <a:bodyPr>
            <a:normAutofit/>
          </a:bodyPr>
          <a:lstStyle/>
          <a:p>
            <a:pPr algn="ctr"/>
            <a:r>
              <a:rPr lang="en-US" sz="2400" dirty="0"/>
              <a:t>A confrontation across a narrow stretch of water</a:t>
            </a:r>
          </a:p>
        </p:txBody>
      </p:sp>
      <p:pic>
        <p:nvPicPr>
          <p:cNvPr id="4" name="Content Placeholder 3">
            <a:extLst>
              <a:ext uri="{FF2B5EF4-FFF2-40B4-BE49-F238E27FC236}">
                <a16:creationId xmlns:a16="http://schemas.microsoft.com/office/drawing/2014/main" id="{50E2FC27-28F4-3342-8352-703013484DC2}"/>
              </a:ext>
            </a:extLst>
          </p:cNvPr>
          <p:cNvPicPr>
            <a:picLocks noGrp="1" noChangeAspect="1"/>
          </p:cNvPicPr>
          <p:nvPr>
            <p:ph idx="1"/>
          </p:nvPr>
        </p:nvPicPr>
        <p:blipFill>
          <a:blip r:embed="rId2"/>
          <a:stretch>
            <a:fillRect/>
          </a:stretch>
        </p:blipFill>
        <p:spPr>
          <a:xfrm>
            <a:off x="4231141" y="1825625"/>
            <a:ext cx="3729718" cy="4351338"/>
          </a:xfrm>
        </p:spPr>
      </p:pic>
    </p:spTree>
    <p:extLst>
      <p:ext uri="{BB962C8B-B14F-4D97-AF65-F5344CB8AC3E}">
        <p14:creationId xmlns:p14="http://schemas.microsoft.com/office/powerpoint/2010/main" val="224817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A2DC-047A-694C-98E8-B0FF4411BE8D}"/>
              </a:ext>
            </a:extLst>
          </p:cNvPr>
          <p:cNvSpPr>
            <a:spLocks noGrp="1"/>
          </p:cNvSpPr>
          <p:nvPr>
            <p:ph type="title"/>
          </p:nvPr>
        </p:nvSpPr>
        <p:spPr/>
        <p:txBody>
          <a:bodyPr/>
          <a:lstStyle/>
          <a:p>
            <a:pPr algn="ctr"/>
            <a:r>
              <a:rPr lang="en-US" sz="2400" dirty="0"/>
              <a:t>The impact of the Russia-Ukraine war on Chinese, Taiwanese, and US military thinking has been manifold and is still evolving</a:t>
            </a:r>
          </a:p>
        </p:txBody>
      </p:sp>
      <p:pic>
        <p:nvPicPr>
          <p:cNvPr id="7" name="Content Placeholder 6">
            <a:extLst>
              <a:ext uri="{FF2B5EF4-FFF2-40B4-BE49-F238E27FC236}">
                <a16:creationId xmlns:a16="http://schemas.microsoft.com/office/drawing/2014/main" id="{135FF8E7-62C9-4349-8176-6B3A5580AF65}"/>
              </a:ext>
            </a:extLst>
          </p:cNvPr>
          <p:cNvPicPr>
            <a:picLocks noGrp="1" noChangeAspect="1"/>
          </p:cNvPicPr>
          <p:nvPr>
            <p:ph idx="1"/>
          </p:nvPr>
        </p:nvPicPr>
        <p:blipFill>
          <a:blip r:embed="rId2"/>
          <a:stretch>
            <a:fillRect/>
          </a:stretch>
        </p:blipFill>
        <p:spPr>
          <a:xfrm>
            <a:off x="3692114" y="1825625"/>
            <a:ext cx="4807772" cy="4351338"/>
          </a:xfrm>
        </p:spPr>
      </p:pic>
    </p:spTree>
    <p:extLst>
      <p:ext uri="{BB962C8B-B14F-4D97-AF65-F5344CB8AC3E}">
        <p14:creationId xmlns:p14="http://schemas.microsoft.com/office/powerpoint/2010/main" val="3529233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0C76-C6C0-F84C-A220-EAAFB059A2A3}"/>
              </a:ext>
            </a:extLst>
          </p:cNvPr>
          <p:cNvSpPr>
            <a:spLocks noGrp="1"/>
          </p:cNvSpPr>
          <p:nvPr>
            <p:ph type="title"/>
          </p:nvPr>
        </p:nvSpPr>
        <p:spPr/>
        <p:txBody>
          <a:bodyPr>
            <a:normAutofit/>
          </a:bodyPr>
          <a:lstStyle/>
          <a:p>
            <a:pPr algn="ctr"/>
            <a:r>
              <a:rPr lang="en-US" sz="2400" dirty="0"/>
              <a:t>24 war games!</a:t>
            </a:r>
          </a:p>
        </p:txBody>
      </p:sp>
      <p:sp>
        <p:nvSpPr>
          <p:cNvPr id="3" name="Content Placeholder 2">
            <a:extLst>
              <a:ext uri="{FF2B5EF4-FFF2-40B4-BE49-F238E27FC236}">
                <a16:creationId xmlns:a16="http://schemas.microsoft.com/office/drawing/2014/main" id="{A9479C4D-FC4B-484D-9231-E5A32EC9B709}"/>
              </a:ext>
            </a:extLst>
          </p:cNvPr>
          <p:cNvSpPr>
            <a:spLocks noGrp="1"/>
          </p:cNvSpPr>
          <p:nvPr>
            <p:ph idx="1"/>
          </p:nvPr>
        </p:nvSpPr>
        <p:spPr/>
        <p:txBody>
          <a:bodyPr>
            <a:normAutofit fontScale="92500" lnSpcReduction="10000"/>
          </a:bodyPr>
          <a:lstStyle/>
          <a:p>
            <a:pPr marL="0" indent="0">
              <a:buNone/>
            </a:pPr>
            <a:r>
              <a:rPr lang="en-US" dirty="0"/>
              <a:t>CSIS [Center for Strategic and International Studies] developed a wargame for a Chinese amphibious invasion of Taiwan and ran it 24 times. In most scenarios, the United States/Taiwan/Japan defeated a conventional amphibious invasion by China and maintained an autonomous Taiwan. However, this defense came at high cost. The United States and its allies lost dozens of ships, hundreds of aircraft, and tens of thousands of servicemembers. Taiwan saw its economy devastated. Further, the high losses damaged the U.S. global position for many years. China also lost heavily, and failure to occupy Taiwan might destabilize Chinese Communist Party rule. Victory is therefore not enough. The United States needs to strengthen deterrence immediately</a:t>
            </a:r>
          </a:p>
          <a:p>
            <a:pPr marL="0" indent="0">
              <a:buNone/>
            </a:pPr>
            <a:r>
              <a:rPr lang="en-US" dirty="0"/>
              <a:t>CSIS Wargame report available at: </a:t>
            </a:r>
            <a:r>
              <a:rPr lang="en-US" dirty="0">
                <a:hlinkClick r:id="rId2"/>
              </a:rPr>
              <a:t>https://www.csis.org/analysis/first-battle-next-war-wargaming-chinese-invasion-taiwan</a:t>
            </a:r>
            <a:endParaRPr lang="en-US" dirty="0"/>
          </a:p>
          <a:p>
            <a:pPr marL="0" indent="0">
              <a:buNone/>
            </a:pPr>
            <a:endParaRPr lang="en-US" dirty="0"/>
          </a:p>
        </p:txBody>
      </p:sp>
    </p:spTree>
    <p:extLst>
      <p:ext uri="{BB962C8B-B14F-4D97-AF65-F5344CB8AC3E}">
        <p14:creationId xmlns:p14="http://schemas.microsoft.com/office/powerpoint/2010/main" val="481768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B09E-ECDA-DB41-AF95-684EB7EB0313}"/>
              </a:ext>
            </a:extLst>
          </p:cNvPr>
          <p:cNvSpPr>
            <a:spLocks noGrp="1"/>
          </p:cNvSpPr>
          <p:nvPr>
            <p:ph type="title"/>
          </p:nvPr>
        </p:nvSpPr>
        <p:spPr/>
        <p:txBody>
          <a:bodyPr>
            <a:normAutofit/>
          </a:bodyPr>
          <a:lstStyle/>
          <a:p>
            <a:pPr algn="ctr"/>
            <a:r>
              <a:rPr lang="en-US" sz="2400" dirty="0"/>
              <a:t>Did the West promise the Soviet Union not to expand NATO?</a:t>
            </a:r>
          </a:p>
        </p:txBody>
      </p:sp>
      <p:pic>
        <p:nvPicPr>
          <p:cNvPr id="4" name="Content Placeholder 3">
            <a:extLst>
              <a:ext uri="{FF2B5EF4-FFF2-40B4-BE49-F238E27FC236}">
                <a16:creationId xmlns:a16="http://schemas.microsoft.com/office/drawing/2014/main" id="{ED735F37-5A60-B14D-ADB2-0DE15B4F108B}"/>
              </a:ext>
            </a:extLst>
          </p:cNvPr>
          <p:cNvPicPr>
            <a:picLocks noGrp="1" noChangeAspect="1"/>
          </p:cNvPicPr>
          <p:nvPr>
            <p:ph idx="1"/>
          </p:nvPr>
        </p:nvPicPr>
        <p:blipFill>
          <a:blip r:embed="rId2"/>
          <a:stretch>
            <a:fillRect/>
          </a:stretch>
        </p:blipFill>
        <p:spPr>
          <a:xfrm>
            <a:off x="2851150" y="2178844"/>
            <a:ext cx="6489700" cy="3644900"/>
          </a:xfrm>
        </p:spPr>
      </p:pic>
    </p:spTree>
    <p:extLst>
      <p:ext uri="{BB962C8B-B14F-4D97-AF65-F5344CB8AC3E}">
        <p14:creationId xmlns:p14="http://schemas.microsoft.com/office/powerpoint/2010/main" val="2952180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78D1-2B5A-A147-9DAE-78C72A65652E}"/>
              </a:ext>
            </a:extLst>
          </p:cNvPr>
          <p:cNvSpPr>
            <a:spLocks noGrp="1"/>
          </p:cNvSpPr>
          <p:nvPr>
            <p:ph type="title"/>
          </p:nvPr>
        </p:nvSpPr>
        <p:spPr/>
        <p:txBody>
          <a:bodyPr>
            <a:normAutofit/>
          </a:bodyPr>
          <a:lstStyle/>
          <a:p>
            <a:pPr algn="ctr"/>
            <a:r>
              <a:rPr lang="en-US" sz="2400" dirty="0"/>
              <a:t>“All political lives end in failure”</a:t>
            </a:r>
            <a:br>
              <a:rPr lang="en-US" sz="2400" dirty="0"/>
            </a:br>
            <a:r>
              <a:rPr lang="en-US" sz="2400" dirty="0"/>
              <a:t>(Enoch Powell)</a:t>
            </a:r>
          </a:p>
        </p:txBody>
      </p:sp>
      <p:pic>
        <p:nvPicPr>
          <p:cNvPr id="4" name="Content Placeholder 3">
            <a:extLst>
              <a:ext uri="{FF2B5EF4-FFF2-40B4-BE49-F238E27FC236}">
                <a16:creationId xmlns:a16="http://schemas.microsoft.com/office/drawing/2014/main" id="{0CE12A9C-F98B-224F-9280-6CCFD4B66CA1}"/>
              </a:ext>
            </a:extLst>
          </p:cNvPr>
          <p:cNvPicPr>
            <a:picLocks noGrp="1" noChangeAspect="1"/>
          </p:cNvPicPr>
          <p:nvPr>
            <p:ph idx="1"/>
          </p:nvPr>
        </p:nvPicPr>
        <p:blipFill>
          <a:blip r:embed="rId2"/>
          <a:stretch>
            <a:fillRect/>
          </a:stretch>
        </p:blipFill>
        <p:spPr>
          <a:xfrm>
            <a:off x="3365500" y="2185194"/>
            <a:ext cx="5461000" cy="3632200"/>
          </a:xfrm>
        </p:spPr>
      </p:pic>
    </p:spTree>
    <p:extLst>
      <p:ext uri="{BB962C8B-B14F-4D97-AF65-F5344CB8AC3E}">
        <p14:creationId xmlns:p14="http://schemas.microsoft.com/office/powerpoint/2010/main" val="2308291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C861A-A8D7-2649-9C81-28037AD8FB69}"/>
              </a:ext>
            </a:extLst>
          </p:cNvPr>
          <p:cNvSpPr>
            <a:spLocks noGrp="1"/>
          </p:cNvSpPr>
          <p:nvPr>
            <p:ph type="title"/>
          </p:nvPr>
        </p:nvSpPr>
        <p:spPr/>
        <p:txBody>
          <a:bodyPr>
            <a:normAutofit/>
          </a:bodyPr>
          <a:lstStyle/>
          <a:p>
            <a:pPr algn="ctr"/>
            <a:r>
              <a:rPr lang="en-US" sz="2400" dirty="0"/>
              <a:t>Poland: an economic success story, but with a populist twist</a:t>
            </a:r>
          </a:p>
        </p:txBody>
      </p:sp>
      <p:pic>
        <p:nvPicPr>
          <p:cNvPr id="4" name="Content Placeholder 3">
            <a:extLst>
              <a:ext uri="{FF2B5EF4-FFF2-40B4-BE49-F238E27FC236}">
                <a16:creationId xmlns:a16="http://schemas.microsoft.com/office/drawing/2014/main" id="{1A24D456-3BE6-E849-83A8-902CACB639F6}"/>
              </a:ext>
            </a:extLst>
          </p:cNvPr>
          <p:cNvPicPr>
            <a:picLocks noGrp="1" noChangeAspect="1"/>
          </p:cNvPicPr>
          <p:nvPr>
            <p:ph idx="1"/>
          </p:nvPr>
        </p:nvPicPr>
        <p:blipFill>
          <a:blip r:embed="rId2"/>
          <a:stretch>
            <a:fillRect/>
          </a:stretch>
        </p:blipFill>
        <p:spPr>
          <a:xfrm>
            <a:off x="1424711" y="1825625"/>
            <a:ext cx="9342578" cy="4351338"/>
          </a:xfrm>
        </p:spPr>
      </p:pic>
    </p:spTree>
    <p:extLst>
      <p:ext uri="{BB962C8B-B14F-4D97-AF65-F5344CB8AC3E}">
        <p14:creationId xmlns:p14="http://schemas.microsoft.com/office/powerpoint/2010/main" val="1869867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037F-A554-DF40-A0D2-847C200ACA23}"/>
              </a:ext>
            </a:extLst>
          </p:cNvPr>
          <p:cNvSpPr>
            <a:spLocks noGrp="1"/>
          </p:cNvSpPr>
          <p:nvPr>
            <p:ph type="title"/>
          </p:nvPr>
        </p:nvSpPr>
        <p:spPr/>
        <p:txBody>
          <a:bodyPr>
            <a:noAutofit/>
          </a:bodyPr>
          <a:lstStyle/>
          <a:p>
            <a:pPr algn="ctr"/>
            <a:r>
              <a:rPr lang="en-US" sz="1800" dirty="0"/>
              <a:t>On left, </a:t>
            </a:r>
            <a:r>
              <a:rPr lang="en-US" sz="1800" dirty="0" err="1"/>
              <a:t>Jaroslaw</a:t>
            </a:r>
            <a:r>
              <a:rPr lang="en-US" sz="1800" dirty="0"/>
              <a:t> Kaszynski, leader of the Justice and Law party and the power behind the current Polish government; on right, a ceremony commemorating the victims of the Smolensk air disaster of April 10, 2010, in which 96 people died. Those killed included Polish President Lech Kaszynski (</a:t>
            </a:r>
            <a:r>
              <a:rPr lang="en-US" sz="1800" dirty="0" err="1"/>
              <a:t>Jaroslaw’s</a:t>
            </a:r>
            <a:r>
              <a:rPr lang="en-US" sz="1800" dirty="0"/>
              <a:t> twin brother), his wife Maria, high-ranking military officers, prominent government officials, 18 members of parliament, senior figures in the Polish Catholic Church, and relatives of those murdered in the </a:t>
            </a:r>
            <a:r>
              <a:rPr lang="en-US" sz="1800" dirty="0" err="1"/>
              <a:t>Katyn</a:t>
            </a:r>
            <a:r>
              <a:rPr lang="en-US" sz="1800" dirty="0"/>
              <a:t> massacre</a:t>
            </a:r>
          </a:p>
        </p:txBody>
      </p:sp>
      <p:pic>
        <p:nvPicPr>
          <p:cNvPr id="7" name="Content Placeholder 6">
            <a:extLst>
              <a:ext uri="{FF2B5EF4-FFF2-40B4-BE49-F238E27FC236}">
                <a16:creationId xmlns:a16="http://schemas.microsoft.com/office/drawing/2014/main" id="{6F158831-B96A-5944-9C75-092CC3974B34}"/>
              </a:ext>
            </a:extLst>
          </p:cNvPr>
          <p:cNvPicPr>
            <a:picLocks noGrp="1" noChangeAspect="1"/>
          </p:cNvPicPr>
          <p:nvPr>
            <p:ph idx="1"/>
          </p:nvPr>
        </p:nvPicPr>
        <p:blipFill>
          <a:blip r:embed="rId2"/>
          <a:stretch>
            <a:fillRect/>
          </a:stretch>
        </p:blipFill>
        <p:spPr>
          <a:xfrm>
            <a:off x="1430482" y="2175597"/>
            <a:ext cx="4038600" cy="2692400"/>
          </a:xfrm>
        </p:spPr>
      </p:pic>
      <p:pic>
        <p:nvPicPr>
          <p:cNvPr id="8" name="Picture 7">
            <a:extLst>
              <a:ext uri="{FF2B5EF4-FFF2-40B4-BE49-F238E27FC236}">
                <a16:creationId xmlns:a16="http://schemas.microsoft.com/office/drawing/2014/main" id="{97938352-432C-A247-8F5A-DDEC94FAF0B8}"/>
              </a:ext>
            </a:extLst>
          </p:cNvPr>
          <p:cNvPicPr>
            <a:picLocks noChangeAspect="1"/>
          </p:cNvPicPr>
          <p:nvPr/>
        </p:nvPicPr>
        <p:blipFill>
          <a:blip r:embed="rId3"/>
          <a:stretch>
            <a:fillRect/>
          </a:stretch>
        </p:blipFill>
        <p:spPr>
          <a:xfrm>
            <a:off x="6289963" y="2778701"/>
            <a:ext cx="5306291" cy="2984789"/>
          </a:xfrm>
          <a:prstGeom prst="rect">
            <a:avLst/>
          </a:prstGeom>
        </p:spPr>
      </p:pic>
    </p:spTree>
    <p:extLst>
      <p:ext uri="{BB962C8B-B14F-4D97-AF65-F5344CB8AC3E}">
        <p14:creationId xmlns:p14="http://schemas.microsoft.com/office/powerpoint/2010/main" val="1546496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55C7-19B9-3A47-989E-4AED95BC4296}"/>
              </a:ext>
            </a:extLst>
          </p:cNvPr>
          <p:cNvSpPr>
            <a:spLocks noGrp="1"/>
          </p:cNvSpPr>
          <p:nvPr>
            <p:ph type="title"/>
          </p:nvPr>
        </p:nvSpPr>
        <p:spPr/>
        <p:txBody>
          <a:bodyPr>
            <a:normAutofit/>
          </a:bodyPr>
          <a:lstStyle/>
          <a:p>
            <a:pPr algn="ctr"/>
            <a:r>
              <a:rPr lang="en-US" sz="2400" dirty="0"/>
              <a:t>Poland: Europe’s newest military power</a:t>
            </a:r>
          </a:p>
        </p:txBody>
      </p:sp>
      <p:pic>
        <p:nvPicPr>
          <p:cNvPr id="4" name="Content Placeholder 3">
            <a:extLst>
              <a:ext uri="{FF2B5EF4-FFF2-40B4-BE49-F238E27FC236}">
                <a16:creationId xmlns:a16="http://schemas.microsoft.com/office/drawing/2014/main" id="{12E18E20-C768-2B40-BF13-6E1742A68829}"/>
              </a:ext>
            </a:extLst>
          </p:cNvPr>
          <p:cNvPicPr>
            <a:picLocks noGrp="1" noChangeAspect="1"/>
          </p:cNvPicPr>
          <p:nvPr>
            <p:ph idx="1"/>
          </p:nvPr>
        </p:nvPicPr>
        <p:blipFill>
          <a:blip r:embed="rId2"/>
          <a:stretch>
            <a:fillRect/>
          </a:stretch>
        </p:blipFill>
        <p:spPr>
          <a:xfrm>
            <a:off x="3443410" y="1825625"/>
            <a:ext cx="5305180" cy="4351338"/>
          </a:xfrm>
        </p:spPr>
      </p:pic>
    </p:spTree>
    <p:extLst>
      <p:ext uri="{BB962C8B-B14F-4D97-AF65-F5344CB8AC3E}">
        <p14:creationId xmlns:p14="http://schemas.microsoft.com/office/powerpoint/2010/main" val="3955165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16CA-5B4E-5E41-B6F5-BD4777C158DC}"/>
              </a:ext>
            </a:extLst>
          </p:cNvPr>
          <p:cNvSpPr>
            <a:spLocks noGrp="1"/>
          </p:cNvSpPr>
          <p:nvPr>
            <p:ph type="title"/>
          </p:nvPr>
        </p:nvSpPr>
        <p:spPr/>
        <p:txBody>
          <a:bodyPr>
            <a:noAutofit/>
          </a:bodyPr>
          <a:lstStyle/>
          <a:p>
            <a:pPr algn="ctr"/>
            <a:r>
              <a:rPr lang="en-US" sz="2000" dirty="0"/>
              <a:t>Poland, which has a long tradition of guerrilla resistance against occupying forces such as the Russian Empire, Nazi Germany, and the Soviet Union, has instituted a “Train with the Army” program that aims to teach military skills to its civilian population. “I have said many times that it is better to be in debt, and even have to make cuts to budgets in other areas, than to be occupied,” </a:t>
            </a:r>
            <a:r>
              <a:rPr lang="en-US" sz="2000" dirty="0" err="1"/>
              <a:t>Jaroslaw</a:t>
            </a:r>
            <a:r>
              <a:rPr lang="en-US" sz="2000" dirty="0"/>
              <a:t> Kaczynski recently declared </a:t>
            </a:r>
          </a:p>
        </p:txBody>
      </p:sp>
      <p:pic>
        <p:nvPicPr>
          <p:cNvPr id="4" name="Content Placeholder 3">
            <a:extLst>
              <a:ext uri="{FF2B5EF4-FFF2-40B4-BE49-F238E27FC236}">
                <a16:creationId xmlns:a16="http://schemas.microsoft.com/office/drawing/2014/main" id="{14E3D84B-C44C-AF4A-A862-24DC6AB868FE}"/>
              </a:ext>
            </a:extLst>
          </p:cNvPr>
          <p:cNvPicPr>
            <a:picLocks noGrp="1" noChangeAspect="1"/>
          </p:cNvPicPr>
          <p:nvPr>
            <p:ph idx="1"/>
          </p:nvPr>
        </p:nvPicPr>
        <p:blipFill>
          <a:blip r:embed="rId2"/>
          <a:stretch>
            <a:fillRect/>
          </a:stretch>
        </p:blipFill>
        <p:spPr>
          <a:xfrm>
            <a:off x="2614930" y="1825625"/>
            <a:ext cx="6962140" cy="4351338"/>
          </a:xfrm>
        </p:spPr>
      </p:pic>
    </p:spTree>
    <p:extLst>
      <p:ext uri="{BB962C8B-B14F-4D97-AF65-F5344CB8AC3E}">
        <p14:creationId xmlns:p14="http://schemas.microsoft.com/office/powerpoint/2010/main" val="69059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B0E8F-D4BD-E746-98C5-ED607F5E06C5}"/>
              </a:ext>
            </a:extLst>
          </p:cNvPr>
          <p:cNvSpPr>
            <a:spLocks noGrp="1"/>
          </p:cNvSpPr>
          <p:nvPr>
            <p:ph type="title"/>
          </p:nvPr>
        </p:nvSpPr>
        <p:spPr/>
        <p:txBody>
          <a:bodyPr>
            <a:normAutofit/>
          </a:bodyPr>
          <a:lstStyle/>
          <a:p>
            <a:pPr algn="ctr"/>
            <a:r>
              <a:rPr lang="en-US" sz="2400" dirty="0"/>
              <a:t>March 2023. Polish gunners conduct a live-fire drill with K-55A1 self-propelled howitzers at </a:t>
            </a:r>
            <a:r>
              <a:rPr lang="en-US" sz="2400" dirty="0" err="1"/>
              <a:t>Paju</a:t>
            </a:r>
            <a:r>
              <a:rPr lang="en-US" sz="2400" dirty="0"/>
              <a:t>, South Korea</a:t>
            </a:r>
          </a:p>
        </p:txBody>
      </p:sp>
      <p:pic>
        <p:nvPicPr>
          <p:cNvPr id="4" name="Content Placeholder 3">
            <a:extLst>
              <a:ext uri="{FF2B5EF4-FFF2-40B4-BE49-F238E27FC236}">
                <a16:creationId xmlns:a16="http://schemas.microsoft.com/office/drawing/2014/main" id="{F43B2121-772D-594B-92DC-9B92E24B8D84}"/>
              </a:ext>
            </a:extLst>
          </p:cNvPr>
          <p:cNvPicPr>
            <a:picLocks noGrp="1" noChangeAspect="1"/>
          </p:cNvPicPr>
          <p:nvPr>
            <p:ph idx="1"/>
          </p:nvPr>
        </p:nvPicPr>
        <p:blipFill>
          <a:blip r:embed="rId2"/>
          <a:stretch>
            <a:fillRect/>
          </a:stretch>
        </p:blipFill>
        <p:spPr>
          <a:xfrm>
            <a:off x="2614930" y="1825625"/>
            <a:ext cx="6962140" cy="4351338"/>
          </a:xfrm>
        </p:spPr>
      </p:pic>
    </p:spTree>
    <p:extLst>
      <p:ext uri="{BB962C8B-B14F-4D97-AF65-F5344CB8AC3E}">
        <p14:creationId xmlns:p14="http://schemas.microsoft.com/office/powerpoint/2010/main" val="849330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7899-4070-AF49-A204-C3951D8FF7AF}"/>
              </a:ext>
            </a:extLst>
          </p:cNvPr>
          <p:cNvSpPr>
            <a:spLocks noGrp="1"/>
          </p:cNvSpPr>
          <p:nvPr>
            <p:ph type="title"/>
          </p:nvPr>
        </p:nvSpPr>
        <p:spPr/>
        <p:txBody>
          <a:bodyPr>
            <a:normAutofit/>
          </a:bodyPr>
          <a:lstStyle/>
          <a:p>
            <a:pPr algn="ctr"/>
            <a:r>
              <a:rPr lang="en-US" sz="2400" dirty="0"/>
              <a:t>.. NATO’s dispositions against a possible Warsaw Pact invasion of western Europe…</a:t>
            </a:r>
          </a:p>
        </p:txBody>
      </p:sp>
      <p:pic>
        <p:nvPicPr>
          <p:cNvPr id="4" name="Content Placeholder 3">
            <a:extLst>
              <a:ext uri="{FF2B5EF4-FFF2-40B4-BE49-F238E27FC236}">
                <a16:creationId xmlns:a16="http://schemas.microsoft.com/office/drawing/2014/main" id="{994BE6BA-BE6F-4B44-90FA-4AD96E6D7FA7}"/>
              </a:ext>
            </a:extLst>
          </p:cNvPr>
          <p:cNvPicPr>
            <a:picLocks noGrp="1" noChangeAspect="1"/>
          </p:cNvPicPr>
          <p:nvPr>
            <p:ph idx="1"/>
          </p:nvPr>
        </p:nvPicPr>
        <p:blipFill>
          <a:blip r:embed="rId2"/>
          <a:stretch>
            <a:fillRect/>
          </a:stretch>
        </p:blipFill>
        <p:spPr>
          <a:xfrm>
            <a:off x="4318000" y="2718594"/>
            <a:ext cx="3556000" cy="2565400"/>
          </a:xfrm>
        </p:spPr>
      </p:pic>
    </p:spTree>
    <p:extLst>
      <p:ext uri="{BB962C8B-B14F-4D97-AF65-F5344CB8AC3E}">
        <p14:creationId xmlns:p14="http://schemas.microsoft.com/office/powerpoint/2010/main" val="1869664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0B4D-98EB-6D49-99A0-A17070BB9108}"/>
              </a:ext>
            </a:extLst>
          </p:cNvPr>
          <p:cNvSpPr>
            <a:spLocks noGrp="1"/>
          </p:cNvSpPr>
          <p:nvPr>
            <p:ph type="title"/>
          </p:nvPr>
        </p:nvSpPr>
        <p:spPr/>
        <p:txBody>
          <a:bodyPr>
            <a:normAutofit/>
          </a:bodyPr>
          <a:lstStyle/>
          <a:p>
            <a:pPr algn="ctr"/>
            <a:r>
              <a:rPr lang="en-US" sz="2400" dirty="0"/>
              <a:t>…and the US-led coalition victory in the Persian Gulf War of 1990-91</a:t>
            </a:r>
          </a:p>
        </p:txBody>
      </p:sp>
      <p:pic>
        <p:nvPicPr>
          <p:cNvPr id="7" name="Content Placeholder 6">
            <a:extLst>
              <a:ext uri="{FF2B5EF4-FFF2-40B4-BE49-F238E27FC236}">
                <a16:creationId xmlns:a16="http://schemas.microsoft.com/office/drawing/2014/main" id="{AAFAC18A-5F4D-8D44-A93F-86D0FBA9D186}"/>
              </a:ext>
            </a:extLst>
          </p:cNvPr>
          <p:cNvPicPr>
            <a:picLocks noGrp="1" noChangeAspect="1"/>
          </p:cNvPicPr>
          <p:nvPr>
            <p:ph idx="1"/>
          </p:nvPr>
        </p:nvPicPr>
        <p:blipFill>
          <a:blip r:embed="rId2"/>
          <a:stretch>
            <a:fillRect/>
          </a:stretch>
        </p:blipFill>
        <p:spPr>
          <a:xfrm>
            <a:off x="3048000" y="1981994"/>
            <a:ext cx="6096000" cy="4038600"/>
          </a:xfrm>
        </p:spPr>
      </p:pic>
    </p:spTree>
    <p:extLst>
      <p:ext uri="{BB962C8B-B14F-4D97-AF65-F5344CB8AC3E}">
        <p14:creationId xmlns:p14="http://schemas.microsoft.com/office/powerpoint/2010/main" val="3640774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D396-9819-074C-8966-9A3CED789292}"/>
              </a:ext>
            </a:extLst>
          </p:cNvPr>
          <p:cNvSpPr>
            <a:spLocks noGrp="1"/>
          </p:cNvSpPr>
          <p:nvPr>
            <p:ph type="title"/>
          </p:nvPr>
        </p:nvSpPr>
        <p:spPr/>
        <p:txBody>
          <a:bodyPr>
            <a:normAutofit/>
          </a:bodyPr>
          <a:lstStyle/>
          <a:p>
            <a:pPr algn="ctr"/>
            <a:r>
              <a:rPr lang="en-US" sz="2400" dirty="0"/>
              <a:t>…all illustrate the truth of Sun Tzu’s proposition</a:t>
            </a:r>
          </a:p>
        </p:txBody>
      </p:sp>
      <p:pic>
        <p:nvPicPr>
          <p:cNvPr id="4" name="Content Placeholder 3">
            <a:extLst>
              <a:ext uri="{FF2B5EF4-FFF2-40B4-BE49-F238E27FC236}">
                <a16:creationId xmlns:a16="http://schemas.microsoft.com/office/drawing/2014/main" id="{A080F8E0-1C8D-F645-8895-01C910434B5B}"/>
              </a:ext>
            </a:extLst>
          </p:cNvPr>
          <p:cNvPicPr>
            <a:picLocks noGrp="1" noChangeAspect="1"/>
          </p:cNvPicPr>
          <p:nvPr>
            <p:ph idx="1"/>
          </p:nvPr>
        </p:nvPicPr>
        <p:blipFill>
          <a:blip r:embed="rId2"/>
          <a:stretch>
            <a:fillRect/>
          </a:stretch>
        </p:blipFill>
        <p:spPr>
          <a:xfrm>
            <a:off x="2226816" y="1825625"/>
            <a:ext cx="7738368" cy="4351338"/>
          </a:xfrm>
        </p:spPr>
      </p:pic>
    </p:spTree>
    <p:extLst>
      <p:ext uri="{BB962C8B-B14F-4D97-AF65-F5344CB8AC3E}">
        <p14:creationId xmlns:p14="http://schemas.microsoft.com/office/powerpoint/2010/main" val="400884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63BA-4DE6-A648-BF7E-6FF4881EC1B4}"/>
              </a:ext>
            </a:extLst>
          </p:cNvPr>
          <p:cNvSpPr>
            <a:spLocks noGrp="1"/>
          </p:cNvSpPr>
          <p:nvPr>
            <p:ph type="title"/>
          </p:nvPr>
        </p:nvSpPr>
        <p:spPr/>
        <p:txBody>
          <a:bodyPr>
            <a:normAutofit/>
          </a:bodyPr>
          <a:lstStyle/>
          <a:p>
            <a:pPr algn="ctr"/>
            <a:r>
              <a:rPr lang="en-US" sz="2400" dirty="0"/>
              <a:t>Yesterday in San Diego, AUKUS (Australia, UK, US) announced a multi-decade three-stage nuclear-powered submarine plan. The industrial maritime backdrop was a message to the three countries’ electorates as well as the People’s Republic of China</a:t>
            </a:r>
          </a:p>
        </p:txBody>
      </p:sp>
      <p:pic>
        <p:nvPicPr>
          <p:cNvPr id="4" name="Content Placeholder 3">
            <a:extLst>
              <a:ext uri="{FF2B5EF4-FFF2-40B4-BE49-F238E27FC236}">
                <a16:creationId xmlns:a16="http://schemas.microsoft.com/office/drawing/2014/main" id="{0F20255E-2663-CF42-8F10-3FAEEAACABC9}"/>
              </a:ext>
            </a:extLst>
          </p:cNvPr>
          <p:cNvPicPr>
            <a:picLocks noGrp="1" noChangeAspect="1"/>
          </p:cNvPicPr>
          <p:nvPr>
            <p:ph idx="1"/>
          </p:nvPr>
        </p:nvPicPr>
        <p:blipFill>
          <a:blip r:embed="rId2"/>
          <a:stretch>
            <a:fillRect/>
          </a:stretch>
        </p:blipFill>
        <p:spPr>
          <a:xfrm>
            <a:off x="2229706" y="1825625"/>
            <a:ext cx="7732587" cy="4351338"/>
          </a:xfrm>
        </p:spPr>
      </p:pic>
    </p:spTree>
    <p:extLst>
      <p:ext uri="{BB962C8B-B14F-4D97-AF65-F5344CB8AC3E}">
        <p14:creationId xmlns:p14="http://schemas.microsoft.com/office/powerpoint/2010/main" val="362395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664C-7EE0-4B46-83F4-7CB620869A81}"/>
              </a:ext>
            </a:extLst>
          </p:cNvPr>
          <p:cNvSpPr>
            <a:spLocks noGrp="1"/>
          </p:cNvSpPr>
          <p:nvPr>
            <p:ph type="title"/>
          </p:nvPr>
        </p:nvSpPr>
        <p:spPr/>
        <p:txBody>
          <a:bodyPr>
            <a:normAutofit/>
          </a:bodyPr>
          <a:lstStyle/>
          <a:p>
            <a:pPr algn="ctr"/>
            <a:r>
              <a:rPr lang="en-US" sz="2400" dirty="0"/>
              <a:t>Earlier today, Chinese foreign ministry spokesman Wang </a:t>
            </a:r>
            <a:r>
              <a:rPr lang="en-US" sz="2400" dirty="0" err="1"/>
              <a:t>Wenbin</a:t>
            </a:r>
            <a:r>
              <a:rPr lang="en-US" sz="2400" dirty="0"/>
              <a:t> commented on this development</a:t>
            </a:r>
          </a:p>
        </p:txBody>
      </p:sp>
      <p:sp>
        <p:nvSpPr>
          <p:cNvPr id="3" name="Content Placeholder 2">
            <a:extLst>
              <a:ext uri="{FF2B5EF4-FFF2-40B4-BE49-F238E27FC236}">
                <a16:creationId xmlns:a16="http://schemas.microsoft.com/office/drawing/2014/main" id="{A1ED1501-8446-5E4A-AFBB-1FE929A57BEB}"/>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400" dirty="0"/>
              <a:t>“The latest joint statement from the US, UK and Australia demonstrates that the three countries, for the sake of their own geopolitical interests, completely disregard the concerns of the international communities and are walking further and further down the path of error and danger.”</a:t>
            </a:r>
          </a:p>
        </p:txBody>
      </p:sp>
      <p:pic>
        <p:nvPicPr>
          <p:cNvPr id="4" name="Picture 3">
            <a:extLst>
              <a:ext uri="{FF2B5EF4-FFF2-40B4-BE49-F238E27FC236}">
                <a16:creationId xmlns:a16="http://schemas.microsoft.com/office/drawing/2014/main" id="{F57ABE78-DAA4-3E4D-B9C3-AD9B622B8BD3}"/>
              </a:ext>
            </a:extLst>
          </p:cNvPr>
          <p:cNvPicPr>
            <a:picLocks noChangeAspect="1"/>
          </p:cNvPicPr>
          <p:nvPr/>
        </p:nvPicPr>
        <p:blipFill>
          <a:blip r:embed="rId2"/>
          <a:stretch>
            <a:fillRect/>
          </a:stretch>
        </p:blipFill>
        <p:spPr>
          <a:xfrm>
            <a:off x="2931968" y="2005445"/>
            <a:ext cx="1562100" cy="1295400"/>
          </a:xfrm>
          <a:prstGeom prst="rect">
            <a:avLst/>
          </a:prstGeom>
        </p:spPr>
      </p:pic>
    </p:spTree>
    <p:extLst>
      <p:ext uri="{BB962C8B-B14F-4D97-AF65-F5344CB8AC3E}">
        <p14:creationId xmlns:p14="http://schemas.microsoft.com/office/powerpoint/2010/main" val="905976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A41D-92B1-CB44-A6B0-5A615B1F61E9}"/>
              </a:ext>
            </a:extLst>
          </p:cNvPr>
          <p:cNvSpPr>
            <a:spLocks noGrp="1"/>
          </p:cNvSpPr>
          <p:nvPr>
            <p:ph type="title"/>
          </p:nvPr>
        </p:nvSpPr>
        <p:spPr/>
        <p:txBody>
          <a:bodyPr>
            <a:normAutofit/>
          </a:bodyPr>
          <a:lstStyle/>
          <a:p>
            <a:pPr algn="ctr"/>
            <a:r>
              <a:rPr lang="en-US" sz="2400" dirty="0"/>
              <a:t>In </a:t>
            </a:r>
            <a:r>
              <a:rPr lang="en-US" sz="2400" i="1" dirty="0"/>
              <a:t>The Second World War</a:t>
            </a:r>
            <a:r>
              <a:rPr lang="en-US" sz="2400" dirty="0"/>
              <a:t>, Winston Churchill wrote: “The only thing that ever really frightened me during the war was the U-boat peril.”</a:t>
            </a:r>
            <a:endParaRPr lang="en-US" sz="2400" i="1" dirty="0"/>
          </a:p>
        </p:txBody>
      </p:sp>
      <p:pic>
        <p:nvPicPr>
          <p:cNvPr id="7" name="Content Placeholder 6">
            <a:extLst>
              <a:ext uri="{FF2B5EF4-FFF2-40B4-BE49-F238E27FC236}">
                <a16:creationId xmlns:a16="http://schemas.microsoft.com/office/drawing/2014/main" id="{3DD2BABA-E934-EE41-B80C-55B13DBB9C2C}"/>
              </a:ext>
            </a:extLst>
          </p:cNvPr>
          <p:cNvPicPr>
            <a:picLocks noGrp="1" noChangeAspect="1"/>
          </p:cNvPicPr>
          <p:nvPr>
            <p:ph idx="1"/>
          </p:nvPr>
        </p:nvPicPr>
        <p:blipFill>
          <a:blip r:embed="rId2"/>
          <a:stretch>
            <a:fillRect/>
          </a:stretch>
        </p:blipFill>
        <p:spPr>
          <a:xfrm>
            <a:off x="4267200" y="2540794"/>
            <a:ext cx="3657600" cy="2921000"/>
          </a:xfrm>
        </p:spPr>
      </p:pic>
    </p:spTree>
    <p:extLst>
      <p:ext uri="{BB962C8B-B14F-4D97-AF65-F5344CB8AC3E}">
        <p14:creationId xmlns:p14="http://schemas.microsoft.com/office/powerpoint/2010/main" val="1310009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9C01-BB62-C544-8610-20E255DA4AFB}"/>
              </a:ext>
            </a:extLst>
          </p:cNvPr>
          <p:cNvSpPr>
            <a:spLocks noGrp="1"/>
          </p:cNvSpPr>
          <p:nvPr>
            <p:ph type="title"/>
          </p:nvPr>
        </p:nvSpPr>
        <p:spPr/>
        <p:txBody>
          <a:bodyPr>
            <a:normAutofit/>
          </a:bodyPr>
          <a:lstStyle/>
          <a:p>
            <a:pPr algn="ctr"/>
            <a:r>
              <a:rPr lang="en-US" sz="2400" dirty="0"/>
              <a:t>By mid-1943, Allied convoys and escort carriers had defeated the U-boat menace </a:t>
            </a:r>
          </a:p>
        </p:txBody>
      </p:sp>
      <p:pic>
        <p:nvPicPr>
          <p:cNvPr id="4" name="Content Placeholder 3">
            <a:extLst>
              <a:ext uri="{FF2B5EF4-FFF2-40B4-BE49-F238E27FC236}">
                <a16:creationId xmlns:a16="http://schemas.microsoft.com/office/drawing/2014/main" id="{2B3FBBA1-B12A-2347-9DFF-DDEA60EE2857}"/>
              </a:ext>
            </a:extLst>
          </p:cNvPr>
          <p:cNvPicPr>
            <a:picLocks noGrp="1" noChangeAspect="1"/>
          </p:cNvPicPr>
          <p:nvPr>
            <p:ph idx="1"/>
          </p:nvPr>
        </p:nvPicPr>
        <p:blipFill>
          <a:blip r:embed="rId2"/>
          <a:stretch>
            <a:fillRect/>
          </a:stretch>
        </p:blipFill>
        <p:spPr>
          <a:xfrm>
            <a:off x="2551122" y="1825625"/>
            <a:ext cx="7089756" cy="4351338"/>
          </a:xfrm>
        </p:spPr>
      </p:pic>
    </p:spTree>
    <p:extLst>
      <p:ext uri="{BB962C8B-B14F-4D97-AF65-F5344CB8AC3E}">
        <p14:creationId xmlns:p14="http://schemas.microsoft.com/office/powerpoint/2010/main" val="542254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2947</TotalTime>
  <Words>1322</Words>
  <Application>Microsoft Office PowerPoint</Application>
  <PresentationFormat>Widescreen</PresentationFormat>
  <Paragraphs>44</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War in the Twenty-First Century</vt:lpstr>
      <vt:lpstr>Napoleon’s Ulm-Austerlitz campaign of 1805…</vt:lpstr>
      <vt:lpstr>.. NATO’s dispositions against a possible Warsaw Pact invasion of western Europe…</vt:lpstr>
      <vt:lpstr>…and the US-led coalition victory in the Persian Gulf War of 1990-91</vt:lpstr>
      <vt:lpstr>…all illustrate the truth of Sun Tzu’s proposition</vt:lpstr>
      <vt:lpstr>Yesterday in San Diego, AUKUS (Australia, UK, US) announced a multi-decade three-stage nuclear-powered submarine plan. The industrial maritime backdrop was a message to the three countries’ electorates as well as the People’s Republic of China</vt:lpstr>
      <vt:lpstr>Earlier today, Chinese foreign ministry spokesman Wang Wenbin commented on this development</vt:lpstr>
      <vt:lpstr>In The Second World War, Winston Churchill wrote: “The only thing that ever really frightened me during the war was the U-boat peril.”</vt:lpstr>
      <vt:lpstr>By mid-1943, Allied convoys and escort carriers had defeated the U-boat menace </vt:lpstr>
      <vt:lpstr>Unlike the Kriegsmarine’s U-boat operations, the unrestricted submarine warfare waged by the US Navy against Imperial Japan was a brilliant, brutal success</vt:lpstr>
      <vt:lpstr>The AUKUS project is meant to counterbalance the threat posed by China’s rapidly expanding navy and, in particular, its submarine branch</vt:lpstr>
      <vt:lpstr>Stage One: US Navy submarines will increase the frequency of their visits to Australian ports starting this year, with “rotational forces” of US and UK submarines commencing as early as in 2027. The US and UK submarine contingents will be comprised of Virginia and Astute class vessels respectively. Stage Two: Beginning in the early 2030s, the US will sell Australia three Virginia class submarines, with another two a possibility. Stage Three: Australia’s own new attack submarines will combine cruise missile and torpedo launch systems and will be based on existing US and British designs. The AUKUS project, which enjoys bipartisan support in Australia, is anticipated to cost that country 0.15% of GNP per annum   </vt:lpstr>
      <vt:lpstr>While the West’s Pacific and Indian Ocean maritime trade routes are susceptible to interdiction by enemy air and naval forces, so are China’s own sea communications. In fact, their vulnerabilities parallel those of Imperial Japan before and during World War II, though China’s position as a continental power and its vast hinterland is an important difference between the two</vt:lpstr>
      <vt:lpstr>Ideological and policy statements by governing individuals and parties, whatever the political system in question, are a valuable source and ought not to be dismissed as mere propaganda or PR. China’s attitude to international law is an extension of its juridical practices at home</vt:lpstr>
      <vt:lpstr>The “one country, two systems” formula emerged during negotiations between the PRC and the UK over the return of Hong Kong to Chinese sovereignty, which occurred on July 1, 1997. (Where the West is concerned, the 1990s were a decade of passivity, drift and, often, self-indulgence, nationally as well as internationally. Many of the problems we are confronting today are due to the choices our leaders made — or failed to make — during that period)</vt:lpstr>
      <vt:lpstr>On February 27, 1972 President Richard Nixon and Premier Zhou Enlai signed the Shanghai Communique at the Jin Jiang Hotel</vt:lpstr>
      <vt:lpstr>July 2020. Taiwan’s president Tsai Ing-wen of the Democratic Progressive Party addresses a Marine Corps battalion in Kaohsiung. Her term will end in 2024, when the country will hold its next presidential election</vt:lpstr>
      <vt:lpstr>Taiwan’s geography, the current state of its military, as well as the  history of the Pacific Campaign in World War II suggest that a different strategy may be preferable</vt:lpstr>
      <vt:lpstr>Current military planning envisions the Republic of China Armed Forces defeating a Chinese invasion along the coastline</vt:lpstr>
      <vt:lpstr>A confrontation across a narrow stretch of water</vt:lpstr>
      <vt:lpstr>The impact of the Russia-Ukraine war on Chinese, Taiwanese, and US military thinking has been manifold and is still evolving</vt:lpstr>
      <vt:lpstr>24 war games!</vt:lpstr>
      <vt:lpstr>Did the West promise the Soviet Union not to expand NATO?</vt:lpstr>
      <vt:lpstr>“All political lives end in failure” (Enoch Powell)</vt:lpstr>
      <vt:lpstr>Poland: an economic success story, but with a populist twist</vt:lpstr>
      <vt:lpstr>On left, Jaroslaw Kaszynski, leader of the Justice and Law party and the power behind the current Polish government; on right, a ceremony commemorating the victims of the Smolensk air disaster of April 10, 2010, in which 96 people died. Those killed included Polish President Lech Kaszynski (Jaroslaw’s twin brother), his wife Maria, high-ranking military officers, prominent government officials, 18 members of parliament, senior figures in the Polish Catholic Church, and relatives of those murdered in the Katyn massacre</vt:lpstr>
      <vt:lpstr>Poland: Europe’s newest military power</vt:lpstr>
      <vt:lpstr>Poland, which has a long tradition of guerrilla resistance against occupying forces such as the Russian Empire, Nazi Germany, and the Soviet Union, has instituted a “Train with the Army” program that aims to teach military skills to its civilian population. “I have said many times that it is better to be in debt, and even have to make cuts to budgets in other areas, than to be occupied,” Jaroslaw Kaczynski recently declared </vt:lpstr>
      <vt:lpstr>March 2023. Polish gunners conduct a live-fire drill with K-55A1 self-propelled howitzers at Paju, South Korea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Tempest, Richard</dc:creator>
  <cp:lastModifiedBy>OLLI</cp:lastModifiedBy>
  <cp:revision>25</cp:revision>
  <dcterms:created xsi:type="dcterms:W3CDTF">2023-03-08T19:49:42Z</dcterms:created>
  <dcterms:modified xsi:type="dcterms:W3CDTF">2023-03-20T13:18:43Z</dcterms:modified>
</cp:coreProperties>
</file>