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9" r:id="rId3"/>
    <p:sldId id="282" r:id="rId4"/>
    <p:sldId id="279" r:id="rId5"/>
    <p:sldId id="280" r:id="rId6"/>
    <p:sldId id="281" r:id="rId7"/>
    <p:sldId id="268" r:id="rId8"/>
    <p:sldId id="265" r:id="rId9"/>
    <p:sldId id="266" r:id="rId10"/>
    <p:sldId id="257" r:id="rId11"/>
    <p:sldId id="258" r:id="rId12"/>
    <p:sldId id="259" r:id="rId13"/>
    <p:sldId id="273" r:id="rId14"/>
    <p:sldId id="267" r:id="rId15"/>
    <p:sldId id="284" r:id="rId16"/>
    <p:sldId id="285" r:id="rId17"/>
    <p:sldId id="274" r:id="rId18"/>
    <p:sldId id="275" r:id="rId19"/>
    <p:sldId id="277" r:id="rId20"/>
    <p:sldId id="276" r:id="rId21"/>
    <p:sldId id="278" r:id="rId22"/>
    <p:sldId id="262" r:id="rId23"/>
    <p:sldId id="283" r:id="rId24"/>
    <p:sldId id="263" r:id="rId25"/>
    <p:sldId id="260" r:id="rId26"/>
    <p:sldId id="261" r:id="rId27"/>
    <p:sldId id="2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5"/>
    <p:restoredTop sz="95046"/>
  </p:normalViewPr>
  <p:slideViewPr>
    <p:cSldViewPr snapToGrid="0" snapToObjects="1">
      <p:cViewPr varScale="1">
        <p:scale>
          <a:sx n="93" d="100"/>
          <a:sy n="93" d="100"/>
        </p:scale>
        <p:origin x="73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78244-A482-AD47-84EE-9B197FD2F8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239CE6-08CF-9841-A356-D37FC4EDA9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FE8D25-26A4-AC49-A950-32E0F641D682}"/>
              </a:ext>
            </a:extLst>
          </p:cNvPr>
          <p:cNvSpPr>
            <a:spLocks noGrp="1"/>
          </p:cNvSpPr>
          <p:nvPr>
            <p:ph type="dt" sz="half" idx="10"/>
          </p:nvPr>
        </p:nvSpPr>
        <p:spPr/>
        <p:txBody>
          <a:bodyPr/>
          <a:lstStyle/>
          <a:p>
            <a:fld id="{E22236EC-FFD6-2947-A2C9-E0E74F350972}" type="datetimeFigureOut">
              <a:rPr lang="en-US" smtClean="0"/>
              <a:t>3/4/23</a:t>
            </a:fld>
            <a:endParaRPr lang="en-US"/>
          </a:p>
        </p:txBody>
      </p:sp>
      <p:sp>
        <p:nvSpPr>
          <p:cNvPr id="5" name="Footer Placeholder 4">
            <a:extLst>
              <a:ext uri="{FF2B5EF4-FFF2-40B4-BE49-F238E27FC236}">
                <a16:creationId xmlns:a16="http://schemas.microsoft.com/office/drawing/2014/main" id="{DED740B2-F77C-9C44-AF18-962692CCD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30CF9-0825-7B45-A748-3AD6D2476D1F}"/>
              </a:ext>
            </a:extLst>
          </p:cNvPr>
          <p:cNvSpPr>
            <a:spLocks noGrp="1"/>
          </p:cNvSpPr>
          <p:nvPr>
            <p:ph type="sldNum" sz="quarter" idx="12"/>
          </p:nvPr>
        </p:nvSpPr>
        <p:spPr/>
        <p:txBody>
          <a:bodyPr/>
          <a:lstStyle/>
          <a:p>
            <a:fld id="{7D443CA7-338D-5648-BA32-ADC490798810}" type="slidenum">
              <a:rPr lang="en-US" smtClean="0"/>
              <a:t>‹#›</a:t>
            </a:fld>
            <a:endParaRPr lang="en-US"/>
          </a:p>
        </p:txBody>
      </p:sp>
    </p:spTree>
    <p:extLst>
      <p:ext uri="{BB962C8B-B14F-4D97-AF65-F5344CB8AC3E}">
        <p14:creationId xmlns:p14="http://schemas.microsoft.com/office/powerpoint/2010/main" val="1667033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E589-49F3-AD49-9231-8EA525992D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2AAA1-5FC0-954D-A619-5BA4AFC806D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D3A01-4628-C847-B4C5-F2CEF93D14D3}"/>
              </a:ext>
            </a:extLst>
          </p:cNvPr>
          <p:cNvSpPr>
            <a:spLocks noGrp="1"/>
          </p:cNvSpPr>
          <p:nvPr>
            <p:ph type="dt" sz="half" idx="10"/>
          </p:nvPr>
        </p:nvSpPr>
        <p:spPr/>
        <p:txBody>
          <a:bodyPr/>
          <a:lstStyle/>
          <a:p>
            <a:fld id="{E22236EC-FFD6-2947-A2C9-E0E74F350972}" type="datetimeFigureOut">
              <a:rPr lang="en-US" smtClean="0"/>
              <a:t>3/4/23</a:t>
            </a:fld>
            <a:endParaRPr lang="en-US"/>
          </a:p>
        </p:txBody>
      </p:sp>
      <p:sp>
        <p:nvSpPr>
          <p:cNvPr id="5" name="Footer Placeholder 4">
            <a:extLst>
              <a:ext uri="{FF2B5EF4-FFF2-40B4-BE49-F238E27FC236}">
                <a16:creationId xmlns:a16="http://schemas.microsoft.com/office/drawing/2014/main" id="{B0ADF893-6755-FF48-948F-2C1B6785C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D7D1FF-791A-1145-9528-5D51495481C1}"/>
              </a:ext>
            </a:extLst>
          </p:cNvPr>
          <p:cNvSpPr>
            <a:spLocks noGrp="1"/>
          </p:cNvSpPr>
          <p:nvPr>
            <p:ph type="sldNum" sz="quarter" idx="12"/>
          </p:nvPr>
        </p:nvSpPr>
        <p:spPr/>
        <p:txBody>
          <a:bodyPr/>
          <a:lstStyle/>
          <a:p>
            <a:fld id="{7D443CA7-338D-5648-BA32-ADC490798810}" type="slidenum">
              <a:rPr lang="en-US" smtClean="0"/>
              <a:t>‹#›</a:t>
            </a:fld>
            <a:endParaRPr lang="en-US"/>
          </a:p>
        </p:txBody>
      </p:sp>
    </p:spTree>
    <p:extLst>
      <p:ext uri="{BB962C8B-B14F-4D97-AF65-F5344CB8AC3E}">
        <p14:creationId xmlns:p14="http://schemas.microsoft.com/office/powerpoint/2010/main" val="1981844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F20780-D079-1D49-A63A-5E1549B688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3A5F7D-B4E1-BF4A-AE89-BDF208E52D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46BB5-426A-E247-A35D-4ACD17B44877}"/>
              </a:ext>
            </a:extLst>
          </p:cNvPr>
          <p:cNvSpPr>
            <a:spLocks noGrp="1"/>
          </p:cNvSpPr>
          <p:nvPr>
            <p:ph type="dt" sz="half" idx="10"/>
          </p:nvPr>
        </p:nvSpPr>
        <p:spPr/>
        <p:txBody>
          <a:bodyPr/>
          <a:lstStyle/>
          <a:p>
            <a:fld id="{E22236EC-FFD6-2947-A2C9-E0E74F350972}" type="datetimeFigureOut">
              <a:rPr lang="en-US" smtClean="0"/>
              <a:t>3/4/23</a:t>
            </a:fld>
            <a:endParaRPr lang="en-US"/>
          </a:p>
        </p:txBody>
      </p:sp>
      <p:sp>
        <p:nvSpPr>
          <p:cNvPr id="5" name="Footer Placeholder 4">
            <a:extLst>
              <a:ext uri="{FF2B5EF4-FFF2-40B4-BE49-F238E27FC236}">
                <a16:creationId xmlns:a16="http://schemas.microsoft.com/office/drawing/2014/main" id="{B77FBD6F-6176-7F4C-B504-1432D13BA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54A65-DCB0-8149-B11A-96687CC5B47D}"/>
              </a:ext>
            </a:extLst>
          </p:cNvPr>
          <p:cNvSpPr>
            <a:spLocks noGrp="1"/>
          </p:cNvSpPr>
          <p:nvPr>
            <p:ph type="sldNum" sz="quarter" idx="12"/>
          </p:nvPr>
        </p:nvSpPr>
        <p:spPr/>
        <p:txBody>
          <a:bodyPr/>
          <a:lstStyle/>
          <a:p>
            <a:fld id="{7D443CA7-338D-5648-BA32-ADC490798810}" type="slidenum">
              <a:rPr lang="en-US" smtClean="0"/>
              <a:t>‹#›</a:t>
            </a:fld>
            <a:endParaRPr lang="en-US"/>
          </a:p>
        </p:txBody>
      </p:sp>
    </p:spTree>
    <p:extLst>
      <p:ext uri="{BB962C8B-B14F-4D97-AF65-F5344CB8AC3E}">
        <p14:creationId xmlns:p14="http://schemas.microsoft.com/office/powerpoint/2010/main" val="3211208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4C440-D5BA-9344-922F-5B9BDD490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7727E5-0C32-2244-80A2-EC3E0D58D6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A97E4-5681-CF41-B6EC-0CF81C7EF69F}"/>
              </a:ext>
            </a:extLst>
          </p:cNvPr>
          <p:cNvSpPr>
            <a:spLocks noGrp="1"/>
          </p:cNvSpPr>
          <p:nvPr>
            <p:ph type="dt" sz="half" idx="10"/>
          </p:nvPr>
        </p:nvSpPr>
        <p:spPr/>
        <p:txBody>
          <a:bodyPr/>
          <a:lstStyle/>
          <a:p>
            <a:fld id="{E22236EC-FFD6-2947-A2C9-E0E74F350972}" type="datetimeFigureOut">
              <a:rPr lang="en-US" smtClean="0"/>
              <a:t>3/4/23</a:t>
            </a:fld>
            <a:endParaRPr lang="en-US"/>
          </a:p>
        </p:txBody>
      </p:sp>
      <p:sp>
        <p:nvSpPr>
          <p:cNvPr id="5" name="Footer Placeholder 4">
            <a:extLst>
              <a:ext uri="{FF2B5EF4-FFF2-40B4-BE49-F238E27FC236}">
                <a16:creationId xmlns:a16="http://schemas.microsoft.com/office/drawing/2014/main" id="{01775E31-7FFA-3A40-8CCA-6D5A54AD5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546AA-1E3D-624B-9514-215F22DF6168}"/>
              </a:ext>
            </a:extLst>
          </p:cNvPr>
          <p:cNvSpPr>
            <a:spLocks noGrp="1"/>
          </p:cNvSpPr>
          <p:nvPr>
            <p:ph type="sldNum" sz="quarter" idx="12"/>
          </p:nvPr>
        </p:nvSpPr>
        <p:spPr/>
        <p:txBody>
          <a:bodyPr/>
          <a:lstStyle/>
          <a:p>
            <a:fld id="{7D443CA7-338D-5648-BA32-ADC490798810}" type="slidenum">
              <a:rPr lang="en-US" smtClean="0"/>
              <a:t>‹#›</a:t>
            </a:fld>
            <a:endParaRPr lang="en-US"/>
          </a:p>
        </p:txBody>
      </p:sp>
    </p:spTree>
    <p:extLst>
      <p:ext uri="{BB962C8B-B14F-4D97-AF65-F5344CB8AC3E}">
        <p14:creationId xmlns:p14="http://schemas.microsoft.com/office/powerpoint/2010/main" val="801782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FD152-15CA-114C-920D-BB4F3C9BEE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18E2B8-D902-8140-B45F-EBAC2B2E62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4BC9EF-84FE-8C4B-A118-C709897E5E4A}"/>
              </a:ext>
            </a:extLst>
          </p:cNvPr>
          <p:cNvSpPr>
            <a:spLocks noGrp="1"/>
          </p:cNvSpPr>
          <p:nvPr>
            <p:ph type="dt" sz="half" idx="10"/>
          </p:nvPr>
        </p:nvSpPr>
        <p:spPr/>
        <p:txBody>
          <a:bodyPr/>
          <a:lstStyle/>
          <a:p>
            <a:fld id="{E22236EC-FFD6-2947-A2C9-E0E74F350972}" type="datetimeFigureOut">
              <a:rPr lang="en-US" smtClean="0"/>
              <a:t>3/4/23</a:t>
            </a:fld>
            <a:endParaRPr lang="en-US"/>
          </a:p>
        </p:txBody>
      </p:sp>
      <p:sp>
        <p:nvSpPr>
          <p:cNvPr id="5" name="Footer Placeholder 4">
            <a:extLst>
              <a:ext uri="{FF2B5EF4-FFF2-40B4-BE49-F238E27FC236}">
                <a16:creationId xmlns:a16="http://schemas.microsoft.com/office/drawing/2014/main" id="{5CE6A9D0-AEA4-C247-9481-42ADC9C39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5EA661-5190-814B-85C0-990CB19CFAF1}"/>
              </a:ext>
            </a:extLst>
          </p:cNvPr>
          <p:cNvSpPr>
            <a:spLocks noGrp="1"/>
          </p:cNvSpPr>
          <p:nvPr>
            <p:ph type="sldNum" sz="quarter" idx="12"/>
          </p:nvPr>
        </p:nvSpPr>
        <p:spPr/>
        <p:txBody>
          <a:bodyPr/>
          <a:lstStyle/>
          <a:p>
            <a:fld id="{7D443CA7-338D-5648-BA32-ADC490798810}" type="slidenum">
              <a:rPr lang="en-US" smtClean="0"/>
              <a:t>‹#›</a:t>
            </a:fld>
            <a:endParaRPr lang="en-US"/>
          </a:p>
        </p:txBody>
      </p:sp>
    </p:spTree>
    <p:extLst>
      <p:ext uri="{BB962C8B-B14F-4D97-AF65-F5344CB8AC3E}">
        <p14:creationId xmlns:p14="http://schemas.microsoft.com/office/powerpoint/2010/main" val="4244662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868B-02DA-9E4C-AC72-AE7856E9C5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7B26B7-4B60-DF4B-93D7-549D7A86EE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BFCC1F-7186-1B45-A142-06CC2A0142A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6A64C-5ECF-4B4A-833B-7E57A0084404}"/>
              </a:ext>
            </a:extLst>
          </p:cNvPr>
          <p:cNvSpPr>
            <a:spLocks noGrp="1"/>
          </p:cNvSpPr>
          <p:nvPr>
            <p:ph type="dt" sz="half" idx="10"/>
          </p:nvPr>
        </p:nvSpPr>
        <p:spPr/>
        <p:txBody>
          <a:bodyPr/>
          <a:lstStyle/>
          <a:p>
            <a:fld id="{E22236EC-FFD6-2947-A2C9-E0E74F350972}" type="datetimeFigureOut">
              <a:rPr lang="en-US" smtClean="0"/>
              <a:t>3/4/23</a:t>
            </a:fld>
            <a:endParaRPr lang="en-US"/>
          </a:p>
        </p:txBody>
      </p:sp>
      <p:sp>
        <p:nvSpPr>
          <p:cNvPr id="6" name="Footer Placeholder 5">
            <a:extLst>
              <a:ext uri="{FF2B5EF4-FFF2-40B4-BE49-F238E27FC236}">
                <a16:creationId xmlns:a16="http://schemas.microsoft.com/office/drawing/2014/main" id="{E1552C67-255B-5349-8C24-7BF0A6DFC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77625A-DF2A-DC47-B187-75F3DE3BD0F6}"/>
              </a:ext>
            </a:extLst>
          </p:cNvPr>
          <p:cNvSpPr>
            <a:spLocks noGrp="1"/>
          </p:cNvSpPr>
          <p:nvPr>
            <p:ph type="sldNum" sz="quarter" idx="12"/>
          </p:nvPr>
        </p:nvSpPr>
        <p:spPr/>
        <p:txBody>
          <a:bodyPr/>
          <a:lstStyle/>
          <a:p>
            <a:fld id="{7D443CA7-338D-5648-BA32-ADC490798810}" type="slidenum">
              <a:rPr lang="en-US" smtClean="0"/>
              <a:t>‹#›</a:t>
            </a:fld>
            <a:endParaRPr lang="en-US"/>
          </a:p>
        </p:txBody>
      </p:sp>
    </p:spTree>
    <p:extLst>
      <p:ext uri="{BB962C8B-B14F-4D97-AF65-F5344CB8AC3E}">
        <p14:creationId xmlns:p14="http://schemas.microsoft.com/office/powerpoint/2010/main" val="1856804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7E7E-9247-9A44-ADE9-3F70093DA9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38BCF6-38CE-754F-BA4D-DE5D6BF04C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5BCD43-8B55-9E44-AB74-DCB9D5381ED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BA84F6-0BCB-7643-AB62-05AFF55F0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530389-2D00-FE45-8685-50866DFB33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641FA2-9F9F-6E4C-A161-7A1D2DD019CF}"/>
              </a:ext>
            </a:extLst>
          </p:cNvPr>
          <p:cNvSpPr>
            <a:spLocks noGrp="1"/>
          </p:cNvSpPr>
          <p:nvPr>
            <p:ph type="dt" sz="half" idx="10"/>
          </p:nvPr>
        </p:nvSpPr>
        <p:spPr/>
        <p:txBody>
          <a:bodyPr/>
          <a:lstStyle/>
          <a:p>
            <a:fld id="{E22236EC-FFD6-2947-A2C9-E0E74F350972}" type="datetimeFigureOut">
              <a:rPr lang="en-US" smtClean="0"/>
              <a:t>3/4/23</a:t>
            </a:fld>
            <a:endParaRPr lang="en-US"/>
          </a:p>
        </p:txBody>
      </p:sp>
      <p:sp>
        <p:nvSpPr>
          <p:cNvPr id="8" name="Footer Placeholder 7">
            <a:extLst>
              <a:ext uri="{FF2B5EF4-FFF2-40B4-BE49-F238E27FC236}">
                <a16:creationId xmlns:a16="http://schemas.microsoft.com/office/drawing/2014/main" id="{C3817A3D-1A53-6748-803B-1329C5E9E7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F340BE-B1A7-C446-B5DC-60BB5BDA4583}"/>
              </a:ext>
            </a:extLst>
          </p:cNvPr>
          <p:cNvSpPr>
            <a:spLocks noGrp="1"/>
          </p:cNvSpPr>
          <p:nvPr>
            <p:ph type="sldNum" sz="quarter" idx="12"/>
          </p:nvPr>
        </p:nvSpPr>
        <p:spPr/>
        <p:txBody>
          <a:bodyPr/>
          <a:lstStyle/>
          <a:p>
            <a:fld id="{7D443CA7-338D-5648-BA32-ADC490798810}" type="slidenum">
              <a:rPr lang="en-US" smtClean="0"/>
              <a:t>‹#›</a:t>
            </a:fld>
            <a:endParaRPr lang="en-US"/>
          </a:p>
        </p:txBody>
      </p:sp>
    </p:spTree>
    <p:extLst>
      <p:ext uri="{BB962C8B-B14F-4D97-AF65-F5344CB8AC3E}">
        <p14:creationId xmlns:p14="http://schemas.microsoft.com/office/powerpoint/2010/main" val="899658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0003-227A-564B-AE76-E07C064C8D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97FEF3-B8DC-5741-B5AF-6DEEE479C37D}"/>
              </a:ext>
            </a:extLst>
          </p:cNvPr>
          <p:cNvSpPr>
            <a:spLocks noGrp="1"/>
          </p:cNvSpPr>
          <p:nvPr>
            <p:ph type="dt" sz="half" idx="10"/>
          </p:nvPr>
        </p:nvSpPr>
        <p:spPr/>
        <p:txBody>
          <a:bodyPr/>
          <a:lstStyle/>
          <a:p>
            <a:fld id="{E22236EC-FFD6-2947-A2C9-E0E74F350972}" type="datetimeFigureOut">
              <a:rPr lang="en-US" smtClean="0"/>
              <a:t>3/4/23</a:t>
            </a:fld>
            <a:endParaRPr lang="en-US"/>
          </a:p>
        </p:txBody>
      </p:sp>
      <p:sp>
        <p:nvSpPr>
          <p:cNvPr id="4" name="Footer Placeholder 3">
            <a:extLst>
              <a:ext uri="{FF2B5EF4-FFF2-40B4-BE49-F238E27FC236}">
                <a16:creationId xmlns:a16="http://schemas.microsoft.com/office/drawing/2014/main" id="{6894B2BB-12B6-3340-BA8D-1B86197F8A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4E3957-CAD9-AB46-B8AA-520C9D543CBF}"/>
              </a:ext>
            </a:extLst>
          </p:cNvPr>
          <p:cNvSpPr>
            <a:spLocks noGrp="1"/>
          </p:cNvSpPr>
          <p:nvPr>
            <p:ph type="sldNum" sz="quarter" idx="12"/>
          </p:nvPr>
        </p:nvSpPr>
        <p:spPr/>
        <p:txBody>
          <a:bodyPr/>
          <a:lstStyle/>
          <a:p>
            <a:fld id="{7D443CA7-338D-5648-BA32-ADC490798810}" type="slidenum">
              <a:rPr lang="en-US" smtClean="0"/>
              <a:t>‹#›</a:t>
            </a:fld>
            <a:endParaRPr lang="en-US"/>
          </a:p>
        </p:txBody>
      </p:sp>
    </p:spTree>
    <p:extLst>
      <p:ext uri="{BB962C8B-B14F-4D97-AF65-F5344CB8AC3E}">
        <p14:creationId xmlns:p14="http://schemas.microsoft.com/office/powerpoint/2010/main" val="2725468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601336-8A1F-0F4B-98A5-C90D895D43FE}"/>
              </a:ext>
            </a:extLst>
          </p:cNvPr>
          <p:cNvSpPr>
            <a:spLocks noGrp="1"/>
          </p:cNvSpPr>
          <p:nvPr>
            <p:ph type="dt" sz="half" idx="10"/>
          </p:nvPr>
        </p:nvSpPr>
        <p:spPr/>
        <p:txBody>
          <a:bodyPr/>
          <a:lstStyle/>
          <a:p>
            <a:fld id="{E22236EC-FFD6-2947-A2C9-E0E74F350972}" type="datetimeFigureOut">
              <a:rPr lang="en-US" smtClean="0"/>
              <a:t>3/4/23</a:t>
            </a:fld>
            <a:endParaRPr lang="en-US"/>
          </a:p>
        </p:txBody>
      </p:sp>
      <p:sp>
        <p:nvSpPr>
          <p:cNvPr id="3" name="Footer Placeholder 2">
            <a:extLst>
              <a:ext uri="{FF2B5EF4-FFF2-40B4-BE49-F238E27FC236}">
                <a16:creationId xmlns:a16="http://schemas.microsoft.com/office/drawing/2014/main" id="{C03E9F40-060B-6C41-8908-01F3AF03A4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5A8394-7925-8D41-899C-A011932479FD}"/>
              </a:ext>
            </a:extLst>
          </p:cNvPr>
          <p:cNvSpPr>
            <a:spLocks noGrp="1"/>
          </p:cNvSpPr>
          <p:nvPr>
            <p:ph type="sldNum" sz="quarter" idx="12"/>
          </p:nvPr>
        </p:nvSpPr>
        <p:spPr/>
        <p:txBody>
          <a:bodyPr/>
          <a:lstStyle/>
          <a:p>
            <a:fld id="{7D443CA7-338D-5648-BA32-ADC490798810}" type="slidenum">
              <a:rPr lang="en-US" smtClean="0"/>
              <a:t>‹#›</a:t>
            </a:fld>
            <a:endParaRPr lang="en-US"/>
          </a:p>
        </p:txBody>
      </p:sp>
    </p:spTree>
    <p:extLst>
      <p:ext uri="{BB962C8B-B14F-4D97-AF65-F5344CB8AC3E}">
        <p14:creationId xmlns:p14="http://schemas.microsoft.com/office/powerpoint/2010/main" val="386730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AC163-DC61-4745-9105-A3E248ED2B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F5B90D-9C59-5647-8AEF-7DBE9C8398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9D6C1-8E78-CA48-9171-86A559109E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ACB5DC-C5E7-544B-8BAC-58300A0D014F}"/>
              </a:ext>
            </a:extLst>
          </p:cNvPr>
          <p:cNvSpPr>
            <a:spLocks noGrp="1"/>
          </p:cNvSpPr>
          <p:nvPr>
            <p:ph type="dt" sz="half" idx="10"/>
          </p:nvPr>
        </p:nvSpPr>
        <p:spPr/>
        <p:txBody>
          <a:bodyPr/>
          <a:lstStyle/>
          <a:p>
            <a:fld id="{E22236EC-FFD6-2947-A2C9-E0E74F350972}" type="datetimeFigureOut">
              <a:rPr lang="en-US" smtClean="0"/>
              <a:t>3/4/23</a:t>
            </a:fld>
            <a:endParaRPr lang="en-US"/>
          </a:p>
        </p:txBody>
      </p:sp>
      <p:sp>
        <p:nvSpPr>
          <p:cNvPr id="6" name="Footer Placeholder 5">
            <a:extLst>
              <a:ext uri="{FF2B5EF4-FFF2-40B4-BE49-F238E27FC236}">
                <a16:creationId xmlns:a16="http://schemas.microsoft.com/office/drawing/2014/main" id="{B07F4326-2A90-184C-B220-7BE5190CE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621435-A5BC-794E-8618-9DA62C1B4893}"/>
              </a:ext>
            </a:extLst>
          </p:cNvPr>
          <p:cNvSpPr>
            <a:spLocks noGrp="1"/>
          </p:cNvSpPr>
          <p:nvPr>
            <p:ph type="sldNum" sz="quarter" idx="12"/>
          </p:nvPr>
        </p:nvSpPr>
        <p:spPr/>
        <p:txBody>
          <a:bodyPr/>
          <a:lstStyle/>
          <a:p>
            <a:fld id="{7D443CA7-338D-5648-BA32-ADC490798810}" type="slidenum">
              <a:rPr lang="en-US" smtClean="0"/>
              <a:t>‹#›</a:t>
            </a:fld>
            <a:endParaRPr lang="en-US"/>
          </a:p>
        </p:txBody>
      </p:sp>
    </p:spTree>
    <p:extLst>
      <p:ext uri="{BB962C8B-B14F-4D97-AF65-F5344CB8AC3E}">
        <p14:creationId xmlns:p14="http://schemas.microsoft.com/office/powerpoint/2010/main" val="1332234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64AC-D51D-2C42-9878-B02E3229E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5D2F23-D478-E247-A5A0-40301501FC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6A2399-A6E7-ED4D-BF04-8DFAA2F333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C50C9B-9F52-BD44-98B2-61463BDF0654}"/>
              </a:ext>
            </a:extLst>
          </p:cNvPr>
          <p:cNvSpPr>
            <a:spLocks noGrp="1"/>
          </p:cNvSpPr>
          <p:nvPr>
            <p:ph type="dt" sz="half" idx="10"/>
          </p:nvPr>
        </p:nvSpPr>
        <p:spPr/>
        <p:txBody>
          <a:bodyPr/>
          <a:lstStyle/>
          <a:p>
            <a:fld id="{E22236EC-FFD6-2947-A2C9-E0E74F350972}" type="datetimeFigureOut">
              <a:rPr lang="en-US" smtClean="0"/>
              <a:t>3/4/23</a:t>
            </a:fld>
            <a:endParaRPr lang="en-US"/>
          </a:p>
        </p:txBody>
      </p:sp>
      <p:sp>
        <p:nvSpPr>
          <p:cNvPr id="6" name="Footer Placeholder 5">
            <a:extLst>
              <a:ext uri="{FF2B5EF4-FFF2-40B4-BE49-F238E27FC236}">
                <a16:creationId xmlns:a16="http://schemas.microsoft.com/office/drawing/2014/main" id="{123B7040-2DEB-D542-8F5F-0CE0FABCF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AC1DBD-99F7-F04F-853B-5B4213400FE5}"/>
              </a:ext>
            </a:extLst>
          </p:cNvPr>
          <p:cNvSpPr>
            <a:spLocks noGrp="1"/>
          </p:cNvSpPr>
          <p:nvPr>
            <p:ph type="sldNum" sz="quarter" idx="12"/>
          </p:nvPr>
        </p:nvSpPr>
        <p:spPr/>
        <p:txBody>
          <a:bodyPr/>
          <a:lstStyle/>
          <a:p>
            <a:fld id="{7D443CA7-338D-5648-BA32-ADC490798810}" type="slidenum">
              <a:rPr lang="en-US" smtClean="0"/>
              <a:t>‹#›</a:t>
            </a:fld>
            <a:endParaRPr lang="en-US"/>
          </a:p>
        </p:txBody>
      </p:sp>
    </p:spTree>
    <p:extLst>
      <p:ext uri="{BB962C8B-B14F-4D97-AF65-F5344CB8AC3E}">
        <p14:creationId xmlns:p14="http://schemas.microsoft.com/office/powerpoint/2010/main" val="2017481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894AE0-1B59-C144-B489-314C176A9D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4655E6-0814-4449-BE5A-4DABC80A9E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3C072-B399-EC47-8E27-483AAC39E9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2236EC-FFD6-2947-A2C9-E0E74F350972}" type="datetimeFigureOut">
              <a:rPr lang="en-US" smtClean="0"/>
              <a:t>3/4/23</a:t>
            </a:fld>
            <a:endParaRPr lang="en-US"/>
          </a:p>
        </p:txBody>
      </p:sp>
      <p:sp>
        <p:nvSpPr>
          <p:cNvPr id="5" name="Footer Placeholder 4">
            <a:extLst>
              <a:ext uri="{FF2B5EF4-FFF2-40B4-BE49-F238E27FC236}">
                <a16:creationId xmlns:a16="http://schemas.microsoft.com/office/drawing/2014/main" id="{C9F5D42D-B7A8-5542-9A1E-9688303C85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18393D-9CFB-DD4D-9556-88CAF93EDB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43CA7-338D-5648-BA32-ADC490798810}" type="slidenum">
              <a:rPr lang="en-US" smtClean="0"/>
              <a:t>‹#›</a:t>
            </a:fld>
            <a:endParaRPr lang="en-US"/>
          </a:p>
        </p:txBody>
      </p:sp>
    </p:spTree>
    <p:extLst>
      <p:ext uri="{BB962C8B-B14F-4D97-AF65-F5344CB8AC3E}">
        <p14:creationId xmlns:p14="http://schemas.microsoft.com/office/powerpoint/2010/main" val="2058195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392BB-51B0-D546-90EC-226CF9DA3221}"/>
              </a:ext>
            </a:extLst>
          </p:cNvPr>
          <p:cNvSpPr>
            <a:spLocks noGrp="1"/>
          </p:cNvSpPr>
          <p:nvPr>
            <p:ph type="ctrTitle"/>
          </p:nvPr>
        </p:nvSpPr>
        <p:spPr/>
        <p:txBody>
          <a:bodyPr/>
          <a:lstStyle/>
          <a:p>
            <a:r>
              <a:rPr lang="en-US" dirty="0"/>
              <a:t>War in the Twenty-First Century</a:t>
            </a:r>
          </a:p>
        </p:txBody>
      </p:sp>
      <p:sp>
        <p:nvSpPr>
          <p:cNvPr id="3" name="Subtitle 2">
            <a:extLst>
              <a:ext uri="{FF2B5EF4-FFF2-40B4-BE49-F238E27FC236}">
                <a16:creationId xmlns:a16="http://schemas.microsoft.com/office/drawing/2014/main" id="{50EEFC80-66A7-EE41-9DCC-A4B48A5C1B70}"/>
              </a:ext>
            </a:extLst>
          </p:cNvPr>
          <p:cNvSpPr>
            <a:spLocks noGrp="1"/>
          </p:cNvSpPr>
          <p:nvPr>
            <p:ph type="subTitle" idx="1"/>
          </p:nvPr>
        </p:nvSpPr>
        <p:spPr/>
        <p:txBody>
          <a:bodyPr>
            <a:normAutofit/>
          </a:bodyPr>
          <a:lstStyle/>
          <a:p>
            <a:r>
              <a:rPr lang="en-US" dirty="0"/>
              <a:t>Lecture Six</a:t>
            </a:r>
          </a:p>
          <a:p>
            <a:r>
              <a:rPr lang="en-US" dirty="0"/>
              <a:t>“The Warrior’s Way”</a:t>
            </a:r>
          </a:p>
          <a:p>
            <a:r>
              <a:rPr lang="en-US" dirty="0"/>
              <a:t>Tuesday, March 7</a:t>
            </a:r>
          </a:p>
          <a:p>
            <a:endParaRPr lang="en-US" dirty="0"/>
          </a:p>
        </p:txBody>
      </p:sp>
    </p:spTree>
    <p:extLst>
      <p:ext uri="{BB962C8B-B14F-4D97-AF65-F5344CB8AC3E}">
        <p14:creationId xmlns:p14="http://schemas.microsoft.com/office/powerpoint/2010/main" val="3413640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8232C-BAB6-A247-B52B-EBF59A1E1511}"/>
              </a:ext>
            </a:extLst>
          </p:cNvPr>
          <p:cNvSpPr>
            <a:spLocks noGrp="1"/>
          </p:cNvSpPr>
          <p:nvPr>
            <p:ph type="title"/>
          </p:nvPr>
        </p:nvSpPr>
        <p:spPr/>
        <p:txBody>
          <a:bodyPr>
            <a:normAutofit fontScale="90000"/>
          </a:bodyPr>
          <a:lstStyle/>
          <a:p>
            <a:pPr algn="ctr"/>
            <a:r>
              <a:rPr lang="en-US" sz="2400" dirty="0"/>
              <a:t>In addition to its institutional, technological, and training aspects, the de-</a:t>
            </a:r>
            <a:r>
              <a:rPr lang="en-US" sz="2400" dirty="0" err="1"/>
              <a:t>guerrillaization</a:t>
            </a:r>
            <a:r>
              <a:rPr lang="en-US" sz="2400" dirty="0"/>
              <a:t> and professionalization of China’s People’s Liberation Army involved the introduction of uniforms carrying badges of rank and other insignia. On left, a 1960 PLA officer’s uniform. On right, PLA officers and troops in their Model 2021 uniforms</a:t>
            </a:r>
          </a:p>
        </p:txBody>
      </p:sp>
      <p:pic>
        <p:nvPicPr>
          <p:cNvPr id="4" name="Content Placeholder 3">
            <a:extLst>
              <a:ext uri="{FF2B5EF4-FFF2-40B4-BE49-F238E27FC236}">
                <a16:creationId xmlns:a16="http://schemas.microsoft.com/office/drawing/2014/main" id="{FA2898C7-65B3-3940-8183-83761009F743}"/>
              </a:ext>
            </a:extLst>
          </p:cNvPr>
          <p:cNvPicPr>
            <a:picLocks noGrp="1" noChangeAspect="1"/>
          </p:cNvPicPr>
          <p:nvPr>
            <p:ph idx="1"/>
          </p:nvPr>
        </p:nvPicPr>
        <p:blipFill>
          <a:blip r:embed="rId2"/>
          <a:stretch>
            <a:fillRect/>
          </a:stretch>
        </p:blipFill>
        <p:spPr>
          <a:xfrm>
            <a:off x="1278081" y="1843448"/>
            <a:ext cx="3429000" cy="3429000"/>
          </a:xfrm>
        </p:spPr>
      </p:pic>
      <p:pic>
        <p:nvPicPr>
          <p:cNvPr id="5" name="Picture 4">
            <a:extLst>
              <a:ext uri="{FF2B5EF4-FFF2-40B4-BE49-F238E27FC236}">
                <a16:creationId xmlns:a16="http://schemas.microsoft.com/office/drawing/2014/main" id="{515863B5-E08E-2749-B730-A1777559E1F6}"/>
              </a:ext>
            </a:extLst>
          </p:cNvPr>
          <p:cNvPicPr>
            <a:picLocks noChangeAspect="1"/>
          </p:cNvPicPr>
          <p:nvPr/>
        </p:nvPicPr>
        <p:blipFill>
          <a:blip r:embed="rId3"/>
          <a:stretch>
            <a:fillRect/>
          </a:stretch>
        </p:blipFill>
        <p:spPr>
          <a:xfrm>
            <a:off x="5522665" y="2036617"/>
            <a:ext cx="3617293" cy="2459759"/>
          </a:xfrm>
          <a:prstGeom prst="rect">
            <a:avLst/>
          </a:prstGeom>
        </p:spPr>
      </p:pic>
      <p:pic>
        <p:nvPicPr>
          <p:cNvPr id="6" name="Picture 5">
            <a:extLst>
              <a:ext uri="{FF2B5EF4-FFF2-40B4-BE49-F238E27FC236}">
                <a16:creationId xmlns:a16="http://schemas.microsoft.com/office/drawing/2014/main" id="{6CF10F3F-174B-C240-8FF7-5A0E00409703}"/>
              </a:ext>
            </a:extLst>
          </p:cNvPr>
          <p:cNvPicPr>
            <a:picLocks noChangeAspect="1"/>
          </p:cNvPicPr>
          <p:nvPr/>
        </p:nvPicPr>
        <p:blipFill>
          <a:blip r:embed="rId4"/>
          <a:stretch>
            <a:fillRect/>
          </a:stretch>
        </p:blipFill>
        <p:spPr>
          <a:xfrm>
            <a:off x="8395855" y="4664848"/>
            <a:ext cx="2600612" cy="1664391"/>
          </a:xfrm>
          <a:prstGeom prst="rect">
            <a:avLst/>
          </a:prstGeom>
        </p:spPr>
      </p:pic>
    </p:spTree>
    <p:extLst>
      <p:ext uri="{BB962C8B-B14F-4D97-AF65-F5344CB8AC3E}">
        <p14:creationId xmlns:p14="http://schemas.microsoft.com/office/powerpoint/2010/main" val="237490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4C4A1-032D-154C-838F-CBAFA0E3FAE2}"/>
              </a:ext>
            </a:extLst>
          </p:cNvPr>
          <p:cNvSpPr>
            <a:spLocks noGrp="1"/>
          </p:cNvSpPr>
          <p:nvPr>
            <p:ph type="title"/>
          </p:nvPr>
        </p:nvSpPr>
        <p:spPr/>
        <p:txBody>
          <a:bodyPr>
            <a:normAutofit/>
          </a:bodyPr>
          <a:lstStyle/>
          <a:p>
            <a:pPr algn="ctr"/>
            <a:r>
              <a:rPr lang="en-US" sz="2400" dirty="0"/>
              <a:t>…a reform that recalls the restoration of tsarist uniforms in the Red Army following the Battle of Stalingrad, when its personnel changed from the “proletarian” look below to…</a:t>
            </a:r>
          </a:p>
        </p:txBody>
      </p:sp>
      <p:pic>
        <p:nvPicPr>
          <p:cNvPr id="7" name="Content Placeholder 6">
            <a:extLst>
              <a:ext uri="{FF2B5EF4-FFF2-40B4-BE49-F238E27FC236}">
                <a16:creationId xmlns:a16="http://schemas.microsoft.com/office/drawing/2014/main" id="{0BF6E492-DBEA-3D49-A4AC-39BF3EFA11A4}"/>
              </a:ext>
            </a:extLst>
          </p:cNvPr>
          <p:cNvPicPr>
            <a:picLocks noGrp="1" noChangeAspect="1"/>
          </p:cNvPicPr>
          <p:nvPr>
            <p:ph idx="1"/>
          </p:nvPr>
        </p:nvPicPr>
        <p:blipFill>
          <a:blip r:embed="rId2"/>
          <a:stretch>
            <a:fillRect/>
          </a:stretch>
        </p:blipFill>
        <p:spPr>
          <a:xfrm>
            <a:off x="3314605" y="1825625"/>
            <a:ext cx="5562790" cy="4351338"/>
          </a:xfrm>
        </p:spPr>
      </p:pic>
    </p:spTree>
    <p:extLst>
      <p:ext uri="{BB962C8B-B14F-4D97-AF65-F5344CB8AC3E}">
        <p14:creationId xmlns:p14="http://schemas.microsoft.com/office/powerpoint/2010/main" val="3641764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50832-EF13-6B4D-B045-18C3293C441F}"/>
              </a:ext>
            </a:extLst>
          </p:cNvPr>
          <p:cNvSpPr>
            <a:spLocks noGrp="1"/>
          </p:cNvSpPr>
          <p:nvPr>
            <p:ph type="title"/>
          </p:nvPr>
        </p:nvSpPr>
        <p:spPr/>
        <p:txBody>
          <a:bodyPr>
            <a:normAutofit/>
          </a:bodyPr>
          <a:lstStyle/>
          <a:p>
            <a:pPr algn="ctr"/>
            <a:r>
              <a:rPr lang="en-US" sz="2400" dirty="0"/>
              <a:t>…a hierarchically structured style of military dress</a:t>
            </a:r>
          </a:p>
        </p:txBody>
      </p:sp>
      <p:pic>
        <p:nvPicPr>
          <p:cNvPr id="4" name="Content Placeholder 3">
            <a:extLst>
              <a:ext uri="{FF2B5EF4-FFF2-40B4-BE49-F238E27FC236}">
                <a16:creationId xmlns:a16="http://schemas.microsoft.com/office/drawing/2014/main" id="{8E720859-E18F-DF41-9F50-A884DEC744CC}"/>
              </a:ext>
            </a:extLst>
          </p:cNvPr>
          <p:cNvPicPr>
            <a:picLocks noGrp="1" noChangeAspect="1"/>
          </p:cNvPicPr>
          <p:nvPr>
            <p:ph idx="1"/>
          </p:nvPr>
        </p:nvPicPr>
        <p:blipFill>
          <a:blip r:embed="rId2"/>
          <a:stretch>
            <a:fillRect/>
          </a:stretch>
        </p:blipFill>
        <p:spPr>
          <a:xfrm>
            <a:off x="4508500" y="2369344"/>
            <a:ext cx="3175000" cy="3263900"/>
          </a:xfrm>
        </p:spPr>
      </p:pic>
    </p:spTree>
    <p:extLst>
      <p:ext uri="{BB962C8B-B14F-4D97-AF65-F5344CB8AC3E}">
        <p14:creationId xmlns:p14="http://schemas.microsoft.com/office/powerpoint/2010/main" val="539115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F5D7C-E9EB-6B40-9FC9-060E6000F753}"/>
              </a:ext>
            </a:extLst>
          </p:cNvPr>
          <p:cNvSpPr>
            <a:spLocks noGrp="1"/>
          </p:cNvSpPr>
          <p:nvPr>
            <p:ph type="title"/>
          </p:nvPr>
        </p:nvSpPr>
        <p:spPr/>
        <p:txBody>
          <a:bodyPr>
            <a:normAutofit/>
          </a:bodyPr>
          <a:lstStyle/>
          <a:p>
            <a:pPr algn="ctr"/>
            <a:r>
              <a:rPr lang="en-US" sz="2400" dirty="0"/>
              <a:t>In the twenty-first century, few states have been able to use their armed forces effectively. The reasons for this are variously domestic-political, budgetary, or military-structural</a:t>
            </a:r>
          </a:p>
        </p:txBody>
      </p:sp>
      <p:pic>
        <p:nvPicPr>
          <p:cNvPr id="4" name="Content Placeholder 3">
            <a:extLst>
              <a:ext uri="{FF2B5EF4-FFF2-40B4-BE49-F238E27FC236}">
                <a16:creationId xmlns:a16="http://schemas.microsoft.com/office/drawing/2014/main" id="{AC607893-F68F-A248-92EC-9C6A328E1EE2}"/>
              </a:ext>
            </a:extLst>
          </p:cNvPr>
          <p:cNvPicPr>
            <a:picLocks noGrp="1" noChangeAspect="1"/>
          </p:cNvPicPr>
          <p:nvPr>
            <p:ph idx="1"/>
          </p:nvPr>
        </p:nvPicPr>
        <p:blipFill>
          <a:blip r:embed="rId2"/>
          <a:stretch>
            <a:fillRect/>
          </a:stretch>
        </p:blipFill>
        <p:spPr>
          <a:xfrm>
            <a:off x="2078182" y="2164412"/>
            <a:ext cx="2133600" cy="3175000"/>
          </a:xfrm>
        </p:spPr>
      </p:pic>
      <p:sp>
        <p:nvSpPr>
          <p:cNvPr id="5" name="TextBox 4">
            <a:extLst>
              <a:ext uri="{FF2B5EF4-FFF2-40B4-BE49-F238E27FC236}">
                <a16:creationId xmlns:a16="http://schemas.microsoft.com/office/drawing/2014/main" id="{3249A4D6-7D8F-6F40-BB97-90096DA1AD48}"/>
              </a:ext>
            </a:extLst>
          </p:cNvPr>
          <p:cNvSpPr txBox="1"/>
          <p:nvPr/>
        </p:nvSpPr>
        <p:spPr>
          <a:xfrm>
            <a:off x="6123709" y="2646218"/>
            <a:ext cx="4655442" cy="1200329"/>
          </a:xfrm>
          <a:prstGeom prst="rect">
            <a:avLst/>
          </a:prstGeom>
          <a:noFill/>
        </p:spPr>
        <p:txBody>
          <a:bodyPr wrap="none" rtlCol="0">
            <a:spAutoFit/>
          </a:bodyPr>
          <a:lstStyle/>
          <a:p>
            <a:r>
              <a:rPr lang="en-US" dirty="0"/>
              <a:t>This 2006 study is a rigorous examination of the</a:t>
            </a:r>
          </a:p>
          <a:p>
            <a:r>
              <a:rPr lang="en-US" dirty="0"/>
              <a:t>factors that make for a successful military and a</a:t>
            </a:r>
          </a:p>
          <a:p>
            <a:r>
              <a:rPr lang="en-US" dirty="0"/>
              <a:t>a war-winning performance on the battlefield</a:t>
            </a:r>
          </a:p>
          <a:p>
            <a:r>
              <a:rPr lang="en-US" dirty="0"/>
              <a:t> </a:t>
            </a:r>
          </a:p>
        </p:txBody>
      </p:sp>
    </p:spTree>
    <p:extLst>
      <p:ext uri="{BB962C8B-B14F-4D97-AF65-F5344CB8AC3E}">
        <p14:creationId xmlns:p14="http://schemas.microsoft.com/office/powerpoint/2010/main" val="2383841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CBA79-032D-8D44-B98C-BBBFC01CA882}"/>
              </a:ext>
            </a:extLst>
          </p:cNvPr>
          <p:cNvSpPr>
            <a:spLocks noGrp="1"/>
          </p:cNvSpPr>
          <p:nvPr>
            <p:ph type="title"/>
          </p:nvPr>
        </p:nvSpPr>
        <p:spPr/>
        <p:txBody>
          <a:bodyPr>
            <a:normAutofit/>
          </a:bodyPr>
          <a:lstStyle/>
          <a:p>
            <a:pPr algn="ctr"/>
            <a:r>
              <a:rPr lang="en-US" sz="2400" dirty="0"/>
              <a:t>Biddle writes that military effectiveness depends on </a:t>
            </a:r>
            <a:r>
              <a:rPr lang="en-US" sz="2400" b="1" dirty="0"/>
              <a:t>force deployment</a:t>
            </a:r>
            <a:r>
              <a:rPr lang="en-US" sz="2400" dirty="0"/>
              <a:t>, which in its modern form dates from World War I</a:t>
            </a:r>
          </a:p>
        </p:txBody>
      </p:sp>
      <p:sp>
        <p:nvSpPr>
          <p:cNvPr id="3" name="Content Placeholder 2">
            <a:extLst>
              <a:ext uri="{FF2B5EF4-FFF2-40B4-BE49-F238E27FC236}">
                <a16:creationId xmlns:a16="http://schemas.microsoft.com/office/drawing/2014/main" id="{A4D460D7-752E-7B45-BF0D-8E6D115FF547}"/>
              </a:ext>
            </a:extLst>
          </p:cNvPr>
          <p:cNvSpPr>
            <a:spLocks noGrp="1"/>
          </p:cNvSpPr>
          <p:nvPr>
            <p:ph idx="1"/>
          </p:nvPr>
        </p:nvSpPr>
        <p:spPr/>
        <p:txBody>
          <a:bodyPr>
            <a:normAutofit fontScale="70000" lnSpcReduction="20000"/>
          </a:bodyPr>
          <a:lstStyle/>
          <a:p>
            <a:r>
              <a:rPr lang="en-US" dirty="0"/>
              <a:t>“Increasing lethality” on the battlefield as a function of technological progress. Thus, open movement on the battlefield has been “suicidal” since WWI</a:t>
            </a:r>
          </a:p>
          <a:p>
            <a:r>
              <a:rPr lang="en-US" dirty="0"/>
              <a:t>Protecting troops from hostile fire at the tactical level by means of “cover, concealment, dispersion, suppression, small-unit maneuver, combined arms” to “damp the effects of technological change”</a:t>
            </a:r>
          </a:p>
          <a:p>
            <a:r>
              <a:rPr lang="en-US" dirty="0"/>
              <a:t>Ensuring the maneuverability of one’s own forces while interdicting that of the enemy</a:t>
            </a:r>
          </a:p>
          <a:p>
            <a:r>
              <a:rPr lang="en-US" dirty="0"/>
              <a:t>“States’ relative economic, demographic, or industrial strength are poor indicators of real military power” </a:t>
            </a:r>
          </a:p>
          <a:p>
            <a:r>
              <a:rPr lang="en-US" dirty="0"/>
              <a:t>Materiel just one criterion in assessing military effectiveness (see Iraq 1991 and 2003  vs. North Vietnam 1965-75 or Afghanistan 2002-2021). There is no such thing as a war-winning wonder weapon</a:t>
            </a:r>
          </a:p>
          <a:p>
            <a:r>
              <a:rPr lang="en-US" dirty="0"/>
              <a:t>“Projections of future warfare are now dominated by the claim that technology is creating a ‘revolution in military affairs’”: this is wrong</a:t>
            </a:r>
          </a:p>
          <a:p>
            <a:r>
              <a:rPr lang="en-US" dirty="0"/>
              <a:t>“The mercantilist position […] is based on the proposition that economic preponderance conduces to military power”: this is wrong. The US and China, NB!</a:t>
            </a:r>
          </a:p>
          <a:p>
            <a:endParaRPr lang="en-US" dirty="0"/>
          </a:p>
          <a:p>
            <a:endParaRPr lang="en-US" dirty="0"/>
          </a:p>
        </p:txBody>
      </p:sp>
    </p:spTree>
    <p:extLst>
      <p:ext uri="{BB962C8B-B14F-4D97-AF65-F5344CB8AC3E}">
        <p14:creationId xmlns:p14="http://schemas.microsoft.com/office/powerpoint/2010/main" val="2734884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32071-B326-7449-96B7-6850B6765077}"/>
              </a:ext>
            </a:extLst>
          </p:cNvPr>
          <p:cNvSpPr>
            <a:spLocks noGrp="1"/>
          </p:cNvSpPr>
          <p:nvPr>
            <p:ph type="title"/>
          </p:nvPr>
        </p:nvSpPr>
        <p:spPr/>
        <p:txBody>
          <a:bodyPr>
            <a:normAutofit/>
          </a:bodyPr>
          <a:lstStyle/>
          <a:p>
            <a:pPr algn="ctr"/>
            <a:r>
              <a:rPr lang="en-US" sz="2400" dirty="0"/>
              <a:t>The aesthetics of battlefield display or concealment</a:t>
            </a:r>
          </a:p>
        </p:txBody>
      </p:sp>
      <p:pic>
        <p:nvPicPr>
          <p:cNvPr id="4" name="Content Placeholder 3">
            <a:extLst>
              <a:ext uri="{FF2B5EF4-FFF2-40B4-BE49-F238E27FC236}">
                <a16:creationId xmlns:a16="http://schemas.microsoft.com/office/drawing/2014/main" id="{B1535A2E-0383-2F4D-B735-A57EF05DC1E1}"/>
              </a:ext>
            </a:extLst>
          </p:cNvPr>
          <p:cNvPicPr>
            <a:picLocks noGrp="1" noChangeAspect="1"/>
          </p:cNvPicPr>
          <p:nvPr>
            <p:ph idx="1"/>
          </p:nvPr>
        </p:nvPicPr>
        <p:blipFill>
          <a:blip r:embed="rId2"/>
          <a:stretch>
            <a:fillRect/>
          </a:stretch>
        </p:blipFill>
        <p:spPr>
          <a:xfrm>
            <a:off x="1814358" y="1853334"/>
            <a:ext cx="3326263" cy="4351338"/>
          </a:xfrm>
        </p:spPr>
      </p:pic>
      <p:pic>
        <p:nvPicPr>
          <p:cNvPr id="6" name="Picture 5">
            <a:extLst>
              <a:ext uri="{FF2B5EF4-FFF2-40B4-BE49-F238E27FC236}">
                <a16:creationId xmlns:a16="http://schemas.microsoft.com/office/drawing/2014/main" id="{63F056E7-1736-FE42-926E-5B480D15617A}"/>
              </a:ext>
            </a:extLst>
          </p:cNvPr>
          <p:cNvPicPr>
            <a:picLocks noChangeAspect="1"/>
          </p:cNvPicPr>
          <p:nvPr/>
        </p:nvPicPr>
        <p:blipFill>
          <a:blip r:embed="rId3"/>
          <a:stretch>
            <a:fillRect/>
          </a:stretch>
        </p:blipFill>
        <p:spPr>
          <a:xfrm>
            <a:off x="5583381" y="1853334"/>
            <a:ext cx="6096000" cy="4572000"/>
          </a:xfrm>
          <a:prstGeom prst="rect">
            <a:avLst/>
          </a:prstGeom>
        </p:spPr>
      </p:pic>
    </p:spTree>
    <p:extLst>
      <p:ext uri="{BB962C8B-B14F-4D97-AF65-F5344CB8AC3E}">
        <p14:creationId xmlns:p14="http://schemas.microsoft.com/office/powerpoint/2010/main" val="3071851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663A4-EF8F-3B47-8FFD-10A1182372E6}"/>
              </a:ext>
            </a:extLst>
          </p:cNvPr>
          <p:cNvSpPr>
            <a:spLocks noGrp="1"/>
          </p:cNvSpPr>
          <p:nvPr>
            <p:ph type="title"/>
          </p:nvPr>
        </p:nvSpPr>
        <p:spPr/>
        <p:txBody>
          <a:bodyPr>
            <a:normAutofit/>
          </a:bodyPr>
          <a:lstStyle/>
          <a:p>
            <a:pPr algn="ctr"/>
            <a:r>
              <a:rPr lang="en-US" sz="2400" dirty="0"/>
              <a:t>Civilian fashion outcomes of the modern military’s concealment imperative</a:t>
            </a:r>
          </a:p>
        </p:txBody>
      </p:sp>
      <p:pic>
        <p:nvPicPr>
          <p:cNvPr id="4" name="Content Placeholder 3">
            <a:extLst>
              <a:ext uri="{FF2B5EF4-FFF2-40B4-BE49-F238E27FC236}">
                <a16:creationId xmlns:a16="http://schemas.microsoft.com/office/drawing/2014/main" id="{42F425A1-2DDB-9643-8EB9-E46B2FC774B3}"/>
              </a:ext>
            </a:extLst>
          </p:cNvPr>
          <p:cNvPicPr>
            <a:picLocks noGrp="1" noChangeAspect="1"/>
          </p:cNvPicPr>
          <p:nvPr>
            <p:ph idx="1"/>
          </p:nvPr>
        </p:nvPicPr>
        <p:blipFill>
          <a:blip r:embed="rId2"/>
          <a:stretch>
            <a:fillRect/>
          </a:stretch>
        </p:blipFill>
        <p:spPr>
          <a:xfrm>
            <a:off x="1426441" y="1860189"/>
            <a:ext cx="6235700" cy="4254500"/>
          </a:xfrm>
        </p:spPr>
      </p:pic>
      <p:pic>
        <p:nvPicPr>
          <p:cNvPr id="5" name="Picture 4">
            <a:extLst>
              <a:ext uri="{FF2B5EF4-FFF2-40B4-BE49-F238E27FC236}">
                <a16:creationId xmlns:a16="http://schemas.microsoft.com/office/drawing/2014/main" id="{73E0FD66-5096-E740-BCD5-01B9B19B29E2}"/>
              </a:ext>
            </a:extLst>
          </p:cNvPr>
          <p:cNvPicPr>
            <a:picLocks noChangeAspect="1"/>
          </p:cNvPicPr>
          <p:nvPr/>
        </p:nvPicPr>
        <p:blipFill>
          <a:blip r:embed="rId3"/>
          <a:stretch>
            <a:fillRect/>
          </a:stretch>
        </p:blipFill>
        <p:spPr>
          <a:xfrm>
            <a:off x="8125691" y="1860189"/>
            <a:ext cx="2895600" cy="4343400"/>
          </a:xfrm>
          <a:prstGeom prst="rect">
            <a:avLst/>
          </a:prstGeom>
        </p:spPr>
      </p:pic>
    </p:spTree>
    <p:extLst>
      <p:ext uri="{BB962C8B-B14F-4D97-AF65-F5344CB8AC3E}">
        <p14:creationId xmlns:p14="http://schemas.microsoft.com/office/powerpoint/2010/main" val="3625270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52D69-6052-2444-8CF2-A634BB209C44}"/>
              </a:ext>
            </a:extLst>
          </p:cNvPr>
          <p:cNvSpPr>
            <a:spLocks noGrp="1"/>
          </p:cNvSpPr>
          <p:nvPr>
            <p:ph type="title"/>
          </p:nvPr>
        </p:nvSpPr>
        <p:spPr/>
        <p:txBody>
          <a:bodyPr>
            <a:normAutofit/>
          </a:bodyPr>
          <a:lstStyle/>
          <a:p>
            <a:pPr algn="ctr"/>
            <a:r>
              <a:rPr lang="en-US" sz="2400" dirty="0"/>
              <a:t>One might add that military effectiveness depends on…</a:t>
            </a:r>
          </a:p>
        </p:txBody>
      </p:sp>
      <p:sp>
        <p:nvSpPr>
          <p:cNvPr id="3" name="Content Placeholder 2">
            <a:extLst>
              <a:ext uri="{FF2B5EF4-FFF2-40B4-BE49-F238E27FC236}">
                <a16:creationId xmlns:a16="http://schemas.microsoft.com/office/drawing/2014/main" id="{C0636A29-3EEB-1A48-BC4D-128FE5601B9A}"/>
              </a:ext>
            </a:extLst>
          </p:cNvPr>
          <p:cNvSpPr>
            <a:spLocks noGrp="1"/>
          </p:cNvSpPr>
          <p:nvPr>
            <p:ph idx="1"/>
          </p:nvPr>
        </p:nvSpPr>
        <p:spPr/>
        <p:txBody>
          <a:bodyPr/>
          <a:lstStyle/>
          <a:p>
            <a:r>
              <a:rPr lang="en-US" dirty="0"/>
              <a:t>The ratio of fighting troops to logistical support</a:t>
            </a:r>
          </a:p>
          <a:p>
            <a:r>
              <a:rPr lang="en-US" dirty="0"/>
              <a:t>Military logistics and battlefield force application, shaped by current industrial and economic processes</a:t>
            </a:r>
          </a:p>
          <a:p>
            <a:r>
              <a:rPr lang="en-US" dirty="0"/>
              <a:t>The economic impact of military operations on the country that sends troops into battle</a:t>
            </a:r>
          </a:p>
          <a:p>
            <a:r>
              <a:rPr lang="en-US" dirty="0"/>
              <a:t>Quality of government communication or, if your like, propaganda as disseminated by the media</a:t>
            </a:r>
          </a:p>
          <a:p>
            <a:endParaRPr lang="en-US" dirty="0"/>
          </a:p>
        </p:txBody>
      </p:sp>
    </p:spTree>
    <p:extLst>
      <p:ext uri="{BB962C8B-B14F-4D97-AF65-F5344CB8AC3E}">
        <p14:creationId xmlns:p14="http://schemas.microsoft.com/office/powerpoint/2010/main" val="4114673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4B144-E4DB-874C-87B7-1B730C55C935}"/>
              </a:ext>
            </a:extLst>
          </p:cNvPr>
          <p:cNvSpPr>
            <a:spLocks noGrp="1"/>
          </p:cNvSpPr>
          <p:nvPr>
            <p:ph type="title"/>
          </p:nvPr>
        </p:nvSpPr>
        <p:spPr/>
        <p:txBody>
          <a:bodyPr>
            <a:normAutofit fontScale="90000"/>
          </a:bodyPr>
          <a:lstStyle/>
          <a:p>
            <a:pPr algn="ctr"/>
            <a:r>
              <a:rPr lang="en-US" sz="2400" dirty="0"/>
              <a:t>The PLA has tried to strengthen its non-commissioned officer corps, but with mixed success. It is not clear whether China’s leaders understand that a cadre of experienced NCOs enjoying high status within the armed services as well as in society at large is essential for ensuring military effectiveness</a:t>
            </a:r>
          </a:p>
        </p:txBody>
      </p:sp>
      <p:pic>
        <p:nvPicPr>
          <p:cNvPr id="4" name="Content Placeholder 3">
            <a:extLst>
              <a:ext uri="{FF2B5EF4-FFF2-40B4-BE49-F238E27FC236}">
                <a16:creationId xmlns:a16="http://schemas.microsoft.com/office/drawing/2014/main" id="{B6385F7E-0FDA-CB4C-8842-99FD4CA17DD9}"/>
              </a:ext>
            </a:extLst>
          </p:cNvPr>
          <p:cNvPicPr>
            <a:picLocks noGrp="1" noChangeAspect="1"/>
          </p:cNvPicPr>
          <p:nvPr>
            <p:ph idx="1"/>
          </p:nvPr>
        </p:nvPicPr>
        <p:blipFill>
          <a:blip r:embed="rId2"/>
          <a:stretch>
            <a:fillRect/>
          </a:stretch>
        </p:blipFill>
        <p:spPr>
          <a:xfrm>
            <a:off x="2469885" y="1825625"/>
            <a:ext cx="7252230" cy="4351338"/>
          </a:xfrm>
        </p:spPr>
      </p:pic>
    </p:spTree>
    <p:extLst>
      <p:ext uri="{BB962C8B-B14F-4D97-AF65-F5344CB8AC3E}">
        <p14:creationId xmlns:p14="http://schemas.microsoft.com/office/powerpoint/2010/main" val="919759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DB264-6880-8245-B580-F43A1F64B7C9}"/>
              </a:ext>
            </a:extLst>
          </p:cNvPr>
          <p:cNvSpPr>
            <a:spLocks noGrp="1"/>
          </p:cNvSpPr>
          <p:nvPr>
            <p:ph type="title"/>
          </p:nvPr>
        </p:nvSpPr>
        <p:spPr/>
        <p:txBody>
          <a:bodyPr>
            <a:normAutofit fontScale="90000"/>
          </a:bodyPr>
          <a:lstStyle/>
          <a:p>
            <a:pPr algn="ctr"/>
            <a:r>
              <a:rPr lang="en-US" sz="2400" dirty="0"/>
              <a:t>Audie Murphy</a:t>
            </a:r>
            <a:br>
              <a:rPr lang="en-US" sz="2400" dirty="0"/>
            </a:br>
            <a:r>
              <a:rPr lang="en-US" sz="2400" dirty="0"/>
              <a:t>(1925-1971)</a:t>
            </a:r>
            <a:br>
              <a:rPr lang="en-US" sz="2400" dirty="0"/>
            </a:br>
            <a:r>
              <a:rPr lang="en-US" sz="2400" dirty="0"/>
              <a:t>In addition to being a highly decorated World War II hero, Sgt. Murphy, born into a poor farming family, was an actor, songwriter, and horse-breeder</a:t>
            </a:r>
          </a:p>
        </p:txBody>
      </p:sp>
      <p:pic>
        <p:nvPicPr>
          <p:cNvPr id="4" name="Content Placeholder 3">
            <a:extLst>
              <a:ext uri="{FF2B5EF4-FFF2-40B4-BE49-F238E27FC236}">
                <a16:creationId xmlns:a16="http://schemas.microsoft.com/office/drawing/2014/main" id="{919362A5-07F5-F440-8313-60A48845D143}"/>
              </a:ext>
            </a:extLst>
          </p:cNvPr>
          <p:cNvPicPr>
            <a:picLocks noGrp="1" noChangeAspect="1"/>
          </p:cNvPicPr>
          <p:nvPr>
            <p:ph idx="1"/>
          </p:nvPr>
        </p:nvPicPr>
        <p:blipFill>
          <a:blip r:embed="rId2"/>
          <a:stretch>
            <a:fillRect/>
          </a:stretch>
        </p:blipFill>
        <p:spPr>
          <a:xfrm>
            <a:off x="4508500" y="2413794"/>
            <a:ext cx="3175000" cy="3175000"/>
          </a:xfrm>
        </p:spPr>
      </p:pic>
    </p:spTree>
    <p:extLst>
      <p:ext uri="{BB962C8B-B14F-4D97-AF65-F5344CB8AC3E}">
        <p14:creationId xmlns:p14="http://schemas.microsoft.com/office/powerpoint/2010/main" val="3177749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B9505-0F69-8F45-9B4C-A39111536B8D}"/>
              </a:ext>
            </a:extLst>
          </p:cNvPr>
          <p:cNvSpPr>
            <a:spLocks noGrp="1"/>
          </p:cNvSpPr>
          <p:nvPr>
            <p:ph type="title"/>
          </p:nvPr>
        </p:nvSpPr>
        <p:spPr/>
        <p:txBody>
          <a:bodyPr>
            <a:normAutofit/>
          </a:bodyPr>
          <a:lstStyle/>
          <a:p>
            <a:pPr algn="ctr"/>
            <a:r>
              <a:rPr lang="en-US" sz="2400" dirty="0"/>
              <a:t>Putin’s Munich Speech in 2007 laid down the essentials of Russia’s new geopolitical and, by implication, </a:t>
            </a:r>
            <a:r>
              <a:rPr lang="en-US" sz="2400" dirty="0" err="1"/>
              <a:t>geocultural</a:t>
            </a:r>
            <a:r>
              <a:rPr lang="en-US" sz="2400" dirty="0"/>
              <a:t> doctrine</a:t>
            </a:r>
          </a:p>
        </p:txBody>
      </p:sp>
      <p:pic>
        <p:nvPicPr>
          <p:cNvPr id="4" name="Content Placeholder 3">
            <a:extLst>
              <a:ext uri="{FF2B5EF4-FFF2-40B4-BE49-F238E27FC236}">
                <a16:creationId xmlns:a16="http://schemas.microsoft.com/office/drawing/2014/main" id="{5ECA4A6F-7D1D-9E4C-AA55-7072DD5E5690}"/>
              </a:ext>
            </a:extLst>
          </p:cNvPr>
          <p:cNvPicPr>
            <a:picLocks noGrp="1" noChangeAspect="1"/>
          </p:cNvPicPr>
          <p:nvPr>
            <p:ph idx="1"/>
          </p:nvPr>
        </p:nvPicPr>
        <p:blipFill>
          <a:blip r:embed="rId2"/>
          <a:stretch>
            <a:fillRect/>
          </a:stretch>
        </p:blipFill>
        <p:spPr>
          <a:xfrm>
            <a:off x="1502590" y="1981633"/>
            <a:ext cx="6776129" cy="4351338"/>
          </a:xfrm>
        </p:spPr>
      </p:pic>
      <p:sp>
        <p:nvSpPr>
          <p:cNvPr id="5" name="TextBox 4">
            <a:extLst>
              <a:ext uri="{FF2B5EF4-FFF2-40B4-BE49-F238E27FC236}">
                <a16:creationId xmlns:a16="http://schemas.microsoft.com/office/drawing/2014/main" id="{2BE404A0-3293-C447-8218-C6E0E963159C}"/>
              </a:ext>
            </a:extLst>
          </p:cNvPr>
          <p:cNvSpPr txBox="1"/>
          <p:nvPr/>
        </p:nvSpPr>
        <p:spPr>
          <a:xfrm>
            <a:off x="8839200" y="2175164"/>
            <a:ext cx="2784763" cy="4524315"/>
          </a:xfrm>
          <a:prstGeom prst="rect">
            <a:avLst/>
          </a:prstGeom>
          <a:noFill/>
        </p:spPr>
        <p:txBody>
          <a:bodyPr wrap="square" rtlCol="0">
            <a:spAutoFit/>
          </a:bodyPr>
          <a:lstStyle/>
          <a:p>
            <a:r>
              <a:rPr lang="en-US" dirty="0"/>
              <a:t>“[…] the unipolar model is unacceptable […] in today’s world”</a:t>
            </a:r>
          </a:p>
          <a:p>
            <a:r>
              <a:rPr lang="en-US" dirty="0"/>
              <a:t>the US is guilty of an “almost uncontained hyper use of force”</a:t>
            </a:r>
          </a:p>
          <a:p>
            <a:r>
              <a:rPr lang="en-US" dirty="0"/>
              <a:t>referring to China, India, Brazil, and Russia, “the economic potential of the new centers of economic growth will inevitably be converted into political influence”</a:t>
            </a:r>
          </a:p>
          <a:p>
            <a:r>
              <a:rPr lang="en-US" dirty="0"/>
              <a:t>NATO expansion is a “serious provocation”</a:t>
            </a:r>
          </a:p>
          <a:p>
            <a:endParaRPr lang="en-US" dirty="0"/>
          </a:p>
        </p:txBody>
      </p:sp>
    </p:spTree>
    <p:extLst>
      <p:ext uri="{BB962C8B-B14F-4D97-AF65-F5344CB8AC3E}">
        <p14:creationId xmlns:p14="http://schemas.microsoft.com/office/powerpoint/2010/main" val="193745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994B1-4500-4947-82C9-7CB7F56E8FE5}"/>
              </a:ext>
            </a:extLst>
          </p:cNvPr>
          <p:cNvSpPr>
            <a:spLocks noGrp="1"/>
          </p:cNvSpPr>
          <p:nvPr>
            <p:ph type="title"/>
          </p:nvPr>
        </p:nvSpPr>
        <p:spPr/>
        <p:txBody>
          <a:bodyPr>
            <a:normAutofit/>
          </a:bodyPr>
          <a:lstStyle/>
          <a:p>
            <a:pPr algn="ctr"/>
            <a:r>
              <a:rPr lang="en-US" sz="2400" dirty="0"/>
              <a:t>Members of the US Army’s Audie Murphy Club in 2022</a:t>
            </a:r>
          </a:p>
        </p:txBody>
      </p:sp>
      <p:pic>
        <p:nvPicPr>
          <p:cNvPr id="4" name="Content Placeholder 3">
            <a:extLst>
              <a:ext uri="{FF2B5EF4-FFF2-40B4-BE49-F238E27FC236}">
                <a16:creationId xmlns:a16="http://schemas.microsoft.com/office/drawing/2014/main" id="{A70A7A86-8341-F942-BCEA-560F006E26DE}"/>
              </a:ext>
            </a:extLst>
          </p:cNvPr>
          <p:cNvPicPr>
            <a:picLocks noGrp="1" noChangeAspect="1"/>
          </p:cNvPicPr>
          <p:nvPr>
            <p:ph idx="1"/>
          </p:nvPr>
        </p:nvPicPr>
        <p:blipFill>
          <a:blip r:embed="rId2"/>
          <a:stretch>
            <a:fillRect/>
          </a:stretch>
        </p:blipFill>
        <p:spPr>
          <a:xfrm>
            <a:off x="3048000" y="2743994"/>
            <a:ext cx="6096000" cy="2514600"/>
          </a:xfrm>
        </p:spPr>
      </p:pic>
    </p:spTree>
    <p:extLst>
      <p:ext uri="{BB962C8B-B14F-4D97-AF65-F5344CB8AC3E}">
        <p14:creationId xmlns:p14="http://schemas.microsoft.com/office/powerpoint/2010/main" val="1839344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CCC7C-1137-9443-A647-24D01E92CCED}"/>
              </a:ext>
            </a:extLst>
          </p:cNvPr>
          <p:cNvSpPr>
            <a:spLocks noGrp="1"/>
          </p:cNvSpPr>
          <p:nvPr>
            <p:ph type="title"/>
          </p:nvPr>
        </p:nvSpPr>
        <p:spPr/>
        <p:txBody>
          <a:bodyPr>
            <a:normAutofit/>
          </a:bodyPr>
          <a:lstStyle/>
          <a:p>
            <a:pPr algn="ctr"/>
            <a:r>
              <a:rPr lang="en-US" sz="2400" dirty="0"/>
              <a:t> </a:t>
            </a:r>
            <a:r>
              <a:rPr lang="en-US" sz="2400" i="1" dirty="0"/>
              <a:t>An Officer and a Gentleman</a:t>
            </a:r>
            <a:r>
              <a:rPr lang="en-US" sz="2400" dirty="0"/>
              <a:t> (1982).</a:t>
            </a:r>
            <a:br>
              <a:rPr lang="en-US" sz="2400" dirty="0"/>
            </a:br>
            <a:r>
              <a:rPr lang="en-US" sz="2400" dirty="0"/>
              <a:t>Gunnery Sgt. Emil Foley (Louis Gossett Jr.) confronts Officer Candidate Zack Mayo (Richard Gere)</a:t>
            </a:r>
          </a:p>
        </p:txBody>
      </p:sp>
      <p:pic>
        <p:nvPicPr>
          <p:cNvPr id="4" name="Content Placeholder 3">
            <a:extLst>
              <a:ext uri="{FF2B5EF4-FFF2-40B4-BE49-F238E27FC236}">
                <a16:creationId xmlns:a16="http://schemas.microsoft.com/office/drawing/2014/main" id="{A8FF3384-6FCD-EE49-8506-ECBEA8993D84}"/>
              </a:ext>
            </a:extLst>
          </p:cNvPr>
          <p:cNvPicPr>
            <a:picLocks noGrp="1" noChangeAspect="1"/>
          </p:cNvPicPr>
          <p:nvPr>
            <p:ph idx="1"/>
          </p:nvPr>
        </p:nvPicPr>
        <p:blipFill>
          <a:blip r:embed="rId2"/>
          <a:stretch>
            <a:fillRect/>
          </a:stretch>
        </p:blipFill>
        <p:spPr>
          <a:xfrm>
            <a:off x="3575050" y="2585244"/>
            <a:ext cx="5041900" cy="2832100"/>
          </a:xfrm>
        </p:spPr>
      </p:pic>
    </p:spTree>
    <p:extLst>
      <p:ext uri="{BB962C8B-B14F-4D97-AF65-F5344CB8AC3E}">
        <p14:creationId xmlns:p14="http://schemas.microsoft.com/office/powerpoint/2010/main" val="2605951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A379-5EB6-A642-A9A5-4173B5AC574B}"/>
              </a:ext>
            </a:extLst>
          </p:cNvPr>
          <p:cNvSpPr>
            <a:spLocks noGrp="1"/>
          </p:cNvSpPr>
          <p:nvPr>
            <p:ph type="title"/>
          </p:nvPr>
        </p:nvSpPr>
        <p:spPr/>
        <p:txBody>
          <a:bodyPr>
            <a:normAutofit/>
          </a:bodyPr>
          <a:lstStyle/>
          <a:p>
            <a:pPr algn="ctr"/>
            <a:r>
              <a:rPr lang="en-US" sz="2400" dirty="0"/>
              <a:t>China is a revisionist power with irredentist claims against its neighbors to the north, east, south, and west</a:t>
            </a:r>
          </a:p>
        </p:txBody>
      </p:sp>
      <p:pic>
        <p:nvPicPr>
          <p:cNvPr id="4" name="Content Placeholder 3">
            <a:extLst>
              <a:ext uri="{FF2B5EF4-FFF2-40B4-BE49-F238E27FC236}">
                <a16:creationId xmlns:a16="http://schemas.microsoft.com/office/drawing/2014/main" id="{05B3A0DE-6F84-744C-8286-A954ED9B0625}"/>
              </a:ext>
            </a:extLst>
          </p:cNvPr>
          <p:cNvPicPr>
            <a:picLocks noGrp="1" noChangeAspect="1"/>
          </p:cNvPicPr>
          <p:nvPr>
            <p:ph idx="1"/>
          </p:nvPr>
        </p:nvPicPr>
        <p:blipFill>
          <a:blip r:embed="rId2"/>
          <a:stretch>
            <a:fillRect/>
          </a:stretch>
        </p:blipFill>
        <p:spPr>
          <a:xfrm>
            <a:off x="1948919" y="2258290"/>
            <a:ext cx="3456911" cy="2671763"/>
          </a:xfrm>
        </p:spPr>
      </p:pic>
      <p:pic>
        <p:nvPicPr>
          <p:cNvPr id="5" name="Picture 4">
            <a:extLst>
              <a:ext uri="{FF2B5EF4-FFF2-40B4-BE49-F238E27FC236}">
                <a16:creationId xmlns:a16="http://schemas.microsoft.com/office/drawing/2014/main" id="{1B9658DE-9D4A-B64C-B86E-5CD8AFE7AA69}"/>
              </a:ext>
            </a:extLst>
          </p:cNvPr>
          <p:cNvPicPr>
            <a:picLocks noChangeAspect="1"/>
          </p:cNvPicPr>
          <p:nvPr/>
        </p:nvPicPr>
        <p:blipFill>
          <a:blip r:embed="rId3"/>
          <a:stretch>
            <a:fillRect/>
          </a:stretch>
        </p:blipFill>
        <p:spPr>
          <a:xfrm>
            <a:off x="7013286" y="2258290"/>
            <a:ext cx="2959100" cy="3086100"/>
          </a:xfrm>
          <a:prstGeom prst="rect">
            <a:avLst/>
          </a:prstGeom>
        </p:spPr>
      </p:pic>
    </p:spTree>
    <p:extLst>
      <p:ext uri="{BB962C8B-B14F-4D97-AF65-F5344CB8AC3E}">
        <p14:creationId xmlns:p14="http://schemas.microsoft.com/office/powerpoint/2010/main" val="2634385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BA34-4E28-A446-8D3D-E071D039B81E}"/>
              </a:ext>
            </a:extLst>
          </p:cNvPr>
          <p:cNvSpPr>
            <a:spLocks noGrp="1"/>
          </p:cNvSpPr>
          <p:nvPr>
            <p:ph type="title"/>
          </p:nvPr>
        </p:nvSpPr>
        <p:spPr/>
        <p:txBody>
          <a:bodyPr>
            <a:normAutofit/>
          </a:bodyPr>
          <a:lstStyle/>
          <a:p>
            <a:pPr algn="ctr"/>
            <a:r>
              <a:rPr lang="en-US" sz="2400" dirty="0"/>
              <a:t>The Sino-Indian War of 1962 was followed by decades of military confrontation along the China-India border</a:t>
            </a:r>
          </a:p>
        </p:txBody>
      </p:sp>
      <p:pic>
        <p:nvPicPr>
          <p:cNvPr id="4" name="Content Placeholder 3">
            <a:extLst>
              <a:ext uri="{FF2B5EF4-FFF2-40B4-BE49-F238E27FC236}">
                <a16:creationId xmlns:a16="http://schemas.microsoft.com/office/drawing/2014/main" id="{1A703BFA-5F61-B843-A50A-BA0844EF4D04}"/>
              </a:ext>
            </a:extLst>
          </p:cNvPr>
          <p:cNvPicPr>
            <a:picLocks noGrp="1" noChangeAspect="1"/>
          </p:cNvPicPr>
          <p:nvPr>
            <p:ph idx="1"/>
          </p:nvPr>
        </p:nvPicPr>
        <p:blipFill>
          <a:blip r:embed="rId2"/>
          <a:stretch>
            <a:fillRect/>
          </a:stretch>
        </p:blipFill>
        <p:spPr>
          <a:xfrm>
            <a:off x="3187491" y="2047868"/>
            <a:ext cx="1905000" cy="1270000"/>
          </a:xfrm>
        </p:spPr>
      </p:pic>
      <p:pic>
        <p:nvPicPr>
          <p:cNvPr id="5" name="Picture 4">
            <a:extLst>
              <a:ext uri="{FF2B5EF4-FFF2-40B4-BE49-F238E27FC236}">
                <a16:creationId xmlns:a16="http://schemas.microsoft.com/office/drawing/2014/main" id="{B4EAFBB2-F272-AD46-9272-819BA0CFBBB9}"/>
              </a:ext>
            </a:extLst>
          </p:cNvPr>
          <p:cNvPicPr>
            <a:picLocks noChangeAspect="1"/>
          </p:cNvPicPr>
          <p:nvPr/>
        </p:nvPicPr>
        <p:blipFill>
          <a:blip r:embed="rId3"/>
          <a:stretch>
            <a:fillRect/>
          </a:stretch>
        </p:blipFill>
        <p:spPr>
          <a:xfrm>
            <a:off x="5458691" y="2047868"/>
            <a:ext cx="2999509" cy="1690297"/>
          </a:xfrm>
          <a:prstGeom prst="rect">
            <a:avLst/>
          </a:prstGeom>
        </p:spPr>
      </p:pic>
      <p:pic>
        <p:nvPicPr>
          <p:cNvPr id="6" name="Picture 5">
            <a:extLst>
              <a:ext uri="{FF2B5EF4-FFF2-40B4-BE49-F238E27FC236}">
                <a16:creationId xmlns:a16="http://schemas.microsoft.com/office/drawing/2014/main" id="{2F4CCC52-3A3A-1946-86C2-A464B8B37163}"/>
              </a:ext>
            </a:extLst>
          </p:cNvPr>
          <p:cNvPicPr>
            <a:picLocks noChangeAspect="1"/>
          </p:cNvPicPr>
          <p:nvPr/>
        </p:nvPicPr>
        <p:blipFill>
          <a:blip r:embed="rId4"/>
          <a:stretch>
            <a:fillRect/>
          </a:stretch>
        </p:blipFill>
        <p:spPr>
          <a:xfrm>
            <a:off x="2457450" y="3860439"/>
            <a:ext cx="7277100" cy="2438400"/>
          </a:xfrm>
          <a:prstGeom prst="rect">
            <a:avLst/>
          </a:prstGeom>
        </p:spPr>
      </p:pic>
    </p:spTree>
    <p:extLst>
      <p:ext uri="{BB962C8B-B14F-4D97-AF65-F5344CB8AC3E}">
        <p14:creationId xmlns:p14="http://schemas.microsoft.com/office/powerpoint/2010/main" val="3174225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24DF-5F4A-7B41-B137-19F68FB2661D}"/>
              </a:ext>
            </a:extLst>
          </p:cNvPr>
          <p:cNvSpPr>
            <a:spLocks noGrp="1"/>
          </p:cNvSpPr>
          <p:nvPr>
            <p:ph type="title"/>
          </p:nvPr>
        </p:nvSpPr>
        <p:spPr>
          <a:xfrm>
            <a:off x="838200" y="365125"/>
            <a:ext cx="10515600" cy="1325563"/>
          </a:xfrm>
        </p:spPr>
        <p:txBody>
          <a:bodyPr>
            <a:normAutofit/>
          </a:bodyPr>
          <a:lstStyle/>
          <a:p>
            <a:pPr algn="ctr"/>
            <a:r>
              <a:rPr lang="en-US" sz="2400" dirty="0"/>
              <a:t>In the 1960s and 1970s, tensions along the Sino-Soviet border occasionally erupted into armed conflict, as on </a:t>
            </a:r>
            <a:r>
              <a:rPr lang="en-US" sz="2400" dirty="0" err="1"/>
              <a:t>Damansky</a:t>
            </a:r>
            <a:r>
              <a:rPr lang="en-US" sz="2400" dirty="0"/>
              <a:t> Island on March 2, 1969</a:t>
            </a:r>
          </a:p>
        </p:txBody>
      </p:sp>
      <p:pic>
        <p:nvPicPr>
          <p:cNvPr id="7" name="Content Placeholder 6">
            <a:extLst>
              <a:ext uri="{FF2B5EF4-FFF2-40B4-BE49-F238E27FC236}">
                <a16:creationId xmlns:a16="http://schemas.microsoft.com/office/drawing/2014/main" id="{91EDEF8E-5079-CE44-835C-82632E6CCB3F}"/>
              </a:ext>
            </a:extLst>
          </p:cNvPr>
          <p:cNvPicPr>
            <a:picLocks noGrp="1" noChangeAspect="1"/>
          </p:cNvPicPr>
          <p:nvPr>
            <p:ph idx="1"/>
          </p:nvPr>
        </p:nvPicPr>
        <p:blipFill>
          <a:blip r:embed="rId2"/>
          <a:stretch>
            <a:fillRect/>
          </a:stretch>
        </p:blipFill>
        <p:spPr>
          <a:xfrm>
            <a:off x="8146472" y="2943333"/>
            <a:ext cx="2541732" cy="1697002"/>
          </a:xfrm>
        </p:spPr>
      </p:pic>
      <p:pic>
        <p:nvPicPr>
          <p:cNvPr id="8" name="Picture 7">
            <a:extLst>
              <a:ext uri="{FF2B5EF4-FFF2-40B4-BE49-F238E27FC236}">
                <a16:creationId xmlns:a16="http://schemas.microsoft.com/office/drawing/2014/main" id="{648EB46D-37C0-3240-B64C-46DD1EBEAE01}"/>
              </a:ext>
            </a:extLst>
          </p:cNvPr>
          <p:cNvPicPr>
            <a:picLocks noChangeAspect="1"/>
          </p:cNvPicPr>
          <p:nvPr/>
        </p:nvPicPr>
        <p:blipFill>
          <a:blip r:embed="rId3"/>
          <a:stretch>
            <a:fillRect/>
          </a:stretch>
        </p:blipFill>
        <p:spPr>
          <a:xfrm>
            <a:off x="1704108" y="2360505"/>
            <a:ext cx="5746173" cy="3229254"/>
          </a:xfrm>
          <a:prstGeom prst="rect">
            <a:avLst/>
          </a:prstGeom>
        </p:spPr>
      </p:pic>
    </p:spTree>
    <p:extLst>
      <p:ext uri="{BB962C8B-B14F-4D97-AF65-F5344CB8AC3E}">
        <p14:creationId xmlns:p14="http://schemas.microsoft.com/office/powerpoint/2010/main" val="1416345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5D576-B691-A949-BB8F-85A215B1ECF9}"/>
              </a:ext>
            </a:extLst>
          </p:cNvPr>
          <p:cNvSpPr>
            <a:spLocks noGrp="1"/>
          </p:cNvSpPr>
          <p:nvPr>
            <p:ph type="title"/>
          </p:nvPr>
        </p:nvSpPr>
        <p:spPr/>
        <p:txBody>
          <a:bodyPr>
            <a:normAutofit fontScale="90000"/>
          </a:bodyPr>
          <a:lstStyle/>
          <a:p>
            <a:pPr algn="ctr"/>
            <a:r>
              <a:rPr lang="en-US" sz="2000" dirty="0"/>
              <a:t>The Third Indochina War was fought in February-March 1979. Among the factors that led to the Chinese attack were the latter’s conquest of Cambodia in 1978, ideological differences with Vietnam and its Soviet patron, China’s de facto alliance with the United States, as well as the traditional Chinese fear of geostrategic encirclement. The war ended after the PLA had advanced about 25 miles into Vietnamese territory and with the “road to Hanoi” “open,” according to China</a:t>
            </a:r>
          </a:p>
        </p:txBody>
      </p:sp>
      <p:pic>
        <p:nvPicPr>
          <p:cNvPr id="13" name="Content Placeholder 12">
            <a:extLst>
              <a:ext uri="{FF2B5EF4-FFF2-40B4-BE49-F238E27FC236}">
                <a16:creationId xmlns:a16="http://schemas.microsoft.com/office/drawing/2014/main" id="{888381DE-1F84-854D-8D3A-93EB0949D7C9}"/>
              </a:ext>
            </a:extLst>
          </p:cNvPr>
          <p:cNvPicPr>
            <a:picLocks noGrp="1" noChangeAspect="1"/>
          </p:cNvPicPr>
          <p:nvPr>
            <p:ph idx="1"/>
          </p:nvPr>
        </p:nvPicPr>
        <p:blipFill>
          <a:blip r:embed="rId2"/>
          <a:stretch>
            <a:fillRect/>
          </a:stretch>
        </p:blipFill>
        <p:spPr>
          <a:xfrm>
            <a:off x="3688033" y="1825625"/>
            <a:ext cx="4815933" cy="4351338"/>
          </a:xfrm>
        </p:spPr>
      </p:pic>
    </p:spTree>
    <p:extLst>
      <p:ext uri="{BB962C8B-B14F-4D97-AF65-F5344CB8AC3E}">
        <p14:creationId xmlns:p14="http://schemas.microsoft.com/office/powerpoint/2010/main" val="1698145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4638C-8E54-A94D-807F-530EC9738314}"/>
              </a:ext>
            </a:extLst>
          </p:cNvPr>
          <p:cNvSpPr>
            <a:spLocks noGrp="1"/>
          </p:cNvSpPr>
          <p:nvPr>
            <p:ph type="title"/>
          </p:nvPr>
        </p:nvSpPr>
        <p:spPr/>
        <p:txBody>
          <a:bodyPr>
            <a:normAutofit/>
          </a:bodyPr>
          <a:lstStyle/>
          <a:p>
            <a:pPr algn="ctr"/>
            <a:r>
              <a:rPr lang="en-US" sz="2400" dirty="0"/>
              <a:t>Left to right: Chinese Type 62 tank destroyed during the Battle of Lang Son, a Vietnam People’s Army soldier armed with a RPG-7 grenade launcher defending Lang Son, Chinese POW’s guarded by Vietnamese troops</a:t>
            </a:r>
          </a:p>
        </p:txBody>
      </p:sp>
      <p:pic>
        <p:nvPicPr>
          <p:cNvPr id="4" name="Content Placeholder 3">
            <a:extLst>
              <a:ext uri="{FF2B5EF4-FFF2-40B4-BE49-F238E27FC236}">
                <a16:creationId xmlns:a16="http://schemas.microsoft.com/office/drawing/2014/main" id="{4C36ECF8-2181-6441-9ECE-6A72D4107A37}"/>
              </a:ext>
            </a:extLst>
          </p:cNvPr>
          <p:cNvPicPr>
            <a:picLocks noGrp="1" noChangeAspect="1"/>
          </p:cNvPicPr>
          <p:nvPr>
            <p:ph idx="1"/>
          </p:nvPr>
        </p:nvPicPr>
        <p:blipFill>
          <a:blip r:embed="rId2"/>
          <a:stretch>
            <a:fillRect/>
          </a:stretch>
        </p:blipFill>
        <p:spPr>
          <a:xfrm>
            <a:off x="963430" y="1884219"/>
            <a:ext cx="3359187" cy="2239458"/>
          </a:xfrm>
        </p:spPr>
      </p:pic>
      <p:pic>
        <p:nvPicPr>
          <p:cNvPr id="5" name="Picture 4">
            <a:extLst>
              <a:ext uri="{FF2B5EF4-FFF2-40B4-BE49-F238E27FC236}">
                <a16:creationId xmlns:a16="http://schemas.microsoft.com/office/drawing/2014/main" id="{EDCBA0CD-7B64-4F46-9AD1-FCFFA1F2FFFF}"/>
              </a:ext>
            </a:extLst>
          </p:cNvPr>
          <p:cNvPicPr>
            <a:picLocks noChangeAspect="1"/>
          </p:cNvPicPr>
          <p:nvPr/>
        </p:nvPicPr>
        <p:blipFill>
          <a:blip r:embed="rId3"/>
          <a:stretch>
            <a:fillRect/>
          </a:stretch>
        </p:blipFill>
        <p:spPr>
          <a:xfrm>
            <a:off x="8173533" y="3868198"/>
            <a:ext cx="3366652" cy="2071001"/>
          </a:xfrm>
          <a:prstGeom prst="rect">
            <a:avLst/>
          </a:prstGeom>
        </p:spPr>
      </p:pic>
      <p:pic>
        <p:nvPicPr>
          <p:cNvPr id="6" name="Picture 5">
            <a:extLst>
              <a:ext uri="{FF2B5EF4-FFF2-40B4-BE49-F238E27FC236}">
                <a16:creationId xmlns:a16="http://schemas.microsoft.com/office/drawing/2014/main" id="{7B3DA5A9-C36A-D34A-8487-965B594E9733}"/>
              </a:ext>
            </a:extLst>
          </p:cNvPr>
          <p:cNvPicPr>
            <a:picLocks noChangeAspect="1"/>
          </p:cNvPicPr>
          <p:nvPr/>
        </p:nvPicPr>
        <p:blipFill>
          <a:blip r:embed="rId4"/>
          <a:stretch>
            <a:fillRect/>
          </a:stretch>
        </p:blipFill>
        <p:spPr>
          <a:xfrm>
            <a:off x="4799950" y="2395682"/>
            <a:ext cx="3187196" cy="2124797"/>
          </a:xfrm>
          <a:prstGeom prst="rect">
            <a:avLst/>
          </a:prstGeom>
        </p:spPr>
      </p:pic>
    </p:spTree>
    <p:extLst>
      <p:ext uri="{BB962C8B-B14F-4D97-AF65-F5344CB8AC3E}">
        <p14:creationId xmlns:p14="http://schemas.microsoft.com/office/powerpoint/2010/main" val="3228936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A4E0E-78A5-EE42-BBCD-8645CA919AF9}"/>
              </a:ext>
            </a:extLst>
          </p:cNvPr>
          <p:cNvSpPr>
            <a:spLocks noGrp="1"/>
          </p:cNvSpPr>
          <p:nvPr>
            <p:ph type="title"/>
          </p:nvPr>
        </p:nvSpPr>
        <p:spPr/>
        <p:txBody>
          <a:bodyPr>
            <a:normAutofit/>
          </a:bodyPr>
          <a:lstStyle/>
          <a:p>
            <a:pPr algn="ctr"/>
            <a:r>
              <a:rPr lang="en-US" sz="2400" dirty="0"/>
              <a:t>If, according to Clausewitz, war is the continuation of politics by other means, then what was the political outcome of Operations Enduring Freedom (Afghanistan) and Iraqi Freedom (Iraq)?</a:t>
            </a:r>
          </a:p>
        </p:txBody>
      </p:sp>
      <p:pic>
        <p:nvPicPr>
          <p:cNvPr id="4" name="Content Placeholder 3">
            <a:extLst>
              <a:ext uri="{FF2B5EF4-FFF2-40B4-BE49-F238E27FC236}">
                <a16:creationId xmlns:a16="http://schemas.microsoft.com/office/drawing/2014/main" id="{86645032-085B-F745-AC5C-AE93C7DFCDC0}"/>
              </a:ext>
            </a:extLst>
          </p:cNvPr>
          <p:cNvPicPr>
            <a:picLocks noGrp="1" noChangeAspect="1"/>
          </p:cNvPicPr>
          <p:nvPr>
            <p:ph idx="1"/>
          </p:nvPr>
        </p:nvPicPr>
        <p:blipFill>
          <a:blip r:embed="rId2"/>
          <a:stretch>
            <a:fillRect/>
          </a:stretch>
        </p:blipFill>
        <p:spPr>
          <a:xfrm>
            <a:off x="1672937" y="1984303"/>
            <a:ext cx="5715000" cy="3175000"/>
          </a:xfrm>
        </p:spPr>
      </p:pic>
      <p:pic>
        <p:nvPicPr>
          <p:cNvPr id="5" name="Picture 4">
            <a:extLst>
              <a:ext uri="{FF2B5EF4-FFF2-40B4-BE49-F238E27FC236}">
                <a16:creationId xmlns:a16="http://schemas.microsoft.com/office/drawing/2014/main" id="{0B39E003-84F8-0442-839B-5F278613454D}"/>
              </a:ext>
            </a:extLst>
          </p:cNvPr>
          <p:cNvPicPr>
            <a:picLocks noChangeAspect="1"/>
          </p:cNvPicPr>
          <p:nvPr/>
        </p:nvPicPr>
        <p:blipFill>
          <a:blip r:embed="rId3"/>
          <a:stretch>
            <a:fillRect/>
          </a:stretch>
        </p:blipFill>
        <p:spPr>
          <a:xfrm>
            <a:off x="7948468" y="2692400"/>
            <a:ext cx="3111500" cy="2082800"/>
          </a:xfrm>
          <a:prstGeom prst="rect">
            <a:avLst/>
          </a:prstGeom>
        </p:spPr>
      </p:pic>
    </p:spTree>
    <p:extLst>
      <p:ext uri="{BB962C8B-B14F-4D97-AF65-F5344CB8AC3E}">
        <p14:creationId xmlns:p14="http://schemas.microsoft.com/office/powerpoint/2010/main" val="1585004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29AB0-6B42-AA49-AA6C-F942D25A1874}"/>
              </a:ext>
            </a:extLst>
          </p:cNvPr>
          <p:cNvSpPr>
            <a:spLocks noGrp="1"/>
          </p:cNvSpPr>
          <p:nvPr>
            <p:ph type="title"/>
          </p:nvPr>
        </p:nvSpPr>
        <p:spPr/>
        <p:txBody>
          <a:bodyPr>
            <a:normAutofit/>
          </a:bodyPr>
          <a:lstStyle/>
          <a:p>
            <a:pPr algn="ctr"/>
            <a:r>
              <a:rPr lang="en-US" sz="2400" dirty="0"/>
              <a:t>The Russian World is a cultural notion as well as an ideological and geopolitical program</a:t>
            </a:r>
          </a:p>
        </p:txBody>
      </p:sp>
      <p:pic>
        <p:nvPicPr>
          <p:cNvPr id="7" name="Content Placeholder 6">
            <a:extLst>
              <a:ext uri="{FF2B5EF4-FFF2-40B4-BE49-F238E27FC236}">
                <a16:creationId xmlns:a16="http://schemas.microsoft.com/office/drawing/2014/main" id="{3AC7D2F5-7DEC-A746-ACFC-5B79B9BB813C}"/>
              </a:ext>
            </a:extLst>
          </p:cNvPr>
          <p:cNvPicPr>
            <a:picLocks noGrp="1" noChangeAspect="1"/>
          </p:cNvPicPr>
          <p:nvPr>
            <p:ph idx="1"/>
          </p:nvPr>
        </p:nvPicPr>
        <p:blipFill>
          <a:blip r:embed="rId2"/>
          <a:stretch>
            <a:fillRect/>
          </a:stretch>
        </p:blipFill>
        <p:spPr>
          <a:xfrm>
            <a:off x="3920331" y="1825625"/>
            <a:ext cx="4351338" cy="4351338"/>
          </a:xfrm>
        </p:spPr>
      </p:pic>
    </p:spTree>
    <p:extLst>
      <p:ext uri="{BB962C8B-B14F-4D97-AF65-F5344CB8AC3E}">
        <p14:creationId xmlns:p14="http://schemas.microsoft.com/office/powerpoint/2010/main" val="39589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DD47-521E-CA4E-9789-36A672AC2764}"/>
              </a:ext>
            </a:extLst>
          </p:cNvPr>
          <p:cNvSpPr>
            <a:spLocks noGrp="1"/>
          </p:cNvSpPr>
          <p:nvPr>
            <p:ph type="title"/>
          </p:nvPr>
        </p:nvSpPr>
        <p:spPr/>
        <p:txBody>
          <a:bodyPr>
            <a:normAutofit/>
          </a:bodyPr>
          <a:lstStyle/>
          <a:p>
            <a:pPr algn="ctr"/>
            <a:r>
              <a:rPr lang="en-US" sz="2400" dirty="0"/>
              <a:t>The 2021 Victory Day parade in Red Square conveyed the image of a rising military power on the march</a:t>
            </a:r>
          </a:p>
        </p:txBody>
      </p:sp>
      <p:pic>
        <p:nvPicPr>
          <p:cNvPr id="4" name="Content Placeholder 3">
            <a:extLst>
              <a:ext uri="{FF2B5EF4-FFF2-40B4-BE49-F238E27FC236}">
                <a16:creationId xmlns:a16="http://schemas.microsoft.com/office/drawing/2014/main" id="{F7D09209-1750-DA41-8A23-694A85B68B71}"/>
              </a:ext>
            </a:extLst>
          </p:cNvPr>
          <p:cNvPicPr>
            <a:picLocks noGrp="1" noChangeAspect="1"/>
          </p:cNvPicPr>
          <p:nvPr>
            <p:ph idx="1"/>
          </p:nvPr>
        </p:nvPicPr>
        <p:blipFill>
          <a:blip r:embed="rId2"/>
          <a:stretch>
            <a:fillRect/>
          </a:stretch>
        </p:blipFill>
        <p:spPr>
          <a:xfrm>
            <a:off x="2237371" y="1825625"/>
            <a:ext cx="7717258" cy="4351338"/>
          </a:xfrm>
        </p:spPr>
      </p:pic>
    </p:spTree>
    <p:extLst>
      <p:ext uri="{BB962C8B-B14F-4D97-AF65-F5344CB8AC3E}">
        <p14:creationId xmlns:p14="http://schemas.microsoft.com/office/powerpoint/2010/main" val="955329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13DE8-E088-CD45-8AD2-1DA9E9C76555}"/>
              </a:ext>
            </a:extLst>
          </p:cNvPr>
          <p:cNvSpPr>
            <a:spLocks noGrp="1"/>
          </p:cNvSpPr>
          <p:nvPr>
            <p:ph type="title"/>
          </p:nvPr>
        </p:nvSpPr>
        <p:spPr/>
        <p:txBody>
          <a:bodyPr>
            <a:normAutofit/>
          </a:bodyPr>
          <a:lstStyle/>
          <a:p>
            <a:pPr algn="ctr"/>
            <a:r>
              <a:rPr lang="en-US" sz="2400" dirty="0"/>
              <a:t>Historically, </a:t>
            </a:r>
            <a:r>
              <a:rPr lang="en-US" sz="2400" i="1" dirty="0" err="1"/>
              <a:t>dedovshchina</a:t>
            </a:r>
            <a:r>
              <a:rPr lang="en-US" sz="2400" dirty="0"/>
              <a:t> (hazing) degraded, sometimes severely, the military effectiveness of Russia’s armed forces</a:t>
            </a:r>
            <a:endParaRPr lang="en-US" sz="2400" i="1" dirty="0"/>
          </a:p>
        </p:txBody>
      </p:sp>
      <p:pic>
        <p:nvPicPr>
          <p:cNvPr id="4" name="Content Placeholder 3">
            <a:extLst>
              <a:ext uri="{FF2B5EF4-FFF2-40B4-BE49-F238E27FC236}">
                <a16:creationId xmlns:a16="http://schemas.microsoft.com/office/drawing/2014/main" id="{484E95F0-8278-FF49-A455-7C8ED80C2887}"/>
              </a:ext>
            </a:extLst>
          </p:cNvPr>
          <p:cNvPicPr>
            <a:picLocks noGrp="1" noChangeAspect="1"/>
          </p:cNvPicPr>
          <p:nvPr>
            <p:ph idx="1"/>
          </p:nvPr>
        </p:nvPicPr>
        <p:blipFill>
          <a:blip r:embed="rId2"/>
          <a:stretch>
            <a:fillRect/>
          </a:stretch>
        </p:blipFill>
        <p:spPr>
          <a:xfrm>
            <a:off x="1403927" y="2012590"/>
            <a:ext cx="3251200" cy="2120900"/>
          </a:xfrm>
        </p:spPr>
      </p:pic>
      <p:pic>
        <p:nvPicPr>
          <p:cNvPr id="8" name="Picture 7">
            <a:extLst>
              <a:ext uri="{FF2B5EF4-FFF2-40B4-BE49-F238E27FC236}">
                <a16:creationId xmlns:a16="http://schemas.microsoft.com/office/drawing/2014/main" id="{97EBBB43-69BB-C344-8076-328254E5FDD7}"/>
              </a:ext>
            </a:extLst>
          </p:cNvPr>
          <p:cNvPicPr>
            <a:picLocks noChangeAspect="1"/>
          </p:cNvPicPr>
          <p:nvPr/>
        </p:nvPicPr>
        <p:blipFill>
          <a:blip r:embed="rId3"/>
          <a:stretch>
            <a:fillRect/>
          </a:stretch>
        </p:blipFill>
        <p:spPr>
          <a:xfrm>
            <a:off x="5417128" y="1663340"/>
            <a:ext cx="3759200" cy="2819400"/>
          </a:xfrm>
          <a:prstGeom prst="rect">
            <a:avLst/>
          </a:prstGeom>
        </p:spPr>
      </p:pic>
      <p:pic>
        <p:nvPicPr>
          <p:cNvPr id="9" name="Picture 8">
            <a:extLst>
              <a:ext uri="{FF2B5EF4-FFF2-40B4-BE49-F238E27FC236}">
                <a16:creationId xmlns:a16="http://schemas.microsoft.com/office/drawing/2014/main" id="{38EFF381-6654-4942-9A56-41965AB04C78}"/>
              </a:ext>
            </a:extLst>
          </p:cNvPr>
          <p:cNvPicPr>
            <a:picLocks noChangeAspect="1"/>
          </p:cNvPicPr>
          <p:nvPr/>
        </p:nvPicPr>
        <p:blipFill>
          <a:blip r:embed="rId4"/>
          <a:stretch>
            <a:fillRect/>
          </a:stretch>
        </p:blipFill>
        <p:spPr>
          <a:xfrm>
            <a:off x="1925782" y="4582320"/>
            <a:ext cx="3056082" cy="1715148"/>
          </a:xfrm>
          <a:prstGeom prst="rect">
            <a:avLst/>
          </a:prstGeom>
        </p:spPr>
      </p:pic>
      <p:pic>
        <p:nvPicPr>
          <p:cNvPr id="10" name="Picture 9">
            <a:extLst>
              <a:ext uri="{FF2B5EF4-FFF2-40B4-BE49-F238E27FC236}">
                <a16:creationId xmlns:a16="http://schemas.microsoft.com/office/drawing/2014/main" id="{FE8AF383-7D7E-7B48-A6E5-3741ED1A7075}"/>
              </a:ext>
            </a:extLst>
          </p:cNvPr>
          <p:cNvPicPr>
            <a:picLocks noChangeAspect="1"/>
          </p:cNvPicPr>
          <p:nvPr/>
        </p:nvPicPr>
        <p:blipFill>
          <a:blip r:embed="rId5"/>
          <a:stretch>
            <a:fillRect/>
          </a:stretch>
        </p:blipFill>
        <p:spPr>
          <a:xfrm>
            <a:off x="6761017" y="4582320"/>
            <a:ext cx="3255819" cy="1888375"/>
          </a:xfrm>
          <a:prstGeom prst="rect">
            <a:avLst/>
          </a:prstGeom>
        </p:spPr>
      </p:pic>
    </p:spTree>
    <p:extLst>
      <p:ext uri="{BB962C8B-B14F-4D97-AF65-F5344CB8AC3E}">
        <p14:creationId xmlns:p14="http://schemas.microsoft.com/office/powerpoint/2010/main" val="764790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ACB42-FDDF-B747-A209-813F516A6204}"/>
              </a:ext>
            </a:extLst>
          </p:cNvPr>
          <p:cNvSpPr>
            <a:spLocks noGrp="1"/>
          </p:cNvSpPr>
          <p:nvPr>
            <p:ph type="title"/>
          </p:nvPr>
        </p:nvSpPr>
        <p:spPr/>
        <p:txBody>
          <a:bodyPr>
            <a:normAutofit/>
          </a:bodyPr>
          <a:lstStyle/>
          <a:p>
            <a:pPr algn="ctr"/>
            <a:r>
              <a:rPr lang="en-US" sz="2400" dirty="0"/>
              <a:t>Conscript </a:t>
            </a:r>
            <a:r>
              <a:rPr lang="en-US" sz="2400" dirty="0" err="1"/>
              <a:t>Ramil</a:t>
            </a:r>
            <a:r>
              <a:rPr lang="en-US" sz="2400" dirty="0"/>
              <a:t> </a:t>
            </a:r>
            <a:r>
              <a:rPr lang="en-US" sz="2400" dirty="0" err="1"/>
              <a:t>Shamsutdinov</a:t>
            </a:r>
            <a:r>
              <a:rPr lang="en-US" sz="2400" dirty="0"/>
              <a:t>, who in 2019 murdered 8 members of his military unit. In 2021 he was sentenced to 24.5 years in a strict-regime prison camp</a:t>
            </a:r>
          </a:p>
        </p:txBody>
      </p:sp>
      <p:pic>
        <p:nvPicPr>
          <p:cNvPr id="4" name="Content Placeholder 3">
            <a:extLst>
              <a:ext uri="{FF2B5EF4-FFF2-40B4-BE49-F238E27FC236}">
                <a16:creationId xmlns:a16="http://schemas.microsoft.com/office/drawing/2014/main" id="{4A2B0799-2847-9E4E-A949-7EED9C2CB5A5}"/>
              </a:ext>
            </a:extLst>
          </p:cNvPr>
          <p:cNvPicPr>
            <a:picLocks noGrp="1" noChangeAspect="1"/>
          </p:cNvPicPr>
          <p:nvPr>
            <p:ph idx="1"/>
          </p:nvPr>
        </p:nvPicPr>
        <p:blipFill>
          <a:blip r:embed="rId2"/>
          <a:stretch>
            <a:fillRect/>
          </a:stretch>
        </p:blipFill>
        <p:spPr>
          <a:xfrm>
            <a:off x="2832496" y="1825625"/>
            <a:ext cx="6527007" cy="4351338"/>
          </a:xfrm>
        </p:spPr>
      </p:pic>
    </p:spTree>
    <p:extLst>
      <p:ext uri="{BB962C8B-B14F-4D97-AF65-F5344CB8AC3E}">
        <p14:creationId xmlns:p14="http://schemas.microsoft.com/office/powerpoint/2010/main" val="2999518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B6272-5A08-694F-BBD9-B2166682091C}"/>
              </a:ext>
            </a:extLst>
          </p:cNvPr>
          <p:cNvSpPr>
            <a:spLocks noGrp="1"/>
          </p:cNvSpPr>
          <p:nvPr>
            <p:ph type="title"/>
          </p:nvPr>
        </p:nvSpPr>
        <p:spPr/>
        <p:txBody>
          <a:bodyPr>
            <a:normAutofit/>
          </a:bodyPr>
          <a:lstStyle/>
          <a:p>
            <a:pPr algn="ctr"/>
            <a:r>
              <a:rPr lang="en-US" sz="2400" dirty="0"/>
              <a:t>At the Chinese Communist Party’s XIX Congress in 2017, Xi Jinping pledged to transform the PLA (People’s Liberation Army) into “a world-class force” by 2049</a:t>
            </a:r>
          </a:p>
        </p:txBody>
      </p:sp>
      <p:pic>
        <p:nvPicPr>
          <p:cNvPr id="7" name="Content Placeholder 6">
            <a:extLst>
              <a:ext uri="{FF2B5EF4-FFF2-40B4-BE49-F238E27FC236}">
                <a16:creationId xmlns:a16="http://schemas.microsoft.com/office/drawing/2014/main" id="{C74E9B9C-F0E5-CF44-B94C-5A47C508E1BE}"/>
              </a:ext>
            </a:extLst>
          </p:cNvPr>
          <p:cNvPicPr>
            <a:picLocks noGrp="1" noChangeAspect="1"/>
          </p:cNvPicPr>
          <p:nvPr>
            <p:ph idx="1"/>
          </p:nvPr>
        </p:nvPicPr>
        <p:blipFill>
          <a:blip r:embed="rId2"/>
          <a:stretch>
            <a:fillRect/>
          </a:stretch>
        </p:blipFill>
        <p:spPr>
          <a:xfrm>
            <a:off x="2829580" y="1825625"/>
            <a:ext cx="6532839" cy="4351338"/>
          </a:xfrm>
        </p:spPr>
      </p:pic>
    </p:spTree>
    <p:extLst>
      <p:ext uri="{BB962C8B-B14F-4D97-AF65-F5344CB8AC3E}">
        <p14:creationId xmlns:p14="http://schemas.microsoft.com/office/powerpoint/2010/main" val="1491552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A36CA-1A8E-2B44-9B5B-B720E93EE36F}"/>
              </a:ext>
            </a:extLst>
          </p:cNvPr>
          <p:cNvSpPr>
            <a:spLocks noGrp="1"/>
          </p:cNvSpPr>
          <p:nvPr>
            <p:ph type="title"/>
          </p:nvPr>
        </p:nvSpPr>
        <p:spPr/>
        <p:txBody>
          <a:bodyPr>
            <a:normAutofit/>
          </a:bodyPr>
          <a:lstStyle/>
          <a:p>
            <a:pPr algn="ctr"/>
            <a:r>
              <a:rPr lang="en-US" sz="2400" dirty="0"/>
              <a:t>China’s Belt and Road Initiative, revisited</a:t>
            </a:r>
          </a:p>
        </p:txBody>
      </p:sp>
      <p:pic>
        <p:nvPicPr>
          <p:cNvPr id="7" name="Content Placeholder 6">
            <a:extLst>
              <a:ext uri="{FF2B5EF4-FFF2-40B4-BE49-F238E27FC236}">
                <a16:creationId xmlns:a16="http://schemas.microsoft.com/office/drawing/2014/main" id="{98BEEC99-AE74-F649-8569-BACF9C0806A4}"/>
              </a:ext>
            </a:extLst>
          </p:cNvPr>
          <p:cNvPicPr>
            <a:picLocks noGrp="1" noChangeAspect="1"/>
          </p:cNvPicPr>
          <p:nvPr>
            <p:ph idx="1"/>
          </p:nvPr>
        </p:nvPicPr>
        <p:blipFill>
          <a:blip r:embed="rId2"/>
          <a:stretch>
            <a:fillRect/>
          </a:stretch>
        </p:blipFill>
        <p:spPr>
          <a:xfrm>
            <a:off x="2527300" y="2286794"/>
            <a:ext cx="7137400" cy="3429000"/>
          </a:xfrm>
        </p:spPr>
      </p:pic>
    </p:spTree>
    <p:extLst>
      <p:ext uri="{BB962C8B-B14F-4D97-AF65-F5344CB8AC3E}">
        <p14:creationId xmlns:p14="http://schemas.microsoft.com/office/powerpoint/2010/main" val="3954509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A5C62-3C4F-0D40-BECA-B75C8EABB02F}"/>
              </a:ext>
            </a:extLst>
          </p:cNvPr>
          <p:cNvSpPr>
            <a:spLocks noGrp="1"/>
          </p:cNvSpPr>
          <p:nvPr>
            <p:ph type="title"/>
          </p:nvPr>
        </p:nvSpPr>
        <p:spPr/>
        <p:txBody>
          <a:bodyPr>
            <a:normAutofit/>
          </a:bodyPr>
          <a:lstStyle/>
          <a:p>
            <a:pPr algn="ctr"/>
            <a:r>
              <a:rPr lang="en-US" sz="2400" dirty="0"/>
              <a:t>Among other things, the Initiative is meant to counteract the perceived threat of geostrategic encirclement</a:t>
            </a:r>
          </a:p>
        </p:txBody>
      </p:sp>
      <p:pic>
        <p:nvPicPr>
          <p:cNvPr id="4" name="Content Placeholder 3">
            <a:extLst>
              <a:ext uri="{FF2B5EF4-FFF2-40B4-BE49-F238E27FC236}">
                <a16:creationId xmlns:a16="http://schemas.microsoft.com/office/drawing/2014/main" id="{BE3DEBBC-2B45-3E40-8BA1-CE9F7005F7AF}"/>
              </a:ext>
            </a:extLst>
          </p:cNvPr>
          <p:cNvPicPr>
            <a:picLocks noGrp="1" noChangeAspect="1"/>
          </p:cNvPicPr>
          <p:nvPr>
            <p:ph idx="1"/>
          </p:nvPr>
        </p:nvPicPr>
        <p:blipFill>
          <a:blip r:embed="rId2"/>
          <a:stretch>
            <a:fillRect/>
          </a:stretch>
        </p:blipFill>
        <p:spPr>
          <a:xfrm>
            <a:off x="3054350" y="1931194"/>
            <a:ext cx="6083300" cy="4140200"/>
          </a:xfrm>
        </p:spPr>
      </p:pic>
    </p:spTree>
    <p:extLst>
      <p:ext uri="{BB962C8B-B14F-4D97-AF65-F5344CB8AC3E}">
        <p14:creationId xmlns:p14="http://schemas.microsoft.com/office/powerpoint/2010/main" val="1704660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4751</TotalTime>
  <Words>1009</Words>
  <Application>Microsoft Macintosh PowerPoint</Application>
  <PresentationFormat>Widescreen</PresentationFormat>
  <Paragraphs>49</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War in the Twenty-First Century</vt:lpstr>
      <vt:lpstr>Putin’s Munich Speech in 2007 laid down the essentials of Russia’s new geopolitical and, by implication, geocultural doctrine</vt:lpstr>
      <vt:lpstr>The Russian World is a cultural notion as well as an ideological and geopolitical program</vt:lpstr>
      <vt:lpstr>The 2021 Victory Day parade in Red Square conveyed the image of a rising military power on the march</vt:lpstr>
      <vt:lpstr>Historically, dedovshchina (hazing) degraded, sometimes severely, the military effectiveness of Russia’s armed forces</vt:lpstr>
      <vt:lpstr>Conscript Ramil Shamsutdinov, who in 2019 murdered 8 members of his military unit. In 2021 he was sentenced to 24.5 years in a strict-regime prison camp</vt:lpstr>
      <vt:lpstr>At the Chinese Communist Party’s XIX Congress in 2017, Xi Jinping pledged to transform the PLA (People’s Liberation Army) into “a world-class force” by 2049</vt:lpstr>
      <vt:lpstr>China’s Belt and Road Initiative, revisited</vt:lpstr>
      <vt:lpstr>Among other things, the Initiative is meant to counteract the perceived threat of geostrategic encirclement</vt:lpstr>
      <vt:lpstr>In addition to its institutional, technological, and training aspects, the de-guerrillaization and professionalization of China’s People’s Liberation Army involved the introduction of uniforms carrying badges of rank and other insignia. On left, a 1960 PLA officer’s uniform. On right, PLA officers and troops in their Model 2021 uniforms</vt:lpstr>
      <vt:lpstr>…a reform that recalls the restoration of tsarist uniforms in the Red Army following the Battle of Stalingrad, when its personnel changed from the “proletarian” look below to…</vt:lpstr>
      <vt:lpstr>…a hierarchically structured style of military dress</vt:lpstr>
      <vt:lpstr>In the twenty-first century, few states have been able to use their armed forces effectively. The reasons for this are variously domestic-political, budgetary, or military-structural</vt:lpstr>
      <vt:lpstr>Biddle writes that military effectiveness depends on force deployment, which in its modern form dates from World War I</vt:lpstr>
      <vt:lpstr>The aesthetics of battlefield display or concealment</vt:lpstr>
      <vt:lpstr>Civilian fashion outcomes of the modern military’s concealment imperative</vt:lpstr>
      <vt:lpstr>One might add that military effectiveness depends on…</vt:lpstr>
      <vt:lpstr>The PLA has tried to strengthen its non-commissioned officer corps, but with mixed success. It is not clear whether China’s leaders understand that a cadre of experienced NCOs enjoying high status within the armed services as well as in society at large is essential for ensuring military effectiveness</vt:lpstr>
      <vt:lpstr>Audie Murphy (1925-1971) In addition to being a highly decorated World War II hero, Sgt. Murphy, born into a poor farming family, was an actor, songwriter, and horse-breeder</vt:lpstr>
      <vt:lpstr>Members of the US Army’s Audie Murphy Club in 2022</vt:lpstr>
      <vt:lpstr> An Officer and a Gentleman (1982). Gunnery Sgt. Emil Foley (Louis Gossett Jr.) confronts Officer Candidate Zack Mayo (Richard Gere)</vt:lpstr>
      <vt:lpstr>China is a revisionist power with irredentist claims against its neighbors to the north, east, south, and west</vt:lpstr>
      <vt:lpstr>The Sino-Indian War of 1962 was followed by decades of military confrontation along the China-India border</vt:lpstr>
      <vt:lpstr>In the 1960s and 1970s, tensions along the Sino-Soviet border occasionally erupted into armed conflict, as on Damansky Island on March 2, 1969</vt:lpstr>
      <vt:lpstr>The Third Indochina War was fought in February-March 1979. Among the factors that led to the Chinese attack were the latter’s conquest of Cambodia in 1978, ideological differences with Vietnam and its Soviet patron, China’s de facto alliance with the United States, as well as the traditional Chinese fear of geostrategic encirclement. The war ended after the PLA had advanced about 25 miles into Vietnamese territory and with the “road to Hanoi” “open,” according to China</vt:lpstr>
      <vt:lpstr>Left to right: Chinese Type 62 tank destroyed during the Battle of Lang Son, a Vietnam People’s Army soldier armed with a RPG-7 grenade launcher defending Lang Son, Chinese POW’s guarded by Vietnamese troops</vt:lpstr>
      <vt:lpstr>If, according to Clausewitz, war is the continuation of politics by other means, then what was the political outcome of Operations Enduring Freedom (Afghanistan) and Iraqi Freedom (Iraq)?</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 in the Twenty-First Century</dc:title>
  <dc:creator>Tempest, Richard</dc:creator>
  <cp:lastModifiedBy>Tempest, Richard</cp:lastModifiedBy>
  <cp:revision>30</cp:revision>
  <dcterms:created xsi:type="dcterms:W3CDTF">2023-03-04T14:28:51Z</dcterms:created>
  <dcterms:modified xsi:type="dcterms:W3CDTF">2023-03-07T21:40:32Z</dcterms:modified>
</cp:coreProperties>
</file>