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02" r:id="rId3"/>
    <p:sldId id="309" r:id="rId4"/>
    <p:sldId id="282" r:id="rId5"/>
    <p:sldId id="288" r:id="rId6"/>
    <p:sldId id="286" r:id="rId7"/>
    <p:sldId id="287" r:id="rId8"/>
    <p:sldId id="281" r:id="rId9"/>
    <p:sldId id="279" r:id="rId10"/>
    <p:sldId id="290" r:id="rId11"/>
    <p:sldId id="289" r:id="rId12"/>
    <p:sldId id="291" r:id="rId13"/>
    <p:sldId id="295" r:id="rId14"/>
    <p:sldId id="304" r:id="rId15"/>
    <p:sldId id="305" r:id="rId16"/>
    <p:sldId id="303" r:id="rId17"/>
    <p:sldId id="306" r:id="rId18"/>
    <p:sldId id="297" r:id="rId19"/>
    <p:sldId id="307" r:id="rId20"/>
    <p:sldId id="308" r:id="rId21"/>
    <p:sldId id="293" r:id="rId22"/>
    <p:sldId id="294" r:id="rId23"/>
    <p:sldId id="298" r:id="rId24"/>
    <p:sldId id="257" r:id="rId25"/>
    <p:sldId id="285" r:id="rId26"/>
    <p:sldId id="299" r:id="rId27"/>
    <p:sldId id="292" r:id="rId28"/>
    <p:sldId id="283" r:id="rId29"/>
    <p:sldId id="284" r:id="rId30"/>
    <p:sldId id="301"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1"/>
    <p:restoredTop sz="95153"/>
  </p:normalViewPr>
  <p:slideViewPr>
    <p:cSldViewPr snapToGrid="0" snapToObjects="1">
      <p:cViewPr varScale="1">
        <p:scale>
          <a:sx n="124" d="100"/>
          <a:sy n="124" d="100"/>
        </p:scale>
        <p:origin x="126"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24425-EAFB-3D42-9A04-21C8DF1E2A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669024-5D48-9842-B2AF-E29E888E12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EA59F3-3316-9449-A3EE-F67A0536FBFF}"/>
              </a:ext>
            </a:extLst>
          </p:cNvPr>
          <p:cNvSpPr>
            <a:spLocks noGrp="1"/>
          </p:cNvSpPr>
          <p:nvPr>
            <p:ph type="dt" sz="half" idx="10"/>
          </p:nvPr>
        </p:nvSpPr>
        <p:spPr/>
        <p:txBody>
          <a:bodyPr/>
          <a:lstStyle/>
          <a:p>
            <a:fld id="{220089AF-CF18-E544-8ED3-520E0DF4F36D}" type="datetimeFigureOut">
              <a:rPr lang="en-US" smtClean="0"/>
              <a:t>2/28/2023</a:t>
            </a:fld>
            <a:endParaRPr lang="en-US"/>
          </a:p>
        </p:txBody>
      </p:sp>
      <p:sp>
        <p:nvSpPr>
          <p:cNvPr id="5" name="Footer Placeholder 4">
            <a:extLst>
              <a:ext uri="{FF2B5EF4-FFF2-40B4-BE49-F238E27FC236}">
                <a16:creationId xmlns:a16="http://schemas.microsoft.com/office/drawing/2014/main" id="{2FBDC428-D8B8-494F-B136-057E4A04F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1379D-65D5-C643-B113-A98D042772C8}"/>
              </a:ext>
            </a:extLst>
          </p:cNvPr>
          <p:cNvSpPr>
            <a:spLocks noGrp="1"/>
          </p:cNvSpPr>
          <p:nvPr>
            <p:ph type="sldNum" sz="quarter" idx="12"/>
          </p:nvPr>
        </p:nvSpPr>
        <p:spPr/>
        <p:txBody>
          <a:bodyPr/>
          <a:lstStyle/>
          <a:p>
            <a:fld id="{C9044D46-215D-9041-831F-059F0F8701A6}" type="slidenum">
              <a:rPr lang="en-US" smtClean="0"/>
              <a:t>‹#›</a:t>
            </a:fld>
            <a:endParaRPr lang="en-US"/>
          </a:p>
        </p:txBody>
      </p:sp>
    </p:spTree>
    <p:extLst>
      <p:ext uri="{BB962C8B-B14F-4D97-AF65-F5344CB8AC3E}">
        <p14:creationId xmlns:p14="http://schemas.microsoft.com/office/powerpoint/2010/main" val="3765715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3063-2013-C342-974F-2C0B88D038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00EC19-D0A8-BD47-A16A-3EE0B3C126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B9206-3E8A-374F-BE71-89F5104FB9F6}"/>
              </a:ext>
            </a:extLst>
          </p:cNvPr>
          <p:cNvSpPr>
            <a:spLocks noGrp="1"/>
          </p:cNvSpPr>
          <p:nvPr>
            <p:ph type="dt" sz="half" idx="10"/>
          </p:nvPr>
        </p:nvSpPr>
        <p:spPr/>
        <p:txBody>
          <a:bodyPr/>
          <a:lstStyle/>
          <a:p>
            <a:fld id="{220089AF-CF18-E544-8ED3-520E0DF4F36D}" type="datetimeFigureOut">
              <a:rPr lang="en-US" smtClean="0"/>
              <a:t>2/28/2023</a:t>
            </a:fld>
            <a:endParaRPr lang="en-US"/>
          </a:p>
        </p:txBody>
      </p:sp>
      <p:sp>
        <p:nvSpPr>
          <p:cNvPr id="5" name="Footer Placeholder 4">
            <a:extLst>
              <a:ext uri="{FF2B5EF4-FFF2-40B4-BE49-F238E27FC236}">
                <a16:creationId xmlns:a16="http://schemas.microsoft.com/office/drawing/2014/main" id="{E6CA0D51-F027-E443-A2EB-DD8FFED187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6E776-64AB-054E-B230-5D0CEF95EA61}"/>
              </a:ext>
            </a:extLst>
          </p:cNvPr>
          <p:cNvSpPr>
            <a:spLocks noGrp="1"/>
          </p:cNvSpPr>
          <p:nvPr>
            <p:ph type="sldNum" sz="quarter" idx="12"/>
          </p:nvPr>
        </p:nvSpPr>
        <p:spPr/>
        <p:txBody>
          <a:bodyPr/>
          <a:lstStyle/>
          <a:p>
            <a:fld id="{C9044D46-215D-9041-831F-059F0F8701A6}" type="slidenum">
              <a:rPr lang="en-US" smtClean="0"/>
              <a:t>‹#›</a:t>
            </a:fld>
            <a:endParaRPr lang="en-US"/>
          </a:p>
        </p:txBody>
      </p:sp>
    </p:spTree>
    <p:extLst>
      <p:ext uri="{BB962C8B-B14F-4D97-AF65-F5344CB8AC3E}">
        <p14:creationId xmlns:p14="http://schemas.microsoft.com/office/powerpoint/2010/main" val="3877634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DC006E-8FD2-6749-B7F3-36AA0035CF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A87C23-B1C7-C442-AF27-9FF78400C4B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74AE7-856C-084B-9C8A-613B939B59D4}"/>
              </a:ext>
            </a:extLst>
          </p:cNvPr>
          <p:cNvSpPr>
            <a:spLocks noGrp="1"/>
          </p:cNvSpPr>
          <p:nvPr>
            <p:ph type="dt" sz="half" idx="10"/>
          </p:nvPr>
        </p:nvSpPr>
        <p:spPr/>
        <p:txBody>
          <a:bodyPr/>
          <a:lstStyle/>
          <a:p>
            <a:fld id="{220089AF-CF18-E544-8ED3-520E0DF4F36D}" type="datetimeFigureOut">
              <a:rPr lang="en-US" smtClean="0"/>
              <a:t>2/28/2023</a:t>
            </a:fld>
            <a:endParaRPr lang="en-US"/>
          </a:p>
        </p:txBody>
      </p:sp>
      <p:sp>
        <p:nvSpPr>
          <p:cNvPr id="5" name="Footer Placeholder 4">
            <a:extLst>
              <a:ext uri="{FF2B5EF4-FFF2-40B4-BE49-F238E27FC236}">
                <a16:creationId xmlns:a16="http://schemas.microsoft.com/office/drawing/2014/main" id="{5294A16A-42A7-114A-9159-8C39079FBF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FB66CA-C3F5-5447-AF49-B001C1E78081}"/>
              </a:ext>
            </a:extLst>
          </p:cNvPr>
          <p:cNvSpPr>
            <a:spLocks noGrp="1"/>
          </p:cNvSpPr>
          <p:nvPr>
            <p:ph type="sldNum" sz="quarter" idx="12"/>
          </p:nvPr>
        </p:nvSpPr>
        <p:spPr/>
        <p:txBody>
          <a:bodyPr/>
          <a:lstStyle/>
          <a:p>
            <a:fld id="{C9044D46-215D-9041-831F-059F0F8701A6}" type="slidenum">
              <a:rPr lang="en-US" smtClean="0"/>
              <a:t>‹#›</a:t>
            </a:fld>
            <a:endParaRPr lang="en-US"/>
          </a:p>
        </p:txBody>
      </p:sp>
    </p:spTree>
    <p:extLst>
      <p:ext uri="{BB962C8B-B14F-4D97-AF65-F5344CB8AC3E}">
        <p14:creationId xmlns:p14="http://schemas.microsoft.com/office/powerpoint/2010/main" val="4234696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D6BD-896B-D541-83B2-747B9180B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56ECF3-C421-154C-9483-1F2D7C64B0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A0607-4B5E-BD44-920F-2AB4E8AC4D7D}"/>
              </a:ext>
            </a:extLst>
          </p:cNvPr>
          <p:cNvSpPr>
            <a:spLocks noGrp="1"/>
          </p:cNvSpPr>
          <p:nvPr>
            <p:ph type="dt" sz="half" idx="10"/>
          </p:nvPr>
        </p:nvSpPr>
        <p:spPr/>
        <p:txBody>
          <a:bodyPr/>
          <a:lstStyle/>
          <a:p>
            <a:fld id="{220089AF-CF18-E544-8ED3-520E0DF4F36D}" type="datetimeFigureOut">
              <a:rPr lang="en-US" smtClean="0"/>
              <a:t>2/28/2023</a:t>
            </a:fld>
            <a:endParaRPr lang="en-US"/>
          </a:p>
        </p:txBody>
      </p:sp>
      <p:sp>
        <p:nvSpPr>
          <p:cNvPr id="5" name="Footer Placeholder 4">
            <a:extLst>
              <a:ext uri="{FF2B5EF4-FFF2-40B4-BE49-F238E27FC236}">
                <a16:creationId xmlns:a16="http://schemas.microsoft.com/office/drawing/2014/main" id="{C824ACE9-062C-8A4A-A5E5-A98A9D85A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C0032-4C3D-FC46-B754-2F72F98AEEB5}"/>
              </a:ext>
            </a:extLst>
          </p:cNvPr>
          <p:cNvSpPr>
            <a:spLocks noGrp="1"/>
          </p:cNvSpPr>
          <p:nvPr>
            <p:ph type="sldNum" sz="quarter" idx="12"/>
          </p:nvPr>
        </p:nvSpPr>
        <p:spPr/>
        <p:txBody>
          <a:bodyPr/>
          <a:lstStyle/>
          <a:p>
            <a:fld id="{C9044D46-215D-9041-831F-059F0F8701A6}" type="slidenum">
              <a:rPr lang="en-US" smtClean="0"/>
              <a:t>‹#›</a:t>
            </a:fld>
            <a:endParaRPr lang="en-US"/>
          </a:p>
        </p:txBody>
      </p:sp>
    </p:spTree>
    <p:extLst>
      <p:ext uri="{BB962C8B-B14F-4D97-AF65-F5344CB8AC3E}">
        <p14:creationId xmlns:p14="http://schemas.microsoft.com/office/powerpoint/2010/main" val="3087672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93E2-8B07-5544-B34B-21BF8BA686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C600C6-2BAE-2748-99B7-EA02D41002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DF92C57-E52C-5241-81FA-FCEC7DC74085}"/>
              </a:ext>
            </a:extLst>
          </p:cNvPr>
          <p:cNvSpPr>
            <a:spLocks noGrp="1"/>
          </p:cNvSpPr>
          <p:nvPr>
            <p:ph type="dt" sz="half" idx="10"/>
          </p:nvPr>
        </p:nvSpPr>
        <p:spPr/>
        <p:txBody>
          <a:bodyPr/>
          <a:lstStyle/>
          <a:p>
            <a:fld id="{220089AF-CF18-E544-8ED3-520E0DF4F36D}" type="datetimeFigureOut">
              <a:rPr lang="en-US" smtClean="0"/>
              <a:t>2/28/2023</a:t>
            </a:fld>
            <a:endParaRPr lang="en-US"/>
          </a:p>
        </p:txBody>
      </p:sp>
      <p:sp>
        <p:nvSpPr>
          <p:cNvPr id="5" name="Footer Placeholder 4">
            <a:extLst>
              <a:ext uri="{FF2B5EF4-FFF2-40B4-BE49-F238E27FC236}">
                <a16:creationId xmlns:a16="http://schemas.microsoft.com/office/drawing/2014/main" id="{88DF62DD-0C7A-E249-BC8E-991D4CA2B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9959A-F8E3-7946-96F7-63F39C608068}"/>
              </a:ext>
            </a:extLst>
          </p:cNvPr>
          <p:cNvSpPr>
            <a:spLocks noGrp="1"/>
          </p:cNvSpPr>
          <p:nvPr>
            <p:ph type="sldNum" sz="quarter" idx="12"/>
          </p:nvPr>
        </p:nvSpPr>
        <p:spPr/>
        <p:txBody>
          <a:bodyPr/>
          <a:lstStyle/>
          <a:p>
            <a:fld id="{C9044D46-215D-9041-831F-059F0F8701A6}" type="slidenum">
              <a:rPr lang="en-US" smtClean="0"/>
              <a:t>‹#›</a:t>
            </a:fld>
            <a:endParaRPr lang="en-US"/>
          </a:p>
        </p:txBody>
      </p:sp>
    </p:spTree>
    <p:extLst>
      <p:ext uri="{BB962C8B-B14F-4D97-AF65-F5344CB8AC3E}">
        <p14:creationId xmlns:p14="http://schemas.microsoft.com/office/powerpoint/2010/main" val="226791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437ED-290E-634B-A6F5-665B81966C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DBEE28-9BE2-E742-8DD3-6F8996C4832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7A655A-510F-DC42-BDE6-CE74552ADB3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743F0F-786E-004F-9775-7549F42E1544}"/>
              </a:ext>
            </a:extLst>
          </p:cNvPr>
          <p:cNvSpPr>
            <a:spLocks noGrp="1"/>
          </p:cNvSpPr>
          <p:nvPr>
            <p:ph type="dt" sz="half" idx="10"/>
          </p:nvPr>
        </p:nvSpPr>
        <p:spPr/>
        <p:txBody>
          <a:bodyPr/>
          <a:lstStyle/>
          <a:p>
            <a:fld id="{220089AF-CF18-E544-8ED3-520E0DF4F36D}" type="datetimeFigureOut">
              <a:rPr lang="en-US" smtClean="0"/>
              <a:t>2/28/2023</a:t>
            </a:fld>
            <a:endParaRPr lang="en-US"/>
          </a:p>
        </p:txBody>
      </p:sp>
      <p:sp>
        <p:nvSpPr>
          <p:cNvPr id="6" name="Footer Placeholder 5">
            <a:extLst>
              <a:ext uri="{FF2B5EF4-FFF2-40B4-BE49-F238E27FC236}">
                <a16:creationId xmlns:a16="http://schemas.microsoft.com/office/drawing/2014/main" id="{7AF38AB0-7727-0647-AF78-1C9C81C604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2386F-A277-BC48-AF53-E92DFBB9A4BB}"/>
              </a:ext>
            </a:extLst>
          </p:cNvPr>
          <p:cNvSpPr>
            <a:spLocks noGrp="1"/>
          </p:cNvSpPr>
          <p:nvPr>
            <p:ph type="sldNum" sz="quarter" idx="12"/>
          </p:nvPr>
        </p:nvSpPr>
        <p:spPr/>
        <p:txBody>
          <a:bodyPr/>
          <a:lstStyle/>
          <a:p>
            <a:fld id="{C9044D46-215D-9041-831F-059F0F8701A6}" type="slidenum">
              <a:rPr lang="en-US" smtClean="0"/>
              <a:t>‹#›</a:t>
            </a:fld>
            <a:endParaRPr lang="en-US"/>
          </a:p>
        </p:txBody>
      </p:sp>
    </p:spTree>
    <p:extLst>
      <p:ext uri="{BB962C8B-B14F-4D97-AF65-F5344CB8AC3E}">
        <p14:creationId xmlns:p14="http://schemas.microsoft.com/office/powerpoint/2010/main" val="242668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D14D-2BA6-3149-814C-05ECEC07D8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7CC8F8-5F44-E347-8487-4A7E393124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26D113-6E78-B04D-9A5F-FEB09CBA87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A563F7-CE9A-4F43-BAC2-DF7DBE440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A8E0AA9-6DCD-D44C-AEA4-1CF7BC18AC3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526948-69E7-B748-BAA4-40B1B03640A0}"/>
              </a:ext>
            </a:extLst>
          </p:cNvPr>
          <p:cNvSpPr>
            <a:spLocks noGrp="1"/>
          </p:cNvSpPr>
          <p:nvPr>
            <p:ph type="dt" sz="half" idx="10"/>
          </p:nvPr>
        </p:nvSpPr>
        <p:spPr/>
        <p:txBody>
          <a:bodyPr/>
          <a:lstStyle/>
          <a:p>
            <a:fld id="{220089AF-CF18-E544-8ED3-520E0DF4F36D}" type="datetimeFigureOut">
              <a:rPr lang="en-US" smtClean="0"/>
              <a:t>2/28/2023</a:t>
            </a:fld>
            <a:endParaRPr lang="en-US"/>
          </a:p>
        </p:txBody>
      </p:sp>
      <p:sp>
        <p:nvSpPr>
          <p:cNvPr id="8" name="Footer Placeholder 7">
            <a:extLst>
              <a:ext uri="{FF2B5EF4-FFF2-40B4-BE49-F238E27FC236}">
                <a16:creationId xmlns:a16="http://schemas.microsoft.com/office/drawing/2014/main" id="{2F6F2553-0708-C942-AD82-1AF2422182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5A789-A8CA-2946-BE2B-26A595611B9D}"/>
              </a:ext>
            </a:extLst>
          </p:cNvPr>
          <p:cNvSpPr>
            <a:spLocks noGrp="1"/>
          </p:cNvSpPr>
          <p:nvPr>
            <p:ph type="sldNum" sz="quarter" idx="12"/>
          </p:nvPr>
        </p:nvSpPr>
        <p:spPr/>
        <p:txBody>
          <a:bodyPr/>
          <a:lstStyle/>
          <a:p>
            <a:fld id="{C9044D46-215D-9041-831F-059F0F8701A6}" type="slidenum">
              <a:rPr lang="en-US" smtClean="0"/>
              <a:t>‹#›</a:t>
            </a:fld>
            <a:endParaRPr lang="en-US"/>
          </a:p>
        </p:txBody>
      </p:sp>
    </p:spTree>
    <p:extLst>
      <p:ext uri="{BB962C8B-B14F-4D97-AF65-F5344CB8AC3E}">
        <p14:creationId xmlns:p14="http://schemas.microsoft.com/office/powerpoint/2010/main" val="354442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FE13A-699D-7648-94F6-5CECCF3C8C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05C9C9-86E1-2341-8A00-E15AF6FCCF0D}"/>
              </a:ext>
            </a:extLst>
          </p:cNvPr>
          <p:cNvSpPr>
            <a:spLocks noGrp="1"/>
          </p:cNvSpPr>
          <p:nvPr>
            <p:ph type="dt" sz="half" idx="10"/>
          </p:nvPr>
        </p:nvSpPr>
        <p:spPr/>
        <p:txBody>
          <a:bodyPr/>
          <a:lstStyle/>
          <a:p>
            <a:fld id="{220089AF-CF18-E544-8ED3-520E0DF4F36D}" type="datetimeFigureOut">
              <a:rPr lang="en-US" smtClean="0"/>
              <a:t>2/28/2023</a:t>
            </a:fld>
            <a:endParaRPr lang="en-US"/>
          </a:p>
        </p:txBody>
      </p:sp>
      <p:sp>
        <p:nvSpPr>
          <p:cNvPr id="4" name="Footer Placeholder 3">
            <a:extLst>
              <a:ext uri="{FF2B5EF4-FFF2-40B4-BE49-F238E27FC236}">
                <a16:creationId xmlns:a16="http://schemas.microsoft.com/office/drawing/2014/main" id="{5E0C41DE-C5CD-DE44-8C1C-3CE698125B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26DAD5-9D9C-A54C-ABD1-D9D5C1FABF68}"/>
              </a:ext>
            </a:extLst>
          </p:cNvPr>
          <p:cNvSpPr>
            <a:spLocks noGrp="1"/>
          </p:cNvSpPr>
          <p:nvPr>
            <p:ph type="sldNum" sz="quarter" idx="12"/>
          </p:nvPr>
        </p:nvSpPr>
        <p:spPr/>
        <p:txBody>
          <a:bodyPr/>
          <a:lstStyle/>
          <a:p>
            <a:fld id="{C9044D46-215D-9041-831F-059F0F8701A6}" type="slidenum">
              <a:rPr lang="en-US" smtClean="0"/>
              <a:t>‹#›</a:t>
            </a:fld>
            <a:endParaRPr lang="en-US"/>
          </a:p>
        </p:txBody>
      </p:sp>
    </p:spTree>
    <p:extLst>
      <p:ext uri="{BB962C8B-B14F-4D97-AF65-F5344CB8AC3E}">
        <p14:creationId xmlns:p14="http://schemas.microsoft.com/office/powerpoint/2010/main" val="1816644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47F747-B8F4-BB46-925C-4EF3F5194C3A}"/>
              </a:ext>
            </a:extLst>
          </p:cNvPr>
          <p:cNvSpPr>
            <a:spLocks noGrp="1"/>
          </p:cNvSpPr>
          <p:nvPr>
            <p:ph type="dt" sz="half" idx="10"/>
          </p:nvPr>
        </p:nvSpPr>
        <p:spPr/>
        <p:txBody>
          <a:bodyPr/>
          <a:lstStyle/>
          <a:p>
            <a:fld id="{220089AF-CF18-E544-8ED3-520E0DF4F36D}" type="datetimeFigureOut">
              <a:rPr lang="en-US" smtClean="0"/>
              <a:t>2/28/2023</a:t>
            </a:fld>
            <a:endParaRPr lang="en-US"/>
          </a:p>
        </p:txBody>
      </p:sp>
      <p:sp>
        <p:nvSpPr>
          <p:cNvPr id="3" name="Footer Placeholder 2">
            <a:extLst>
              <a:ext uri="{FF2B5EF4-FFF2-40B4-BE49-F238E27FC236}">
                <a16:creationId xmlns:a16="http://schemas.microsoft.com/office/drawing/2014/main" id="{205F63B9-8AFE-F74E-8153-9E71F4747B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ACF7C7-7601-D540-A059-2240A64C1FF6}"/>
              </a:ext>
            </a:extLst>
          </p:cNvPr>
          <p:cNvSpPr>
            <a:spLocks noGrp="1"/>
          </p:cNvSpPr>
          <p:nvPr>
            <p:ph type="sldNum" sz="quarter" idx="12"/>
          </p:nvPr>
        </p:nvSpPr>
        <p:spPr/>
        <p:txBody>
          <a:bodyPr/>
          <a:lstStyle/>
          <a:p>
            <a:fld id="{C9044D46-215D-9041-831F-059F0F8701A6}" type="slidenum">
              <a:rPr lang="en-US" smtClean="0"/>
              <a:t>‹#›</a:t>
            </a:fld>
            <a:endParaRPr lang="en-US"/>
          </a:p>
        </p:txBody>
      </p:sp>
    </p:spTree>
    <p:extLst>
      <p:ext uri="{BB962C8B-B14F-4D97-AF65-F5344CB8AC3E}">
        <p14:creationId xmlns:p14="http://schemas.microsoft.com/office/powerpoint/2010/main" val="219247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E89AF-5886-FB44-B4D9-A2B5B5615B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74F44D-2423-9E45-B454-B68BB4607C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E9E96A-18AC-4A42-A979-1F4ADDB7E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249960-5A3C-4A48-97C7-C08D55C2FCA3}"/>
              </a:ext>
            </a:extLst>
          </p:cNvPr>
          <p:cNvSpPr>
            <a:spLocks noGrp="1"/>
          </p:cNvSpPr>
          <p:nvPr>
            <p:ph type="dt" sz="half" idx="10"/>
          </p:nvPr>
        </p:nvSpPr>
        <p:spPr/>
        <p:txBody>
          <a:bodyPr/>
          <a:lstStyle/>
          <a:p>
            <a:fld id="{220089AF-CF18-E544-8ED3-520E0DF4F36D}" type="datetimeFigureOut">
              <a:rPr lang="en-US" smtClean="0"/>
              <a:t>2/28/2023</a:t>
            </a:fld>
            <a:endParaRPr lang="en-US"/>
          </a:p>
        </p:txBody>
      </p:sp>
      <p:sp>
        <p:nvSpPr>
          <p:cNvPr id="6" name="Footer Placeholder 5">
            <a:extLst>
              <a:ext uri="{FF2B5EF4-FFF2-40B4-BE49-F238E27FC236}">
                <a16:creationId xmlns:a16="http://schemas.microsoft.com/office/drawing/2014/main" id="{CCEDB47F-2A05-1742-AA13-F46C69D7D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36EB0E-17AC-B549-A9AE-7D027AC699F7}"/>
              </a:ext>
            </a:extLst>
          </p:cNvPr>
          <p:cNvSpPr>
            <a:spLocks noGrp="1"/>
          </p:cNvSpPr>
          <p:nvPr>
            <p:ph type="sldNum" sz="quarter" idx="12"/>
          </p:nvPr>
        </p:nvSpPr>
        <p:spPr/>
        <p:txBody>
          <a:bodyPr/>
          <a:lstStyle/>
          <a:p>
            <a:fld id="{C9044D46-215D-9041-831F-059F0F8701A6}" type="slidenum">
              <a:rPr lang="en-US" smtClean="0"/>
              <a:t>‹#›</a:t>
            </a:fld>
            <a:endParaRPr lang="en-US"/>
          </a:p>
        </p:txBody>
      </p:sp>
    </p:spTree>
    <p:extLst>
      <p:ext uri="{BB962C8B-B14F-4D97-AF65-F5344CB8AC3E}">
        <p14:creationId xmlns:p14="http://schemas.microsoft.com/office/powerpoint/2010/main" val="3013886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563F-D84B-B642-886D-1498A3327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47CBB4-488D-2E4B-B1D7-76FCB1B2E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9B741B-90A4-F04F-BC7C-6FB6B57D6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BA02F5-58CB-014D-B705-A42EF1877432}"/>
              </a:ext>
            </a:extLst>
          </p:cNvPr>
          <p:cNvSpPr>
            <a:spLocks noGrp="1"/>
          </p:cNvSpPr>
          <p:nvPr>
            <p:ph type="dt" sz="half" idx="10"/>
          </p:nvPr>
        </p:nvSpPr>
        <p:spPr/>
        <p:txBody>
          <a:bodyPr/>
          <a:lstStyle/>
          <a:p>
            <a:fld id="{220089AF-CF18-E544-8ED3-520E0DF4F36D}" type="datetimeFigureOut">
              <a:rPr lang="en-US" smtClean="0"/>
              <a:t>2/28/2023</a:t>
            </a:fld>
            <a:endParaRPr lang="en-US"/>
          </a:p>
        </p:txBody>
      </p:sp>
      <p:sp>
        <p:nvSpPr>
          <p:cNvPr id="6" name="Footer Placeholder 5">
            <a:extLst>
              <a:ext uri="{FF2B5EF4-FFF2-40B4-BE49-F238E27FC236}">
                <a16:creationId xmlns:a16="http://schemas.microsoft.com/office/drawing/2014/main" id="{19091F00-EF3A-7A47-BAB1-437DC34A9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CF967D-F2F0-8944-85CB-8D6B5D63400C}"/>
              </a:ext>
            </a:extLst>
          </p:cNvPr>
          <p:cNvSpPr>
            <a:spLocks noGrp="1"/>
          </p:cNvSpPr>
          <p:nvPr>
            <p:ph type="sldNum" sz="quarter" idx="12"/>
          </p:nvPr>
        </p:nvSpPr>
        <p:spPr/>
        <p:txBody>
          <a:bodyPr/>
          <a:lstStyle/>
          <a:p>
            <a:fld id="{C9044D46-215D-9041-831F-059F0F8701A6}" type="slidenum">
              <a:rPr lang="en-US" smtClean="0"/>
              <a:t>‹#›</a:t>
            </a:fld>
            <a:endParaRPr lang="en-US"/>
          </a:p>
        </p:txBody>
      </p:sp>
    </p:spTree>
    <p:extLst>
      <p:ext uri="{BB962C8B-B14F-4D97-AF65-F5344CB8AC3E}">
        <p14:creationId xmlns:p14="http://schemas.microsoft.com/office/powerpoint/2010/main" val="3698582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04FFEA-35F6-854E-9B71-D84EF5370F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88CF5B-B3A6-B845-A63B-74918C011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DE716-8262-7447-821A-9EA41A0BC3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089AF-CF18-E544-8ED3-520E0DF4F36D}" type="datetimeFigureOut">
              <a:rPr lang="en-US" smtClean="0"/>
              <a:t>2/28/2023</a:t>
            </a:fld>
            <a:endParaRPr lang="en-US"/>
          </a:p>
        </p:txBody>
      </p:sp>
      <p:sp>
        <p:nvSpPr>
          <p:cNvPr id="5" name="Footer Placeholder 4">
            <a:extLst>
              <a:ext uri="{FF2B5EF4-FFF2-40B4-BE49-F238E27FC236}">
                <a16:creationId xmlns:a16="http://schemas.microsoft.com/office/drawing/2014/main" id="{2AB7B7C3-BD7D-E04C-9E2B-A710ECDF30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000F97-801D-0549-9EE2-3DFC584F3B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044D46-215D-9041-831F-059F0F8701A6}" type="slidenum">
              <a:rPr lang="en-US" smtClean="0"/>
              <a:t>‹#›</a:t>
            </a:fld>
            <a:endParaRPr lang="en-US"/>
          </a:p>
        </p:txBody>
      </p:sp>
    </p:spTree>
    <p:extLst>
      <p:ext uri="{BB962C8B-B14F-4D97-AF65-F5344CB8AC3E}">
        <p14:creationId xmlns:p14="http://schemas.microsoft.com/office/powerpoint/2010/main" val="2997427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040C8-C801-1A4B-9816-8F68F0F4F7F4}"/>
              </a:ext>
            </a:extLst>
          </p:cNvPr>
          <p:cNvSpPr>
            <a:spLocks noGrp="1"/>
          </p:cNvSpPr>
          <p:nvPr>
            <p:ph type="ctrTitle"/>
          </p:nvPr>
        </p:nvSpPr>
        <p:spPr/>
        <p:txBody>
          <a:bodyPr/>
          <a:lstStyle/>
          <a:p>
            <a:r>
              <a:rPr lang="en-US" dirty="0"/>
              <a:t>War in the Twenty-First Century</a:t>
            </a:r>
          </a:p>
        </p:txBody>
      </p:sp>
      <p:sp>
        <p:nvSpPr>
          <p:cNvPr id="3" name="Subtitle 2">
            <a:extLst>
              <a:ext uri="{FF2B5EF4-FFF2-40B4-BE49-F238E27FC236}">
                <a16:creationId xmlns:a16="http://schemas.microsoft.com/office/drawing/2014/main" id="{9B19A41D-A954-6B40-9F8C-1AB8A492971D}"/>
              </a:ext>
            </a:extLst>
          </p:cNvPr>
          <p:cNvSpPr>
            <a:spLocks noGrp="1"/>
          </p:cNvSpPr>
          <p:nvPr>
            <p:ph type="subTitle" idx="1"/>
          </p:nvPr>
        </p:nvSpPr>
        <p:spPr/>
        <p:txBody>
          <a:bodyPr/>
          <a:lstStyle/>
          <a:p>
            <a:r>
              <a:rPr lang="en-US" dirty="0"/>
              <a:t>Lecture Five</a:t>
            </a:r>
          </a:p>
          <a:p>
            <a:r>
              <a:rPr lang="en-US" dirty="0"/>
              <a:t>“Abstract, Serene Satisfaction”</a:t>
            </a:r>
          </a:p>
          <a:p>
            <a:r>
              <a:rPr lang="en-US" dirty="0"/>
              <a:t>Tuesday, February 28</a:t>
            </a:r>
          </a:p>
          <a:p>
            <a:endParaRPr lang="en-US" dirty="0"/>
          </a:p>
        </p:txBody>
      </p:sp>
    </p:spTree>
    <p:extLst>
      <p:ext uri="{BB962C8B-B14F-4D97-AF65-F5344CB8AC3E}">
        <p14:creationId xmlns:p14="http://schemas.microsoft.com/office/powerpoint/2010/main" val="2305484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36AB-C037-464A-8492-0A242B904331}"/>
              </a:ext>
            </a:extLst>
          </p:cNvPr>
          <p:cNvSpPr>
            <a:spLocks noGrp="1"/>
          </p:cNvSpPr>
          <p:nvPr>
            <p:ph type="title"/>
          </p:nvPr>
        </p:nvSpPr>
        <p:spPr/>
        <p:txBody>
          <a:bodyPr>
            <a:normAutofit/>
          </a:bodyPr>
          <a:lstStyle/>
          <a:p>
            <a:pPr algn="ctr"/>
            <a:r>
              <a:rPr lang="en-US" sz="2400" dirty="0"/>
              <a:t>On left, Gen. David McKiernan, on right, President Obama meeting with Gen. McChrystal in the Oval Office</a:t>
            </a:r>
          </a:p>
        </p:txBody>
      </p:sp>
      <p:sp>
        <p:nvSpPr>
          <p:cNvPr id="3" name="Content Placeholder 2">
            <a:extLst>
              <a:ext uri="{FF2B5EF4-FFF2-40B4-BE49-F238E27FC236}">
                <a16:creationId xmlns:a16="http://schemas.microsoft.com/office/drawing/2014/main" id="{6D9887D1-D213-7043-8164-5FF91B03FA14}"/>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sz="2400" dirty="0"/>
          </a:p>
          <a:p>
            <a:pPr marL="0" indent="0">
              <a:buNone/>
            </a:pPr>
            <a:r>
              <a:rPr lang="en-US" sz="2000" dirty="0"/>
              <a:t>After entering the White House, President Obama worked to fulfill his campaign pledge to refocus on Afghanistan in order to “disrupt, dismantle, and defeat Al Qaeda in Pakistan and Afghanistan.” To that end, he dismissed Gen. McKiernan, commander of US and </a:t>
            </a:r>
            <a:r>
              <a:rPr lang="en-US" sz="2000" dirty="0" err="1"/>
              <a:t>Nato</a:t>
            </a:r>
            <a:r>
              <a:rPr lang="en-US" sz="2000" dirty="0"/>
              <a:t> forces in Afghanistan (the first time a top field commander had been relieved of duty since the MacArthur firing in 1951), appointing in his stead Gen. McChrystal</a:t>
            </a:r>
          </a:p>
        </p:txBody>
      </p:sp>
      <p:pic>
        <p:nvPicPr>
          <p:cNvPr id="5" name="Picture 4">
            <a:extLst>
              <a:ext uri="{FF2B5EF4-FFF2-40B4-BE49-F238E27FC236}">
                <a16:creationId xmlns:a16="http://schemas.microsoft.com/office/drawing/2014/main" id="{5CF9D040-FE4F-1649-8780-6866C23DD658}"/>
              </a:ext>
            </a:extLst>
          </p:cNvPr>
          <p:cNvPicPr>
            <a:picLocks noChangeAspect="1"/>
          </p:cNvPicPr>
          <p:nvPr/>
        </p:nvPicPr>
        <p:blipFill>
          <a:blip r:embed="rId2"/>
          <a:stretch>
            <a:fillRect/>
          </a:stretch>
        </p:blipFill>
        <p:spPr>
          <a:xfrm>
            <a:off x="2912341" y="2013528"/>
            <a:ext cx="1739900" cy="1168400"/>
          </a:xfrm>
          <a:prstGeom prst="rect">
            <a:avLst/>
          </a:prstGeom>
        </p:spPr>
      </p:pic>
      <p:pic>
        <p:nvPicPr>
          <p:cNvPr id="6" name="Picture 5">
            <a:extLst>
              <a:ext uri="{FF2B5EF4-FFF2-40B4-BE49-F238E27FC236}">
                <a16:creationId xmlns:a16="http://schemas.microsoft.com/office/drawing/2014/main" id="{F3DD1F4E-9FC3-B043-963F-6691FCF09019}"/>
              </a:ext>
            </a:extLst>
          </p:cNvPr>
          <p:cNvPicPr>
            <a:picLocks noChangeAspect="1"/>
          </p:cNvPicPr>
          <p:nvPr/>
        </p:nvPicPr>
        <p:blipFill>
          <a:blip r:embed="rId3"/>
          <a:stretch>
            <a:fillRect/>
          </a:stretch>
        </p:blipFill>
        <p:spPr>
          <a:xfrm>
            <a:off x="6866081" y="2134178"/>
            <a:ext cx="1397000" cy="927100"/>
          </a:xfrm>
          <a:prstGeom prst="rect">
            <a:avLst/>
          </a:prstGeom>
        </p:spPr>
      </p:pic>
    </p:spTree>
    <p:extLst>
      <p:ext uri="{BB962C8B-B14F-4D97-AF65-F5344CB8AC3E}">
        <p14:creationId xmlns:p14="http://schemas.microsoft.com/office/powerpoint/2010/main" val="3372165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6F6F6-979B-2943-A12E-BAFE02CC8C90}"/>
              </a:ext>
            </a:extLst>
          </p:cNvPr>
          <p:cNvSpPr>
            <a:spLocks noGrp="1"/>
          </p:cNvSpPr>
          <p:nvPr>
            <p:ph type="title"/>
          </p:nvPr>
        </p:nvSpPr>
        <p:spPr/>
        <p:txBody>
          <a:bodyPr>
            <a:normAutofit/>
          </a:bodyPr>
          <a:lstStyle/>
          <a:p>
            <a:pPr algn="ctr"/>
            <a:r>
              <a:rPr lang="en-US" sz="2400" dirty="0"/>
              <a:t>Gen. Stanley McChrystal:</a:t>
            </a:r>
            <a:br>
              <a:rPr lang="en-US" sz="2400" dirty="0"/>
            </a:br>
            <a:r>
              <a:rPr lang="en-US" sz="2400" dirty="0"/>
              <a:t>Effortlessly charismatic, intellectually brilliant, flamboyantly anti-intellectual,</a:t>
            </a:r>
            <a:br>
              <a:rPr lang="en-US" sz="2400" dirty="0"/>
            </a:br>
            <a:r>
              <a:rPr lang="en-US" sz="2400" dirty="0"/>
              <a:t>but in the end — hubristic</a:t>
            </a:r>
          </a:p>
        </p:txBody>
      </p:sp>
      <p:pic>
        <p:nvPicPr>
          <p:cNvPr id="4" name="Content Placeholder 3">
            <a:extLst>
              <a:ext uri="{FF2B5EF4-FFF2-40B4-BE49-F238E27FC236}">
                <a16:creationId xmlns:a16="http://schemas.microsoft.com/office/drawing/2014/main" id="{E1326DE8-4DA0-0544-B3F7-227B33248023}"/>
              </a:ext>
            </a:extLst>
          </p:cNvPr>
          <p:cNvPicPr>
            <a:picLocks noGrp="1" noChangeAspect="1"/>
          </p:cNvPicPr>
          <p:nvPr>
            <p:ph idx="1"/>
          </p:nvPr>
        </p:nvPicPr>
        <p:blipFill>
          <a:blip r:embed="rId2"/>
          <a:stretch>
            <a:fillRect/>
          </a:stretch>
        </p:blipFill>
        <p:spPr>
          <a:xfrm>
            <a:off x="3238500" y="2096294"/>
            <a:ext cx="5715000" cy="3810000"/>
          </a:xfrm>
        </p:spPr>
      </p:pic>
    </p:spTree>
    <p:extLst>
      <p:ext uri="{BB962C8B-B14F-4D97-AF65-F5344CB8AC3E}">
        <p14:creationId xmlns:p14="http://schemas.microsoft.com/office/powerpoint/2010/main" val="479413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D4FB-2CC0-4C45-A5D5-C9AE708128FB}"/>
              </a:ext>
            </a:extLst>
          </p:cNvPr>
          <p:cNvSpPr>
            <a:spLocks noGrp="1"/>
          </p:cNvSpPr>
          <p:nvPr>
            <p:ph type="title"/>
          </p:nvPr>
        </p:nvSpPr>
        <p:spPr/>
        <p:txBody>
          <a:bodyPr>
            <a:normAutofit fontScale="90000"/>
          </a:bodyPr>
          <a:lstStyle/>
          <a:p>
            <a:pPr algn="ctr"/>
            <a:r>
              <a:rPr lang="en-US" sz="2400" dirty="0"/>
              <a:t>COIN = Population-centric counterinsurgency, a guerrilla and terrorism-fighting doctrine associated with Gens Petraeus and McChrystal and officially adopted by the US Army and Marine Corps in the FM 3-24, released in December 2006. The quotation below is from the Foreword in the draft of this document</a:t>
            </a:r>
          </a:p>
        </p:txBody>
      </p:sp>
      <p:pic>
        <p:nvPicPr>
          <p:cNvPr id="4" name="Content Placeholder 3">
            <a:extLst>
              <a:ext uri="{FF2B5EF4-FFF2-40B4-BE49-F238E27FC236}">
                <a16:creationId xmlns:a16="http://schemas.microsoft.com/office/drawing/2014/main" id="{771E4989-0184-6D40-AC6D-6CEC29865AF1}"/>
              </a:ext>
            </a:extLst>
          </p:cNvPr>
          <p:cNvPicPr>
            <a:picLocks noGrp="1" noChangeAspect="1"/>
          </p:cNvPicPr>
          <p:nvPr>
            <p:ph idx="1"/>
          </p:nvPr>
        </p:nvPicPr>
        <p:blipFill>
          <a:blip r:embed="rId2"/>
          <a:stretch>
            <a:fillRect/>
          </a:stretch>
        </p:blipFill>
        <p:spPr>
          <a:xfrm>
            <a:off x="1362308" y="2235584"/>
            <a:ext cx="4211781" cy="2799079"/>
          </a:xfrm>
        </p:spPr>
      </p:pic>
      <p:sp>
        <p:nvSpPr>
          <p:cNvPr id="5" name="TextBox 4">
            <a:extLst>
              <a:ext uri="{FF2B5EF4-FFF2-40B4-BE49-F238E27FC236}">
                <a16:creationId xmlns:a16="http://schemas.microsoft.com/office/drawing/2014/main" id="{12D17158-D3E3-AD4C-86E6-4E6D67A49A0F}"/>
              </a:ext>
            </a:extLst>
          </p:cNvPr>
          <p:cNvSpPr txBox="1"/>
          <p:nvPr/>
        </p:nvSpPr>
        <p:spPr>
          <a:xfrm>
            <a:off x="6885709" y="2355273"/>
            <a:ext cx="2452255" cy="1399309"/>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840E5A87-AA5B-8845-811F-4E0854115EC9}"/>
              </a:ext>
            </a:extLst>
          </p:cNvPr>
          <p:cNvSpPr txBox="1"/>
          <p:nvPr/>
        </p:nvSpPr>
        <p:spPr>
          <a:xfrm>
            <a:off x="6011296" y="2235584"/>
            <a:ext cx="6180704" cy="3693319"/>
          </a:xfrm>
          <a:prstGeom prst="rect">
            <a:avLst/>
          </a:prstGeom>
          <a:noFill/>
        </p:spPr>
        <p:txBody>
          <a:bodyPr wrap="square" rtlCol="0">
            <a:spAutoFit/>
          </a:bodyPr>
          <a:lstStyle/>
          <a:p>
            <a:r>
              <a:rPr lang="en-US" dirty="0"/>
              <a:t>The Army and the Marine Corps recognize that every</a:t>
            </a:r>
          </a:p>
          <a:p>
            <a:r>
              <a:rPr lang="en-US" dirty="0"/>
              <a:t>insurgency is contextual and presents its own set of</a:t>
            </a:r>
          </a:p>
          <a:p>
            <a:r>
              <a:rPr lang="en-US" dirty="0"/>
              <a:t>challenges. You cannot fight former </a:t>
            </a:r>
            <a:r>
              <a:rPr lang="en-US" dirty="0" err="1"/>
              <a:t>Saddamists</a:t>
            </a:r>
            <a:r>
              <a:rPr lang="en-US" dirty="0"/>
              <a:t> and</a:t>
            </a:r>
          </a:p>
          <a:p>
            <a:r>
              <a:rPr lang="en-US" dirty="0"/>
              <a:t>Islamic extremists in the same way you would have fought</a:t>
            </a:r>
          </a:p>
          <a:p>
            <a:r>
              <a:rPr lang="en-US" dirty="0"/>
              <a:t>the Viet Cong, the Moros, or the Tupamaros. […] Nonetheless, </a:t>
            </a:r>
          </a:p>
          <a:p>
            <a:r>
              <a:rPr lang="en-US" dirty="0"/>
              <a:t>all insurgencies, even today’s highly adaptable strains, remain </a:t>
            </a:r>
          </a:p>
          <a:p>
            <a:r>
              <a:rPr lang="en-US" dirty="0"/>
              <a:t>wars amongst peoples, employ variations of standard themes,</a:t>
            </a:r>
          </a:p>
          <a:p>
            <a:r>
              <a:rPr lang="en-US" dirty="0"/>
              <a:t>and adhere to elements of a recognizable revolutionary </a:t>
            </a:r>
          </a:p>
          <a:p>
            <a:r>
              <a:rPr lang="en-US" dirty="0"/>
              <a:t>campaign plan. […]. A counterinsurgency campaign is […] a mix</a:t>
            </a:r>
          </a:p>
          <a:p>
            <a:r>
              <a:rPr lang="en-US" dirty="0"/>
              <a:t>of offensive, defensive and stability operations […]. It requires</a:t>
            </a:r>
          </a:p>
          <a:p>
            <a:r>
              <a:rPr lang="en-US" dirty="0"/>
              <a:t>soldiers and Marines to to employ a mix of both familiar combat</a:t>
            </a:r>
          </a:p>
          <a:p>
            <a:r>
              <a:rPr lang="en-US" dirty="0"/>
              <a:t>tasks and skills more often associated with non-military agencies […]. </a:t>
            </a:r>
          </a:p>
        </p:txBody>
      </p:sp>
      <p:sp>
        <p:nvSpPr>
          <p:cNvPr id="7" name="TextBox 6">
            <a:extLst>
              <a:ext uri="{FF2B5EF4-FFF2-40B4-BE49-F238E27FC236}">
                <a16:creationId xmlns:a16="http://schemas.microsoft.com/office/drawing/2014/main" id="{657E415B-CEF1-504D-8438-8DCC17958F85}"/>
              </a:ext>
            </a:extLst>
          </p:cNvPr>
          <p:cNvSpPr txBox="1"/>
          <p:nvPr/>
        </p:nvSpPr>
        <p:spPr>
          <a:xfrm>
            <a:off x="1620982" y="5237018"/>
            <a:ext cx="4454120" cy="369332"/>
          </a:xfrm>
          <a:prstGeom prst="rect">
            <a:avLst/>
          </a:prstGeom>
          <a:noFill/>
        </p:spPr>
        <p:txBody>
          <a:bodyPr wrap="square" rtlCol="0">
            <a:spAutoFit/>
          </a:bodyPr>
          <a:lstStyle/>
          <a:p>
            <a:r>
              <a:rPr lang="en-US" dirty="0"/>
              <a:t>The devil is in the </a:t>
            </a:r>
            <a:r>
              <a:rPr lang="en-US" b="1" dirty="0"/>
              <a:t>contexts</a:t>
            </a:r>
          </a:p>
        </p:txBody>
      </p:sp>
    </p:spTree>
    <p:extLst>
      <p:ext uri="{BB962C8B-B14F-4D97-AF65-F5344CB8AC3E}">
        <p14:creationId xmlns:p14="http://schemas.microsoft.com/office/powerpoint/2010/main" val="4187923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D4BBD-0748-0F4E-BDA1-8BD06BB543F0}"/>
              </a:ext>
            </a:extLst>
          </p:cNvPr>
          <p:cNvSpPr>
            <a:spLocks noGrp="1"/>
          </p:cNvSpPr>
          <p:nvPr>
            <p:ph type="title"/>
          </p:nvPr>
        </p:nvSpPr>
        <p:spPr/>
        <p:txBody>
          <a:bodyPr>
            <a:normAutofit/>
          </a:bodyPr>
          <a:lstStyle/>
          <a:p>
            <a:pPr algn="ctr"/>
            <a:r>
              <a:rPr lang="en-US" sz="2400" dirty="0"/>
              <a:t>The Malayan Emergency of 1948-60 saw the wide-ranging deployment of the SAS, Britain’s special forces unit, though it would become a household name only in the 1980s</a:t>
            </a:r>
          </a:p>
        </p:txBody>
      </p:sp>
      <p:pic>
        <p:nvPicPr>
          <p:cNvPr id="4" name="Content Placeholder 3">
            <a:extLst>
              <a:ext uri="{FF2B5EF4-FFF2-40B4-BE49-F238E27FC236}">
                <a16:creationId xmlns:a16="http://schemas.microsoft.com/office/drawing/2014/main" id="{D0A06015-317B-1C45-BC47-999FC27483C2}"/>
              </a:ext>
            </a:extLst>
          </p:cNvPr>
          <p:cNvPicPr>
            <a:picLocks noGrp="1" noChangeAspect="1"/>
          </p:cNvPicPr>
          <p:nvPr>
            <p:ph idx="1"/>
          </p:nvPr>
        </p:nvPicPr>
        <p:blipFill>
          <a:blip r:embed="rId2"/>
          <a:stretch>
            <a:fillRect/>
          </a:stretch>
        </p:blipFill>
        <p:spPr>
          <a:xfrm>
            <a:off x="3556000" y="1842294"/>
            <a:ext cx="5080000" cy="4318000"/>
          </a:xfrm>
        </p:spPr>
      </p:pic>
    </p:spTree>
    <p:extLst>
      <p:ext uri="{BB962C8B-B14F-4D97-AF65-F5344CB8AC3E}">
        <p14:creationId xmlns:p14="http://schemas.microsoft.com/office/powerpoint/2010/main" val="4103541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6F1A2-C735-6D48-84BC-C64F25D06EEF}"/>
              </a:ext>
            </a:extLst>
          </p:cNvPr>
          <p:cNvSpPr>
            <a:spLocks noGrp="1"/>
          </p:cNvSpPr>
          <p:nvPr>
            <p:ph type="title"/>
          </p:nvPr>
        </p:nvSpPr>
        <p:spPr/>
        <p:txBody>
          <a:bodyPr>
            <a:normAutofit/>
          </a:bodyPr>
          <a:lstStyle/>
          <a:p>
            <a:pPr algn="ctr"/>
            <a:r>
              <a:rPr lang="en-US" sz="2400" dirty="0"/>
              <a:t>In the Battle of </a:t>
            </a:r>
            <a:r>
              <a:rPr lang="en-US" sz="2400" dirty="0" err="1"/>
              <a:t>Hedaspes</a:t>
            </a:r>
            <a:r>
              <a:rPr lang="en-US" sz="2400" dirty="0"/>
              <a:t>, May 326 BCE, Alexander defeated </a:t>
            </a:r>
            <a:r>
              <a:rPr lang="en-US" sz="2400" dirty="0" err="1"/>
              <a:t>Porus</a:t>
            </a:r>
            <a:r>
              <a:rPr lang="en-US" sz="2400" dirty="0"/>
              <a:t>, an Indian king</a:t>
            </a:r>
          </a:p>
        </p:txBody>
      </p:sp>
      <p:pic>
        <p:nvPicPr>
          <p:cNvPr id="4" name="Content Placeholder 3">
            <a:extLst>
              <a:ext uri="{FF2B5EF4-FFF2-40B4-BE49-F238E27FC236}">
                <a16:creationId xmlns:a16="http://schemas.microsoft.com/office/drawing/2014/main" id="{2BB5034E-BCF9-1C4A-B544-F32330582D2B}"/>
              </a:ext>
            </a:extLst>
          </p:cNvPr>
          <p:cNvPicPr>
            <a:picLocks noGrp="1" noChangeAspect="1"/>
          </p:cNvPicPr>
          <p:nvPr>
            <p:ph idx="1"/>
          </p:nvPr>
        </p:nvPicPr>
        <p:blipFill>
          <a:blip r:embed="rId2"/>
          <a:stretch>
            <a:fillRect/>
          </a:stretch>
        </p:blipFill>
        <p:spPr>
          <a:xfrm>
            <a:off x="1082938" y="1825625"/>
            <a:ext cx="10026124" cy="4351338"/>
          </a:xfrm>
        </p:spPr>
      </p:pic>
    </p:spTree>
    <p:extLst>
      <p:ext uri="{BB962C8B-B14F-4D97-AF65-F5344CB8AC3E}">
        <p14:creationId xmlns:p14="http://schemas.microsoft.com/office/powerpoint/2010/main" val="2337403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0C92-F930-0A45-8269-43A8B92C9A40}"/>
              </a:ext>
            </a:extLst>
          </p:cNvPr>
          <p:cNvSpPr>
            <a:spLocks noGrp="1"/>
          </p:cNvSpPr>
          <p:nvPr>
            <p:ph type="title"/>
          </p:nvPr>
        </p:nvSpPr>
        <p:spPr/>
        <p:txBody>
          <a:bodyPr>
            <a:normAutofit/>
          </a:bodyPr>
          <a:lstStyle/>
          <a:p>
            <a:pPr algn="ctr"/>
            <a:r>
              <a:rPr lang="en-US" sz="2400" dirty="0"/>
              <a:t>A victorious Alexander made </a:t>
            </a:r>
            <a:r>
              <a:rPr lang="en-US" sz="2400" dirty="0" err="1"/>
              <a:t>Porus</a:t>
            </a:r>
            <a:r>
              <a:rPr lang="en-US" sz="2400" dirty="0"/>
              <a:t> the satrap of his Indian conquests</a:t>
            </a:r>
          </a:p>
        </p:txBody>
      </p:sp>
      <p:pic>
        <p:nvPicPr>
          <p:cNvPr id="4" name="Content Placeholder 3">
            <a:extLst>
              <a:ext uri="{FF2B5EF4-FFF2-40B4-BE49-F238E27FC236}">
                <a16:creationId xmlns:a16="http://schemas.microsoft.com/office/drawing/2014/main" id="{16807B52-F96B-4644-BF63-A9D8D218DE2C}"/>
              </a:ext>
            </a:extLst>
          </p:cNvPr>
          <p:cNvPicPr>
            <a:picLocks noGrp="1" noChangeAspect="1"/>
          </p:cNvPicPr>
          <p:nvPr>
            <p:ph idx="1"/>
          </p:nvPr>
        </p:nvPicPr>
        <p:blipFill>
          <a:blip r:embed="rId2"/>
          <a:stretch>
            <a:fillRect/>
          </a:stretch>
        </p:blipFill>
        <p:spPr>
          <a:xfrm>
            <a:off x="2952750" y="2591594"/>
            <a:ext cx="6286500" cy="2819400"/>
          </a:xfrm>
        </p:spPr>
      </p:pic>
    </p:spTree>
    <p:extLst>
      <p:ext uri="{BB962C8B-B14F-4D97-AF65-F5344CB8AC3E}">
        <p14:creationId xmlns:p14="http://schemas.microsoft.com/office/powerpoint/2010/main" val="3485074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C156B-5ADE-8B40-9C99-198549F92B41}"/>
              </a:ext>
            </a:extLst>
          </p:cNvPr>
          <p:cNvSpPr>
            <a:spLocks noGrp="1"/>
          </p:cNvSpPr>
          <p:nvPr>
            <p:ph type="title"/>
          </p:nvPr>
        </p:nvSpPr>
        <p:spPr/>
        <p:txBody>
          <a:bodyPr>
            <a:noAutofit/>
          </a:bodyPr>
          <a:lstStyle/>
          <a:p>
            <a:pPr algn="ctr"/>
            <a:r>
              <a:rPr lang="en-US" sz="2000" dirty="0"/>
              <a:t>The Second Chechen War, 1999-2009</a:t>
            </a:r>
            <a:br>
              <a:rPr lang="en-US" sz="2000" dirty="0"/>
            </a:br>
            <a:r>
              <a:rPr lang="en-US" sz="2000" dirty="0"/>
              <a:t>Chechnya is now governed by Ramzan </a:t>
            </a:r>
            <a:r>
              <a:rPr lang="en-US" sz="2000" dirty="0" err="1"/>
              <a:t>Kadyrov</a:t>
            </a:r>
            <a:r>
              <a:rPr lang="ru-RU" sz="2000" dirty="0"/>
              <a:t> </a:t>
            </a:r>
            <a:r>
              <a:rPr lang="en-US" sz="2000" dirty="0"/>
              <a:t>(at center in photo on right), the son of pro-Russian president and former guerrilla leader Ahmed </a:t>
            </a:r>
            <a:r>
              <a:rPr lang="en-US" sz="2000" dirty="0" err="1"/>
              <a:t>Kadyrov</a:t>
            </a:r>
            <a:r>
              <a:rPr lang="en-US" sz="2000" dirty="0"/>
              <a:t>, who was assassinated in 2004. To all effects, </a:t>
            </a:r>
            <a:r>
              <a:rPr lang="en-US" sz="2000" dirty="0" err="1"/>
              <a:t>Kadyrov’s</a:t>
            </a:r>
            <a:r>
              <a:rPr lang="en-US" sz="2000" dirty="0"/>
              <a:t> fief is an independent state that is only nominally subject to Russian Federation control</a:t>
            </a:r>
          </a:p>
        </p:txBody>
      </p:sp>
      <p:pic>
        <p:nvPicPr>
          <p:cNvPr id="4" name="Content Placeholder 3">
            <a:extLst>
              <a:ext uri="{FF2B5EF4-FFF2-40B4-BE49-F238E27FC236}">
                <a16:creationId xmlns:a16="http://schemas.microsoft.com/office/drawing/2014/main" id="{91A1A2C5-AD35-A94E-BF25-89375D66CA71}"/>
              </a:ext>
            </a:extLst>
          </p:cNvPr>
          <p:cNvPicPr>
            <a:picLocks noGrp="1" noChangeAspect="1"/>
          </p:cNvPicPr>
          <p:nvPr>
            <p:ph idx="1"/>
          </p:nvPr>
        </p:nvPicPr>
        <p:blipFill>
          <a:blip r:embed="rId2"/>
          <a:stretch>
            <a:fillRect/>
          </a:stretch>
        </p:blipFill>
        <p:spPr>
          <a:xfrm>
            <a:off x="1377043" y="1987436"/>
            <a:ext cx="5715000" cy="3810000"/>
          </a:xfrm>
        </p:spPr>
      </p:pic>
      <p:pic>
        <p:nvPicPr>
          <p:cNvPr id="5" name="Picture 4">
            <a:extLst>
              <a:ext uri="{FF2B5EF4-FFF2-40B4-BE49-F238E27FC236}">
                <a16:creationId xmlns:a16="http://schemas.microsoft.com/office/drawing/2014/main" id="{D8C44616-B354-924E-8BAE-7E576AE9BEF9}"/>
              </a:ext>
            </a:extLst>
          </p:cNvPr>
          <p:cNvPicPr>
            <a:picLocks noChangeAspect="1"/>
          </p:cNvPicPr>
          <p:nvPr/>
        </p:nvPicPr>
        <p:blipFill>
          <a:blip r:embed="rId3"/>
          <a:stretch>
            <a:fillRect/>
          </a:stretch>
        </p:blipFill>
        <p:spPr>
          <a:xfrm>
            <a:off x="7772400" y="2492828"/>
            <a:ext cx="3803650" cy="2139950"/>
          </a:xfrm>
          <a:prstGeom prst="rect">
            <a:avLst/>
          </a:prstGeom>
        </p:spPr>
      </p:pic>
    </p:spTree>
    <p:extLst>
      <p:ext uri="{BB962C8B-B14F-4D97-AF65-F5344CB8AC3E}">
        <p14:creationId xmlns:p14="http://schemas.microsoft.com/office/powerpoint/2010/main" val="4197889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24ED-BBF3-0641-AEF7-56C5392C2EFB}"/>
              </a:ext>
            </a:extLst>
          </p:cNvPr>
          <p:cNvSpPr>
            <a:spLocks noGrp="1"/>
          </p:cNvSpPr>
          <p:nvPr>
            <p:ph type="title"/>
          </p:nvPr>
        </p:nvSpPr>
        <p:spPr/>
        <p:txBody>
          <a:bodyPr>
            <a:normAutofit/>
          </a:bodyPr>
          <a:lstStyle/>
          <a:p>
            <a:pPr algn="ctr"/>
            <a:r>
              <a:rPr lang="en-US" sz="2400" dirty="0"/>
              <a:t>The Chechen capital, Grozny, then and now</a:t>
            </a:r>
          </a:p>
        </p:txBody>
      </p:sp>
      <p:pic>
        <p:nvPicPr>
          <p:cNvPr id="4" name="Content Placeholder 3">
            <a:extLst>
              <a:ext uri="{FF2B5EF4-FFF2-40B4-BE49-F238E27FC236}">
                <a16:creationId xmlns:a16="http://schemas.microsoft.com/office/drawing/2014/main" id="{FDFC77E6-85FA-454A-875E-11D36A815340}"/>
              </a:ext>
            </a:extLst>
          </p:cNvPr>
          <p:cNvPicPr>
            <a:picLocks noGrp="1" noChangeAspect="1"/>
          </p:cNvPicPr>
          <p:nvPr>
            <p:ph idx="1"/>
          </p:nvPr>
        </p:nvPicPr>
        <p:blipFill>
          <a:blip r:embed="rId2"/>
          <a:stretch>
            <a:fillRect/>
          </a:stretch>
        </p:blipFill>
        <p:spPr>
          <a:xfrm>
            <a:off x="2851150" y="2178844"/>
            <a:ext cx="6489700" cy="3644900"/>
          </a:xfrm>
        </p:spPr>
      </p:pic>
    </p:spTree>
    <p:extLst>
      <p:ext uri="{BB962C8B-B14F-4D97-AF65-F5344CB8AC3E}">
        <p14:creationId xmlns:p14="http://schemas.microsoft.com/office/powerpoint/2010/main" val="2309603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102A5-C419-354F-A75D-19BF0BE61C1D}"/>
              </a:ext>
            </a:extLst>
          </p:cNvPr>
          <p:cNvSpPr>
            <a:spLocks noGrp="1"/>
          </p:cNvSpPr>
          <p:nvPr>
            <p:ph type="title"/>
          </p:nvPr>
        </p:nvSpPr>
        <p:spPr/>
        <p:txBody>
          <a:bodyPr>
            <a:normAutofit/>
          </a:bodyPr>
          <a:lstStyle/>
          <a:p>
            <a:pPr algn="ctr"/>
            <a:r>
              <a:rPr lang="en-US" sz="2400" dirty="0"/>
              <a:t>The Syrian civil war, a bloody, multi-sided conflict involving several foreign powers, began in 2011 and is still ongoing</a:t>
            </a:r>
          </a:p>
        </p:txBody>
      </p:sp>
      <p:pic>
        <p:nvPicPr>
          <p:cNvPr id="4" name="Content Placeholder 3">
            <a:extLst>
              <a:ext uri="{FF2B5EF4-FFF2-40B4-BE49-F238E27FC236}">
                <a16:creationId xmlns:a16="http://schemas.microsoft.com/office/drawing/2014/main" id="{9F1802E7-59E9-B04B-8FD9-28A9D00DDCB9}"/>
              </a:ext>
            </a:extLst>
          </p:cNvPr>
          <p:cNvPicPr>
            <a:picLocks noGrp="1" noChangeAspect="1"/>
          </p:cNvPicPr>
          <p:nvPr>
            <p:ph idx="1"/>
          </p:nvPr>
        </p:nvPicPr>
        <p:blipFill>
          <a:blip r:embed="rId2"/>
          <a:stretch>
            <a:fillRect/>
          </a:stretch>
        </p:blipFill>
        <p:spPr>
          <a:xfrm>
            <a:off x="2848161" y="1825625"/>
            <a:ext cx="6495677" cy="4351338"/>
          </a:xfrm>
        </p:spPr>
      </p:pic>
    </p:spTree>
    <p:extLst>
      <p:ext uri="{BB962C8B-B14F-4D97-AF65-F5344CB8AC3E}">
        <p14:creationId xmlns:p14="http://schemas.microsoft.com/office/powerpoint/2010/main" val="3039490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696C3-2059-AD40-BE6E-292498AA401B}"/>
              </a:ext>
            </a:extLst>
          </p:cNvPr>
          <p:cNvSpPr>
            <a:spLocks noGrp="1"/>
          </p:cNvSpPr>
          <p:nvPr>
            <p:ph type="title"/>
          </p:nvPr>
        </p:nvSpPr>
        <p:spPr/>
        <p:txBody>
          <a:bodyPr>
            <a:normAutofit/>
          </a:bodyPr>
          <a:lstStyle/>
          <a:p>
            <a:pPr algn="ctr"/>
            <a:r>
              <a:rPr lang="en-US" sz="2400" dirty="0"/>
              <a:t>The guerrilla war against Myanmar’s military junta and its army (the </a:t>
            </a:r>
            <a:r>
              <a:rPr lang="en-US" sz="2400" i="1" dirty="0"/>
              <a:t>Tatmadaw</a:t>
            </a:r>
            <a:r>
              <a:rPr lang="en-US" sz="2400" dirty="0"/>
              <a:t>) may last for years or even decades</a:t>
            </a:r>
          </a:p>
        </p:txBody>
      </p:sp>
      <p:pic>
        <p:nvPicPr>
          <p:cNvPr id="4" name="Content Placeholder 3">
            <a:extLst>
              <a:ext uri="{FF2B5EF4-FFF2-40B4-BE49-F238E27FC236}">
                <a16:creationId xmlns:a16="http://schemas.microsoft.com/office/drawing/2014/main" id="{08190AA3-67BF-AA48-95F6-0766220AD20B}"/>
              </a:ext>
            </a:extLst>
          </p:cNvPr>
          <p:cNvPicPr>
            <a:picLocks noGrp="1" noChangeAspect="1"/>
          </p:cNvPicPr>
          <p:nvPr>
            <p:ph idx="1"/>
          </p:nvPr>
        </p:nvPicPr>
        <p:blipFill>
          <a:blip r:embed="rId2"/>
          <a:stretch>
            <a:fillRect/>
          </a:stretch>
        </p:blipFill>
        <p:spPr>
          <a:xfrm>
            <a:off x="2835251" y="1825625"/>
            <a:ext cx="6521498" cy="4351338"/>
          </a:xfrm>
        </p:spPr>
      </p:pic>
    </p:spTree>
    <p:extLst>
      <p:ext uri="{BB962C8B-B14F-4D97-AF65-F5344CB8AC3E}">
        <p14:creationId xmlns:p14="http://schemas.microsoft.com/office/powerpoint/2010/main" val="2329234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CE556-EDAA-E847-A4D5-9492872686C7}"/>
              </a:ext>
            </a:extLst>
          </p:cNvPr>
          <p:cNvSpPr>
            <a:spLocks noGrp="1"/>
          </p:cNvSpPr>
          <p:nvPr>
            <p:ph type="title"/>
          </p:nvPr>
        </p:nvSpPr>
        <p:spPr/>
        <p:txBody>
          <a:bodyPr>
            <a:normAutofit/>
          </a:bodyPr>
          <a:lstStyle/>
          <a:p>
            <a:pPr algn="ctr"/>
            <a:r>
              <a:rPr lang="en-US" sz="2400" dirty="0"/>
              <a:t>The Battle of </a:t>
            </a:r>
            <a:r>
              <a:rPr lang="en-US" sz="2400" dirty="0" err="1"/>
              <a:t>Bakhmut</a:t>
            </a:r>
            <a:r>
              <a:rPr lang="en-US" sz="2400" dirty="0"/>
              <a:t>:</a:t>
            </a:r>
            <a:br>
              <a:rPr lang="en-US" sz="2400" dirty="0"/>
            </a:br>
            <a:r>
              <a:rPr lang="en-US" sz="2400" dirty="0"/>
              <a:t>Russia’s Verdun, or the perils of confusing the political, the strategic, the operational, and the tactical</a:t>
            </a:r>
          </a:p>
        </p:txBody>
      </p:sp>
      <p:pic>
        <p:nvPicPr>
          <p:cNvPr id="4" name="Content Placeholder 3">
            <a:extLst>
              <a:ext uri="{FF2B5EF4-FFF2-40B4-BE49-F238E27FC236}">
                <a16:creationId xmlns:a16="http://schemas.microsoft.com/office/drawing/2014/main" id="{B51E9677-A967-444B-8B00-CACCFBF7646D}"/>
              </a:ext>
            </a:extLst>
          </p:cNvPr>
          <p:cNvPicPr>
            <a:picLocks noGrp="1" noChangeAspect="1"/>
          </p:cNvPicPr>
          <p:nvPr>
            <p:ph idx="1"/>
          </p:nvPr>
        </p:nvPicPr>
        <p:blipFill>
          <a:blip r:embed="rId2"/>
          <a:stretch>
            <a:fillRect/>
          </a:stretch>
        </p:blipFill>
        <p:spPr>
          <a:xfrm>
            <a:off x="2979596" y="1766888"/>
            <a:ext cx="5753835" cy="4351338"/>
          </a:xfrm>
        </p:spPr>
      </p:pic>
    </p:spTree>
    <p:extLst>
      <p:ext uri="{BB962C8B-B14F-4D97-AF65-F5344CB8AC3E}">
        <p14:creationId xmlns:p14="http://schemas.microsoft.com/office/powerpoint/2010/main" val="2213818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7FE2-0886-714E-BFD8-B7BA74D93F23}"/>
              </a:ext>
            </a:extLst>
          </p:cNvPr>
          <p:cNvSpPr>
            <a:spLocks noGrp="1"/>
          </p:cNvSpPr>
          <p:nvPr>
            <p:ph type="title"/>
          </p:nvPr>
        </p:nvSpPr>
        <p:spPr/>
        <p:txBody>
          <a:bodyPr>
            <a:normAutofit/>
          </a:bodyPr>
          <a:lstStyle/>
          <a:p>
            <a:pPr algn="ctr"/>
            <a:r>
              <a:rPr lang="en-US" sz="2400" dirty="0"/>
              <a:t>China has a strategic stake in that conflict</a:t>
            </a:r>
          </a:p>
        </p:txBody>
      </p:sp>
      <p:pic>
        <p:nvPicPr>
          <p:cNvPr id="4" name="Content Placeholder 3">
            <a:extLst>
              <a:ext uri="{FF2B5EF4-FFF2-40B4-BE49-F238E27FC236}">
                <a16:creationId xmlns:a16="http://schemas.microsoft.com/office/drawing/2014/main" id="{FF5F2857-59E2-FE42-A7A2-2985CD21659B}"/>
              </a:ext>
            </a:extLst>
          </p:cNvPr>
          <p:cNvPicPr>
            <a:picLocks noGrp="1" noChangeAspect="1"/>
          </p:cNvPicPr>
          <p:nvPr>
            <p:ph idx="1"/>
          </p:nvPr>
        </p:nvPicPr>
        <p:blipFill>
          <a:blip r:embed="rId2"/>
          <a:stretch>
            <a:fillRect/>
          </a:stretch>
        </p:blipFill>
        <p:spPr>
          <a:xfrm>
            <a:off x="2989034" y="2368437"/>
            <a:ext cx="1822451" cy="2532248"/>
          </a:xfrm>
        </p:spPr>
      </p:pic>
      <p:pic>
        <p:nvPicPr>
          <p:cNvPr id="5" name="Picture 4">
            <a:extLst>
              <a:ext uri="{FF2B5EF4-FFF2-40B4-BE49-F238E27FC236}">
                <a16:creationId xmlns:a16="http://schemas.microsoft.com/office/drawing/2014/main" id="{8F5AD496-F06C-5F4B-8374-01252E9D8056}"/>
              </a:ext>
            </a:extLst>
          </p:cNvPr>
          <p:cNvPicPr>
            <a:picLocks noChangeAspect="1"/>
          </p:cNvPicPr>
          <p:nvPr/>
        </p:nvPicPr>
        <p:blipFill>
          <a:blip r:embed="rId3"/>
          <a:stretch>
            <a:fillRect/>
          </a:stretch>
        </p:blipFill>
        <p:spPr>
          <a:xfrm>
            <a:off x="6139544" y="2520564"/>
            <a:ext cx="3302000" cy="2748915"/>
          </a:xfrm>
          <a:prstGeom prst="rect">
            <a:avLst/>
          </a:prstGeom>
        </p:spPr>
      </p:pic>
    </p:spTree>
    <p:extLst>
      <p:ext uri="{BB962C8B-B14F-4D97-AF65-F5344CB8AC3E}">
        <p14:creationId xmlns:p14="http://schemas.microsoft.com/office/powerpoint/2010/main" val="2001980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59167-DB06-6C49-93A4-67896FDE61CD}"/>
              </a:ext>
            </a:extLst>
          </p:cNvPr>
          <p:cNvSpPr>
            <a:spLocks noGrp="1"/>
          </p:cNvSpPr>
          <p:nvPr>
            <p:ph type="title"/>
          </p:nvPr>
        </p:nvSpPr>
        <p:spPr/>
        <p:txBody>
          <a:bodyPr>
            <a:normAutofit/>
          </a:bodyPr>
          <a:lstStyle/>
          <a:p>
            <a:pPr algn="ctr"/>
            <a:r>
              <a:rPr lang="en-US" sz="2400" dirty="0"/>
              <a:t>Khomeini’s fatwa</a:t>
            </a:r>
          </a:p>
        </p:txBody>
      </p:sp>
      <p:sp>
        <p:nvSpPr>
          <p:cNvPr id="3" name="Content Placeholder 2">
            <a:extLst>
              <a:ext uri="{FF2B5EF4-FFF2-40B4-BE49-F238E27FC236}">
                <a16:creationId xmlns:a16="http://schemas.microsoft.com/office/drawing/2014/main" id="{18AF56FF-0137-1C4A-8ED4-243A44DC8685}"/>
              </a:ext>
            </a:extLst>
          </p:cNvPr>
          <p:cNvSpPr>
            <a:spLocks noGrp="1"/>
          </p:cNvSpPr>
          <p:nvPr>
            <p:ph idx="1"/>
          </p:nvPr>
        </p:nvSpPr>
        <p:spPr/>
        <p:txBody>
          <a:bodyPr/>
          <a:lstStyle/>
          <a:p>
            <a:pPr marL="0" indent="0">
              <a:buNone/>
            </a:pPr>
            <a:r>
              <a:rPr lang="en-US" dirty="0"/>
              <a:t>“I am informing all brave Muslims of the world that the author of </a:t>
            </a:r>
            <a:r>
              <a:rPr lang="en-US" i="1" dirty="0"/>
              <a:t>The Satanic Verses</a:t>
            </a:r>
            <a:r>
              <a:rPr lang="en-US" dirty="0"/>
              <a:t>, a text written, edited, and published against Islam, the Prophet of Islam, and the Koran, along with all the editors and publishers aware of its contents, are condemned to death. I call on all valiant Muslims wherever they may be in the world to kill them without delay, so that no one will dare insult the sacred beliefs of Muslims henceforth. And whoever is killed in this cause will be a martyr, Allah willing. Meanwhile, if someone has access to the author of the book but is incapable of carrying out the execution, he should inform the people so that [Rushdie] is punished for his actions.”</a:t>
            </a:r>
          </a:p>
        </p:txBody>
      </p:sp>
    </p:spTree>
    <p:extLst>
      <p:ext uri="{BB962C8B-B14F-4D97-AF65-F5344CB8AC3E}">
        <p14:creationId xmlns:p14="http://schemas.microsoft.com/office/powerpoint/2010/main" val="4022520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0887-58B4-8B4D-9E7E-9D85C97931EE}"/>
              </a:ext>
            </a:extLst>
          </p:cNvPr>
          <p:cNvSpPr>
            <a:spLocks noGrp="1"/>
          </p:cNvSpPr>
          <p:nvPr>
            <p:ph type="title"/>
          </p:nvPr>
        </p:nvSpPr>
        <p:spPr/>
        <p:txBody>
          <a:bodyPr>
            <a:normAutofit/>
          </a:bodyPr>
          <a:lstStyle/>
          <a:p>
            <a:pPr algn="ctr"/>
            <a:r>
              <a:rPr lang="en-US" sz="2400" dirty="0"/>
              <a:t>The Ayatollah Khomeini knew his Plato…</a:t>
            </a:r>
          </a:p>
        </p:txBody>
      </p:sp>
      <p:pic>
        <p:nvPicPr>
          <p:cNvPr id="4" name="Content Placeholder 3">
            <a:extLst>
              <a:ext uri="{FF2B5EF4-FFF2-40B4-BE49-F238E27FC236}">
                <a16:creationId xmlns:a16="http://schemas.microsoft.com/office/drawing/2014/main" id="{BAA495B5-93F5-804E-81AC-9863F01E9335}"/>
              </a:ext>
            </a:extLst>
          </p:cNvPr>
          <p:cNvPicPr>
            <a:picLocks noGrp="1" noChangeAspect="1"/>
          </p:cNvPicPr>
          <p:nvPr>
            <p:ph idx="1"/>
          </p:nvPr>
        </p:nvPicPr>
        <p:blipFill>
          <a:blip r:embed="rId2"/>
          <a:stretch>
            <a:fillRect/>
          </a:stretch>
        </p:blipFill>
        <p:spPr>
          <a:xfrm>
            <a:off x="2228144" y="1825625"/>
            <a:ext cx="7735712" cy="4351338"/>
          </a:xfrm>
        </p:spPr>
      </p:pic>
    </p:spTree>
    <p:extLst>
      <p:ext uri="{BB962C8B-B14F-4D97-AF65-F5344CB8AC3E}">
        <p14:creationId xmlns:p14="http://schemas.microsoft.com/office/powerpoint/2010/main" val="3287399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CCD2-0090-474B-94DD-7CCCF09317C7}"/>
              </a:ext>
            </a:extLst>
          </p:cNvPr>
          <p:cNvSpPr>
            <a:spLocks noGrp="1"/>
          </p:cNvSpPr>
          <p:nvPr>
            <p:ph type="title"/>
          </p:nvPr>
        </p:nvSpPr>
        <p:spPr/>
        <p:txBody>
          <a:bodyPr/>
          <a:lstStyle/>
          <a:p>
            <a:pPr algn="ctr"/>
            <a:r>
              <a:rPr lang="en-US" dirty="0"/>
              <a:t>…but not his literary theory</a:t>
            </a:r>
          </a:p>
        </p:txBody>
      </p:sp>
      <p:pic>
        <p:nvPicPr>
          <p:cNvPr id="4" name="Content Placeholder 3">
            <a:extLst>
              <a:ext uri="{FF2B5EF4-FFF2-40B4-BE49-F238E27FC236}">
                <a16:creationId xmlns:a16="http://schemas.microsoft.com/office/drawing/2014/main" id="{5F513385-06E9-1741-B5D9-7598977AA1BC}"/>
              </a:ext>
            </a:extLst>
          </p:cNvPr>
          <p:cNvPicPr>
            <a:picLocks noGrp="1" noChangeAspect="1"/>
          </p:cNvPicPr>
          <p:nvPr>
            <p:ph idx="1"/>
          </p:nvPr>
        </p:nvPicPr>
        <p:blipFill>
          <a:blip r:embed="rId2"/>
          <a:stretch>
            <a:fillRect/>
          </a:stretch>
        </p:blipFill>
        <p:spPr>
          <a:xfrm>
            <a:off x="3193792" y="1825625"/>
            <a:ext cx="5804416" cy="4351338"/>
          </a:xfrm>
        </p:spPr>
      </p:pic>
    </p:spTree>
    <p:extLst>
      <p:ext uri="{BB962C8B-B14F-4D97-AF65-F5344CB8AC3E}">
        <p14:creationId xmlns:p14="http://schemas.microsoft.com/office/powerpoint/2010/main" val="3896329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25F4-42CB-DF43-8BD7-C298CFB93013}"/>
              </a:ext>
            </a:extLst>
          </p:cNvPr>
          <p:cNvSpPr>
            <a:spLocks noGrp="1"/>
          </p:cNvSpPr>
          <p:nvPr>
            <p:ph type="title"/>
          </p:nvPr>
        </p:nvSpPr>
        <p:spPr/>
        <p:txBody>
          <a:bodyPr>
            <a:normAutofit/>
          </a:bodyPr>
          <a:lstStyle/>
          <a:p>
            <a:pPr algn="ctr"/>
            <a:r>
              <a:rPr lang="en-US" sz="2400" dirty="0"/>
              <a:t>“How do you defeat terrorism? Don’t be terrorized.” Thus novelist Salman Rushdie, who on August 12, 2022 himself became the object of terrorist violence</a:t>
            </a:r>
            <a:br>
              <a:rPr lang="en-US" sz="2400" dirty="0"/>
            </a:br>
            <a:endParaRPr lang="en-US" sz="2400" dirty="0"/>
          </a:p>
        </p:txBody>
      </p:sp>
      <p:pic>
        <p:nvPicPr>
          <p:cNvPr id="4" name="Content Placeholder 3">
            <a:extLst>
              <a:ext uri="{FF2B5EF4-FFF2-40B4-BE49-F238E27FC236}">
                <a16:creationId xmlns:a16="http://schemas.microsoft.com/office/drawing/2014/main" id="{F0E3B194-11D7-F746-BD8A-BE05F5274BCC}"/>
              </a:ext>
            </a:extLst>
          </p:cNvPr>
          <p:cNvPicPr>
            <a:picLocks noGrp="1" noChangeAspect="1"/>
          </p:cNvPicPr>
          <p:nvPr>
            <p:ph idx="1"/>
          </p:nvPr>
        </p:nvPicPr>
        <p:blipFill>
          <a:blip r:embed="rId2"/>
          <a:stretch>
            <a:fillRect/>
          </a:stretch>
        </p:blipFill>
        <p:spPr>
          <a:xfrm>
            <a:off x="2832496" y="1825625"/>
            <a:ext cx="6527007" cy="4351338"/>
          </a:xfrm>
        </p:spPr>
      </p:pic>
    </p:spTree>
    <p:extLst>
      <p:ext uri="{BB962C8B-B14F-4D97-AF65-F5344CB8AC3E}">
        <p14:creationId xmlns:p14="http://schemas.microsoft.com/office/powerpoint/2010/main" val="3698754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3FD2-9C94-664A-9512-C8F8E3567321}"/>
              </a:ext>
            </a:extLst>
          </p:cNvPr>
          <p:cNvSpPr>
            <a:spLocks noGrp="1"/>
          </p:cNvSpPr>
          <p:nvPr>
            <p:ph type="title"/>
          </p:nvPr>
        </p:nvSpPr>
        <p:spPr/>
        <p:txBody>
          <a:bodyPr>
            <a:normAutofit/>
          </a:bodyPr>
          <a:lstStyle/>
          <a:p>
            <a:pPr algn="ctr"/>
            <a:r>
              <a:rPr lang="en-US" sz="2400" dirty="0" err="1"/>
              <a:t>Hadi</a:t>
            </a:r>
            <a:r>
              <a:rPr lang="en-US" sz="2400" dirty="0"/>
              <a:t> </a:t>
            </a:r>
            <a:r>
              <a:rPr lang="en-US" sz="2400" dirty="0" err="1"/>
              <a:t>Matar</a:t>
            </a:r>
            <a:r>
              <a:rPr lang="en-US" sz="2400" dirty="0"/>
              <a:t>, Salmon Rushdie’s twenty-four-year-old alleged attacker, was a transcontinental cliché in search of a c(l)</a:t>
            </a:r>
            <a:r>
              <a:rPr lang="en-US" sz="2400" dirty="0" err="1"/>
              <a:t>ause</a:t>
            </a:r>
            <a:r>
              <a:rPr lang="en-US" sz="2400" dirty="0"/>
              <a:t>. Yet in a strange way, the New Jersey basement-dweller and the world-famous author were in the same line of business</a:t>
            </a:r>
            <a:endParaRPr lang="en-US" sz="2400" b="1" dirty="0"/>
          </a:p>
        </p:txBody>
      </p:sp>
      <p:pic>
        <p:nvPicPr>
          <p:cNvPr id="4" name="Content Placeholder 3">
            <a:extLst>
              <a:ext uri="{FF2B5EF4-FFF2-40B4-BE49-F238E27FC236}">
                <a16:creationId xmlns:a16="http://schemas.microsoft.com/office/drawing/2014/main" id="{0C62A5F0-846A-C949-A4C7-E0E3F3FFD6E5}"/>
              </a:ext>
            </a:extLst>
          </p:cNvPr>
          <p:cNvPicPr>
            <a:picLocks noGrp="1" noChangeAspect="1"/>
          </p:cNvPicPr>
          <p:nvPr>
            <p:ph idx="1"/>
          </p:nvPr>
        </p:nvPicPr>
        <p:blipFill>
          <a:blip r:embed="rId2"/>
          <a:stretch>
            <a:fillRect/>
          </a:stretch>
        </p:blipFill>
        <p:spPr>
          <a:xfrm>
            <a:off x="2298843" y="2937164"/>
            <a:ext cx="1569906" cy="2644054"/>
          </a:xfrm>
        </p:spPr>
      </p:pic>
      <p:pic>
        <p:nvPicPr>
          <p:cNvPr id="5" name="Picture 4">
            <a:extLst>
              <a:ext uri="{FF2B5EF4-FFF2-40B4-BE49-F238E27FC236}">
                <a16:creationId xmlns:a16="http://schemas.microsoft.com/office/drawing/2014/main" id="{DA62D5F6-ECF1-A447-B21C-638F37E837F8}"/>
              </a:ext>
            </a:extLst>
          </p:cNvPr>
          <p:cNvPicPr>
            <a:picLocks noChangeAspect="1"/>
          </p:cNvPicPr>
          <p:nvPr/>
        </p:nvPicPr>
        <p:blipFill>
          <a:blip r:embed="rId3"/>
          <a:stretch>
            <a:fillRect/>
          </a:stretch>
        </p:blipFill>
        <p:spPr>
          <a:xfrm>
            <a:off x="5818171" y="1908752"/>
            <a:ext cx="3342146" cy="4565578"/>
          </a:xfrm>
          <a:prstGeom prst="rect">
            <a:avLst/>
          </a:prstGeom>
        </p:spPr>
      </p:pic>
    </p:spTree>
    <p:extLst>
      <p:ext uri="{BB962C8B-B14F-4D97-AF65-F5344CB8AC3E}">
        <p14:creationId xmlns:p14="http://schemas.microsoft.com/office/powerpoint/2010/main" val="3812556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7BA56-7B9C-A440-B4CC-1CE120E66088}"/>
              </a:ext>
            </a:extLst>
          </p:cNvPr>
          <p:cNvSpPr>
            <a:spLocks noGrp="1"/>
          </p:cNvSpPr>
          <p:nvPr>
            <p:ph type="title"/>
          </p:nvPr>
        </p:nvSpPr>
        <p:spPr/>
        <p:txBody>
          <a:bodyPr>
            <a:normAutofit/>
          </a:bodyPr>
          <a:lstStyle/>
          <a:p>
            <a:pPr algn="ctr"/>
            <a:r>
              <a:rPr lang="en-US" sz="2400" dirty="0"/>
              <a:t>…which is…</a:t>
            </a:r>
          </a:p>
        </p:txBody>
      </p:sp>
      <p:pic>
        <p:nvPicPr>
          <p:cNvPr id="7" name="Content Placeholder 6">
            <a:extLst>
              <a:ext uri="{FF2B5EF4-FFF2-40B4-BE49-F238E27FC236}">
                <a16:creationId xmlns:a16="http://schemas.microsoft.com/office/drawing/2014/main" id="{605EA3BF-51CA-A34A-81C0-A3F89DD641A2}"/>
              </a:ext>
            </a:extLst>
          </p:cNvPr>
          <p:cNvPicPr>
            <a:picLocks noGrp="1" noChangeAspect="1"/>
          </p:cNvPicPr>
          <p:nvPr>
            <p:ph idx="1"/>
          </p:nvPr>
        </p:nvPicPr>
        <p:blipFill>
          <a:blip r:embed="rId2"/>
          <a:stretch>
            <a:fillRect/>
          </a:stretch>
        </p:blipFill>
        <p:spPr>
          <a:xfrm>
            <a:off x="3879850" y="2731294"/>
            <a:ext cx="4432300" cy="2540000"/>
          </a:xfrm>
        </p:spPr>
      </p:pic>
    </p:spTree>
    <p:extLst>
      <p:ext uri="{BB962C8B-B14F-4D97-AF65-F5344CB8AC3E}">
        <p14:creationId xmlns:p14="http://schemas.microsoft.com/office/powerpoint/2010/main" val="1363951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A01B-3BE3-EF4C-8625-671B4505676E}"/>
              </a:ext>
            </a:extLst>
          </p:cNvPr>
          <p:cNvSpPr>
            <a:spLocks noGrp="1"/>
          </p:cNvSpPr>
          <p:nvPr>
            <p:ph type="title"/>
          </p:nvPr>
        </p:nvSpPr>
        <p:spPr/>
        <p:txBody>
          <a:bodyPr>
            <a:normAutofit/>
          </a:bodyPr>
          <a:lstStyle/>
          <a:p>
            <a:pPr algn="ctr"/>
            <a:r>
              <a:rPr lang="en-US" sz="2400" dirty="0"/>
              <a:t>The best source on the terrorist mentality and modus operandi is a nineteenth-century novel that is known in English under three different titles</a:t>
            </a:r>
          </a:p>
        </p:txBody>
      </p:sp>
      <p:pic>
        <p:nvPicPr>
          <p:cNvPr id="4" name="Content Placeholder 3">
            <a:extLst>
              <a:ext uri="{FF2B5EF4-FFF2-40B4-BE49-F238E27FC236}">
                <a16:creationId xmlns:a16="http://schemas.microsoft.com/office/drawing/2014/main" id="{EAB2BD18-39D0-3D46-B040-71A2EB6250C7}"/>
              </a:ext>
            </a:extLst>
          </p:cNvPr>
          <p:cNvPicPr>
            <a:picLocks noGrp="1" noChangeAspect="1"/>
          </p:cNvPicPr>
          <p:nvPr>
            <p:ph idx="1"/>
          </p:nvPr>
        </p:nvPicPr>
        <p:blipFill>
          <a:blip r:embed="rId2"/>
          <a:stretch>
            <a:fillRect/>
          </a:stretch>
        </p:blipFill>
        <p:spPr>
          <a:xfrm>
            <a:off x="2078182" y="2678186"/>
            <a:ext cx="3048000" cy="2286000"/>
          </a:xfrm>
        </p:spPr>
      </p:pic>
      <p:pic>
        <p:nvPicPr>
          <p:cNvPr id="6" name="Picture 5">
            <a:extLst>
              <a:ext uri="{FF2B5EF4-FFF2-40B4-BE49-F238E27FC236}">
                <a16:creationId xmlns:a16="http://schemas.microsoft.com/office/drawing/2014/main" id="{34D982D5-7FAE-6842-8F33-B3DEA70FA30E}"/>
              </a:ext>
            </a:extLst>
          </p:cNvPr>
          <p:cNvPicPr>
            <a:picLocks noChangeAspect="1"/>
          </p:cNvPicPr>
          <p:nvPr/>
        </p:nvPicPr>
        <p:blipFill>
          <a:blip r:embed="rId3"/>
          <a:stretch>
            <a:fillRect/>
          </a:stretch>
        </p:blipFill>
        <p:spPr>
          <a:xfrm>
            <a:off x="6698673" y="2409536"/>
            <a:ext cx="1981200" cy="3175000"/>
          </a:xfrm>
          <a:prstGeom prst="rect">
            <a:avLst/>
          </a:prstGeom>
        </p:spPr>
      </p:pic>
      <p:pic>
        <p:nvPicPr>
          <p:cNvPr id="7" name="Picture 6">
            <a:extLst>
              <a:ext uri="{FF2B5EF4-FFF2-40B4-BE49-F238E27FC236}">
                <a16:creationId xmlns:a16="http://schemas.microsoft.com/office/drawing/2014/main" id="{82FFD220-1AB0-8147-813F-2361B65C6D0C}"/>
              </a:ext>
            </a:extLst>
          </p:cNvPr>
          <p:cNvPicPr>
            <a:picLocks noChangeAspect="1"/>
          </p:cNvPicPr>
          <p:nvPr/>
        </p:nvPicPr>
        <p:blipFill>
          <a:blip r:embed="rId4"/>
          <a:stretch>
            <a:fillRect/>
          </a:stretch>
        </p:blipFill>
        <p:spPr>
          <a:xfrm>
            <a:off x="9752693" y="3211586"/>
            <a:ext cx="1155700" cy="1752600"/>
          </a:xfrm>
          <a:prstGeom prst="rect">
            <a:avLst/>
          </a:prstGeom>
        </p:spPr>
      </p:pic>
    </p:spTree>
    <p:extLst>
      <p:ext uri="{BB962C8B-B14F-4D97-AF65-F5344CB8AC3E}">
        <p14:creationId xmlns:p14="http://schemas.microsoft.com/office/powerpoint/2010/main" val="2286899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9E7F-E780-BA47-B3F8-02B008619B2D}"/>
              </a:ext>
            </a:extLst>
          </p:cNvPr>
          <p:cNvSpPr>
            <a:spLocks noGrp="1"/>
          </p:cNvSpPr>
          <p:nvPr>
            <p:ph type="title"/>
          </p:nvPr>
        </p:nvSpPr>
        <p:spPr/>
        <p:txBody>
          <a:bodyPr>
            <a:normAutofit/>
          </a:bodyPr>
          <a:lstStyle/>
          <a:p>
            <a:pPr algn="ctr"/>
            <a:r>
              <a:rPr lang="en-US" sz="2400" dirty="0" err="1"/>
              <a:t>Stepan</a:t>
            </a:r>
            <a:r>
              <a:rPr lang="en-US" sz="2400" dirty="0"/>
              <a:t> </a:t>
            </a:r>
            <a:r>
              <a:rPr lang="en-US" sz="2400" dirty="0" err="1"/>
              <a:t>Verkhovensky</a:t>
            </a:r>
            <a:r>
              <a:rPr lang="en-US" sz="2400" dirty="0"/>
              <a:t> Jr. (on left) tries to make an impression on Nikolai </a:t>
            </a:r>
            <a:r>
              <a:rPr lang="en-US" sz="2400" dirty="0" err="1"/>
              <a:t>Stavrogin</a:t>
            </a:r>
            <a:r>
              <a:rPr lang="en-US" sz="2400" dirty="0"/>
              <a:t>. A still from a Russian film version of </a:t>
            </a:r>
            <a:r>
              <a:rPr lang="en-US" sz="2400" i="1" dirty="0"/>
              <a:t>The Possessed</a:t>
            </a:r>
            <a:endParaRPr lang="en-US" sz="2400" dirty="0"/>
          </a:p>
        </p:txBody>
      </p:sp>
      <p:pic>
        <p:nvPicPr>
          <p:cNvPr id="4" name="Content Placeholder 3">
            <a:extLst>
              <a:ext uri="{FF2B5EF4-FFF2-40B4-BE49-F238E27FC236}">
                <a16:creationId xmlns:a16="http://schemas.microsoft.com/office/drawing/2014/main" id="{C24D1319-CFD8-FD41-AF2F-1FA1ABB20D50}"/>
              </a:ext>
            </a:extLst>
          </p:cNvPr>
          <p:cNvPicPr>
            <a:picLocks noGrp="1" noChangeAspect="1"/>
          </p:cNvPicPr>
          <p:nvPr>
            <p:ph idx="1"/>
          </p:nvPr>
        </p:nvPicPr>
        <p:blipFill>
          <a:blip r:embed="rId2"/>
          <a:stretch>
            <a:fillRect/>
          </a:stretch>
        </p:blipFill>
        <p:spPr>
          <a:xfrm>
            <a:off x="2824317" y="1825625"/>
            <a:ext cx="6543365" cy="4351338"/>
          </a:xfrm>
        </p:spPr>
      </p:pic>
    </p:spTree>
    <p:extLst>
      <p:ext uri="{BB962C8B-B14F-4D97-AF65-F5344CB8AC3E}">
        <p14:creationId xmlns:p14="http://schemas.microsoft.com/office/powerpoint/2010/main" val="1058223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D2CD-DDB6-4946-BEE0-3F7E1B285043}"/>
              </a:ext>
            </a:extLst>
          </p:cNvPr>
          <p:cNvSpPr>
            <a:spLocks noGrp="1"/>
          </p:cNvSpPr>
          <p:nvPr>
            <p:ph type="title"/>
          </p:nvPr>
        </p:nvSpPr>
        <p:spPr/>
        <p:txBody>
          <a:bodyPr>
            <a:normAutofit/>
          </a:bodyPr>
          <a:lstStyle/>
          <a:p>
            <a:pPr algn="ctr"/>
            <a:r>
              <a:rPr lang="en-US" sz="2400" dirty="0"/>
              <a:t>Al Qaeda leader Osama Bin Laden (L) and his successor </a:t>
            </a:r>
            <a:r>
              <a:rPr lang="en-US" sz="2400" dirty="0" err="1"/>
              <a:t>Aymun</a:t>
            </a:r>
            <a:r>
              <a:rPr lang="en-US" sz="2400" dirty="0"/>
              <a:t> al-Zawahiri. Note the </a:t>
            </a:r>
            <a:r>
              <a:rPr lang="en-US" sz="2400" i="1" dirty="0" err="1"/>
              <a:t>zabiba</a:t>
            </a:r>
            <a:r>
              <a:rPr lang="en-US" sz="2400" dirty="0"/>
              <a:t>, or prayer callus, on Zawahiri’s forehead</a:t>
            </a:r>
          </a:p>
        </p:txBody>
      </p:sp>
      <p:pic>
        <p:nvPicPr>
          <p:cNvPr id="10" name="Content Placeholder 9">
            <a:extLst>
              <a:ext uri="{FF2B5EF4-FFF2-40B4-BE49-F238E27FC236}">
                <a16:creationId xmlns:a16="http://schemas.microsoft.com/office/drawing/2014/main" id="{E4F0CCBB-DDF2-DD4F-BFEC-9C3C3E5E9578}"/>
              </a:ext>
            </a:extLst>
          </p:cNvPr>
          <p:cNvPicPr>
            <a:picLocks noGrp="1" noChangeAspect="1"/>
          </p:cNvPicPr>
          <p:nvPr>
            <p:ph idx="1"/>
          </p:nvPr>
        </p:nvPicPr>
        <p:blipFill>
          <a:blip r:embed="rId2"/>
          <a:stretch>
            <a:fillRect/>
          </a:stretch>
        </p:blipFill>
        <p:spPr>
          <a:xfrm>
            <a:off x="4191000" y="2928144"/>
            <a:ext cx="3810000" cy="2146300"/>
          </a:xfrm>
        </p:spPr>
      </p:pic>
    </p:spTree>
    <p:extLst>
      <p:ext uri="{BB962C8B-B14F-4D97-AF65-F5344CB8AC3E}">
        <p14:creationId xmlns:p14="http://schemas.microsoft.com/office/powerpoint/2010/main" val="607539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B3FBD-D086-EE48-9924-17E1FCD6AEC0}"/>
              </a:ext>
            </a:extLst>
          </p:cNvPr>
          <p:cNvSpPr>
            <a:spLocks noGrp="1"/>
          </p:cNvSpPr>
          <p:nvPr>
            <p:ph type="title"/>
          </p:nvPr>
        </p:nvSpPr>
        <p:spPr/>
        <p:txBody>
          <a:bodyPr>
            <a:normAutofit/>
          </a:bodyPr>
          <a:lstStyle/>
          <a:p>
            <a:pPr algn="ctr"/>
            <a:r>
              <a:rPr lang="en-US" sz="2400" dirty="0"/>
              <a:t>The </a:t>
            </a:r>
            <a:r>
              <a:rPr lang="en-US" sz="2400" dirty="0" err="1"/>
              <a:t>Prigozhin</a:t>
            </a:r>
            <a:r>
              <a:rPr lang="en-US" sz="2400" dirty="0"/>
              <a:t> vs. Gerasimov conflict is evidence of a the fracture in Russia’s chain of command</a:t>
            </a:r>
          </a:p>
        </p:txBody>
      </p:sp>
      <p:pic>
        <p:nvPicPr>
          <p:cNvPr id="4" name="Content Placeholder 3">
            <a:extLst>
              <a:ext uri="{FF2B5EF4-FFF2-40B4-BE49-F238E27FC236}">
                <a16:creationId xmlns:a16="http://schemas.microsoft.com/office/drawing/2014/main" id="{550D3288-5204-3242-B920-8DAC6C0B38AD}"/>
              </a:ext>
            </a:extLst>
          </p:cNvPr>
          <p:cNvPicPr>
            <a:picLocks noGrp="1" noChangeAspect="1"/>
          </p:cNvPicPr>
          <p:nvPr>
            <p:ph idx="1"/>
          </p:nvPr>
        </p:nvPicPr>
        <p:blipFill>
          <a:blip r:embed="rId2"/>
          <a:stretch>
            <a:fillRect/>
          </a:stretch>
        </p:blipFill>
        <p:spPr>
          <a:xfrm>
            <a:off x="2286000" y="1867694"/>
            <a:ext cx="7620000" cy="4267200"/>
          </a:xfrm>
        </p:spPr>
      </p:pic>
    </p:spTree>
    <p:extLst>
      <p:ext uri="{BB962C8B-B14F-4D97-AF65-F5344CB8AC3E}">
        <p14:creationId xmlns:p14="http://schemas.microsoft.com/office/powerpoint/2010/main" val="1505346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1C31-8224-2948-9E2C-AA2B504ED0F9}"/>
              </a:ext>
            </a:extLst>
          </p:cNvPr>
          <p:cNvSpPr>
            <a:spLocks noGrp="1"/>
          </p:cNvSpPr>
          <p:nvPr>
            <p:ph type="title"/>
          </p:nvPr>
        </p:nvSpPr>
        <p:spPr/>
        <p:txBody>
          <a:bodyPr>
            <a:normAutofit/>
          </a:bodyPr>
          <a:lstStyle/>
          <a:p>
            <a:pPr algn="ctr"/>
            <a:r>
              <a:rPr lang="en-US" sz="2400" dirty="0"/>
              <a:t>Beware the terrorist charismatic</a:t>
            </a:r>
          </a:p>
        </p:txBody>
      </p:sp>
      <p:pic>
        <p:nvPicPr>
          <p:cNvPr id="10" name="Content Placeholder 9">
            <a:extLst>
              <a:ext uri="{FF2B5EF4-FFF2-40B4-BE49-F238E27FC236}">
                <a16:creationId xmlns:a16="http://schemas.microsoft.com/office/drawing/2014/main" id="{B92124B6-B7C7-874A-B1A6-FF9B76626F22}"/>
              </a:ext>
            </a:extLst>
          </p:cNvPr>
          <p:cNvPicPr>
            <a:picLocks noGrp="1" noChangeAspect="1"/>
          </p:cNvPicPr>
          <p:nvPr>
            <p:ph idx="1"/>
          </p:nvPr>
        </p:nvPicPr>
        <p:blipFill>
          <a:blip r:embed="rId2"/>
          <a:stretch>
            <a:fillRect/>
          </a:stretch>
        </p:blipFill>
        <p:spPr>
          <a:xfrm>
            <a:off x="3048000" y="2096294"/>
            <a:ext cx="6096000" cy="3810000"/>
          </a:xfrm>
        </p:spPr>
      </p:pic>
    </p:spTree>
    <p:extLst>
      <p:ext uri="{BB962C8B-B14F-4D97-AF65-F5344CB8AC3E}">
        <p14:creationId xmlns:p14="http://schemas.microsoft.com/office/powerpoint/2010/main" val="2513423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E3488-8A1E-5942-8489-5CAC02AB7068}"/>
              </a:ext>
            </a:extLst>
          </p:cNvPr>
          <p:cNvSpPr>
            <a:spLocks noGrp="1"/>
          </p:cNvSpPr>
          <p:nvPr>
            <p:ph type="title"/>
          </p:nvPr>
        </p:nvSpPr>
        <p:spPr/>
        <p:txBody>
          <a:bodyPr>
            <a:normAutofit/>
          </a:bodyPr>
          <a:lstStyle/>
          <a:p>
            <a:pPr algn="ctr"/>
            <a:br>
              <a:rPr lang="en-US" sz="2400" dirty="0"/>
            </a:br>
            <a:r>
              <a:rPr lang="en-US" sz="2400" dirty="0"/>
              <a:t>Global rage and despair will be a potent geopolitical factor in the twenty-first century</a:t>
            </a:r>
          </a:p>
        </p:txBody>
      </p:sp>
      <p:pic>
        <p:nvPicPr>
          <p:cNvPr id="7" name="Content Placeholder 6">
            <a:extLst>
              <a:ext uri="{FF2B5EF4-FFF2-40B4-BE49-F238E27FC236}">
                <a16:creationId xmlns:a16="http://schemas.microsoft.com/office/drawing/2014/main" id="{5DCDEEDA-D340-3948-BAC2-47C2675216CB}"/>
              </a:ext>
            </a:extLst>
          </p:cNvPr>
          <p:cNvPicPr>
            <a:picLocks noGrp="1" noChangeAspect="1"/>
          </p:cNvPicPr>
          <p:nvPr>
            <p:ph idx="1"/>
          </p:nvPr>
        </p:nvPicPr>
        <p:blipFill>
          <a:blip r:embed="rId2"/>
          <a:stretch>
            <a:fillRect/>
          </a:stretch>
        </p:blipFill>
        <p:spPr>
          <a:xfrm>
            <a:off x="3920331" y="1825625"/>
            <a:ext cx="4351338" cy="4351338"/>
          </a:xfrm>
        </p:spPr>
      </p:pic>
    </p:spTree>
    <p:extLst>
      <p:ext uri="{BB962C8B-B14F-4D97-AF65-F5344CB8AC3E}">
        <p14:creationId xmlns:p14="http://schemas.microsoft.com/office/powerpoint/2010/main" val="3390675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B2D0-624F-9348-B9D4-649820E07CB2}"/>
              </a:ext>
            </a:extLst>
          </p:cNvPr>
          <p:cNvSpPr>
            <a:spLocks noGrp="1"/>
          </p:cNvSpPr>
          <p:nvPr>
            <p:ph type="title"/>
          </p:nvPr>
        </p:nvSpPr>
        <p:spPr/>
        <p:txBody>
          <a:bodyPr>
            <a:normAutofit/>
          </a:bodyPr>
          <a:lstStyle/>
          <a:p>
            <a:pPr algn="ctr"/>
            <a:r>
              <a:rPr lang="en-US" sz="2400" dirty="0"/>
              <a:t>The military vs. civilian cultural and lifestyle divide</a:t>
            </a:r>
          </a:p>
        </p:txBody>
      </p:sp>
      <p:pic>
        <p:nvPicPr>
          <p:cNvPr id="4" name="Content Placeholder 3">
            <a:extLst>
              <a:ext uri="{FF2B5EF4-FFF2-40B4-BE49-F238E27FC236}">
                <a16:creationId xmlns:a16="http://schemas.microsoft.com/office/drawing/2014/main" id="{B4FF4E2E-AFE2-7148-A638-13C373359B52}"/>
              </a:ext>
            </a:extLst>
          </p:cNvPr>
          <p:cNvPicPr>
            <a:picLocks noGrp="1" noChangeAspect="1"/>
          </p:cNvPicPr>
          <p:nvPr>
            <p:ph idx="1"/>
          </p:nvPr>
        </p:nvPicPr>
        <p:blipFill>
          <a:blip r:embed="rId2"/>
          <a:stretch>
            <a:fillRect/>
          </a:stretch>
        </p:blipFill>
        <p:spPr>
          <a:xfrm>
            <a:off x="1288414" y="1939637"/>
            <a:ext cx="4934156" cy="3267508"/>
          </a:xfrm>
        </p:spPr>
      </p:pic>
      <p:sp>
        <p:nvSpPr>
          <p:cNvPr id="5" name="TextBox 4">
            <a:extLst>
              <a:ext uri="{FF2B5EF4-FFF2-40B4-BE49-F238E27FC236}">
                <a16:creationId xmlns:a16="http://schemas.microsoft.com/office/drawing/2014/main" id="{8A78EC44-3128-7E44-9347-5DC63EE322ED}"/>
              </a:ext>
            </a:extLst>
          </p:cNvPr>
          <p:cNvSpPr txBox="1"/>
          <p:nvPr/>
        </p:nvSpPr>
        <p:spPr>
          <a:xfrm>
            <a:off x="6954982" y="2286000"/>
            <a:ext cx="4184543" cy="2031325"/>
          </a:xfrm>
          <a:prstGeom prst="rect">
            <a:avLst/>
          </a:prstGeom>
          <a:noFill/>
        </p:spPr>
        <p:txBody>
          <a:bodyPr wrap="none" rtlCol="0">
            <a:spAutoFit/>
          </a:bodyPr>
          <a:lstStyle/>
          <a:p>
            <a:pPr marL="342900" indent="-342900">
              <a:buAutoNum type="arabicPeriod"/>
            </a:pPr>
            <a:r>
              <a:rPr lang="en-US" dirty="0"/>
              <a:t>A different sociolect, or language</a:t>
            </a:r>
          </a:p>
          <a:p>
            <a:pPr marL="342900" indent="-342900">
              <a:buAutoNum type="arabicPeriod"/>
            </a:pPr>
            <a:r>
              <a:rPr lang="en-US" dirty="0"/>
              <a:t>Strict rules and expectations</a:t>
            </a:r>
          </a:p>
          <a:p>
            <a:pPr marL="342900" indent="-342900">
              <a:buAutoNum type="arabicPeriod"/>
            </a:pPr>
            <a:r>
              <a:rPr lang="en-US" dirty="0"/>
              <a:t>Focus on unit and relationships therein</a:t>
            </a:r>
          </a:p>
          <a:p>
            <a:pPr marL="342900" indent="-342900">
              <a:buAutoNum type="arabicPeriod"/>
            </a:pPr>
            <a:r>
              <a:rPr lang="en-US" dirty="0"/>
              <a:t>Many life decisions made for you</a:t>
            </a:r>
          </a:p>
          <a:p>
            <a:pPr marL="342900" indent="-342900">
              <a:buAutoNum type="arabicPeriod"/>
            </a:pPr>
            <a:r>
              <a:rPr lang="en-US" dirty="0"/>
              <a:t>Financial support from a paternalistic,</a:t>
            </a:r>
          </a:p>
          <a:p>
            <a:r>
              <a:rPr lang="en-US" dirty="0"/>
              <a:t>       hierarchical organization</a:t>
            </a:r>
          </a:p>
          <a:p>
            <a:pPr marL="342900" indent="-342900">
              <a:buAutoNum type="arabicPeriod"/>
            </a:pPr>
            <a:endParaRPr lang="en-US" dirty="0"/>
          </a:p>
        </p:txBody>
      </p:sp>
    </p:spTree>
    <p:extLst>
      <p:ext uri="{BB962C8B-B14F-4D97-AF65-F5344CB8AC3E}">
        <p14:creationId xmlns:p14="http://schemas.microsoft.com/office/powerpoint/2010/main" val="2223016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C247-F16B-314D-BEB5-8E38611EC86F}"/>
              </a:ext>
            </a:extLst>
          </p:cNvPr>
          <p:cNvSpPr>
            <a:spLocks noGrp="1"/>
          </p:cNvSpPr>
          <p:nvPr>
            <p:ph type="title"/>
          </p:nvPr>
        </p:nvSpPr>
        <p:spPr/>
        <p:txBody>
          <a:bodyPr>
            <a:normAutofit/>
          </a:bodyPr>
          <a:lstStyle/>
          <a:p>
            <a:pPr algn="ctr"/>
            <a:r>
              <a:rPr lang="en-US" sz="2400" dirty="0"/>
              <a:t>Yet, the chief difference lies elsewhere </a:t>
            </a:r>
          </a:p>
        </p:txBody>
      </p:sp>
      <p:pic>
        <p:nvPicPr>
          <p:cNvPr id="4" name="Content Placeholder 3">
            <a:extLst>
              <a:ext uri="{FF2B5EF4-FFF2-40B4-BE49-F238E27FC236}">
                <a16:creationId xmlns:a16="http://schemas.microsoft.com/office/drawing/2014/main" id="{8345AA2C-F7E6-2E4A-89DE-6544D33AAD40}"/>
              </a:ext>
            </a:extLst>
          </p:cNvPr>
          <p:cNvPicPr>
            <a:picLocks noGrp="1" noChangeAspect="1"/>
          </p:cNvPicPr>
          <p:nvPr>
            <p:ph idx="1"/>
          </p:nvPr>
        </p:nvPicPr>
        <p:blipFill>
          <a:blip r:embed="rId2"/>
          <a:stretch>
            <a:fillRect/>
          </a:stretch>
        </p:blipFill>
        <p:spPr>
          <a:xfrm>
            <a:off x="8904432" y="2005085"/>
            <a:ext cx="1587500" cy="1587500"/>
          </a:xfrm>
        </p:spPr>
      </p:pic>
      <p:sp>
        <p:nvSpPr>
          <p:cNvPr id="5" name="TextBox 4">
            <a:extLst>
              <a:ext uri="{FF2B5EF4-FFF2-40B4-BE49-F238E27FC236}">
                <a16:creationId xmlns:a16="http://schemas.microsoft.com/office/drawing/2014/main" id="{2A466F56-1390-D544-BE14-D8A7B91618E9}"/>
              </a:ext>
            </a:extLst>
          </p:cNvPr>
          <p:cNvSpPr txBox="1"/>
          <p:nvPr/>
        </p:nvSpPr>
        <p:spPr>
          <a:xfrm>
            <a:off x="8132618" y="3726874"/>
            <a:ext cx="3600209" cy="2585323"/>
          </a:xfrm>
          <a:prstGeom prst="rect">
            <a:avLst/>
          </a:prstGeom>
          <a:noFill/>
        </p:spPr>
        <p:txBody>
          <a:bodyPr wrap="square" rtlCol="0">
            <a:spAutoFit/>
          </a:bodyPr>
          <a:lstStyle/>
          <a:p>
            <a:r>
              <a:rPr lang="en-US" dirty="0"/>
              <a:t>Barry Eisler, bestselling</a:t>
            </a:r>
          </a:p>
          <a:p>
            <a:r>
              <a:rPr lang="en-US" dirty="0"/>
              <a:t>author, fluent Japanese speaker, and judo black belt. Before he became a writer, his career trajectory took him from a posting with the CIA’s Directorate of Operations to a job as the in-house lawyer at Panasonic’s Osaka headquarters to an executive position with a Silicon Valley startup </a:t>
            </a:r>
          </a:p>
        </p:txBody>
      </p:sp>
      <p:pic>
        <p:nvPicPr>
          <p:cNvPr id="7" name="Picture 6">
            <a:extLst>
              <a:ext uri="{FF2B5EF4-FFF2-40B4-BE49-F238E27FC236}">
                <a16:creationId xmlns:a16="http://schemas.microsoft.com/office/drawing/2014/main" id="{30CDB05E-5E2E-F741-8189-79A1A0C89771}"/>
              </a:ext>
            </a:extLst>
          </p:cNvPr>
          <p:cNvPicPr>
            <a:picLocks noChangeAspect="1"/>
          </p:cNvPicPr>
          <p:nvPr/>
        </p:nvPicPr>
        <p:blipFill>
          <a:blip r:embed="rId3"/>
          <a:stretch>
            <a:fillRect/>
          </a:stretch>
        </p:blipFill>
        <p:spPr>
          <a:xfrm>
            <a:off x="5577335" y="2291773"/>
            <a:ext cx="2108200" cy="3175000"/>
          </a:xfrm>
          <a:prstGeom prst="rect">
            <a:avLst/>
          </a:prstGeom>
        </p:spPr>
      </p:pic>
      <p:sp>
        <p:nvSpPr>
          <p:cNvPr id="9" name="TextBox 8">
            <a:extLst>
              <a:ext uri="{FF2B5EF4-FFF2-40B4-BE49-F238E27FC236}">
                <a16:creationId xmlns:a16="http://schemas.microsoft.com/office/drawing/2014/main" id="{480BB5BA-DD18-9741-BE02-1AF4062AD652}"/>
              </a:ext>
            </a:extLst>
          </p:cNvPr>
          <p:cNvSpPr txBox="1"/>
          <p:nvPr/>
        </p:nvSpPr>
        <p:spPr>
          <a:xfrm>
            <a:off x="616615" y="2443508"/>
            <a:ext cx="4513637" cy="2308324"/>
          </a:xfrm>
          <a:prstGeom prst="rect">
            <a:avLst/>
          </a:prstGeom>
          <a:noFill/>
        </p:spPr>
        <p:txBody>
          <a:bodyPr wrap="square" rtlCol="0">
            <a:spAutoFit/>
          </a:bodyPr>
          <a:lstStyle/>
          <a:p>
            <a:r>
              <a:rPr lang="en-US" dirty="0"/>
              <a:t>Men who have survived close-quarter</a:t>
            </a:r>
          </a:p>
          <a:p>
            <a:r>
              <a:rPr lang="en-US" dirty="0"/>
              <a:t>killings know that humans are possessed</a:t>
            </a:r>
          </a:p>
          <a:p>
            <a:r>
              <a:rPr lang="en-US" dirty="0"/>
              <a:t>of a deep-seated, innate reluctance to</a:t>
            </a:r>
          </a:p>
          <a:p>
            <a:r>
              <a:rPr lang="en-US" dirty="0"/>
              <a:t>kill their own species. […]. […] The fundamental purpose of basic training for most soldiers is to employ classical and operant conditioning techniques to suppress</a:t>
            </a:r>
          </a:p>
          <a:p>
            <a:r>
              <a:rPr lang="en-US" dirty="0"/>
              <a:t>the reluctance. Barry Eisler, </a:t>
            </a:r>
            <a:r>
              <a:rPr lang="en-US" i="1" dirty="0"/>
              <a:t>Hard Rain</a:t>
            </a:r>
            <a:r>
              <a:rPr lang="en-US" dirty="0"/>
              <a:t>, p. 156 </a:t>
            </a:r>
          </a:p>
        </p:txBody>
      </p:sp>
    </p:spTree>
    <p:extLst>
      <p:ext uri="{BB962C8B-B14F-4D97-AF65-F5344CB8AC3E}">
        <p14:creationId xmlns:p14="http://schemas.microsoft.com/office/powerpoint/2010/main" val="1793109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DDA97-FA4C-BF4E-B6FD-AE88A2FED6D3}"/>
              </a:ext>
            </a:extLst>
          </p:cNvPr>
          <p:cNvSpPr>
            <a:spLocks noGrp="1"/>
          </p:cNvSpPr>
          <p:nvPr>
            <p:ph type="title"/>
          </p:nvPr>
        </p:nvSpPr>
        <p:spPr/>
        <p:txBody>
          <a:bodyPr>
            <a:normAutofit/>
          </a:bodyPr>
          <a:lstStyle/>
          <a:p>
            <a:pPr algn="ctr"/>
            <a:r>
              <a:rPr lang="en-US" sz="2400" dirty="0"/>
              <a:t>The first important civilian-military command fracture in the post-World War II era</a:t>
            </a:r>
          </a:p>
        </p:txBody>
      </p:sp>
      <p:pic>
        <p:nvPicPr>
          <p:cNvPr id="4" name="Content Placeholder 3">
            <a:extLst>
              <a:ext uri="{FF2B5EF4-FFF2-40B4-BE49-F238E27FC236}">
                <a16:creationId xmlns:a16="http://schemas.microsoft.com/office/drawing/2014/main" id="{73FB3A12-CF93-E742-872D-445F41DD8584}"/>
              </a:ext>
            </a:extLst>
          </p:cNvPr>
          <p:cNvPicPr>
            <a:picLocks noGrp="1" noChangeAspect="1"/>
          </p:cNvPicPr>
          <p:nvPr>
            <p:ph idx="1"/>
          </p:nvPr>
        </p:nvPicPr>
        <p:blipFill>
          <a:blip r:embed="rId2"/>
          <a:stretch>
            <a:fillRect/>
          </a:stretch>
        </p:blipFill>
        <p:spPr>
          <a:xfrm>
            <a:off x="2481118" y="2394167"/>
            <a:ext cx="1854200" cy="2438400"/>
          </a:xfrm>
        </p:spPr>
      </p:pic>
      <p:sp>
        <p:nvSpPr>
          <p:cNvPr id="5" name="TextBox 4">
            <a:extLst>
              <a:ext uri="{FF2B5EF4-FFF2-40B4-BE49-F238E27FC236}">
                <a16:creationId xmlns:a16="http://schemas.microsoft.com/office/drawing/2014/main" id="{5E6500DB-38E6-0A47-A284-FDBEB14436FD}"/>
              </a:ext>
            </a:extLst>
          </p:cNvPr>
          <p:cNvSpPr txBox="1"/>
          <p:nvPr/>
        </p:nvSpPr>
        <p:spPr>
          <a:xfrm>
            <a:off x="5611091" y="3117273"/>
            <a:ext cx="6015108" cy="1477328"/>
          </a:xfrm>
          <a:prstGeom prst="rect">
            <a:avLst/>
          </a:prstGeom>
          <a:noFill/>
        </p:spPr>
        <p:txBody>
          <a:bodyPr wrap="none" rtlCol="0">
            <a:spAutoFit/>
          </a:bodyPr>
          <a:lstStyle/>
          <a:p>
            <a:r>
              <a:rPr lang="en-US" dirty="0"/>
              <a:t>Harry Truman and Douglas MacArthur meeting at</a:t>
            </a:r>
          </a:p>
          <a:p>
            <a:r>
              <a:rPr lang="en-US" dirty="0"/>
              <a:t>Wake Island on October 15, 1950, when the five-star general</a:t>
            </a:r>
          </a:p>
          <a:p>
            <a:r>
              <a:rPr lang="en-US" dirty="0"/>
              <a:t>assured the commander-in-chief that Communist China would</a:t>
            </a:r>
          </a:p>
          <a:p>
            <a:r>
              <a:rPr lang="en-US" dirty="0"/>
              <a:t>not intervene on behalf of North Korea against the advancing</a:t>
            </a:r>
          </a:p>
          <a:p>
            <a:r>
              <a:rPr lang="en-US" dirty="0"/>
              <a:t>UN forces</a:t>
            </a:r>
          </a:p>
        </p:txBody>
      </p:sp>
    </p:spTree>
    <p:extLst>
      <p:ext uri="{BB962C8B-B14F-4D97-AF65-F5344CB8AC3E}">
        <p14:creationId xmlns:p14="http://schemas.microsoft.com/office/powerpoint/2010/main" val="1343720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A6F2-DF39-0542-A982-860D9F85D422}"/>
              </a:ext>
            </a:extLst>
          </p:cNvPr>
          <p:cNvSpPr>
            <a:spLocks noGrp="1"/>
          </p:cNvSpPr>
          <p:nvPr>
            <p:ph type="title"/>
          </p:nvPr>
        </p:nvSpPr>
        <p:spPr/>
        <p:txBody>
          <a:bodyPr>
            <a:normAutofit/>
          </a:bodyPr>
          <a:lstStyle/>
          <a:p>
            <a:pPr algn="ctr"/>
            <a:r>
              <a:rPr lang="en-US" sz="2400" dirty="0"/>
              <a:t>“This looks like the last straw,” Truman wrote in his diary on April 6, 1951, after MacArthur openly declared his differences with the president in a letter to House Republican leader Joseph Martin </a:t>
            </a:r>
          </a:p>
        </p:txBody>
      </p:sp>
      <p:pic>
        <p:nvPicPr>
          <p:cNvPr id="4" name="Content Placeholder 3">
            <a:extLst>
              <a:ext uri="{FF2B5EF4-FFF2-40B4-BE49-F238E27FC236}">
                <a16:creationId xmlns:a16="http://schemas.microsoft.com/office/drawing/2014/main" id="{BD3B1B34-A445-2C4A-8A68-496FCC3227E3}"/>
              </a:ext>
            </a:extLst>
          </p:cNvPr>
          <p:cNvPicPr>
            <a:picLocks noGrp="1" noChangeAspect="1"/>
          </p:cNvPicPr>
          <p:nvPr>
            <p:ph idx="1"/>
          </p:nvPr>
        </p:nvPicPr>
        <p:blipFill>
          <a:blip r:embed="rId2"/>
          <a:stretch>
            <a:fillRect/>
          </a:stretch>
        </p:blipFill>
        <p:spPr>
          <a:xfrm>
            <a:off x="2110509" y="2272940"/>
            <a:ext cx="2540000" cy="2209800"/>
          </a:xfrm>
        </p:spPr>
      </p:pic>
      <p:sp>
        <p:nvSpPr>
          <p:cNvPr id="6" name="TextBox 5">
            <a:extLst>
              <a:ext uri="{FF2B5EF4-FFF2-40B4-BE49-F238E27FC236}">
                <a16:creationId xmlns:a16="http://schemas.microsoft.com/office/drawing/2014/main" id="{5E0860DC-BC96-D044-A9E3-5CF8A03F3045}"/>
              </a:ext>
            </a:extLst>
          </p:cNvPr>
          <p:cNvSpPr txBox="1"/>
          <p:nvPr/>
        </p:nvSpPr>
        <p:spPr>
          <a:xfrm>
            <a:off x="2369127" y="4779818"/>
            <a:ext cx="2295217" cy="369332"/>
          </a:xfrm>
          <a:prstGeom prst="rect">
            <a:avLst/>
          </a:prstGeom>
          <a:noFill/>
        </p:spPr>
        <p:txBody>
          <a:bodyPr wrap="square" rtlCol="0">
            <a:spAutoFit/>
          </a:bodyPr>
          <a:lstStyle/>
          <a:p>
            <a:r>
              <a:rPr lang="en-US" dirty="0"/>
              <a:t>Rep. Joseph Martin</a:t>
            </a:r>
          </a:p>
        </p:txBody>
      </p:sp>
      <p:sp>
        <p:nvSpPr>
          <p:cNvPr id="7" name="TextBox 6">
            <a:extLst>
              <a:ext uri="{FF2B5EF4-FFF2-40B4-BE49-F238E27FC236}">
                <a16:creationId xmlns:a16="http://schemas.microsoft.com/office/drawing/2014/main" id="{1D6355E7-7CC1-714B-A0BC-ADF058782E3C}"/>
              </a:ext>
            </a:extLst>
          </p:cNvPr>
          <p:cNvSpPr txBox="1"/>
          <p:nvPr/>
        </p:nvSpPr>
        <p:spPr>
          <a:xfrm>
            <a:off x="5181600" y="1981200"/>
            <a:ext cx="6687429" cy="1477328"/>
          </a:xfrm>
          <a:prstGeom prst="rect">
            <a:avLst/>
          </a:prstGeom>
          <a:noFill/>
        </p:spPr>
        <p:txBody>
          <a:bodyPr wrap="square" rtlCol="0">
            <a:spAutoFit/>
          </a:bodyPr>
          <a:lstStyle/>
          <a:p>
            <a:r>
              <a:rPr lang="en-US" dirty="0"/>
              <a:t>“With deep regret I have concluded that General of the</a:t>
            </a:r>
          </a:p>
          <a:p>
            <a:r>
              <a:rPr lang="en-US" dirty="0"/>
              <a:t>Army Douglas MacArthur is unable to give his wholehearted</a:t>
            </a:r>
          </a:p>
          <a:p>
            <a:r>
              <a:rPr lang="en-US" dirty="0"/>
              <a:t>support to the policies of the United States Government and</a:t>
            </a:r>
          </a:p>
          <a:p>
            <a:r>
              <a:rPr lang="en-US" dirty="0"/>
              <a:t>of the United Nations in matters pertaining to his official </a:t>
            </a:r>
          </a:p>
          <a:p>
            <a:r>
              <a:rPr lang="en-US" dirty="0"/>
              <a:t>Duties.” President Truman, April 11, 1951</a:t>
            </a:r>
          </a:p>
        </p:txBody>
      </p:sp>
      <p:pic>
        <p:nvPicPr>
          <p:cNvPr id="9" name="Picture 8">
            <a:extLst>
              <a:ext uri="{FF2B5EF4-FFF2-40B4-BE49-F238E27FC236}">
                <a16:creationId xmlns:a16="http://schemas.microsoft.com/office/drawing/2014/main" id="{DBE42E5C-232F-1B49-BA78-83A855493AF0}"/>
              </a:ext>
            </a:extLst>
          </p:cNvPr>
          <p:cNvPicPr>
            <a:picLocks noChangeAspect="1"/>
          </p:cNvPicPr>
          <p:nvPr/>
        </p:nvPicPr>
        <p:blipFill>
          <a:blip r:embed="rId3"/>
          <a:stretch>
            <a:fillRect/>
          </a:stretch>
        </p:blipFill>
        <p:spPr>
          <a:xfrm>
            <a:off x="7259782" y="3717442"/>
            <a:ext cx="1407968" cy="2124752"/>
          </a:xfrm>
          <a:prstGeom prst="rect">
            <a:avLst/>
          </a:prstGeom>
        </p:spPr>
      </p:pic>
      <p:sp>
        <p:nvSpPr>
          <p:cNvPr id="10" name="TextBox 9">
            <a:extLst>
              <a:ext uri="{FF2B5EF4-FFF2-40B4-BE49-F238E27FC236}">
                <a16:creationId xmlns:a16="http://schemas.microsoft.com/office/drawing/2014/main" id="{231E0D8A-0FA2-1043-8BAC-BA2E94F94BA5}"/>
              </a:ext>
            </a:extLst>
          </p:cNvPr>
          <p:cNvSpPr txBox="1"/>
          <p:nvPr/>
        </p:nvSpPr>
        <p:spPr>
          <a:xfrm>
            <a:off x="6650183" y="6031835"/>
            <a:ext cx="4378618" cy="646331"/>
          </a:xfrm>
          <a:prstGeom prst="rect">
            <a:avLst/>
          </a:prstGeom>
          <a:noFill/>
        </p:spPr>
        <p:txBody>
          <a:bodyPr wrap="square" rtlCol="0">
            <a:spAutoFit/>
          </a:bodyPr>
          <a:lstStyle/>
          <a:p>
            <a:r>
              <a:rPr lang="en-US" dirty="0"/>
              <a:t>This 2016 study is the best source</a:t>
            </a:r>
          </a:p>
          <a:p>
            <a:r>
              <a:rPr lang="en-US" dirty="0"/>
              <a:t>on the Truman-MacArthur relationship</a:t>
            </a:r>
          </a:p>
        </p:txBody>
      </p:sp>
    </p:spTree>
    <p:extLst>
      <p:ext uri="{BB962C8B-B14F-4D97-AF65-F5344CB8AC3E}">
        <p14:creationId xmlns:p14="http://schemas.microsoft.com/office/powerpoint/2010/main" val="2496771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07E9-B28E-244E-84BA-F22DF62912B7}"/>
              </a:ext>
            </a:extLst>
          </p:cNvPr>
          <p:cNvSpPr>
            <a:spLocks noGrp="1"/>
          </p:cNvSpPr>
          <p:nvPr>
            <p:ph type="title"/>
          </p:nvPr>
        </p:nvSpPr>
        <p:spPr/>
        <p:txBody>
          <a:bodyPr>
            <a:normAutofit/>
          </a:bodyPr>
          <a:lstStyle/>
          <a:p>
            <a:pPr algn="ctr"/>
            <a:r>
              <a:rPr lang="en-US" sz="2400" dirty="0"/>
              <a:t>Thomas E. </a:t>
            </a:r>
            <a:r>
              <a:rPr lang="en-US" sz="2400" dirty="0" err="1"/>
              <a:t>Ricks’s</a:t>
            </a:r>
            <a:r>
              <a:rPr lang="en-US" sz="2400" dirty="0"/>
              <a:t> books are polemical investigations of the modern US military and its successes and failures of command</a:t>
            </a:r>
          </a:p>
        </p:txBody>
      </p:sp>
      <p:pic>
        <p:nvPicPr>
          <p:cNvPr id="4" name="Content Placeholder 3">
            <a:extLst>
              <a:ext uri="{FF2B5EF4-FFF2-40B4-BE49-F238E27FC236}">
                <a16:creationId xmlns:a16="http://schemas.microsoft.com/office/drawing/2014/main" id="{2DA1C776-BC2D-8A49-90E1-765F9F32C124}"/>
              </a:ext>
            </a:extLst>
          </p:cNvPr>
          <p:cNvPicPr>
            <a:picLocks noGrp="1" noChangeAspect="1"/>
          </p:cNvPicPr>
          <p:nvPr>
            <p:ph idx="1"/>
          </p:nvPr>
        </p:nvPicPr>
        <p:blipFill>
          <a:blip r:embed="rId2"/>
          <a:stretch>
            <a:fillRect/>
          </a:stretch>
        </p:blipFill>
        <p:spPr>
          <a:xfrm>
            <a:off x="2246312" y="2290763"/>
            <a:ext cx="2070100" cy="3175000"/>
          </a:xfrm>
        </p:spPr>
      </p:pic>
      <p:pic>
        <p:nvPicPr>
          <p:cNvPr id="5" name="Picture 4">
            <a:extLst>
              <a:ext uri="{FF2B5EF4-FFF2-40B4-BE49-F238E27FC236}">
                <a16:creationId xmlns:a16="http://schemas.microsoft.com/office/drawing/2014/main" id="{6BEB22CB-DE60-1947-A071-D978D63B1D37}"/>
              </a:ext>
            </a:extLst>
          </p:cNvPr>
          <p:cNvPicPr>
            <a:picLocks noChangeAspect="1"/>
          </p:cNvPicPr>
          <p:nvPr/>
        </p:nvPicPr>
        <p:blipFill>
          <a:blip r:embed="rId3"/>
          <a:stretch>
            <a:fillRect/>
          </a:stretch>
        </p:blipFill>
        <p:spPr>
          <a:xfrm>
            <a:off x="5180013" y="3224212"/>
            <a:ext cx="1231900" cy="1638300"/>
          </a:xfrm>
          <a:prstGeom prst="rect">
            <a:avLst/>
          </a:prstGeom>
        </p:spPr>
      </p:pic>
      <p:pic>
        <p:nvPicPr>
          <p:cNvPr id="6" name="Picture 5">
            <a:extLst>
              <a:ext uri="{FF2B5EF4-FFF2-40B4-BE49-F238E27FC236}">
                <a16:creationId xmlns:a16="http://schemas.microsoft.com/office/drawing/2014/main" id="{451159FA-8494-7443-8CC2-07B5E57B1BB1}"/>
              </a:ext>
            </a:extLst>
          </p:cNvPr>
          <p:cNvPicPr>
            <a:picLocks noChangeAspect="1"/>
          </p:cNvPicPr>
          <p:nvPr/>
        </p:nvPicPr>
        <p:blipFill>
          <a:blip r:embed="rId4"/>
          <a:stretch>
            <a:fillRect/>
          </a:stretch>
        </p:blipFill>
        <p:spPr>
          <a:xfrm>
            <a:off x="7275514" y="2290763"/>
            <a:ext cx="2070100" cy="3162300"/>
          </a:xfrm>
          <a:prstGeom prst="rect">
            <a:avLst/>
          </a:prstGeom>
        </p:spPr>
      </p:pic>
      <p:sp>
        <p:nvSpPr>
          <p:cNvPr id="7" name="TextBox 6">
            <a:extLst>
              <a:ext uri="{FF2B5EF4-FFF2-40B4-BE49-F238E27FC236}">
                <a16:creationId xmlns:a16="http://schemas.microsoft.com/office/drawing/2014/main" id="{290664EE-E214-854B-A192-6CB2256ECAFC}"/>
              </a:ext>
            </a:extLst>
          </p:cNvPr>
          <p:cNvSpPr txBox="1"/>
          <p:nvPr/>
        </p:nvSpPr>
        <p:spPr>
          <a:xfrm>
            <a:off x="3000375" y="5772150"/>
            <a:ext cx="652743" cy="369332"/>
          </a:xfrm>
          <a:prstGeom prst="rect">
            <a:avLst/>
          </a:prstGeom>
          <a:noFill/>
        </p:spPr>
        <p:txBody>
          <a:bodyPr wrap="none" rtlCol="0">
            <a:spAutoFit/>
          </a:bodyPr>
          <a:lstStyle/>
          <a:p>
            <a:r>
              <a:rPr lang="en-US" dirty="0"/>
              <a:t>2006</a:t>
            </a:r>
          </a:p>
        </p:txBody>
      </p:sp>
      <p:sp>
        <p:nvSpPr>
          <p:cNvPr id="8" name="TextBox 7">
            <a:extLst>
              <a:ext uri="{FF2B5EF4-FFF2-40B4-BE49-F238E27FC236}">
                <a16:creationId xmlns:a16="http://schemas.microsoft.com/office/drawing/2014/main" id="{614D6399-E4CA-DE47-8341-9CE029E17D58}"/>
              </a:ext>
            </a:extLst>
          </p:cNvPr>
          <p:cNvSpPr txBox="1"/>
          <p:nvPr/>
        </p:nvSpPr>
        <p:spPr>
          <a:xfrm>
            <a:off x="8072439" y="5772150"/>
            <a:ext cx="909918" cy="369332"/>
          </a:xfrm>
          <a:prstGeom prst="rect">
            <a:avLst/>
          </a:prstGeom>
          <a:noFill/>
        </p:spPr>
        <p:txBody>
          <a:bodyPr wrap="square" rtlCol="0">
            <a:spAutoFit/>
          </a:bodyPr>
          <a:lstStyle/>
          <a:p>
            <a:r>
              <a:rPr lang="en-US" dirty="0"/>
              <a:t>2012</a:t>
            </a:r>
          </a:p>
        </p:txBody>
      </p:sp>
    </p:spTree>
    <p:extLst>
      <p:ext uri="{BB962C8B-B14F-4D97-AF65-F5344CB8AC3E}">
        <p14:creationId xmlns:p14="http://schemas.microsoft.com/office/powerpoint/2010/main" val="3702145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5D4F-9FD7-DC47-9880-ABB8B6D4E7C3}"/>
              </a:ext>
            </a:extLst>
          </p:cNvPr>
          <p:cNvSpPr>
            <a:spLocks noGrp="1"/>
          </p:cNvSpPr>
          <p:nvPr>
            <p:ph type="title"/>
          </p:nvPr>
        </p:nvSpPr>
        <p:spPr/>
        <p:txBody>
          <a:bodyPr>
            <a:noAutofit/>
          </a:bodyPr>
          <a:lstStyle/>
          <a:p>
            <a:pPr algn="ctr"/>
            <a:r>
              <a:rPr lang="en-US" sz="2000" dirty="0"/>
              <a:t>Gen. David Richards (UK; on left) and Gen. Stanley A. McChrystal (US):</a:t>
            </a:r>
            <a:br>
              <a:rPr lang="en-US" sz="2000" dirty="0"/>
            </a:br>
            <a:r>
              <a:rPr lang="en-US" sz="2000" dirty="0"/>
              <a:t>Parallel lives and problems</a:t>
            </a:r>
            <a:br>
              <a:rPr lang="en-US" sz="2000" dirty="0"/>
            </a:br>
            <a:r>
              <a:rPr lang="en-US" sz="2000" dirty="0"/>
              <a:t>In Iraq and Afghanistan, as earlier in Vietnam, the West’s military has had to contend with a failure of command at the political and strategic level. This is a concern that Richards and McChrystal were unable to resolve while on active duty but have addressed in retirement</a:t>
            </a:r>
          </a:p>
        </p:txBody>
      </p:sp>
      <p:pic>
        <p:nvPicPr>
          <p:cNvPr id="4" name="Content Placeholder 3">
            <a:extLst>
              <a:ext uri="{FF2B5EF4-FFF2-40B4-BE49-F238E27FC236}">
                <a16:creationId xmlns:a16="http://schemas.microsoft.com/office/drawing/2014/main" id="{849AA863-5B09-5C4F-9FE2-E2360F24FC49}"/>
              </a:ext>
            </a:extLst>
          </p:cNvPr>
          <p:cNvPicPr>
            <a:picLocks noGrp="1" noChangeAspect="1"/>
          </p:cNvPicPr>
          <p:nvPr>
            <p:ph idx="1"/>
          </p:nvPr>
        </p:nvPicPr>
        <p:blipFill>
          <a:blip r:embed="rId2"/>
          <a:stretch>
            <a:fillRect/>
          </a:stretch>
        </p:blipFill>
        <p:spPr>
          <a:xfrm>
            <a:off x="1570037" y="2466975"/>
            <a:ext cx="5080000" cy="3175000"/>
          </a:xfrm>
        </p:spPr>
      </p:pic>
      <p:pic>
        <p:nvPicPr>
          <p:cNvPr id="5" name="Picture 4">
            <a:extLst>
              <a:ext uri="{FF2B5EF4-FFF2-40B4-BE49-F238E27FC236}">
                <a16:creationId xmlns:a16="http://schemas.microsoft.com/office/drawing/2014/main" id="{5C8C98A8-8204-9849-BCE1-E9E257F51EF8}"/>
              </a:ext>
            </a:extLst>
          </p:cNvPr>
          <p:cNvPicPr>
            <a:picLocks noChangeAspect="1"/>
          </p:cNvPicPr>
          <p:nvPr/>
        </p:nvPicPr>
        <p:blipFill>
          <a:blip r:embed="rId3"/>
          <a:stretch>
            <a:fillRect/>
          </a:stretch>
        </p:blipFill>
        <p:spPr>
          <a:xfrm>
            <a:off x="7467600" y="2289175"/>
            <a:ext cx="1143000" cy="1765300"/>
          </a:xfrm>
          <a:prstGeom prst="rect">
            <a:avLst/>
          </a:prstGeom>
        </p:spPr>
      </p:pic>
      <p:pic>
        <p:nvPicPr>
          <p:cNvPr id="6" name="Picture 5">
            <a:extLst>
              <a:ext uri="{FF2B5EF4-FFF2-40B4-BE49-F238E27FC236}">
                <a16:creationId xmlns:a16="http://schemas.microsoft.com/office/drawing/2014/main" id="{E9BBE3B0-FC95-C64C-93A7-46A2176378E8}"/>
              </a:ext>
            </a:extLst>
          </p:cNvPr>
          <p:cNvPicPr>
            <a:picLocks noChangeAspect="1"/>
          </p:cNvPicPr>
          <p:nvPr/>
        </p:nvPicPr>
        <p:blipFill>
          <a:blip r:embed="rId4"/>
          <a:stretch>
            <a:fillRect/>
          </a:stretch>
        </p:blipFill>
        <p:spPr>
          <a:xfrm>
            <a:off x="9258300" y="3544094"/>
            <a:ext cx="1333500" cy="1333500"/>
          </a:xfrm>
          <a:prstGeom prst="rect">
            <a:avLst/>
          </a:prstGeom>
        </p:spPr>
      </p:pic>
    </p:spTree>
    <p:extLst>
      <p:ext uri="{BB962C8B-B14F-4D97-AF65-F5344CB8AC3E}">
        <p14:creationId xmlns:p14="http://schemas.microsoft.com/office/powerpoint/2010/main" val="15645238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1271</Words>
  <Application>Microsoft Office PowerPoint</Application>
  <PresentationFormat>Widescreen</PresentationFormat>
  <Paragraphs>81</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War in the Twenty-First Century</vt:lpstr>
      <vt:lpstr>The Battle of Bakhmut: Russia’s Verdun, or the perils of confusing the political, the strategic, the operational, and the tactical</vt:lpstr>
      <vt:lpstr>The Prigozhin vs. Gerasimov conflict is evidence of a the fracture in Russia’s chain of command</vt:lpstr>
      <vt:lpstr>The military vs. civilian cultural and lifestyle divide</vt:lpstr>
      <vt:lpstr>Yet, the chief difference lies elsewhere </vt:lpstr>
      <vt:lpstr>The first important civilian-military command fracture in the post-World War II era</vt:lpstr>
      <vt:lpstr>“This looks like the last straw,” Truman wrote in his diary on April 6, 1951, after MacArthur openly declared his differences with the president in a letter to House Republican leader Joseph Martin </vt:lpstr>
      <vt:lpstr>Thomas E. Ricks’s books are polemical investigations of the modern US military and its successes and failures of command</vt:lpstr>
      <vt:lpstr>Gen. David Richards (UK; on left) and Gen. Stanley A. McChrystal (US): Parallel lives and problems In Iraq and Afghanistan, as earlier in Vietnam, the West’s military has had to contend with a failure of command at the political and strategic level. This is a concern that Richards and McChrystal were unable to resolve while on active duty but have addressed in retirement</vt:lpstr>
      <vt:lpstr>On left, Gen. David McKiernan, on right, President Obama meeting with Gen. McChrystal in the Oval Office</vt:lpstr>
      <vt:lpstr>Gen. Stanley McChrystal: Effortlessly charismatic, intellectually brilliant, flamboyantly anti-intellectual, but in the end — hubristic</vt:lpstr>
      <vt:lpstr>COIN = Population-centric counterinsurgency, a guerrilla and terrorism-fighting doctrine associated with Gens Petraeus and McChrystal and officially adopted by the US Army and Marine Corps in the FM 3-24, released in December 2006. The quotation below is from the Foreword in the draft of this document</vt:lpstr>
      <vt:lpstr>The Malayan Emergency of 1948-60 saw the wide-ranging deployment of the SAS, Britain’s special forces unit, though it would become a household name only in the 1980s</vt:lpstr>
      <vt:lpstr>In the Battle of Hedaspes, May 326 BCE, Alexander defeated Porus, an Indian king</vt:lpstr>
      <vt:lpstr>A victorious Alexander made Porus the satrap of his Indian conquests</vt:lpstr>
      <vt:lpstr>The Second Chechen War, 1999-2009 Chechnya is now governed by Ramzan Kadyrov (at center in photo on right), the son of pro-Russian president and former guerrilla leader Ahmed Kadyrov, who was assassinated in 2004. To all effects, Kadyrov’s fief is an independent state that is only nominally subject to Russian Federation control</vt:lpstr>
      <vt:lpstr>The Chechen capital, Grozny, then and now</vt:lpstr>
      <vt:lpstr>The Syrian civil war, a bloody, multi-sided conflict involving several foreign powers, began in 2011 and is still ongoing</vt:lpstr>
      <vt:lpstr>The guerrilla war against Myanmar’s military junta and its army (the Tatmadaw) may last for years or even decades</vt:lpstr>
      <vt:lpstr>China has a strategic stake in that conflict</vt:lpstr>
      <vt:lpstr>Khomeini’s fatwa</vt:lpstr>
      <vt:lpstr>The Ayatollah Khomeini knew his Plato…</vt:lpstr>
      <vt:lpstr>…but not his literary theory</vt:lpstr>
      <vt:lpstr>“How do you defeat terrorism? Don’t be terrorized.” Thus novelist Salman Rushdie, who on August 12, 2022 himself became the object of terrorist violence </vt:lpstr>
      <vt:lpstr>Hadi Matar, Salmon Rushdie’s twenty-four-year-old alleged attacker, was a transcontinental cliché in search of a c(l)ause. Yet in a strange way, the New Jersey basement-dweller and the world-famous author were in the same line of business</vt:lpstr>
      <vt:lpstr>…which is…</vt:lpstr>
      <vt:lpstr>The best source on the terrorist mentality and modus operandi is a nineteenth-century novel that is known in English under three different titles</vt:lpstr>
      <vt:lpstr>Stepan Verkhovensky Jr. (on left) tries to make an impression on Nikolai Stavrogin. A still from a Russian film version of The Possessed</vt:lpstr>
      <vt:lpstr>Al Qaeda leader Osama Bin Laden (L) and his successor Aymun al-Zawahiri. Note the zabiba, or prayer callus, on Zawahiri’s forehead</vt:lpstr>
      <vt:lpstr>Beware the terrorist charismatic</vt:lpstr>
      <vt:lpstr> Global rage and despair will be a potent geopolitical factor in the twenty-first century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 in the Twenty-First Century</dc:title>
  <dc:creator>Tempest, Richard</dc:creator>
  <cp:lastModifiedBy>OLLI</cp:lastModifiedBy>
  <cp:revision>31</cp:revision>
  <dcterms:created xsi:type="dcterms:W3CDTF">2023-01-29T21:58:33Z</dcterms:created>
  <dcterms:modified xsi:type="dcterms:W3CDTF">2023-02-28T22:14:39Z</dcterms:modified>
</cp:coreProperties>
</file>