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0" r:id="rId3"/>
    <p:sldId id="284" r:id="rId4"/>
    <p:sldId id="280" r:id="rId5"/>
    <p:sldId id="261" r:id="rId6"/>
    <p:sldId id="258" r:id="rId7"/>
    <p:sldId id="257" r:id="rId8"/>
    <p:sldId id="263" r:id="rId9"/>
    <p:sldId id="264" r:id="rId10"/>
    <p:sldId id="266" r:id="rId11"/>
    <p:sldId id="265" r:id="rId12"/>
    <p:sldId id="267" r:id="rId13"/>
    <p:sldId id="268" r:id="rId14"/>
    <p:sldId id="282" r:id="rId15"/>
    <p:sldId id="269" r:id="rId16"/>
    <p:sldId id="270" r:id="rId17"/>
    <p:sldId id="271" r:id="rId18"/>
    <p:sldId id="277" r:id="rId19"/>
    <p:sldId id="259" r:id="rId20"/>
    <p:sldId id="262" r:id="rId21"/>
    <p:sldId id="272" r:id="rId22"/>
    <p:sldId id="273" r:id="rId23"/>
    <p:sldId id="274" r:id="rId24"/>
    <p:sldId id="275" r:id="rId25"/>
    <p:sldId id="276" r:id="rId26"/>
    <p:sldId id="283" r:id="rId27"/>
    <p:sldId id="278"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4"/>
    <p:restoredTop sz="95046"/>
  </p:normalViewPr>
  <p:slideViewPr>
    <p:cSldViewPr snapToGrid="0" snapToObjects="1">
      <p:cViewPr varScale="1">
        <p:scale>
          <a:sx n="122" d="100"/>
          <a:sy n="122" d="100"/>
        </p:scale>
        <p:origin x="12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1391F-78E4-0344-A513-23A6D4B21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BAE223-4597-7E42-8ADC-4D5368F65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6A55FE-BA2A-5F4A-8AA2-60BD572DE710}"/>
              </a:ext>
            </a:extLst>
          </p:cNvPr>
          <p:cNvSpPr>
            <a:spLocks noGrp="1"/>
          </p:cNvSpPr>
          <p:nvPr>
            <p:ph type="dt" sz="half" idx="10"/>
          </p:nvPr>
        </p:nvSpPr>
        <p:spPr/>
        <p:txBody>
          <a:bodyPr/>
          <a:lstStyle/>
          <a:p>
            <a:fld id="{7554B797-B52D-CB4E-BC54-7D4004E5B5A6}" type="datetimeFigureOut">
              <a:rPr lang="en-US" smtClean="0"/>
              <a:t>2/28/2023</a:t>
            </a:fld>
            <a:endParaRPr lang="en-US"/>
          </a:p>
        </p:txBody>
      </p:sp>
      <p:sp>
        <p:nvSpPr>
          <p:cNvPr id="5" name="Footer Placeholder 4">
            <a:extLst>
              <a:ext uri="{FF2B5EF4-FFF2-40B4-BE49-F238E27FC236}">
                <a16:creationId xmlns:a16="http://schemas.microsoft.com/office/drawing/2014/main" id="{697B5C06-1F4D-9841-BDA9-48AD5FA7C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5442A-2B4B-C641-871D-2C5717255B98}"/>
              </a:ext>
            </a:extLst>
          </p:cNvPr>
          <p:cNvSpPr>
            <a:spLocks noGrp="1"/>
          </p:cNvSpPr>
          <p:nvPr>
            <p:ph type="sldNum" sz="quarter" idx="12"/>
          </p:nvPr>
        </p:nvSpPr>
        <p:spPr/>
        <p:txBody>
          <a:bodyPr/>
          <a:lstStyle/>
          <a:p>
            <a:fld id="{0BA6E22C-A817-3A4E-ACA5-D98968FDBE75}" type="slidenum">
              <a:rPr lang="en-US" smtClean="0"/>
              <a:t>‹#›</a:t>
            </a:fld>
            <a:endParaRPr lang="en-US"/>
          </a:p>
        </p:txBody>
      </p:sp>
    </p:spTree>
    <p:extLst>
      <p:ext uri="{BB962C8B-B14F-4D97-AF65-F5344CB8AC3E}">
        <p14:creationId xmlns:p14="http://schemas.microsoft.com/office/powerpoint/2010/main" val="4120374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C7523-FB44-5F43-B208-87495CFA68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0ED4BF-025E-BD4D-9B68-BAC65A985C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DA908-BF24-8B46-B804-BD84E2BB4F06}"/>
              </a:ext>
            </a:extLst>
          </p:cNvPr>
          <p:cNvSpPr>
            <a:spLocks noGrp="1"/>
          </p:cNvSpPr>
          <p:nvPr>
            <p:ph type="dt" sz="half" idx="10"/>
          </p:nvPr>
        </p:nvSpPr>
        <p:spPr/>
        <p:txBody>
          <a:bodyPr/>
          <a:lstStyle/>
          <a:p>
            <a:fld id="{7554B797-B52D-CB4E-BC54-7D4004E5B5A6}" type="datetimeFigureOut">
              <a:rPr lang="en-US" smtClean="0"/>
              <a:t>2/28/2023</a:t>
            </a:fld>
            <a:endParaRPr lang="en-US"/>
          </a:p>
        </p:txBody>
      </p:sp>
      <p:sp>
        <p:nvSpPr>
          <p:cNvPr id="5" name="Footer Placeholder 4">
            <a:extLst>
              <a:ext uri="{FF2B5EF4-FFF2-40B4-BE49-F238E27FC236}">
                <a16:creationId xmlns:a16="http://schemas.microsoft.com/office/drawing/2014/main" id="{5798814C-7590-5C4E-8721-7F1B6A6E9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49A40-4936-9E46-80D7-86509ED7B5D4}"/>
              </a:ext>
            </a:extLst>
          </p:cNvPr>
          <p:cNvSpPr>
            <a:spLocks noGrp="1"/>
          </p:cNvSpPr>
          <p:nvPr>
            <p:ph type="sldNum" sz="quarter" idx="12"/>
          </p:nvPr>
        </p:nvSpPr>
        <p:spPr/>
        <p:txBody>
          <a:bodyPr/>
          <a:lstStyle/>
          <a:p>
            <a:fld id="{0BA6E22C-A817-3A4E-ACA5-D98968FDBE75}" type="slidenum">
              <a:rPr lang="en-US" smtClean="0"/>
              <a:t>‹#›</a:t>
            </a:fld>
            <a:endParaRPr lang="en-US"/>
          </a:p>
        </p:txBody>
      </p:sp>
    </p:spTree>
    <p:extLst>
      <p:ext uri="{BB962C8B-B14F-4D97-AF65-F5344CB8AC3E}">
        <p14:creationId xmlns:p14="http://schemas.microsoft.com/office/powerpoint/2010/main" val="1018894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1E2B6C-3638-8F48-92A5-82002328FA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0BB998-DA5C-FA4B-9F55-A7981DA61B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219AF-022F-F445-8294-9B676DBEED89}"/>
              </a:ext>
            </a:extLst>
          </p:cNvPr>
          <p:cNvSpPr>
            <a:spLocks noGrp="1"/>
          </p:cNvSpPr>
          <p:nvPr>
            <p:ph type="dt" sz="half" idx="10"/>
          </p:nvPr>
        </p:nvSpPr>
        <p:spPr/>
        <p:txBody>
          <a:bodyPr/>
          <a:lstStyle/>
          <a:p>
            <a:fld id="{7554B797-B52D-CB4E-BC54-7D4004E5B5A6}" type="datetimeFigureOut">
              <a:rPr lang="en-US" smtClean="0"/>
              <a:t>2/28/2023</a:t>
            </a:fld>
            <a:endParaRPr lang="en-US"/>
          </a:p>
        </p:txBody>
      </p:sp>
      <p:sp>
        <p:nvSpPr>
          <p:cNvPr id="5" name="Footer Placeholder 4">
            <a:extLst>
              <a:ext uri="{FF2B5EF4-FFF2-40B4-BE49-F238E27FC236}">
                <a16:creationId xmlns:a16="http://schemas.microsoft.com/office/drawing/2014/main" id="{67825A75-3FD6-F449-9769-19AA2B452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83570-05D8-BA47-96F4-8C08129C9BAC}"/>
              </a:ext>
            </a:extLst>
          </p:cNvPr>
          <p:cNvSpPr>
            <a:spLocks noGrp="1"/>
          </p:cNvSpPr>
          <p:nvPr>
            <p:ph type="sldNum" sz="quarter" idx="12"/>
          </p:nvPr>
        </p:nvSpPr>
        <p:spPr/>
        <p:txBody>
          <a:bodyPr/>
          <a:lstStyle/>
          <a:p>
            <a:fld id="{0BA6E22C-A817-3A4E-ACA5-D98968FDBE75}" type="slidenum">
              <a:rPr lang="en-US" smtClean="0"/>
              <a:t>‹#›</a:t>
            </a:fld>
            <a:endParaRPr lang="en-US"/>
          </a:p>
        </p:txBody>
      </p:sp>
    </p:spTree>
    <p:extLst>
      <p:ext uri="{BB962C8B-B14F-4D97-AF65-F5344CB8AC3E}">
        <p14:creationId xmlns:p14="http://schemas.microsoft.com/office/powerpoint/2010/main" val="1152482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5F0B-C0CD-4B4B-B992-29EAFCF5D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215C16-4DA9-E44C-816E-B8DA2EB976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1B65DE-37C5-9F4A-A220-671B7FC201B3}"/>
              </a:ext>
            </a:extLst>
          </p:cNvPr>
          <p:cNvSpPr>
            <a:spLocks noGrp="1"/>
          </p:cNvSpPr>
          <p:nvPr>
            <p:ph type="dt" sz="half" idx="10"/>
          </p:nvPr>
        </p:nvSpPr>
        <p:spPr/>
        <p:txBody>
          <a:bodyPr/>
          <a:lstStyle/>
          <a:p>
            <a:fld id="{7554B797-B52D-CB4E-BC54-7D4004E5B5A6}" type="datetimeFigureOut">
              <a:rPr lang="en-US" smtClean="0"/>
              <a:t>2/28/2023</a:t>
            </a:fld>
            <a:endParaRPr lang="en-US"/>
          </a:p>
        </p:txBody>
      </p:sp>
      <p:sp>
        <p:nvSpPr>
          <p:cNvPr id="5" name="Footer Placeholder 4">
            <a:extLst>
              <a:ext uri="{FF2B5EF4-FFF2-40B4-BE49-F238E27FC236}">
                <a16:creationId xmlns:a16="http://schemas.microsoft.com/office/drawing/2014/main" id="{679945E8-E11B-9743-801F-6024ACF2C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3467D-5B33-7E46-A7F4-2E94F49ADC3C}"/>
              </a:ext>
            </a:extLst>
          </p:cNvPr>
          <p:cNvSpPr>
            <a:spLocks noGrp="1"/>
          </p:cNvSpPr>
          <p:nvPr>
            <p:ph type="sldNum" sz="quarter" idx="12"/>
          </p:nvPr>
        </p:nvSpPr>
        <p:spPr/>
        <p:txBody>
          <a:bodyPr/>
          <a:lstStyle/>
          <a:p>
            <a:fld id="{0BA6E22C-A817-3A4E-ACA5-D98968FDBE75}" type="slidenum">
              <a:rPr lang="en-US" smtClean="0"/>
              <a:t>‹#›</a:t>
            </a:fld>
            <a:endParaRPr lang="en-US"/>
          </a:p>
        </p:txBody>
      </p:sp>
    </p:spTree>
    <p:extLst>
      <p:ext uri="{BB962C8B-B14F-4D97-AF65-F5344CB8AC3E}">
        <p14:creationId xmlns:p14="http://schemas.microsoft.com/office/powerpoint/2010/main" val="3137452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C018A-A7AF-4C43-9512-89824DE583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E939E-87B4-E44B-8E94-010FE816C5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5C466F-2F05-2541-AF6E-530572D5FCF0}"/>
              </a:ext>
            </a:extLst>
          </p:cNvPr>
          <p:cNvSpPr>
            <a:spLocks noGrp="1"/>
          </p:cNvSpPr>
          <p:nvPr>
            <p:ph type="dt" sz="half" idx="10"/>
          </p:nvPr>
        </p:nvSpPr>
        <p:spPr/>
        <p:txBody>
          <a:bodyPr/>
          <a:lstStyle/>
          <a:p>
            <a:fld id="{7554B797-B52D-CB4E-BC54-7D4004E5B5A6}" type="datetimeFigureOut">
              <a:rPr lang="en-US" smtClean="0"/>
              <a:t>2/28/2023</a:t>
            </a:fld>
            <a:endParaRPr lang="en-US"/>
          </a:p>
        </p:txBody>
      </p:sp>
      <p:sp>
        <p:nvSpPr>
          <p:cNvPr id="5" name="Footer Placeholder 4">
            <a:extLst>
              <a:ext uri="{FF2B5EF4-FFF2-40B4-BE49-F238E27FC236}">
                <a16:creationId xmlns:a16="http://schemas.microsoft.com/office/drawing/2014/main" id="{82EB16DA-95FF-A343-AA24-523A16E3A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2E0C5-9606-E343-87E6-3500A1C750C6}"/>
              </a:ext>
            </a:extLst>
          </p:cNvPr>
          <p:cNvSpPr>
            <a:spLocks noGrp="1"/>
          </p:cNvSpPr>
          <p:nvPr>
            <p:ph type="sldNum" sz="quarter" idx="12"/>
          </p:nvPr>
        </p:nvSpPr>
        <p:spPr/>
        <p:txBody>
          <a:bodyPr/>
          <a:lstStyle/>
          <a:p>
            <a:fld id="{0BA6E22C-A817-3A4E-ACA5-D98968FDBE75}" type="slidenum">
              <a:rPr lang="en-US" smtClean="0"/>
              <a:t>‹#›</a:t>
            </a:fld>
            <a:endParaRPr lang="en-US"/>
          </a:p>
        </p:txBody>
      </p:sp>
    </p:spTree>
    <p:extLst>
      <p:ext uri="{BB962C8B-B14F-4D97-AF65-F5344CB8AC3E}">
        <p14:creationId xmlns:p14="http://schemas.microsoft.com/office/powerpoint/2010/main" val="3940029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3D7B-25B1-1841-9574-1627B8C124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B014DC-A244-7D45-A51C-31080F2AB8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1691F-CA27-A34F-B404-1390A6D62EC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1DC658-69C7-B946-A9F7-508234722F31}"/>
              </a:ext>
            </a:extLst>
          </p:cNvPr>
          <p:cNvSpPr>
            <a:spLocks noGrp="1"/>
          </p:cNvSpPr>
          <p:nvPr>
            <p:ph type="dt" sz="half" idx="10"/>
          </p:nvPr>
        </p:nvSpPr>
        <p:spPr/>
        <p:txBody>
          <a:bodyPr/>
          <a:lstStyle/>
          <a:p>
            <a:fld id="{7554B797-B52D-CB4E-BC54-7D4004E5B5A6}" type="datetimeFigureOut">
              <a:rPr lang="en-US" smtClean="0"/>
              <a:t>2/28/2023</a:t>
            </a:fld>
            <a:endParaRPr lang="en-US"/>
          </a:p>
        </p:txBody>
      </p:sp>
      <p:sp>
        <p:nvSpPr>
          <p:cNvPr id="6" name="Footer Placeholder 5">
            <a:extLst>
              <a:ext uri="{FF2B5EF4-FFF2-40B4-BE49-F238E27FC236}">
                <a16:creationId xmlns:a16="http://schemas.microsoft.com/office/drawing/2014/main" id="{621C3AE4-CB83-2E45-B87A-1F8FC4BF9D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170CC-2F40-564A-8FE8-E9D14F64B508}"/>
              </a:ext>
            </a:extLst>
          </p:cNvPr>
          <p:cNvSpPr>
            <a:spLocks noGrp="1"/>
          </p:cNvSpPr>
          <p:nvPr>
            <p:ph type="sldNum" sz="quarter" idx="12"/>
          </p:nvPr>
        </p:nvSpPr>
        <p:spPr/>
        <p:txBody>
          <a:bodyPr/>
          <a:lstStyle/>
          <a:p>
            <a:fld id="{0BA6E22C-A817-3A4E-ACA5-D98968FDBE75}" type="slidenum">
              <a:rPr lang="en-US" smtClean="0"/>
              <a:t>‹#›</a:t>
            </a:fld>
            <a:endParaRPr lang="en-US"/>
          </a:p>
        </p:txBody>
      </p:sp>
    </p:spTree>
    <p:extLst>
      <p:ext uri="{BB962C8B-B14F-4D97-AF65-F5344CB8AC3E}">
        <p14:creationId xmlns:p14="http://schemas.microsoft.com/office/powerpoint/2010/main" val="1648302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D975E-A245-2B40-8D0D-24418A4A7A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303CE2-B9F1-6747-AF83-D732D942E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9E9B32-C12D-ED4E-9AD5-9B2B89D8C1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4A41CC-48B9-5348-84E9-B756ECF89C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333EFF-E084-5449-9948-4CD3980E397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2B9D04-D6A9-C84D-A956-49BF0FB1DC28}"/>
              </a:ext>
            </a:extLst>
          </p:cNvPr>
          <p:cNvSpPr>
            <a:spLocks noGrp="1"/>
          </p:cNvSpPr>
          <p:nvPr>
            <p:ph type="dt" sz="half" idx="10"/>
          </p:nvPr>
        </p:nvSpPr>
        <p:spPr/>
        <p:txBody>
          <a:bodyPr/>
          <a:lstStyle/>
          <a:p>
            <a:fld id="{7554B797-B52D-CB4E-BC54-7D4004E5B5A6}" type="datetimeFigureOut">
              <a:rPr lang="en-US" smtClean="0"/>
              <a:t>2/28/2023</a:t>
            </a:fld>
            <a:endParaRPr lang="en-US"/>
          </a:p>
        </p:txBody>
      </p:sp>
      <p:sp>
        <p:nvSpPr>
          <p:cNvPr id="8" name="Footer Placeholder 7">
            <a:extLst>
              <a:ext uri="{FF2B5EF4-FFF2-40B4-BE49-F238E27FC236}">
                <a16:creationId xmlns:a16="http://schemas.microsoft.com/office/drawing/2014/main" id="{6F8487F1-E43E-8040-AC2B-672C272C6E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A03714-9DFB-9C47-8879-74A3AEE22761}"/>
              </a:ext>
            </a:extLst>
          </p:cNvPr>
          <p:cNvSpPr>
            <a:spLocks noGrp="1"/>
          </p:cNvSpPr>
          <p:nvPr>
            <p:ph type="sldNum" sz="quarter" idx="12"/>
          </p:nvPr>
        </p:nvSpPr>
        <p:spPr/>
        <p:txBody>
          <a:bodyPr/>
          <a:lstStyle/>
          <a:p>
            <a:fld id="{0BA6E22C-A817-3A4E-ACA5-D98968FDBE75}" type="slidenum">
              <a:rPr lang="en-US" smtClean="0"/>
              <a:t>‹#›</a:t>
            </a:fld>
            <a:endParaRPr lang="en-US"/>
          </a:p>
        </p:txBody>
      </p:sp>
    </p:spTree>
    <p:extLst>
      <p:ext uri="{BB962C8B-B14F-4D97-AF65-F5344CB8AC3E}">
        <p14:creationId xmlns:p14="http://schemas.microsoft.com/office/powerpoint/2010/main" val="161888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175F-6A74-D54A-96EE-581DDC0915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5252AF-CE64-6D42-A186-4B49DEC9DE5A}"/>
              </a:ext>
            </a:extLst>
          </p:cNvPr>
          <p:cNvSpPr>
            <a:spLocks noGrp="1"/>
          </p:cNvSpPr>
          <p:nvPr>
            <p:ph type="dt" sz="half" idx="10"/>
          </p:nvPr>
        </p:nvSpPr>
        <p:spPr/>
        <p:txBody>
          <a:bodyPr/>
          <a:lstStyle/>
          <a:p>
            <a:fld id="{7554B797-B52D-CB4E-BC54-7D4004E5B5A6}" type="datetimeFigureOut">
              <a:rPr lang="en-US" smtClean="0"/>
              <a:t>2/28/2023</a:t>
            </a:fld>
            <a:endParaRPr lang="en-US"/>
          </a:p>
        </p:txBody>
      </p:sp>
      <p:sp>
        <p:nvSpPr>
          <p:cNvPr id="4" name="Footer Placeholder 3">
            <a:extLst>
              <a:ext uri="{FF2B5EF4-FFF2-40B4-BE49-F238E27FC236}">
                <a16:creationId xmlns:a16="http://schemas.microsoft.com/office/drawing/2014/main" id="{44C6D027-F7E0-6B4E-8070-917EA42803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220881-4247-1840-BF0F-2B9E9F8AD42B}"/>
              </a:ext>
            </a:extLst>
          </p:cNvPr>
          <p:cNvSpPr>
            <a:spLocks noGrp="1"/>
          </p:cNvSpPr>
          <p:nvPr>
            <p:ph type="sldNum" sz="quarter" idx="12"/>
          </p:nvPr>
        </p:nvSpPr>
        <p:spPr/>
        <p:txBody>
          <a:bodyPr/>
          <a:lstStyle/>
          <a:p>
            <a:fld id="{0BA6E22C-A817-3A4E-ACA5-D98968FDBE75}" type="slidenum">
              <a:rPr lang="en-US" smtClean="0"/>
              <a:t>‹#›</a:t>
            </a:fld>
            <a:endParaRPr lang="en-US"/>
          </a:p>
        </p:txBody>
      </p:sp>
    </p:spTree>
    <p:extLst>
      <p:ext uri="{BB962C8B-B14F-4D97-AF65-F5344CB8AC3E}">
        <p14:creationId xmlns:p14="http://schemas.microsoft.com/office/powerpoint/2010/main" val="26102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17F230-C880-BC4A-9C19-07617215E9EE}"/>
              </a:ext>
            </a:extLst>
          </p:cNvPr>
          <p:cNvSpPr>
            <a:spLocks noGrp="1"/>
          </p:cNvSpPr>
          <p:nvPr>
            <p:ph type="dt" sz="half" idx="10"/>
          </p:nvPr>
        </p:nvSpPr>
        <p:spPr/>
        <p:txBody>
          <a:bodyPr/>
          <a:lstStyle/>
          <a:p>
            <a:fld id="{7554B797-B52D-CB4E-BC54-7D4004E5B5A6}" type="datetimeFigureOut">
              <a:rPr lang="en-US" smtClean="0"/>
              <a:t>2/28/2023</a:t>
            </a:fld>
            <a:endParaRPr lang="en-US"/>
          </a:p>
        </p:txBody>
      </p:sp>
      <p:sp>
        <p:nvSpPr>
          <p:cNvPr id="3" name="Footer Placeholder 2">
            <a:extLst>
              <a:ext uri="{FF2B5EF4-FFF2-40B4-BE49-F238E27FC236}">
                <a16:creationId xmlns:a16="http://schemas.microsoft.com/office/drawing/2014/main" id="{C448EA71-A2CB-2F48-8051-D9864CA974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B2A829-96FA-134B-A8D7-E8C9779729A4}"/>
              </a:ext>
            </a:extLst>
          </p:cNvPr>
          <p:cNvSpPr>
            <a:spLocks noGrp="1"/>
          </p:cNvSpPr>
          <p:nvPr>
            <p:ph type="sldNum" sz="quarter" idx="12"/>
          </p:nvPr>
        </p:nvSpPr>
        <p:spPr/>
        <p:txBody>
          <a:bodyPr/>
          <a:lstStyle/>
          <a:p>
            <a:fld id="{0BA6E22C-A817-3A4E-ACA5-D98968FDBE75}" type="slidenum">
              <a:rPr lang="en-US" smtClean="0"/>
              <a:t>‹#›</a:t>
            </a:fld>
            <a:endParaRPr lang="en-US"/>
          </a:p>
        </p:txBody>
      </p:sp>
    </p:spTree>
    <p:extLst>
      <p:ext uri="{BB962C8B-B14F-4D97-AF65-F5344CB8AC3E}">
        <p14:creationId xmlns:p14="http://schemas.microsoft.com/office/powerpoint/2010/main" val="264426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FE9B-1723-024F-97F7-6AFEAFC415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141E45-9138-9345-806B-E4F60A0D3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8616AA-5522-3346-992D-2EBBFE533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086798-FC47-AF44-B671-18177559291A}"/>
              </a:ext>
            </a:extLst>
          </p:cNvPr>
          <p:cNvSpPr>
            <a:spLocks noGrp="1"/>
          </p:cNvSpPr>
          <p:nvPr>
            <p:ph type="dt" sz="half" idx="10"/>
          </p:nvPr>
        </p:nvSpPr>
        <p:spPr/>
        <p:txBody>
          <a:bodyPr/>
          <a:lstStyle/>
          <a:p>
            <a:fld id="{7554B797-B52D-CB4E-BC54-7D4004E5B5A6}" type="datetimeFigureOut">
              <a:rPr lang="en-US" smtClean="0"/>
              <a:t>2/28/2023</a:t>
            </a:fld>
            <a:endParaRPr lang="en-US"/>
          </a:p>
        </p:txBody>
      </p:sp>
      <p:sp>
        <p:nvSpPr>
          <p:cNvPr id="6" name="Footer Placeholder 5">
            <a:extLst>
              <a:ext uri="{FF2B5EF4-FFF2-40B4-BE49-F238E27FC236}">
                <a16:creationId xmlns:a16="http://schemas.microsoft.com/office/drawing/2014/main" id="{0735D6BC-A660-804A-AA6A-89EC9E8D1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24215-0051-B849-803C-8ECECB08D82E}"/>
              </a:ext>
            </a:extLst>
          </p:cNvPr>
          <p:cNvSpPr>
            <a:spLocks noGrp="1"/>
          </p:cNvSpPr>
          <p:nvPr>
            <p:ph type="sldNum" sz="quarter" idx="12"/>
          </p:nvPr>
        </p:nvSpPr>
        <p:spPr/>
        <p:txBody>
          <a:bodyPr/>
          <a:lstStyle/>
          <a:p>
            <a:fld id="{0BA6E22C-A817-3A4E-ACA5-D98968FDBE75}" type="slidenum">
              <a:rPr lang="en-US" smtClean="0"/>
              <a:t>‹#›</a:t>
            </a:fld>
            <a:endParaRPr lang="en-US"/>
          </a:p>
        </p:txBody>
      </p:sp>
    </p:spTree>
    <p:extLst>
      <p:ext uri="{BB962C8B-B14F-4D97-AF65-F5344CB8AC3E}">
        <p14:creationId xmlns:p14="http://schemas.microsoft.com/office/powerpoint/2010/main" val="3830222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4091A-D5F3-C04A-A921-03BC6946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70D06-A518-094E-9412-E6F4FF02D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3E0505-7194-8848-BE04-7E901A9C9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C0638C-9582-BB44-8172-4BD0D8572201}"/>
              </a:ext>
            </a:extLst>
          </p:cNvPr>
          <p:cNvSpPr>
            <a:spLocks noGrp="1"/>
          </p:cNvSpPr>
          <p:nvPr>
            <p:ph type="dt" sz="half" idx="10"/>
          </p:nvPr>
        </p:nvSpPr>
        <p:spPr/>
        <p:txBody>
          <a:bodyPr/>
          <a:lstStyle/>
          <a:p>
            <a:fld id="{7554B797-B52D-CB4E-BC54-7D4004E5B5A6}" type="datetimeFigureOut">
              <a:rPr lang="en-US" smtClean="0"/>
              <a:t>2/28/2023</a:t>
            </a:fld>
            <a:endParaRPr lang="en-US"/>
          </a:p>
        </p:txBody>
      </p:sp>
      <p:sp>
        <p:nvSpPr>
          <p:cNvPr id="6" name="Footer Placeholder 5">
            <a:extLst>
              <a:ext uri="{FF2B5EF4-FFF2-40B4-BE49-F238E27FC236}">
                <a16:creationId xmlns:a16="http://schemas.microsoft.com/office/drawing/2014/main" id="{D24315AC-7334-D548-BE7E-281B0CDFF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A763F7-E7BA-084A-927C-DC3295914865}"/>
              </a:ext>
            </a:extLst>
          </p:cNvPr>
          <p:cNvSpPr>
            <a:spLocks noGrp="1"/>
          </p:cNvSpPr>
          <p:nvPr>
            <p:ph type="sldNum" sz="quarter" idx="12"/>
          </p:nvPr>
        </p:nvSpPr>
        <p:spPr/>
        <p:txBody>
          <a:bodyPr/>
          <a:lstStyle/>
          <a:p>
            <a:fld id="{0BA6E22C-A817-3A4E-ACA5-D98968FDBE75}" type="slidenum">
              <a:rPr lang="en-US" smtClean="0"/>
              <a:t>‹#›</a:t>
            </a:fld>
            <a:endParaRPr lang="en-US"/>
          </a:p>
        </p:txBody>
      </p:sp>
    </p:spTree>
    <p:extLst>
      <p:ext uri="{BB962C8B-B14F-4D97-AF65-F5344CB8AC3E}">
        <p14:creationId xmlns:p14="http://schemas.microsoft.com/office/powerpoint/2010/main" val="90815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404812-F764-4F41-B43C-C45D6CE3C6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B6ECAF-0895-2642-A31D-EA1A5689D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04DF4-7204-664E-9A4B-2CF9BDFFA3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4B797-B52D-CB4E-BC54-7D4004E5B5A6}" type="datetimeFigureOut">
              <a:rPr lang="en-US" smtClean="0"/>
              <a:t>2/28/2023</a:t>
            </a:fld>
            <a:endParaRPr lang="en-US"/>
          </a:p>
        </p:txBody>
      </p:sp>
      <p:sp>
        <p:nvSpPr>
          <p:cNvPr id="5" name="Footer Placeholder 4">
            <a:extLst>
              <a:ext uri="{FF2B5EF4-FFF2-40B4-BE49-F238E27FC236}">
                <a16:creationId xmlns:a16="http://schemas.microsoft.com/office/drawing/2014/main" id="{6F38EE9F-26EE-3442-B9B3-D4920ACCAF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542124-C0B0-8C4C-8CD5-8B9DD923CD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A6E22C-A817-3A4E-ACA5-D98968FDBE75}" type="slidenum">
              <a:rPr lang="en-US" smtClean="0"/>
              <a:t>‹#›</a:t>
            </a:fld>
            <a:endParaRPr lang="en-US"/>
          </a:p>
        </p:txBody>
      </p:sp>
    </p:spTree>
    <p:extLst>
      <p:ext uri="{BB962C8B-B14F-4D97-AF65-F5344CB8AC3E}">
        <p14:creationId xmlns:p14="http://schemas.microsoft.com/office/powerpoint/2010/main" val="3974661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FED11-6AF5-BA49-8301-9372004BA82F}"/>
              </a:ext>
            </a:extLst>
          </p:cNvPr>
          <p:cNvSpPr>
            <a:spLocks noGrp="1"/>
          </p:cNvSpPr>
          <p:nvPr>
            <p:ph type="ctrTitle"/>
          </p:nvPr>
        </p:nvSpPr>
        <p:spPr/>
        <p:txBody>
          <a:bodyPr>
            <a:normAutofit/>
          </a:bodyPr>
          <a:lstStyle/>
          <a:p>
            <a:r>
              <a:rPr lang="en-US" sz="5400" dirty="0"/>
              <a:t>War in the Twenty-First Century</a:t>
            </a:r>
          </a:p>
        </p:txBody>
      </p:sp>
      <p:sp>
        <p:nvSpPr>
          <p:cNvPr id="3" name="Subtitle 2">
            <a:extLst>
              <a:ext uri="{FF2B5EF4-FFF2-40B4-BE49-F238E27FC236}">
                <a16:creationId xmlns:a16="http://schemas.microsoft.com/office/drawing/2014/main" id="{D59D03DA-A38A-2141-B16C-DEB6B58422E7}"/>
              </a:ext>
            </a:extLst>
          </p:cNvPr>
          <p:cNvSpPr>
            <a:spLocks noGrp="1"/>
          </p:cNvSpPr>
          <p:nvPr>
            <p:ph type="subTitle" idx="1"/>
          </p:nvPr>
        </p:nvSpPr>
        <p:spPr/>
        <p:txBody>
          <a:bodyPr>
            <a:normAutofit/>
          </a:bodyPr>
          <a:lstStyle/>
          <a:p>
            <a:r>
              <a:rPr lang="en-US" dirty="0"/>
              <a:t>Lecture Four</a:t>
            </a:r>
          </a:p>
          <a:p>
            <a:r>
              <a:rPr lang="en-US" dirty="0"/>
              <a:t>“War is What Happens When Language Fails”</a:t>
            </a:r>
          </a:p>
          <a:p>
            <a:r>
              <a:rPr lang="en-US" dirty="0"/>
              <a:t>Tuesday, February 21</a:t>
            </a:r>
          </a:p>
          <a:p>
            <a:endParaRPr lang="en-US" dirty="0"/>
          </a:p>
        </p:txBody>
      </p:sp>
    </p:spTree>
    <p:extLst>
      <p:ext uri="{BB962C8B-B14F-4D97-AF65-F5344CB8AC3E}">
        <p14:creationId xmlns:p14="http://schemas.microsoft.com/office/powerpoint/2010/main" val="2458469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A52FA-A8BD-6C4B-9C10-E395193457FD}"/>
              </a:ext>
            </a:extLst>
          </p:cNvPr>
          <p:cNvSpPr>
            <a:spLocks noGrp="1"/>
          </p:cNvSpPr>
          <p:nvPr>
            <p:ph type="title"/>
          </p:nvPr>
        </p:nvSpPr>
        <p:spPr/>
        <p:txBody>
          <a:bodyPr>
            <a:normAutofit/>
          </a:bodyPr>
          <a:lstStyle/>
          <a:p>
            <a:pPr algn="ctr"/>
            <a:r>
              <a:rPr lang="en-US" sz="2400" dirty="0"/>
              <a:t>Mahan’s principles of naval strategy</a:t>
            </a:r>
          </a:p>
        </p:txBody>
      </p:sp>
      <p:sp>
        <p:nvSpPr>
          <p:cNvPr id="3" name="Content Placeholder 2">
            <a:extLst>
              <a:ext uri="{FF2B5EF4-FFF2-40B4-BE49-F238E27FC236}">
                <a16:creationId xmlns:a16="http://schemas.microsoft.com/office/drawing/2014/main" id="{4F9C8D4D-B61F-8749-9997-5FD71A442B5C}"/>
              </a:ext>
            </a:extLst>
          </p:cNvPr>
          <p:cNvSpPr>
            <a:spLocks noGrp="1"/>
          </p:cNvSpPr>
          <p:nvPr>
            <p:ph idx="1"/>
          </p:nvPr>
        </p:nvSpPr>
        <p:spPr/>
        <p:txBody>
          <a:bodyPr>
            <a:normAutofit fontScale="70000" lnSpcReduction="20000"/>
          </a:bodyPr>
          <a:lstStyle/>
          <a:p>
            <a:pPr marL="0" indent="0">
              <a:buNone/>
            </a:pPr>
            <a:r>
              <a:rPr lang="en-US" dirty="0"/>
              <a:t>The sea is a connector, not a moat. Hiding behind a saltwater barrier in the hope of securing safety in isolation will lead to defeat</a:t>
            </a:r>
          </a:p>
          <a:p>
            <a:pPr marL="0" indent="0">
              <a:buNone/>
            </a:pPr>
            <a:r>
              <a:rPr lang="en-US" dirty="0"/>
              <a:t>The foundations of naval power rest on land and reside in a strong economy and the possession of overseas territories and bases</a:t>
            </a:r>
          </a:p>
          <a:p>
            <a:pPr marL="0" indent="0">
              <a:buNone/>
            </a:pPr>
            <a:r>
              <a:rPr lang="en-US" dirty="0"/>
              <a:t>From the Punic Wars to the Napoleonic ones, naval supremacy has been strategically decisive </a:t>
            </a:r>
          </a:p>
          <a:p>
            <a:pPr marL="0" indent="0">
              <a:buNone/>
            </a:pPr>
            <a:r>
              <a:rPr lang="en-US" dirty="0"/>
              <a:t>Naval supremacy rests on the freedom to operate armed vessels while denying it to the enemy. A powerful navy is essential, but a large commercial fleet will undergird naval supremacy</a:t>
            </a:r>
          </a:p>
          <a:p>
            <a:pPr marL="0" indent="0">
              <a:buNone/>
            </a:pPr>
            <a:r>
              <a:rPr lang="en-US" dirty="0"/>
              <a:t>Coastal defense begins at the enemy’s coast. Naval strategy must be global</a:t>
            </a:r>
          </a:p>
          <a:p>
            <a:pPr marL="0" indent="0">
              <a:buNone/>
            </a:pPr>
            <a:r>
              <a:rPr lang="en-US" dirty="0"/>
              <a:t>Commercial raiders are a distraction</a:t>
            </a:r>
          </a:p>
          <a:p>
            <a:pPr marL="0" indent="0">
              <a:buNone/>
            </a:pPr>
            <a:r>
              <a:rPr lang="en-US" dirty="0"/>
              <a:t>Guarding convoys will not win a war</a:t>
            </a:r>
          </a:p>
          <a:p>
            <a:pPr marL="0" indent="0">
              <a:buNone/>
            </a:pPr>
            <a:r>
              <a:rPr lang="en-US" dirty="0"/>
              <a:t>Battleships must be prioritized</a:t>
            </a:r>
          </a:p>
          <a:p>
            <a:pPr marL="0" indent="0">
              <a:buNone/>
            </a:pPr>
            <a:r>
              <a:rPr lang="en-US" dirty="0"/>
              <a:t>A naval commander ought to seek victory in a decisive fleet engagement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79457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2A1C-41C8-864F-A36F-1D860E7305BC}"/>
              </a:ext>
            </a:extLst>
          </p:cNvPr>
          <p:cNvSpPr>
            <a:spLocks noGrp="1"/>
          </p:cNvSpPr>
          <p:nvPr>
            <p:ph type="title"/>
          </p:nvPr>
        </p:nvSpPr>
        <p:spPr/>
        <p:txBody>
          <a:bodyPr>
            <a:normAutofit/>
          </a:bodyPr>
          <a:lstStyle/>
          <a:p>
            <a:pPr algn="ctr"/>
            <a:r>
              <a:rPr lang="en-US" sz="2400" dirty="0"/>
              <a:t>Mahan’s doctrine influenced Adm. Alfred von Tirpitz (1849-1930; on left), Japanese naval leaders prior to and during World War II, and Adm. Sergei </a:t>
            </a:r>
            <a:r>
              <a:rPr lang="en-US" sz="2400" dirty="0" err="1"/>
              <a:t>Gorshkov</a:t>
            </a:r>
            <a:r>
              <a:rPr lang="en-US" sz="2400" dirty="0"/>
              <a:t> (1910-1988), who created the Soviet Union’s ocean-going navy</a:t>
            </a:r>
          </a:p>
        </p:txBody>
      </p:sp>
      <p:pic>
        <p:nvPicPr>
          <p:cNvPr id="4" name="Content Placeholder 3">
            <a:extLst>
              <a:ext uri="{FF2B5EF4-FFF2-40B4-BE49-F238E27FC236}">
                <a16:creationId xmlns:a16="http://schemas.microsoft.com/office/drawing/2014/main" id="{E0F7E191-DA40-C94D-B83B-E48C937692D1}"/>
              </a:ext>
            </a:extLst>
          </p:cNvPr>
          <p:cNvPicPr>
            <a:picLocks noGrp="1" noChangeAspect="1"/>
          </p:cNvPicPr>
          <p:nvPr>
            <p:ph idx="1"/>
          </p:nvPr>
        </p:nvPicPr>
        <p:blipFill>
          <a:blip r:embed="rId2"/>
          <a:stretch>
            <a:fillRect/>
          </a:stretch>
        </p:blipFill>
        <p:spPr>
          <a:xfrm>
            <a:off x="3721586" y="2976563"/>
            <a:ext cx="3962400" cy="2590800"/>
          </a:xfrm>
        </p:spPr>
      </p:pic>
      <p:pic>
        <p:nvPicPr>
          <p:cNvPr id="6" name="Picture 5">
            <a:extLst>
              <a:ext uri="{FF2B5EF4-FFF2-40B4-BE49-F238E27FC236}">
                <a16:creationId xmlns:a16="http://schemas.microsoft.com/office/drawing/2014/main" id="{F1A7E358-5F80-C14C-B26E-70D5C171CAC2}"/>
              </a:ext>
            </a:extLst>
          </p:cNvPr>
          <p:cNvPicPr>
            <a:picLocks noChangeAspect="1"/>
          </p:cNvPicPr>
          <p:nvPr/>
        </p:nvPicPr>
        <p:blipFill>
          <a:blip r:embed="rId3"/>
          <a:stretch>
            <a:fillRect/>
          </a:stretch>
        </p:blipFill>
        <p:spPr>
          <a:xfrm>
            <a:off x="1606549" y="2498725"/>
            <a:ext cx="1137549" cy="1773238"/>
          </a:xfrm>
          <a:prstGeom prst="rect">
            <a:avLst/>
          </a:prstGeom>
        </p:spPr>
      </p:pic>
      <p:pic>
        <p:nvPicPr>
          <p:cNvPr id="7" name="Picture 6">
            <a:extLst>
              <a:ext uri="{FF2B5EF4-FFF2-40B4-BE49-F238E27FC236}">
                <a16:creationId xmlns:a16="http://schemas.microsoft.com/office/drawing/2014/main" id="{653CC273-A547-3D49-B0FB-9F7889D0C207}"/>
              </a:ext>
            </a:extLst>
          </p:cNvPr>
          <p:cNvPicPr>
            <a:picLocks noChangeAspect="1"/>
          </p:cNvPicPr>
          <p:nvPr/>
        </p:nvPicPr>
        <p:blipFill>
          <a:blip r:embed="rId4"/>
          <a:stretch>
            <a:fillRect/>
          </a:stretch>
        </p:blipFill>
        <p:spPr>
          <a:xfrm>
            <a:off x="8404300" y="2285999"/>
            <a:ext cx="2566786" cy="2586037"/>
          </a:xfrm>
          <a:prstGeom prst="rect">
            <a:avLst/>
          </a:prstGeom>
        </p:spPr>
      </p:pic>
    </p:spTree>
    <p:extLst>
      <p:ext uri="{BB962C8B-B14F-4D97-AF65-F5344CB8AC3E}">
        <p14:creationId xmlns:p14="http://schemas.microsoft.com/office/powerpoint/2010/main" val="802856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FE09B-D5B9-1948-9080-82103548B352}"/>
              </a:ext>
            </a:extLst>
          </p:cNvPr>
          <p:cNvSpPr>
            <a:spLocks noGrp="1"/>
          </p:cNvSpPr>
          <p:nvPr>
            <p:ph type="title"/>
          </p:nvPr>
        </p:nvSpPr>
        <p:spPr/>
        <p:txBody>
          <a:bodyPr>
            <a:noAutofit/>
          </a:bodyPr>
          <a:lstStyle/>
          <a:p>
            <a:pPr algn="ctr"/>
            <a:r>
              <a:rPr lang="ru-RU" sz="1600" dirty="0" err="1"/>
              <a:t>M</a:t>
            </a:r>
            <a:r>
              <a:rPr lang="en-US" sz="1600" dirty="0" err="1"/>
              <a:t>ahan’s</a:t>
            </a:r>
            <a:r>
              <a:rPr lang="en-US" sz="1600" dirty="0"/>
              <a:t> principles of naval strategy explain the logic behind the rise of the People’s Liberation Army Navy (PLAN). Its name indicates the secondary importance historically attached to this branch of China’s armed services. The initial stage of that country’s naval expansion was overseen by Adm. Wu </a:t>
            </a:r>
            <a:r>
              <a:rPr lang="en-US" sz="1600" dirty="0" err="1"/>
              <a:t>Shengli</a:t>
            </a:r>
            <a:r>
              <a:rPr lang="en-US" sz="1600" dirty="0"/>
              <a:t> (commander of the PLAN, 2006-17), here seen with Adm. John Richardson, US Chief of Naval Operations. Under Wu, the Chinese navy left behind its origins as a coastal defense force and strove to attain regional naval supremacy over the United States and its allies. In the fullness of time, China aims to attain global naval parity with the West</a:t>
            </a:r>
          </a:p>
        </p:txBody>
      </p:sp>
      <p:pic>
        <p:nvPicPr>
          <p:cNvPr id="4" name="Content Placeholder 3">
            <a:extLst>
              <a:ext uri="{FF2B5EF4-FFF2-40B4-BE49-F238E27FC236}">
                <a16:creationId xmlns:a16="http://schemas.microsoft.com/office/drawing/2014/main" id="{ED0CD449-1D66-3440-8B99-504F25723C48}"/>
              </a:ext>
            </a:extLst>
          </p:cNvPr>
          <p:cNvPicPr>
            <a:picLocks noGrp="1" noChangeAspect="1"/>
          </p:cNvPicPr>
          <p:nvPr>
            <p:ph idx="1"/>
          </p:nvPr>
        </p:nvPicPr>
        <p:blipFill>
          <a:blip r:embed="rId2"/>
          <a:stretch>
            <a:fillRect/>
          </a:stretch>
        </p:blipFill>
        <p:spPr>
          <a:xfrm>
            <a:off x="1809064" y="1839912"/>
            <a:ext cx="5259171" cy="4351338"/>
          </a:xfrm>
        </p:spPr>
      </p:pic>
      <p:sp>
        <p:nvSpPr>
          <p:cNvPr id="5" name="TextBox 4">
            <a:extLst>
              <a:ext uri="{FF2B5EF4-FFF2-40B4-BE49-F238E27FC236}">
                <a16:creationId xmlns:a16="http://schemas.microsoft.com/office/drawing/2014/main" id="{7438CBCB-ACF0-D948-9AB5-70AED64B8CD9}"/>
              </a:ext>
            </a:extLst>
          </p:cNvPr>
          <p:cNvSpPr txBox="1"/>
          <p:nvPr/>
        </p:nvSpPr>
        <p:spPr>
          <a:xfrm>
            <a:off x="8386763" y="3829050"/>
            <a:ext cx="2063706" cy="369332"/>
          </a:xfrm>
          <a:prstGeom prst="rect">
            <a:avLst/>
          </a:prstGeom>
          <a:noFill/>
        </p:spPr>
        <p:txBody>
          <a:bodyPr wrap="none" rtlCol="0">
            <a:spAutoFit/>
          </a:bodyPr>
          <a:lstStyle/>
          <a:p>
            <a:r>
              <a:rPr lang="en-US" dirty="0"/>
              <a:t>Photo taken in 2016</a:t>
            </a:r>
          </a:p>
        </p:txBody>
      </p:sp>
    </p:spTree>
    <p:extLst>
      <p:ext uri="{BB962C8B-B14F-4D97-AF65-F5344CB8AC3E}">
        <p14:creationId xmlns:p14="http://schemas.microsoft.com/office/powerpoint/2010/main" val="3885615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19BD-95B4-3241-A073-39D74ECEC4CF}"/>
              </a:ext>
            </a:extLst>
          </p:cNvPr>
          <p:cNvSpPr>
            <a:spLocks noGrp="1"/>
          </p:cNvSpPr>
          <p:nvPr>
            <p:ph type="title"/>
          </p:nvPr>
        </p:nvSpPr>
        <p:spPr/>
        <p:txBody>
          <a:bodyPr>
            <a:normAutofit/>
          </a:bodyPr>
          <a:lstStyle/>
          <a:p>
            <a:pPr algn="ctr"/>
            <a:r>
              <a:rPr lang="en-US" sz="2400" dirty="0"/>
              <a:t>Admiral Shen </a:t>
            </a:r>
            <a:r>
              <a:rPr lang="en-US" sz="2400" dirty="0" err="1"/>
              <a:t>Jinlong</a:t>
            </a:r>
            <a:r>
              <a:rPr lang="en-US" sz="2400" dirty="0"/>
              <a:t>, commander of the Chinese navy in 2017-2021 (on left), who was recently succeeded by Adm. Dong Jun (on right). China’s ambitions to create a blue sea navy along </a:t>
            </a:r>
            <a:r>
              <a:rPr lang="en-US" sz="2400" dirty="0" err="1"/>
              <a:t>Mahanian</a:t>
            </a:r>
            <a:r>
              <a:rPr lang="en-US" sz="2400" dirty="0"/>
              <a:t> lines have not changed, however</a:t>
            </a:r>
          </a:p>
        </p:txBody>
      </p:sp>
      <p:pic>
        <p:nvPicPr>
          <p:cNvPr id="4" name="Content Placeholder 3">
            <a:extLst>
              <a:ext uri="{FF2B5EF4-FFF2-40B4-BE49-F238E27FC236}">
                <a16:creationId xmlns:a16="http://schemas.microsoft.com/office/drawing/2014/main" id="{53CF9467-3DCC-F04F-B710-181589D2887F}"/>
              </a:ext>
            </a:extLst>
          </p:cNvPr>
          <p:cNvPicPr>
            <a:picLocks noGrp="1" noChangeAspect="1"/>
          </p:cNvPicPr>
          <p:nvPr>
            <p:ph idx="1"/>
          </p:nvPr>
        </p:nvPicPr>
        <p:blipFill>
          <a:blip r:embed="rId2"/>
          <a:stretch>
            <a:fillRect/>
          </a:stretch>
        </p:blipFill>
        <p:spPr>
          <a:xfrm>
            <a:off x="1443037" y="1866106"/>
            <a:ext cx="4533900" cy="3670300"/>
          </a:xfrm>
        </p:spPr>
      </p:pic>
      <p:pic>
        <p:nvPicPr>
          <p:cNvPr id="5" name="Picture 4">
            <a:extLst>
              <a:ext uri="{FF2B5EF4-FFF2-40B4-BE49-F238E27FC236}">
                <a16:creationId xmlns:a16="http://schemas.microsoft.com/office/drawing/2014/main" id="{B3C1CF77-B990-0A42-A499-91B66E2A4926}"/>
              </a:ext>
            </a:extLst>
          </p:cNvPr>
          <p:cNvPicPr>
            <a:picLocks noChangeAspect="1"/>
          </p:cNvPicPr>
          <p:nvPr/>
        </p:nvPicPr>
        <p:blipFill>
          <a:blip r:embed="rId3"/>
          <a:stretch>
            <a:fillRect/>
          </a:stretch>
        </p:blipFill>
        <p:spPr>
          <a:xfrm>
            <a:off x="6357938" y="2684924"/>
            <a:ext cx="5180012" cy="2032663"/>
          </a:xfrm>
          <a:prstGeom prst="rect">
            <a:avLst/>
          </a:prstGeom>
        </p:spPr>
      </p:pic>
    </p:spTree>
    <p:extLst>
      <p:ext uri="{BB962C8B-B14F-4D97-AF65-F5344CB8AC3E}">
        <p14:creationId xmlns:p14="http://schemas.microsoft.com/office/powerpoint/2010/main" val="3720031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DA22-EF45-0845-A88C-9E2034098AE8}"/>
              </a:ext>
            </a:extLst>
          </p:cNvPr>
          <p:cNvSpPr>
            <a:spLocks noGrp="1"/>
          </p:cNvSpPr>
          <p:nvPr>
            <p:ph type="title"/>
          </p:nvPr>
        </p:nvSpPr>
        <p:spPr/>
        <p:txBody>
          <a:bodyPr>
            <a:normAutofit fontScale="90000"/>
          </a:bodyPr>
          <a:lstStyle/>
          <a:p>
            <a:pPr algn="ctr"/>
            <a:r>
              <a:rPr lang="en-US" sz="2400" dirty="0"/>
              <a:t>Last summer China launched the </a:t>
            </a:r>
            <a:r>
              <a:rPr lang="en-US" sz="2400" i="1" dirty="0"/>
              <a:t>Fujian</a:t>
            </a:r>
            <a:r>
              <a:rPr lang="en-US" sz="2400" dirty="0"/>
              <a:t>, its third aircraft carrier. Current plans call for the construction of three more flat tops. The </a:t>
            </a:r>
            <a:r>
              <a:rPr lang="en-US" sz="2400" i="1" dirty="0"/>
              <a:t>Fujian </a:t>
            </a:r>
            <a:r>
              <a:rPr lang="en-US" sz="2400" dirty="0"/>
              <a:t>may be the most capable non-US aircraft carrier ever built. According to published estimates, it will carry some 60 aircraft</a:t>
            </a:r>
          </a:p>
        </p:txBody>
      </p:sp>
      <p:pic>
        <p:nvPicPr>
          <p:cNvPr id="4" name="Content Placeholder 3">
            <a:extLst>
              <a:ext uri="{FF2B5EF4-FFF2-40B4-BE49-F238E27FC236}">
                <a16:creationId xmlns:a16="http://schemas.microsoft.com/office/drawing/2014/main" id="{D2FF071E-2409-9247-AF88-8393B21275A7}"/>
              </a:ext>
            </a:extLst>
          </p:cNvPr>
          <p:cNvPicPr>
            <a:picLocks noGrp="1" noChangeAspect="1"/>
          </p:cNvPicPr>
          <p:nvPr>
            <p:ph idx="1"/>
          </p:nvPr>
        </p:nvPicPr>
        <p:blipFill>
          <a:blip r:embed="rId2"/>
          <a:stretch>
            <a:fillRect/>
          </a:stretch>
        </p:blipFill>
        <p:spPr>
          <a:xfrm>
            <a:off x="2473848" y="1825625"/>
            <a:ext cx="7244304" cy="4351338"/>
          </a:xfrm>
        </p:spPr>
      </p:pic>
    </p:spTree>
    <p:extLst>
      <p:ext uri="{BB962C8B-B14F-4D97-AF65-F5344CB8AC3E}">
        <p14:creationId xmlns:p14="http://schemas.microsoft.com/office/powerpoint/2010/main" val="2415692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50C5-D128-2648-8C43-D479BD84F19E}"/>
              </a:ext>
            </a:extLst>
          </p:cNvPr>
          <p:cNvSpPr>
            <a:spLocks noGrp="1"/>
          </p:cNvSpPr>
          <p:nvPr>
            <p:ph type="title"/>
          </p:nvPr>
        </p:nvSpPr>
        <p:spPr/>
        <p:txBody>
          <a:bodyPr>
            <a:normAutofit fontScale="90000"/>
          </a:bodyPr>
          <a:lstStyle/>
          <a:p>
            <a:pPr algn="ctr"/>
            <a:r>
              <a:rPr lang="en-US" sz="2000" dirty="0"/>
              <a:t>Like China’s land and air forces, its navy has not fought in a “hot” war in decades. The last time the PLAN saw action was during China’s capture of the Paracel Islands from South Vietnam in 1974, when the Chinese sank an enemy frigate. The occupation of the Johnson South Reef in the Spratly Islands in 1988 by a PLAN task force, which easily overcame North Vietnamese resistance, was more in the nature of a skirmish</a:t>
            </a:r>
          </a:p>
        </p:txBody>
      </p:sp>
      <p:pic>
        <p:nvPicPr>
          <p:cNvPr id="4" name="Content Placeholder 3">
            <a:extLst>
              <a:ext uri="{FF2B5EF4-FFF2-40B4-BE49-F238E27FC236}">
                <a16:creationId xmlns:a16="http://schemas.microsoft.com/office/drawing/2014/main" id="{F7486087-8144-AD49-8F59-F5842265E5C9}"/>
              </a:ext>
            </a:extLst>
          </p:cNvPr>
          <p:cNvPicPr>
            <a:picLocks noGrp="1" noChangeAspect="1"/>
          </p:cNvPicPr>
          <p:nvPr>
            <p:ph idx="1"/>
          </p:nvPr>
        </p:nvPicPr>
        <p:blipFill>
          <a:blip r:embed="rId2"/>
          <a:stretch>
            <a:fillRect/>
          </a:stretch>
        </p:blipFill>
        <p:spPr>
          <a:xfrm>
            <a:off x="1357311" y="2695097"/>
            <a:ext cx="3360737" cy="1831339"/>
          </a:xfrm>
        </p:spPr>
      </p:pic>
      <p:pic>
        <p:nvPicPr>
          <p:cNvPr id="5" name="Picture 4">
            <a:extLst>
              <a:ext uri="{FF2B5EF4-FFF2-40B4-BE49-F238E27FC236}">
                <a16:creationId xmlns:a16="http://schemas.microsoft.com/office/drawing/2014/main" id="{7E0A17F5-7E96-0642-9219-818366B29AD1}"/>
              </a:ext>
            </a:extLst>
          </p:cNvPr>
          <p:cNvPicPr>
            <a:picLocks noChangeAspect="1"/>
          </p:cNvPicPr>
          <p:nvPr/>
        </p:nvPicPr>
        <p:blipFill>
          <a:blip r:embed="rId3"/>
          <a:stretch>
            <a:fillRect/>
          </a:stretch>
        </p:blipFill>
        <p:spPr>
          <a:xfrm>
            <a:off x="7815261" y="2695097"/>
            <a:ext cx="2100263" cy="1176147"/>
          </a:xfrm>
          <a:prstGeom prst="rect">
            <a:avLst/>
          </a:prstGeom>
        </p:spPr>
      </p:pic>
      <p:sp>
        <p:nvSpPr>
          <p:cNvPr id="6" name="TextBox 5">
            <a:extLst>
              <a:ext uri="{FF2B5EF4-FFF2-40B4-BE49-F238E27FC236}">
                <a16:creationId xmlns:a16="http://schemas.microsoft.com/office/drawing/2014/main" id="{A290B892-958C-FA4B-AB88-37914B16BA9E}"/>
              </a:ext>
            </a:extLst>
          </p:cNvPr>
          <p:cNvSpPr txBox="1"/>
          <p:nvPr/>
        </p:nvSpPr>
        <p:spPr>
          <a:xfrm>
            <a:off x="5229225" y="348615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28F4700-10AE-C447-9541-26E727376D7F}"/>
              </a:ext>
            </a:extLst>
          </p:cNvPr>
          <p:cNvSpPr txBox="1"/>
          <p:nvPr/>
        </p:nvSpPr>
        <p:spPr>
          <a:xfrm>
            <a:off x="1585913" y="4857750"/>
            <a:ext cx="2316772" cy="646331"/>
          </a:xfrm>
          <a:prstGeom prst="rect">
            <a:avLst/>
          </a:prstGeom>
          <a:noFill/>
        </p:spPr>
        <p:txBody>
          <a:bodyPr wrap="square" rtlCol="0">
            <a:spAutoFit/>
          </a:bodyPr>
          <a:lstStyle/>
          <a:p>
            <a:r>
              <a:rPr lang="en-US" dirty="0"/>
              <a:t>Battle of the Paracel Islands</a:t>
            </a:r>
          </a:p>
        </p:txBody>
      </p:sp>
      <p:sp>
        <p:nvSpPr>
          <p:cNvPr id="8" name="TextBox 7">
            <a:extLst>
              <a:ext uri="{FF2B5EF4-FFF2-40B4-BE49-F238E27FC236}">
                <a16:creationId xmlns:a16="http://schemas.microsoft.com/office/drawing/2014/main" id="{89424128-5E88-984C-AF3C-E2E4EEE0BF33}"/>
              </a:ext>
            </a:extLst>
          </p:cNvPr>
          <p:cNvSpPr txBox="1"/>
          <p:nvPr/>
        </p:nvSpPr>
        <p:spPr>
          <a:xfrm>
            <a:off x="7929564" y="4171950"/>
            <a:ext cx="2251044" cy="1477328"/>
          </a:xfrm>
          <a:prstGeom prst="rect">
            <a:avLst/>
          </a:prstGeom>
          <a:noFill/>
        </p:spPr>
        <p:txBody>
          <a:bodyPr wrap="square" rtlCol="0">
            <a:spAutoFit/>
          </a:bodyPr>
          <a:lstStyle/>
          <a:p>
            <a:r>
              <a:rPr lang="en-US" dirty="0"/>
              <a:t>Still from 3.14, a</a:t>
            </a:r>
          </a:p>
          <a:p>
            <a:r>
              <a:rPr lang="en-US" dirty="0"/>
              <a:t>Chinese </a:t>
            </a:r>
            <a:r>
              <a:rPr lang="en-US" dirty="0" err="1"/>
              <a:t>progaganda</a:t>
            </a:r>
            <a:r>
              <a:rPr lang="en-US" dirty="0"/>
              <a:t> film about the Johnson South Reef incident </a:t>
            </a:r>
          </a:p>
        </p:txBody>
      </p:sp>
    </p:spTree>
    <p:extLst>
      <p:ext uri="{BB962C8B-B14F-4D97-AF65-F5344CB8AC3E}">
        <p14:creationId xmlns:p14="http://schemas.microsoft.com/office/powerpoint/2010/main" val="2626292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3228E-5C0A-D74A-A52D-7A630E367768}"/>
              </a:ext>
            </a:extLst>
          </p:cNvPr>
          <p:cNvSpPr>
            <a:spLocks noGrp="1"/>
          </p:cNvSpPr>
          <p:nvPr>
            <p:ph type="title"/>
          </p:nvPr>
        </p:nvSpPr>
        <p:spPr/>
        <p:txBody>
          <a:bodyPr>
            <a:normAutofit/>
          </a:bodyPr>
          <a:lstStyle/>
          <a:p>
            <a:pPr algn="ctr"/>
            <a:r>
              <a:rPr lang="en-US" sz="2400" dirty="0"/>
              <a:t>Does China’s expansion in the South China Sea indicate a shift to a </a:t>
            </a:r>
            <a:r>
              <a:rPr lang="en-US" sz="2400" dirty="0" err="1"/>
              <a:t>navalist</a:t>
            </a:r>
            <a:r>
              <a:rPr lang="en-US" sz="2400" dirty="0"/>
              <a:t> global strategy?</a:t>
            </a:r>
          </a:p>
        </p:txBody>
      </p:sp>
      <p:pic>
        <p:nvPicPr>
          <p:cNvPr id="4" name="Content Placeholder 3">
            <a:extLst>
              <a:ext uri="{FF2B5EF4-FFF2-40B4-BE49-F238E27FC236}">
                <a16:creationId xmlns:a16="http://schemas.microsoft.com/office/drawing/2014/main" id="{3A732FF8-CC40-144C-B90C-0EA374BD5F32}"/>
              </a:ext>
            </a:extLst>
          </p:cNvPr>
          <p:cNvPicPr>
            <a:picLocks noGrp="1" noChangeAspect="1"/>
          </p:cNvPicPr>
          <p:nvPr>
            <p:ph idx="1"/>
          </p:nvPr>
        </p:nvPicPr>
        <p:blipFill>
          <a:blip r:embed="rId2"/>
          <a:stretch>
            <a:fillRect/>
          </a:stretch>
        </p:blipFill>
        <p:spPr>
          <a:xfrm>
            <a:off x="2872787" y="1825625"/>
            <a:ext cx="6446426" cy="4351338"/>
          </a:xfrm>
        </p:spPr>
      </p:pic>
    </p:spTree>
    <p:extLst>
      <p:ext uri="{BB962C8B-B14F-4D97-AF65-F5344CB8AC3E}">
        <p14:creationId xmlns:p14="http://schemas.microsoft.com/office/powerpoint/2010/main" val="2457308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E0042-762B-974F-86AB-E408387B162A}"/>
              </a:ext>
            </a:extLst>
          </p:cNvPr>
          <p:cNvSpPr>
            <a:spLocks noGrp="1"/>
          </p:cNvSpPr>
          <p:nvPr>
            <p:ph type="title"/>
          </p:nvPr>
        </p:nvSpPr>
        <p:spPr/>
        <p:txBody>
          <a:bodyPr>
            <a:normAutofit/>
          </a:bodyPr>
          <a:lstStyle/>
          <a:p>
            <a:pPr algn="ctr"/>
            <a:r>
              <a:rPr lang="en-US" sz="2400" dirty="0"/>
              <a:t>As per Mahan, a global naval strategy requires overseas bases and supply depots</a:t>
            </a:r>
          </a:p>
        </p:txBody>
      </p:sp>
      <p:pic>
        <p:nvPicPr>
          <p:cNvPr id="4" name="Content Placeholder 3">
            <a:extLst>
              <a:ext uri="{FF2B5EF4-FFF2-40B4-BE49-F238E27FC236}">
                <a16:creationId xmlns:a16="http://schemas.microsoft.com/office/drawing/2014/main" id="{DBD59B0F-6D90-5243-8F7C-FA702CF1166D}"/>
              </a:ext>
            </a:extLst>
          </p:cNvPr>
          <p:cNvPicPr>
            <a:picLocks noGrp="1" noChangeAspect="1"/>
          </p:cNvPicPr>
          <p:nvPr>
            <p:ph idx="1"/>
          </p:nvPr>
        </p:nvPicPr>
        <p:blipFill>
          <a:blip r:embed="rId2"/>
          <a:stretch>
            <a:fillRect/>
          </a:stretch>
        </p:blipFill>
        <p:spPr>
          <a:xfrm>
            <a:off x="2362200" y="1835944"/>
            <a:ext cx="7467600" cy="4330700"/>
          </a:xfrm>
        </p:spPr>
      </p:pic>
    </p:spTree>
    <p:extLst>
      <p:ext uri="{BB962C8B-B14F-4D97-AF65-F5344CB8AC3E}">
        <p14:creationId xmlns:p14="http://schemas.microsoft.com/office/powerpoint/2010/main" val="3224161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C51AD-0889-AB47-B0B7-9F89D28FE544}"/>
              </a:ext>
            </a:extLst>
          </p:cNvPr>
          <p:cNvSpPr>
            <a:spLocks noGrp="1"/>
          </p:cNvSpPr>
          <p:nvPr>
            <p:ph type="title"/>
          </p:nvPr>
        </p:nvSpPr>
        <p:spPr/>
        <p:txBody>
          <a:bodyPr>
            <a:normAutofit/>
          </a:bodyPr>
          <a:lstStyle/>
          <a:p>
            <a:pPr algn="ctr"/>
            <a:r>
              <a:rPr lang="en-US" sz="2400" dirty="0"/>
              <a:t>A useful definition, although it does not apply to divine or semi-divine individuals such as Alexander and Caesar</a:t>
            </a:r>
          </a:p>
        </p:txBody>
      </p:sp>
      <p:sp>
        <p:nvSpPr>
          <p:cNvPr id="3" name="Content Placeholder 2">
            <a:extLst>
              <a:ext uri="{FF2B5EF4-FFF2-40B4-BE49-F238E27FC236}">
                <a16:creationId xmlns:a16="http://schemas.microsoft.com/office/drawing/2014/main" id="{D790500E-6EEA-C840-B5B3-9DF8AF29676D}"/>
              </a:ext>
            </a:extLst>
          </p:cNvPr>
          <p:cNvSpPr>
            <a:spLocks noGrp="1"/>
          </p:cNvSpPr>
          <p:nvPr>
            <p:ph idx="1"/>
          </p:nvPr>
        </p:nvSpPr>
        <p:spPr/>
        <p:txBody>
          <a:bodyPr>
            <a:normAutofit fontScale="92500"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600" dirty="0"/>
              <a:t>Charisma [is] a certain quality of an individual personality by virtue of which he is set apart from ordinary men and treated as endowed with supernatural, superhuman, or at least specifically exceptional powers or qualities. These are such as are not accessible to the ordinary person, but are regarded as of divine origin or as exemplary, and on the basis of them the individual concerned is treated as a leader.</a:t>
            </a:r>
          </a:p>
          <a:p>
            <a:pPr marL="0" indent="0">
              <a:buNone/>
            </a:pPr>
            <a:r>
              <a:rPr lang="en-US" sz="2600" dirty="0"/>
              <a:t>Max Weber</a:t>
            </a:r>
          </a:p>
        </p:txBody>
      </p:sp>
      <p:pic>
        <p:nvPicPr>
          <p:cNvPr id="5" name="Picture 4">
            <a:extLst>
              <a:ext uri="{FF2B5EF4-FFF2-40B4-BE49-F238E27FC236}">
                <a16:creationId xmlns:a16="http://schemas.microsoft.com/office/drawing/2014/main" id="{CC3D308E-5B1D-834B-977D-95C568D6622F}"/>
              </a:ext>
            </a:extLst>
          </p:cNvPr>
          <p:cNvPicPr>
            <a:picLocks noChangeAspect="1"/>
          </p:cNvPicPr>
          <p:nvPr/>
        </p:nvPicPr>
        <p:blipFill>
          <a:blip r:embed="rId2"/>
          <a:stretch>
            <a:fillRect/>
          </a:stretch>
        </p:blipFill>
        <p:spPr>
          <a:xfrm>
            <a:off x="4083963" y="2055973"/>
            <a:ext cx="1638300" cy="1231900"/>
          </a:xfrm>
          <a:prstGeom prst="rect">
            <a:avLst/>
          </a:prstGeom>
        </p:spPr>
      </p:pic>
      <p:pic>
        <p:nvPicPr>
          <p:cNvPr id="7" name="Picture 6">
            <a:extLst>
              <a:ext uri="{FF2B5EF4-FFF2-40B4-BE49-F238E27FC236}">
                <a16:creationId xmlns:a16="http://schemas.microsoft.com/office/drawing/2014/main" id="{93DABEC0-F469-C643-BFDF-4DD27CD7294A}"/>
              </a:ext>
            </a:extLst>
          </p:cNvPr>
          <p:cNvPicPr>
            <a:picLocks noChangeAspect="1"/>
          </p:cNvPicPr>
          <p:nvPr/>
        </p:nvPicPr>
        <p:blipFill>
          <a:blip r:embed="rId3"/>
          <a:stretch>
            <a:fillRect/>
          </a:stretch>
        </p:blipFill>
        <p:spPr>
          <a:xfrm>
            <a:off x="7347841" y="2055973"/>
            <a:ext cx="979091" cy="1341221"/>
          </a:xfrm>
          <a:prstGeom prst="rect">
            <a:avLst/>
          </a:prstGeom>
        </p:spPr>
      </p:pic>
    </p:spTree>
    <p:extLst>
      <p:ext uri="{BB962C8B-B14F-4D97-AF65-F5344CB8AC3E}">
        <p14:creationId xmlns:p14="http://schemas.microsoft.com/office/powerpoint/2010/main" val="4276902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B9F21-038E-2043-A205-E89400CAC6FC}"/>
              </a:ext>
            </a:extLst>
          </p:cNvPr>
          <p:cNvSpPr>
            <a:spLocks noGrp="1"/>
          </p:cNvSpPr>
          <p:nvPr>
            <p:ph type="title"/>
          </p:nvPr>
        </p:nvSpPr>
        <p:spPr/>
        <p:txBody>
          <a:bodyPr>
            <a:normAutofit/>
          </a:bodyPr>
          <a:lstStyle/>
          <a:p>
            <a:pPr algn="ctr"/>
            <a:r>
              <a:rPr lang="en-US" sz="2400" dirty="0"/>
              <a:t>Mussolini declaring war on the United States from his oratorical balcony in Rome’s Piazza Venezia. As events were to show, the fascist dictator proved unable to sustain this attempt to transform his political charisma into the military kind</a:t>
            </a:r>
          </a:p>
        </p:txBody>
      </p:sp>
      <p:pic>
        <p:nvPicPr>
          <p:cNvPr id="4" name="Content Placeholder 3">
            <a:extLst>
              <a:ext uri="{FF2B5EF4-FFF2-40B4-BE49-F238E27FC236}">
                <a16:creationId xmlns:a16="http://schemas.microsoft.com/office/drawing/2014/main" id="{568D80EE-1C89-5F4C-B713-6582BBBEB934}"/>
              </a:ext>
            </a:extLst>
          </p:cNvPr>
          <p:cNvPicPr>
            <a:picLocks noGrp="1" noChangeAspect="1"/>
          </p:cNvPicPr>
          <p:nvPr>
            <p:ph idx="1"/>
          </p:nvPr>
        </p:nvPicPr>
        <p:blipFill>
          <a:blip r:embed="rId2"/>
          <a:stretch>
            <a:fillRect/>
          </a:stretch>
        </p:blipFill>
        <p:spPr>
          <a:xfrm>
            <a:off x="2844800" y="1988344"/>
            <a:ext cx="6502400" cy="4025900"/>
          </a:xfrm>
        </p:spPr>
      </p:pic>
    </p:spTree>
    <p:extLst>
      <p:ext uri="{BB962C8B-B14F-4D97-AF65-F5344CB8AC3E}">
        <p14:creationId xmlns:p14="http://schemas.microsoft.com/office/powerpoint/2010/main" val="392982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9131F-0843-5346-A6AE-179EF38E2331}"/>
              </a:ext>
            </a:extLst>
          </p:cNvPr>
          <p:cNvSpPr>
            <a:spLocks noGrp="1"/>
          </p:cNvSpPr>
          <p:nvPr>
            <p:ph type="title"/>
          </p:nvPr>
        </p:nvSpPr>
        <p:spPr/>
        <p:txBody>
          <a:bodyPr>
            <a:normAutofit fontScale="90000"/>
          </a:bodyPr>
          <a:lstStyle/>
          <a:p>
            <a:pPr algn="ctr"/>
            <a:r>
              <a:rPr lang="en-US" sz="2000" dirty="0"/>
              <a:t>“When arms speak, the muses are silent,” Cicero reputedly said. Churchill’s wartime speeches, de Gaulle’s address of June 18, 1940, and Putin’s de facto declaration of war on Ukraine of February 23, 2022 showed the impact of words, rhetorically arranged, on the course of military events. The lesson is that, contrary to Cicero and Margaret Atwood, war may happen </a:t>
            </a:r>
            <a:r>
              <a:rPr lang="en-US" sz="2000" i="1" dirty="0"/>
              <a:t>when</a:t>
            </a:r>
            <a:r>
              <a:rPr lang="en-US" sz="2000" dirty="0"/>
              <a:t> language succeeds, for good or for ill</a:t>
            </a:r>
          </a:p>
        </p:txBody>
      </p:sp>
      <p:pic>
        <p:nvPicPr>
          <p:cNvPr id="7" name="Content Placeholder 6">
            <a:extLst>
              <a:ext uri="{FF2B5EF4-FFF2-40B4-BE49-F238E27FC236}">
                <a16:creationId xmlns:a16="http://schemas.microsoft.com/office/drawing/2014/main" id="{AC0A6309-94B4-9843-8559-EAD1F5007BD2}"/>
              </a:ext>
            </a:extLst>
          </p:cNvPr>
          <p:cNvPicPr>
            <a:picLocks noGrp="1" noChangeAspect="1"/>
          </p:cNvPicPr>
          <p:nvPr>
            <p:ph idx="1"/>
          </p:nvPr>
        </p:nvPicPr>
        <p:blipFill>
          <a:blip r:embed="rId2"/>
          <a:stretch>
            <a:fillRect/>
          </a:stretch>
        </p:blipFill>
        <p:spPr>
          <a:xfrm>
            <a:off x="7187453" y="2191147"/>
            <a:ext cx="2691996" cy="1507518"/>
          </a:xfrm>
        </p:spPr>
      </p:pic>
      <p:pic>
        <p:nvPicPr>
          <p:cNvPr id="9" name="Picture 8">
            <a:extLst>
              <a:ext uri="{FF2B5EF4-FFF2-40B4-BE49-F238E27FC236}">
                <a16:creationId xmlns:a16="http://schemas.microsoft.com/office/drawing/2014/main" id="{7EA12B02-24B7-1844-91E5-8AA2448FCEA8}"/>
              </a:ext>
            </a:extLst>
          </p:cNvPr>
          <p:cNvPicPr>
            <a:picLocks noChangeAspect="1"/>
          </p:cNvPicPr>
          <p:nvPr/>
        </p:nvPicPr>
        <p:blipFill>
          <a:blip r:embed="rId3"/>
          <a:stretch>
            <a:fillRect/>
          </a:stretch>
        </p:blipFill>
        <p:spPr>
          <a:xfrm>
            <a:off x="1407738" y="2002573"/>
            <a:ext cx="3048000" cy="2286000"/>
          </a:xfrm>
          <a:prstGeom prst="rect">
            <a:avLst/>
          </a:prstGeom>
        </p:spPr>
      </p:pic>
      <p:pic>
        <p:nvPicPr>
          <p:cNvPr id="10" name="Picture 9">
            <a:extLst>
              <a:ext uri="{FF2B5EF4-FFF2-40B4-BE49-F238E27FC236}">
                <a16:creationId xmlns:a16="http://schemas.microsoft.com/office/drawing/2014/main" id="{A952A514-6270-954F-8CC3-BCEF92DB776E}"/>
              </a:ext>
            </a:extLst>
          </p:cNvPr>
          <p:cNvPicPr>
            <a:picLocks noChangeAspect="1"/>
          </p:cNvPicPr>
          <p:nvPr/>
        </p:nvPicPr>
        <p:blipFill>
          <a:blip r:embed="rId4"/>
          <a:stretch>
            <a:fillRect/>
          </a:stretch>
        </p:blipFill>
        <p:spPr>
          <a:xfrm>
            <a:off x="5019115" y="4288573"/>
            <a:ext cx="2819400" cy="2081657"/>
          </a:xfrm>
          <a:prstGeom prst="rect">
            <a:avLst/>
          </a:prstGeom>
        </p:spPr>
      </p:pic>
    </p:spTree>
    <p:extLst>
      <p:ext uri="{BB962C8B-B14F-4D97-AF65-F5344CB8AC3E}">
        <p14:creationId xmlns:p14="http://schemas.microsoft.com/office/powerpoint/2010/main" val="214072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360D-CA1D-C64E-9D9B-DD337B159C3B}"/>
              </a:ext>
            </a:extLst>
          </p:cNvPr>
          <p:cNvSpPr>
            <a:spLocks noGrp="1"/>
          </p:cNvSpPr>
          <p:nvPr>
            <p:ph type="title"/>
          </p:nvPr>
        </p:nvSpPr>
        <p:spPr/>
        <p:txBody>
          <a:bodyPr>
            <a:normAutofit fontScale="90000"/>
          </a:bodyPr>
          <a:lstStyle/>
          <a:p>
            <a:pPr algn="ctr"/>
            <a:br>
              <a:rPr lang="en-US" sz="2400" dirty="0"/>
            </a:br>
            <a:r>
              <a:rPr lang="en-US" sz="2700" dirty="0"/>
              <a:t>Prince Rupert of the Rhine</a:t>
            </a:r>
            <a:br>
              <a:rPr lang="en-US" sz="2700" dirty="0"/>
            </a:br>
            <a:r>
              <a:rPr lang="en-US" sz="2700" dirty="0"/>
              <a:t>(1619-1682)</a:t>
            </a:r>
            <a:br>
              <a:rPr lang="en-US" sz="2700" dirty="0"/>
            </a:br>
            <a:endParaRPr lang="en-US" sz="2700" dirty="0"/>
          </a:p>
        </p:txBody>
      </p:sp>
      <p:pic>
        <p:nvPicPr>
          <p:cNvPr id="4" name="Content Placeholder 3">
            <a:extLst>
              <a:ext uri="{FF2B5EF4-FFF2-40B4-BE49-F238E27FC236}">
                <a16:creationId xmlns:a16="http://schemas.microsoft.com/office/drawing/2014/main" id="{5984816D-6BD4-DA47-8EC9-A7F22D91FC8F}"/>
              </a:ext>
            </a:extLst>
          </p:cNvPr>
          <p:cNvPicPr>
            <a:picLocks noGrp="1" noChangeAspect="1"/>
          </p:cNvPicPr>
          <p:nvPr>
            <p:ph idx="1"/>
          </p:nvPr>
        </p:nvPicPr>
        <p:blipFill>
          <a:blip r:embed="rId2"/>
          <a:stretch>
            <a:fillRect/>
          </a:stretch>
        </p:blipFill>
        <p:spPr>
          <a:xfrm>
            <a:off x="2761503" y="2008515"/>
            <a:ext cx="2984500" cy="3797300"/>
          </a:xfrm>
        </p:spPr>
      </p:pic>
      <p:pic>
        <p:nvPicPr>
          <p:cNvPr id="5" name="Picture 4">
            <a:extLst>
              <a:ext uri="{FF2B5EF4-FFF2-40B4-BE49-F238E27FC236}">
                <a16:creationId xmlns:a16="http://schemas.microsoft.com/office/drawing/2014/main" id="{6A7893BB-166F-E74A-9D56-AA61A05E73CF}"/>
              </a:ext>
            </a:extLst>
          </p:cNvPr>
          <p:cNvPicPr>
            <a:picLocks noChangeAspect="1"/>
          </p:cNvPicPr>
          <p:nvPr/>
        </p:nvPicPr>
        <p:blipFill>
          <a:blip r:embed="rId3"/>
          <a:stretch>
            <a:fillRect/>
          </a:stretch>
        </p:blipFill>
        <p:spPr>
          <a:xfrm>
            <a:off x="6974542" y="2992765"/>
            <a:ext cx="2438400" cy="1828800"/>
          </a:xfrm>
          <a:prstGeom prst="rect">
            <a:avLst/>
          </a:prstGeom>
        </p:spPr>
      </p:pic>
    </p:spTree>
    <p:extLst>
      <p:ext uri="{BB962C8B-B14F-4D97-AF65-F5344CB8AC3E}">
        <p14:creationId xmlns:p14="http://schemas.microsoft.com/office/powerpoint/2010/main" val="789936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DA70F-5A1D-FD4A-8017-3A9F7E3AC3C3}"/>
              </a:ext>
            </a:extLst>
          </p:cNvPr>
          <p:cNvSpPr>
            <a:spLocks noGrp="1"/>
          </p:cNvSpPr>
          <p:nvPr>
            <p:ph type="title"/>
          </p:nvPr>
        </p:nvSpPr>
        <p:spPr/>
        <p:txBody>
          <a:bodyPr>
            <a:normAutofit/>
          </a:bodyPr>
          <a:lstStyle/>
          <a:p>
            <a:pPr algn="ctr"/>
            <a:r>
              <a:rPr lang="en-US" sz="2400" dirty="0"/>
              <a:t>Marshal Joachim Murat (1767-1815; with feathers) and General Antoine de Lasalle (1775-1809)</a:t>
            </a:r>
          </a:p>
        </p:txBody>
      </p:sp>
      <p:pic>
        <p:nvPicPr>
          <p:cNvPr id="4" name="Content Placeholder 3">
            <a:extLst>
              <a:ext uri="{FF2B5EF4-FFF2-40B4-BE49-F238E27FC236}">
                <a16:creationId xmlns:a16="http://schemas.microsoft.com/office/drawing/2014/main" id="{5719EAF1-8EAA-A54A-9A49-18E8857CE98C}"/>
              </a:ext>
            </a:extLst>
          </p:cNvPr>
          <p:cNvPicPr>
            <a:picLocks noGrp="1" noChangeAspect="1"/>
          </p:cNvPicPr>
          <p:nvPr>
            <p:ph idx="1"/>
          </p:nvPr>
        </p:nvPicPr>
        <p:blipFill>
          <a:blip r:embed="rId2"/>
          <a:stretch>
            <a:fillRect/>
          </a:stretch>
        </p:blipFill>
        <p:spPr>
          <a:xfrm>
            <a:off x="4349750" y="2655094"/>
            <a:ext cx="3492500" cy="2692400"/>
          </a:xfrm>
        </p:spPr>
      </p:pic>
    </p:spTree>
    <p:extLst>
      <p:ext uri="{BB962C8B-B14F-4D97-AF65-F5344CB8AC3E}">
        <p14:creationId xmlns:p14="http://schemas.microsoft.com/office/powerpoint/2010/main" val="1606987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4EC1-5C27-B548-9D70-9B33D25C8AD5}"/>
              </a:ext>
            </a:extLst>
          </p:cNvPr>
          <p:cNvSpPr>
            <a:spLocks noGrp="1"/>
          </p:cNvSpPr>
          <p:nvPr>
            <p:ph type="title"/>
          </p:nvPr>
        </p:nvSpPr>
        <p:spPr/>
        <p:txBody>
          <a:bodyPr>
            <a:normAutofit/>
          </a:bodyPr>
          <a:lstStyle/>
          <a:p>
            <a:pPr algn="ctr"/>
            <a:r>
              <a:rPr lang="en-US" sz="2400" dirty="0"/>
              <a:t>Montgomery, Rommel, Patton</a:t>
            </a:r>
          </a:p>
        </p:txBody>
      </p:sp>
      <p:pic>
        <p:nvPicPr>
          <p:cNvPr id="4" name="Content Placeholder 3">
            <a:extLst>
              <a:ext uri="{FF2B5EF4-FFF2-40B4-BE49-F238E27FC236}">
                <a16:creationId xmlns:a16="http://schemas.microsoft.com/office/drawing/2014/main" id="{A2F90C6C-9249-1049-B617-8F59D7103DE2}"/>
              </a:ext>
            </a:extLst>
          </p:cNvPr>
          <p:cNvPicPr>
            <a:picLocks noGrp="1" noChangeAspect="1"/>
          </p:cNvPicPr>
          <p:nvPr>
            <p:ph idx="1"/>
          </p:nvPr>
        </p:nvPicPr>
        <p:blipFill>
          <a:blip r:embed="rId2"/>
          <a:stretch>
            <a:fillRect/>
          </a:stretch>
        </p:blipFill>
        <p:spPr>
          <a:xfrm>
            <a:off x="1814512" y="1936560"/>
            <a:ext cx="2667284" cy="1778189"/>
          </a:xfrm>
        </p:spPr>
      </p:pic>
      <p:pic>
        <p:nvPicPr>
          <p:cNvPr id="5" name="Picture 4">
            <a:extLst>
              <a:ext uri="{FF2B5EF4-FFF2-40B4-BE49-F238E27FC236}">
                <a16:creationId xmlns:a16="http://schemas.microsoft.com/office/drawing/2014/main" id="{1B3FE456-5FF6-E147-AC79-FD545BCF3775}"/>
              </a:ext>
            </a:extLst>
          </p:cNvPr>
          <p:cNvPicPr>
            <a:picLocks noChangeAspect="1"/>
          </p:cNvPicPr>
          <p:nvPr/>
        </p:nvPicPr>
        <p:blipFill>
          <a:blip r:embed="rId3"/>
          <a:stretch>
            <a:fillRect/>
          </a:stretch>
        </p:blipFill>
        <p:spPr>
          <a:xfrm>
            <a:off x="4707335" y="3293498"/>
            <a:ext cx="3251371" cy="2109327"/>
          </a:xfrm>
          <a:prstGeom prst="rect">
            <a:avLst/>
          </a:prstGeom>
        </p:spPr>
      </p:pic>
      <p:pic>
        <p:nvPicPr>
          <p:cNvPr id="6" name="Picture 5">
            <a:extLst>
              <a:ext uri="{FF2B5EF4-FFF2-40B4-BE49-F238E27FC236}">
                <a16:creationId xmlns:a16="http://schemas.microsoft.com/office/drawing/2014/main" id="{7D4213FF-C9B7-7A40-9AAA-D0BA1102A535}"/>
              </a:ext>
            </a:extLst>
          </p:cNvPr>
          <p:cNvPicPr>
            <a:picLocks noChangeAspect="1"/>
          </p:cNvPicPr>
          <p:nvPr/>
        </p:nvPicPr>
        <p:blipFill>
          <a:blip r:embed="rId4"/>
          <a:stretch>
            <a:fillRect/>
          </a:stretch>
        </p:blipFill>
        <p:spPr>
          <a:xfrm>
            <a:off x="8321450" y="2271713"/>
            <a:ext cx="2416968" cy="2416968"/>
          </a:xfrm>
          <a:prstGeom prst="rect">
            <a:avLst/>
          </a:prstGeom>
        </p:spPr>
      </p:pic>
    </p:spTree>
    <p:extLst>
      <p:ext uri="{BB962C8B-B14F-4D97-AF65-F5344CB8AC3E}">
        <p14:creationId xmlns:p14="http://schemas.microsoft.com/office/powerpoint/2010/main" val="292126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FDAD9-5C0B-7B4B-A1FF-1FA6E96C6B01}"/>
              </a:ext>
            </a:extLst>
          </p:cNvPr>
          <p:cNvSpPr>
            <a:spLocks noGrp="1"/>
          </p:cNvSpPr>
          <p:nvPr>
            <p:ph type="title"/>
          </p:nvPr>
        </p:nvSpPr>
        <p:spPr/>
        <p:txBody>
          <a:bodyPr>
            <a:normAutofit/>
          </a:bodyPr>
          <a:lstStyle/>
          <a:p>
            <a:pPr algn="ctr"/>
            <a:r>
              <a:rPr lang="en-US" sz="2400" dirty="0"/>
              <a:t>Gen. Norman Schwarzkopf (1934-2012), here seen with Gen. Colin Powell</a:t>
            </a:r>
          </a:p>
        </p:txBody>
      </p:sp>
      <p:pic>
        <p:nvPicPr>
          <p:cNvPr id="4" name="Content Placeholder 3">
            <a:extLst>
              <a:ext uri="{FF2B5EF4-FFF2-40B4-BE49-F238E27FC236}">
                <a16:creationId xmlns:a16="http://schemas.microsoft.com/office/drawing/2014/main" id="{98106EBF-85A2-5249-92E0-92EDAAF4D9B6}"/>
              </a:ext>
            </a:extLst>
          </p:cNvPr>
          <p:cNvPicPr>
            <a:picLocks noGrp="1" noChangeAspect="1"/>
          </p:cNvPicPr>
          <p:nvPr>
            <p:ph idx="1"/>
          </p:nvPr>
        </p:nvPicPr>
        <p:blipFill>
          <a:blip r:embed="rId2"/>
          <a:stretch>
            <a:fillRect/>
          </a:stretch>
        </p:blipFill>
        <p:spPr>
          <a:xfrm>
            <a:off x="2778379" y="1825625"/>
            <a:ext cx="6635241" cy="4351338"/>
          </a:xfrm>
        </p:spPr>
      </p:pic>
    </p:spTree>
    <p:extLst>
      <p:ext uri="{BB962C8B-B14F-4D97-AF65-F5344CB8AC3E}">
        <p14:creationId xmlns:p14="http://schemas.microsoft.com/office/powerpoint/2010/main" val="3051479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5F28-CBD7-ED42-AE09-7D424B9E5B94}"/>
              </a:ext>
            </a:extLst>
          </p:cNvPr>
          <p:cNvSpPr>
            <a:spLocks noGrp="1"/>
          </p:cNvSpPr>
          <p:nvPr>
            <p:ph type="title"/>
          </p:nvPr>
        </p:nvSpPr>
        <p:spPr/>
        <p:txBody>
          <a:bodyPr>
            <a:normAutofit fontScale="90000"/>
          </a:bodyPr>
          <a:lstStyle/>
          <a:p>
            <a:pPr algn="ctr"/>
            <a:r>
              <a:rPr lang="en-US" sz="2000" dirty="0"/>
              <a:t>Gen. David Petraeus (b. 1952) commanded the 101st Airborne Division in Iraq (2003-04), and subsequently Central Command (2008-10) and the International Security Assistance Force in Afghanistan (2010-11), where he succeeded Gen. Stanley McChrystal. In 2011-12 he was Director of the CIA but was forced to resign following an affair with his biographer, Paula Broadwell. In retirement, he has been critical of the foreign and military policies of the Trump and Biden administrations</a:t>
            </a:r>
          </a:p>
        </p:txBody>
      </p:sp>
      <p:pic>
        <p:nvPicPr>
          <p:cNvPr id="4" name="Content Placeholder 3">
            <a:extLst>
              <a:ext uri="{FF2B5EF4-FFF2-40B4-BE49-F238E27FC236}">
                <a16:creationId xmlns:a16="http://schemas.microsoft.com/office/drawing/2014/main" id="{A9899F12-84EF-AD49-A520-184F5EA5E2DE}"/>
              </a:ext>
            </a:extLst>
          </p:cNvPr>
          <p:cNvPicPr>
            <a:picLocks noGrp="1" noChangeAspect="1"/>
          </p:cNvPicPr>
          <p:nvPr>
            <p:ph idx="1"/>
          </p:nvPr>
        </p:nvPicPr>
        <p:blipFill>
          <a:blip r:embed="rId2"/>
          <a:stretch>
            <a:fillRect/>
          </a:stretch>
        </p:blipFill>
        <p:spPr>
          <a:xfrm>
            <a:off x="2830448" y="1825625"/>
            <a:ext cx="6531104" cy="4351338"/>
          </a:xfrm>
        </p:spPr>
      </p:pic>
    </p:spTree>
    <p:extLst>
      <p:ext uri="{BB962C8B-B14F-4D97-AF65-F5344CB8AC3E}">
        <p14:creationId xmlns:p14="http://schemas.microsoft.com/office/powerpoint/2010/main" val="2343705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40B9B-8A90-F44F-9C64-11203D7097B0}"/>
              </a:ext>
            </a:extLst>
          </p:cNvPr>
          <p:cNvSpPr>
            <a:spLocks noGrp="1"/>
          </p:cNvSpPr>
          <p:nvPr>
            <p:ph type="title"/>
          </p:nvPr>
        </p:nvSpPr>
        <p:spPr/>
        <p:txBody>
          <a:bodyPr>
            <a:normAutofit/>
          </a:bodyPr>
          <a:lstStyle/>
          <a:p>
            <a:pPr algn="ctr"/>
            <a:r>
              <a:rPr lang="en-US" sz="2200" dirty="0"/>
              <a:t>The tradition of special forces operations goes back to World War II or even World War I (more about this in Lecture 5).  Iranian Gen. </a:t>
            </a:r>
            <a:r>
              <a:rPr lang="en-US" sz="2200" dirty="0" err="1"/>
              <a:t>Qasem</a:t>
            </a:r>
            <a:r>
              <a:rPr lang="en-US" sz="2200" dirty="0"/>
              <a:t> Soleimani (1957-2020; shown here), commander of the Islamic Revolutionary Guard’s Quds force, was a skilled practitioner of hybrid and asymmetric warfare</a:t>
            </a:r>
            <a:endParaRPr lang="en-US" sz="2400" dirty="0"/>
          </a:p>
        </p:txBody>
      </p:sp>
      <p:pic>
        <p:nvPicPr>
          <p:cNvPr id="7" name="Content Placeholder 6">
            <a:extLst>
              <a:ext uri="{FF2B5EF4-FFF2-40B4-BE49-F238E27FC236}">
                <a16:creationId xmlns:a16="http://schemas.microsoft.com/office/drawing/2014/main" id="{5278E23C-9CE0-B643-B5C4-136BBCD27A7D}"/>
              </a:ext>
            </a:extLst>
          </p:cNvPr>
          <p:cNvPicPr>
            <a:picLocks noGrp="1" noChangeAspect="1"/>
          </p:cNvPicPr>
          <p:nvPr>
            <p:ph idx="1"/>
          </p:nvPr>
        </p:nvPicPr>
        <p:blipFill>
          <a:blip r:embed="rId2"/>
          <a:stretch>
            <a:fillRect/>
          </a:stretch>
        </p:blipFill>
        <p:spPr>
          <a:xfrm>
            <a:off x="2680406" y="1825625"/>
            <a:ext cx="6831188" cy="4351338"/>
          </a:xfrm>
        </p:spPr>
      </p:pic>
    </p:spTree>
    <p:extLst>
      <p:ext uri="{BB962C8B-B14F-4D97-AF65-F5344CB8AC3E}">
        <p14:creationId xmlns:p14="http://schemas.microsoft.com/office/powerpoint/2010/main" val="343169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5FE9-2787-7146-A8E2-3BB7DC73688F}"/>
              </a:ext>
            </a:extLst>
          </p:cNvPr>
          <p:cNvSpPr>
            <a:spLocks noGrp="1"/>
          </p:cNvSpPr>
          <p:nvPr>
            <p:ph type="title"/>
          </p:nvPr>
        </p:nvSpPr>
        <p:spPr/>
        <p:txBody>
          <a:bodyPr>
            <a:normAutofit/>
          </a:bodyPr>
          <a:lstStyle/>
          <a:p>
            <a:pPr algn="ctr"/>
            <a:r>
              <a:rPr lang="en-US" sz="2400" dirty="0"/>
              <a:t>Gen. Valery </a:t>
            </a:r>
            <a:r>
              <a:rPr lang="en-US" sz="2400" dirty="0" err="1"/>
              <a:t>Zaluzhny</a:t>
            </a:r>
            <a:r>
              <a:rPr lang="en-US" sz="2400" dirty="0"/>
              <a:t> (b. 1973; here shown with President </a:t>
            </a:r>
            <a:r>
              <a:rPr lang="en-US" sz="2400" dirty="0" err="1"/>
              <a:t>Zelensky</a:t>
            </a:r>
            <a:r>
              <a:rPr lang="en-US" sz="2400" dirty="0"/>
              <a:t>), Commander-in-Chief of the Ukrainian armed forces since July 27, 2021</a:t>
            </a:r>
          </a:p>
        </p:txBody>
      </p:sp>
      <p:pic>
        <p:nvPicPr>
          <p:cNvPr id="4" name="Content Placeholder 3">
            <a:extLst>
              <a:ext uri="{FF2B5EF4-FFF2-40B4-BE49-F238E27FC236}">
                <a16:creationId xmlns:a16="http://schemas.microsoft.com/office/drawing/2014/main" id="{53A70739-E62C-E945-8B0D-8CE81ED9C6D9}"/>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1222638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FB7DE-EB4B-AB4D-A3F6-4A924B936AC4}"/>
              </a:ext>
            </a:extLst>
          </p:cNvPr>
          <p:cNvSpPr>
            <a:spLocks noGrp="1"/>
          </p:cNvSpPr>
          <p:nvPr>
            <p:ph type="title"/>
          </p:nvPr>
        </p:nvSpPr>
        <p:spPr/>
        <p:txBody>
          <a:bodyPr>
            <a:normAutofit/>
          </a:bodyPr>
          <a:lstStyle/>
          <a:p>
            <a:pPr algn="ctr"/>
            <a:r>
              <a:rPr lang="en-US" sz="2400" dirty="0"/>
              <a:t>Bo </a:t>
            </a:r>
            <a:r>
              <a:rPr lang="en-US" sz="2400" dirty="0" err="1"/>
              <a:t>Silai</a:t>
            </a:r>
            <a:r>
              <a:rPr lang="en-US" sz="2400" dirty="0"/>
              <a:t> and Gu </a:t>
            </a:r>
            <a:r>
              <a:rPr lang="en-US" sz="2400" dirty="0" err="1"/>
              <a:t>Kailai</a:t>
            </a:r>
            <a:r>
              <a:rPr lang="en-US" sz="2400" dirty="0"/>
              <a:t>:</a:t>
            </a:r>
            <a:br>
              <a:rPr lang="en-US" sz="2400" dirty="0"/>
            </a:br>
            <a:r>
              <a:rPr lang="en-US" sz="2400" dirty="0"/>
              <a:t>The perils of charisma, including the military variety, in post-Maoist China</a:t>
            </a:r>
          </a:p>
        </p:txBody>
      </p:sp>
      <p:pic>
        <p:nvPicPr>
          <p:cNvPr id="4" name="Content Placeholder 3">
            <a:extLst>
              <a:ext uri="{FF2B5EF4-FFF2-40B4-BE49-F238E27FC236}">
                <a16:creationId xmlns:a16="http://schemas.microsoft.com/office/drawing/2014/main" id="{35F64D7B-2172-C641-92CC-CA38D654B418}"/>
              </a:ext>
            </a:extLst>
          </p:cNvPr>
          <p:cNvPicPr>
            <a:picLocks noGrp="1" noChangeAspect="1"/>
          </p:cNvPicPr>
          <p:nvPr>
            <p:ph idx="1"/>
          </p:nvPr>
        </p:nvPicPr>
        <p:blipFill>
          <a:blip r:embed="rId2"/>
          <a:stretch>
            <a:fillRect/>
          </a:stretch>
        </p:blipFill>
        <p:spPr>
          <a:xfrm>
            <a:off x="4737100" y="2610644"/>
            <a:ext cx="2717800" cy="2781300"/>
          </a:xfrm>
        </p:spPr>
      </p:pic>
    </p:spTree>
    <p:extLst>
      <p:ext uri="{BB962C8B-B14F-4D97-AF65-F5344CB8AC3E}">
        <p14:creationId xmlns:p14="http://schemas.microsoft.com/office/powerpoint/2010/main" val="3895885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D60DE-7E3D-DA44-8A8F-6FB8411306F5}"/>
              </a:ext>
            </a:extLst>
          </p:cNvPr>
          <p:cNvSpPr>
            <a:spLocks noGrp="1"/>
          </p:cNvSpPr>
          <p:nvPr>
            <p:ph type="title"/>
          </p:nvPr>
        </p:nvSpPr>
        <p:spPr/>
        <p:txBody>
          <a:bodyPr>
            <a:normAutofit/>
          </a:bodyPr>
          <a:lstStyle/>
          <a:p>
            <a:pPr algn="ctr"/>
            <a:r>
              <a:rPr lang="en-US" sz="2400" dirty="0"/>
              <a:t>Tom Cotton fought in Iraq with the 101st Airborne division under General </a:t>
            </a:r>
            <a:r>
              <a:rPr lang="en-US" sz="2400" dirty="0" err="1"/>
              <a:t>Paetreus</a:t>
            </a:r>
            <a:r>
              <a:rPr lang="en-US" sz="2400" dirty="0"/>
              <a:t> and went on to serve in Afghanistan, attaining the rank of captain. Elected to the US Senate in 2014, he is one of its most hawkish voices in the area of foreign policy</a:t>
            </a:r>
          </a:p>
        </p:txBody>
      </p:sp>
      <p:pic>
        <p:nvPicPr>
          <p:cNvPr id="5" name="Picture 4">
            <a:extLst>
              <a:ext uri="{FF2B5EF4-FFF2-40B4-BE49-F238E27FC236}">
                <a16:creationId xmlns:a16="http://schemas.microsoft.com/office/drawing/2014/main" id="{EAF80BE4-7AD4-864F-89D2-C6A0B6466FDB}"/>
              </a:ext>
            </a:extLst>
          </p:cNvPr>
          <p:cNvPicPr>
            <a:picLocks noChangeAspect="1"/>
          </p:cNvPicPr>
          <p:nvPr/>
        </p:nvPicPr>
        <p:blipFill>
          <a:blip r:embed="rId2"/>
          <a:stretch>
            <a:fillRect/>
          </a:stretch>
        </p:blipFill>
        <p:spPr>
          <a:xfrm>
            <a:off x="2722562" y="2040732"/>
            <a:ext cx="6032500" cy="3378200"/>
          </a:xfrm>
          <a:prstGeom prst="rect">
            <a:avLst/>
          </a:prstGeom>
        </p:spPr>
      </p:pic>
    </p:spTree>
    <p:extLst>
      <p:ext uri="{BB962C8B-B14F-4D97-AF65-F5344CB8AC3E}">
        <p14:creationId xmlns:p14="http://schemas.microsoft.com/office/powerpoint/2010/main" val="2463773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9B9E-FF7D-E443-9DE6-E107E4E98F0C}"/>
              </a:ext>
            </a:extLst>
          </p:cNvPr>
          <p:cNvSpPr>
            <a:spLocks noGrp="1"/>
          </p:cNvSpPr>
          <p:nvPr>
            <p:ph type="title"/>
          </p:nvPr>
        </p:nvSpPr>
        <p:spPr/>
        <p:txBody>
          <a:bodyPr>
            <a:normAutofit/>
          </a:bodyPr>
          <a:lstStyle/>
          <a:p>
            <a:pPr algn="ctr"/>
            <a:r>
              <a:rPr lang="en-US" sz="2400" dirty="0"/>
              <a:t>February 20-21, 2023:</a:t>
            </a:r>
            <a:br>
              <a:rPr lang="en-US" sz="2400" dirty="0"/>
            </a:br>
            <a:r>
              <a:rPr lang="en-US" sz="2400" dirty="0"/>
              <a:t>Putin vs. Biden</a:t>
            </a:r>
          </a:p>
        </p:txBody>
      </p:sp>
      <p:pic>
        <p:nvPicPr>
          <p:cNvPr id="4" name="Content Placeholder 3">
            <a:extLst>
              <a:ext uri="{FF2B5EF4-FFF2-40B4-BE49-F238E27FC236}">
                <a16:creationId xmlns:a16="http://schemas.microsoft.com/office/drawing/2014/main" id="{25FB65CB-0897-4449-9775-17AE579E66A4}"/>
              </a:ext>
            </a:extLst>
          </p:cNvPr>
          <p:cNvPicPr>
            <a:picLocks noGrp="1" noChangeAspect="1"/>
          </p:cNvPicPr>
          <p:nvPr>
            <p:ph idx="1"/>
          </p:nvPr>
        </p:nvPicPr>
        <p:blipFill>
          <a:blip r:embed="rId2"/>
          <a:stretch>
            <a:fillRect/>
          </a:stretch>
        </p:blipFill>
        <p:spPr>
          <a:xfrm>
            <a:off x="6629400" y="2527896"/>
            <a:ext cx="4498976" cy="2530674"/>
          </a:xfrm>
        </p:spPr>
      </p:pic>
      <p:pic>
        <p:nvPicPr>
          <p:cNvPr id="5" name="Picture 4">
            <a:extLst>
              <a:ext uri="{FF2B5EF4-FFF2-40B4-BE49-F238E27FC236}">
                <a16:creationId xmlns:a16="http://schemas.microsoft.com/office/drawing/2014/main" id="{E2C7D0C2-9F71-324E-B49E-D8262E7DECE3}"/>
              </a:ext>
            </a:extLst>
          </p:cNvPr>
          <p:cNvPicPr>
            <a:picLocks noChangeAspect="1"/>
          </p:cNvPicPr>
          <p:nvPr/>
        </p:nvPicPr>
        <p:blipFill>
          <a:blip r:embed="rId3"/>
          <a:stretch>
            <a:fillRect/>
          </a:stretch>
        </p:blipFill>
        <p:spPr>
          <a:xfrm>
            <a:off x="1766888" y="2941638"/>
            <a:ext cx="3902871" cy="2601914"/>
          </a:xfrm>
          <a:prstGeom prst="rect">
            <a:avLst/>
          </a:prstGeom>
        </p:spPr>
      </p:pic>
    </p:spTree>
    <p:extLst>
      <p:ext uri="{BB962C8B-B14F-4D97-AF65-F5344CB8AC3E}">
        <p14:creationId xmlns:p14="http://schemas.microsoft.com/office/powerpoint/2010/main" val="89486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1B82-4EBE-464C-8473-8802DA4AF8CD}"/>
              </a:ext>
            </a:extLst>
          </p:cNvPr>
          <p:cNvSpPr>
            <a:spLocks noGrp="1"/>
          </p:cNvSpPr>
          <p:nvPr>
            <p:ph type="title"/>
          </p:nvPr>
        </p:nvSpPr>
        <p:spPr/>
        <p:txBody>
          <a:bodyPr>
            <a:normAutofit/>
          </a:bodyPr>
          <a:lstStyle/>
          <a:p>
            <a:pPr algn="ctr"/>
            <a:r>
              <a:rPr lang="en-US" sz="2400" dirty="0"/>
              <a:t>From wag the dog to whack the balloon, when PR considerations guide military decisions, disaster often follows</a:t>
            </a:r>
          </a:p>
        </p:txBody>
      </p:sp>
      <p:pic>
        <p:nvPicPr>
          <p:cNvPr id="7" name="Content Placeholder 6">
            <a:extLst>
              <a:ext uri="{FF2B5EF4-FFF2-40B4-BE49-F238E27FC236}">
                <a16:creationId xmlns:a16="http://schemas.microsoft.com/office/drawing/2014/main" id="{4F34056D-C7F6-5041-8D17-8ED68FDDB4A8}"/>
              </a:ext>
            </a:extLst>
          </p:cNvPr>
          <p:cNvPicPr>
            <a:picLocks noGrp="1" noChangeAspect="1"/>
          </p:cNvPicPr>
          <p:nvPr>
            <p:ph idx="1"/>
          </p:nvPr>
        </p:nvPicPr>
        <p:blipFill>
          <a:blip r:embed="rId2"/>
          <a:stretch>
            <a:fillRect/>
          </a:stretch>
        </p:blipFill>
        <p:spPr>
          <a:xfrm>
            <a:off x="2478506" y="1690688"/>
            <a:ext cx="6120563" cy="4351338"/>
          </a:xfrm>
        </p:spPr>
      </p:pic>
      <p:sp>
        <p:nvSpPr>
          <p:cNvPr id="8" name="TextBox 7">
            <a:extLst>
              <a:ext uri="{FF2B5EF4-FFF2-40B4-BE49-F238E27FC236}">
                <a16:creationId xmlns:a16="http://schemas.microsoft.com/office/drawing/2014/main" id="{86D76554-31C5-9A48-A524-9AACC5B45632}"/>
              </a:ext>
            </a:extLst>
          </p:cNvPr>
          <p:cNvSpPr txBox="1"/>
          <p:nvPr/>
        </p:nvSpPr>
        <p:spPr>
          <a:xfrm>
            <a:off x="8920410" y="2953059"/>
            <a:ext cx="2878139" cy="2031325"/>
          </a:xfrm>
          <a:prstGeom prst="rect">
            <a:avLst/>
          </a:prstGeom>
          <a:noFill/>
        </p:spPr>
        <p:txBody>
          <a:bodyPr wrap="square" rtlCol="0">
            <a:spAutoFit/>
          </a:bodyPr>
          <a:lstStyle/>
          <a:p>
            <a:r>
              <a:rPr lang="en-US" dirty="0"/>
              <a:t>General Mark Clark’s decision to liberate Rome</a:t>
            </a:r>
          </a:p>
          <a:p>
            <a:r>
              <a:rPr lang="en-US" dirty="0"/>
              <a:t>(June 4, 1944) rather than outflank the reeling German army was an operational blunder that would cost thousands of Allied lives</a:t>
            </a:r>
          </a:p>
        </p:txBody>
      </p:sp>
    </p:spTree>
    <p:extLst>
      <p:ext uri="{BB962C8B-B14F-4D97-AF65-F5344CB8AC3E}">
        <p14:creationId xmlns:p14="http://schemas.microsoft.com/office/powerpoint/2010/main" val="4237641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BEF1-AF60-9F4D-8CE7-27494CA9087E}"/>
              </a:ext>
            </a:extLst>
          </p:cNvPr>
          <p:cNvSpPr>
            <a:spLocks noGrp="1"/>
          </p:cNvSpPr>
          <p:nvPr>
            <p:ph type="title"/>
          </p:nvPr>
        </p:nvSpPr>
        <p:spPr/>
        <p:txBody>
          <a:bodyPr>
            <a:normAutofit/>
          </a:bodyPr>
          <a:lstStyle/>
          <a:p>
            <a:pPr algn="ctr"/>
            <a:r>
              <a:rPr lang="en-US" sz="2400" dirty="0"/>
              <a:t>Speaking at the Munich security conference on February 17, State Councilor Wang Yi, who oversees China’s foreign policy, called the shootdown of his country’s balloon “absurd and hysterical”</a:t>
            </a:r>
          </a:p>
        </p:txBody>
      </p:sp>
      <p:pic>
        <p:nvPicPr>
          <p:cNvPr id="4" name="Content Placeholder 3">
            <a:extLst>
              <a:ext uri="{FF2B5EF4-FFF2-40B4-BE49-F238E27FC236}">
                <a16:creationId xmlns:a16="http://schemas.microsoft.com/office/drawing/2014/main" id="{99ACCE5A-6661-EB43-93E3-23B96B523AC1}"/>
              </a:ext>
            </a:extLst>
          </p:cNvPr>
          <p:cNvPicPr>
            <a:picLocks noGrp="1" noChangeAspect="1"/>
          </p:cNvPicPr>
          <p:nvPr>
            <p:ph idx="1"/>
          </p:nvPr>
        </p:nvPicPr>
        <p:blipFill>
          <a:blip r:embed="rId2"/>
          <a:stretch>
            <a:fillRect/>
          </a:stretch>
        </p:blipFill>
        <p:spPr>
          <a:xfrm>
            <a:off x="2469885" y="1825625"/>
            <a:ext cx="7252230" cy="4351338"/>
          </a:xfrm>
        </p:spPr>
      </p:pic>
    </p:spTree>
    <p:extLst>
      <p:ext uri="{BB962C8B-B14F-4D97-AF65-F5344CB8AC3E}">
        <p14:creationId xmlns:p14="http://schemas.microsoft.com/office/powerpoint/2010/main" val="3859482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9E0FF-7186-CA42-B8A2-D45967A1A187}"/>
              </a:ext>
            </a:extLst>
          </p:cNvPr>
          <p:cNvSpPr>
            <a:spLocks noGrp="1"/>
          </p:cNvSpPr>
          <p:nvPr>
            <p:ph type="title"/>
          </p:nvPr>
        </p:nvSpPr>
        <p:spPr/>
        <p:txBody>
          <a:bodyPr>
            <a:normAutofit fontScale="90000"/>
          </a:bodyPr>
          <a:lstStyle/>
          <a:p>
            <a:pPr algn="ctr"/>
            <a:br>
              <a:rPr lang="en-US" sz="2700" dirty="0"/>
            </a:br>
            <a:br>
              <a:rPr lang="en-US" sz="2700" dirty="0"/>
            </a:br>
            <a:r>
              <a:rPr lang="en-US" sz="2700" dirty="0"/>
              <a:t>The Northern Illinois Bottlecap Balloon Brigade reported that one of its hobby craft went “missing in action” on 10  February, the same day a US F-22 jet downed an unidentified airborne object over Alaskan coastal waters.  Price of missile: $439K. Price of balloon: $13</a:t>
            </a:r>
            <a:br>
              <a:rPr lang="en-US" dirty="0"/>
            </a:br>
            <a:endParaRPr lang="en-US" dirty="0"/>
          </a:p>
        </p:txBody>
      </p:sp>
      <p:pic>
        <p:nvPicPr>
          <p:cNvPr id="4" name="Content Placeholder 3">
            <a:extLst>
              <a:ext uri="{FF2B5EF4-FFF2-40B4-BE49-F238E27FC236}">
                <a16:creationId xmlns:a16="http://schemas.microsoft.com/office/drawing/2014/main" id="{915693E7-6FC2-394C-9B71-2948102E25FA}"/>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1349842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4ECC9-4B9F-C042-8B32-503F89FFB30D}"/>
              </a:ext>
            </a:extLst>
          </p:cNvPr>
          <p:cNvSpPr>
            <a:spLocks noGrp="1"/>
          </p:cNvSpPr>
          <p:nvPr>
            <p:ph type="title"/>
          </p:nvPr>
        </p:nvSpPr>
        <p:spPr/>
        <p:txBody>
          <a:bodyPr>
            <a:normAutofit/>
          </a:bodyPr>
          <a:lstStyle/>
          <a:p>
            <a:pPr algn="ctr"/>
            <a:r>
              <a:rPr lang="en-US" sz="2400" dirty="0"/>
              <a:t>At a </a:t>
            </a:r>
            <a:r>
              <a:rPr lang="en-US" sz="2400" dirty="0" err="1"/>
              <a:t>Nato</a:t>
            </a:r>
            <a:r>
              <a:rPr lang="en-US" sz="2400" dirty="0"/>
              <a:t> meeting in Brussels on February 15, 2023, UK Defense Secretary Ben Wallace commented on Ukrainian field tactics.</a:t>
            </a:r>
            <a:br>
              <a:rPr lang="en-US" sz="2400" dirty="0"/>
            </a:br>
            <a:r>
              <a:rPr lang="en-US" sz="2400" dirty="0"/>
              <a:t>(Picture shows Wallace, sitting, with Italian defense minister Guido </a:t>
            </a:r>
            <a:r>
              <a:rPr lang="en-US" sz="2400" dirty="0" err="1"/>
              <a:t>Crosetto</a:t>
            </a:r>
            <a:r>
              <a:rPr lang="en-US" sz="2400" dirty="0"/>
              <a:t>)</a:t>
            </a:r>
          </a:p>
        </p:txBody>
      </p:sp>
      <p:sp>
        <p:nvSpPr>
          <p:cNvPr id="3" name="Content Placeholder 2">
            <a:extLst>
              <a:ext uri="{FF2B5EF4-FFF2-40B4-BE49-F238E27FC236}">
                <a16:creationId xmlns:a16="http://schemas.microsoft.com/office/drawing/2014/main" id="{5D710BFD-CFC8-7841-9CAC-7D740B563876}"/>
              </a:ext>
            </a:extLst>
          </p:cNvPr>
          <p:cNvSpPr>
            <a:spLocks noGrp="1"/>
          </p:cNvSpPr>
          <p:nvPr>
            <p:ph idx="1"/>
          </p:nvPr>
        </p:nvSpPr>
        <p:spPr/>
        <p:txBody>
          <a:bodyPr>
            <a:normAutofit/>
          </a:bodyPr>
          <a:lstStyle/>
          <a:p>
            <a:pPr marL="0" indent="0">
              <a:buNone/>
            </a:pPr>
            <a:r>
              <a:rPr lang="en-US" sz="2400" dirty="0"/>
              <a:t>“The Russian, or the Soviet, way of fighting is very ammunition-heavy [with] massive artillery barrages. That’s never how we have organized ourselves to fight in the West and in </a:t>
            </a:r>
            <a:r>
              <a:rPr lang="en-US" sz="2400" dirty="0" err="1"/>
              <a:t>Nato</a:t>
            </a:r>
            <a:r>
              <a:rPr lang="en-US" sz="2400" dirty="0"/>
              <a:t>. Ukraine uses huge amounts of ammunition to defend itself […]. If they can be very accurate in their use of artillery instead of having to use hundreds of shells to pin down a Russian unit, they can only use two or three because they can see exactly where the shot falls.”</a:t>
            </a:r>
          </a:p>
        </p:txBody>
      </p:sp>
      <p:pic>
        <p:nvPicPr>
          <p:cNvPr id="4" name="Picture 3">
            <a:extLst>
              <a:ext uri="{FF2B5EF4-FFF2-40B4-BE49-F238E27FC236}">
                <a16:creationId xmlns:a16="http://schemas.microsoft.com/office/drawing/2014/main" id="{3899C818-DCA6-8545-A68C-C5E419903FDF}"/>
              </a:ext>
            </a:extLst>
          </p:cNvPr>
          <p:cNvPicPr>
            <a:picLocks noChangeAspect="1"/>
          </p:cNvPicPr>
          <p:nvPr/>
        </p:nvPicPr>
        <p:blipFill>
          <a:blip r:embed="rId2"/>
          <a:stretch>
            <a:fillRect/>
          </a:stretch>
        </p:blipFill>
        <p:spPr>
          <a:xfrm>
            <a:off x="5767946" y="4203606"/>
            <a:ext cx="2622178" cy="1638861"/>
          </a:xfrm>
          <a:prstGeom prst="rect">
            <a:avLst/>
          </a:prstGeom>
        </p:spPr>
      </p:pic>
    </p:spTree>
    <p:extLst>
      <p:ext uri="{BB962C8B-B14F-4D97-AF65-F5344CB8AC3E}">
        <p14:creationId xmlns:p14="http://schemas.microsoft.com/office/powerpoint/2010/main" val="1182323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32A2B-D022-4A4E-A6E0-62B759B5DAFB}"/>
              </a:ext>
            </a:extLst>
          </p:cNvPr>
          <p:cNvSpPr>
            <a:spLocks noGrp="1"/>
          </p:cNvSpPr>
          <p:nvPr>
            <p:ph type="title"/>
          </p:nvPr>
        </p:nvSpPr>
        <p:spPr/>
        <p:txBody>
          <a:bodyPr/>
          <a:lstStyle/>
          <a:p>
            <a:pPr algn="ctr"/>
            <a:r>
              <a:rPr lang="en-US" dirty="0"/>
              <a:t>Sun Tzu, Julius Caesar, Napoleon, Clausewitz </a:t>
            </a:r>
          </a:p>
        </p:txBody>
      </p:sp>
      <p:pic>
        <p:nvPicPr>
          <p:cNvPr id="4" name="Content Placeholder 3">
            <a:extLst>
              <a:ext uri="{FF2B5EF4-FFF2-40B4-BE49-F238E27FC236}">
                <a16:creationId xmlns:a16="http://schemas.microsoft.com/office/drawing/2014/main" id="{5C7D2A24-2FDA-2D41-81FF-FF867A760D5E}"/>
              </a:ext>
            </a:extLst>
          </p:cNvPr>
          <p:cNvPicPr>
            <a:picLocks noGrp="1" noChangeAspect="1"/>
          </p:cNvPicPr>
          <p:nvPr>
            <p:ph idx="1"/>
          </p:nvPr>
        </p:nvPicPr>
        <p:blipFill>
          <a:blip r:embed="rId2"/>
          <a:stretch>
            <a:fillRect/>
          </a:stretch>
        </p:blipFill>
        <p:spPr>
          <a:xfrm>
            <a:off x="5027612" y="2894807"/>
            <a:ext cx="1892300" cy="1066800"/>
          </a:xfrm>
        </p:spPr>
      </p:pic>
      <p:pic>
        <p:nvPicPr>
          <p:cNvPr id="6" name="Picture 5">
            <a:extLst>
              <a:ext uri="{FF2B5EF4-FFF2-40B4-BE49-F238E27FC236}">
                <a16:creationId xmlns:a16="http://schemas.microsoft.com/office/drawing/2014/main" id="{F9B9DBDD-1A75-4C45-8F32-26388BEB1D47}"/>
              </a:ext>
            </a:extLst>
          </p:cNvPr>
          <p:cNvPicPr>
            <a:picLocks noChangeAspect="1"/>
          </p:cNvPicPr>
          <p:nvPr/>
        </p:nvPicPr>
        <p:blipFill>
          <a:blip r:embed="rId3"/>
          <a:stretch>
            <a:fillRect/>
          </a:stretch>
        </p:blipFill>
        <p:spPr>
          <a:xfrm>
            <a:off x="7915275" y="2551907"/>
            <a:ext cx="1314450" cy="1752600"/>
          </a:xfrm>
          <a:prstGeom prst="rect">
            <a:avLst/>
          </a:prstGeom>
        </p:spPr>
      </p:pic>
      <p:pic>
        <p:nvPicPr>
          <p:cNvPr id="7" name="Picture 6">
            <a:extLst>
              <a:ext uri="{FF2B5EF4-FFF2-40B4-BE49-F238E27FC236}">
                <a16:creationId xmlns:a16="http://schemas.microsoft.com/office/drawing/2014/main" id="{E518AA8A-AB3E-484A-9D71-FB35DCB25746}"/>
              </a:ext>
            </a:extLst>
          </p:cNvPr>
          <p:cNvPicPr>
            <a:picLocks noChangeAspect="1"/>
          </p:cNvPicPr>
          <p:nvPr/>
        </p:nvPicPr>
        <p:blipFill>
          <a:blip r:embed="rId4"/>
          <a:stretch>
            <a:fillRect/>
          </a:stretch>
        </p:blipFill>
        <p:spPr>
          <a:xfrm>
            <a:off x="2528888" y="2259807"/>
            <a:ext cx="1790700" cy="2336800"/>
          </a:xfrm>
          <a:prstGeom prst="rect">
            <a:avLst/>
          </a:prstGeom>
        </p:spPr>
      </p:pic>
      <p:pic>
        <p:nvPicPr>
          <p:cNvPr id="8" name="Picture 7">
            <a:extLst>
              <a:ext uri="{FF2B5EF4-FFF2-40B4-BE49-F238E27FC236}">
                <a16:creationId xmlns:a16="http://schemas.microsoft.com/office/drawing/2014/main" id="{CAD3C230-AAEF-7647-A0CB-30E3D046E23D}"/>
              </a:ext>
            </a:extLst>
          </p:cNvPr>
          <p:cNvPicPr>
            <a:picLocks noChangeAspect="1"/>
          </p:cNvPicPr>
          <p:nvPr/>
        </p:nvPicPr>
        <p:blipFill>
          <a:blip r:embed="rId5"/>
          <a:stretch>
            <a:fillRect/>
          </a:stretch>
        </p:blipFill>
        <p:spPr>
          <a:xfrm>
            <a:off x="9918699" y="2602707"/>
            <a:ext cx="1193800" cy="1701800"/>
          </a:xfrm>
          <a:prstGeom prst="rect">
            <a:avLst/>
          </a:prstGeom>
        </p:spPr>
      </p:pic>
    </p:spTree>
    <p:extLst>
      <p:ext uri="{BB962C8B-B14F-4D97-AF65-F5344CB8AC3E}">
        <p14:creationId xmlns:p14="http://schemas.microsoft.com/office/powerpoint/2010/main" val="1518412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D7AEF-2D6B-9848-8E49-6F5666EEE5DF}"/>
              </a:ext>
            </a:extLst>
          </p:cNvPr>
          <p:cNvSpPr>
            <a:spLocks noGrp="1"/>
          </p:cNvSpPr>
          <p:nvPr>
            <p:ph type="title"/>
          </p:nvPr>
        </p:nvSpPr>
        <p:spPr/>
        <p:txBody>
          <a:bodyPr>
            <a:normAutofit fontScale="90000"/>
          </a:bodyPr>
          <a:lstStyle/>
          <a:p>
            <a:pPr algn="ctr"/>
            <a:br>
              <a:rPr lang="en-US" sz="2400" dirty="0"/>
            </a:br>
            <a:r>
              <a:rPr lang="en-US" sz="2400" dirty="0"/>
              <a:t>As a strategist, Alfred Thayer Mahan (1840-1914) was a figure of the same order as Sun Tzu or Carl von Clausewitz. However, in Mahan’s case, his element was the world’s seas and oceans</a:t>
            </a:r>
          </a:p>
        </p:txBody>
      </p:sp>
      <p:pic>
        <p:nvPicPr>
          <p:cNvPr id="4" name="Content Placeholder 3">
            <a:extLst>
              <a:ext uri="{FF2B5EF4-FFF2-40B4-BE49-F238E27FC236}">
                <a16:creationId xmlns:a16="http://schemas.microsoft.com/office/drawing/2014/main" id="{75DCF881-CB13-A047-BB88-390651BCDA5C}"/>
              </a:ext>
            </a:extLst>
          </p:cNvPr>
          <p:cNvPicPr>
            <a:picLocks noGrp="1" noChangeAspect="1"/>
          </p:cNvPicPr>
          <p:nvPr>
            <p:ph idx="1"/>
          </p:nvPr>
        </p:nvPicPr>
        <p:blipFill>
          <a:blip r:embed="rId2"/>
          <a:stretch>
            <a:fillRect/>
          </a:stretch>
        </p:blipFill>
        <p:spPr>
          <a:xfrm>
            <a:off x="6679734" y="2686050"/>
            <a:ext cx="1659255" cy="2074069"/>
          </a:xfrm>
        </p:spPr>
      </p:pic>
      <p:pic>
        <p:nvPicPr>
          <p:cNvPr id="5" name="Picture 4">
            <a:extLst>
              <a:ext uri="{FF2B5EF4-FFF2-40B4-BE49-F238E27FC236}">
                <a16:creationId xmlns:a16="http://schemas.microsoft.com/office/drawing/2014/main" id="{0A78C368-48AD-DF4D-963D-A152C9BB119F}"/>
              </a:ext>
            </a:extLst>
          </p:cNvPr>
          <p:cNvPicPr>
            <a:picLocks noChangeAspect="1"/>
          </p:cNvPicPr>
          <p:nvPr/>
        </p:nvPicPr>
        <p:blipFill>
          <a:blip r:embed="rId3"/>
          <a:stretch>
            <a:fillRect/>
          </a:stretch>
        </p:blipFill>
        <p:spPr>
          <a:xfrm>
            <a:off x="3192590" y="2271712"/>
            <a:ext cx="2298700" cy="3162300"/>
          </a:xfrm>
          <a:prstGeom prst="rect">
            <a:avLst/>
          </a:prstGeom>
        </p:spPr>
      </p:pic>
    </p:spTree>
    <p:extLst>
      <p:ext uri="{BB962C8B-B14F-4D97-AF65-F5344CB8AC3E}">
        <p14:creationId xmlns:p14="http://schemas.microsoft.com/office/powerpoint/2010/main" val="31643993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7322</TotalTime>
  <Words>1381</Words>
  <Application>Microsoft Office PowerPoint</Application>
  <PresentationFormat>Widescreen</PresentationFormat>
  <Paragraphs>53</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War in the Twenty-First Century</vt:lpstr>
      <vt:lpstr>“When arms speak, the muses are silent,” Cicero reputedly said. Churchill’s wartime speeches, de Gaulle’s address of June 18, 1940, and Putin’s de facto declaration of war on Ukraine of February 23, 2022 showed the impact of words, rhetorically arranged, on the course of military events. The lesson is that, contrary to Cicero and Margaret Atwood, war may happen when language succeeds, for good or for ill</vt:lpstr>
      <vt:lpstr>February 20-21, 2023: Putin vs. Biden</vt:lpstr>
      <vt:lpstr>From wag the dog to whack the balloon, when PR considerations guide military decisions, disaster often follows</vt:lpstr>
      <vt:lpstr>Speaking at the Munich security conference on February 17, State Councilor Wang Yi, who oversees China’s foreign policy, called the shootdown of his country’s balloon “absurd and hysterical”</vt:lpstr>
      <vt:lpstr>  The Northern Illinois Bottlecap Balloon Brigade reported that one of its hobby craft went “missing in action” on 10  February, the same day a US F-22 jet downed an unidentified airborne object over Alaskan coastal waters.  Price of missile: $439K. Price of balloon: $13 </vt:lpstr>
      <vt:lpstr>At a Nato meeting in Brussels on February 15, 2023, UK Defense Secretary Ben Wallace commented on Ukrainian field tactics. (Picture shows Wallace, sitting, with Italian defense minister Guido Crosetto)</vt:lpstr>
      <vt:lpstr>Sun Tzu, Julius Caesar, Napoleon, Clausewitz </vt:lpstr>
      <vt:lpstr> As a strategist, Alfred Thayer Mahan (1840-1914) was a figure of the same order as Sun Tzu or Carl von Clausewitz. However, in Mahan’s case, his element was the world’s seas and oceans</vt:lpstr>
      <vt:lpstr>Mahan’s principles of naval strategy</vt:lpstr>
      <vt:lpstr>Mahan’s doctrine influenced Adm. Alfred von Tirpitz (1849-1930; on left), Japanese naval leaders prior to and during World War II, and Adm. Sergei Gorshkov (1910-1988), who created the Soviet Union’s ocean-going navy</vt:lpstr>
      <vt:lpstr>Mahan’s principles of naval strategy explain the logic behind the rise of the People’s Liberation Army Navy (PLAN). Its name indicates the secondary importance historically attached to this branch of China’s armed services. The initial stage of that country’s naval expansion was overseen by Adm. Wu Shengli (commander of the PLAN, 2006-17), here seen with Adm. John Richardson, US Chief of Naval Operations. Under Wu, the Chinese navy left behind its origins as a coastal defense force and strove to attain regional naval supremacy over the United States and its allies. In the fullness of time, China aims to attain global naval parity with the West</vt:lpstr>
      <vt:lpstr>Admiral Shen Jinlong, commander of the Chinese navy in 2017-2021 (on left), who was recently succeeded by Adm. Dong Jun (on right). China’s ambitions to create a blue sea navy along Mahanian lines have not changed, however</vt:lpstr>
      <vt:lpstr>Last summer China launched the Fujian, its third aircraft carrier. Current plans call for the construction of three more flat tops. The Fujian may be the most capable non-US aircraft carrier ever built. According to published estimates, it will carry some 60 aircraft</vt:lpstr>
      <vt:lpstr>Like China’s land and air forces, its navy has not fought in a “hot” war in decades. The last time the PLAN saw action was during China’s capture of the Paracel Islands from South Vietnam in 1974, when the Chinese sank an enemy frigate. The occupation of the Johnson South Reef in the Spratly Islands in 1988 by a PLAN task force, which easily overcame North Vietnamese resistance, was more in the nature of a skirmish</vt:lpstr>
      <vt:lpstr>Does China’s expansion in the South China Sea indicate a shift to a navalist global strategy?</vt:lpstr>
      <vt:lpstr>As per Mahan, a global naval strategy requires overseas bases and supply depots</vt:lpstr>
      <vt:lpstr>A useful definition, although it does not apply to divine or semi-divine individuals such as Alexander and Caesar</vt:lpstr>
      <vt:lpstr>Mussolini declaring war on the United States from his oratorical balcony in Rome’s Piazza Venezia. As events were to show, the fascist dictator proved unable to sustain this attempt to transform his political charisma into the military kind</vt:lpstr>
      <vt:lpstr> Prince Rupert of the Rhine (1619-1682) </vt:lpstr>
      <vt:lpstr>Marshal Joachim Murat (1767-1815; with feathers) and General Antoine de Lasalle (1775-1809)</vt:lpstr>
      <vt:lpstr>Montgomery, Rommel, Patton</vt:lpstr>
      <vt:lpstr>Gen. Norman Schwarzkopf (1934-2012), here seen with Gen. Colin Powell</vt:lpstr>
      <vt:lpstr>Gen. David Petraeus (b. 1952) commanded the 101st Airborne Division in Iraq (2003-04), and subsequently Central Command (2008-10) and the International Security Assistance Force in Afghanistan (2010-11), where he succeeded Gen. Stanley McChrystal. In 2011-12 he was Director of the CIA but was forced to resign following an affair with his biographer, Paula Broadwell. In retirement, he has been critical of the foreign and military policies of the Trump and Biden administrations</vt:lpstr>
      <vt:lpstr>The tradition of special forces operations goes back to World War II or even World War I (more about this in Lecture 5).  Iranian Gen. Qasem Soleimani (1957-2020; shown here), commander of the Islamic Revolutionary Guard’s Quds force, was a skilled practitioner of hybrid and asymmetric warfare</vt:lpstr>
      <vt:lpstr>Gen. Valery Zaluzhny (b. 1973; here shown with President Zelensky), Commander-in-Chief of the Ukrainian armed forces since July 27, 2021</vt:lpstr>
      <vt:lpstr>Bo Silai and Gu Kailai: The perils of charisma, including the military variety, in post-Maoist China</vt:lpstr>
      <vt:lpstr>Tom Cotton fought in Iraq with the 101st Airborne division under General Paetreus and went on to serve in Afghanistan, attaining the rank of captain. Elected to the US Senate in 2014, he is one of its most hawkish voices in the area of foreign policy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Tempest, Richard</dc:creator>
  <cp:lastModifiedBy>OLLI</cp:lastModifiedBy>
  <cp:revision>47</cp:revision>
  <dcterms:created xsi:type="dcterms:W3CDTF">2023-02-16T13:27:06Z</dcterms:created>
  <dcterms:modified xsi:type="dcterms:W3CDTF">2023-02-28T22:13:44Z</dcterms:modified>
</cp:coreProperties>
</file>