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305" r:id="rId3"/>
    <p:sldId id="306" r:id="rId4"/>
    <p:sldId id="307" r:id="rId5"/>
    <p:sldId id="299" r:id="rId6"/>
    <p:sldId id="285" r:id="rId7"/>
    <p:sldId id="293" r:id="rId8"/>
    <p:sldId id="297" r:id="rId9"/>
    <p:sldId id="291" r:id="rId10"/>
    <p:sldId id="302" r:id="rId11"/>
    <p:sldId id="304" r:id="rId12"/>
    <p:sldId id="284" r:id="rId13"/>
    <p:sldId id="308" r:id="rId14"/>
    <p:sldId id="303" r:id="rId15"/>
    <p:sldId id="287" r:id="rId16"/>
    <p:sldId id="288" r:id="rId17"/>
    <p:sldId id="289" r:id="rId18"/>
    <p:sldId id="292" r:id="rId19"/>
    <p:sldId id="290" r:id="rId20"/>
    <p:sldId id="298" r:id="rId21"/>
    <p:sldId id="294" r:id="rId22"/>
    <p:sldId id="295" r:id="rId23"/>
    <p:sldId id="296" r:id="rId24"/>
    <p:sldId id="301" r:id="rId25"/>
    <p:sldId id="3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15"/>
    <p:restoredTop sz="95153"/>
  </p:normalViewPr>
  <p:slideViewPr>
    <p:cSldViewPr snapToGrid="0" snapToObjects="1">
      <p:cViewPr varScale="1">
        <p:scale>
          <a:sx n="124" d="100"/>
          <a:sy n="124" d="100"/>
        </p:scale>
        <p:origin x="90"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5B9-FC65-3A48-93BD-A1F4A00EB6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F4D97E-359E-9341-AF56-F92C1538EE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498C2A-DE17-6E49-96A2-AEDDBFCD9157}"/>
              </a:ext>
            </a:extLst>
          </p:cNvPr>
          <p:cNvSpPr>
            <a:spLocks noGrp="1"/>
          </p:cNvSpPr>
          <p:nvPr>
            <p:ph type="dt" sz="half" idx="10"/>
          </p:nvPr>
        </p:nvSpPr>
        <p:spPr/>
        <p:txBody>
          <a:bodyPr/>
          <a:lstStyle/>
          <a:p>
            <a:fld id="{108734A4-4450-504B-83FB-D1C74901F5BB}" type="datetimeFigureOut">
              <a:rPr lang="en-US" smtClean="0"/>
              <a:t>2/28/2023</a:t>
            </a:fld>
            <a:endParaRPr lang="en-US"/>
          </a:p>
        </p:txBody>
      </p:sp>
      <p:sp>
        <p:nvSpPr>
          <p:cNvPr id="5" name="Footer Placeholder 4">
            <a:extLst>
              <a:ext uri="{FF2B5EF4-FFF2-40B4-BE49-F238E27FC236}">
                <a16:creationId xmlns:a16="http://schemas.microsoft.com/office/drawing/2014/main" id="{239F5574-20C0-A449-AD6D-5CBC3DB68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BD460A-E672-F048-A574-A7BA03545A10}"/>
              </a:ext>
            </a:extLst>
          </p:cNvPr>
          <p:cNvSpPr>
            <a:spLocks noGrp="1"/>
          </p:cNvSpPr>
          <p:nvPr>
            <p:ph type="sldNum" sz="quarter" idx="12"/>
          </p:nvPr>
        </p:nvSpPr>
        <p:spPr/>
        <p:txBody>
          <a:bodyPr/>
          <a:lstStyle/>
          <a:p>
            <a:fld id="{12684D48-8377-4D48-A26F-028829942B63}" type="slidenum">
              <a:rPr lang="en-US" smtClean="0"/>
              <a:t>‹#›</a:t>
            </a:fld>
            <a:endParaRPr lang="en-US"/>
          </a:p>
        </p:txBody>
      </p:sp>
    </p:spTree>
    <p:extLst>
      <p:ext uri="{BB962C8B-B14F-4D97-AF65-F5344CB8AC3E}">
        <p14:creationId xmlns:p14="http://schemas.microsoft.com/office/powerpoint/2010/main" val="371234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710BD-343B-C743-B908-B1A5FE6C79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2068D4-C318-C544-9495-1CFCF47FC4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A15B1A-A637-0B41-A0B3-94F656584067}"/>
              </a:ext>
            </a:extLst>
          </p:cNvPr>
          <p:cNvSpPr>
            <a:spLocks noGrp="1"/>
          </p:cNvSpPr>
          <p:nvPr>
            <p:ph type="dt" sz="half" idx="10"/>
          </p:nvPr>
        </p:nvSpPr>
        <p:spPr/>
        <p:txBody>
          <a:bodyPr/>
          <a:lstStyle/>
          <a:p>
            <a:fld id="{108734A4-4450-504B-83FB-D1C74901F5BB}" type="datetimeFigureOut">
              <a:rPr lang="en-US" smtClean="0"/>
              <a:t>2/28/2023</a:t>
            </a:fld>
            <a:endParaRPr lang="en-US"/>
          </a:p>
        </p:txBody>
      </p:sp>
      <p:sp>
        <p:nvSpPr>
          <p:cNvPr id="5" name="Footer Placeholder 4">
            <a:extLst>
              <a:ext uri="{FF2B5EF4-FFF2-40B4-BE49-F238E27FC236}">
                <a16:creationId xmlns:a16="http://schemas.microsoft.com/office/drawing/2014/main" id="{A1346C8A-3126-A144-9021-0474138F1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A0589D-1817-2945-9AC0-528A660FD922}"/>
              </a:ext>
            </a:extLst>
          </p:cNvPr>
          <p:cNvSpPr>
            <a:spLocks noGrp="1"/>
          </p:cNvSpPr>
          <p:nvPr>
            <p:ph type="sldNum" sz="quarter" idx="12"/>
          </p:nvPr>
        </p:nvSpPr>
        <p:spPr/>
        <p:txBody>
          <a:bodyPr/>
          <a:lstStyle/>
          <a:p>
            <a:fld id="{12684D48-8377-4D48-A26F-028829942B63}" type="slidenum">
              <a:rPr lang="en-US" smtClean="0"/>
              <a:t>‹#›</a:t>
            </a:fld>
            <a:endParaRPr lang="en-US"/>
          </a:p>
        </p:txBody>
      </p:sp>
    </p:spTree>
    <p:extLst>
      <p:ext uri="{BB962C8B-B14F-4D97-AF65-F5344CB8AC3E}">
        <p14:creationId xmlns:p14="http://schemas.microsoft.com/office/powerpoint/2010/main" val="74448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1FD1D9-1305-9247-A0F8-9F6EFDE934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159401-B697-7B49-8536-1DC3F41B60D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85372-96C7-384A-8B70-62FA38CFC74C}"/>
              </a:ext>
            </a:extLst>
          </p:cNvPr>
          <p:cNvSpPr>
            <a:spLocks noGrp="1"/>
          </p:cNvSpPr>
          <p:nvPr>
            <p:ph type="dt" sz="half" idx="10"/>
          </p:nvPr>
        </p:nvSpPr>
        <p:spPr/>
        <p:txBody>
          <a:bodyPr/>
          <a:lstStyle/>
          <a:p>
            <a:fld id="{108734A4-4450-504B-83FB-D1C74901F5BB}" type="datetimeFigureOut">
              <a:rPr lang="en-US" smtClean="0"/>
              <a:t>2/28/2023</a:t>
            </a:fld>
            <a:endParaRPr lang="en-US"/>
          </a:p>
        </p:txBody>
      </p:sp>
      <p:sp>
        <p:nvSpPr>
          <p:cNvPr id="5" name="Footer Placeholder 4">
            <a:extLst>
              <a:ext uri="{FF2B5EF4-FFF2-40B4-BE49-F238E27FC236}">
                <a16:creationId xmlns:a16="http://schemas.microsoft.com/office/drawing/2014/main" id="{ADD7C785-3FAC-884A-BE8E-2DAF40D8C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F6EAB1-DE09-3847-B9B4-CB401B6D200F}"/>
              </a:ext>
            </a:extLst>
          </p:cNvPr>
          <p:cNvSpPr>
            <a:spLocks noGrp="1"/>
          </p:cNvSpPr>
          <p:nvPr>
            <p:ph type="sldNum" sz="quarter" idx="12"/>
          </p:nvPr>
        </p:nvSpPr>
        <p:spPr/>
        <p:txBody>
          <a:bodyPr/>
          <a:lstStyle/>
          <a:p>
            <a:fld id="{12684D48-8377-4D48-A26F-028829942B63}" type="slidenum">
              <a:rPr lang="en-US" smtClean="0"/>
              <a:t>‹#›</a:t>
            </a:fld>
            <a:endParaRPr lang="en-US"/>
          </a:p>
        </p:txBody>
      </p:sp>
    </p:spTree>
    <p:extLst>
      <p:ext uri="{BB962C8B-B14F-4D97-AF65-F5344CB8AC3E}">
        <p14:creationId xmlns:p14="http://schemas.microsoft.com/office/powerpoint/2010/main" val="286766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0B686-563B-7A43-9073-E5B54CD66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7A0A0F-F1E3-8443-883A-DA9B3AFE3CA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1BC2E-4B4A-7B4D-801E-4C0A170893A8}"/>
              </a:ext>
            </a:extLst>
          </p:cNvPr>
          <p:cNvSpPr>
            <a:spLocks noGrp="1"/>
          </p:cNvSpPr>
          <p:nvPr>
            <p:ph type="dt" sz="half" idx="10"/>
          </p:nvPr>
        </p:nvSpPr>
        <p:spPr/>
        <p:txBody>
          <a:bodyPr/>
          <a:lstStyle/>
          <a:p>
            <a:fld id="{108734A4-4450-504B-83FB-D1C74901F5BB}" type="datetimeFigureOut">
              <a:rPr lang="en-US" smtClean="0"/>
              <a:t>2/28/2023</a:t>
            </a:fld>
            <a:endParaRPr lang="en-US"/>
          </a:p>
        </p:txBody>
      </p:sp>
      <p:sp>
        <p:nvSpPr>
          <p:cNvPr id="5" name="Footer Placeholder 4">
            <a:extLst>
              <a:ext uri="{FF2B5EF4-FFF2-40B4-BE49-F238E27FC236}">
                <a16:creationId xmlns:a16="http://schemas.microsoft.com/office/drawing/2014/main" id="{686FEB3B-CDC6-1444-BFEF-67C185C2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ED7720-8850-5140-A1E1-D8CA9BC3FE17}"/>
              </a:ext>
            </a:extLst>
          </p:cNvPr>
          <p:cNvSpPr>
            <a:spLocks noGrp="1"/>
          </p:cNvSpPr>
          <p:nvPr>
            <p:ph type="sldNum" sz="quarter" idx="12"/>
          </p:nvPr>
        </p:nvSpPr>
        <p:spPr/>
        <p:txBody>
          <a:bodyPr/>
          <a:lstStyle/>
          <a:p>
            <a:fld id="{12684D48-8377-4D48-A26F-028829942B63}" type="slidenum">
              <a:rPr lang="en-US" smtClean="0"/>
              <a:t>‹#›</a:t>
            </a:fld>
            <a:endParaRPr lang="en-US"/>
          </a:p>
        </p:txBody>
      </p:sp>
    </p:spTree>
    <p:extLst>
      <p:ext uri="{BB962C8B-B14F-4D97-AF65-F5344CB8AC3E}">
        <p14:creationId xmlns:p14="http://schemas.microsoft.com/office/powerpoint/2010/main" val="110134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D0BB4-1406-0545-899B-A502021E85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C60B7C-633F-A540-B6D9-09096658EF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836122-66BA-4445-BDCB-E81E2ED76156}"/>
              </a:ext>
            </a:extLst>
          </p:cNvPr>
          <p:cNvSpPr>
            <a:spLocks noGrp="1"/>
          </p:cNvSpPr>
          <p:nvPr>
            <p:ph type="dt" sz="half" idx="10"/>
          </p:nvPr>
        </p:nvSpPr>
        <p:spPr/>
        <p:txBody>
          <a:bodyPr/>
          <a:lstStyle/>
          <a:p>
            <a:fld id="{108734A4-4450-504B-83FB-D1C74901F5BB}" type="datetimeFigureOut">
              <a:rPr lang="en-US" smtClean="0"/>
              <a:t>2/28/2023</a:t>
            </a:fld>
            <a:endParaRPr lang="en-US"/>
          </a:p>
        </p:txBody>
      </p:sp>
      <p:sp>
        <p:nvSpPr>
          <p:cNvPr id="5" name="Footer Placeholder 4">
            <a:extLst>
              <a:ext uri="{FF2B5EF4-FFF2-40B4-BE49-F238E27FC236}">
                <a16:creationId xmlns:a16="http://schemas.microsoft.com/office/drawing/2014/main" id="{006EF941-CFC4-5543-A90E-B06D5474DC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E6084-6043-464A-AE01-B4DDEC3D1D51}"/>
              </a:ext>
            </a:extLst>
          </p:cNvPr>
          <p:cNvSpPr>
            <a:spLocks noGrp="1"/>
          </p:cNvSpPr>
          <p:nvPr>
            <p:ph type="sldNum" sz="quarter" idx="12"/>
          </p:nvPr>
        </p:nvSpPr>
        <p:spPr/>
        <p:txBody>
          <a:bodyPr/>
          <a:lstStyle/>
          <a:p>
            <a:fld id="{12684D48-8377-4D48-A26F-028829942B63}" type="slidenum">
              <a:rPr lang="en-US" smtClean="0"/>
              <a:t>‹#›</a:t>
            </a:fld>
            <a:endParaRPr lang="en-US"/>
          </a:p>
        </p:txBody>
      </p:sp>
    </p:spTree>
    <p:extLst>
      <p:ext uri="{BB962C8B-B14F-4D97-AF65-F5344CB8AC3E}">
        <p14:creationId xmlns:p14="http://schemas.microsoft.com/office/powerpoint/2010/main" val="3752616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BB77D-38DB-7843-913A-43674ABB8C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B24B3-D1A5-AD41-A2DA-0B160CAEFD4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E81FDC-46E9-7A4D-92D2-EE89610346C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72DB8-AEE8-9E40-B116-0B92311A7628}"/>
              </a:ext>
            </a:extLst>
          </p:cNvPr>
          <p:cNvSpPr>
            <a:spLocks noGrp="1"/>
          </p:cNvSpPr>
          <p:nvPr>
            <p:ph type="dt" sz="half" idx="10"/>
          </p:nvPr>
        </p:nvSpPr>
        <p:spPr/>
        <p:txBody>
          <a:bodyPr/>
          <a:lstStyle/>
          <a:p>
            <a:fld id="{108734A4-4450-504B-83FB-D1C74901F5BB}" type="datetimeFigureOut">
              <a:rPr lang="en-US" smtClean="0"/>
              <a:t>2/28/2023</a:t>
            </a:fld>
            <a:endParaRPr lang="en-US"/>
          </a:p>
        </p:txBody>
      </p:sp>
      <p:sp>
        <p:nvSpPr>
          <p:cNvPr id="6" name="Footer Placeholder 5">
            <a:extLst>
              <a:ext uri="{FF2B5EF4-FFF2-40B4-BE49-F238E27FC236}">
                <a16:creationId xmlns:a16="http://schemas.microsoft.com/office/drawing/2014/main" id="{2218297A-5151-3B46-B9A7-D993838D54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73DDD-3AD3-1B49-916A-92FE96A601B6}"/>
              </a:ext>
            </a:extLst>
          </p:cNvPr>
          <p:cNvSpPr>
            <a:spLocks noGrp="1"/>
          </p:cNvSpPr>
          <p:nvPr>
            <p:ph type="sldNum" sz="quarter" idx="12"/>
          </p:nvPr>
        </p:nvSpPr>
        <p:spPr/>
        <p:txBody>
          <a:bodyPr/>
          <a:lstStyle/>
          <a:p>
            <a:fld id="{12684D48-8377-4D48-A26F-028829942B63}" type="slidenum">
              <a:rPr lang="en-US" smtClean="0"/>
              <a:t>‹#›</a:t>
            </a:fld>
            <a:endParaRPr lang="en-US"/>
          </a:p>
        </p:txBody>
      </p:sp>
    </p:spTree>
    <p:extLst>
      <p:ext uri="{BB962C8B-B14F-4D97-AF65-F5344CB8AC3E}">
        <p14:creationId xmlns:p14="http://schemas.microsoft.com/office/powerpoint/2010/main" val="1086914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5FDDC-130D-D342-8567-518DF24067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1B2366-F021-8745-BD08-099827A46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717118C-0051-BD42-82E5-F3F7BBF018D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E1E103-1A51-854E-934B-60E4969C0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B8CC60-6FB7-5F4F-816D-ED7869E0A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1EF810-1A7D-B44F-B4E4-8F4099EEF643}"/>
              </a:ext>
            </a:extLst>
          </p:cNvPr>
          <p:cNvSpPr>
            <a:spLocks noGrp="1"/>
          </p:cNvSpPr>
          <p:nvPr>
            <p:ph type="dt" sz="half" idx="10"/>
          </p:nvPr>
        </p:nvSpPr>
        <p:spPr/>
        <p:txBody>
          <a:bodyPr/>
          <a:lstStyle/>
          <a:p>
            <a:fld id="{108734A4-4450-504B-83FB-D1C74901F5BB}" type="datetimeFigureOut">
              <a:rPr lang="en-US" smtClean="0"/>
              <a:t>2/28/2023</a:t>
            </a:fld>
            <a:endParaRPr lang="en-US"/>
          </a:p>
        </p:txBody>
      </p:sp>
      <p:sp>
        <p:nvSpPr>
          <p:cNvPr id="8" name="Footer Placeholder 7">
            <a:extLst>
              <a:ext uri="{FF2B5EF4-FFF2-40B4-BE49-F238E27FC236}">
                <a16:creationId xmlns:a16="http://schemas.microsoft.com/office/drawing/2014/main" id="{6E74923C-C109-2C4C-A613-371F39C9D2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AC7609-CF13-A64D-BEF6-1BB68B76EA93}"/>
              </a:ext>
            </a:extLst>
          </p:cNvPr>
          <p:cNvSpPr>
            <a:spLocks noGrp="1"/>
          </p:cNvSpPr>
          <p:nvPr>
            <p:ph type="sldNum" sz="quarter" idx="12"/>
          </p:nvPr>
        </p:nvSpPr>
        <p:spPr/>
        <p:txBody>
          <a:bodyPr/>
          <a:lstStyle/>
          <a:p>
            <a:fld id="{12684D48-8377-4D48-A26F-028829942B63}" type="slidenum">
              <a:rPr lang="en-US" smtClean="0"/>
              <a:t>‹#›</a:t>
            </a:fld>
            <a:endParaRPr lang="en-US"/>
          </a:p>
        </p:txBody>
      </p:sp>
    </p:spTree>
    <p:extLst>
      <p:ext uri="{BB962C8B-B14F-4D97-AF65-F5344CB8AC3E}">
        <p14:creationId xmlns:p14="http://schemas.microsoft.com/office/powerpoint/2010/main" val="2112472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431D-6103-9D4E-828B-E3B1D20297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E8B31A-8B4F-164B-87B7-4C7CE3ABA02E}"/>
              </a:ext>
            </a:extLst>
          </p:cNvPr>
          <p:cNvSpPr>
            <a:spLocks noGrp="1"/>
          </p:cNvSpPr>
          <p:nvPr>
            <p:ph type="dt" sz="half" idx="10"/>
          </p:nvPr>
        </p:nvSpPr>
        <p:spPr/>
        <p:txBody>
          <a:bodyPr/>
          <a:lstStyle/>
          <a:p>
            <a:fld id="{108734A4-4450-504B-83FB-D1C74901F5BB}" type="datetimeFigureOut">
              <a:rPr lang="en-US" smtClean="0"/>
              <a:t>2/28/2023</a:t>
            </a:fld>
            <a:endParaRPr lang="en-US"/>
          </a:p>
        </p:txBody>
      </p:sp>
      <p:sp>
        <p:nvSpPr>
          <p:cNvPr id="4" name="Footer Placeholder 3">
            <a:extLst>
              <a:ext uri="{FF2B5EF4-FFF2-40B4-BE49-F238E27FC236}">
                <a16:creationId xmlns:a16="http://schemas.microsoft.com/office/drawing/2014/main" id="{5F6B38C7-C413-404F-A17A-B655E04355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426B5-DBAD-2147-99D7-30331F9D2335}"/>
              </a:ext>
            </a:extLst>
          </p:cNvPr>
          <p:cNvSpPr>
            <a:spLocks noGrp="1"/>
          </p:cNvSpPr>
          <p:nvPr>
            <p:ph type="sldNum" sz="quarter" idx="12"/>
          </p:nvPr>
        </p:nvSpPr>
        <p:spPr/>
        <p:txBody>
          <a:bodyPr/>
          <a:lstStyle/>
          <a:p>
            <a:fld id="{12684D48-8377-4D48-A26F-028829942B63}" type="slidenum">
              <a:rPr lang="en-US" smtClean="0"/>
              <a:t>‹#›</a:t>
            </a:fld>
            <a:endParaRPr lang="en-US"/>
          </a:p>
        </p:txBody>
      </p:sp>
    </p:spTree>
    <p:extLst>
      <p:ext uri="{BB962C8B-B14F-4D97-AF65-F5344CB8AC3E}">
        <p14:creationId xmlns:p14="http://schemas.microsoft.com/office/powerpoint/2010/main" val="3893395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6EC16-578B-614C-9E35-038EF0AE0A52}"/>
              </a:ext>
            </a:extLst>
          </p:cNvPr>
          <p:cNvSpPr>
            <a:spLocks noGrp="1"/>
          </p:cNvSpPr>
          <p:nvPr>
            <p:ph type="dt" sz="half" idx="10"/>
          </p:nvPr>
        </p:nvSpPr>
        <p:spPr/>
        <p:txBody>
          <a:bodyPr/>
          <a:lstStyle/>
          <a:p>
            <a:fld id="{108734A4-4450-504B-83FB-D1C74901F5BB}" type="datetimeFigureOut">
              <a:rPr lang="en-US" smtClean="0"/>
              <a:t>2/28/2023</a:t>
            </a:fld>
            <a:endParaRPr lang="en-US"/>
          </a:p>
        </p:txBody>
      </p:sp>
      <p:sp>
        <p:nvSpPr>
          <p:cNvPr id="3" name="Footer Placeholder 2">
            <a:extLst>
              <a:ext uri="{FF2B5EF4-FFF2-40B4-BE49-F238E27FC236}">
                <a16:creationId xmlns:a16="http://schemas.microsoft.com/office/drawing/2014/main" id="{85F8A807-F1B3-3146-9331-48BDD5EC2E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C1547C-5AB3-F945-AC2C-2AC1B6191539}"/>
              </a:ext>
            </a:extLst>
          </p:cNvPr>
          <p:cNvSpPr>
            <a:spLocks noGrp="1"/>
          </p:cNvSpPr>
          <p:nvPr>
            <p:ph type="sldNum" sz="quarter" idx="12"/>
          </p:nvPr>
        </p:nvSpPr>
        <p:spPr/>
        <p:txBody>
          <a:bodyPr/>
          <a:lstStyle/>
          <a:p>
            <a:fld id="{12684D48-8377-4D48-A26F-028829942B63}" type="slidenum">
              <a:rPr lang="en-US" smtClean="0"/>
              <a:t>‹#›</a:t>
            </a:fld>
            <a:endParaRPr lang="en-US"/>
          </a:p>
        </p:txBody>
      </p:sp>
    </p:spTree>
    <p:extLst>
      <p:ext uri="{BB962C8B-B14F-4D97-AF65-F5344CB8AC3E}">
        <p14:creationId xmlns:p14="http://schemas.microsoft.com/office/powerpoint/2010/main" val="3262360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B731F-5220-D04E-9FEA-15A78FCAEA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F8792C-F9C3-4747-A1FC-B11E34564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A13057-8D8C-DE4B-BEAB-709389F24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E1ADBB-37A0-474D-AD0F-0576E27188A0}"/>
              </a:ext>
            </a:extLst>
          </p:cNvPr>
          <p:cNvSpPr>
            <a:spLocks noGrp="1"/>
          </p:cNvSpPr>
          <p:nvPr>
            <p:ph type="dt" sz="half" idx="10"/>
          </p:nvPr>
        </p:nvSpPr>
        <p:spPr/>
        <p:txBody>
          <a:bodyPr/>
          <a:lstStyle/>
          <a:p>
            <a:fld id="{108734A4-4450-504B-83FB-D1C74901F5BB}" type="datetimeFigureOut">
              <a:rPr lang="en-US" smtClean="0"/>
              <a:t>2/28/2023</a:t>
            </a:fld>
            <a:endParaRPr lang="en-US"/>
          </a:p>
        </p:txBody>
      </p:sp>
      <p:sp>
        <p:nvSpPr>
          <p:cNvPr id="6" name="Footer Placeholder 5">
            <a:extLst>
              <a:ext uri="{FF2B5EF4-FFF2-40B4-BE49-F238E27FC236}">
                <a16:creationId xmlns:a16="http://schemas.microsoft.com/office/drawing/2014/main" id="{9FE2958E-4647-BA45-A12C-763AEF4B2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24533A-AAD7-E54B-BB88-A2378F3B093D}"/>
              </a:ext>
            </a:extLst>
          </p:cNvPr>
          <p:cNvSpPr>
            <a:spLocks noGrp="1"/>
          </p:cNvSpPr>
          <p:nvPr>
            <p:ph type="sldNum" sz="quarter" idx="12"/>
          </p:nvPr>
        </p:nvSpPr>
        <p:spPr/>
        <p:txBody>
          <a:bodyPr/>
          <a:lstStyle/>
          <a:p>
            <a:fld id="{12684D48-8377-4D48-A26F-028829942B63}" type="slidenum">
              <a:rPr lang="en-US" smtClean="0"/>
              <a:t>‹#›</a:t>
            </a:fld>
            <a:endParaRPr lang="en-US"/>
          </a:p>
        </p:txBody>
      </p:sp>
    </p:spTree>
    <p:extLst>
      <p:ext uri="{BB962C8B-B14F-4D97-AF65-F5344CB8AC3E}">
        <p14:creationId xmlns:p14="http://schemas.microsoft.com/office/powerpoint/2010/main" val="3456670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07997-296A-BF47-A8B0-588B33DA1B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A508C4-6922-8046-82F9-72B4431532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02E4FD-5092-5544-B1D3-E51A7081FF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2BB19E-3FEA-BA46-BCBC-768E5216F25F}"/>
              </a:ext>
            </a:extLst>
          </p:cNvPr>
          <p:cNvSpPr>
            <a:spLocks noGrp="1"/>
          </p:cNvSpPr>
          <p:nvPr>
            <p:ph type="dt" sz="half" idx="10"/>
          </p:nvPr>
        </p:nvSpPr>
        <p:spPr/>
        <p:txBody>
          <a:bodyPr/>
          <a:lstStyle/>
          <a:p>
            <a:fld id="{108734A4-4450-504B-83FB-D1C74901F5BB}" type="datetimeFigureOut">
              <a:rPr lang="en-US" smtClean="0"/>
              <a:t>2/28/2023</a:t>
            </a:fld>
            <a:endParaRPr lang="en-US"/>
          </a:p>
        </p:txBody>
      </p:sp>
      <p:sp>
        <p:nvSpPr>
          <p:cNvPr id="6" name="Footer Placeholder 5">
            <a:extLst>
              <a:ext uri="{FF2B5EF4-FFF2-40B4-BE49-F238E27FC236}">
                <a16:creationId xmlns:a16="http://schemas.microsoft.com/office/drawing/2014/main" id="{FD13DC42-D973-0745-A288-4DED140298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982D4-6ECD-514F-88ED-AD91D1123977}"/>
              </a:ext>
            </a:extLst>
          </p:cNvPr>
          <p:cNvSpPr>
            <a:spLocks noGrp="1"/>
          </p:cNvSpPr>
          <p:nvPr>
            <p:ph type="sldNum" sz="quarter" idx="12"/>
          </p:nvPr>
        </p:nvSpPr>
        <p:spPr/>
        <p:txBody>
          <a:bodyPr/>
          <a:lstStyle/>
          <a:p>
            <a:fld id="{12684D48-8377-4D48-A26F-028829942B63}" type="slidenum">
              <a:rPr lang="en-US" smtClean="0"/>
              <a:t>‹#›</a:t>
            </a:fld>
            <a:endParaRPr lang="en-US"/>
          </a:p>
        </p:txBody>
      </p:sp>
    </p:spTree>
    <p:extLst>
      <p:ext uri="{BB962C8B-B14F-4D97-AF65-F5344CB8AC3E}">
        <p14:creationId xmlns:p14="http://schemas.microsoft.com/office/powerpoint/2010/main" val="2050584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3BA3A-6566-0947-BB12-ADC21E8D98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63438A-355A-6047-BDCD-E073C9AF9A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BD2D62-413F-D040-9A7A-0C07333E1F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734A4-4450-504B-83FB-D1C74901F5BB}" type="datetimeFigureOut">
              <a:rPr lang="en-US" smtClean="0"/>
              <a:t>2/28/2023</a:t>
            </a:fld>
            <a:endParaRPr lang="en-US"/>
          </a:p>
        </p:txBody>
      </p:sp>
      <p:sp>
        <p:nvSpPr>
          <p:cNvPr id="5" name="Footer Placeholder 4">
            <a:extLst>
              <a:ext uri="{FF2B5EF4-FFF2-40B4-BE49-F238E27FC236}">
                <a16:creationId xmlns:a16="http://schemas.microsoft.com/office/drawing/2014/main" id="{179CA255-558F-2848-8FC0-9B2EF11C05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A11EC0-F2F5-4843-91C3-2133F413A3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84D48-8377-4D48-A26F-028829942B63}" type="slidenum">
              <a:rPr lang="en-US" smtClean="0"/>
              <a:t>‹#›</a:t>
            </a:fld>
            <a:endParaRPr lang="en-US"/>
          </a:p>
        </p:txBody>
      </p:sp>
    </p:spTree>
    <p:extLst>
      <p:ext uri="{BB962C8B-B14F-4D97-AF65-F5344CB8AC3E}">
        <p14:creationId xmlns:p14="http://schemas.microsoft.com/office/powerpoint/2010/main" val="71510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hyperlink" Target="http://www.sigmaforum.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hyperlink" Target="https://media.defense.gov/2023/Jan/25/2003149684/-1/-1/1/UKRAINE-FACT-SHEET-JAN-25.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tiff"/><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hyperlink" Target="https://www.youtube.com/watch?v=wcAsIWfk_z4&amp;list=PLugwVCjzrJsXwAiWBipTE9mTlFQC7H2rU" TargetMode="Externa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C3967-93B1-1A4D-BF04-AD0D1E002621}"/>
              </a:ext>
            </a:extLst>
          </p:cNvPr>
          <p:cNvSpPr>
            <a:spLocks noGrp="1"/>
          </p:cNvSpPr>
          <p:nvPr>
            <p:ph type="ctrTitle"/>
          </p:nvPr>
        </p:nvSpPr>
        <p:spPr/>
        <p:txBody>
          <a:bodyPr>
            <a:normAutofit/>
          </a:bodyPr>
          <a:lstStyle/>
          <a:p>
            <a:r>
              <a:rPr lang="en-US" sz="5400" dirty="0"/>
              <a:t>War in the Twenty-First Century</a:t>
            </a:r>
          </a:p>
        </p:txBody>
      </p:sp>
      <p:sp>
        <p:nvSpPr>
          <p:cNvPr id="3" name="Subtitle 2">
            <a:extLst>
              <a:ext uri="{FF2B5EF4-FFF2-40B4-BE49-F238E27FC236}">
                <a16:creationId xmlns:a16="http://schemas.microsoft.com/office/drawing/2014/main" id="{BBBEB30C-1AA8-CF4B-A6FF-C761DEE9242F}"/>
              </a:ext>
            </a:extLst>
          </p:cNvPr>
          <p:cNvSpPr>
            <a:spLocks noGrp="1"/>
          </p:cNvSpPr>
          <p:nvPr>
            <p:ph type="subTitle" idx="1"/>
          </p:nvPr>
        </p:nvSpPr>
        <p:spPr/>
        <p:txBody>
          <a:bodyPr>
            <a:normAutofit lnSpcReduction="10000"/>
          </a:bodyPr>
          <a:lstStyle/>
          <a:p>
            <a:r>
              <a:rPr lang="en-US" dirty="0"/>
              <a:t>Lecture Three</a:t>
            </a:r>
          </a:p>
          <a:p>
            <a:r>
              <a:rPr lang="en-US" dirty="0"/>
              <a:t>“I Do Not Know With What Weapons World War III Will Be Fought, But World War IV Will Be Fought With Sticks and Stones”</a:t>
            </a:r>
          </a:p>
          <a:p>
            <a:r>
              <a:rPr lang="en-US" dirty="0"/>
              <a:t>Tuesday, February 14</a:t>
            </a:r>
          </a:p>
          <a:p>
            <a:endParaRPr lang="en-US" dirty="0"/>
          </a:p>
        </p:txBody>
      </p:sp>
    </p:spTree>
    <p:extLst>
      <p:ext uri="{BB962C8B-B14F-4D97-AF65-F5344CB8AC3E}">
        <p14:creationId xmlns:p14="http://schemas.microsoft.com/office/powerpoint/2010/main" val="3938075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7202-2CE5-D246-B9CE-B69C3B136FBA}"/>
              </a:ext>
            </a:extLst>
          </p:cNvPr>
          <p:cNvSpPr>
            <a:spLocks noGrp="1"/>
          </p:cNvSpPr>
          <p:nvPr>
            <p:ph type="title"/>
          </p:nvPr>
        </p:nvSpPr>
        <p:spPr/>
        <p:txBody>
          <a:bodyPr>
            <a:noAutofit/>
          </a:bodyPr>
          <a:lstStyle/>
          <a:p>
            <a:pPr algn="ctr"/>
            <a:r>
              <a:rPr lang="en-US" sz="2000" dirty="0"/>
              <a:t>Before World War I, combat was two-dimensional. That conflict extended it into the air, while the twenty-first century has seen the militarization of low-orbit space by the US, China, and Russia. This trend will continue, altering the conduct of military operations on earth</a:t>
            </a:r>
          </a:p>
        </p:txBody>
      </p:sp>
      <p:pic>
        <p:nvPicPr>
          <p:cNvPr id="4" name="Content Placeholder 3">
            <a:extLst>
              <a:ext uri="{FF2B5EF4-FFF2-40B4-BE49-F238E27FC236}">
                <a16:creationId xmlns:a16="http://schemas.microsoft.com/office/drawing/2014/main" id="{F3A839D8-E0D6-9049-AD10-1024256ED86C}"/>
              </a:ext>
            </a:extLst>
          </p:cNvPr>
          <p:cNvPicPr>
            <a:picLocks noGrp="1" noChangeAspect="1"/>
          </p:cNvPicPr>
          <p:nvPr>
            <p:ph idx="1"/>
          </p:nvPr>
        </p:nvPicPr>
        <p:blipFill>
          <a:blip r:embed="rId2"/>
          <a:stretch>
            <a:fillRect/>
          </a:stretch>
        </p:blipFill>
        <p:spPr>
          <a:xfrm>
            <a:off x="7399618" y="2542289"/>
            <a:ext cx="3175000" cy="1143000"/>
          </a:xfrm>
        </p:spPr>
      </p:pic>
      <p:sp>
        <p:nvSpPr>
          <p:cNvPr id="5" name="TextBox 4">
            <a:extLst>
              <a:ext uri="{FF2B5EF4-FFF2-40B4-BE49-F238E27FC236}">
                <a16:creationId xmlns:a16="http://schemas.microsoft.com/office/drawing/2014/main" id="{BD424574-5965-4A4B-BF77-D972153804BC}"/>
              </a:ext>
            </a:extLst>
          </p:cNvPr>
          <p:cNvSpPr txBox="1"/>
          <p:nvPr/>
        </p:nvSpPr>
        <p:spPr>
          <a:xfrm>
            <a:off x="8754035" y="3966882"/>
            <a:ext cx="3209020" cy="1200329"/>
          </a:xfrm>
          <a:prstGeom prst="rect">
            <a:avLst/>
          </a:prstGeom>
          <a:noFill/>
        </p:spPr>
        <p:txBody>
          <a:bodyPr wrap="none" rtlCol="0">
            <a:spAutoFit/>
          </a:bodyPr>
          <a:lstStyle/>
          <a:p>
            <a:r>
              <a:rPr lang="en-US" dirty="0"/>
              <a:t>China’s Strategic Support</a:t>
            </a:r>
          </a:p>
          <a:p>
            <a:r>
              <a:rPr lang="en-US" dirty="0"/>
              <a:t>Force (founded 2015) comprises</a:t>
            </a:r>
          </a:p>
          <a:p>
            <a:r>
              <a:rPr lang="en-US" dirty="0"/>
              <a:t>space, cyber, and psychological</a:t>
            </a:r>
          </a:p>
          <a:p>
            <a:r>
              <a:rPr lang="en-US" dirty="0"/>
              <a:t>warfare branches</a:t>
            </a:r>
          </a:p>
        </p:txBody>
      </p:sp>
      <p:pic>
        <p:nvPicPr>
          <p:cNvPr id="6" name="Picture 5">
            <a:extLst>
              <a:ext uri="{FF2B5EF4-FFF2-40B4-BE49-F238E27FC236}">
                <a16:creationId xmlns:a16="http://schemas.microsoft.com/office/drawing/2014/main" id="{68183AAB-6591-6342-9740-C8996C6B7C65}"/>
              </a:ext>
            </a:extLst>
          </p:cNvPr>
          <p:cNvPicPr>
            <a:picLocks noChangeAspect="1"/>
          </p:cNvPicPr>
          <p:nvPr/>
        </p:nvPicPr>
        <p:blipFill>
          <a:blip r:embed="rId3"/>
          <a:stretch>
            <a:fillRect/>
          </a:stretch>
        </p:blipFill>
        <p:spPr>
          <a:xfrm>
            <a:off x="4193989" y="2428314"/>
            <a:ext cx="2536723" cy="2752344"/>
          </a:xfrm>
          <a:prstGeom prst="rect">
            <a:avLst/>
          </a:prstGeom>
        </p:spPr>
      </p:pic>
      <p:sp>
        <p:nvSpPr>
          <p:cNvPr id="7" name="TextBox 6">
            <a:extLst>
              <a:ext uri="{FF2B5EF4-FFF2-40B4-BE49-F238E27FC236}">
                <a16:creationId xmlns:a16="http://schemas.microsoft.com/office/drawing/2014/main" id="{858ED8C8-BAED-B74D-B18D-10465DD2C3E2}"/>
              </a:ext>
            </a:extLst>
          </p:cNvPr>
          <p:cNvSpPr txBox="1"/>
          <p:nvPr/>
        </p:nvSpPr>
        <p:spPr>
          <a:xfrm>
            <a:off x="4531659" y="5338483"/>
            <a:ext cx="3186953" cy="646331"/>
          </a:xfrm>
          <a:prstGeom prst="rect">
            <a:avLst/>
          </a:prstGeom>
          <a:noFill/>
        </p:spPr>
        <p:txBody>
          <a:bodyPr wrap="square" rtlCol="0">
            <a:spAutoFit/>
          </a:bodyPr>
          <a:lstStyle/>
          <a:p>
            <a:r>
              <a:rPr lang="en-US" dirty="0"/>
              <a:t>The Russian Space Forces (founded 2015)</a:t>
            </a:r>
          </a:p>
        </p:txBody>
      </p:sp>
      <p:pic>
        <p:nvPicPr>
          <p:cNvPr id="8" name="Picture 7">
            <a:extLst>
              <a:ext uri="{FF2B5EF4-FFF2-40B4-BE49-F238E27FC236}">
                <a16:creationId xmlns:a16="http://schemas.microsoft.com/office/drawing/2014/main" id="{FF9B3893-12AA-0D4C-A630-81B8FE954429}"/>
              </a:ext>
            </a:extLst>
          </p:cNvPr>
          <p:cNvPicPr>
            <a:picLocks noChangeAspect="1"/>
          </p:cNvPicPr>
          <p:nvPr/>
        </p:nvPicPr>
        <p:blipFill>
          <a:blip r:embed="rId4"/>
          <a:stretch>
            <a:fillRect/>
          </a:stretch>
        </p:blipFill>
        <p:spPr>
          <a:xfrm>
            <a:off x="838199" y="1845989"/>
            <a:ext cx="2686883" cy="2686883"/>
          </a:xfrm>
          <a:prstGeom prst="rect">
            <a:avLst/>
          </a:prstGeom>
        </p:spPr>
      </p:pic>
      <p:sp>
        <p:nvSpPr>
          <p:cNvPr id="9" name="TextBox 8">
            <a:extLst>
              <a:ext uri="{FF2B5EF4-FFF2-40B4-BE49-F238E27FC236}">
                <a16:creationId xmlns:a16="http://schemas.microsoft.com/office/drawing/2014/main" id="{E1D4E6E3-534F-DF44-A7B3-1F68E4CD39A0}"/>
              </a:ext>
            </a:extLst>
          </p:cNvPr>
          <p:cNvSpPr txBox="1"/>
          <p:nvPr/>
        </p:nvSpPr>
        <p:spPr>
          <a:xfrm>
            <a:off x="1237129" y="4948519"/>
            <a:ext cx="2307797" cy="1754326"/>
          </a:xfrm>
          <a:prstGeom prst="rect">
            <a:avLst/>
          </a:prstGeom>
          <a:noFill/>
        </p:spPr>
        <p:txBody>
          <a:bodyPr wrap="square" rtlCol="0">
            <a:spAutoFit/>
          </a:bodyPr>
          <a:lstStyle/>
          <a:p>
            <a:r>
              <a:rPr lang="en-US" dirty="0"/>
              <a:t>The US Space Force</a:t>
            </a:r>
          </a:p>
          <a:p>
            <a:r>
              <a:rPr lang="en-US" dirty="0"/>
              <a:t>(founded 2019) descends from the Air</a:t>
            </a:r>
          </a:p>
          <a:p>
            <a:r>
              <a:rPr lang="en-US" dirty="0"/>
              <a:t>Force Space Command, which was established in 1982</a:t>
            </a:r>
          </a:p>
        </p:txBody>
      </p:sp>
    </p:spTree>
    <p:extLst>
      <p:ext uri="{BB962C8B-B14F-4D97-AF65-F5344CB8AC3E}">
        <p14:creationId xmlns:p14="http://schemas.microsoft.com/office/powerpoint/2010/main" val="2544046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292A-76D1-0743-8BFC-06D1AC757375}"/>
              </a:ext>
            </a:extLst>
          </p:cNvPr>
          <p:cNvSpPr>
            <a:spLocks noGrp="1"/>
          </p:cNvSpPr>
          <p:nvPr>
            <p:ph type="title"/>
          </p:nvPr>
        </p:nvSpPr>
        <p:spPr/>
        <p:txBody>
          <a:bodyPr>
            <a:normAutofit fontScale="90000"/>
          </a:bodyPr>
          <a:lstStyle/>
          <a:p>
            <a:pPr algn="ctr"/>
            <a:r>
              <a:rPr lang="en-US" sz="2400" dirty="0"/>
              <a:t>The Ukrainians’ use of Elon Musk’s </a:t>
            </a:r>
            <a:r>
              <a:rPr lang="en-US" sz="2400" dirty="0" err="1"/>
              <a:t>Starlink</a:t>
            </a:r>
            <a:r>
              <a:rPr lang="en-US" sz="2400" dirty="0"/>
              <a:t> satellite-based communication system</a:t>
            </a:r>
            <a:br>
              <a:rPr lang="en-US" sz="2400" dirty="0"/>
            </a:br>
            <a:r>
              <a:rPr lang="en-US" sz="2400" dirty="0"/>
              <a:t>has been remarkably effective. Image shows a consignment of  </a:t>
            </a:r>
            <a:r>
              <a:rPr lang="en-US" sz="2400" dirty="0" err="1"/>
              <a:t>Starlink</a:t>
            </a:r>
            <a:r>
              <a:rPr lang="en-US" sz="2400" dirty="0"/>
              <a:t> dishes being delivered to the Ukrainian army. The use of low-cost, off-the-shelf technology is a feature of asymmetric warfare</a:t>
            </a:r>
          </a:p>
        </p:txBody>
      </p:sp>
      <p:pic>
        <p:nvPicPr>
          <p:cNvPr id="7" name="Content Placeholder 6">
            <a:extLst>
              <a:ext uri="{FF2B5EF4-FFF2-40B4-BE49-F238E27FC236}">
                <a16:creationId xmlns:a16="http://schemas.microsoft.com/office/drawing/2014/main" id="{0CE16DFD-A8C0-684B-B516-F78630761D59}"/>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3941170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5EC0-8418-C14A-800B-FE14C7E5F81F}"/>
              </a:ext>
            </a:extLst>
          </p:cNvPr>
          <p:cNvSpPr>
            <a:spLocks noGrp="1"/>
          </p:cNvSpPr>
          <p:nvPr>
            <p:ph type="title"/>
          </p:nvPr>
        </p:nvSpPr>
        <p:spPr/>
        <p:txBody>
          <a:bodyPr>
            <a:normAutofit/>
          </a:bodyPr>
          <a:lstStyle/>
          <a:p>
            <a:pPr algn="ctr"/>
            <a:r>
              <a:rPr lang="en-US" sz="2400" dirty="0"/>
              <a:t>Military thrillers as a professional resource</a:t>
            </a:r>
          </a:p>
        </p:txBody>
      </p:sp>
      <p:pic>
        <p:nvPicPr>
          <p:cNvPr id="4" name="Content Placeholder 3">
            <a:extLst>
              <a:ext uri="{FF2B5EF4-FFF2-40B4-BE49-F238E27FC236}">
                <a16:creationId xmlns:a16="http://schemas.microsoft.com/office/drawing/2014/main" id="{6188BF00-27AF-A942-9121-6C0B10D27B36}"/>
              </a:ext>
            </a:extLst>
          </p:cNvPr>
          <p:cNvPicPr>
            <a:picLocks noGrp="1" noChangeAspect="1"/>
          </p:cNvPicPr>
          <p:nvPr>
            <p:ph idx="1"/>
          </p:nvPr>
        </p:nvPicPr>
        <p:blipFill>
          <a:blip r:embed="rId2"/>
          <a:stretch>
            <a:fillRect/>
          </a:stretch>
        </p:blipFill>
        <p:spPr>
          <a:xfrm>
            <a:off x="3852719" y="3052481"/>
            <a:ext cx="1880210" cy="2837003"/>
          </a:xfrm>
        </p:spPr>
      </p:pic>
      <p:pic>
        <p:nvPicPr>
          <p:cNvPr id="5" name="Picture 4">
            <a:extLst>
              <a:ext uri="{FF2B5EF4-FFF2-40B4-BE49-F238E27FC236}">
                <a16:creationId xmlns:a16="http://schemas.microsoft.com/office/drawing/2014/main" id="{BD3D5600-F674-FC43-9FB6-BB2175E1A428}"/>
              </a:ext>
            </a:extLst>
          </p:cNvPr>
          <p:cNvPicPr>
            <a:picLocks noChangeAspect="1"/>
          </p:cNvPicPr>
          <p:nvPr/>
        </p:nvPicPr>
        <p:blipFill>
          <a:blip r:embed="rId3"/>
          <a:stretch>
            <a:fillRect/>
          </a:stretch>
        </p:blipFill>
        <p:spPr>
          <a:xfrm>
            <a:off x="618565" y="2089619"/>
            <a:ext cx="2895598" cy="2895598"/>
          </a:xfrm>
          <a:prstGeom prst="rect">
            <a:avLst/>
          </a:prstGeom>
        </p:spPr>
      </p:pic>
      <p:pic>
        <p:nvPicPr>
          <p:cNvPr id="7" name="Picture 6">
            <a:extLst>
              <a:ext uri="{FF2B5EF4-FFF2-40B4-BE49-F238E27FC236}">
                <a16:creationId xmlns:a16="http://schemas.microsoft.com/office/drawing/2014/main" id="{FBF7E7F8-1197-6740-A155-9FB61CA891D8}"/>
              </a:ext>
            </a:extLst>
          </p:cNvPr>
          <p:cNvPicPr>
            <a:picLocks noChangeAspect="1"/>
          </p:cNvPicPr>
          <p:nvPr/>
        </p:nvPicPr>
        <p:blipFill>
          <a:blip r:embed="rId4"/>
          <a:stretch>
            <a:fillRect/>
          </a:stretch>
        </p:blipFill>
        <p:spPr>
          <a:xfrm>
            <a:off x="6071485" y="2089619"/>
            <a:ext cx="2667000" cy="2667000"/>
          </a:xfrm>
          <a:prstGeom prst="rect">
            <a:avLst/>
          </a:prstGeom>
        </p:spPr>
      </p:pic>
      <p:pic>
        <p:nvPicPr>
          <p:cNvPr id="3" name="Picture 2">
            <a:extLst>
              <a:ext uri="{FF2B5EF4-FFF2-40B4-BE49-F238E27FC236}">
                <a16:creationId xmlns:a16="http://schemas.microsoft.com/office/drawing/2014/main" id="{672322C5-FF72-444E-917F-E34A6F45C432}"/>
              </a:ext>
            </a:extLst>
          </p:cNvPr>
          <p:cNvPicPr>
            <a:picLocks noChangeAspect="1"/>
          </p:cNvPicPr>
          <p:nvPr/>
        </p:nvPicPr>
        <p:blipFill>
          <a:blip r:embed="rId5"/>
          <a:stretch>
            <a:fillRect/>
          </a:stretch>
        </p:blipFill>
        <p:spPr>
          <a:xfrm>
            <a:off x="9242610" y="3052481"/>
            <a:ext cx="1617722" cy="2453248"/>
          </a:xfrm>
          <a:prstGeom prst="rect">
            <a:avLst/>
          </a:prstGeom>
        </p:spPr>
      </p:pic>
    </p:spTree>
    <p:extLst>
      <p:ext uri="{BB962C8B-B14F-4D97-AF65-F5344CB8AC3E}">
        <p14:creationId xmlns:p14="http://schemas.microsoft.com/office/powerpoint/2010/main" val="952173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D0626-5B61-A84A-8838-A75900C77189}"/>
              </a:ext>
            </a:extLst>
          </p:cNvPr>
          <p:cNvSpPr>
            <a:spLocks noGrp="1"/>
          </p:cNvSpPr>
          <p:nvPr>
            <p:ph type="title"/>
          </p:nvPr>
        </p:nvSpPr>
        <p:spPr/>
        <p:txBody>
          <a:bodyPr>
            <a:normAutofit/>
          </a:bodyPr>
          <a:lstStyle/>
          <a:p>
            <a:pPr algn="ctr"/>
            <a:r>
              <a:rPr lang="en-US" sz="2400" dirty="0"/>
              <a:t>SIGMA was founded by former White House Science Office member</a:t>
            </a:r>
            <a:br>
              <a:rPr lang="en-US" sz="2400" dirty="0"/>
            </a:br>
            <a:r>
              <a:rPr lang="en-US" sz="2400" dirty="0" err="1"/>
              <a:t>Arlan</a:t>
            </a:r>
            <a:r>
              <a:rPr lang="en-US" sz="2400" dirty="0"/>
              <a:t> Andrews, Sr.</a:t>
            </a:r>
            <a:br>
              <a:rPr lang="en-US" sz="2400" dirty="0"/>
            </a:br>
            <a:r>
              <a:rPr lang="en-US" sz="2400" dirty="0"/>
              <a:t>See: </a:t>
            </a:r>
            <a:r>
              <a:rPr lang="en-US" sz="2400" dirty="0">
                <a:hlinkClick r:id="rId2"/>
              </a:rPr>
              <a:t>http://www.sigmaforum.org</a:t>
            </a:r>
            <a:endParaRPr lang="en-US" sz="2400" dirty="0"/>
          </a:p>
        </p:txBody>
      </p:sp>
      <p:pic>
        <p:nvPicPr>
          <p:cNvPr id="4" name="Content Placeholder 3">
            <a:extLst>
              <a:ext uri="{FF2B5EF4-FFF2-40B4-BE49-F238E27FC236}">
                <a16:creationId xmlns:a16="http://schemas.microsoft.com/office/drawing/2014/main" id="{067AEE4F-954F-AB4E-8A62-D4FA9F20F985}"/>
              </a:ext>
            </a:extLst>
          </p:cNvPr>
          <p:cNvPicPr>
            <a:picLocks noGrp="1" noChangeAspect="1"/>
          </p:cNvPicPr>
          <p:nvPr>
            <p:ph idx="1"/>
          </p:nvPr>
        </p:nvPicPr>
        <p:blipFill>
          <a:blip r:embed="rId3"/>
          <a:stretch>
            <a:fillRect/>
          </a:stretch>
        </p:blipFill>
        <p:spPr>
          <a:xfrm>
            <a:off x="1309594" y="2172121"/>
            <a:ext cx="5969000" cy="1130300"/>
          </a:xfrm>
        </p:spPr>
      </p:pic>
      <p:sp>
        <p:nvSpPr>
          <p:cNvPr id="7" name="TextBox 6">
            <a:extLst>
              <a:ext uri="{FF2B5EF4-FFF2-40B4-BE49-F238E27FC236}">
                <a16:creationId xmlns:a16="http://schemas.microsoft.com/office/drawing/2014/main" id="{919ED512-8E89-8249-924A-47647C37524F}"/>
              </a:ext>
            </a:extLst>
          </p:cNvPr>
          <p:cNvSpPr txBox="1"/>
          <p:nvPr/>
        </p:nvSpPr>
        <p:spPr>
          <a:xfrm>
            <a:off x="2097741" y="3993777"/>
            <a:ext cx="10617865" cy="1477328"/>
          </a:xfrm>
          <a:prstGeom prst="rect">
            <a:avLst/>
          </a:prstGeom>
          <a:noFill/>
        </p:spPr>
        <p:txBody>
          <a:bodyPr wrap="square" rtlCol="0">
            <a:spAutoFit/>
          </a:bodyPr>
          <a:lstStyle/>
          <a:p>
            <a:r>
              <a:rPr lang="en-US" dirty="0"/>
              <a:t>“Sigma is a group of science fiction writers who offer futurism consulting to the</a:t>
            </a:r>
          </a:p>
          <a:p>
            <a:r>
              <a:rPr lang="en-US" dirty="0"/>
              <a:t>United States government […]. […]. Most of us have earned PhDs in high tech fields and</a:t>
            </a:r>
          </a:p>
          <a:p>
            <a:r>
              <a:rPr lang="en-US" dirty="0"/>
              <a:t>some presently hold Federal and defense industry positions. Each is an accomplished</a:t>
            </a:r>
          </a:p>
          <a:p>
            <a:r>
              <a:rPr lang="en-US" dirty="0"/>
              <a:t>science fiction author who has postulated new technologies, new problems, and</a:t>
            </a:r>
          </a:p>
          <a:p>
            <a:r>
              <a:rPr lang="en-US" dirty="0"/>
              <a:t>new Societies […]”</a:t>
            </a:r>
          </a:p>
        </p:txBody>
      </p:sp>
    </p:spTree>
    <p:extLst>
      <p:ext uri="{BB962C8B-B14F-4D97-AF65-F5344CB8AC3E}">
        <p14:creationId xmlns:p14="http://schemas.microsoft.com/office/powerpoint/2010/main" val="3802463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119C0-1066-6A4D-853F-0DB41CBFDFFA}"/>
              </a:ext>
            </a:extLst>
          </p:cNvPr>
          <p:cNvSpPr>
            <a:spLocks noGrp="1"/>
          </p:cNvSpPr>
          <p:nvPr>
            <p:ph type="title"/>
          </p:nvPr>
        </p:nvSpPr>
        <p:spPr/>
        <p:txBody>
          <a:bodyPr>
            <a:normAutofit/>
          </a:bodyPr>
          <a:lstStyle/>
          <a:p>
            <a:pPr algn="ctr"/>
            <a:r>
              <a:rPr lang="en-US" sz="2400" dirty="0"/>
              <a:t>Prof. </a:t>
            </a:r>
            <a:r>
              <a:rPr lang="en-US" sz="2400" dirty="0" err="1"/>
              <a:t>Shvanvich</a:t>
            </a:r>
            <a:r>
              <a:rPr lang="en-US" sz="2400" dirty="0"/>
              <a:t> (</a:t>
            </a:r>
            <a:r>
              <a:rPr lang="en-US" sz="2400" dirty="0" err="1"/>
              <a:t>Schwanwitsch</a:t>
            </a:r>
            <a:r>
              <a:rPr lang="en-US" sz="2400" dirty="0"/>
              <a:t>) taught Stalin lepidoptery and helped the Red Army defeat Nazi Germany</a:t>
            </a:r>
          </a:p>
        </p:txBody>
      </p:sp>
      <p:sp>
        <p:nvSpPr>
          <p:cNvPr id="5" name="TextBox 4">
            <a:extLst>
              <a:ext uri="{FF2B5EF4-FFF2-40B4-BE49-F238E27FC236}">
                <a16:creationId xmlns:a16="http://schemas.microsoft.com/office/drawing/2014/main" id="{9F6685BA-D600-BD4D-A2D3-0E8CDEDED2B0}"/>
              </a:ext>
            </a:extLst>
          </p:cNvPr>
          <p:cNvSpPr txBox="1"/>
          <p:nvPr/>
        </p:nvSpPr>
        <p:spPr>
          <a:xfrm flipH="1">
            <a:off x="4598891" y="4918030"/>
            <a:ext cx="2286002" cy="646331"/>
          </a:xfrm>
          <a:prstGeom prst="rect">
            <a:avLst/>
          </a:prstGeom>
          <a:noFill/>
        </p:spPr>
        <p:txBody>
          <a:bodyPr wrap="square" rtlCol="0">
            <a:spAutoFit/>
          </a:bodyPr>
          <a:lstStyle/>
          <a:p>
            <a:r>
              <a:rPr lang="en-US" dirty="0"/>
              <a:t>Prof. </a:t>
            </a:r>
            <a:r>
              <a:rPr lang="en-US" dirty="0" err="1"/>
              <a:t>Shvanvich’s</a:t>
            </a:r>
            <a:r>
              <a:rPr lang="en-US" dirty="0"/>
              <a:t> grave in St. Petersburg</a:t>
            </a:r>
          </a:p>
        </p:txBody>
      </p:sp>
      <p:pic>
        <p:nvPicPr>
          <p:cNvPr id="9" name="Content Placeholder 8">
            <a:extLst>
              <a:ext uri="{FF2B5EF4-FFF2-40B4-BE49-F238E27FC236}">
                <a16:creationId xmlns:a16="http://schemas.microsoft.com/office/drawing/2014/main" id="{E32B5FA3-6CC8-884F-B1F9-73CBE7A7DDA4}"/>
              </a:ext>
            </a:extLst>
          </p:cNvPr>
          <p:cNvPicPr>
            <a:picLocks noGrp="1" noChangeAspect="1"/>
          </p:cNvPicPr>
          <p:nvPr>
            <p:ph idx="1"/>
          </p:nvPr>
        </p:nvPicPr>
        <p:blipFill>
          <a:blip r:embed="rId2"/>
          <a:stretch>
            <a:fillRect/>
          </a:stretch>
        </p:blipFill>
        <p:spPr>
          <a:xfrm>
            <a:off x="4693023" y="2184546"/>
            <a:ext cx="1909483" cy="2548819"/>
          </a:xfrm>
        </p:spPr>
      </p:pic>
      <p:pic>
        <p:nvPicPr>
          <p:cNvPr id="10" name="Picture 9">
            <a:extLst>
              <a:ext uri="{FF2B5EF4-FFF2-40B4-BE49-F238E27FC236}">
                <a16:creationId xmlns:a16="http://schemas.microsoft.com/office/drawing/2014/main" id="{6AA5CA23-2624-7046-B718-1EACF3CC8A25}"/>
              </a:ext>
            </a:extLst>
          </p:cNvPr>
          <p:cNvPicPr>
            <a:picLocks noChangeAspect="1"/>
          </p:cNvPicPr>
          <p:nvPr/>
        </p:nvPicPr>
        <p:blipFill>
          <a:blip r:embed="rId3"/>
          <a:stretch>
            <a:fillRect/>
          </a:stretch>
        </p:blipFill>
        <p:spPr>
          <a:xfrm>
            <a:off x="1802279" y="2464620"/>
            <a:ext cx="1465355" cy="2040368"/>
          </a:xfrm>
          <a:prstGeom prst="rect">
            <a:avLst/>
          </a:prstGeom>
        </p:spPr>
      </p:pic>
      <p:sp>
        <p:nvSpPr>
          <p:cNvPr id="11" name="TextBox 10">
            <a:extLst>
              <a:ext uri="{FF2B5EF4-FFF2-40B4-BE49-F238E27FC236}">
                <a16:creationId xmlns:a16="http://schemas.microsoft.com/office/drawing/2014/main" id="{E79BBA0F-1DA5-9943-8594-6F371782554C}"/>
              </a:ext>
            </a:extLst>
          </p:cNvPr>
          <p:cNvSpPr txBox="1"/>
          <p:nvPr/>
        </p:nvSpPr>
        <p:spPr>
          <a:xfrm>
            <a:off x="1802279" y="4733365"/>
            <a:ext cx="1905683" cy="646331"/>
          </a:xfrm>
          <a:prstGeom prst="rect">
            <a:avLst/>
          </a:prstGeom>
          <a:noFill/>
        </p:spPr>
        <p:txBody>
          <a:bodyPr wrap="square" rtlCol="0">
            <a:spAutoFit/>
          </a:bodyPr>
          <a:lstStyle/>
          <a:p>
            <a:r>
              <a:rPr lang="en-US" dirty="0"/>
              <a:t>Boris </a:t>
            </a:r>
            <a:r>
              <a:rPr lang="en-US" dirty="0" err="1"/>
              <a:t>Shvanvich</a:t>
            </a:r>
            <a:endParaRPr lang="en-US" dirty="0"/>
          </a:p>
          <a:p>
            <a:r>
              <a:rPr lang="en-US" dirty="0"/>
              <a:t>   (1899-1957) </a:t>
            </a:r>
          </a:p>
        </p:txBody>
      </p:sp>
      <p:pic>
        <p:nvPicPr>
          <p:cNvPr id="14" name="Picture 13">
            <a:extLst>
              <a:ext uri="{FF2B5EF4-FFF2-40B4-BE49-F238E27FC236}">
                <a16:creationId xmlns:a16="http://schemas.microsoft.com/office/drawing/2014/main" id="{61268DC9-52A5-6440-958B-05C6A5F9099A}"/>
              </a:ext>
            </a:extLst>
          </p:cNvPr>
          <p:cNvPicPr>
            <a:picLocks noChangeAspect="1"/>
          </p:cNvPicPr>
          <p:nvPr/>
        </p:nvPicPr>
        <p:blipFill>
          <a:blip r:embed="rId4"/>
          <a:stretch>
            <a:fillRect/>
          </a:stretch>
        </p:blipFill>
        <p:spPr>
          <a:xfrm>
            <a:off x="7771502" y="2338294"/>
            <a:ext cx="2874085" cy="2395071"/>
          </a:xfrm>
          <a:prstGeom prst="rect">
            <a:avLst/>
          </a:prstGeom>
        </p:spPr>
      </p:pic>
      <p:sp>
        <p:nvSpPr>
          <p:cNvPr id="15" name="TextBox 14">
            <a:extLst>
              <a:ext uri="{FF2B5EF4-FFF2-40B4-BE49-F238E27FC236}">
                <a16:creationId xmlns:a16="http://schemas.microsoft.com/office/drawing/2014/main" id="{64A20AAD-9409-FE44-8B79-80A6008925CF}"/>
              </a:ext>
            </a:extLst>
          </p:cNvPr>
          <p:cNvSpPr txBox="1"/>
          <p:nvPr/>
        </p:nvSpPr>
        <p:spPr>
          <a:xfrm>
            <a:off x="8081683" y="4904057"/>
            <a:ext cx="2563904" cy="1477328"/>
          </a:xfrm>
          <a:prstGeom prst="rect">
            <a:avLst/>
          </a:prstGeom>
          <a:noFill/>
        </p:spPr>
        <p:txBody>
          <a:bodyPr wrap="square" rtlCol="0">
            <a:spAutoFit/>
          </a:bodyPr>
          <a:lstStyle/>
          <a:p>
            <a:r>
              <a:rPr lang="en-US" dirty="0"/>
              <a:t>Soviet camouflage</a:t>
            </a:r>
          </a:p>
          <a:p>
            <a:r>
              <a:rPr lang="en-US" dirty="0"/>
              <a:t>patterns in World War II</a:t>
            </a:r>
          </a:p>
          <a:p>
            <a:r>
              <a:rPr lang="en-US" dirty="0"/>
              <a:t>(clockwise from top left:</a:t>
            </a:r>
          </a:p>
          <a:p>
            <a:r>
              <a:rPr lang="en-US" dirty="0"/>
              <a:t>summer, autumn, spring, winter)</a:t>
            </a:r>
          </a:p>
        </p:txBody>
      </p:sp>
    </p:spTree>
    <p:extLst>
      <p:ext uri="{BB962C8B-B14F-4D97-AF65-F5344CB8AC3E}">
        <p14:creationId xmlns:p14="http://schemas.microsoft.com/office/powerpoint/2010/main" val="2761623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A9748-2CB1-8D41-B81A-A83D4C501719}"/>
              </a:ext>
            </a:extLst>
          </p:cNvPr>
          <p:cNvSpPr>
            <a:spLocks noGrp="1"/>
          </p:cNvSpPr>
          <p:nvPr>
            <p:ph type="title"/>
          </p:nvPr>
        </p:nvSpPr>
        <p:spPr/>
        <p:txBody>
          <a:bodyPr>
            <a:normAutofit fontScale="90000"/>
          </a:bodyPr>
          <a:lstStyle/>
          <a:p>
            <a:pPr algn="ctr"/>
            <a:r>
              <a:rPr lang="en-US" sz="2000" dirty="0"/>
              <a:t>Fighting the last war, or, the perils of operational plagiarism. </a:t>
            </a:r>
            <a:br>
              <a:rPr lang="en-US" sz="2000" dirty="0"/>
            </a:br>
            <a:r>
              <a:rPr lang="en-US" sz="2000" dirty="0"/>
              <a:t>On February 24, 2022 Russia attempted to mount a version of Operations Desert Storm and Iraqi Freedom. It did not work. In consequence, the Russian army reverted to its traditional, attritional manner of waging war.</a:t>
            </a:r>
            <a:br>
              <a:rPr lang="en-US" sz="2000" dirty="0"/>
            </a:br>
            <a:r>
              <a:rPr lang="en-US" sz="2000" dirty="0"/>
              <a:t>NB: the principles of strategy never change, but operational and tactical methods evolved through the ages</a:t>
            </a:r>
          </a:p>
        </p:txBody>
      </p:sp>
      <p:sp>
        <p:nvSpPr>
          <p:cNvPr id="3" name="Content Placeholder 2">
            <a:extLst>
              <a:ext uri="{FF2B5EF4-FFF2-40B4-BE49-F238E27FC236}">
                <a16:creationId xmlns:a16="http://schemas.microsoft.com/office/drawing/2014/main" id="{35861155-94FA-0A4C-B707-4C4EBF3C1DFA}"/>
              </a:ext>
            </a:extLst>
          </p:cNvPr>
          <p:cNvSpPr>
            <a:spLocks noGrp="1"/>
          </p:cNvSpPr>
          <p:nvPr>
            <p:ph idx="1"/>
          </p:nvPr>
        </p:nvSpPr>
        <p:spPr/>
        <p:txBody>
          <a:bodyPr>
            <a:normAutofit/>
          </a:bodyPr>
          <a:lstStyle/>
          <a:p>
            <a:pPr marL="0" indent="0">
              <a:buNone/>
            </a:pPr>
            <a:r>
              <a:rPr lang="en-US" dirty="0"/>
              <a:t>“Shock and Awe”</a:t>
            </a:r>
          </a:p>
          <a:p>
            <a:pPr marL="0" indent="0">
              <a:buNone/>
            </a:pPr>
            <a:r>
              <a:rPr lang="en-US" dirty="0"/>
              <a:t>Shaping the battlefield</a:t>
            </a:r>
          </a:p>
          <a:p>
            <a:pPr marL="0" indent="0">
              <a:buNone/>
            </a:pPr>
            <a:r>
              <a:rPr lang="en-US" dirty="0"/>
              <a:t>Land- and sea-based cruise missiles</a:t>
            </a:r>
            <a:endParaRPr lang="ru-RU" dirty="0"/>
          </a:p>
          <a:p>
            <a:pPr marL="0" indent="0">
              <a:buNone/>
            </a:pPr>
            <a:r>
              <a:rPr lang="en-US" dirty="0"/>
              <a:t>Deployment of special forces</a:t>
            </a:r>
          </a:p>
          <a:p>
            <a:pPr marL="0" indent="0">
              <a:buNone/>
            </a:pPr>
            <a:r>
              <a:rPr lang="en-US" dirty="0"/>
              <a:t>“Light footprint” (associated with the 2003 Iraq war)</a:t>
            </a:r>
          </a:p>
          <a:p>
            <a:pPr marL="0" indent="0">
              <a:buNone/>
            </a:pPr>
            <a:r>
              <a:rPr lang="en-US" dirty="0"/>
              <a:t>PMC’s (private military contractors)</a:t>
            </a:r>
          </a:p>
          <a:p>
            <a:pPr marL="0" indent="0">
              <a:buNone/>
            </a:pPr>
            <a:r>
              <a:rPr lang="en-US" dirty="0"/>
              <a:t>Battalion-sized tactical groups</a:t>
            </a:r>
          </a:p>
          <a:p>
            <a:pPr marL="0" indent="0">
              <a:buNone/>
            </a:pPr>
            <a:r>
              <a:rPr lang="en-US" dirty="0"/>
              <a:t>Pixelated camo patterns that are machine-engineered</a:t>
            </a:r>
          </a:p>
        </p:txBody>
      </p:sp>
    </p:spTree>
    <p:extLst>
      <p:ext uri="{BB962C8B-B14F-4D97-AF65-F5344CB8AC3E}">
        <p14:creationId xmlns:p14="http://schemas.microsoft.com/office/powerpoint/2010/main" val="2316744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84E33-F877-B349-8D0F-8B4BDE9A4578}"/>
              </a:ext>
            </a:extLst>
          </p:cNvPr>
          <p:cNvSpPr>
            <a:spLocks noGrp="1"/>
          </p:cNvSpPr>
          <p:nvPr>
            <p:ph type="title"/>
          </p:nvPr>
        </p:nvSpPr>
        <p:spPr/>
        <p:txBody>
          <a:bodyPr>
            <a:normAutofit fontScale="90000"/>
          </a:bodyPr>
          <a:lstStyle/>
          <a:p>
            <a:pPr algn="ctr"/>
            <a:r>
              <a:rPr lang="en-US" sz="2000" dirty="0"/>
              <a:t>Under Russian law, the Wagner Group should be illegal as it is a private military company. Its owner, “Putin’s Chef” Yevgeny </a:t>
            </a:r>
            <a:r>
              <a:rPr lang="en-US" sz="2000" dirty="0" err="1"/>
              <a:t>Prigozhin</a:t>
            </a:r>
            <a:r>
              <a:rPr lang="en-US" sz="2000" dirty="0"/>
              <a:t>, has emerged as an important political player. “Gordon Ramsey was not in charge of Blackwater” (Atomic Cherry, a Russian military affairs Telegram channel). That said, or quoted, the privatization of military action will be a central feature of twenty-first century warfare. In this regard, however, China may prove to be something of an exception…</a:t>
            </a:r>
          </a:p>
        </p:txBody>
      </p:sp>
      <p:pic>
        <p:nvPicPr>
          <p:cNvPr id="4" name="Content Placeholder 3">
            <a:extLst>
              <a:ext uri="{FF2B5EF4-FFF2-40B4-BE49-F238E27FC236}">
                <a16:creationId xmlns:a16="http://schemas.microsoft.com/office/drawing/2014/main" id="{3F6BE7E5-6B80-7146-B2E2-44BE233511FC}"/>
              </a:ext>
            </a:extLst>
          </p:cNvPr>
          <p:cNvPicPr>
            <a:picLocks noGrp="1" noChangeAspect="1"/>
          </p:cNvPicPr>
          <p:nvPr>
            <p:ph idx="1"/>
          </p:nvPr>
        </p:nvPicPr>
        <p:blipFill>
          <a:blip r:embed="rId2"/>
          <a:stretch>
            <a:fillRect/>
          </a:stretch>
        </p:blipFill>
        <p:spPr>
          <a:xfrm>
            <a:off x="1048871" y="1942128"/>
            <a:ext cx="3219354" cy="2116726"/>
          </a:xfrm>
        </p:spPr>
      </p:pic>
      <p:pic>
        <p:nvPicPr>
          <p:cNvPr id="5" name="Picture 4">
            <a:extLst>
              <a:ext uri="{FF2B5EF4-FFF2-40B4-BE49-F238E27FC236}">
                <a16:creationId xmlns:a16="http://schemas.microsoft.com/office/drawing/2014/main" id="{2B12659E-E3A4-A04F-BD1B-6AA5B59ACFB2}"/>
              </a:ext>
            </a:extLst>
          </p:cNvPr>
          <p:cNvPicPr>
            <a:picLocks noChangeAspect="1"/>
          </p:cNvPicPr>
          <p:nvPr/>
        </p:nvPicPr>
        <p:blipFill>
          <a:blip r:embed="rId3"/>
          <a:stretch>
            <a:fillRect/>
          </a:stretch>
        </p:blipFill>
        <p:spPr>
          <a:xfrm>
            <a:off x="4399942" y="4058854"/>
            <a:ext cx="2862646" cy="1908430"/>
          </a:xfrm>
          <a:prstGeom prst="rect">
            <a:avLst/>
          </a:prstGeom>
        </p:spPr>
      </p:pic>
      <p:pic>
        <p:nvPicPr>
          <p:cNvPr id="6" name="Picture 5">
            <a:extLst>
              <a:ext uri="{FF2B5EF4-FFF2-40B4-BE49-F238E27FC236}">
                <a16:creationId xmlns:a16="http://schemas.microsoft.com/office/drawing/2014/main" id="{57EF16A4-17F7-FB46-841F-9A31F6AA5F08}"/>
              </a:ext>
            </a:extLst>
          </p:cNvPr>
          <p:cNvPicPr>
            <a:picLocks noChangeAspect="1"/>
          </p:cNvPicPr>
          <p:nvPr/>
        </p:nvPicPr>
        <p:blipFill>
          <a:blip r:embed="rId4"/>
          <a:stretch>
            <a:fillRect/>
          </a:stretch>
        </p:blipFill>
        <p:spPr>
          <a:xfrm>
            <a:off x="7394305" y="2224516"/>
            <a:ext cx="3763069" cy="2116726"/>
          </a:xfrm>
          <a:prstGeom prst="rect">
            <a:avLst/>
          </a:prstGeom>
        </p:spPr>
      </p:pic>
    </p:spTree>
    <p:extLst>
      <p:ext uri="{BB962C8B-B14F-4D97-AF65-F5344CB8AC3E}">
        <p14:creationId xmlns:p14="http://schemas.microsoft.com/office/powerpoint/2010/main" val="2943510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854D7-2AAF-9F4D-8017-9287B7BCEA5C}"/>
              </a:ext>
            </a:extLst>
          </p:cNvPr>
          <p:cNvSpPr>
            <a:spLocks noGrp="1"/>
          </p:cNvSpPr>
          <p:nvPr>
            <p:ph type="title"/>
          </p:nvPr>
        </p:nvSpPr>
        <p:spPr/>
        <p:txBody>
          <a:bodyPr>
            <a:noAutofit/>
          </a:bodyPr>
          <a:lstStyle/>
          <a:p>
            <a:pPr algn="ctr"/>
            <a:r>
              <a:rPr lang="en-US" sz="1800" dirty="0"/>
              <a:t>…because its privatization of the state’s monopoly on violence is </a:t>
            </a:r>
            <a:r>
              <a:rPr lang="en-US" sz="1800" dirty="0" err="1"/>
              <a:t>lonfined</a:t>
            </a:r>
            <a:r>
              <a:rPr lang="en-US" sz="1800" dirty="0"/>
              <a:t> to PSCs (private security contractors).</a:t>
            </a:r>
            <a:br>
              <a:rPr lang="en-US" sz="2000" dirty="0"/>
            </a:br>
            <a:r>
              <a:rPr lang="en-US" sz="1800" dirty="0"/>
              <a:t>These images shows </a:t>
            </a:r>
            <a:r>
              <a:rPr lang="en-US" sz="1800" dirty="0" err="1"/>
              <a:t>Tianzun</a:t>
            </a:r>
            <a:r>
              <a:rPr lang="en-US" sz="1800" dirty="0"/>
              <a:t> Special Guard owner Wang </a:t>
            </a:r>
            <a:r>
              <a:rPr lang="en-US" sz="1800" dirty="0" err="1"/>
              <a:t>Haichun</a:t>
            </a:r>
            <a:r>
              <a:rPr lang="en-US" sz="1800" dirty="0"/>
              <a:t> leading a company exercise in Hangzhou, China in 2018 (on left), and posing with his employees in front of company headquarters (on right). As in the case of the Wagner Group or, earlier, America’s Blackwater company (now operating as </a:t>
            </a:r>
            <a:r>
              <a:rPr lang="en-US" sz="1800" dirty="0" err="1"/>
              <a:t>Constellis</a:t>
            </a:r>
            <a:r>
              <a:rPr lang="en-US" sz="1800" dirty="0"/>
              <a:t>), private security or military work carries with it a certain aesthetic </a:t>
            </a:r>
          </a:p>
        </p:txBody>
      </p:sp>
      <p:pic>
        <p:nvPicPr>
          <p:cNvPr id="4" name="Content Placeholder 3">
            <a:extLst>
              <a:ext uri="{FF2B5EF4-FFF2-40B4-BE49-F238E27FC236}">
                <a16:creationId xmlns:a16="http://schemas.microsoft.com/office/drawing/2014/main" id="{A6084610-1793-304C-A067-45BF8640A29D}"/>
              </a:ext>
            </a:extLst>
          </p:cNvPr>
          <p:cNvPicPr>
            <a:picLocks noGrp="1" noChangeAspect="1"/>
          </p:cNvPicPr>
          <p:nvPr>
            <p:ph idx="1"/>
          </p:nvPr>
        </p:nvPicPr>
        <p:blipFill>
          <a:blip r:embed="rId2"/>
          <a:stretch>
            <a:fillRect/>
          </a:stretch>
        </p:blipFill>
        <p:spPr>
          <a:xfrm>
            <a:off x="1949823" y="2692179"/>
            <a:ext cx="4307541" cy="2253023"/>
          </a:xfrm>
        </p:spPr>
      </p:pic>
      <p:pic>
        <p:nvPicPr>
          <p:cNvPr id="5" name="Picture 4">
            <a:extLst>
              <a:ext uri="{FF2B5EF4-FFF2-40B4-BE49-F238E27FC236}">
                <a16:creationId xmlns:a16="http://schemas.microsoft.com/office/drawing/2014/main" id="{E4176831-6C76-964D-B12D-FDA0161788D7}"/>
              </a:ext>
            </a:extLst>
          </p:cNvPr>
          <p:cNvPicPr>
            <a:picLocks noChangeAspect="1"/>
          </p:cNvPicPr>
          <p:nvPr/>
        </p:nvPicPr>
        <p:blipFill>
          <a:blip r:embed="rId3"/>
          <a:stretch>
            <a:fillRect/>
          </a:stretch>
        </p:blipFill>
        <p:spPr>
          <a:xfrm>
            <a:off x="7103035" y="3261706"/>
            <a:ext cx="4064000" cy="2705100"/>
          </a:xfrm>
          <a:prstGeom prst="rect">
            <a:avLst/>
          </a:prstGeom>
        </p:spPr>
      </p:pic>
    </p:spTree>
    <p:extLst>
      <p:ext uri="{BB962C8B-B14F-4D97-AF65-F5344CB8AC3E}">
        <p14:creationId xmlns:p14="http://schemas.microsoft.com/office/powerpoint/2010/main" val="3613120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02BD-DA01-464F-9AAC-659D55371B59}"/>
              </a:ext>
            </a:extLst>
          </p:cNvPr>
          <p:cNvSpPr>
            <a:spLocks noGrp="1"/>
          </p:cNvSpPr>
          <p:nvPr>
            <p:ph type="title"/>
          </p:nvPr>
        </p:nvSpPr>
        <p:spPr/>
        <p:txBody>
          <a:bodyPr>
            <a:normAutofit/>
          </a:bodyPr>
          <a:lstStyle/>
          <a:p>
            <a:pPr algn="ctr"/>
            <a:r>
              <a:rPr lang="en-US" sz="2400" dirty="0"/>
              <a:t>Total war and the three models of a war economy</a:t>
            </a:r>
          </a:p>
        </p:txBody>
      </p:sp>
      <p:pic>
        <p:nvPicPr>
          <p:cNvPr id="10" name="Content Placeholder 9">
            <a:extLst>
              <a:ext uri="{FF2B5EF4-FFF2-40B4-BE49-F238E27FC236}">
                <a16:creationId xmlns:a16="http://schemas.microsoft.com/office/drawing/2014/main" id="{70239568-B94C-4A4E-AC4F-F04CDE17B71B}"/>
              </a:ext>
            </a:extLst>
          </p:cNvPr>
          <p:cNvPicPr>
            <a:picLocks noGrp="1" noChangeAspect="1"/>
          </p:cNvPicPr>
          <p:nvPr>
            <p:ph idx="1"/>
          </p:nvPr>
        </p:nvPicPr>
        <p:blipFill>
          <a:blip r:embed="rId2"/>
          <a:stretch>
            <a:fillRect/>
          </a:stretch>
        </p:blipFill>
        <p:spPr>
          <a:xfrm>
            <a:off x="1134035" y="1805315"/>
            <a:ext cx="2286000" cy="3289300"/>
          </a:xfrm>
        </p:spPr>
      </p:pic>
      <p:sp>
        <p:nvSpPr>
          <p:cNvPr id="12" name="TextBox 11">
            <a:extLst>
              <a:ext uri="{FF2B5EF4-FFF2-40B4-BE49-F238E27FC236}">
                <a16:creationId xmlns:a16="http://schemas.microsoft.com/office/drawing/2014/main" id="{C6A6A908-075F-F74F-B3A2-F848A9038B7D}"/>
              </a:ext>
            </a:extLst>
          </p:cNvPr>
          <p:cNvSpPr txBox="1"/>
          <p:nvPr/>
        </p:nvSpPr>
        <p:spPr>
          <a:xfrm>
            <a:off x="4733365" y="2568388"/>
            <a:ext cx="7386702" cy="4524315"/>
          </a:xfrm>
          <a:prstGeom prst="rect">
            <a:avLst/>
          </a:prstGeom>
          <a:noFill/>
        </p:spPr>
        <p:txBody>
          <a:bodyPr wrap="none" rtlCol="0">
            <a:spAutoFit/>
          </a:bodyPr>
          <a:lstStyle/>
          <a:p>
            <a:r>
              <a:rPr lang="en-US" b="1" dirty="0"/>
              <a:t>Soviet model:</a:t>
            </a:r>
            <a:r>
              <a:rPr lang="en-US" dirty="0"/>
              <a:t> Economic and human resources prepared and mobilized</a:t>
            </a:r>
          </a:p>
          <a:p>
            <a:r>
              <a:rPr lang="en-US" dirty="0"/>
              <a:t>prior to start of military operations (World War II, Cold War)</a:t>
            </a:r>
          </a:p>
          <a:p>
            <a:endParaRPr lang="en-US" dirty="0"/>
          </a:p>
          <a:p>
            <a:r>
              <a:rPr lang="en-US" b="1" dirty="0"/>
              <a:t>American model:</a:t>
            </a:r>
            <a:r>
              <a:rPr lang="en-US" dirty="0"/>
              <a:t> Said resources mobilized after military operations</a:t>
            </a:r>
          </a:p>
          <a:p>
            <a:r>
              <a:rPr lang="en-US" dirty="0"/>
              <a:t>commence (Civil War, World Wars I &amp; II, Korea; in the case of Vietnam,</a:t>
            </a:r>
          </a:p>
          <a:p>
            <a:r>
              <a:rPr lang="en-US" dirty="0"/>
              <a:t>Iraq (twice), and Afghanistan, economic and human mobilization was</a:t>
            </a:r>
          </a:p>
          <a:p>
            <a:r>
              <a:rPr lang="en-US" dirty="0"/>
              <a:t>partial and limited)</a:t>
            </a:r>
          </a:p>
          <a:p>
            <a:endParaRPr lang="en-US" dirty="0"/>
          </a:p>
          <a:p>
            <a:r>
              <a:rPr lang="en-US" b="1" dirty="0"/>
              <a:t>Japanese model:</a:t>
            </a:r>
            <a:r>
              <a:rPr lang="en-US" dirty="0"/>
              <a:t> across-the-board integration of civilian population</a:t>
            </a:r>
          </a:p>
          <a:p>
            <a:r>
              <a:rPr lang="en-US" dirty="0"/>
              <a:t>and the entire economy into the war effort (World War II)</a:t>
            </a:r>
          </a:p>
          <a:p>
            <a:endParaRPr lang="en-US" dirty="0"/>
          </a:p>
          <a:p>
            <a:r>
              <a:rPr lang="en-US" b="1" dirty="0"/>
              <a:t>Takeaway for the twenty-first century:</a:t>
            </a:r>
            <a:r>
              <a:rPr lang="en-US" dirty="0"/>
              <a:t> A successful wartime</a:t>
            </a:r>
          </a:p>
          <a:p>
            <a:r>
              <a:rPr lang="en-US" dirty="0"/>
              <a:t>economic policy will aim at imposing as minimal a burden as possible on the</a:t>
            </a:r>
          </a:p>
          <a:p>
            <a:r>
              <a:rPr lang="en-US" dirty="0"/>
              <a:t>civilian sector and the country’s population. Efficiency rather than</a:t>
            </a:r>
          </a:p>
          <a:p>
            <a:r>
              <a:rPr lang="en-US" dirty="0"/>
              <a:t>size or scale!</a:t>
            </a:r>
          </a:p>
          <a:p>
            <a:endParaRPr lang="en-US" dirty="0"/>
          </a:p>
        </p:txBody>
      </p:sp>
    </p:spTree>
    <p:extLst>
      <p:ext uri="{BB962C8B-B14F-4D97-AF65-F5344CB8AC3E}">
        <p14:creationId xmlns:p14="http://schemas.microsoft.com/office/powerpoint/2010/main" val="617178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71EFC-FC75-F24E-8195-573D76FB2522}"/>
              </a:ext>
            </a:extLst>
          </p:cNvPr>
          <p:cNvSpPr>
            <a:spLocks noGrp="1"/>
          </p:cNvSpPr>
          <p:nvPr>
            <p:ph type="title"/>
          </p:nvPr>
        </p:nvSpPr>
        <p:spPr/>
        <p:txBody>
          <a:bodyPr>
            <a:normAutofit/>
          </a:bodyPr>
          <a:lstStyle/>
          <a:p>
            <a:pPr algn="ctr"/>
            <a:r>
              <a:rPr lang="en-US" sz="2400" dirty="0"/>
              <a:t>Tracking Santa Claus is harder than it seems! </a:t>
            </a:r>
          </a:p>
        </p:txBody>
      </p:sp>
      <p:pic>
        <p:nvPicPr>
          <p:cNvPr id="4" name="Content Placeholder 3">
            <a:extLst>
              <a:ext uri="{FF2B5EF4-FFF2-40B4-BE49-F238E27FC236}">
                <a16:creationId xmlns:a16="http://schemas.microsoft.com/office/drawing/2014/main" id="{0B62AF1E-7E6F-044A-8C25-281321F06735}"/>
              </a:ext>
            </a:extLst>
          </p:cNvPr>
          <p:cNvPicPr>
            <a:picLocks noGrp="1" noChangeAspect="1"/>
          </p:cNvPicPr>
          <p:nvPr>
            <p:ph idx="1"/>
          </p:nvPr>
        </p:nvPicPr>
        <p:blipFill>
          <a:blip r:embed="rId2"/>
          <a:stretch>
            <a:fillRect/>
          </a:stretch>
        </p:blipFill>
        <p:spPr>
          <a:xfrm>
            <a:off x="5432205" y="1949824"/>
            <a:ext cx="5318007" cy="3245504"/>
          </a:xfrm>
        </p:spPr>
      </p:pic>
      <p:pic>
        <p:nvPicPr>
          <p:cNvPr id="6" name="Picture 5">
            <a:extLst>
              <a:ext uri="{FF2B5EF4-FFF2-40B4-BE49-F238E27FC236}">
                <a16:creationId xmlns:a16="http://schemas.microsoft.com/office/drawing/2014/main" id="{E8AC240D-FC2F-5A43-9B4A-3751B024235C}"/>
              </a:ext>
            </a:extLst>
          </p:cNvPr>
          <p:cNvPicPr>
            <a:picLocks noChangeAspect="1"/>
          </p:cNvPicPr>
          <p:nvPr/>
        </p:nvPicPr>
        <p:blipFill>
          <a:blip r:embed="rId3"/>
          <a:stretch>
            <a:fillRect/>
          </a:stretch>
        </p:blipFill>
        <p:spPr>
          <a:xfrm>
            <a:off x="1717489" y="2117165"/>
            <a:ext cx="3378200" cy="4318000"/>
          </a:xfrm>
          <a:prstGeom prst="rect">
            <a:avLst/>
          </a:prstGeom>
        </p:spPr>
      </p:pic>
    </p:spTree>
    <p:extLst>
      <p:ext uri="{BB962C8B-B14F-4D97-AF65-F5344CB8AC3E}">
        <p14:creationId xmlns:p14="http://schemas.microsoft.com/office/powerpoint/2010/main" val="3591528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D88DE-FC30-B644-AC3F-0EB88A9254A8}"/>
              </a:ext>
            </a:extLst>
          </p:cNvPr>
          <p:cNvSpPr>
            <a:spLocks noGrp="1"/>
          </p:cNvSpPr>
          <p:nvPr>
            <p:ph type="title"/>
          </p:nvPr>
        </p:nvSpPr>
        <p:spPr/>
        <p:txBody>
          <a:bodyPr>
            <a:normAutofit/>
          </a:bodyPr>
          <a:lstStyle/>
          <a:p>
            <a:pPr algn="ctr"/>
            <a:r>
              <a:rPr lang="en-US" sz="2400" dirty="0"/>
              <a:t>Historically, the cultures of nuclear war have varied from country to country</a:t>
            </a:r>
          </a:p>
        </p:txBody>
      </p:sp>
      <p:pic>
        <p:nvPicPr>
          <p:cNvPr id="4" name="Content Placeholder 3">
            <a:extLst>
              <a:ext uri="{FF2B5EF4-FFF2-40B4-BE49-F238E27FC236}">
                <a16:creationId xmlns:a16="http://schemas.microsoft.com/office/drawing/2014/main" id="{202F29A5-7441-0340-A3BD-B9234A384608}"/>
              </a:ext>
            </a:extLst>
          </p:cNvPr>
          <p:cNvPicPr>
            <a:picLocks noGrp="1" noChangeAspect="1"/>
          </p:cNvPicPr>
          <p:nvPr>
            <p:ph idx="1"/>
          </p:nvPr>
        </p:nvPicPr>
        <p:blipFill>
          <a:blip r:embed="rId2"/>
          <a:stretch>
            <a:fillRect/>
          </a:stretch>
        </p:blipFill>
        <p:spPr>
          <a:xfrm>
            <a:off x="2469885" y="1825625"/>
            <a:ext cx="7252230" cy="4351338"/>
          </a:xfrm>
        </p:spPr>
      </p:pic>
    </p:spTree>
    <p:extLst>
      <p:ext uri="{BB962C8B-B14F-4D97-AF65-F5344CB8AC3E}">
        <p14:creationId xmlns:p14="http://schemas.microsoft.com/office/powerpoint/2010/main" val="1424582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F38DD-8BED-6C4E-8415-6B4F2CD49D6B}"/>
              </a:ext>
            </a:extLst>
          </p:cNvPr>
          <p:cNvSpPr>
            <a:spLocks noGrp="1"/>
          </p:cNvSpPr>
          <p:nvPr>
            <p:ph type="title"/>
          </p:nvPr>
        </p:nvSpPr>
        <p:spPr/>
        <p:txBody>
          <a:bodyPr>
            <a:normAutofit/>
          </a:bodyPr>
          <a:lstStyle/>
          <a:p>
            <a:pPr algn="ctr"/>
            <a:r>
              <a:rPr lang="en-US" sz="2400" dirty="0" err="1"/>
              <a:t>Nato</a:t>
            </a:r>
            <a:r>
              <a:rPr lang="en-US" sz="2400" dirty="0"/>
              <a:t> Secretary General Jens Stoltenberg’s warning of Monday, February 13</a:t>
            </a:r>
          </a:p>
        </p:txBody>
      </p:sp>
      <p:pic>
        <p:nvPicPr>
          <p:cNvPr id="4" name="Content Placeholder 3">
            <a:extLst>
              <a:ext uri="{FF2B5EF4-FFF2-40B4-BE49-F238E27FC236}">
                <a16:creationId xmlns:a16="http://schemas.microsoft.com/office/drawing/2014/main" id="{5FCBB68A-9F3D-C440-B30D-BDB84392C3BC}"/>
              </a:ext>
            </a:extLst>
          </p:cNvPr>
          <p:cNvPicPr>
            <a:picLocks noGrp="1" noChangeAspect="1"/>
          </p:cNvPicPr>
          <p:nvPr>
            <p:ph idx="1"/>
          </p:nvPr>
        </p:nvPicPr>
        <p:blipFill>
          <a:blip r:embed="rId2"/>
          <a:stretch>
            <a:fillRect/>
          </a:stretch>
        </p:blipFill>
        <p:spPr>
          <a:xfrm>
            <a:off x="1312964" y="2155729"/>
            <a:ext cx="3750845" cy="2111190"/>
          </a:xfrm>
        </p:spPr>
      </p:pic>
      <p:sp>
        <p:nvSpPr>
          <p:cNvPr id="5" name="TextBox 4">
            <a:extLst>
              <a:ext uri="{FF2B5EF4-FFF2-40B4-BE49-F238E27FC236}">
                <a16:creationId xmlns:a16="http://schemas.microsoft.com/office/drawing/2014/main" id="{C18A9CF2-12D6-3D49-BD4D-01BA51EC6504}"/>
              </a:ext>
            </a:extLst>
          </p:cNvPr>
          <p:cNvSpPr txBox="1"/>
          <p:nvPr/>
        </p:nvSpPr>
        <p:spPr>
          <a:xfrm>
            <a:off x="5459506" y="2299447"/>
            <a:ext cx="14706525" cy="1823755"/>
          </a:xfrm>
          <a:prstGeom prst="rect">
            <a:avLst/>
          </a:prstGeom>
          <a:noFill/>
        </p:spPr>
        <p:txBody>
          <a:bodyPr wrap="square" rtlCol="0">
            <a:spAutoFit/>
          </a:bodyPr>
          <a:lstStyle/>
          <a:p>
            <a:r>
              <a:rPr lang="en-US" dirty="0"/>
              <a:t>“It is clear that we are in the race of logistics. Key capabilities like</a:t>
            </a:r>
          </a:p>
          <a:p>
            <a:r>
              <a:rPr lang="en-US" dirty="0"/>
              <a:t>ammunition [ . . ]. must reach Ukraine before Russia can seize the</a:t>
            </a:r>
          </a:p>
          <a:p>
            <a:r>
              <a:rPr lang="en-US" dirty="0"/>
              <a:t>initiative on the battlefield.”</a:t>
            </a:r>
          </a:p>
          <a:p>
            <a:endParaRPr lang="en-US" dirty="0"/>
          </a:p>
          <a:p>
            <a:r>
              <a:rPr lang="en-US" dirty="0"/>
              <a:t>“A war of attrition becomes a battle of logistics.”</a:t>
            </a:r>
          </a:p>
          <a:p>
            <a:endParaRPr lang="en-US" dirty="0"/>
          </a:p>
        </p:txBody>
      </p:sp>
    </p:spTree>
    <p:extLst>
      <p:ext uri="{BB962C8B-B14F-4D97-AF65-F5344CB8AC3E}">
        <p14:creationId xmlns:p14="http://schemas.microsoft.com/office/powerpoint/2010/main" val="197544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E5211-9569-3F46-8E96-656AA74D8BB9}"/>
              </a:ext>
            </a:extLst>
          </p:cNvPr>
          <p:cNvSpPr>
            <a:spLocks noGrp="1"/>
          </p:cNvSpPr>
          <p:nvPr>
            <p:ph type="title"/>
          </p:nvPr>
        </p:nvSpPr>
        <p:spPr/>
        <p:txBody>
          <a:bodyPr>
            <a:normAutofit fontScale="90000"/>
          </a:bodyPr>
          <a:lstStyle/>
          <a:p>
            <a:pPr algn="ctr"/>
            <a:r>
              <a:rPr lang="en-US" sz="2400" dirty="0"/>
              <a:t>In most NATO armies, the standard ammunition load for an infantryman is 210 rounds of the 5.56 x 45 mm cartridge = seven magazines. Actual loads will vary depending on weapons or equipment carried by the soldier, or the nature of the mission</a:t>
            </a:r>
          </a:p>
        </p:txBody>
      </p:sp>
      <p:pic>
        <p:nvPicPr>
          <p:cNvPr id="4" name="Content Placeholder 3">
            <a:extLst>
              <a:ext uri="{FF2B5EF4-FFF2-40B4-BE49-F238E27FC236}">
                <a16:creationId xmlns:a16="http://schemas.microsoft.com/office/drawing/2014/main" id="{BFDCFE2A-DDF5-1949-A562-5B1AAD57E2E9}"/>
              </a:ext>
            </a:extLst>
          </p:cNvPr>
          <p:cNvPicPr>
            <a:picLocks noGrp="1" noChangeAspect="1"/>
          </p:cNvPicPr>
          <p:nvPr>
            <p:ph idx="1"/>
          </p:nvPr>
        </p:nvPicPr>
        <p:blipFill>
          <a:blip r:embed="rId2"/>
          <a:stretch>
            <a:fillRect/>
          </a:stretch>
        </p:blipFill>
        <p:spPr>
          <a:xfrm>
            <a:off x="3594100" y="2540794"/>
            <a:ext cx="5003800" cy="2921000"/>
          </a:xfrm>
        </p:spPr>
      </p:pic>
    </p:spTree>
    <p:extLst>
      <p:ext uri="{BB962C8B-B14F-4D97-AF65-F5344CB8AC3E}">
        <p14:creationId xmlns:p14="http://schemas.microsoft.com/office/powerpoint/2010/main" val="3379801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BD11-D9C6-9141-B5DF-DF03D7BA1F53}"/>
              </a:ext>
            </a:extLst>
          </p:cNvPr>
          <p:cNvSpPr>
            <a:spLocks noGrp="1"/>
          </p:cNvSpPr>
          <p:nvPr>
            <p:ph type="title"/>
          </p:nvPr>
        </p:nvSpPr>
        <p:spPr/>
        <p:txBody>
          <a:bodyPr>
            <a:normAutofit/>
          </a:bodyPr>
          <a:lstStyle/>
          <a:p>
            <a:pPr algn="ctr"/>
            <a:r>
              <a:rPr lang="en-US" sz="2400" dirty="0"/>
              <a:t>In the second Iraq war it took, on average, 300K rounds of ammunition to kill one insurgent</a:t>
            </a:r>
          </a:p>
        </p:txBody>
      </p:sp>
      <p:pic>
        <p:nvPicPr>
          <p:cNvPr id="4" name="Content Placeholder 3">
            <a:extLst>
              <a:ext uri="{FF2B5EF4-FFF2-40B4-BE49-F238E27FC236}">
                <a16:creationId xmlns:a16="http://schemas.microsoft.com/office/drawing/2014/main" id="{281EB197-61A6-BE48-9B88-97400D154563}"/>
              </a:ext>
            </a:extLst>
          </p:cNvPr>
          <p:cNvPicPr>
            <a:picLocks noGrp="1" noChangeAspect="1"/>
          </p:cNvPicPr>
          <p:nvPr>
            <p:ph idx="1"/>
          </p:nvPr>
        </p:nvPicPr>
        <p:blipFill>
          <a:blip r:embed="rId2"/>
          <a:stretch>
            <a:fillRect/>
          </a:stretch>
        </p:blipFill>
        <p:spPr>
          <a:xfrm>
            <a:off x="1550365" y="1887457"/>
            <a:ext cx="6197600" cy="4203700"/>
          </a:xfrm>
        </p:spPr>
      </p:pic>
      <p:sp>
        <p:nvSpPr>
          <p:cNvPr id="5" name="TextBox 4">
            <a:extLst>
              <a:ext uri="{FF2B5EF4-FFF2-40B4-BE49-F238E27FC236}">
                <a16:creationId xmlns:a16="http://schemas.microsoft.com/office/drawing/2014/main" id="{240A9266-2066-974B-99EE-85F667717519}"/>
              </a:ext>
            </a:extLst>
          </p:cNvPr>
          <p:cNvSpPr txBox="1"/>
          <p:nvPr/>
        </p:nvSpPr>
        <p:spPr>
          <a:xfrm>
            <a:off x="8345348" y="3148314"/>
            <a:ext cx="3368232" cy="2308324"/>
          </a:xfrm>
          <a:prstGeom prst="rect">
            <a:avLst/>
          </a:prstGeom>
          <a:noFill/>
        </p:spPr>
        <p:txBody>
          <a:bodyPr wrap="square" rtlCol="0">
            <a:spAutoFit/>
          </a:bodyPr>
          <a:lstStyle/>
          <a:p>
            <a:r>
              <a:rPr lang="en-US" dirty="0"/>
              <a:t>The Lake City Army Ammunition</a:t>
            </a:r>
          </a:p>
          <a:p>
            <a:r>
              <a:rPr lang="en-US" dirty="0"/>
              <a:t>Plant in Independence, MO is the</a:t>
            </a:r>
          </a:p>
          <a:p>
            <a:r>
              <a:rPr lang="en-US" dirty="0"/>
              <a:t>single largest manufacturer of</a:t>
            </a:r>
          </a:p>
          <a:p>
            <a:r>
              <a:rPr lang="en-US" dirty="0"/>
              <a:t>small caliber ammunition for the US Armed Forces. Current production capacity: + 1,6B rounds per year</a:t>
            </a:r>
          </a:p>
          <a:p>
            <a:endParaRPr lang="en-US" dirty="0"/>
          </a:p>
        </p:txBody>
      </p:sp>
    </p:spTree>
    <p:extLst>
      <p:ext uri="{BB962C8B-B14F-4D97-AF65-F5344CB8AC3E}">
        <p14:creationId xmlns:p14="http://schemas.microsoft.com/office/powerpoint/2010/main" val="1576119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054A8-ECBB-224F-8F82-E7AC9BD35659}"/>
              </a:ext>
            </a:extLst>
          </p:cNvPr>
          <p:cNvSpPr>
            <a:spLocks noGrp="1"/>
          </p:cNvSpPr>
          <p:nvPr>
            <p:ph type="title"/>
          </p:nvPr>
        </p:nvSpPr>
        <p:spPr/>
        <p:txBody>
          <a:bodyPr>
            <a:noAutofit/>
          </a:bodyPr>
          <a:lstStyle/>
          <a:p>
            <a:pPr algn="ctr"/>
            <a:r>
              <a:rPr lang="en-US" sz="1600" dirty="0"/>
              <a:t>The GAO/NSIAD-95-89 “Inventory and Requirements for Artillery Projectiles” report (1995) stated that the United States had a manufacturing capacity of 450,000 artillery shells per month. Currently this is much lower. Yet the Russia-Ukraine war has shown that shortages of artillery ordnance and missiles will severely degrade combat performance. According to Western sources, the Ukrainian army expends 3000-6000 artillery rounds a day, about a third of Russia’s estimated expenditure. The Pentagon says that as of January 2023, the United States had sent Ukraine over 1M 155 mm rounds alone</a:t>
            </a:r>
          </a:p>
        </p:txBody>
      </p:sp>
      <p:sp>
        <p:nvSpPr>
          <p:cNvPr id="3" name="Content Placeholder 2">
            <a:extLst>
              <a:ext uri="{FF2B5EF4-FFF2-40B4-BE49-F238E27FC236}">
                <a16:creationId xmlns:a16="http://schemas.microsoft.com/office/drawing/2014/main" id="{92C836F6-ABF5-8C43-A0D4-309E009A4666}"/>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sz="2400" dirty="0"/>
              <a:t>The US is now supplying the</a:t>
            </a:r>
          </a:p>
          <a:p>
            <a:pPr marL="0" indent="0">
              <a:buNone/>
            </a:pPr>
            <a:r>
              <a:rPr lang="en-US" sz="2400" dirty="0"/>
              <a:t>M777 howitzer to Ukraine</a:t>
            </a:r>
          </a:p>
          <a:p>
            <a:pPr marL="0" indent="0">
              <a:buNone/>
            </a:pPr>
            <a:endParaRPr lang="en-US" dirty="0"/>
          </a:p>
          <a:p>
            <a:pPr marL="0" indent="0">
              <a:buNone/>
            </a:pPr>
            <a:endParaRPr lang="en-US" dirty="0"/>
          </a:p>
          <a:p>
            <a:pPr marL="0" indent="0">
              <a:buNone/>
            </a:pPr>
            <a:r>
              <a:rPr lang="en-US" sz="2400" dirty="0"/>
              <a:t>See also Fact Sheet on US Security Assistance to Ukraine of January 23, 2023: </a:t>
            </a:r>
            <a:r>
              <a:rPr lang="en-US" sz="2400" dirty="0">
                <a:hlinkClick r:id="rId2"/>
              </a:rPr>
              <a:t>https://media.defense.gov/2023/Jan/25/2003149684/-1/-1/1/UKRAINE-FACT-SHEET-JAN-25.PDF</a:t>
            </a:r>
            <a:endParaRPr lang="en-US" sz="2400" dirty="0"/>
          </a:p>
        </p:txBody>
      </p:sp>
      <p:pic>
        <p:nvPicPr>
          <p:cNvPr id="4" name="Picture 3">
            <a:extLst>
              <a:ext uri="{FF2B5EF4-FFF2-40B4-BE49-F238E27FC236}">
                <a16:creationId xmlns:a16="http://schemas.microsoft.com/office/drawing/2014/main" id="{4B52F909-146A-3E47-AC0D-2C3F0F236451}"/>
              </a:ext>
            </a:extLst>
          </p:cNvPr>
          <p:cNvPicPr>
            <a:picLocks noChangeAspect="1"/>
          </p:cNvPicPr>
          <p:nvPr/>
        </p:nvPicPr>
        <p:blipFill>
          <a:blip r:embed="rId3"/>
          <a:stretch>
            <a:fillRect/>
          </a:stretch>
        </p:blipFill>
        <p:spPr>
          <a:xfrm>
            <a:off x="5185458" y="2513623"/>
            <a:ext cx="3314435" cy="1861607"/>
          </a:xfrm>
          <a:prstGeom prst="rect">
            <a:avLst/>
          </a:prstGeom>
        </p:spPr>
      </p:pic>
    </p:spTree>
    <p:extLst>
      <p:ext uri="{BB962C8B-B14F-4D97-AF65-F5344CB8AC3E}">
        <p14:creationId xmlns:p14="http://schemas.microsoft.com/office/powerpoint/2010/main" val="945877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FD8AF-9FA4-2D4A-B10A-93E4DE9227D9}"/>
              </a:ext>
            </a:extLst>
          </p:cNvPr>
          <p:cNvSpPr>
            <a:spLocks noGrp="1"/>
          </p:cNvSpPr>
          <p:nvPr>
            <p:ph type="title"/>
          </p:nvPr>
        </p:nvSpPr>
        <p:spPr/>
        <p:txBody>
          <a:bodyPr>
            <a:normAutofit/>
          </a:bodyPr>
          <a:lstStyle/>
          <a:p>
            <a:pPr algn="ctr"/>
            <a:r>
              <a:rPr lang="en-US" sz="2400" dirty="0"/>
              <a:t>“Artillery is the god of war”</a:t>
            </a:r>
            <a:br>
              <a:rPr lang="en-US" sz="2400" dirty="0"/>
            </a:br>
            <a:r>
              <a:rPr lang="en-US" sz="2400" dirty="0"/>
              <a:t>(Joseph Stalin, in 1944)</a:t>
            </a:r>
          </a:p>
        </p:txBody>
      </p:sp>
      <p:pic>
        <p:nvPicPr>
          <p:cNvPr id="4" name="Content Placeholder 3">
            <a:extLst>
              <a:ext uri="{FF2B5EF4-FFF2-40B4-BE49-F238E27FC236}">
                <a16:creationId xmlns:a16="http://schemas.microsoft.com/office/drawing/2014/main" id="{D4126924-B846-BB4F-B19B-B80F81BC8723}"/>
              </a:ext>
            </a:extLst>
          </p:cNvPr>
          <p:cNvPicPr>
            <a:picLocks noGrp="1" noChangeAspect="1"/>
          </p:cNvPicPr>
          <p:nvPr>
            <p:ph idx="1"/>
          </p:nvPr>
        </p:nvPicPr>
        <p:blipFill>
          <a:blip r:embed="rId2"/>
          <a:stretch>
            <a:fillRect/>
          </a:stretch>
        </p:blipFill>
        <p:spPr>
          <a:xfrm>
            <a:off x="1803210" y="2258830"/>
            <a:ext cx="3480928" cy="2836956"/>
          </a:xfrm>
        </p:spPr>
      </p:pic>
      <p:sp>
        <p:nvSpPr>
          <p:cNvPr id="5" name="TextBox 4">
            <a:extLst>
              <a:ext uri="{FF2B5EF4-FFF2-40B4-BE49-F238E27FC236}">
                <a16:creationId xmlns:a16="http://schemas.microsoft.com/office/drawing/2014/main" id="{3D000227-94E2-714D-B906-41F5191D4CF2}"/>
              </a:ext>
            </a:extLst>
          </p:cNvPr>
          <p:cNvSpPr txBox="1"/>
          <p:nvPr/>
        </p:nvSpPr>
        <p:spPr>
          <a:xfrm>
            <a:off x="6817659" y="3307976"/>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5BC04C8A-89D8-F345-B0F1-5F519F507FA4}"/>
              </a:ext>
            </a:extLst>
          </p:cNvPr>
          <p:cNvSpPr txBox="1"/>
          <p:nvPr/>
        </p:nvSpPr>
        <p:spPr>
          <a:xfrm>
            <a:off x="5674660" y="2702860"/>
            <a:ext cx="6180814" cy="3970318"/>
          </a:xfrm>
          <a:prstGeom prst="rect">
            <a:avLst/>
          </a:prstGeom>
          <a:noFill/>
        </p:spPr>
        <p:txBody>
          <a:bodyPr wrap="square" rtlCol="0">
            <a:spAutoFit/>
          </a:bodyPr>
          <a:lstStyle/>
          <a:p>
            <a:r>
              <a:rPr lang="en-US" dirty="0"/>
              <a:t>Russian artillery has traditionally been of high quality,</a:t>
            </a:r>
          </a:p>
          <a:p>
            <a:r>
              <a:rPr lang="en-US" dirty="0"/>
              <a:t>going back to the Napoleonic wars. During World War II, the Red Army relied, to a much greater extent than the Axis or the Allies, on the deployment of massed artillery at the level of the army and Front (army group): a World War I operational practice adapted for the mechanized war of maneuver on the Eastern Front. The other operational skill the Red Army displayed was </a:t>
            </a:r>
            <a:r>
              <a:rPr lang="en-US" i="1" dirty="0" err="1"/>
              <a:t>maskirovka</a:t>
            </a:r>
            <a:r>
              <a:rPr lang="en-US" dirty="0"/>
              <a:t>, or military deception: see Operation Uranus (the Battle of Stalingrad) or Operation </a:t>
            </a:r>
            <a:r>
              <a:rPr lang="en-US" dirty="0" err="1"/>
              <a:t>Bagration</a:t>
            </a:r>
            <a:r>
              <a:rPr lang="en-US" dirty="0"/>
              <a:t> (the destruction of Army Group Center in June-July 1944). In Ukraine, the Russians have attempted to use both artillery and </a:t>
            </a:r>
            <a:r>
              <a:rPr lang="en-US" i="1" dirty="0" err="1"/>
              <a:t>maskirovka</a:t>
            </a:r>
            <a:r>
              <a:rPr lang="en-US" dirty="0"/>
              <a:t>, with mixed results. The Ukrainians, whose armed forces, like those of Russia, are descended from the Red Army, have shown themselves to be much better at using both</a:t>
            </a:r>
          </a:p>
        </p:txBody>
      </p:sp>
    </p:spTree>
    <p:extLst>
      <p:ext uri="{BB962C8B-B14F-4D97-AF65-F5344CB8AC3E}">
        <p14:creationId xmlns:p14="http://schemas.microsoft.com/office/powerpoint/2010/main" val="4008061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ABDF6-A766-9D4F-ACBC-E1A39AD1E152}"/>
              </a:ext>
            </a:extLst>
          </p:cNvPr>
          <p:cNvSpPr>
            <a:spLocks noGrp="1"/>
          </p:cNvSpPr>
          <p:nvPr>
            <p:ph type="title"/>
          </p:nvPr>
        </p:nvSpPr>
        <p:spPr/>
        <p:txBody>
          <a:bodyPr>
            <a:normAutofit/>
          </a:bodyPr>
          <a:lstStyle/>
          <a:p>
            <a:pPr algn="ctr"/>
            <a:r>
              <a:rPr lang="en-US" sz="2400" dirty="0"/>
              <a:t>Joint force capabilities</a:t>
            </a:r>
          </a:p>
        </p:txBody>
      </p:sp>
      <p:sp>
        <p:nvSpPr>
          <p:cNvPr id="3" name="Content Placeholder 2">
            <a:extLst>
              <a:ext uri="{FF2B5EF4-FFF2-40B4-BE49-F238E27FC236}">
                <a16:creationId xmlns:a16="http://schemas.microsoft.com/office/drawing/2014/main" id="{B032BD01-D791-4849-AB6C-8DB68D111997}"/>
              </a:ext>
            </a:extLst>
          </p:cNvPr>
          <p:cNvSpPr>
            <a:spLocks noGrp="1"/>
          </p:cNvSpPr>
          <p:nvPr>
            <p:ph idx="1"/>
          </p:nvPr>
        </p:nvSpPr>
        <p:spPr/>
        <p:txBody>
          <a:bodyPr/>
          <a:lstStyle/>
          <a:p>
            <a:pPr marL="0" indent="0">
              <a:spcBef>
                <a:spcPts val="0"/>
              </a:spcBef>
              <a:buNone/>
            </a:pPr>
            <a:r>
              <a:rPr lang="en-US" sz="2000" dirty="0"/>
              <a:t>The coming together of assets and resources from different service branches, which produces synergies, improves efficiency, and avoids duplication. US military doctrine defines joint operations as comprising: C2 (Command and Control), information, intelligence, fires, movement and maneuver, protection, and sustainment</a:t>
            </a:r>
          </a:p>
          <a:p>
            <a:pPr marL="0" indent="0">
              <a:spcBef>
                <a:spcPts val="0"/>
              </a:spcBef>
              <a:buNone/>
            </a:pPr>
            <a:endParaRPr lang="en-US" dirty="0"/>
          </a:p>
          <a:p>
            <a:pPr marL="0" indent="0">
              <a:spcBef>
                <a:spcPts val="0"/>
              </a:spcBef>
              <a:buNone/>
            </a:pPr>
            <a:r>
              <a:rPr lang="en-US" sz="2000" dirty="0"/>
              <a:t>Example: ARSOF, </a:t>
            </a:r>
            <a:r>
              <a:rPr lang="en-US" sz="2000"/>
              <a:t>or the US </a:t>
            </a:r>
            <a:r>
              <a:rPr lang="en-US" sz="2000" dirty="0"/>
              <a:t>Army</a:t>
            </a:r>
          </a:p>
          <a:p>
            <a:pPr marL="0" indent="0">
              <a:spcBef>
                <a:spcPts val="0"/>
              </a:spcBef>
              <a:buNone/>
            </a:pPr>
            <a:r>
              <a:rPr lang="en-US" sz="2000" dirty="0"/>
              <a:t>Special Operations Command</a:t>
            </a:r>
          </a:p>
        </p:txBody>
      </p:sp>
      <p:pic>
        <p:nvPicPr>
          <p:cNvPr id="5" name="Picture 4">
            <a:extLst>
              <a:ext uri="{FF2B5EF4-FFF2-40B4-BE49-F238E27FC236}">
                <a16:creationId xmlns:a16="http://schemas.microsoft.com/office/drawing/2014/main" id="{64A01760-599E-554C-9907-4A89F7475B1A}"/>
              </a:ext>
            </a:extLst>
          </p:cNvPr>
          <p:cNvPicPr>
            <a:picLocks noChangeAspect="1"/>
          </p:cNvPicPr>
          <p:nvPr/>
        </p:nvPicPr>
        <p:blipFill>
          <a:blip r:embed="rId2"/>
          <a:stretch>
            <a:fillRect/>
          </a:stretch>
        </p:blipFill>
        <p:spPr>
          <a:xfrm>
            <a:off x="5311587" y="2761875"/>
            <a:ext cx="4553449" cy="3415087"/>
          </a:xfrm>
          <a:prstGeom prst="rect">
            <a:avLst/>
          </a:prstGeom>
        </p:spPr>
      </p:pic>
    </p:spTree>
    <p:extLst>
      <p:ext uri="{BB962C8B-B14F-4D97-AF65-F5344CB8AC3E}">
        <p14:creationId xmlns:p14="http://schemas.microsoft.com/office/powerpoint/2010/main" val="3932799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EBF6-4036-F046-9A58-89F29F01D61F}"/>
              </a:ext>
            </a:extLst>
          </p:cNvPr>
          <p:cNvSpPr>
            <a:spLocks noGrp="1"/>
          </p:cNvSpPr>
          <p:nvPr>
            <p:ph type="title"/>
          </p:nvPr>
        </p:nvSpPr>
        <p:spPr/>
        <p:txBody>
          <a:bodyPr>
            <a:normAutofit/>
          </a:bodyPr>
          <a:lstStyle/>
          <a:p>
            <a:pPr algn="ctr"/>
            <a:r>
              <a:rPr lang="en-US" sz="2400" dirty="0"/>
              <a:t>A strong US ally, since 1984 New Zealand has been a nuclear-free zone</a:t>
            </a:r>
          </a:p>
        </p:txBody>
      </p:sp>
      <p:pic>
        <p:nvPicPr>
          <p:cNvPr id="4" name="Content Placeholder 3">
            <a:extLst>
              <a:ext uri="{FF2B5EF4-FFF2-40B4-BE49-F238E27FC236}">
                <a16:creationId xmlns:a16="http://schemas.microsoft.com/office/drawing/2014/main" id="{713ADB8F-E30A-4A44-B85C-4F1D903906B8}"/>
              </a:ext>
            </a:extLst>
          </p:cNvPr>
          <p:cNvPicPr>
            <a:picLocks noGrp="1" noChangeAspect="1"/>
          </p:cNvPicPr>
          <p:nvPr>
            <p:ph idx="1"/>
          </p:nvPr>
        </p:nvPicPr>
        <p:blipFill>
          <a:blip r:embed="rId2"/>
          <a:stretch>
            <a:fillRect/>
          </a:stretch>
        </p:blipFill>
        <p:spPr>
          <a:xfrm>
            <a:off x="1078308" y="1220508"/>
            <a:ext cx="6592936" cy="4351338"/>
          </a:xfrm>
        </p:spPr>
      </p:pic>
      <p:pic>
        <p:nvPicPr>
          <p:cNvPr id="5" name="Picture 4">
            <a:extLst>
              <a:ext uri="{FF2B5EF4-FFF2-40B4-BE49-F238E27FC236}">
                <a16:creationId xmlns:a16="http://schemas.microsoft.com/office/drawing/2014/main" id="{97316A0F-E868-8143-90DC-CDEE19CE90B8}"/>
              </a:ext>
            </a:extLst>
          </p:cNvPr>
          <p:cNvPicPr>
            <a:picLocks noChangeAspect="1"/>
          </p:cNvPicPr>
          <p:nvPr/>
        </p:nvPicPr>
        <p:blipFill>
          <a:blip r:embed="rId3"/>
          <a:stretch>
            <a:fillRect/>
          </a:stretch>
        </p:blipFill>
        <p:spPr>
          <a:xfrm>
            <a:off x="8108577" y="2381951"/>
            <a:ext cx="2620038" cy="1773984"/>
          </a:xfrm>
          <a:prstGeom prst="rect">
            <a:avLst/>
          </a:prstGeom>
        </p:spPr>
      </p:pic>
      <p:sp>
        <p:nvSpPr>
          <p:cNvPr id="6" name="TextBox 5">
            <a:extLst>
              <a:ext uri="{FF2B5EF4-FFF2-40B4-BE49-F238E27FC236}">
                <a16:creationId xmlns:a16="http://schemas.microsoft.com/office/drawing/2014/main" id="{91596166-9F00-6B43-8D6F-DF665F9F3FB1}"/>
              </a:ext>
            </a:extLst>
          </p:cNvPr>
          <p:cNvSpPr txBox="1"/>
          <p:nvPr/>
        </p:nvSpPr>
        <p:spPr>
          <a:xfrm>
            <a:off x="8272878" y="4464424"/>
            <a:ext cx="3080922" cy="2031325"/>
          </a:xfrm>
          <a:prstGeom prst="rect">
            <a:avLst/>
          </a:prstGeom>
          <a:noFill/>
        </p:spPr>
        <p:txBody>
          <a:bodyPr wrap="square" rtlCol="0">
            <a:spAutoFit/>
          </a:bodyPr>
          <a:lstStyle/>
          <a:p>
            <a:r>
              <a:rPr lang="en-US" dirty="0"/>
              <a:t>The lethal bombing of the Rainbow Warrior, flagship of</a:t>
            </a:r>
          </a:p>
          <a:p>
            <a:r>
              <a:rPr lang="en-US" dirty="0"/>
              <a:t>Greenpeace, carried out by agents of France’s DGSE.</a:t>
            </a:r>
          </a:p>
          <a:p>
            <a:r>
              <a:rPr lang="en-US" dirty="0"/>
              <a:t>The attack took place in the port of Auckland on July 10, 1985</a:t>
            </a:r>
          </a:p>
        </p:txBody>
      </p:sp>
      <p:sp>
        <p:nvSpPr>
          <p:cNvPr id="7" name="TextBox 6">
            <a:extLst>
              <a:ext uri="{FF2B5EF4-FFF2-40B4-BE49-F238E27FC236}">
                <a16:creationId xmlns:a16="http://schemas.microsoft.com/office/drawing/2014/main" id="{B44141B8-BAB2-1C4C-B07C-2DD921E5E753}"/>
              </a:ext>
            </a:extLst>
          </p:cNvPr>
          <p:cNvSpPr txBox="1"/>
          <p:nvPr/>
        </p:nvSpPr>
        <p:spPr>
          <a:xfrm>
            <a:off x="3563471" y="5571846"/>
            <a:ext cx="3037422" cy="1200329"/>
          </a:xfrm>
          <a:prstGeom prst="rect">
            <a:avLst/>
          </a:prstGeom>
          <a:noFill/>
        </p:spPr>
        <p:txBody>
          <a:bodyPr wrap="square" rtlCol="0">
            <a:spAutoFit/>
          </a:bodyPr>
          <a:lstStyle/>
          <a:p>
            <a:r>
              <a:rPr lang="en-US" dirty="0"/>
              <a:t>During the Cold War, New Zealand would have been global refuge in case of nuclear Armageddon</a:t>
            </a:r>
          </a:p>
        </p:txBody>
      </p:sp>
    </p:spTree>
    <p:extLst>
      <p:ext uri="{BB962C8B-B14F-4D97-AF65-F5344CB8AC3E}">
        <p14:creationId xmlns:p14="http://schemas.microsoft.com/office/powerpoint/2010/main" val="2268454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264D-1465-4947-9DBC-C0BB773162E9}"/>
              </a:ext>
            </a:extLst>
          </p:cNvPr>
          <p:cNvSpPr>
            <a:spLocks noGrp="1"/>
          </p:cNvSpPr>
          <p:nvPr>
            <p:ph type="title"/>
          </p:nvPr>
        </p:nvSpPr>
        <p:spPr/>
        <p:txBody>
          <a:bodyPr>
            <a:normAutofit fontScale="90000"/>
          </a:bodyPr>
          <a:lstStyle/>
          <a:p>
            <a:pPr algn="ctr"/>
            <a:r>
              <a:rPr lang="en-US" sz="2400" dirty="0"/>
              <a:t>Clockwise from left to right: President Xi Jinping (China), President Vladimir Putin (Russia),</a:t>
            </a:r>
            <a:r>
              <a:rPr lang="ru-RU" sz="2400" dirty="0"/>
              <a:t> </a:t>
            </a:r>
            <a:r>
              <a:rPr lang="en-US" sz="2400" dirty="0"/>
              <a:t>Supreme Leader Ali Khamenei (Iran), Prime Minister Narendra Modi (India), Prime Minister </a:t>
            </a:r>
            <a:r>
              <a:rPr lang="en-US" sz="2400" dirty="0" err="1"/>
              <a:t>Shehbaz</a:t>
            </a:r>
            <a:r>
              <a:rPr lang="en-US" sz="2400" dirty="0"/>
              <a:t> Sharif (Pakistan), Prime Minister Benjamin Netanyahu (Israel), Supreme Leader Kim Jong-un (North Korea)</a:t>
            </a:r>
          </a:p>
        </p:txBody>
      </p:sp>
      <p:pic>
        <p:nvPicPr>
          <p:cNvPr id="4" name="Content Placeholder 3">
            <a:extLst>
              <a:ext uri="{FF2B5EF4-FFF2-40B4-BE49-F238E27FC236}">
                <a16:creationId xmlns:a16="http://schemas.microsoft.com/office/drawing/2014/main" id="{4A229983-9232-8C42-9389-D6F1151348C5}"/>
              </a:ext>
            </a:extLst>
          </p:cNvPr>
          <p:cNvPicPr>
            <a:picLocks noGrp="1" noChangeAspect="1"/>
          </p:cNvPicPr>
          <p:nvPr>
            <p:ph idx="1"/>
          </p:nvPr>
        </p:nvPicPr>
        <p:blipFill>
          <a:blip r:embed="rId2"/>
          <a:stretch>
            <a:fillRect/>
          </a:stretch>
        </p:blipFill>
        <p:spPr>
          <a:xfrm>
            <a:off x="5924744" y="1913812"/>
            <a:ext cx="2477744" cy="1650245"/>
          </a:xfrm>
        </p:spPr>
      </p:pic>
      <p:pic>
        <p:nvPicPr>
          <p:cNvPr id="5" name="Picture 4">
            <a:extLst>
              <a:ext uri="{FF2B5EF4-FFF2-40B4-BE49-F238E27FC236}">
                <a16:creationId xmlns:a16="http://schemas.microsoft.com/office/drawing/2014/main" id="{5F0CD6B3-629B-D14F-894D-DA5A34A0CA00}"/>
              </a:ext>
            </a:extLst>
          </p:cNvPr>
          <p:cNvPicPr>
            <a:picLocks noChangeAspect="1"/>
          </p:cNvPicPr>
          <p:nvPr/>
        </p:nvPicPr>
        <p:blipFill>
          <a:blip r:embed="rId3"/>
          <a:stretch>
            <a:fillRect/>
          </a:stretch>
        </p:blipFill>
        <p:spPr>
          <a:xfrm>
            <a:off x="8722933" y="1913812"/>
            <a:ext cx="2630867" cy="1751604"/>
          </a:xfrm>
          <a:prstGeom prst="rect">
            <a:avLst/>
          </a:prstGeom>
        </p:spPr>
      </p:pic>
      <p:pic>
        <p:nvPicPr>
          <p:cNvPr id="6" name="Picture 5">
            <a:extLst>
              <a:ext uri="{FF2B5EF4-FFF2-40B4-BE49-F238E27FC236}">
                <a16:creationId xmlns:a16="http://schemas.microsoft.com/office/drawing/2014/main" id="{CE9003F6-C679-7544-9A3B-F9B6AEEF719D}"/>
              </a:ext>
            </a:extLst>
          </p:cNvPr>
          <p:cNvPicPr>
            <a:picLocks noChangeAspect="1"/>
          </p:cNvPicPr>
          <p:nvPr/>
        </p:nvPicPr>
        <p:blipFill>
          <a:blip r:embed="rId4"/>
          <a:stretch>
            <a:fillRect/>
          </a:stretch>
        </p:blipFill>
        <p:spPr>
          <a:xfrm>
            <a:off x="2206493" y="4273190"/>
            <a:ext cx="2607550" cy="1564530"/>
          </a:xfrm>
          <a:prstGeom prst="rect">
            <a:avLst/>
          </a:prstGeom>
        </p:spPr>
      </p:pic>
      <p:pic>
        <p:nvPicPr>
          <p:cNvPr id="8" name="Picture 7">
            <a:extLst>
              <a:ext uri="{FF2B5EF4-FFF2-40B4-BE49-F238E27FC236}">
                <a16:creationId xmlns:a16="http://schemas.microsoft.com/office/drawing/2014/main" id="{1C1DEF55-9C0A-114A-8619-BD76500A9B07}"/>
              </a:ext>
            </a:extLst>
          </p:cNvPr>
          <p:cNvPicPr>
            <a:picLocks noChangeAspect="1"/>
          </p:cNvPicPr>
          <p:nvPr/>
        </p:nvPicPr>
        <p:blipFill>
          <a:blip r:embed="rId5"/>
          <a:stretch>
            <a:fillRect/>
          </a:stretch>
        </p:blipFill>
        <p:spPr>
          <a:xfrm>
            <a:off x="5399580" y="4061180"/>
            <a:ext cx="2377303" cy="1776540"/>
          </a:xfrm>
          <a:prstGeom prst="rect">
            <a:avLst/>
          </a:prstGeom>
        </p:spPr>
      </p:pic>
      <p:pic>
        <p:nvPicPr>
          <p:cNvPr id="10" name="Picture 9">
            <a:extLst>
              <a:ext uri="{FF2B5EF4-FFF2-40B4-BE49-F238E27FC236}">
                <a16:creationId xmlns:a16="http://schemas.microsoft.com/office/drawing/2014/main" id="{41A1B663-20DB-CB4F-A7B5-8A47E6B7CCBB}"/>
              </a:ext>
            </a:extLst>
          </p:cNvPr>
          <p:cNvPicPr>
            <a:picLocks noChangeAspect="1"/>
          </p:cNvPicPr>
          <p:nvPr/>
        </p:nvPicPr>
        <p:blipFill>
          <a:blip r:embed="rId6"/>
          <a:stretch>
            <a:fillRect/>
          </a:stretch>
        </p:blipFill>
        <p:spPr>
          <a:xfrm>
            <a:off x="8502448" y="4375767"/>
            <a:ext cx="2419600" cy="1359375"/>
          </a:xfrm>
          <a:prstGeom prst="rect">
            <a:avLst/>
          </a:prstGeom>
        </p:spPr>
      </p:pic>
      <p:pic>
        <p:nvPicPr>
          <p:cNvPr id="12" name="Picture 11">
            <a:extLst>
              <a:ext uri="{FF2B5EF4-FFF2-40B4-BE49-F238E27FC236}">
                <a16:creationId xmlns:a16="http://schemas.microsoft.com/office/drawing/2014/main" id="{FF6A8FE6-3789-1B49-9B1B-5A1329160028}"/>
              </a:ext>
            </a:extLst>
          </p:cNvPr>
          <p:cNvPicPr>
            <a:picLocks noChangeAspect="1"/>
          </p:cNvPicPr>
          <p:nvPr/>
        </p:nvPicPr>
        <p:blipFill>
          <a:blip r:embed="rId7"/>
          <a:stretch>
            <a:fillRect/>
          </a:stretch>
        </p:blipFill>
        <p:spPr>
          <a:xfrm>
            <a:off x="3385144" y="2357657"/>
            <a:ext cx="2319932" cy="1545918"/>
          </a:xfrm>
          <a:prstGeom prst="rect">
            <a:avLst/>
          </a:prstGeom>
        </p:spPr>
      </p:pic>
      <p:pic>
        <p:nvPicPr>
          <p:cNvPr id="13" name="Picture 12">
            <a:extLst>
              <a:ext uri="{FF2B5EF4-FFF2-40B4-BE49-F238E27FC236}">
                <a16:creationId xmlns:a16="http://schemas.microsoft.com/office/drawing/2014/main" id="{D169DACB-4C0C-1142-B004-4CFFC9B29C22}"/>
              </a:ext>
            </a:extLst>
          </p:cNvPr>
          <p:cNvPicPr>
            <a:picLocks noChangeAspect="1"/>
          </p:cNvPicPr>
          <p:nvPr/>
        </p:nvPicPr>
        <p:blipFill>
          <a:blip r:embed="rId8"/>
          <a:stretch>
            <a:fillRect/>
          </a:stretch>
        </p:blipFill>
        <p:spPr>
          <a:xfrm>
            <a:off x="1151032" y="2041164"/>
            <a:ext cx="2014444" cy="1239658"/>
          </a:xfrm>
          <a:prstGeom prst="rect">
            <a:avLst/>
          </a:prstGeom>
        </p:spPr>
      </p:pic>
    </p:spTree>
    <p:extLst>
      <p:ext uri="{BB962C8B-B14F-4D97-AF65-F5344CB8AC3E}">
        <p14:creationId xmlns:p14="http://schemas.microsoft.com/office/powerpoint/2010/main" val="2619796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7F2A3-3896-D14E-841D-3748B1306CB0}"/>
              </a:ext>
            </a:extLst>
          </p:cNvPr>
          <p:cNvSpPr>
            <a:spLocks noGrp="1"/>
          </p:cNvSpPr>
          <p:nvPr>
            <p:ph type="title"/>
          </p:nvPr>
        </p:nvSpPr>
        <p:spPr/>
        <p:txBody>
          <a:bodyPr>
            <a:normAutofit/>
          </a:bodyPr>
          <a:lstStyle/>
          <a:p>
            <a:pPr algn="ctr"/>
            <a:r>
              <a:rPr lang="en-US" sz="2400" dirty="0"/>
              <a:t>The Battle of Jutland (May 31—June 1, 1916) holds lessons about the combat deployment of tactical nuclear weapons</a:t>
            </a:r>
          </a:p>
        </p:txBody>
      </p:sp>
      <p:pic>
        <p:nvPicPr>
          <p:cNvPr id="4" name="Content Placeholder 3">
            <a:extLst>
              <a:ext uri="{FF2B5EF4-FFF2-40B4-BE49-F238E27FC236}">
                <a16:creationId xmlns:a16="http://schemas.microsoft.com/office/drawing/2014/main" id="{F6171F36-57F5-F140-9708-E8DA981E26AF}"/>
              </a:ext>
            </a:extLst>
          </p:cNvPr>
          <p:cNvPicPr>
            <a:picLocks noGrp="1" noChangeAspect="1"/>
          </p:cNvPicPr>
          <p:nvPr>
            <p:ph idx="1"/>
          </p:nvPr>
        </p:nvPicPr>
        <p:blipFill>
          <a:blip r:embed="rId2"/>
          <a:stretch>
            <a:fillRect/>
          </a:stretch>
        </p:blipFill>
        <p:spPr>
          <a:xfrm>
            <a:off x="2906909" y="1825625"/>
            <a:ext cx="6378182" cy="4351338"/>
          </a:xfrm>
        </p:spPr>
      </p:pic>
    </p:spTree>
    <p:extLst>
      <p:ext uri="{BB962C8B-B14F-4D97-AF65-F5344CB8AC3E}">
        <p14:creationId xmlns:p14="http://schemas.microsoft.com/office/powerpoint/2010/main" val="3208111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68171-D2FB-4F49-AC25-5909FD3FA121}"/>
              </a:ext>
            </a:extLst>
          </p:cNvPr>
          <p:cNvSpPr>
            <a:spLocks noGrp="1"/>
          </p:cNvSpPr>
          <p:nvPr>
            <p:ph type="title"/>
          </p:nvPr>
        </p:nvSpPr>
        <p:spPr/>
        <p:txBody>
          <a:bodyPr>
            <a:normAutofit fontScale="90000"/>
          </a:bodyPr>
          <a:lstStyle/>
          <a:p>
            <a:pPr algn="ctr"/>
            <a:r>
              <a:rPr lang="en-US" sz="2400" i="1" dirty="0"/>
              <a:t>Why We Fight</a:t>
            </a:r>
            <a:r>
              <a:rPr lang="en-US" sz="2400" dirty="0"/>
              <a:t> was a series of seven films produced by Frank Capra during World War II: </a:t>
            </a:r>
            <a:r>
              <a:rPr lang="en-US" sz="2400" dirty="0">
                <a:hlinkClick r:id="rId2"/>
              </a:rPr>
              <a:t>https://www.youtube.com/watch?v=wcAsIWfk_z4&amp;list=PLugwVCjzrJsXwAiWBipTE9mTlFQC7H2rU</a:t>
            </a:r>
            <a:endParaRPr lang="en-US" sz="2400" dirty="0"/>
          </a:p>
        </p:txBody>
      </p:sp>
      <p:pic>
        <p:nvPicPr>
          <p:cNvPr id="4" name="Content Placeholder 3">
            <a:extLst>
              <a:ext uri="{FF2B5EF4-FFF2-40B4-BE49-F238E27FC236}">
                <a16:creationId xmlns:a16="http://schemas.microsoft.com/office/drawing/2014/main" id="{61A87E26-BA14-6040-9871-4EFD474E00D1}"/>
              </a:ext>
            </a:extLst>
          </p:cNvPr>
          <p:cNvPicPr>
            <a:picLocks noGrp="1" noChangeAspect="1"/>
          </p:cNvPicPr>
          <p:nvPr>
            <p:ph idx="1"/>
          </p:nvPr>
        </p:nvPicPr>
        <p:blipFill>
          <a:blip r:embed="rId3"/>
          <a:stretch>
            <a:fillRect/>
          </a:stretch>
        </p:blipFill>
        <p:spPr>
          <a:xfrm>
            <a:off x="1856069" y="2267744"/>
            <a:ext cx="3746500" cy="2095500"/>
          </a:xfrm>
        </p:spPr>
      </p:pic>
      <p:pic>
        <p:nvPicPr>
          <p:cNvPr id="5" name="Picture 4">
            <a:extLst>
              <a:ext uri="{FF2B5EF4-FFF2-40B4-BE49-F238E27FC236}">
                <a16:creationId xmlns:a16="http://schemas.microsoft.com/office/drawing/2014/main" id="{108E80C5-9F67-C84D-8664-A3406D781ED4}"/>
              </a:ext>
            </a:extLst>
          </p:cNvPr>
          <p:cNvPicPr>
            <a:picLocks noChangeAspect="1"/>
          </p:cNvPicPr>
          <p:nvPr/>
        </p:nvPicPr>
        <p:blipFill>
          <a:blip r:embed="rId4"/>
          <a:stretch>
            <a:fillRect/>
          </a:stretch>
        </p:blipFill>
        <p:spPr>
          <a:xfrm>
            <a:off x="6450853" y="3469340"/>
            <a:ext cx="3060700" cy="2286000"/>
          </a:xfrm>
          <a:prstGeom prst="rect">
            <a:avLst/>
          </a:prstGeom>
        </p:spPr>
      </p:pic>
    </p:spTree>
    <p:extLst>
      <p:ext uri="{BB962C8B-B14F-4D97-AF65-F5344CB8AC3E}">
        <p14:creationId xmlns:p14="http://schemas.microsoft.com/office/powerpoint/2010/main" val="2630684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FD52-C5F2-9E4A-AD19-AA49DD6CB844}"/>
              </a:ext>
            </a:extLst>
          </p:cNvPr>
          <p:cNvSpPr>
            <a:spLocks noGrp="1"/>
          </p:cNvSpPr>
          <p:nvPr>
            <p:ph type="title"/>
          </p:nvPr>
        </p:nvSpPr>
        <p:spPr/>
        <p:txBody>
          <a:bodyPr>
            <a:noAutofit/>
          </a:bodyPr>
          <a:lstStyle/>
          <a:p>
            <a:pPr algn="ctr"/>
            <a:r>
              <a:rPr lang="en-US" sz="2000" dirty="0"/>
              <a:t>In the public mind these days, war is fought </a:t>
            </a:r>
            <a:r>
              <a:rPr lang="en-US" sz="2000" i="1" dirty="0"/>
              <a:t>over there</a:t>
            </a:r>
            <a:r>
              <a:rPr lang="en-US" sz="2000" dirty="0"/>
              <a:t> by </a:t>
            </a:r>
            <a:r>
              <a:rPr lang="en-US" sz="2000" i="1" dirty="0"/>
              <a:t>someone else</a:t>
            </a:r>
            <a:r>
              <a:rPr lang="en-US" sz="2000" dirty="0"/>
              <a:t>. Civilian society remains remote from the realities of combat, except in the PR / propaganda / cultural sphere. This is as true of the United States as it is of China and even Russia. The latter’s ”Special Military Operation” is a striking example of the disconnect between the lives of the Russian people and the war that is fought in their name in Donbas and </a:t>
            </a:r>
            <a:r>
              <a:rPr lang="en-US" sz="1800" dirty="0" err="1"/>
              <a:t>Zaporizhzhya</a:t>
            </a:r>
            <a:endParaRPr lang="en-US" sz="1800" dirty="0"/>
          </a:p>
        </p:txBody>
      </p:sp>
      <p:pic>
        <p:nvPicPr>
          <p:cNvPr id="4" name="Content Placeholder 3">
            <a:extLst>
              <a:ext uri="{FF2B5EF4-FFF2-40B4-BE49-F238E27FC236}">
                <a16:creationId xmlns:a16="http://schemas.microsoft.com/office/drawing/2014/main" id="{CD0E7F5E-C95C-0F4D-9E74-C4F7FEBD6E25}"/>
              </a:ext>
            </a:extLst>
          </p:cNvPr>
          <p:cNvPicPr>
            <a:picLocks noGrp="1" noChangeAspect="1"/>
          </p:cNvPicPr>
          <p:nvPr>
            <p:ph idx="1"/>
          </p:nvPr>
        </p:nvPicPr>
        <p:blipFill>
          <a:blip r:embed="rId2"/>
          <a:stretch>
            <a:fillRect/>
          </a:stretch>
        </p:blipFill>
        <p:spPr>
          <a:xfrm>
            <a:off x="1536125" y="2474258"/>
            <a:ext cx="4027373" cy="1914245"/>
          </a:xfrm>
        </p:spPr>
      </p:pic>
      <p:pic>
        <p:nvPicPr>
          <p:cNvPr id="6" name="Picture 5">
            <a:extLst>
              <a:ext uri="{FF2B5EF4-FFF2-40B4-BE49-F238E27FC236}">
                <a16:creationId xmlns:a16="http://schemas.microsoft.com/office/drawing/2014/main" id="{AD1995EF-9EF1-794E-8DD9-6D5DA5D0AA63}"/>
              </a:ext>
            </a:extLst>
          </p:cNvPr>
          <p:cNvPicPr>
            <a:picLocks noChangeAspect="1"/>
          </p:cNvPicPr>
          <p:nvPr/>
        </p:nvPicPr>
        <p:blipFill>
          <a:blip r:embed="rId3"/>
          <a:stretch>
            <a:fillRect/>
          </a:stretch>
        </p:blipFill>
        <p:spPr>
          <a:xfrm>
            <a:off x="6400800" y="2016107"/>
            <a:ext cx="4612341" cy="3055676"/>
          </a:xfrm>
          <a:prstGeom prst="rect">
            <a:avLst/>
          </a:prstGeom>
        </p:spPr>
      </p:pic>
    </p:spTree>
    <p:extLst>
      <p:ext uri="{BB962C8B-B14F-4D97-AF65-F5344CB8AC3E}">
        <p14:creationId xmlns:p14="http://schemas.microsoft.com/office/powerpoint/2010/main" val="1547117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BA7D4-5158-964A-A819-CAB938832378}"/>
              </a:ext>
            </a:extLst>
          </p:cNvPr>
          <p:cNvSpPr>
            <a:spLocks noGrp="1"/>
          </p:cNvSpPr>
          <p:nvPr>
            <p:ph type="title"/>
          </p:nvPr>
        </p:nvSpPr>
        <p:spPr/>
        <p:txBody>
          <a:bodyPr>
            <a:normAutofit/>
          </a:bodyPr>
          <a:lstStyle/>
          <a:p>
            <a:pPr algn="ctr"/>
            <a:r>
              <a:rPr lang="en-US" sz="2400" i="1" dirty="0"/>
              <a:t>The Iliad</a:t>
            </a:r>
          </a:p>
        </p:txBody>
      </p:sp>
      <p:pic>
        <p:nvPicPr>
          <p:cNvPr id="4" name="Content Placeholder 3">
            <a:extLst>
              <a:ext uri="{FF2B5EF4-FFF2-40B4-BE49-F238E27FC236}">
                <a16:creationId xmlns:a16="http://schemas.microsoft.com/office/drawing/2014/main" id="{CE0014F2-526E-E240-B9C4-DC0FEC374069}"/>
              </a:ext>
            </a:extLst>
          </p:cNvPr>
          <p:cNvPicPr>
            <a:picLocks noGrp="1" noChangeAspect="1"/>
          </p:cNvPicPr>
          <p:nvPr>
            <p:ph idx="1"/>
          </p:nvPr>
        </p:nvPicPr>
        <p:blipFill>
          <a:blip r:embed="rId2"/>
          <a:stretch>
            <a:fillRect/>
          </a:stretch>
        </p:blipFill>
        <p:spPr>
          <a:xfrm>
            <a:off x="4222750" y="2832894"/>
            <a:ext cx="3746500" cy="2336800"/>
          </a:xfrm>
        </p:spPr>
      </p:pic>
    </p:spTree>
    <p:extLst>
      <p:ext uri="{BB962C8B-B14F-4D97-AF65-F5344CB8AC3E}">
        <p14:creationId xmlns:p14="http://schemas.microsoft.com/office/powerpoint/2010/main" val="2271822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DE94E-CC94-4C40-80A6-E722A84BE016}"/>
              </a:ext>
            </a:extLst>
          </p:cNvPr>
          <p:cNvSpPr>
            <a:spLocks noGrp="1"/>
          </p:cNvSpPr>
          <p:nvPr>
            <p:ph type="title"/>
          </p:nvPr>
        </p:nvSpPr>
        <p:spPr/>
        <p:txBody>
          <a:bodyPr>
            <a:normAutofit/>
          </a:bodyPr>
          <a:lstStyle/>
          <a:p>
            <a:pPr algn="ctr"/>
            <a:r>
              <a:rPr lang="en-US" sz="2000" dirty="0"/>
              <a:t>World War I and its aftermath saw the emergence of explicitly antiwar poetry, prose, and film. The “good war” the Allies waged against the Axis was followed by </a:t>
            </a:r>
            <a:r>
              <a:rPr lang="en-US" sz="2000" dirty="0" err="1"/>
              <a:t>deheroizing</a:t>
            </a:r>
            <a:r>
              <a:rPr lang="en-US" sz="2000" dirty="0"/>
              <a:t> artistic treatments of combat in English, French, and even Russian. The Vietnam War and the second war in Iraq generated its own narratives of battlefield distress, particularly in film and on TV</a:t>
            </a:r>
          </a:p>
        </p:txBody>
      </p:sp>
      <p:pic>
        <p:nvPicPr>
          <p:cNvPr id="5" name="Content Placeholder 4">
            <a:extLst>
              <a:ext uri="{FF2B5EF4-FFF2-40B4-BE49-F238E27FC236}">
                <a16:creationId xmlns:a16="http://schemas.microsoft.com/office/drawing/2014/main" id="{7454B735-A485-C946-A77A-6908C1916FFD}"/>
              </a:ext>
            </a:extLst>
          </p:cNvPr>
          <p:cNvPicPr>
            <a:picLocks noGrp="1" noChangeAspect="1"/>
          </p:cNvPicPr>
          <p:nvPr>
            <p:ph idx="1"/>
          </p:nvPr>
        </p:nvPicPr>
        <p:blipFill>
          <a:blip r:embed="rId2"/>
          <a:stretch>
            <a:fillRect/>
          </a:stretch>
        </p:blipFill>
        <p:spPr>
          <a:xfrm>
            <a:off x="4736727" y="2005246"/>
            <a:ext cx="4762500" cy="2971800"/>
          </a:xfrm>
        </p:spPr>
      </p:pic>
      <p:pic>
        <p:nvPicPr>
          <p:cNvPr id="6" name="Picture 5">
            <a:extLst>
              <a:ext uri="{FF2B5EF4-FFF2-40B4-BE49-F238E27FC236}">
                <a16:creationId xmlns:a16="http://schemas.microsoft.com/office/drawing/2014/main" id="{CF2F726F-E5E9-5148-8149-7D149FA112AC}"/>
              </a:ext>
            </a:extLst>
          </p:cNvPr>
          <p:cNvPicPr>
            <a:picLocks noChangeAspect="1"/>
          </p:cNvPicPr>
          <p:nvPr/>
        </p:nvPicPr>
        <p:blipFill>
          <a:blip r:embed="rId3"/>
          <a:stretch>
            <a:fillRect/>
          </a:stretch>
        </p:blipFill>
        <p:spPr>
          <a:xfrm>
            <a:off x="2557023" y="4410634"/>
            <a:ext cx="1905000" cy="1905000"/>
          </a:xfrm>
          <a:prstGeom prst="rect">
            <a:avLst/>
          </a:prstGeom>
        </p:spPr>
      </p:pic>
      <p:pic>
        <p:nvPicPr>
          <p:cNvPr id="7" name="Picture 6">
            <a:extLst>
              <a:ext uri="{FF2B5EF4-FFF2-40B4-BE49-F238E27FC236}">
                <a16:creationId xmlns:a16="http://schemas.microsoft.com/office/drawing/2014/main" id="{D8B0C7E6-54EE-9E49-8F4D-AE73355CFFFF}"/>
              </a:ext>
            </a:extLst>
          </p:cNvPr>
          <p:cNvPicPr>
            <a:picLocks noChangeAspect="1"/>
          </p:cNvPicPr>
          <p:nvPr/>
        </p:nvPicPr>
        <p:blipFill>
          <a:blip r:embed="rId4"/>
          <a:stretch>
            <a:fillRect/>
          </a:stretch>
        </p:blipFill>
        <p:spPr>
          <a:xfrm>
            <a:off x="1295772" y="2443629"/>
            <a:ext cx="1398175" cy="1859429"/>
          </a:xfrm>
          <a:prstGeom prst="rect">
            <a:avLst/>
          </a:prstGeom>
        </p:spPr>
      </p:pic>
      <p:pic>
        <p:nvPicPr>
          <p:cNvPr id="10" name="Picture 9">
            <a:extLst>
              <a:ext uri="{FF2B5EF4-FFF2-40B4-BE49-F238E27FC236}">
                <a16:creationId xmlns:a16="http://schemas.microsoft.com/office/drawing/2014/main" id="{CEB90083-D05D-D348-95C3-614925CEF044}"/>
              </a:ext>
            </a:extLst>
          </p:cNvPr>
          <p:cNvPicPr>
            <a:picLocks noChangeAspect="1"/>
          </p:cNvPicPr>
          <p:nvPr/>
        </p:nvPicPr>
        <p:blipFill>
          <a:blip r:embed="rId5"/>
          <a:stretch>
            <a:fillRect/>
          </a:stretch>
        </p:blipFill>
        <p:spPr>
          <a:xfrm>
            <a:off x="9703734" y="3491146"/>
            <a:ext cx="1596091" cy="2394137"/>
          </a:xfrm>
          <a:prstGeom prst="rect">
            <a:avLst/>
          </a:prstGeom>
        </p:spPr>
      </p:pic>
    </p:spTree>
    <p:extLst>
      <p:ext uri="{BB962C8B-B14F-4D97-AF65-F5344CB8AC3E}">
        <p14:creationId xmlns:p14="http://schemas.microsoft.com/office/powerpoint/2010/main" val="6872455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2099</TotalTime>
  <Words>1663</Words>
  <Application>Microsoft Office PowerPoint</Application>
  <PresentationFormat>Widescreen</PresentationFormat>
  <Paragraphs>97</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War in the Twenty-First Century</vt:lpstr>
      <vt:lpstr>Historically, the cultures of nuclear war have varied from country to country</vt:lpstr>
      <vt:lpstr>A strong US ally, since 1984 New Zealand has been a nuclear-free zone</vt:lpstr>
      <vt:lpstr>Clockwise from left to right: President Xi Jinping (China), President Vladimir Putin (Russia), Supreme Leader Ali Khamenei (Iran), Prime Minister Narendra Modi (India), Prime Minister Shehbaz Sharif (Pakistan), Prime Minister Benjamin Netanyahu (Israel), Supreme Leader Kim Jong-un (North Korea)</vt:lpstr>
      <vt:lpstr>The Battle of Jutland (May 31—June 1, 1916) holds lessons about the combat deployment of tactical nuclear weapons</vt:lpstr>
      <vt:lpstr>Why We Fight was a series of seven films produced by Frank Capra during World War II: https://www.youtube.com/watch?v=wcAsIWfk_z4&amp;list=PLugwVCjzrJsXwAiWBipTE9mTlFQC7H2rU</vt:lpstr>
      <vt:lpstr>In the public mind these days, war is fought over there by someone else. Civilian society remains remote from the realities of combat, except in the PR / propaganda / cultural sphere. This is as true of the United States as it is of China and even Russia. The latter’s ”Special Military Operation” is a striking example of the disconnect between the lives of the Russian people and the war that is fought in their name in Donbas and Zaporizhzhya</vt:lpstr>
      <vt:lpstr>The Iliad</vt:lpstr>
      <vt:lpstr>World War I and its aftermath saw the emergence of explicitly antiwar poetry, prose, and film. The “good war” the Allies waged against the Axis was followed by deheroizing artistic treatments of combat in English, French, and even Russian. The Vietnam War and the second war in Iraq generated its own narratives of battlefield distress, particularly in film and on TV</vt:lpstr>
      <vt:lpstr>Before World War I, combat was two-dimensional. That conflict extended it into the air, while the twenty-first century has seen the militarization of low-orbit space by the US, China, and Russia. This trend will continue, altering the conduct of military operations on earth</vt:lpstr>
      <vt:lpstr>The Ukrainians’ use of Elon Musk’s Starlink satellite-based communication system has been remarkably effective. Image shows a consignment of  Starlink dishes being delivered to the Ukrainian army. The use of low-cost, off-the-shelf technology is a feature of asymmetric warfare</vt:lpstr>
      <vt:lpstr>Military thrillers as a professional resource</vt:lpstr>
      <vt:lpstr>SIGMA was founded by former White House Science Office member Arlan Andrews, Sr. See: http://www.sigmaforum.org</vt:lpstr>
      <vt:lpstr>Prof. Shvanvich (Schwanwitsch) taught Stalin lepidoptery and helped the Red Army defeat Nazi Germany</vt:lpstr>
      <vt:lpstr>Fighting the last war, or, the perils of operational plagiarism.  On February 24, 2022 Russia attempted to mount a version of Operations Desert Storm and Iraqi Freedom. It did not work. In consequence, the Russian army reverted to its traditional, attritional manner of waging war. NB: the principles of strategy never change, but operational and tactical methods evolved through the ages</vt:lpstr>
      <vt:lpstr>Under Russian law, the Wagner Group should be illegal as it is a private military company. Its owner, “Putin’s Chef” Yevgeny Prigozhin, has emerged as an important political player. “Gordon Ramsey was not in charge of Blackwater” (Atomic Cherry, a Russian military affairs Telegram channel). That said, or quoted, the privatization of military action will be a central feature of twenty-first century warfare. In this regard, however, China may prove to be something of an exception…</vt:lpstr>
      <vt:lpstr>…because its privatization of the state’s monopoly on violence is lonfined to PSCs (private security contractors). These images shows Tianzun Special Guard owner Wang Haichun leading a company exercise in Hangzhou, China in 2018 (on left), and posing with his employees in front of company headquarters (on right). As in the case of the Wagner Group or, earlier, America’s Blackwater company (now operating as Constellis), private security or military work carries with it a certain aesthetic </vt:lpstr>
      <vt:lpstr>Total war and the three models of a war economy</vt:lpstr>
      <vt:lpstr>Tracking Santa Claus is harder than it seems! </vt:lpstr>
      <vt:lpstr>Nato Secretary General Jens Stoltenberg’s warning of Monday, February 13</vt:lpstr>
      <vt:lpstr>In most NATO armies, the standard ammunition load for an infantryman is 210 rounds of the 5.56 x 45 mm cartridge = seven magazines. Actual loads will vary depending on weapons or equipment carried by the soldier, or the nature of the mission</vt:lpstr>
      <vt:lpstr>In the second Iraq war it took, on average, 300K rounds of ammunition to kill one insurgent</vt:lpstr>
      <vt:lpstr>The GAO/NSIAD-95-89 “Inventory and Requirements for Artillery Projectiles” report (1995) stated that the United States had a manufacturing capacity of 450,000 artillery shells per month. Currently this is much lower. Yet the Russia-Ukraine war has shown that shortages of artillery ordnance and missiles will severely degrade combat performance. According to Western sources, the Ukrainian army expends 3000-6000 artillery rounds a day, about a third of Russia’s estimated expenditure. The Pentagon says that as of January 2023, the United States had sent Ukraine over 1M 155 mm rounds alone</vt:lpstr>
      <vt:lpstr>“Artillery is the god of war” (Joseph Stalin, in 1944)</vt:lpstr>
      <vt:lpstr>Joint force capabilities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 in the Twenty-First Century</dc:title>
  <dc:creator>Tempest, Richard</dc:creator>
  <cp:lastModifiedBy>OLLI</cp:lastModifiedBy>
  <cp:revision>48</cp:revision>
  <dcterms:created xsi:type="dcterms:W3CDTF">2023-02-12T15:00:38Z</dcterms:created>
  <dcterms:modified xsi:type="dcterms:W3CDTF">2023-02-28T22:15:34Z</dcterms:modified>
</cp:coreProperties>
</file>