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85" r:id="rId6"/>
    <p:sldId id="286" r:id="rId7"/>
    <p:sldId id="260" r:id="rId8"/>
    <p:sldId id="261" r:id="rId9"/>
    <p:sldId id="262" r:id="rId10"/>
    <p:sldId id="288" r:id="rId11"/>
    <p:sldId id="263" r:id="rId12"/>
    <p:sldId id="264" r:id="rId13"/>
    <p:sldId id="265" r:id="rId14"/>
    <p:sldId id="266" r:id="rId15"/>
    <p:sldId id="267" r:id="rId16"/>
    <p:sldId id="269" r:id="rId17"/>
    <p:sldId id="270" r:id="rId18"/>
    <p:sldId id="271" r:id="rId19"/>
    <p:sldId id="268" r:id="rId20"/>
    <p:sldId id="272" r:id="rId21"/>
    <p:sldId id="273" r:id="rId22"/>
    <p:sldId id="274" r:id="rId23"/>
    <p:sldId id="275" r:id="rId24"/>
    <p:sldId id="287" r:id="rId25"/>
    <p:sldId id="276" r:id="rId26"/>
    <p:sldId id="277" r:id="rId27"/>
    <p:sldId id="278" r:id="rId28"/>
    <p:sldId id="279" r:id="rId29"/>
    <p:sldId id="280" r:id="rId30"/>
    <p:sldId id="281" r:id="rId31"/>
    <p:sldId id="282" r:id="rId32"/>
    <p:sldId id="28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3"/>
    <p:restoredTop sz="95153"/>
  </p:normalViewPr>
  <p:slideViewPr>
    <p:cSldViewPr snapToGrid="0" snapToObjects="1">
      <p:cViewPr varScale="1">
        <p:scale>
          <a:sx n="122" d="100"/>
          <a:sy n="122" d="100"/>
        </p:scale>
        <p:origin x="114"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0A364-31F5-CA4E-A658-D6F3DD63A7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FAC5DF-E09A-4E4E-AFF3-59BC7526D4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CC2338-491D-0B42-9E2C-311F7B2250FA}"/>
              </a:ext>
            </a:extLst>
          </p:cNvPr>
          <p:cNvSpPr>
            <a:spLocks noGrp="1"/>
          </p:cNvSpPr>
          <p:nvPr>
            <p:ph type="dt" sz="half" idx="10"/>
          </p:nvPr>
        </p:nvSpPr>
        <p:spPr/>
        <p:txBody>
          <a:bodyPr/>
          <a:lstStyle/>
          <a:p>
            <a:fld id="{529DF81B-A196-EE41-B06A-2562B1B44B10}" type="datetimeFigureOut">
              <a:rPr lang="en-US" smtClean="0"/>
              <a:t>2/13/2023</a:t>
            </a:fld>
            <a:endParaRPr lang="en-US"/>
          </a:p>
        </p:txBody>
      </p:sp>
      <p:sp>
        <p:nvSpPr>
          <p:cNvPr id="5" name="Footer Placeholder 4">
            <a:extLst>
              <a:ext uri="{FF2B5EF4-FFF2-40B4-BE49-F238E27FC236}">
                <a16:creationId xmlns:a16="http://schemas.microsoft.com/office/drawing/2014/main" id="{45B82F4D-F306-AE4A-8ADA-35C4803842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B8792-69C4-184D-ABD2-28CD1C1067FF}"/>
              </a:ext>
            </a:extLst>
          </p:cNvPr>
          <p:cNvSpPr>
            <a:spLocks noGrp="1"/>
          </p:cNvSpPr>
          <p:nvPr>
            <p:ph type="sldNum" sz="quarter" idx="12"/>
          </p:nvPr>
        </p:nvSpPr>
        <p:spPr/>
        <p:txBody>
          <a:bodyPr/>
          <a:lstStyle/>
          <a:p>
            <a:fld id="{FA05EB48-5436-5840-8673-C38703A1D66C}" type="slidenum">
              <a:rPr lang="en-US" smtClean="0"/>
              <a:t>‹#›</a:t>
            </a:fld>
            <a:endParaRPr lang="en-US"/>
          </a:p>
        </p:txBody>
      </p:sp>
    </p:spTree>
    <p:extLst>
      <p:ext uri="{BB962C8B-B14F-4D97-AF65-F5344CB8AC3E}">
        <p14:creationId xmlns:p14="http://schemas.microsoft.com/office/powerpoint/2010/main" val="251351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22BB-18AA-4647-9FC6-C3460A5791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DF38D3-2BC1-404F-8870-6DAB21862A7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002911-4A5A-BE40-9EF9-28C3A8519815}"/>
              </a:ext>
            </a:extLst>
          </p:cNvPr>
          <p:cNvSpPr>
            <a:spLocks noGrp="1"/>
          </p:cNvSpPr>
          <p:nvPr>
            <p:ph type="dt" sz="half" idx="10"/>
          </p:nvPr>
        </p:nvSpPr>
        <p:spPr/>
        <p:txBody>
          <a:bodyPr/>
          <a:lstStyle/>
          <a:p>
            <a:fld id="{529DF81B-A196-EE41-B06A-2562B1B44B10}" type="datetimeFigureOut">
              <a:rPr lang="en-US" smtClean="0"/>
              <a:t>2/13/2023</a:t>
            </a:fld>
            <a:endParaRPr lang="en-US"/>
          </a:p>
        </p:txBody>
      </p:sp>
      <p:sp>
        <p:nvSpPr>
          <p:cNvPr id="5" name="Footer Placeholder 4">
            <a:extLst>
              <a:ext uri="{FF2B5EF4-FFF2-40B4-BE49-F238E27FC236}">
                <a16:creationId xmlns:a16="http://schemas.microsoft.com/office/drawing/2014/main" id="{BC9A0306-3B4F-9541-B754-B5732AE8A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09CAA-71EE-8F4C-B20B-0E9CB05B626B}"/>
              </a:ext>
            </a:extLst>
          </p:cNvPr>
          <p:cNvSpPr>
            <a:spLocks noGrp="1"/>
          </p:cNvSpPr>
          <p:nvPr>
            <p:ph type="sldNum" sz="quarter" idx="12"/>
          </p:nvPr>
        </p:nvSpPr>
        <p:spPr/>
        <p:txBody>
          <a:bodyPr/>
          <a:lstStyle/>
          <a:p>
            <a:fld id="{FA05EB48-5436-5840-8673-C38703A1D66C}" type="slidenum">
              <a:rPr lang="en-US" smtClean="0"/>
              <a:t>‹#›</a:t>
            </a:fld>
            <a:endParaRPr lang="en-US"/>
          </a:p>
        </p:txBody>
      </p:sp>
    </p:spTree>
    <p:extLst>
      <p:ext uri="{BB962C8B-B14F-4D97-AF65-F5344CB8AC3E}">
        <p14:creationId xmlns:p14="http://schemas.microsoft.com/office/powerpoint/2010/main" val="382141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113835-75C1-0449-897B-061C45B85A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683F90-5296-F94C-B424-908FBABF42C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61C14-B608-EF4D-ABFD-9D22C77E5F68}"/>
              </a:ext>
            </a:extLst>
          </p:cNvPr>
          <p:cNvSpPr>
            <a:spLocks noGrp="1"/>
          </p:cNvSpPr>
          <p:nvPr>
            <p:ph type="dt" sz="half" idx="10"/>
          </p:nvPr>
        </p:nvSpPr>
        <p:spPr/>
        <p:txBody>
          <a:bodyPr/>
          <a:lstStyle/>
          <a:p>
            <a:fld id="{529DF81B-A196-EE41-B06A-2562B1B44B10}" type="datetimeFigureOut">
              <a:rPr lang="en-US" smtClean="0"/>
              <a:t>2/13/2023</a:t>
            </a:fld>
            <a:endParaRPr lang="en-US"/>
          </a:p>
        </p:txBody>
      </p:sp>
      <p:sp>
        <p:nvSpPr>
          <p:cNvPr id="5" name="Footer Placeholder 4">
            <a:extLst>
              <a:ext uri="{FF2B5EF4-FFF2-40B4-BE49-F238E27FC236}">
                <a16:creationId xmlns:a16="http://schemas.microsoft.com/office/drawing/2014/main" id="{8467B2F9-C259-254E-9117-9B3E6F089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9B32EA-0A23-F94F-B015-827F51BCAAEB}"/>
              </a:ext>
            </a:extLst>
          </p:cNvPr>
          <p:cNvSpPr>
            <a:spLocks noGrp="1"/>
          </p:cNvSpPr>
          <p:nvPr>
            <p:ph type="sldNum" sz="quarter" idx="12"/>
          </p:nvPr>
        </p:nvSpPr>
        <p:spPr/>
        <p:txBody>
          <a:bodyPr/>
          <a:lstStyle/>
          <a:p>
            <a:fld id="{FA05EB48-5436-5840-8673-C38703A1D66C}" type="slidenum">
              <a:rPr lang="en-US" smtClean="0"/>
              <a:t>‹#›</a:t>
            </a:fld>
            <a:endParaRPr lang="en-US"/>
          </a:p>
        </p:txBody>
      </p:sp>
    </p:spTree>
    <p:extLst>
      <p:ext uri="{BB962C8B-B14F-4D97-AF65-F5344CB8AC3E}">
        <p14:creationId xmlns:p14="http://schemas.microsoft.com/office/powerpoint/2010/main" val="3181689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743D7-3CF3-084F-9196-F7AC38A546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EB99E5-509B-C840-89BA-27CE5B5DB2E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5ED016-D53E-3A4D-8061-7A4E252DEB94}"/>
              </a:ext>
            </a:extLst>
          </p:cNvPr>
          <p:cNvSpPr>
            <a:spLocks noGrp="1"/>
          </p:cNvSpPr>
          <p:nvPr>
            <p:ph type="dt" sz="half" idx="10"/>
          </p:nvPr>
        </p:nvSpPr>
        <p:spPr/>
        <p:txBody>
          <a:bodyPr/>
          <a:lstStyle/>
          <a:p>
            <a:fld id="{529DF81B-A196-EE41-B06A-2562B1B44B10}" type="datetimeFigureOut">
              <a:rPr lang="en-US" smtClean="0"/>
              <a:t>2/13/2023</a:t>
            </a:fld>
            <a:endParaRPr lang="en-US"/>
          </a:p>
        </p:txBody>
      </p:sp>
      <p:sp>
        <p:nvSpPr>
          <p:cNvPr id="5" name="Footer Placeholder 4">
            <a:extLst>
              <a:ext uri="{FF2B5EF4-FFF2-40B4-BE49-F238E27FC236}">
                <a16:creationId xmlns:a16="http://schemas.microsoft.com/office/drawing/2014/main" id="{BD63703F-6FFB-F64D-8765-B2B6A47BE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251C73-B81A-5F43-812C-029C8A6B7F02}"/>
              </a:ext>
            </a:extLst>
          </p:cNvPr>
          <p:cNvSpPr>
            <a:spLocks noGrp="1"/>
          </p:cNvSpPr>
          <p:nvPr>
            <p:ph type="sldNum" sz="quarter" idx="12"/>
          </p:nvPr>
        </p:nvSpPr>
        <p:spPr/>
        <p:txBody>
          <a:bodyPr/>
          <a:lstStyle/>
          <a:p>
            <a:fld id="{FA05EB48-5436-5840-8673-C38703A1D66C}" type="slidenum">
              <a:rPr lang="en-US" smtClean="0"/>
              <a:t>‹#›</a:t>
            </a:fld>
            <a:endParaRPr lang="en-US"/>
          </a:p>
        </p:txBody>
      </p:sp>
    </p:spTree>
    <p:extLst>
      <p:ext uri="{BB962C8B-B14F-4D97-AF65-F5344CB8AC3E}">
        <p14:creationId xmlns:p14="http://schemas.microsoft.com/office/powerpoint/2010/main" val="1962813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8408-49B6-6444-BF65-131B03F11A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FA0FF5-3A7D-E04F-89BD-86EAD065C4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2FB6F51-32EF-114D-8CAE-9251C33F98E1}"/>
              </a:ext>
            </a:extLst>
          </p:cNvPr>
          <p:cNvSpPr>
            <a:spLocks noGrp="1"/>
          </p:cNvSpPr>
          <p:nvPr>
            <p:ph type="dt" sz="half" idx="10"/>
          </p:nvPr>
        </p:nvSpPr>
        <p:spPr/>
        <p:txBody>
          <a:bodyPr/>
          <a:lstStyle/>
          <a:p>
            <a:fld id="{529DF81B-A196-EE41-B06A-2562B1B44B10}" type="datetimeFigureOut">
              <a:rPr lang="en-US" smtClean="0"/>
              <a:t>2/13/2023</a:t>
            </a:fld>
            <a:endParaRPr lang="en-US"/>
          </a:p>
        </p:txBody>
      </p:sp>
      <p:sp>
        <p:nvSpPr>
          <p:cNvPr id="5" name="Footer Placeholder 4">
            <a:extLst>
              <a:ext uri="{FF2B5EF4-FFF2-40B4-BE49-F238E27FC236}">
                <a16:creationId xmlns:a16="http://schemas.microsoft.com/office/drawing/2014/main" id="{90F085EA-2E25-1343-8653-10E1F7B09C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6DA11-527B-0E49-919F-C79134BDEAA4}"/>
              </a:ext>
            </a:extLst>
          </p:cNvPr>
          <p:cNvSpPr>
            <a:spLocks noGrp="1"/>
          </p:cNvSpPr>
          <p:nvPr>
            <p:ph type="sldNum" sz="quarter" idx="12"/>
          </p:nvPr>
        </p:nvSpPr>
        <p:spPr/>
        <p:txBody>
          <a:bodyPr/>
          <a:lstStyle/>
          <a:p>
            <a:fld id="{FA05EB48-5436-5840-8673-C38703A1D66C}" type="slidenum">
              <a:rPr lang="en-US" smtClean="0"/>
              <a:t>‹#›</a:t>
            </a:fld>
            <a:endParaRPr lang="en-US"/>
          </a:p>
        </p:txBody>
      </p:sp>
    </p:spTree>
    <p:extLst>
      <p:ext uri="{BB962C8B-B14F-4D97-AF65-F5344CB8AC3E}">
        <p14:creationId xmlns:p14="http://schemas.microsoft.com/office/powerpoint/2010/main" val="3048727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6B082-0C1F-9542-8E02-2FC2C2C3B8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D50565-10DF-EF44-BCA3-3DA046A63EA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F1932-5515-4640-B35D-926C9DE3BCD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3CF15-A985-DA4B-B1D8-83E4FFCDB506}"/>
              </a:ext>
            </a:extLst>
          </p:cNvPr>
          <p:cNvSpPr>
            <a:spLocks noGrp="1"/>
          </p:cNvSpPr>
          <p:nvPr>
            <p:ph type="dt" sz="half" idx="10"/>
          </p:nvPr>
        </p:nvSpPr>
        <p:spPr/>
        <p:txBody>
          <a:bodyPr/>
          <a:lstStyle/>
          <a:p>
            <a:fld id="{529DF81B-A196-EE41-B06A-2562B1B44B10}" type="datetimeFigureOut">
              <a:rPr lang="en-US" smtClean="0"/>
              <a:t>2/13/2023</a:t>
            </a:fld>
            <a:endParaRPr lang="en-US"/>
          </a:p>
        </p:txBody>
      </p:sp>
      <p:sp>
        <p:nvSpPr>
          <p:cNvPr id="6" name="Footer Placeholder 5">
            <a:extLst>
              <a:ext uri="{FF2B5EF4-FFF2-40B4-BE49-F238E27FC236}">
                <a16:creationId xmlns:a16="http://schemas.microsoft.com/office/drawing/2014/main" id="{3C4C88A1-7675-1148-B07C-09C5214C52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9D512-85D0-474F-8E6B-C8F7E5AFA072}"/>
              </a:ext>
            </a:extLst>
          </p:cNvPr>
          <p:cNvSpPr>
            <a:spLocks noGrp="1"/>
          </p:cNvSpPr>
          <p:nvPr>
            <p:ph type="sldNum" sz="quarter" idx="12"/>
          </p:nvPr>
        </p:nvSpPr>
        <p:spPr/>
        <p:txBody>
          <a:bodyPr/>
          <a:lstStyle/>
          <a:p>
            <a:fld id="{FA05EB48-5436-5840-8673-C38703A1D66C}" type="slidenum">
              <a:rPr lang="en-US" smtClean="0"/>
              <a:t>‹#›</a:t>
            </a:fld>
            <a:endParaRPr lang="en-US"/>
          </a:p>
        </p:txBody>
      </p:sp>
    </p:spTree>
    <p:extLst>
      <p:ext uri="{BB962C8B-B14F-4D97-AF65-F5344CB8AC3E}">
        <p14:creationId xmlns:p14="http://schemas.microsoft.com/office/powerpoint/2010/main" val="1950755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334A4-3E1B-CF4F-9E49-E0594C433D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CCF234-DB0F-E743-B1A4-BDFC469342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BBD56E2-9208-034A-AF4B-7AE46DDDE78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74D7F-35AD-7145-BB73-E2B33109FF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60063B8-77A2-1A44-A04A-ED33EA6D79C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065750-EEF5-9A43-B771-3F74400094F3}"/>
              </a:ext>
            </a:extLst>
          </p:cNvPr>
          <p:cNvSpPr>
            <a:spLocks noGrp="1"/>
          </p:cNvSpPr>
          <p:nvPr>
            <p:ph type="dt" sz="half" idx="10"/>
          </p:nvPr>
        </p:nvSpPr>
        <p:spPr/>
        <p:txBody>
          <a:bodyPr/>
          <a:lstStyle/>
          <a:p>
            <a:fld id="{529DF81B-A196-EE41-B06A-2562B1B44B10}" type="datetimeFigureOut">
              <a:rPr lang="en-US" smtClean="0"/>
              <a:t>2/13/2023</a:t>
            </a:fld>
            <a:endParaRPr lang="en-US"/>
          </a:p>
        </p:txBody>
      </p:sp>
      <p:sp>
        <p:nvSpPr>
          <p:cNvPr id="8" name="Footer Placeholder 7">
            <a:extLst>
              <a:ext uri="{FF2B5EF4-FFF2-40B4-BE49-F238E27FC236}">
                <a16:creationId xmlns:a16="http://schemas.microsoft.com/office/drawing/2014/main" id="{99AD71AF-6ECA-CF41-8156-20644643D6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259186-5836-B44F-9AE3-EAFB948F2DA7}"/>
              </a:ext>
            </a:extLst>
          </p:cNvPr>
          <p:cNvSpPr>
            <a:spLocks noGrp="1"/>
          </p:cNvSpPr>
          <p:nvPr>
            <p:ph type="sldNum" sz="quarter" idx="12"/>
          </p:nvPr>
        </p:nvSpPr>
        <p:spPr/>
        <p:txBody>
          <a:bodyPr/>
          <a:lstStyle/>
          <a:p>
            <a:fld id="{FA05EB48-5436-5840-8673-C38703A1D66C}" type="slidenum">
              <a:rPr lang="en-US" smtClean="0"/>
              <a:t>‹#›</a:t>
            </a:fld>
            <a:endParaRPr lang="en-US"/>
          </a:p>
        </p:txBody>
      </p:sp>
    </p:spTree>
    <p:extLst>
      <p:ext uri="{BB962C8B-B14F-4D97-AF65-F5344CB8AC3E}">
        <p14:creationId xmlns:p14="http://schemas.microsoft.com/office/powerpoint/2010/main" val="3201953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93A33-4C46-8A45-93DE-76228E0516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D9835D-F6DD-474E-8B40-AB605EB75433}"/>
              </a:ext>
            </a:extLst>
          </p:cNvPr>
          <p:cNvSpPr>
            <a:spLocks noGrp="1"/>
          </p:cNvSpPr>
          <p:nvPr>
            <p:ph type="dt" sz="half" idx="10"/>
          </p:nvPr>
        </p:nvSpPr>
        <p:spPr/>
        <p:txBody>
          <a:bodyPr/>
          <a:lstStyle/>
          <a:p>
            <a:fld id="{529DF81B-A196-EE41-B06A-2562B1B44B10}" type="datetimeFigureOut">
              <a:rPr lang="en-US" smtClean="0"/>
              <a:t>2/13/2023</a:t>
            </a:fld>
            <a:endParaRPr lang="en-US"/>
          </a:p>
        </p:txBody>
      </p:sp>
      <p:sp>
        <p:nvSpPr>
          <p:cNvPr id="4" name="Footer Placeholder 3">
            <a:extLst>
              <a:ext uri="{FF2B5EF4-FFF2-40B4-BE49-F238E27FC236}">
                <a16:creationId xmlns:a16="http://schemas.microsoft.com/office/drawing/2014/main" id="{36945CA3-A8F5-554C-9FCF-C944D449E8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1BC019-B7D0-0D45-8231-056843AA75D9}"/>
              </a:ext>
            </a:extLst>
          </p:cNvPr>
          <p:cNvSpPr>
            <a:spLocks noGrp="1"/>
          </p:cNvSpPr>
          <p:nvPr>
            <p:ph type="sldNum" sz="quarter" idx="12"/>
          </p:nvPr>
        </p:nvSpPr>
        <p:spPr/>
        <p:txBody>
          <a:bodyPr/>
          <a:lstStyle/>
          <a:p>
            <a:fld id="{FA05EB48-5436-5840-8673-C38703A1D66C}" type="slidenum">
              <a:rPr lang="en-US" smtClean="0"/>
              <a:t>‹#›</a:t>
            </a:fld>
            <a:endParaRPr lang="en-US"/>
          </a:p>
        </p:txBody>
      </p:sp>
    </p:spTree>
    <p:extLst>
      <p:ext uri="{BB962C8B-B14F-4D97-AF65-F5344CB8AC3E}">
        <p14:creationId xmlns:p14="http://schemas.microsoft.com/office/powerpoint/2010/main" val="710304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E4042C-E7C3-4446-A331-F7BACBAB97DD}"/>
              </a:ext>
            </a:extLst>
          </p:cNvPr>
          <p:cNvSpPr>
            <a:spLocks noGrp="1"/>
          </p:cNvSpPr>
          <p:nvPr>
            <p:ph type="dt" sz="half" idx="10"/>
          </p:nvPr>
        </p:nvSpPr>
        <p:spPr/>
        <p:txBody>
          <a:bodyPr/>
          <a:lstStyle/>
          <a:p>
            <a:fld id="{529DF81B-A196-EE41-B06A-2562B1B44B10}" type="datetimeFigureOut">
              <a:rPr lang="en-US" smtClean="0"/>
              <a:t>2/13/2023</a:t>
            </a:fld>
            <a:endParaRPr lang="en-US"/>
          </a:p>
        </p:txBody>
      </p:sp>
      <p:sp>
        <p:nvSpPr>
          <p:cNvPr id="3" name="Footer Placeholder 2">
            <a:extLst>
              <a:ext uri="{FF2B5EF4-FFF2-40B4-BE49-F238E27FC236}">
                <a16:creationId xmlns:a16="http://schemas.microsoft.com/office/drawing/2014/main" id="{361316BD-4BD2-DF43-B530-6F5F6F510D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9D33DE-8EA7-B840-8D1D-3567B6B880E4}"/>
              </a:ext>
            </a:extLst>
          </p:cNvPr>
          <p:cNvSpPr>
            <a:spLocks noGrp="1"/>
          </p:cNvSpPr>
          <p:nvPr>
            <p:ph type="sldNum" sz="quarter" idx="12"/>
          </p:nvPr>
        </p:nvSpPr>
        <p:spPr/>
        <p:txBody>
          <a:bodyPr/>
          <a:lstStyle/>
          <a:p>
            <a:fld id="{FA05EB48-5436-5840-8673-C38703A1D66C}" type="slidenum">
              <a:rPr lang="en-US" smtClean="0"/>
              <a:t>‹#›</a:t>
            </a:fld>
            <a:endParaRPr lang="en-US"/>
          </a:p>
        </p:txBody>
      </p:sp>
    </p:spTree>
    <p:extLst>
      <p:ext uri="{BB962C8B-B14F-4D97-AF65-F5344CB8AC3E}">
        <p14:creationId xmlns:p14="http://schemas.microsoft.com/office/powerpoint/2010/main" val="3212671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7905-6BE2-E343-9DD7-288CAA3969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E4D23E-D909-6443-9856-E6B002EA8A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781406-4A28-454E-AD07-E631E57047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04DC75-8077-8744-A0A3-361B749D650C}"/>
              </a:ext>
            </a:extLst>
          </p:cNvPr>
          <p:cNvSpPr>
            <a:spLocks noGrp="1"/>
          </p:cNvSpPr>
          <p:nvPr>
            <p:ph type="dt" sz="half" idx="10"/>
          </p:nvPr>
        </p:nvSpPr>
        <p:spPr/>
        <p:txBody>
          <a:bodyPr/>
          <a:lstStyle/>
          <a:p>
            <a:fld id="{529DF81B-A196-EE41-B06A-2562B1B44B10}" type="datetimeFigureOut">
              <a:rPr lang="en-US" smtClean="0"/>
              <a:t>2/13/2023</a:t>
            </a:fld>
            <a:endParaRPr lang="en-US"/>
          </a:p>
        </p:txBody>
      </p:sp>
      <p:sp>
        <p:nvSpPr>
          <p:cNvPr id="6" name="Footer Placeholder 5">
            <a:extLst>
              <a:ext uri="{FF2B5EF4-FFF2-40B4-BE49-F238E27FC236}">
                <a16:creationId xmlns:a16="http://schemas.microsoft.com/office/drawing/2014/main" id="{85E0F32A-E79F-0B4C-83EB-004B3A41AC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BD0B49-4674-AA49-ABF5-E5FA5A30DE29}"/>
              </a:ext>
            </a:extLst>
          </p:cNvPr>
          <p:cNvSpPr>
            <a:spLocks noGrp="1"/>
          </p:cNvSpPr>
          <p:nvPr>
            <p:ph type="sldNum" sz="quarter" idx="12"/>
          </p:nvPr>
        </p:nvSpPr>
        <p:spPr/>
        <p:txBody>
          <a:bodyPr/>
          <a:lstStyle/>
          <a:p>
            <a:fld id="{FA05EB48-5436-5840-8673-C38703A1D66C}" type="slidenum">
              <a:rPr lang="en-US" smtClean="0"/>
              <a:t>‹#›</a:t>
            </a:fld>
            <a:endParaRPr lang="en-US"/>
          </a:p>
        </p:txBody>
      </p:sp>
    </p:spTree>
    <p:extLst>
      <p:ext uri="{BB962C8B-B14F-4D97-AF65-F5344CB8AC3E}">
        <p14:creationId xmlns:p14="http://schemas.microsoft.com/office/powerpoint/2010/main" val="1530189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20202-0752-AB41-9684-EED9C26E1C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B89CB-5479-7042-9350-9D60719A93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93F96D-5355-1141-834F-B3CE170B04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885AC6-8C3D-9744-840D-EE54F26E5747}"/>
              </a:ext>
            </a:extLst>
          </p:cNvPr>
          <p:cNvSpPr>
            <a:spLocks noGrp="1"/>
          </p:cNvSpPr>
          <p:nvPr>
            <p:ph type="dt" sz="half" idx="10"/>
          </p:nvPr>
        </p:nvSpPr>
        <p:spPr/>
        <p:txBody>
          <a:bodyPr/>
          <a:lstStyle/>
          <a:p>
            <a:fld id="{529DF81B-A196-EE41-B06A-2562B1B44B10}" type="datetimeFigureOut">
              <a:rPr lang="en-US" smtClean="0"/>
              <a:t>2/13/2023</a:t>
            </a:fld>
            <a:endParaRPr lang="en-US"/>
          </a:p>
        </p:txBody>
      </p:sp>
      <p:sp>
        <p:nvSpPr>
          <p:cNvPr id="6" name="Footer Placeholder 5">
            <a:extLst>
              <a:ext uri="{FF2B5EF4-FFF2-40B4-BE49-F238E27FC236}">
                <a16:creationId xmlns:a16="http://schemas.microsoft.com/office/drawing/2014/main" id="{03237005-2D5F-5B46-8CCD-159C7CF45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230E2B-0438-254B-AC00-7FD752E6B32E}"/>
              </a:ext>
            </a:extLst>
          </p:cNvPr>
          <p:cNvSpPr>
            <a:spLocks noGrp="1"/>
          </p:cNvSpPr>
          <p:nvPr>
            <p:ph type="sldNum" sz="quarter" idx="12"/>
          </p:nvPr>
        </p:nvSpPr>
        <p:spPr/>
        <p:txBody>
          <a:bodyPr/>
          <a:lstStyle/>
          <a:p>
            <a:fld id="{FA05EB48-5436-5840-8673-C38703A1D66C}" type="slidenum">
              <a:rPr lang="en-US" smtClean="0"/>
              <a:t>‹#›</a:t>
            </a:fld>
            <a:endParaRPr lang="en-US"/>
          </a:p>
        </p:txBody>
      </p:sp>
    </p:spTree>
    <p:extLst>
      <p:ext uri="{BB962C8B-B14F-4D97-AF65-F5344CB8AC3E}">
        <p14:creationId xmlns:p14="http://schemas.microsoft.com/office/powerpoint/2010/main" val="469350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721CF4-9D8B-5047-AB8F-20ED699EE7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907E3F-466A-634B-920A-73BCF87BF4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6EBB71-432A-F64D-9071-BEA222373D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9DF81B-A196-EE41-B06A-2562B1B44B10}" type="datetimeFigureOut">
              <a:rPr lang="en-US" smtClean="0"/>
              <a:t>2/13/2023</a:t>
            </a:fld>
            <a:endParaRPr lang="en-US"/>
          </a:p>
        </p:txBody>
      </p:sp>
      <p:sp>
        <p:nvSpPr>
          <p:cNvPr id="5" name="Footer Placeholder 4">
            <a:extLst>
              <a:ext uri="{FF2B5EF4-FFF2-40B4-BE49-F238E27FC236}">
                <a16:creationId xmlns:a16="http://schemas.microsoft.com/office/drawing/2014/main" id="{510E70BB-02DB-8B46-ADA8-872E2A3C06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17597D-7A1D-234D-B27B-AAFAA40C8E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5EB48-5436-5840-8673-C38703A1D66C}" type="slidenum">
              <a:rPr lang="en-US" smtClean="0"/>
              <a:t>‹#›</a:t>
            </a:fld>
            <a:endParaRPr lang="en-US"/>
          </a:p>
        </p:txBody>
      </p:sp>
    </p:spTree>
    <p:extLst>
      <p:ext uri="{BB962C8B-B14F-4D97-AF65-F5344CB8AC3E}">
        <p14:creationId xmlns:p14="http://schemas.microsoft.com/office/powerpoint/2010/main" val="2211376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C3967-93B1-1A4D-BF04-AD0D1E002621}"/>
              </a:ext>
            </a:extLst>
          </p:cNvPr>
          <p:cNvSpPr>
            <a:spLocks noGrp="1"/>
          </p:cNvSpPr>
          <p:nvPr>
            <p:ph type="ctrTitle"/>
          </p:nvPr>
        </p:nvSpPr>
        <p:spPr/>
        <p:txBody>
          <a:bodyPr>
            <a:normAutofit/>
          </a:bodyPr>
          <a:lstStyle/>
          <a:p>
            <a:r>
              <a:rPr lang="en-US" sz="5400" dirty="0"/>
              <a:t>War in the Twenty-First Century</a:t>
            </a:r>
          </a:p>
        </p:txBody>
      </p:sp>
      <p:sp>
        <p:nvSpPr>
          <p:cNvPr id="3" name="Subtitle 2">
            <a:extLst>
              <a:ext uri="{FF2B5EF4-FFF2-40B4-BE49-F238E27FC236}">
                <a16:creationId xmlns:a16="http://schemas.microsoft.com/office/drawing/2014/main" id="{BBBEB30C-1AA8-CF4B-A6FF-C761DEE9242F}"/>
              </a:ext>
            </a:extLst>
          </p:cNvPr>
          <p:cNvSpPr>
            <a:spLocks noGrp="1"/>
          </p:cNvSpPr>
          <p:nvPr>
            <p:ph type="subTitle" idx="1"/>
          </p:nvPr>
        </p:nvSpPr>
        <p:spPr/>
        <p:txBody>
          <a:bodyPr/>
          <a:lstStyle/>
          <a:p>
            <a:r>
              <a:rPr lang="en-US" dirty="0"/>
              <a:t>Lecture Two</a:t>
            </a:r>
          </a:p>
          <a:p>
            <a:r>
              <a:rPr lang="en-US" dirty="0"/>
              <a:t>“The Two Most Powerful Warriors Are Patience and Time”</a:t>
            </a:r>
          </a:p>
          <a:p>
            <a:r>
              <a:rPr lang="en-US" dirty="0"/>
              <a:t>Tuesday, February 7</a:t>
            </a:r>
          </a:p>
          <a:p>
            <a:endParaRPr lang="en-US" dirty="0"/>
          </a:p>
        </p:txBody>
      </p:sp>
    </p:spTree>
    <p:extLst>
      <p:ext uri="{BB962C8B-B14F-4D97-AF65-F5344CB8AC3E}">
        <p14:creationId xmlns:p14="http://schemas.microsoft.com/office/powerpoint/2010/main" val="3440441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AB539-4C60-4C42-B75F-25BAD8D45859}"/>
              </a:ext>
            </a:extLst>
          </p:cNvPr>
          <p:cNvSpPr>
            <a:spLocks noGrp="1"/>
          </p:cNvSpPr>
          <p:nvPr>
            <p:ph type="title"/>
          </p:nvPr>
        </p:nvSpPr>
        <p:spPr/>
        <p:txBody>
          <a:bodyPr>
            <a:normAutofit/>
          </a:bodyPr>
          <a:lstStyle/>
          <a:p>
            <a:pPr algn="ctr"/>
            <a:r>
              <a:rPr lang="en-US" sz="2400" dirty="0"/>
              <a:t>Concern is growing about a possible Chinese attack on Taiwan</a:t>
            </a:r>
          </a:p>
        </p:txBody>
      </p:sp>
      <p:pic>
        <p:nvPicPr>
          <p:cNvPr id="4" name="Content Placeholder 3">
            <a:extLst>
              <a:ext uri="{FF2B5EF4-FFF2-40B4-BE49-F238E27FC236}">
                <a16:creationId xmlns:a16="http://schemas.microsoft.com/office/drawing/2014/main" id="{54BEC51F-B4FA-D845-BD59-2703269BBA73}"/>
              </a:ext>
            </a:extLst>
          </p:cNvPr>
          <p:cNvPicPr>
            <a:picLocks noGrp="1" noChangeAspect="1"/>
          </p:cNvPicPr>
          <p:nvPr>
            <p:ph idx="1"/>
          </p:nvPr>
        </p:nvPicPr>
        <p:blipFill>
          <a:blip r:embed="rId2"/>
          <a:stretch>
            <a:fillRect/>
          </a:stretch>
        </p:blipFill>
        <p:spPr>
          <a:xfrm>
            <a:off x="3853056" y="1825625"/>
            <a:ext cx="4485887" cy="4351338"/>
          </a:xfrm>
        </p:spPr>
      </p:pic>
    </p:spTree>
    <p:extLst>
      <p:ext uri="{BB962C8B-B14F-4D97-AF65-F5344CB8AC3E}">
        <p14:creationId xmlns:p14="http://schemas.microsoft.com/office/powerpoint/2010/main" val="1674655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A5376-CDF6-A346-900E-D8D6CDC94D0C}"/>
              </a:ext>
            </a:extLst>
          </p:cNvPr>
          <p:cNvSpPr>
            <a:spLocks noGrp="1"/>
          </p:cNvSpPr>
          <p:nvPr>
            <p:ph type="title"/>
          </p:nvPr>
        </p:nvSpPr>
        <p:spPr/>
        <p:txBody>
          <a:bodyPr>
            <a:normAutofit/>
          </a:bodyPr>
          <a:lstStyle/>
          <a:p>
            <a:pPr algn="ctr"/>
            <a:r>
              <a:rPr lang="en-US" sz="2400" dirty="0"/>
              <a:t>China’s new Type 20 service rifle</a:t>
            </a:r>
          </a:p>
        </p:txBody>
      </p:sp>
      <p:pic>
        <p:nvPicPr>
          <p:cNvPr id="4" name="Content Placeholder 3">
            <a:extLst>
              <a:ext uri="{FF2B5EF4-FFF2-40B4-BE49-F238E27FC236}">
                <a16:creationId xmlns:a16="http://schemas.microsoft.com/office/drawing/2014/main" id="{17DC59EF-C6B5-2945-8FE9-BF2936F02DAD}"/>
              </a:ext>
            </a:extLst>
          </p:cNvPr>
          <p:cNvPicPr>
            <a:picLocks noGrp="1" noChangeAspect="1"/>
          </p:cNvPicPr>
          <p:nvPr>
            <p:ph idx="1"/>
          </p:nvPr>
        </p:nvPicPr>
        <p:blipFill>
          <a:blip r:embed="rId2"/>
          <a:stretch>
            <a:fillRect/>
          </a:stretch>
        </p:blipFill>
        <p:spPr>
          <a:xfrm>
            <a:off x="2469885" y="1825625"/>
            <a:ext cx="7252230" cy="4351338"/>
          </a:xfrm>
        </p:spPr>
      </p:pic>
    </p:spTree>
    <p:extLst>
      <p:ext uri="{BB962C8B-B14F-4D97-AF65-F5344CB8AC3E}">
        <p14:creationId xmlns:p14="http://schemas.microsoft.com/office/powerpoint/2010/main" val="1042134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DF93-2483-F847-BC13-70A3833E46CC}"/>
              </a:ext>
            </a:extLst>
          </p:cNvPr>
          <p:cNvSpPr>
            <a:spLocks noGrp="1"/>
          </p:cNvSpPr>
          <p:nvPr>
            <p:ph type="title"/>
          </p:nvPr>
        </p:nvSpPr>
        <p:spPr/>
        <p:txBody>
          <a:bodyPr>
            <a:normAutofit/>
          </a:bodyPr>
          <a:lstStyle/>
          <a:p>
            <a:pPr algn="ctr"/>
            <a:r>
              <a:rPr lang="en-US" sz="2400" dirty="0"/>
              <a:t>The Chengdu J-20 Mighty Dragon fifth-generation fighter is a stealth aircraft that is meant to compete with America’s own stealth jets, the F-22 Raptor (tactical fighter) and F-35 Lightning II (multipurpose attack)</a:t>
            </a:r>
          </a:p>
        </p:txBody>
      </p:sp>
      <p:pic>
        <p:nvPicPr>
          <p:cNvPr id="4" name="Content Placeholder 3">
            <a:extLst>
              <a:ext uri="{FF2B5EF4-FFF2-40B4-BE49-F238E27FC236}">
                <a16:creationId xmlns:a16="http://schemas.microsoft.com/office/drawing/2014/main" id="{619D9D53-2391-6340-9803-5FAA82A38120}"/>
              </a:ext>
            </a:extLst>
          </p:cNvPr>
          <p:cNvPicPr>
            <a:picLocks noGrp="1" noChangeAspect="1"/>
          </p:cNvPicPr>
          <p:nvPr>
            <p:ph idx="1"/>
          </p:nvPr>
        </p:nvPicPr>
        <p:blipFill>
          <a:blip r:embed="rId2"/>
          <a:stretch>
            <a:fillRect/>
          </a:stretch>
        </p:blipFill>
        <p:spPr>
          <a:xfrm>
            <a:off x="2832496" y="1825625"/>
            <a:ext cx="6527007" cy="4351338"/>
          </a:xfrm>
        </p:spPr>
      </p:pic>
    </p:spTree>
    <p:extLst>
      <p:ext uri="{BB962C8B-B14F-4D97-AF65-F5344CB8AC3E}">
        <p14:creationId xmlns:p14="http://schemas.microsoft.com/office/powerpoint/2010/main" val="2625049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326D9-A8EB-9640-97C0-69ED10639FE8}"/>
              </a:ext>
            </a:extLst>
          </p:cNvPr>
          <p:cNvSpPr>
            <a:spLocks noGrp="1"/>
          </p:cNvSpPr>
          <p:nvPr>
            <p:ph type="title"/>
          </p:nvPr>
        </p:nvSpPr>
        <p:spPr/>
        <p:txBody>
          <a:bodyPr>
            <a:normAutofit/>
          </a:bodyPr>
          <a:lstStyle/>
          <a:p>
            <a:pPr algn="ctr"/>
            <a:r>
              <a:rPr lang="en-US" sz="2400" dirty="0"/>
              <a:t>The Harbin Z-20 Divine Eagle helicopter, which derives from the American S-70 Black Hawk. A stealth version is under development</a:t>
            </a:r>
          </a:p>
        </p:txBody>
      </p:sp>
      <p:pic>
        <p:nvPicPr>
          <p:cNvPr id="4" name="Content Placeholder 3">
            <a:extLst>
              <a:ext uri="{FF2B5EF4-FFF2-40B4-BE49-F238E27FC236}">
                <a16:creationId xmlns:a16="http://schemas.microsoft.com/office/drawing/2014/main" id="{9BECFAFC-A2EB-2244-91A6-E06AC96C810F}"/>
              </a:ext>
            </a:extLst>
          </p:cNvPr>
          <p:cNvPicPr>
            <a:picLocks noGrp="1" noChangeAspect="1"/>
          </p:cNvPicPr>
          <p:nvPr>
            <p:ph idx="1"/>
          </p:nvPr>
        </p:nvPicPr>
        <p:blipFill>
          <a:blip r:embed="rId2"/>
          <a:stretch>
            <a:fillRect/>
          </a:stretch>
        </p:blipFill>
        <p:spPr>
          <a:xfrm>
            <a:off x="4349750" y="2839244"/>
            <a:ext cx="3492500" cy="2324100"/>
          </a:xfrm>
        </p:spPr>
      </p:pic>
    </p:spTree>
    <p:extLst>
      <p:ext uri="{BB962C8B-B14F-4D97-AF65-F5344CB8AC3E}">
        <p14:creationId xmlns:p14="http://schemas.microsoft.com/office/powerpoint/2010/main" val="1234423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849B7-433B-9A46-8803-4A1DA50913E9}"/>
              </a:ext>
            </a:extLst>
          </p:cNvPr>
          <p:cNvSpPr>
            <a:spLocks noGrp="1"/>
          </p:cNvSpPr>
          <p:nvPr>
            <p:ph type="title"/>
          </p:nvPr>
        </p:nvSpPr>
        <p:spPr/>
        <p:txBody>
          <a:bodyPr>
            <a:normAutofit/>
          </a:bodyPr>
          <a:lstStyle/>
          <a:p>
            <a:pPr algn="ctr"/>
            <a:r>
              <a:rPr lang="en-US" sz="2400" dirty="0"/>
              <a:t>Chinese defense minister Wei </a:t>
            </a:r>
            <a:r>
              <a:rPr lang="en-US" sz="2400" dirty="0" err="1"/>
              <a:t>Fenghe</a:t>
            </a:r>
            <a:r>
              <a:rPr lang="en-US" sz="2400" dirty="0"/>
              <a:t>, who was appointed in 2018, is very much Xi Jinping’s man</a:t>
            </a:r>
          </a:p>
        </p:txBody>
      </p:sp>
      <p:pic>
        <p:nvPicPr>
          <p:cNvPr id="4" name="Content Placeholder 3">
            <a:extLst>
              <a:ext uri="{FF2B5EF4-FFF2-40B4-BE49-F238E27FC236}">
                <a16:creationId xmlns:a16="http://schemas.microsoft.com/office/drawing/2014/main" id="{88DC5EAD-591B-854E-A516-7A38327E9EA1}"/>
              </a:ext>
            </a:extLst>
          </p:cNvPr>
          <p:cNvPicPr>
            <a:picLocks noGrp="1" noChangeAspect="1"/>
          </p:cNvPicPr>
          <p:nvPr>
            <p:ph idx="1"/>
          </p:nvPr>
        </p:nvPicPr>
        <p:blipFill>
          <a:blip r:embed="rId2"/>
          <a:stretch>
            <a:fillRect/>
          </a:stretch>
        </p:blipFill>
        <p:spPr>
          <a:xfrm>
            <a:off x="2834127" y="1825625"/>
            <a:ext cx="6523745" cy="4351338"/>
          </a:xfrm>
        </p:spPr>
      </p:pic>
    </p:spTree>
    <p:extLst>
      <p:ext uri="{BB962C8B-B14F-4D97-AF65-F5344CB8AC3E}">
        <p14:creationId xmlns:p14="http://schemas.microsoft.com/office/powerpoint/2010/main" val="1750665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4885C-A0A5-8048-91B9-7FBA71F843AD}"/>
              </a:ext>
            </a:extLst>
          </p:cNvPr>
          <p:cNvSpPr>
            <a:spLocks noGrp="1"/>
          </p:cNvSpPr>
          <p:nvPr>
            <p:ph type="title"/>
          </p:nvPr>
        </p:nvSpPr>
        <p:spPr/>
        <p:txBody>
          <a:bodyPr>
            <a:normAutofit/>
          </a:bodyPr>
          <a:lstStyle/>
          <a:p>
            <a:pPr algn="ctr"/>
            <a:r>
              <a:rPr lang="en-US" sz="2400" dirty="0"/>
              <a:t>State of the world’s military:</a:t>
            </a:r>
            <a:br>
              <a:rPr lang="en-US" sz="2400" dirty="0"/>
            </a:br>
            <a:r>
              <a:rPr lang="en-US" sz="2400" dirty="0"/>
              <a:t>The Russian Federation</a:t>
            </a:r>
          </a:p>
        </p:txBody>
      </p:sp>
      <p:sp>
        <p:nvSpPr>
          <p:cNvPr id="3" name="Content Placeholder 2">
            <a:extLst>
              <a:ext uri="{FF2B5EF4-FFF2-40B4-BE49-F238E27FC236}">
                <a16:creationId xmlns:a16="http://schemas.microsoft.com/office/drawing/2014/main" id="{1F49A29A-8638-1C46-8E96-09387AFA3A54}"/>
              </a:ext>
            </a:extLst>
          </p:cNvPr>
          <p:cNvSpPr>
            <a:spLocks noGrp="1"/>
          </p:cNvSpPr>
          <p:nvPr>
            <p:ph idx="1"/>
          </p:nvPr>
        </p:nvSpPr>
        <p:spPr/>
        <p:txBody>
          <a:bodyPr>
            <a:normAutofit/>
          </a:bodyPr>
          <a:lstStyle/>
          <a:p>
            <a:r>
              <a:rPr lang="en-US" dirty="0"/>
              <a:t>Active personnel: 1,000,000</a:t>
            </a:r>
          </a:p>
          <a:p>
            <a:r>
              <a:rPr lang="en-US" dirty="0"/>
              <a:t>Tanks: 12,000</a:t>
            </a:r>
          </a:p>
          <a:p>
            <a:r>
              <a:rPr lang="en-US" dirty="0"/>
              <a:t>Aircraft: 1,500 (excludes helicopters)</a:t>
            </a:r>
          </a:p>
          <a:p>
            <a:r>
              <a:rPr lang="en-US" dirty="0"/>
              <a:t>Navy: 598 ships, including 1 aircraft carrier, 15 destroyers, 11 frigates, 70 submarines</a:t>
            </a:r>
          </a:p>
          <a:p>
            <a:r>
              <a:rPr lang="en-US" b="1" dirty="0"/>
              <a:t>Note: owing to the war in Ukraine, Russia’s military, which prior to 2022 was ranked #3 in the world, has suffered considerable manpower, material, and reputational losses</a:t>
            </a:r>
            <a:endParaRPr lang="en-US" dirty="0"/>
          </a:p>
        </p:txBody>
      </p:sp>
    </p:spTree>
    <p:extLst>
      <p:ext uri="{BB962C8B-B14F-4D97-AF65-F5344CB8AC3E}">
        <p14:creationId xmlns:p14="http://schemas.microsoft.com/office/powerpoint/2010/main" val="3197082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57606-D078-234C-8631-7D66C71A1E86}"/>
              </a:ext>
            </a:extLst>
          </p:cNvPr>
          <p:cNvSpPr>
            <a:spLocks noGrp="1"/>
          </p:cNvSpPr>
          <p:nvPr>
            <p:ph type="title"/>
          </p:nvPr>
        </p:nvSpPr>
        <p:spPr/>
        <p:txBody>
          <a:bodyPr>
            <a:normAutofit/>
          </a:bodyPr>
          <a:lstStyle/>
          <a:p>
            <a:pPr algn="ctr"/>
            <a:r>
              <a:rPr lang="en-US" sz="2400" dirty="0"/>
              <a:t>President Vladimir Putin with defense minister Sergei </a:t>
            </a:r>
            <a:r>
              <a:rPr lang="en-US" sz="2400" dirty="0" err="1"/>
              <a:t>Shoigu</a:t>
            </a:r>
            <a:endParaRPr lang="en-US" sz="2400" dirty="0"/>
          </a:p>
        </p:txBody>
      </p:sp>
      <p:pic>
        <p:nvPicPr>
          <p:cNvPr id="4" name="Content Placeholder 3">
            <a:extLst>
              <a:ext uri="{FF2B5EF4-FFF2-40B4-BE49-F238E27FC236}">
                <a16:creationId xmlns:a16="http://schemas.microsoft.com/office/drawing/2014/main" id="{62FC659F-2E92-9944-9381-2C015F77BF5B}"/>
              </a:ext>
            </a:extLst>
          </p:cNvPr>
          <p:cNvPicPr>
            <a:picLocks noGrp="1" noChangeAspect="1"/>
          </p:cNvPicPr>
          <p:nvPr>
            <p:ph idx="1"/>
          </p:nvPr>
        </p:nvPicPr>
        <p:blipFill>
          <a:blip r:embed="rId2"/>
          <a:stretch>
            <a:fillRect/>
          </a:stretch>
        </p:blipFill>
        <p:spPr>
          <a:xfrm>
            <a:off x="2830456" y="1825625"/>
            <a:ext cx="6531088" cy="4351338"/>
          </a:xfrm>
        </p:spPr>
      </p:pic>
    </p:spTree>
    <p:extLst>
      <p:ext uri="{BB962C8B-B14F-4D97-AF65-F5344CB8AC3E}">
        <p14:creationId xmlns:p14="http://schemas.microsoft.com/office/powerpoint/2010/main" val="2274340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D796-A80F-2A4B-BC95-BDF48A79F271}"/>
              </a:ext>
            </a:extLst>
          </p:cNvPr>
          <p:cNvSpPr>
            <a:spLocks noGrp="1"/>
          </p:cNvSpPr>
          <p:nvPr>
            <p:ph type="title"/>
          </p:nvPr>
        </p:nvSpPr>
        <p:spPr/>
        <p:txBody>
          <a:bodyPr>
            <a:normAutofit/>
          </a:bodyPr>
          <a:lstStyle/>
          <a:p>
            <a:pPr algn="ctr"/>
            <a:r>
              <a:rPr lang="en-US" sz="2400" dirty="0"/>
              <a:t>Gen. Valery Gerasimov (on right), Russia’s chief of the general staff, was recently appointed commander of Russia’s expeditionary force in Ukraine. Here seen in conversation with his predecessor, Gen. Sergei </a:t>
            </a:r>
            <a:r>
              <a:rPr lang="en-US" sz="2400" dirty="0" err="1"/>
              <a:t>Surovikin</a:t>
            </a:r>
            <a:r>
              <a:rPr lang="en-US" sz="2400" dirty="0"/>
              <a:t>, aka General Armageddon</a:t>
            </a:r>
          </a:p>
        </p:txBody>
      </p:sp>
      <p:pic>
        <p:nvPicPr>
          <p:cNvPr id="4" name="Content Placeholder 3">
            <a:extLst>
              <a:ext uri="{FF2B5EF4-FFF2-40B4-BE49-F238E27FC236}">
                <a16:creationId xmlns:a16="http://schemas.microsoft.com/office/drawing/2014/main" id="{A2CD1C91-664C-604F-9276-96D11A5FD3DF}"/>
              </a:ext>
            </a:extLst>
          </p:cNvPr>
          <p:cNvPicPr>
            <a:picLocks noGrp="1" noChangeAspect="1"/>
          </p:cNvPicPr>
          <p:nvPr>
            <p:ph idx="1"/>
          </p:nvPr>
        </p:nvPicPr>
        <p:blipFill>
          <a:blip r:embed="rId2"/>
          <a:stretch>
            <a:fillRect/>
          </a:stretch>
        </p:blipFill>
        <p:spPr>
          <a:xfrm>
            <a:off x="2832496" y="1825625"/>
            <a:ext cx="6527007" cy="4351338"/>
          </a:xfrm>
        </p:spPr>
      </p:pic>
    </p:spTree>
    <p:extLst>
      <p:ext uri="{BB962C8B-B14F-4D97-AF65-F5344CB8AC3E}">
        <p14:creationId xmlns:p14="http://schemas.microsoft.com/office/powerpoint/2010/main" val="2285202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4133B-1A47-EA40-A3FC-F995C9D4CE8A}"/>
              </a:ext>
            </a:extLst>
          </p:cNvPr>
          <p:cNvSpPr>
            <a:spLocks noGrp="1"/>
          </p:cNvSpPr>
          <p:nvPr>
            <p:ph type="title"/>
          </p:nvPr>
        </p:nvSpPr>
        <p:spPr/>
        <p:txBody>
          <a:bodyPr>
            <a:normAutofit/>
          </a:bodyPr>
          <a:lstStyle/>
          <a:p>
            <a:pPr algn="ctr"/>
            <a:r>
              <a:rPr lang="en-US" sz="2400" dirty="0" err="1"/>
              <a:t>Evgeny</a:t>
            </a:r>
            <a:r>
              <a:rPr lang="en-US" sz="2400" dirty="0"/>
              <a:t> </a:t>
            </a:r>
            <a:r>
              <a:rPr lang="en-US" sz="2400" dirty="0" err="1"/>
              <a:t>Prigozhin</a:t>
            </a:r>
            <a:r>
              <a:rPr lang="en-US" sz="2400" dirty="0"/>
              <a:t>, the oligarch who heads Russia’s Wagner paramilitary group and is known as “Putin’s Chef,” is in some ways a visionary figure</a:t>
            </a:r>
          </a:p>
        </p:txBody>
      </p:sp>
      <p:pic>
        <p:nvPicPr>
          <p:cNvPr id="4" name="Content Placeholder 3">
            <a:extLst>
              <a:ext uri="{FF2B5EF4-FFF2-40B4-BE49-F238E27FC236}">
                <a16:creationId xmlns:a16="http://schemas.microsoft.com/office/drawing/2014/main" id="{71B61726-CD74-8F45-BEAF-5D2F25AF9979}"/>
              </a:ext>
            </a:extLst>
          </p:cNvPr>
          <p:cNvPicPr>
            <a:picLocks noGrp="1" noChangeAspect="1"/>
          </p:cNvPicPr>
          <p:nvPr>
            <p:ph idx="1"/>
          </p:nvPr>
        </p:nvPicPr>
        <p:blipFill>
          <a:blip r:embed="rId2"/>
          <a:stretch>
            <a:fillRect/>
          </a:stretch>
        </p:blipFill>
        <p:spPr>
          <a:xfrm>
            <a:off x="2226722" y="1825625"/>
            <a:ext cx="7738556" cy="4351338"/>
          </a:xfrm>
        </p:spPr>
      </p:pic>
    </p:spTree>
    <p:extLst>
      <p:ext uri="{BB962C8B-B14F-4D97-AF65-F5344CB8AC3E}">
        <p14:creationId xmlns:p14="http://schemas.microsoft.com/office/powerpoint/2010/main" val="2481656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C349E-1D2E-3847-B93A-E6E008BE9279}"/>
              </a:ext>
            </a:extLst>
          </p:cNvPr>
          <p:cNvSpPr>
            <a:spLocks noGrp="1"/>
          </p:cNvSpPr>
          <p:nvPr>
            <p:ph type="title"/>
          </p:nvPr>
        </p:nvSpPr>
        <p:spPr/>
        <p:txBody>
          <a:bodyPr>
            <a:normAutofit/>
          </a:bodyPr>
          <a:lstStyle/>
          <a:p>
            <a:pPr algn="ctr"/>
            <a:r>
              <a:rPr lang="en-US" sz="2400" dirty="0"/>
              <a:t>State of the world’s military:</a:t>
            </a:r>
            <a:br>
              <a:rPr lang="en-US" sz="2400" dirty="0"/>
            </a:br>
            <a:r>
              <a:rPr lang="en-US" sz="2400" dirty="0"/>
              <a:t>India</a:t>
            </a:r>
          </a:p>
        </p:txBody>
      </p:sp>
      <p:sp>
        <p:nvSpPr>
          <p:cNvPr id="3" name="Content Placeholder 2">
            <a:extLst>
              <a:ext uri="{FF2B5EF4-FFF2-40B4-BE49-F238E27FC236}">
                <a16:creationId xmlns:a16="http://schemas.microsoft.com/office/drawing/2014/main" id="{3B44D9F3-EBA9-C647-B487-2D51E5BEBC87}"/>
              </a:ext>
            </a:extLst>
          </p:cNvPr>
          <p:cNvSpPr>
            <a:spLocks noGrp="1"/>
          </p:cNvSpPr>
          <p:nvPr>
            <p:ph idx="1"/>
          </p:nvPr>
        </p:nvSpPr>
        <p:spPr/>
        <p:txBody>
          <a:bodyPr/>
          <a:lstStyle/>
          <a:p>
            <a:r>
              <a:rPr lang="en-US" dirty="0"/>
              <a:t>Active personnel: 1,500,000</a:t>
            </a:r>
          </a:p>
          <a:p>
            <a:r>
              <a:rPr lang="en-US" dirty="0"/>
              <a:t>Tanks: 4,600</a:t>
            </a:r>
          </a:p>
          <a:p>
            <a:r>
              <a:rPr lang="en-US" dirty="0"/>
              <a:t>Aircraft: 700 (excludes helicopters)</a:t>
            </a:r>
          </a:p>
          <a:p>
            <a:r>
              <a:rPr lang="en-US" dirty="0"/>
              <a:t>Navy: 295 ships, including 2 aircraft carriers, 11 destroyers, 12 frigates, 18 submarines</a:t>
            </a:r>
          </a:p>
          <a:p>
            <a:r>
              <a:rPr lang="en-US" b="1" dirty="0"/>
              <a:t>Note: continuing confrontation with Pakistan and tensions on the border with China. The </a:t>
            </a:r>
            <a:r>
              <a:rPr lang="en-US" b="1" dirty="0" err="1"/>
              <a:t>Modri</a:t>
            </a:r>
            <a:r>
              <a:rPr lang="en-US" b="1" dirty="0"/>
              <a:t> administration is nationalist and authoritarian, but flexible in its diplomatic dealings</a:t>
            </a:r>
            <a:endParaRPr lang="en-US" dirty="0"/>
          </a:p>
          <a:p>
            <a:endParaRPr lang="en-US" dirty="0"/>
          </a:p>
        </p:txBody>
      </p:sp>
    </p:spTree>
    <p:extLst>
      <p:ext uri="{BB962C8B-B14F-4D97-AF65-F5344CB8AC3E}">
        <p14:creationId xmlns:p14="http://schemas.microsoft.com/office/powerpoint/2010/main" val="155365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189BA-03ED-2145-9A01-DB17820A9BF0}"/>
              </a:ext>
            </a:extLst>
          </p:cNvPr>
          <p:cNvSpPr>
            <a:spLocks noGrp="1"/>
          </p:cNvSpPr>
          <p:nvPr>
            <p:ph type="title"/>
          </p:nvPr>
        </p:nvSpPr>
        <p:spPr/>
        <p:txBody>
          <a:bodyPr>
            <a:normAutofit/>
          </a:bodyPr>
          <a:lstStyle/>
          <a:p>
            <a:pPr algn="ctr"/>
            <a:r>
              <a:rPr lang="en-US" sz="2400" dirty="0"/>
              <a:t>The alleged decline and projected fall of the West</a:t>
            </a:r>
          </a:p>
        </p:txBody>
      </p:sp>
      <p:pic>
        <p:nvPicPr>
          <p:cNvPr id="4" name="Content Placeholder 3">
            <a:extLst>
              <a:ext uri="{FF2B5EF4-FFF2-40B4-BE49-F238E27FC236}">
                <a16:creationId xmlns:a16="http://schemas.microsoft.com/office/drawing/2014/main" id="{25F27201-6F7E-BF44-BE7D-74982F4C5B0F}"/>
              </a:ext>
            </a:extLst>
          </p:cNvPr>
          <p:cNvPicPr>
            <a:picLocks noGrp="1" noChangeAspect="1"/>
          </p:cNvPicPr>
          <p:nvPr>
            <p:ph idx="1"/>
          </p:nvPr>
        </p:nvPicPr>
        <p:blipFill>
          <a:blip r:embed="rId2"/>
          <a:stretch>
            <a:fillRect/>
          </a:stretch>
        </p:blipFill>
        <p:spPr>
          <a:xfrm>
            <a:off x="1895775" y="2996064"/>
            <a:ext cx="2030223" cy="1326412"/>
          </a:xfrm>
        </p:spPr>
      </p:pic>
      <p:sp>
        <p:nvSpPr>
          <p:cNvPr id="5" name="TextBox 4">
            <a:extLst>
              <a:ext uri="{FF2B5EF4-FFF2-40B4-BE49-F238E27FC236}">
                <a16:creationId xmlns:a16="http://schemas.microsoft.com/office/drawing/2014/main" id="{9F0083F0-82DF-A94C-A24D-4402F8008865}"/>
              </a:ext>
            </a:extLst>
          </p:cNvPr>
          <p:cNvSpPr txBox="1"/>
          <p:nvPr/>
        </p:nvSpPr>
        <p:spPr>
          <a:xfrm>
            <a:off x="5163670" y="3321423"/>
            <a:ext cx="6436513" cy="923330"/>
          </a:xfrm>
          <a:prstGeom prst="rect">
            <a:avLst/>
          </a:prstGeom>
          <a:noFill/>
        </p:spPr>
        <p:txBody>
          <a:bodyPr wrap="square" rtlCol="0">
            <a:spAutoFit/>
          </a:bodyPr>
          <a:lstStyle/>
          <a:p>
            <a:r>
              <a:rPr lang="en-US" dirty="0"/>
              <a:t>Dmitry Medvedev: in Ukraine, Russia is fighting “crazy Nazi drug addicts” whose Western allies have “saliva running down their chins from degeneracy” (speech of 06-29-2022)</a:t>
            </a:r>
          </a:p>
        </p:txBody>
      </p:sp>
      <p:pic>
        <p:nvPicPr>
          <p:cNvPr id="6" name="Picture 5">
            <a:extLst>
              <a:ext uri="{FF2B5EF4-FFF2-40B4-BE49-F238E27FC236}">
                <a16:creationId xmlns:a16="http://schemas.microsoft.com/office/drawing/2014/main" id="{7B67BCBA-523D-BB42-97C3-669DEDD1DB0D}"/>
              </a:ext>
            </a:extLst>
          </p:cNvPr>
          <p:cNvPicPr>
            <a:picLocks noChangeAspect="1"/>
          </p:cNvPicPr>
          <p:nvPr/>
        </p:nvPicPr>
        <p:blipFill>
          <a:blip r:embed="rId3"/>
          <a:stretch>
            <a:fillRect/>
          </a:stretch>
        </p:blipFill>
        <p:spPr>
          <a:xfrm>
            <a:off x="3500823" y="4732487"/>
            <a:ext cx="2606364" cy="1736956"/>
          </a:xfrm>
          <a:prstGeom prst="rect">
            <a:avLst/>
          </a:prstGeom>
        </p:spPr>
      </p:pic>
      <p:sp>
        <p:nvSpPr>
          <p:cNvPr id="8" name="TextBox 7">
            <a:extLst>
              <a:ext uri="{FF2B5EF4-FFF2-40B4-BE49-F238E27FC236}">
                <a16:creationId xmlns:a16="http://schemas.microsoft.com/office/drawing/2014/main" id="{74A4DFD8-3125-7542-84E2-52AB4F978B77}"/>
              </a:ext>
            </a:extLst>
          </p:cNvPr>
          <p:cNvSpPr txBox="1"/>
          <p:nvPr/>
        </p:nvSpPr>
        <p:spPr>
          <a:xfrm>
            <a:off x="6414247" y="4464424"/>
            <a:ext cx="5493620" cy="2308324"/>
          </a:xfrm>
          <a:prstGeom prst="rect">
            <a:avLst/>
          </a:prstGeom>
          <a:noFill/>
        </p:spPr>
        <p:txBody>
          <a:bodyPr wrap="none" rtlCol="0">
            <a:spAutoFit/>
          </a:bodyPr>
          <a:lstStyle/>
          <a:p>
            <a:r>
              <a:rPr lang="en-US" dirty="0"/>
              <a:t>Vladimir Putin: “The repression of freedom [in the West]</a:t>
            </a:r>
          </a:p>
          <a:p>
            <a:r>
              <a:rPr lang="en-US" dirty="0"/>
              <a:t>is taking on the outlines of a ‘reverse religion,’ of real</a:t>
            </a:r>
          </a:p>
          <a:p>
            <a:r>
              <a:rPr lang="en-US" dirty="0"/>
              <a:t>Satanism. […] Do we really want to see perversions that </a:t>
            </a:r>
          </a:p>
          <a:p>
            <a:r>
              <a:rPr lang="en-US" dirty="0"/>
              <a:t>lead to degradation and extinction to be imposed on</a:t>
            </a:r>
          </a:p>
          <a:p>
            <a:r>
              <a:rPr lang="en-US" dirty="0"/>
              <a:t>children […] for it to be drilled into them that there are</a:t>
            </a:r>
          </a:p>
          <a:p>
            <a:r>
              <a:rPr lang="en-US" dirty="0"/>
              <a:t>supposedly some genders besides women and men, and</a:t>
            </a:r>
          </a:p>
          <a:p>
            <a:r>
              <a:rPr lang="en-US" dirty="0"/>
              <a:t>offered the chance to undergo sex-change operations?”</a:t>
            </a:r>
          </a:p>
          <a:p>
            <a:r>
              <a:rPr lang="en-US" dirty="0"/>
              <a:t>(speech of 09-30-2022) </a:t>
            </a:r>
          </a:p>
        </p:txBody>
      </p:sp>
      <p:sp>
        <p:nvSpPr>
          <p:cNvPr id="9" name="TextBox 8">
            <a:extLst>
              <a:ext uri="{FF2B5EF4-FFF2-40B4-BE49-F238E27FC236}">
                <a16:creationId xmlns:a16="http://schemas.microsoft.com/office/drawing/2014/main" id="{1D25266B-C64D-0344-8813-02FDE937C08E}"/>
              </a:ext>
            </a:extLst>
          </p:cNvPr>
          <p:cNvSpPr txBox="1"/>
          <p:nvPr/>
        </p:nvSpPr>
        <p:spPr>
          <a:xfrm>
            <a:off x="5865654" y="1901423"/>
            <a:ext cx="6001871" cy="1200329"/>
          </a:xfrm>
          <a:prstGeom prst="rect">
            <a:avLst/>
          </a:prstGeom>
          <a:noFill/>
        </p:spPr>
        <p:txBody>
          <a:bodyPr wrap="square" rtlCol="0">
            <a:spAutoFit/>
          </a:bodyPr>
          <a:lstStyle/>
          <a:p>
            <a:r>
              <a:rPr lang="en-US" i="1" dirty="0"/>
              <a:t>The People’s Liberation Army Daily: </a:t>
            </a:r>
            <a:r>
              <a:rPr lang="en-US" dirty="0"/>
              <a:t>“Not only has the United States been severely impacted by Covid-19 and an economic recession, but its political system and society are experiencing a deep crisis” (01-08-2022)</a:t>
            </a:r>
            <a:endParaRPr lang="en-US" i="1" dirty="0"/>
          </a:p>
        </p:txBody>
      </p:sp>
      <p:pic>
        <p:nvPicPr>
          <p:cNvPr id="12" name="Picture 11">
            <a:extLst>
              <a:ext uri="{FF2B5EF4-FFF2-40B4-BE49-F238E27FC236}">
                <a16:creationId xmlns:a16="http://schemas.microsoft.com/office/drawing/2014/main" id="{0D109738-B41E-BE48-92B3-291F0CC50AFB}"/>
              </a:ext>
            </a:extLst>
          </p:cNvPr>
          <p:cNvPicPr>
            <a:picLocks noChangeAspect="1"/>
          </p:cNvPicPr>
          <p:nvPr/>
        </p:nvPicPr>
        <p:blipFill>
          <a:blip r:embed="rId4"/>
          <a:stretch>
            <a:fillRect/>
          </a:stretch>
        </p:blipFill>
        <p:spPr>
          <a:xfrm>
            <a:off x="3698731" y="1512234"/>
            <a:ext cx="1721802" cy="1296271"/>
          </a:xfrm>
          <a:prstGeom prst="rect">
            <a:avLst/>
          </a:prstGeom>
        </p:spPr>
      </p:pic>
    </p:spTree>
    <p:extLst>
      <p:ext uri="{BB962C8B-B14F-4D97-AF65-F5344CB8AC3E}">
        <p14:creationId xmlns:p14="http://schemas.microsoft.com/office/powerpoint/2010/main" val="2366026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70C4-F6E7-7C47-AA1A-EBE023103220}"/>
              </a:ext>
            </a:extLst>
          </p:cNvPr>
          <p:cNvSpPr>
            <a:spLocks noGrp="1"/>
          </p:cNvSpPr>
          <p:nvPr>
            <p:ph type="title"/>
          </p:nvPr>
        </p:nvSpPr>
        <p:spPr/>
        <p:txBody>
          <a:bodyPr>
            <a:normAutofit/>
          </a:bodyPr>
          <a:lstStyle/>
          <a:p>
            <a:pPr algn="ctr"/>
            <a:r>
              <a:rPr lang="en-US" sz="2400" dirty="0" err="1"/>
              <a:t>Modri</a:t>
            </a:r>
            <a:r>
              <a:rPr lang="en-US" sz="2400" dirty="0"/>
              <a:t> vs. Xi</a:t>
            </a:r>
          </a:p>
        </p:txBody>
      </p:sp>
      <p:pic>
        <p:nvPicPr>
          <p:cNvPr id="4" name="Content Placeholder 3">
            <a:extLst>
              <a:ext uri="{FF2B5EF4-FFF2-40B4-BE49-F238E27FC236}">
                <a16:creationId xmlns:a16="http://schemas.microsoft.com/office/drawing/2014/main" id="{04A899B7-A690-224C-B215-E8B9527D83E8}"/>
              </a:ext>
            </a:extLst>
          </p:cNvPr>
          <p:cNvPicPr>
            <a:picLocks noGrp="1" noChangeAspect="1"/>
          </p:cNvPicPr>
          <p:nvPr>
            <p:ph idx="1"/>
          </p:nvPr>
        </p:nvPicPr>
        <p:blipFill>
          <a:blip r:embed="rId2"/>
          <a:stretch>
            <a:fillRect/>
          </a:stretch>
        </p:blipFill>
        <p:spPr>
          <a:xfrm>
            <a:off x="3937000" y="2832894"/>
            <a:ext cx="4318000" cy="2336800"/>
          </a:xfrm>
        </p:spPr>
      </p:pic>
    </p:spTree>
    <p:extLst>
      <p:ext uri="{BB962C8B-B14F-4D97-AF65-F5344CB8AC3E}">
        <p14:creationId xmlns:p14="http://schemas.microsoft.com/office/powerpoint/2010/main" val="1902200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ADF96-890C-FF42-9CD0-EFAA09743C65}"/>
              </a:ext>
            </a:extLst>
          </p:cNvPr>
          <p:cNvSpPr>
            <a:spLocks noGrp="1"/>
          </p:cNvSpPr>
          <p:nvPr>
            <p:ph type="title"/>
          </p:nvPr>
        </p:nvSpPr>
        <p:spPr/>
        <p:txBody>
          <a:bodyPr>
            <a:normAutofit/>
          </a:bodyPr>
          <a:lstStyle/>
          <a:p>
            <a:pPr algn="ctr"/>
            <a:r>
              <a:rPr lang="en-US" sz="2400" dirty="0"/>
              <a:t>India: tensions and threats to the west, north and south</a:t>
            </a:r>
          </a:p>
        </p:txBody>
      </p:sp>
      <p:pic>
        <p:nvPicPr>
          <p:cNvPr id="4" name="Content Placeholder 3">
            <a:extLst>
              <a:ext uri="{FF2B5EF4-FFF2-40B4-BE49-F238E27FC236}">
                <a16:creationId xmlns:a16="http://schemas.microsoft.com/office/drawing/2014/main" id="{42C64616-5081-AE4A-9DDA-49F30FE93AD6}"/>
              </a:ext>
            </a:extLst>
          </p:cNvPr>
          <p:cNvPicPr>
            <a:picLocks noGrp="1" noChangeAspect="1"/>
          </p:cNvPicPr>
          <p:nvPr>
            <p:ph idx="1"/>
          </p:nvPr>
        </p:nvPicPr>
        <p:blipFill>
          <a:blip r:embed="rId2"/>
          <a:stretch>
            <a:fillRect/>
          </a:stretch>
        </p:blipFill>
        <p:spPr>
          <a:xfrm>
            <a:off x="3678590" y="1825625"/>
            <a:ext cx="4834820" cy="4351338"/>
          </a:xfrm>
        </p:spPr>
      </p:pic>
    </p:spTree>
    <p:extLst>
      <p:ext uri="{BB962C8B-B14F-4D97-AF65-F5344CB8AC3E}">
        <p14:creationId xmlns:p14="http://schemas.microsoft.com/office/powerpoint/2010/main" val="1727042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BEA59-5F65-2D4D-B881-43741CDCCC72}"/>
              </a:ext>
            </a:extLst>
          </p:cNvPr>
          <p:cNvSpPr>
            <a:spLocks noGrp="1"/>
          </p:cNvSpPr>
          <p:nvPr>
            <p:ph type="title"/>
          </p:nvPr>
        </p:nvSpPr>
        <p:spPr/>
        <p:txBody>
          <a:bodyPr>
            <a:normAutofit/>
          </a:bodyPr>
          <a:lstStyle/>
          <a:p>
            <a:pPr algn="ctr"/>
            <a:r>
              <a:rPr lang="en-US" sz="2400" dirty="0"/>
              <a:t>State of the world’s military:</a:t>
            </a:r>
            <a:br>
              <a:rPr lang="en-US" sz="2400" dirty="0"/>
            </a:br>
            <a:r>
              <a:rPr lang="en-US" sz="2400" dirty="0"/>
              <a:t>South Korea</a:t>
            </a:r>
          </a:p>
        </p:txBody>
      </p:sp>
      <p:sp>
        <p:nvSpPr>
          <p:cNvPr id="3" name="Content Placeholder 2">
            <a:extLst>
              <a:ext uri="{FF2B5EF4-FFF2-40B4-BE49-F238E27FC236}">
                <a16:creationId xmlns:a16="http://schemas.microsoft.com/office/drawing/2014/main" id="{8B64673B-9F97-F145-BD97-135ACAA01FF8}"/>
              </a:ext>
            </a:extLst>
          </p:cNvPr>
          <p:cNvSpPr>
            <a:spLocks noGrp="1"/>
          </p:cNvSpPr>
          <p:nvPr>
            <p:ph idx="1"/>
          </p:nvPr>
        </p:nvSpPr>
        <p:spPr/>
        <p:txBody>
          <a:bodyPr/>
          <a:lstStyle/>
          <a:p>
            <a:r>
              <a:rPr lang="en-US" dirty="0"/>
              <a:t>Active personnel: 550,000</a:t>
            </a:r>
          </a:p>
          <a:p>
            <a:r>
              <a:rPr lang="en-US" dirty="0"/>
              <a:t>Tanks: 2,331</a:t>
            </a:r>
          </a:p>
          <a:p>
            <a:r>
              <a:rPr lang="en-US" dirty="0"/>
              <a:t>Air force: 400 aircraft (excludes helicopters)</a:t>
            </a:r>
          </a:p>
          <a:p>
            <a:r>
              <a:rPr lang="en-US" dirty="0"/>
              <a:t>navy: 157 ships, including 2 helicopter carriers, 13 destroyers, 18 frigates, 22 submarines</a:t>
            </a:r>
          </a:p>
          <a:p>
            <a:r>
              <a:rPr lang="en-US" b="1" dirty="0"/>
              <a:t>Note: continuing confrontation with North Korea, rapidly expanding arms industry, South Korea aims to become one of the world’s #4 arms exporter. Currently it holds the #6 position, after the US, Russia, France, Germany, and Spain</a:t>
            </a:r>
            <a:endParaRPr lang="en-US" dirty="0"/>
          </a:p>
          <a:p>
            <a:endParaRPr lang="en-US" dirty="0"/>
          </a:p>
        </p:txBody>
      </p:sp>
    </p:spTree>
    <p:extLst>
      <p:ext uri="{BB962C8B-B14F-4D97-AF65-F5344CB8AC3E}">
        <p14:creationId xmlns:p14="http://schemas.microsoft.com/office/powerpoint/2010/main" val="2330693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7E749-9933-0449-BB40-5393D412FA9E}"/>
              </a:ext>
            </a:extLst>
          </p:cNvPr>
          <p:cNvSpPr>
            <a:spLocks noGrp="1"/>
          </p:cNvSpPr>
          <p:nvPr>
            <p:ph type="title"/>
          </p:nvPr>
        </p:nvSpPr>
        <p:spPr/>
        <p:txBody>
          <a:bodyPr>
            <a:normAutofit/>
          </a:bodyPr>
          <a:lstStyle/>
          <a:p>
            <a:pPr algn="ctr"/>
            <a:r>
              <a:rPr lang="en-US" sz="2400" dirty="0"/>
              <a:t>K2 Black Panther Main Battle Tank</a:t>
            </a:r>
          </a:p>
        </p:txBody>
      </p:sp>
      <p:pic>
        <p:nvPicPr>
          <p:cNvPr id="4" name="Content Placeholder 3">
            <a:extLst>
              <a:ext uri="{FF2B5EF4-FFF2-40B4-BE49-F238E27FC236}">
                <a16:creationId xmlns:a16="http://schemas.microsoft.com/office/drawing/2014/main" id="{F974205C-B0E8-CD48-9643-EBD96882E476}"/>
              </a:ext>
            </a:extLst>
          </p:cNvPr>
          <p:cNvPicPr>
            <a:picLocks noGrp="1" noChangeAspect="1"/>
          </p:cNvPicPr>
          <p:nvPr>
            <p:ph idx="1"/>
          </p:nvPr>
        </p:nvPicPr>
        <p:blipFill>
          <a:blip r:embed="rId2"/>
          <a:stretch>
            <a:fillRect/>
          </a:stretch>
        </p:blipFill>
        <p:spPr>
          <a:xfrm>
            <a:off x="2832496" y="1825625"/>
            <a:ext cx="6527007" cy="4351338"/>
          </a:xfrm>
        </p:spPr>
      </p:pic>
    </p:spTree>
    <p:extLst>
      <p:ext uri="{BB962C8B-B14F-4D97-AF65-F5344CB8AC3E}">
        <p14:creationId xmlns:p14="http://schemas.microsoft.com/office/powerpoint/2010/main" val="4145963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A033A-6EAC-B24F-A142-AEE3756D3589}"/>
              </a:ext>
            </a:extLst>
          </p:cNvPr>
          <p:cNvSpPr>
            <a:spLocks noGrp="1"/>
          </p:cNvSpPr>
          <p:nvPr>
            <p:ph type="title"/>
          </p:nvPr>
        </p:nvSpPr>
        <p:spPr/>
        <p:txBody>
          <a:bodyPr>
            <a:normAutofit/>
          </a:bodyPr>
          <a:lstStyle/>
          <a:p>
            <a:pPr algn="ctr"/>
            <a:r>
              <a:rPr lang="en-US" sz="2400" dirty="0"/>
              <a:t>Conservative president Yoon Suk-</a:t>
            </a:r>
            <a:r>
              <a:rPr lang="en-US" sz="2400" dirty="0" err="1"/>
              <a:t>yeol</a:t>
            </a:r>
            <a:r>
              <a:rPr lang="en-US" sz="2400" dirty="0"/>
              <a:t>, a political novice, has a different geopolitical vision from that of opposition leader Lee Jae-</a:t>
            </a:r>
            <a:r>
              <a:rPr lang="en-US" sz="2400" dirty="0" err="1"/>
              <a:t>myung</a:t>
            </a:r>
            <a:r>
              <a:rPr lang="en-US" sz="2400" dirty="0"/>
              <a:t>, who once said he aimed to be a “successful Bernie Sanders”</a:t>
            </a:r>
          </a:p>
        </p:txBody>
      </p:sp>
      <p:pic>
        <p:nvPicPr>
          <p:cNvPr id="4" name="Content Placeholder 3">
            <a:extLst>
              <a:ext uri="{FF2B5EF4-FFF2-40B4-BE49-F238E27FC236}">
                <a16:creationId xmlns:a16="http://schemas.microsoft.com/office/drawing/2014/main" id="{738BE5FA-EF23-E041-9F35-D3938969E13A}"/>
              </a:ext>
            </a:extLst>
          </p:cNvPr>
          <p:cNvPicPr>
            <a:picLocks noGrp="1" noChangeAspect="1"/>
          </p:cNvPicPr>
          <p:nvPr>
            <p:ph idx="1"/>
          </p:nvPr>
        </p:nvPicPr>
        <p:blipFill>
          <a:blip r:embed="rId2"/>
          <a:stretch>
            <a:fillRect/>
          </a:stretch>
        </p:blipFill>
        <p:spPr>
          <a:xfrm>
            <a:off x="1824317" y="2064544"/>
            <a:ext cx="3352800" cy="2501900"/>
          </a:xfrm>
        </p:spPr>
      </p:pic>
      <p:pic>
        <p:nvPicPr>
          <p:cNvPr id="5" name="Picture 4">
            <a:extLst>
              <a:ext uri="{FF2B5EF4-FFF2-40B4-BE49-F238E27FC236}">
                <a16:creationId xmlns:a16="http://schemas.microsoft.com/office/drawing/2014/main" id="{6D72A10E-88B5-9B4B-8871-C4DA16F19790}"/>
              </a:ext>
            </a:extLst>
          </p:cNvPr>
          <p:cNvPicPr>
            <a:picLocks noChangeAspect="1"/>
          </p:cNvPicPr>
          <p:nvPr/>
        </p:nvPicPr>
        <p:blipFill>
          <a:blip r:embed="rId3"/>
          <a:stretch>
            <a:fillRect/>
          </a:stretch>
        </p:blipFill>
        <p:spPr>
          <a:xfrm>
            <a:off x="5446058" y="2676784"/>
            <a:ext cx="5172635" cy="3413939"/>
          </a:xfrm>
          <a:prstGeom prst="rect">
            <a:avLst/>
          </a:prstGeom>
        </p:spPr>
      </p:pic>
    </p:spTree>
    <p:extLst>
      <p:ext uri="{BB962C8B-B14F-4D97-AF65-F5344CB8AC3E}">
        <p14:creationId xmlns:p14="http://schemas.microsoft.com/office/powerpoint/2010/main" val="1514355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44FAF-363E-6F40-99CF-C6C5F630B98F}"/>
              </a:ext>
            </a:extLst>
          </p:cNvPr>
          <p:cNvSpPr>
            <a:spLocks noGrp="1"/>
          </p:cNvSpPr>
          <p:nvPr>
            <p:ph type="title"/>
          </p:nvPr>
        </p:nvSpPr>
        <p:spPr/>
        <p:txBody>
          <a:bodyPr>
            <a:normAutofit/>
          </a:bodyPr>
          <a:lstStyle/>
          <a:p>
            <a:pPr algn="ctr"/>
            <a:r>
              <a:rPr lang="en-US" sz="2400" dirty="0"/>
              <a:t>State of the world’s military:</a:t>
            </a:r>
            <a:br>
              <a:rPr lang="en-US" sz="2400" dirty="0"/>
            </a:br>
            <a:r>
              <a:rPr lang="en-US" sz="2400" dirty="0"/>
              <a:t>Japan</a:t>
            </a:r>
          </a:p>
        </p:txBody>
      </p:sp>
      <p:sp>
        <p:nvSpPr>
          <p:cNvPr id="3" name="Content Placeholder 2">
            <a:extLst>
              <a:ext uri="{FF2B5EF4-FFF2-40B4-BE49-F238E27FC236}">
                <a16:creationId xmlns:a16="http://schemas.microsoft.com/office/drawing/2014/main" id="{9DC46447-DFC5-BA49-979B-50CB1CF90212}"/>
              </a:ext>
            </a:extLst>
          </p:cNvPr>
          <p:cNvSpPr>
            <a:spLocks noGrp="1"/>
          </p:cNvSpPr>
          <p:nvPr>
            <p:ph idx="1"/>
          </p:nvPr>
        </p:nvSpPr>
        <p:spPr/>
        <p:txBody>
          <a:bodyPr/>
          <a:lstStyle/>
          <a:p>
            <a:r>
              <a:rPr lang="en-US" dirty="0"/>
              <a:t>active personnel: ca. 300,000</a:t>
            </a:r>
          </a:p>
          <a:p>
            <a:r>
              <a:rPr lang="en-US" dirty="0"/>
              <a:t>land forces: 1000 tanks</a:t>
            </a:r>
          </a:p>
          <a:p>
            <a:r>
              <a:rPr lang="en-US" dirty="0"/>
              <a:t>air force: ca. 250 (excludes helicopters)</a:t>
            </a:r>
          </a:p>
          <a:p>
            <a:r>
              <a:rPr lang="en-US" dirty="0"/>
              <a:t>navy: 155 ships including 4 helicopter carriers, 36 destroyers, 21 submarines</a:t>
            </a:r>
          </a:p>
          <a:p>
            <a:r>
              <a:rPr lang="en-US" b="1" dirty="0"/>
              <a:t>Note: under the late prime minister Shinzo Abe and his successor Fumio </a:t>
            </a:r>
            <a:r>
              <a:rPr lang="en-US" b="1" dirty="0" err="1"/>
              <a:t>Kishida</a:t>
            </a:r>
            <a:r>
              <a:rPr lang="en-US" b="1" dirty="0"/>
              <a:t>, Japan is rearming at a rapid pace and pursuing a more assertive foreign policy</a:t>
            </a:r>
            <a:endParaRPr lang="en-US" dirty="0"/>
          </a:p>
          <a:p>
            <a:endParaRPr lang="en-US" dirty="0"/>
          </a:p>
        </p:txBody>
      </p:sp>
    </p:spTree>
    <p:extLst>
      <p:ext uri="{BB962C8B-B14F-4D97-AF65-F5344CB8AC3E}">
        <p14:creationId xmlns:p14="http://schemas.microsoft.com/office/powerpoint/2010/main" val="3676244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861D9-A8A5-6A4E-9175-69A77CADE16B}"/>
              </a:ext>
            </a:extLst>
          </p:cNvPr>
          <p:cNvSpPr>
            <a:spLocks noGrp="1"/>
          </p:cNvSpPr>
          <p:nvPr>
            <p:ph type="title"/>
          </p:nvPr>
        </p:nvSpPr>
        <p:spPr/>
        <p:txBody>
          <a:bodyPr>
            <a:normAutofit/>
          </a:bodyPr>
          <a:lstStyle/>
          <a:p>
            <a:pPr algn="ctr"/>
            <a:r>
              <a:rPr lang="en-US" sz="2400" dirty="0"/>
              <a:t>State of the world’s military:</a:t>
            </a:r>
            <a:br>
              <a:rPr lang="en-US" sz="2400" dirty="0"/>
            </a:br>
            <a:r>
              <a:rPr lang="en-US" sz="2400" dirty="0"/>
              <a:t>Israel</a:t>
            </a:r>
          </a:p>
        </p:txBody>
      </p:sp>
      <p:sp>
        <p:nvSpPr>
          <p:cNvPr id="3" name="Content Placeholder 2">
            <a:extLst>
              <a:ext uri="{FF2B5EF4-FFF2-40B4-BE49-F238E27FC236}">
                <a16:creationId xmlns:a16="http://schemas.microsoft.com/office/drawing/2014/main" id="{9F8B2DFF-FEDE-B34B-B3B2-D5479F78A51A}"/>
              </a:ext>
            </a:extLst>
          </p:cNvPr>
          <p:cNvSpPr>
            <a:spLocks noGrp="1"/>
          </p:cNvSpPr>
          <p:nvPr>
            <p:ph idx="1"/>
          </p:nvPr>
        </p:nvSpPr>
        <p:spPr/>
        <p:txBody>
          <a:bodyPr/>
          <a:lstStyle/>
          <a:p>
            <a:r>
              <a:rPr lang="en-US" dirty="0"/>
              <a:t>Active personnel: 173,000</a:t>
            </a:r>
          </a:p>
          <a:p>
            <a:r>
              <a:rPr lang="en-US" dirty="0"/>
              <a:t>Tanks: 2,200</a:t>
            </a:r>
          </a:p>
          <a:p>
            <a:r>
              <a:rPr lang="en-US" dirty="0"/>
              <a:t>Aircraft: 270 (excludes helicopters)</a:t>
            </a:r>
          </a:p>
          <a:p>
            <a:r>
              <a:rPr lang="en-US" dirty="0"/>
              <a:t>Navy: 7 corvettes, 5 submarines, 45 patrol vessels</a:t>
            </a:r>
          </a:p>
          <a:p>
            <a:r>
              <a:rPr lang="en-US" b="1" dirty="0"/>
              <a:t>Note: the ongoing reconfiguration of the Middle-Eastern geopolitical map has placed Israel, which continues to enjoy a qualitative military edge over its regional adversaries, in a stronger military position than at any point in its history. Israel’s internal political situation is a different story</a:t>
            </a:r>
            <a:endParaRPr lang="en-US" dirty="0"/>
          </a:p>
          <a:p>
            <a:endParaRPr lang="en-US" dirty="0"/>
          </a:p>
        </p:txBody>
      </p:sp>
    </p:spTree>
    <p:extLst>
      <p:ext uri="{BB962C8B-B14F-4D97-AF65-F5344CB8AC3E}">
        <p14:creationId xmlns:p14="http://schemas.microsoft.com/office/powerpoint/2010/main" val="866108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1B0D3-E95B-744F-82C1-AB7AD99E88DB}"/>
              </a:ext>
            </a:extLst>
          </p:cNvPr>
          <p:cNvSpPr>
            <a:spLocks noGrp="1"/>
          </p:cNvSpPr>
          <p:nvPr>
            <p:ph type="title"/>
          </p:nvPr>
        </p:nvSpPr>
        <p:spPr/>
        <p:txBody>
          <a:bodyPr>
            <a:normAutofit/>
          </a:bodyPr>
          <a:lstStyle/>
          <a:p>
            <a:pPr algn="ctr"/>
            <a:r>
              <a:rPr lang="en-US" sz="2400" dirty="0"/>
              <a:t>The drone attack on Iran of January 28, 2023 appears to have been carried out by Israel</a:t>
            </a:r>
          </a:p>
        </p:txBody>
      </p:sp>
      <p:pic>
        <p:nvPicPr>
          <p:cNvPr id="4" name="Content Placeholder 3">
            <a:extLst>
              <a:ext uri="{FF2B5EF4-FFF2-40B4-BE49-F238E27FC236}">
                <a16:creationId xmlns:a16="http://schemas.microsoft.com/office/drawing/2014/main" id="{74997314-34D5-5B40-99D2-28A414CD80AA}"/>
              </a:ext>
            </a:extLst>
          </p:cNvPr>
          <p:cNvPicPr>
            <a:picLocks noGrp="1" noChangeAspect="1"/>
          </p:cNvPicPr>
          <p:nvPr>
            <p:ph idx="1"/>
          </p:nvPr>
        </p:nvPicPr>
        <p:blipFill>
          <a:blip r:embed="rId2"/>
          <a:stretch>
            <a:fillRect/>
          </a:stretch>
        </p:blipFill>
        <p:spPr>
          <a:xfrm>
            <a:off x="2239570" y="1825625"/>
            <a:ext cx="7712859" cy="4351338"/>
          </a:xfrm>
        </p:spPr>
      </p:pic>
    </p:spTree>
    <p:extLst>
      <p:ext uri="{BB962C8B-B14F-4D97-AF65-F5344CB8AC3E}">
        <p14:creationId xmlns:p14="http://schemas.microsoft.com/office/powerpoint/2010/main" val="607490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3F85-791C-F744-B0D9-B5FA2C83FEAF}"/>
              </a:ext>
            </a:extLst>
          </p:cNvPr>
          <p:cNvSpPr>
            <a:spLocks noGrp="1"/>
          </p:cNvSpPr>
          <p:nvPr>
            <p:ph type="title"/>
          </p:nvPr>
        </p:nvSpPr>
        <p:spPr/>
        <p:txBody>
          <a:bodyPr>
            <a:normAutofit/>
          </a:bodyPr>
          <a:lstStyle/>
          <a:p>
            <a:pPr algn="ctr"/>
            <a:r>
              <a:rPr lang="en-US" sz="2400" dirty="0"/>
              <a:t>State of the world’s military:</a:t>
            </a:r>
            <a:br>
              <a:rPr lang="en-US" sz="2400" dirty="0"/>
            </a:br>
            <a:r>
              <a:rPr lang="en-US" sz="2400" dirty="0"/>
              <a:t>Turkey</a:t>
            </a:r>
          </a:p>
        </p:txBody>
      </p:sp>
      <p:sp>
        <p:nvSpPr>
          <p:cNvPr id="3" name="Content Placeholder 2">
            <a:extLst>
              <a:ext uri="{FF2B5EF4-FFF2-40B4-BE49-F238E27FC236}">
                <a16:creationId xmlns:a16="http://schemas.microsoft.com/office/drawing/2014/main" id="{3D924187-93B8-1744-9AF3-A4B5A22E19D4}"/>
              </a:ext>
            </a:extLst>
          </p:cNvPr>
          <p:cNvSpPr>
            <a:spLocks noGrp="1"/>
          </p:cNvSpPr>
          <p:nvPr>
            <p:ph idx="1"/>
          </p:nvPr>
        </p:nvSpPr>
        <p:spPr/>
        <p:txBody>
          <a:bodyPr/>
          <a:lstStyle/>
          <a:p>
            <a:r>
              <a:rPr lang="en-US" dirty="0"/>
              <a:t>Active personnel: 425,000</a:t>
            </a:r>
          </a:p>
          <a:p>
            <a:r>
              <a:rPr lang="en-US" dirty="0"/>
              <a:t>Tanks: ca. 2,200</a:t>
            </a:r>
          </a:p>
          <a:p>
            <a:r>
              <a:rPr lang="en-US" dirty="0"/>
              <a:t>Strike aircraft: ca. 200</a:t>
            </a:r>
          </a:p>
          <a:p>
            <a:r>
              <a:rPr lang="en-US" dirty="0"/>
              <a:t>Navy: 154 ships, including 16 frigates and 12 submarines</a:t>
            </a:r>
          </a:p>
          <a:p>
            <a:r>
              <a:rPr lang="en-US" b="1" dirty="0"/>
              <a:t>Note: strong ambitions in the Middle East and Caucasus. Under President Recep Tayyip Erdogan, a canny geopolitician but a terrible economic manager, Turkey is displaying more than a whiff of </a:t>
            </a:r>
            <a:r>
              <a:rPr lang="en-US" b="1" dirty="0" err="1"/>
              <a:t>revanchism</a:t>
            </a:r>
            <a:r>
              <a:rPr lang="en-US" b="1" dirty="0"/>
              <a:t> and irredentism</a:t>
            </a:r>
            <a:endParaRPr lang="en-US" dirty="0"/>
          </a:p>
          <a:p>
            <a:endParaRPr lang="en-US" dirty="0"/>
          </a:p>
        </p:txBody>
      </p:sp>
    </p:spTree>
    <p:extLst>
      <p:ext uri="{BB962C8B-B14F-4D97-AF65-F5344CB8AC3E}">
        <p14:creationId xmlns:p14="http://schemas.microsoft.com/office/powerpoint/2010/main" val="2662043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496EB-CEB1-E94A-B609-C0DCAAA4FBE0}"/>
              </a:ext>
            </a:extLst>
          </p:cNvPr>
          <p:cNvSpPr>
            <a:spLocks noGrp="1"/>
          </p:cNvSpPr>
          <p:nvPr>
            <p:ph type="title"/>
          </p:nvPr>
        </p:nvSpPr>
        <p:spPr/>
        <p:txBody>
          <a:bodyPr/>
          <a:lstStyle/>
          <a:p>
            <a:pPr algn="ctr"/>
            <a:r>
              <a:rPr lang="en-US" dirty="0"/>
              <a:t>The Ottoman legacy</a:t>
            </a:r>
          </a:p>
        </p:txBody>
      </p:sp>
      <p:pic>
        <p:nvPicPr>
          <p:cNvPr id="4" name="Content Placeholder 3">
            <a:extLst>
              <a:ext uri="{FF2B5EF4-FFF2-40B4-BE49-F238E27FC236}">
                <a16:creationId xmlns:a16="http://schemas.microsoft.com/office/drawing/2014/main" id="{C383C846-9043-564C-A631-B022F520C20F}"/>
              </a:ext>
            </a:extLst>
          </p:cNvPr>
          <p:cNvPicPr>
            <a:picLocks noGrp="1" noChangeAspect="1"/>
          </p:cNvPicPr>
          <p:nvPr>
            <p:ph idx="1"/>
          </p:nvPr>
        </p:nvPicPr>
        <p:blipFill>
          <a:blip r:embed="rId2"/>
          <a:stretch>
            <a:fillRect/>
          </a:stretch>
        </p:blipFill>
        <p:spPr>
          <a:xfrm>
            <a:off x="3235822" y="1825625"/>
            <a:ext cx="5720355" cy="4351338"/>
          </a:xfrm>
        </p:spPr>
      </p:pic>
    </p:spTree>
    <p:extLst>
      <p:ext uri="{BB962C8B-B14F-4D97-AF65-F5344CB8AC3E}">
        <p14:creationId xmlns:p14="http://schemas.microsoft.com/office/powerpoint/2010/main" val="3523081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402B0-99F3-AD44-B918-F8192901EA7F}"/>
              </a:ext>
            </a:extLst>
          </p:cNvPr>
          <p:cNvSpPr>
            <a:spLocks noGrp="1"/>
          </p:cNvSpPr>
          <p:nvPr>
            <p:ph type="title"/>
          </p:nvPr>
        </p:nvSpPr>
        <p:spPr/>
        <p:txBody>
          <a:bodyPr>
            <a:normAutofit/>
          </a:bodyPr>
          <a:lstStyle/>
          <a:p>
            <a:pPr algn="ctr"/>
            <a:r>
              <a:rPr lang="en-US" sz="2400" dirty="0"/>
              <a:t>State of the world’s military:</a:t>
            </a:r>
            <a:br>
              <a:rPr lang="en-US" sz="2400" dirty="0"/>
            </a:br>
            <a:r>
              <a:rPr lang="en-US" sz="2400" dirty="0"/>
              <a:t>The United States</a:t>
            </a:r>
          </a:p>
        </p:txBody>
      </p:sp>
      <p:sp>
        <p:nvSpPr>
          <p:cNvPr id="3" name="Content Placeholder 2">
            <a:extLst>
              <a:ext uri="{FF2B5EF4-FFF2-40B4-BE49-F238E27FC236}">
                <a16:creationId xmlns:a16="http://schemas.microsoft.com/office/drawing/2014/main" id="{A1CAE278-465E-D44C-AA70-4D862C20BFE9}"/>
              </a:ext>
            </a:extLst>
          </p:cNvPr>
          <p:cNvSpPr>
            <a:spLocks noGrp="1"/>
          </p:cNvSpPr>
          <p:nvPr>
            <p:ph idx="1"/>
          </p:nvPr>
        </p:nvSpPr>
        <p:spPr/>
        <p:txBody>
          <a:bodyPr>
            <a:normAutofit/>
          </a:bodyPr>
          <a:lstStyle/>
          <a:p>
            <a:r>
              <a:rPr lang="en-US" dirty="0"/>
              <a:t>Active personnel: 1,390,000</a:t>
            </a:r>
          </a:p>
          <a:p>
            <a:r>
              <a:rPr lang="en-US" dirty="0"/>
              <a:t>Tanks: 5,500</a:t>
            </a:r>
          </a:p>
          <a:p>
            <a:r>
              <a:rPr lang="en-US" dirty="0"/>
              <a:t>Aircraft: 2800 (excludes helicopters)</a:t>
            </a:r>
          </a:p>
          <a:p>
            <a:r>
              <a:rPr lang="en-US" dirty="0"/>
              <a:t>Navy: 484 ships, including 11 aircraft carriers, 92 destroyers, 68 submarines</a:t>
            </a:r>
          </a:p>
          <a:p>
            <a:r>
              <a:rPr lang="en-US" b="1" dirty="0"/>
              <a:t>Note: concern about the rise of China cuts across the country’s political divisions. Armed forces leadership can be bureaucratic and beholden to powerful interest groups. Quality of personnel and equipment continues to be high</a:t>
            </a:r>
            <a:endParaRPr lang="en-US" dirty="0"/>
          </a:p>
          <a:p>
            <a:pPr marL="0" indent="0">
              <a:buNone/>
            </a:pPr>
            <a:endParaRPr lang="en-US" dirty="0"/>
          </a:p>
        </p:txBody>
      </p:sp>
    </p:spTree>
    <p:extLst>
      <p:ext uri="{BB962C8B-B14F-4D97-AF65-F5344CB8AC3E}">
        <p14:creationId xmlns:p14="http://schemas.microsoft.com/office/powerpoint/2010/main" val="3880876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C15B-83E8-4446-B433-6C8108DA8C29}"/>
              </a:ext>
            </a:extLst>
          </p:cNvPr>
          <p:cNvSpPr>
            <a:spLocks noGrp="1"/>
          </p:cNvSpPr>
          <p:nvPr>
            <p:ph type="title"/>
          </p:nvPr>
        </p:nvSpPr>
        <p:spPr/>
        <p:txBody>
          <a:bodyPr>
            <a:normAutofit/>
          </a:bodyPr>
          <a:lstStyle/>
          <a:p>
            <a:pPr algn="ctr"/>
            <a:r>
              <a:rPr lang="en-US" sz="2400" dirty="0"/>
              <a:t>State of the world’s military:</a:t>
            </a:r>
            <a:br>
              <a:rPr lang="en-US" sz="2400" dirty="0"/>
            </a:br>
            <a:r>
              <a:rPr lang="en-US" sz="2400" dirty="0"/>
              <a:t>Brazil</a:t>
            </a:r>
          </a:p>
        </p:txBody>
      </p:sp>
      <p:sp>
        <p:nvSpPr>
          <p:cNvPr id="6" name="Content Placeholder 5">
            <a:extLst>
              <a:ext uri="{FF2B5EF4-FFF2-40B4-BE49-F238E27FC236}">
                <a16:creationId xmlns:a16="http://schemas.microsoft.com/office/drawing/2014/main" id="{82ACAAFC-5A6F-4747-99BE-6721CCDD0996}"/>
              </a:ext>
            </a:extLst>
          </p:cNvPr>
          <p:cNvSpPr>
            <a:spLocks noGrp="1"/>
          </p:cNvSpPr>
          <p:nvPr>
            <p:ph idx="1"/>
          </p:nvPr>
        </p:nvSpPr>
        <p:spPr/>
        <p:txBody>
          <a:bodyPr/>
          <a:lstStyle/>
          <a:p>
            <a:r>
              <a:rPr lang="en-US" dirty="0"/>
              <a:t>Active personnel: 360,000</a:t>
            </a:r>
          </a:p>
          <a:p>
            <a:r>
              <a:rPr lang="en-US" dirty="0"/>
              <a:t>Tanks: 466</a:t>
            </a:r>
          </a:p>
          <a:p>
            <a:r>
              <a:rPr lang="en-US" dirty="0"/>
              <a:t>Aircraft: 120 (excludes helicopters)</a:t>
            </a:r>
          </a:p>
          <a:p>
            <a:r>
              <a:rPr lang="en-US" dirty="0"/>
              <a:t>Navy: 112 ships, including 1 helicopter carrier, 6 frigates, and 7 submarines</a:t>
            </a:r>
          </a:p>
          <a:p>
            <a:endParaRPr lang="en-US" dirty="0"/>
          </a:p>
        </p:txBody>
      </p:sp>
    </p:spTree>
    <p:extLst>
      <p:ext uri="{BB962C8B-B14F-4D97-AF65-F5344CB8AC3E}">
        <p14:creationId xmlns:p14="http://schemas.microsoft.com/office/powerpoint/2010/main" val="1871877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61546-2314-5742-BB18-65CA5448D3B0}"/>
              </a:ext>
            </a:extLst>
          </p:cNvPr>
          <p:cNvSpPr>
            <a:spLocks noGrp="1"/>
          </p:cNvSpPr>
          <p:nvPr>
            <p:ph type="title"/>
          </p:nvPr>
        </p:nvSpPr>
        <p:spPr/>
        <p:txBody>
          <a:bodyPr>
            <a:normAutofit/>
          </a:bodyPr>
          <a:lstStyle/>
          <a:p>
            <a:pPr algn="ctr"/>
            <a:r>
              <a:rPr lang="en-US" sz="2400" dirty="0"/>
              <a:t>Unlike other geopolitical actors such as China, Russia, Turkey and Iran, Brazil is </a:t>
            </a:r>
            <a:r>
              <a:rPr lang="en-US" sz="2400" i="1" dirty="0"/>
              <a:t>not</a:t>
            </a:r>
            <a:r>
              <a:rPr lang="en-US" sz="2400" dirty="0"/>
              <a:t> a revisionist power</a:t>
            </a:r>
          </a:p>
        </p:txBody>
      </p:sp>
      <p:pic>
        <p:nvPicPr>
          <p:cNvPr id="4" name="Content Placeholder 3">
            <a:extLst>
              <a:ext uri="{FF2B5EF4-FFF2-40B4-BE49-F238E27FC236}">
                <a16:creationId xmlns:a16="http://schemas.microsoft.com/office/drawing/2014/main" id="{E0A336AB-B4E1-314A-8E10-D3DC97E707A7}"/>
              </a:ext>
            </a:extLst>
          </p:cNvPr>
          <p:cNvPicPr>
            <a:picLocks noGrp="1" noChangeAspect="1"/>
          </p:cNvPicPr>
          <p:nvPr>
            <p:ph idx="1"/>
          </p:nvPr>
        </p:nvPicPr>
        <p:blipFill>
          <a:blip r:embed="rId2"/>
          <a:stretch>
            <a:fillRect/>
          </a:stretch>
        </p:blipFill>
        <p:spPr>
          <a:xfrm>
            <a:off x="2832496" y="1825625"/>
            <a:ext cx="6527007" cy="4351338"/>
          </a:xfrm>
        </p:spPr>
      </p:pic>
    </p:spTree>
    <p:extLst>
      <p:ext uri="{BB962C8B-B14F-4D97-AF65-F5344CB8AC3E}">
        <p14:creationId xmlns:p14="http://schemas.microsoft.com/office/powerpoint/2010/main" val="1961096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0017B-15BC-9F47-B37E-411C5B84D4C3}"/>
              </a:ext>
            </a:extLst>
          </p:cNvPr>
          <p:cNvSpPr>
            <a:spLocks noGrp="1"/>
          </p:cNvSpPr>
          <p:nvPr>
            <p:ph type="title"/>
          </p:nvPr>
        </p:nvSpPr>
        <p:spPr/>
        <p:txBody>
          <a:bodyPr>
            <a:normAutofit/>
          </a:bodyPr>
          <a:lstStyle/>
          <a:p>
            <a:pPr algn="ctr"/>
            <a:r>
              <a:rPr lang="en-US" sz="2400" dirty="0"/>
              <a:t>State of the world’s military:</a:t>
            </a:r>
            <a:br>
              <a:rPr lang="en-US" sz="2400" dirty="0"/>
            </a:br>
            <a:r>
              <a:rPr lang="en-US" sz="2400" dirty="0"/>
              <a:t>Australia</a:t>
            </a:r>
          </a:p>
        </p:txBody>
      </p:sp>
      <p:sp>
        <p:nvSpPr>
          <p:cNvPr id="3" name="Content Placeholder 2">
            <a:extLst>
              <a:ext uri="{FF2B5EF4-FFF2-40B4-BE49-F238E27FC236}">
                <a16:creationId xmlns:a16="http://schemas.microsoft.com/office/drawing/2014/main" id="{766BDFE2-A53B-6748-B085-39E53B9A613A}"/>
              </a:ext>
            </a:extLst>
          </p:cNvPr>
          <p:cNvSpPr>
            <a:spLocks noGrp="1"/>
          </p:cNvSpPr>
          <p:nvPr>
            <p:ph idx="1"/>
          </p:nvPr>
        </p:nvSpPr>
        <p:spPr/>
        <p:txBody>
          <a:bodyPr>
            <a:normAutofit fontScale="92500" lnSpcReduction="10000"/>
          </a:bodyPr>
          <a:lstStyle/>
          <a:p>
            <a:r>
              <a:rPr lang="en-US" dirty="0"/>
              <a:t>Active personnel: 60,500</a:t>
            </a:r>
          </a:p>
          <a:p>
            <a:r>
              <a:rPr lang="en-US" dirty="0"/>
              <a:t>Tanks: 59</a:t>
            </a:r>
          </a:p>
          <a:p>
            <a:r>
              <a:rPr lang="en-US" dirty="0"/>
              <a:t>Aircraft: 120</a:t>
            </a:r>
          </a:p>
          <a:p>
            <a:r>
              <a:rPr lang="en-US" dirty="0"/>
              <a:t>Navy: 43 ships, including 2 helicopter carriers, 3 destroyers, 8 frigates, and 6 submarines</a:t>
            </a:r>
          </a:p>
          <a:p>
            <a:r>
              <a:rPr lang="en-US" b="1" dirty="0"/>
              <a:t>Note: the rise of China is of paramount concern to Australia, which together the US, Canada, UK and New Zealand is part of the Five Eyes intelligence-gathering alliance. In 2021 Australia signed AUKUS, a military agreement with the US and UK, under which it will acquire a fleet of nuclear submarines instead of the 12 diesel submarines it had agreed to buy from France</a:t>
            </a:r>
            <a:endParaRPr lang="en-US" dirty="0"/>
          </a:p>
          <a:p>
            <a:endParaRPr lang="en-US" dirty="0"/>
          </a:p>
        </p:txBody>
      </p:sp>
    </p:spTree>
    <p:extLst>
      <p:ext uri="{BB962C8B-B14F-4D97-AF65-F5344CB8AC3E}">
        <p14:creationId xmlns:p14="http://schemas.microsoft.com/office/powerpoint/2010/main" val="468141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45476-38B0-954A-843C-3B0515802A4D}"/>
              </a:ext>
            </a:extLst>
          </p:cNvPr>
          <p:cNvSpPr>
            <a:spLocks noGrp="1"/>
          </p:cNvSpPr>
          <p:nvPr>
            <p:ph type="title"/>
          </p:nvPr>
        </p:nvSpPr>
        <p:spPr/>
        <p:txBody>
          <a:bodyPr>
            <a:normAutofit/>
          </a:bodyPr>
          <a:lstStyle/>
          <a:p>
            <a:pPr algn="ctr"/>
            <a:r>
              <a:rPr lang="en-US" sz="2400" dirty="0"/>
              <a:t>Current leadership at the Pentagon. On left, Secretary of Defense </a:t>
            </a:r>
            <a:r>
              <a:rPr lang="en-US" sz="2400" dirty="0" err="1"/>
              <a:t>Lloys</a:t>
            </a:r>
            <a:r>
              <a:rPr lang="en-US" sz="2400" dirty="0"/>
              <a:t> Austin; on right, General Mark </a:t>
            </a:r>
            <a:r>
              <a:rPr lang="en-US" sz="2400" dirty="0" err="1"/>
              <a:t>Milley</a:t>
            </a:r>
            <a:r>
              <a:rPr lang="en-US" sz="2400" dirty="0"/>
              <a:t>, Chairman of the Joint Chiefs of Staff</a:t>
            </a:r>
          </a:p>
        </p:txBody>
      </p:sp>
      <p:pic>
        <p:nvPicPr>
          <p:cNvPr id="4" name="Content Placeholder 3">
            <a:extLst>
              <a:ext uri="{FF2B5EF4-FFF2-40B4-BE49-F238E27FC236}">
                <a16:creationId xmlns:a16="http://schemas.microsoft.com/office/drawing/2014/main" id="{A0712269-082F-D34C-8F72-7F0A4545D86F}"/>
              </a:ext>
            </a:extLst>
          </p:cNvPr>
          <p:cNvPicPr>
            <a:picLocks noGrp="1" noChangeAspect="1"/>
          </p:cNvPicPr>
          <p:nvPr>
            <p:ph idx="1"/>
          </p:nvPr>
        </p:nvPicPr>
        <p:blipFill>
          <a:blip r:embed="rId2"/>
          <a:stretch>
            <a:fillRect/>
          </a:stretch>
        </p:blipFill>
        <p:spPr>
          <a:xfrm>
            <a:off x="1512723" y="2084294"/>
            <a:ext cx="5009451" cy="3339634"/>
          </a:xfrm>
        </p:spPr>
      </p:pic>
      <p:pic>
        <p:nvPicPr>
          <p:cNvPr id="5" name="Picture 4">
            <a:extLst>
              <a:ext uri="{FF2B5EF4-FFF2-40B4-BE49-F238E27FC236}">
                <a16:creationId xmlns:a16="http://schemas.microsoft.com/office/drawing/2014/main" id="{CF2B27FB-ABAF-854C-994F-84BB93AFA7B5}"/>
              </a:ext>
            </a:extLst>
          </p:cNvPr>
          <p:cNvPicPr>
            <a:picLocks noChangeAspect="1"/>
          </p:cNvPicPr>
          <p:nvPr/>
        </p:nvPicPr>
        <p:blipFill>
          <a:blip r:embed="rId3"/>
          <a:stretch>
            <a:fillRect/>
          </a:stretch>
        </p:blipFill>
        <p:spPr>
          <a:xfrm>
            <a:off x="6898341" y="2959847"/>
            <a:ext cx="4876800" cy="3251200"/>
          </a:xfrm>
          <a:prstGeom prst="rect">
            <a:avLst/>
          </a:prstGeom>
        </p:spPr>
      </p:pic>
    </p:spTree>
    <p:extLst>
      <p:ext uri="{BB962C8B-B14F-4D97-AF65-F5344CB8AC3E}">
        <p14:creationId xmlns:p14="http://schemas.microsoft.com/office/powerpoint/2010/main" val="3555844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B5B15-DB5C-6644-B4D6-F4FBD5A83905}"/>
              </a:ext>
            </a:extLst>
          </p:cNvPr>
          <p:cNvSpPr>
            <a:spLocks noGrp="1"/>
          </p:cNvSpPr>
          <p:nvPr>
            <p:ph type="title"/>
          </p:nvPr>
        </p:nvSpPr>
        <p:spPr/>
        <p:txBody>
          <a:bodyPr>
            <a:normAutofit/>
          </a:bodyPr>
          <a:lstStyle/>
          <a:p>
            <a:pPr algn="ctr"/>
            <a:r>
              <a:rPr lang="en-US" sz="2400" dirty="0"/>
              <a:t>Barbara Starr: Pentagon’s voice in the main stream media?</a:t>
            </a:r>
          </a:p>
        </p:txBody>
      </p:sp>
      <p:pic>
        <p:nvPicPr>
          <p:cNvPr id="4" name="Content Placeholder 3">
            <a:extLst>
              <a:ext uri="{FF2B5EF4-FFF2-40B4-BE49-F238E27FC236}">
                <a16:creationId xmlns:a16="http://schemas.microsoft.com/office/drawing/2014/main" id="{E0A01C8F-8FCB-794B-A628-FA228DC2EC90}"/>
              </a:ext>
            </a:extLst>
          </p:cNvPr>
          <p:cNvPicPr>
            <a:picLocks noGrp="1" noChangeAspect="1"/>
          </p:cNvPicPr>
          <p:nvPr>
            <p:ph idx="1"/>
          </p:nvPr>
        </p:nvPicPr>
        <p:blipFill>
          <a:blip r:embed="rId2"/>
          <a:stretch>
            <a:fillRect/>
          </a:stretch>
        </p:blipFill>
        <p:spPr>
          <a:xfrm>
            <a:off x="2231814" y="1825625"/>
            <a:ext cx="7728372" cy="4351338"/>
          </a:xfrm>
        </p:spPr>
      </p:pic>
    </p:spTree>
    <p:extLst>
      <p:ext uri="{BB962C8B-B14F-4D97-AF65-F5344CB8AC3E}">
        <p14:creationId xmlns:p14="http://schemas.microsoft.com/office/powerpoint/2010/main" val="3645369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67545-517E-CE46-B167-E846316BDB4C}"/>
              </a:ext>
            </a:extLst>
          </p:cNvPr>
          <p:cNvSpPr>
            <a:spLocks noGrp="1"/>
          </p:cNvSpPr>
          <p:nvPr>
            <p:ph type="title"/>
          </p:nvPr>
        </p:nvSpPr>
        <p:spPr/>
        <p:txBody>
          <a:bodyPr>
            <a:normAutofit/>
          </a:bodyPr>
          <a:lstStyle/>
          <a:p>
            <a:pPr algn="ctr"/>
            <a:r>
              <a:rPr lang="en-US" sz="2400" dirty="0"/>
              <a:t>Fareed Zakaria: spokesman for America’s foreign policy establishment</a:t>
            </a:r>
          </a:p>
        </p:txBody>
      </p:sp>
      <p:pic>
        <p:nvPicPr>
          <p:cNvPr id="4" name="Content Placeholder 3">
            <a:extLst>
              <a:ext uri="{FF2B5EF4-FFF2-40B4-BE49-F238E27FC236}">
                <a16:creationId xmlns:a16="http://schemas.microsoft.com/office/drawing/2014/main" id="{13B05C2C-99C7-524B-B584-7A413C48BE90}"/>
              </a:ext>
            </a:extLst>
          </p:cNvPr>
          <p:cNvPicPr>
            <a:picLocks noGrp="1" noChangeAspect="1"/>
          </p:cNvPicPr>
          <p:nvPr>
            <p:ph idx="1"/>
          </p:nvPr>
        </p:nvPicPr>
        <p:blipFill>
          <a:blip r:embed="rId2"/>
          <a:stretch>
            <a:fillRect/>
          </a:stretch>
        </p:blipFill>
        <p:spPr>
          <a:xfrm>
            <a:off x="2228144" y="1825625"/>
            <a:ext cx="7735712" cy="4351338"/>
          </a:xfrm>
        </p:spPr>
      </p:pic>
    </p:spTree>
    <p:extLst>
      <p:ext uri="{BB962C8B-B14F-4D97-AF65-F5344CB8AC3E}">
        <p14:creationId xmlns:p14="http://schemas.microsoft.com/office/powerpoint/2010/main" val="1397576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54CA4-902B-1B46-A31C-4B14D93EE95D}"/>
              </a:ext>
            </a:extLst>
          </p:cNvPr>
          <p:cNvSpPr>
            <a:spLocks noGrp="1"/>
          </p:cNvSpPr>
          <p:nvPr>
            <p:ph type="title"/>
          </p:nvPr>
        </p:nvSpPr>
        <p:spPr/>
        <p:txBody>
          <a:bodyPr>
            <a:normAutofit/>
          </a:bodyPr>
          <a:lstStyle/>
          <a:p>
            <a:pPr algn="ctr"/>
            <a:r>
              <a:rPr lang="en-US" sz="2400" dirty="0"/>
              <a:t>State of the world’s military:</a:t>
            </a:r>
            <a:br>
              <a:rPr lang="en-US" sz="2400" dirty="0"/>
            </a:br>
            <a:r>
              <a:rPr lang="en-US" sz="2400" dirty="0"/>
              <a:t>The Chinese People’s Republic</a:t>
            </a:r>
          </a:p>
        </p:txBody>
      </p:sp>
      <p:sp>
        <p:nvSpPr>
          <p:cNvPr id="3" name="Content Placeholder 2">
            <a:extLst>
              <a:ext uri="{FF2B5EF4-FFF2-40B4-BE49-F238E27FC236}">
                <a16:creationId xmlns:a16="http://schemas.microsoft.com/office/drawing/2014/main" id="{C1DB9201-0599-714C-A9E0-4EAA6EDE9CCD}"/>
              </a:ext>
            </a:extLst>
          </p:cNvPr>
          <p:cNvSpPr>
            <a:spLocks noGrp="1"/>
          </p:cNvSpPr>
          <p:nvPr>
            <p:ph idx="1"/>
          </p:nvPr>
        </p:nvSpPr>
        <p:spPr/>
        <p:txBody>
          <a:bodyPr/>
          <a:lstStyle/>
          <a:p>
            <a:r>
              <a:rPr lang="en-US" dirty="0"/>
              <a:t>Active personnel: 2,000,000</a:t>
            </a:r>
          </a:p>
          <a:p>
            <a:r>
              <a:rPr lang="en-US" dirty="0"/>
              <a:t>Tanks: 5,000</a:t>
            </a:r>
          </a:p>
          <a:p>
            <a:r>
              <a:rPr lang="en-US" dirty="0"/>
              <a:t>Aircraft: 1600 (excluding helicopters)</a:t>
            </a:r>
          </a:p>
          <a:p>
            <a:r>
              <a:rPr lang="en-US" dirty="0"/>
              <a:t>Navy: 730 ships, including 2 aircraft carriers, 3 helicopters carriers, 50 destroyers, 43 frigates, 78 submarines</a:t>
            </a:r>
          </a:p>
          <a:p>
            <a:r>
              <a:rPr lang="en-US" b="1" dirty="0"/>
              <a:t>Note: aims to replace the United States as the preeminent global power by 2050 or earlier. Military expanding rapidly, but untested since 1979 Sino-Vietnamese war</a:t>
            </a:r>
            <a:endParaRPr lang="en-US" dirty="0"/>
          </a:p>
        </p:txBody>
      </p:sp>
    </p:spTree>
    <p:extLst>
      <p:ext uri="{BB962C8B-B14F-4D97-AF65-F5344CB8AC3E}">
        <p14:creationId xmlns:p14="http://schemas.microsoft.com/office/powerpoint/2010/main" val="914943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5F521-C9AF-2948-92B0-8D13694DD524}"/>
              </a:ext>
            </a:extLst>
          </p:cNvPr>
          <p:cNvSpPr>
            <a:spLocks noGrp="1"/>
          </p:cNvSpPr>
          <p:nvPr>
            <p:ph type="title"/>
          </p:nvPr>
        </p:nvSpPr>
        <p:spPr/>
        <p:txBody>
          <a:bodyPr>
            <a:normAutofit/>
          </a:bodyPr>
          <a:lstStyle/>
          <a:p>
            <a:pPr algn="ctr"/>
            <a:r>
              <a:rPr lang="en-US" sz="2400" dirty="0"/>
              <a:t>The South China Sea is experiencing direct Chinese territorial expansion</a:t>
            </a:r>
          </a:p>
        </p:txBody>
      </p:sp>
      <p:pic>
        <p:nvPicPr>
          <p:cNvPr id="4" name="Content Placeholder 3">
            <a:extLst>
              <a:ext uri="{FF2B5EF4-FFF2-40B4-BE49-F238E27FC236}">
                <a16:creationId xmlns:a16="http://schemas.microsoft.com/office/drawing/2014/main" id="{19876080-3E2F-C040-BDAE-C16E6518943C}"/>
              </a:ext>
            </a:extLst>
          </p:cNvPr>
          <p:cNvPicPr>
            <a:picLocks noGrp="1" noChangeAspect="1"/>
          </p:cNvPicPr>
          <p:nvPr>
            <p:ph idx="1"/>
          </p:nvPr>
        </p:nvPicPr>
        <p:blipFill>
          <a:blip r:embed="rId2"/>
          <a:stretch>
            <a:fillRect/>
          </a:stretch>
        </p:blipFill>
        <p:spPr>
          <a:xfrm>
            <a:off x="4713468" y="1825625"/>
            <a:ext cx="2765064" cy="4351338"/>
          </a:xfrm>
        </p:spPr>
      </p:pic>
    </p:spTree>
    <p:extLst>
      <p:ext uri="{BB962C8B-B14F-4D97-AF65-F5344CB8AC3E}">
        <p14:creationId xmlns:p14="http://schemas.microsoft.com/office/powerpoint/2010/main" val="1569670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763AA-11C8-0E4C-A7E3-E8FA54C3A862}"/>
              </a:ext>
            </a:extLst>
          </p:cNvPr>
          <p:cNvSpPr>
            <a:spLocks noGrp="1"/>
          </p:cNvSpPr>
          <p:nvPr>
            <p:ph type="title"/>
          </p:nvPr>
        </p:nvSpPr>
        <p:spPr/>
        <p:txBody>
          <a:bodyPr>
            <a:normAutofit/>
          </a:bodyPr>
          <a:lstStyle/>
          <a:p>
            <a:pPr algn="ctr"/>
            <a:r>
              <a:rPr lang="en-US" sz="2400" dirty="0"/>
              <a:t>The Belt and Road Initiative as an instrument of geopolitical strategy</a:t>
            </a:r>
          </a:p>
        </p:txBody>
      </p:sp>
      <p:pic>
        <p:nvPicPr>
          <p:cNvPr id="4" name="Content Placeholder 3">
            <a:extLst>
              <a:ext uri="{FF2B5EF4-FFF2-40B4-BE49-F238E27FC236}">
                <a16:creationId xmlns:a16="http://schemas.microsoft.com/office/drawing/2014/main" id="{6E209FB5-AD29-E342-AD0F-C4882DB34655}"/>
              </a:ext>
            </a:extLst>
          </p:cNvPr>
          <p:cNvPicPr>
            <a:picLocks noGrp="1" noChangeAspect="1"/>
          </p:cNvPicPr>
          <p:nvPr>
            <p:ph idx="1"/>
          </p:nvPr>
        </p:nvPicPr>
        <p:blipFill>
          <a:blip r:embed="rId2"/>
          <a:stretch>
            <a:fillRect/>
          </a:stretch>
        </p:blipFill>
        <p:spPr>
          <a:xfrm>
            <a:off x="3041447" y="1825625"/>
            <a:ext cx="6109106" cy="4351338"/>
          </a:xfrm>
        </p:spPr>
      </p:pic>
    </p:spTree>
    <p:extLst>
      <p:ext uri="{BB962C8B-B14F-4D97-AF65-F5344CB8AC3E}">
        <p14:creationId xmlns:p14="http://schemas.microsoft.com/office/powerpoint/2010/main" val="11519279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701</TotalTime>
  <Words>1274</Words>
  <Application>Microsoft Office PowerPoint</Application>
  <PresentationFormat>Widescreen</PresentationFormat>
  <Paragraphs>94</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War in the Twenty-First Century</vt:lpstr>
      <vt:lpstr>The alleged decline and projected fall of the West</vt:lpstr>
      <vt:lpstr>State of the world’s military: The United States</vt:lpstr>
      <vt:lpstr>Current leadership at the Pentagon. On left, Secretary of Defense Lloys Austin; on right, General Mark Milley, Chairman of the Joint Chiefs of Staff</vt:lpstr>
      <vt:lpstr>Barbara Starr: Pentagon’s voice in the main stream media?</vt:lpstr>
      <vt:lpstr>Fareed Zakaria: spokesman for America’s foreign policy establishment</vt:lpstr>
      <vt:lpstr>State of the world’s military: The Chinese People’s Republic</vt:lpstr>
      <vt:lpstr>The South China Sea is experiencing direct Chinese territorial expansion</vt:lpstr>
      <vt:lpstr>The Belt and Road Initiative as an instrument of geopolitical strategy</vt:lpstr>
      <vt:lpstr>Concern is growing about a possible Chinese attack on Taiwan</vt:lpstr>
      <vt:lpstr>China’s new Type 20 service rifle</vt:lpstr>
      <vt:lpstr>The Chengdu J-20 Mighty Dragon fifth-generation fighter is a stealth aircraft that is meant to compete with America’s own stealth jets, the F-22 Raptor (tactical fighter) and F-35 Lightning II (multipurpose attack)</vt:lpstr>
      <vt:lpstr>The Harbin Z-20 Divine Eagle helicopter, which derives from the American S-70 Black Hawk. A stealth version is under development</vt:lpstr>
      <vt:lpstr>Chinese defense minister Wei Fenghe, who was appointed in 2018, is very much Xi Jinping’s man</vt:lpstr>
      <vt:lpstr>State of the world’s military: The Russian Federation</vt:lpstr>
      <vt:lpstr>President Vladimir Putin with defense minister Sergei Shoigu</vt:lpstr>
      <vt:lpstr>Gen. Valery Gerasimov (on right), Russia’s chief of the general staff, was recently appointed commander of Russia’s expeditionary force in Ukraine. Here seen in conversation with his predecessor, Gen. Sergei Surovikin, aka General Armageddon</vt:lpstr>
      <vt:lpstr>Evgeny Prigozhin, the oligarch who heads Russia’s Wagner paramilitary group and is known as “Putin’s Chef,” is in some ways a visionary figure</vt:lpstr>
      <vt:lpstr>State of the world’s military: India</vt:lpstr>
      <vt:lpstr>Modri vs. Xi</vt:lpstr>
      <vt:lpstr>India: tensions and threats to the west, north and south</vt:lpstr>
      <vt:lpstr>State of the world’s military: South Korea</vt:lpstr>
      <vt:lpstr>K2 Black Panther Main Battle Tank</vt:lpstr>
      <vt:lpstr>Conservative president Yoon Suk-yeol, a political novice, has a different geopolitical vision from that of opposition leader Lee Jae-myung, who once said he aimed to be a “successful Bernie Sanders”</vt:lpstr>
      <vt:lpstr>State of the world’s military: Japan</vt:lpstr>
      <vt:lpstr>State of the world’s military: Israel</vt:lpstr>
      <vt:lpstr>The drone attack on Iran of January 28, 2023 appears to have been carried out by Israel</vt:lpstr>
      <vt:lpstr>State of the world’s military: Turkey</vt:lpstr>
      <vt:lpstr>The Ottoman legacy</vt:lpstr>
      <vt:lpstr>State of the world’s military: Brazil</vt:lpstr>
      <vt:lpstr>Unlike other geopolitical actors such as China, Russia, Turkey and Iran, Brazil is not a revisionist power</vt:lpstr>
      <vt:lpstr>State of the world’s military: Australia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 in the Twenty-First Century</dc:title>
  <dc:creator>Tempest, Richard</dc:creator>
  <cp:lastModifiedBy>OLLI</cp:lastModifiedBy>
  <cp:revision>21</cp:revision>
  <dcterms:created xsi:type="dcterms:W3CDTF">2023-02-07T13:42:04Z</dcterms:created>
  <dcterms:modified xsi:type="dcterms:W3CDTF">2023-02-13T14:50:41Z</dcterms:modified>
</cp:coreProperties>
</file>