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9" r:id="rId3"/>
    <p:sldId id="280" r:id="rId4"/>
    <p:sldId id="257" r:id="rId5"/>
    <p:sldId id="259" r:id="rId6"/>
    <p:sldId id="260" r:id="rId7"/>
    <p:sldId id="258" r:id="rId8"/>
    <p:sldId id="261" r:id="rId9"/>
    <p:sldId id="262" r:id="rId10"/>
    <p:sldId id="263" r:id="rId11"/>
    <p:sldId id="265" r:id="rId12"/>
    <p:sldId id="264" r:id="rId13"/>
    <p:sldId id="266" r:id="rId14"/>
    <p:sldId id="267" r:id="rId15"/>
    <p:sldId id="268" r:id="rId16"/>
    <p:sldId id="272" r:id="rId17"/>
    <p:sldId id="273" r:id="rId18"/>
    <p:sldId id="276" r:id="rId19"/>
    <p:sldId id="269" r:id="rId20"/>
    <p:sldId id="275" r:id="rId21"/>
    <p:sldId id="270" r:id="rId22"/>
    <p:sldId id="277" r:id="rId23"/>
    <p:sldId id="271" r:id="rId24"/>
    <p:sldId id="274"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5"/>
    <p:restoredTop sz="95153"/>
  </p:normalViewPr>
  <p:slideViewPr>
    <p:cSldViewPr snapToGrid="0" snapToObjects="1">
      <p:cViewPr varScale="1">
        <p:scale>
          <a:sx n="124" d="100"/>
          <a:sy n="124" d="100"/>
        </p:scale>
        <p:origin x="114" y="2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1EC9-2BFB-BE40-AE3E-012C7E499F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A19891-2E08-4145-AE02-6C2A94C25F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CB3B2C-2ABE-6F45-BEB5-10262B3617F2}"/>
              </a:ext>
            </a:extLst>
          </p:cNvPr>
          <p:cNvSpPr>
            <a:spLocks noGrp="1"/>
          </p:cNvSpPr>
          <p:nvPr>
            <p:ph type="dt" sz="half" idx="10"/>
          </p:nvPr>
        </p:nvSpPr>
        <p:spPr/>
        <p:txBody>
          <a:bodyPr/>
          <a:lstStyle/>
          <a:p>
            <a:fld id="{15D9E358-9B01-2046-9B7D-E4FC7E648C19}" type="datetimeFigureOut">
              <a:rPr lang="en-US" smtClean="0"/>
              <a:t>2/1/2023</a:t>
            </a:fld>
            <a:endParaRPr lang="en-US"/>
          </a:p>
        </p:txBody>
      </p:sp>
      <p:sp>
        <p:nvSpPr>
          <p:cNvPr id="5" name="Footer Placeholder 4">
            <a:extLst>
              <a:ext uri="{FF2B5EF4-FFF2-40B4-BE49-F238E27FC236}">
                <a16:creationId xmlns:a16="http://schemas.microsoft.com/office/drawing/2014/main" id="{B1F12857-F6FA-6141-98EC-47356D6E13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F39740-42EF-F948-B9B3-95AF4F58607D}"/>
              </a:ext>
            </a:extLst>
          </p:cNvPr>
          <p:cNvSpPr>
            <a:spLocks noGrp="1"/>
          </p:cNvSpPr>
          <p:nvPr>
            <p:ph type="sldNum" sz="quarter" idx="12"/>
          </p:nvPr>
        </p:nvSpPr>
        <p:spPr/>
        <p:txBody>
          <a:bodyPr/>
          <a:lstStyle/>
          <a:p>
            <a:fld id="{08731A6C-3EE6-9B4F-A8E1-5A7DE1D586A1}" type="slidenum">
              <a:rPr lang="en-US" smtClean="0"/>
              <a:t>‹#›</a:t>
            </a:fld>
            <a:endParaRPr lang="en-US"/>
          </a:p>
        </p:txBody>
      </p:sp>
    </p:spTree>
    <p:extLst>
      <p:ext uri="{BB962C8B-B14F-4D97-AF65-F5344CB8AC3E}">
        <p14:creationId xmlns:p14="http://schemas.microsoft.com/office/powerpoint/2010/main" val="2845493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A47FB-2DD4-1648-BC40-B6A8B9B2F8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95DF6F-9011-5E46-B4B0-755C9CB169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2F9083-8046-5C4B-9536-27E66665B9DD}"/>
              </a:ext>
            </a:extLst>
          </p:cNvPr>
          <p:cNvSpPr>
            <a:spLocks noGrp="1"/>
          </p:cNvSpPr>
          <p:nvPr>
            <p:ph type="dt" sz="half" idx="10"/>
          </p:nvPr>
        </p:nvSpPr>
        <p:spPr/>
        <p:txBody>
          <a:bodyPr/>
          <a:lstStyle/>
          <a:p>
            <a:fld id="{15D9E358-9B01-2046-9B7D-E4FC7E648C19}" type="datetimeFigureOut">
              <a:rPr lang="en-US" smtClean="0"/>
              <a:t>2/1/2023</a:t>
            </a:fld>
            <a:endParaRPr lang="en-US"/>
          </a:p>
        </p:txBody>
      </p:sp>
      <p:sp>
        <p:nvSpPr>
          <p:cNvPr id="5" name="Footer Placeholder 4">
            <a:extLst>
              <a:ext uri="{FF2B5EF4-FFF2-40B4-BE49-F238E27FC236}">
                <a16:creationId xmlns:a16="http://schemas.microsoft.com/office/drawing/2014/main" id="{768D992F-36DD-5349-99AE-027CA96C33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C08CD2-1818-184A-9B23-75D0AAA77768}"/>
              </a:ext>
            </a:extLst>
          </p:cNvPr>
          <p:cNvSpPr>
            <a:spLocks noGrp="1"/>
          </p:cNvSpPr>
          <p:nvPr>
            <p:ph type="sldNum" sz="quarter" idx="12"/>
          </p:nvPr>
        </p:nvSpPr>
        <p:spPr/>
        <p:txBody>
          <a:bodyPr/>
          <a:lstStyle/>
          <a:p>
            <a:fld id="{08731A6C-3EE6-9B4F-A8E1-5A7DE1D586A1}" type="slidenum">
              <a:rPr lang="en-US" smtClean="0"/>
              <a:t>‹#›</a:t>
            </a:fld>
            <a:endParaRPr lang="en-US"/>
          </a:p>
        </p:txBody>
      </p:sp>
    </p:spTree>
    <p:extLst>
      <p:ext uri="{BB962C8B-B14F-4D97-AF65-F5344CB8AC3E}">
        <p14:creationId xmlns:p14="http://schemas.microsoft.com/office/powerpoint/2010/main" val="1319568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A0E334-8BC8-0947-BDB2-3F6101DAF3D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2EA8D6-1CA9-244C-9999-6FDE96AB383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C8033A-4F92-1042-8179-46926AA138A0}"/>
              </a:ext>
            </a:extLst>
          </p:cNvPr>
          <p:cNvSpPr>
            <a:spLocks noGrp="1"/>
          </p:cNvSpPr>
          <p:nvPr>
            <p:ph type="dt" sz="half" idx="10"/>
          </p:nvPr>
        </p:nvSpPr>
        <p:spPr/>
        <p:txBody>
          <a:bodyPr/>
          <a:lstStyle/>
          <a:p>
            <a:fld id="{15D9E358-9B01-2046-9B7D-E4FC7E648C19}" type="datetimeFigureOut">
              <a:rPr lang="en-US" smtClean="0"/>
              <a:t>2/1/2023</a:t>
            </a:fld>
            <a:endParaRPr lang="en-US"/>
          </a:p>
        </p:txBody>
      </p:sp>
      <p:sp>
        <p:nvSpPr>
          <p:cNvPr id="5" name="Footer Placeholder 4">
            <a:extLst>
              <a:ext uri="{FF2B5EF4-FFF2-40B4-BE49-F238E27FC236}">
                <a16:creationId xmlns:a16="http://schemas.microsoft.com/office/drawing/2014/main" id="{D8435E8C-65FF-4D4A-9EE9-8C8252CF0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67E7FC-5C99-264D-AEFB-1A2AD8D20CCF}"/>
              </a:ext>
            </a:extLst>
          </p:cNvPr>
          <p:cNvSpPr>
            <a:spLocks noGrp="1"/>
          </p:cNvSpPr>
          <p:nvPr>
            <p:ph type="sldNum" sz="quarter" idx="12"/>
          </p:nvPr>
        </p:nvSpPr>
        <p:spPr/>
        <p:txBody>
          <a:bodyPr/>
          <a:lstStyle/>
          <a:p>
            <a:fld id="{08731A6C-3EE6-9B4F-A8E1-5A7DE1D586A1}" type="slidenum">
              <a:rPr lang="en-US" smtClean="0"/>
              <a:t>‹#›</a:t>
            </a:fld>
            <a:endParaRPr lang="en-US"/>
          </a:p>
        </p:txBody>
      </p:sp>
    </p:spTree>
    <p:extLst>
      <p:ext uri="{BB962C8B-B14F-4D97-AF65-F5344CB8AC3E}">
        <p14:creationId xmlns:p14="http://schemas.microsoft.com/office/powerpoint/2010/main" val="4027285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9FF99-5D51-694B-9B4C-F82740046A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81141D-5EF7-794F-A849-69501C38E1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176D83-5951-454A-BF95-09A300B5E3C4}"/>
              </a:ext>
            </a:extLst>
          </p:cNvPr>
          <p:cNvSpPr>
            <a:spLocks noGrp="1"/>
          </p:cNvSpPr>
          <p:nvPr>
            <p:ph type="dt" sz="half" idx="10"/>
          </p:nvPr>
        </p:nvSpPr>
        <p:spPr/>
        <p:txBody>
          <a:bodyPr/>
          <a:lstStyle/>
          <a:p>
            <a:fld id="{15D9E358-9B01-2046-9B7D-E4FC7E648C19}" type="datetimeFigureOut">
              <a:rPr lang="en-US" smtClean="0"/>
              <a:t>2/1/2023</a:t>
            </a:fld>
            <a:endParaRPr lang="en-US"/>
          </a:p>
        </p:txBody>
      </p:sp>
      <p:sp>
        <p:nvSpPr>
          <p:cNvPr id="5" name="Footer Placeholder 4">
            <a:extLst>
              <a:ext uri="{FF2B5EF4-FFF2-40B4-BE49-F238E27FC236}">
                <a16:creationId xmlns:a16="http://schemas.microsoft.com/office/drawing/2014/main" id="{D3AF0141-C90F-A648-BEEF-94C174543C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CB11F-FFB1-3C40-B58B-990893D51782}"/>
              </a:ext>
            </a:extLst>
          </p:cNvPr>
          <p:cNvSpPr>
            <a:spLocks noGrp="1"/>
          </p:cNvSpPr>
          <p:nvPr>
            <p:ph type="sldNum" sz="quarter" idx="12"/>
          </p:nvPr>
        </p:nvSpPr>
        <p:spPr/>
        <p:txBody>
          <a:bodyPr/>
          <a:lstStyle/>
          <a:p>
            <a:fld id="{08731A6C-3EE6-9B4F-A8E1-5A7DE1D586A1}" type="slidenum">
              <a:rPr lang="en-US" smtClean="0"/>
              <a:t>‹#›</a:t>
            </a:fld>
            <a:endParaRPr lang="en-US"/>
          </a:p>
        </p:txBody>
      </p:sp>
    </p:spTree>
    <p:extLst>
      <p:ext uri="{BB962C8B-B14F-4D97-AF65-F5344CB8AC3E}">
        <p14:creationId xmlns:p14="http://schemas.microsoft.com/office/powerpoint/2010/main" val="2089075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57B26-D806-DE44-9B1E-C7CDE36F45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02A01-1EE3-0043-A4D6-A617DA93C5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966FFBA-D068-684B-A1CD-8F0FF0FFBB29}"/>
              </a:ext>
            </a:extLst>
          </p:cNvPr>
          <p:cNvSpPr>
            <a:spLocks noGrp="1"/>
          </p:cNvSpPr>
          <p:nvPr>
            <p:ph type="dt" sz="half" idx="10"/>
          </p:nvPr>
        </p:nvSpPr>
        <p:spPr/>
        <p:txBody>
          <a:bodyPr/>
          <a:lstStyle/>
          <a:p>
            <a:fld id="{15D9E358-9B01-2046-9B7D-E4FC7E648C19}" type="datetimeFigureOut">
              <a:rPr lang="en-US" smtClean="0"/>
              <a:t>2/1/2023</a:t>
            </a:fld>
            <a:endParaRPr lang="en-US"/>
          </a:p>
        </p:txBody>
      </p:sp>
      <p:sp>
        <p:nvSpPr>
          <p:cNvPr id="5" name="Footer Placeholder 4">
            <a:extLst>
              <a:ext uri="{FF2B5EF4-FFF2-40B4-BE49-F238E27FC236}">
                <a16:creationId xmlns:a16="http://schemas.microsoft.com/office/drawing/2014/main" id="{59DE3CF2-9125-1543-9560-6CD3CB6B2E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2703B-9CCA-A34A-A3B0-9DA81B793BBB}"/>
              </a:ext>
            </a:extLst>
          </p:cNvPr>
          <p:cNvSpPr>
            <a:spLocks noGrp="1"/>
          </p:cNvSpPr>
          <p:nvPr>
            <p:ph type="sldNum" sz="quarter" idx="12"/>
          </p:nvPr>
        </p:nvSpPr>
        <p:spPr/>
        <p:txBody>
          <a:bodyPr/>
          <a:lstStyle/>
          <a:p>
            <a:fld id="{08731A6C-3EE6-9B4F-A8E1-5A7DE1D586A1}" type="slidenum">
              <a:rPr lang="en-US" smtClean="0"/>
              <a:t>‹#›</a:t>
            </a:fld>
            <a:endParaRPr lang="en-US"/>
          </a:p>
        </p:txBody>
      </p:sp>
    </p:spTree>
    <p:extLst>
      <p:ext uri="{BB962C8B-B14F-4D97-AF65-F5344CB8AC3E}">
        <p14:creationId xmlns:p14="http://schemas.microsoft.com/office/powerpoint/2010/main" val="1680785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3BD-0FD2-0940-9AC1-116EE969D7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46A0D-4CA1-C44F-8A5C-E39791E4CCA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BA790B-0C1A-1842-8BBC-2810F1699A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7A5363-A565-3444-A208-15C993575425}"/>
              </a:ext>
            </a:extLst>
          </p:cNvPr>
          <p:cNvSpPr>
            <a:spLocks noGrp="1"/>
          </p:cNvSpPr>
          <p:nvPr>
            <p:ph type="dt" sz="half" idx="10"/>
          </p:nvPr>
        </p:nvSpPr>
        <p:spPr/>
        <p:txBody>
          <a:bodyPr/>
          <a:lstStyle/>
          <a:p>
            <a:fld id="{15D9E358-9B01-2046-9B7D-E4FC7E648C19}" type="datetimeFigureOut">
              <a:rPr lang="en-US" smtClean="0"/>
              <a:t>2/1/2023</a:t>
            </a:fld>
            <a:endParaRPr lang="en-US"/>
          </a:p>
        </p:txBody>
      </p:sp>
      <p:sp>
        <p:nvSpPr>
          <p:cNvPr id="6" name="Footer Placeholder 5">
            <a:extLst>
              <a:ext uri="{FF2B5EF4-FFF2-40B4-BE49-F238E27FC236}">
                <a16:creationId xmlns:a16="http://schemas.microsoft.com/office/drawing/2014/main" id="{97BAD8CF-9401-F94B-9E3D-3E1070B006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8684B-69FF-3B47-AEC9-678FBA096BE2}"/>
              </a:ext>
            </a:extLst>
          </p:cNvPr>
          <p:cNvSpPr>
            <a:spLocks noGrp="1"/>
          </p:cNvSpPr>
          <p:nvPr>
            <p:ph type="sldNum" sz="quarter" idx="12"/>
          </p:nvPr>
        </p:nvSpPr>
        <p:spPr/>
        <p:txBody>
          <a:bodyPr/>
          <a:lstStyle/>
          <a:p>
            <a:fld id="{08731A6C-3EE6-9B4F-A8E1-5A7DE1D586A1}" type="slidenum">
              <a:rPr lang="en-US" smtClean="0"/>
              <a:t>‹#›</a:t>
            </a:fld>
            <a:endParaRPr lang="en-US"/>
          </a:p>
        </p:txBody>
      </p:sp>
    </p:spTree>
    <p:extLst>
      <p:ext uri="{BB962C8B-B14F-4D97-AF65-F5344CB8AC3E}">
        <p14:creationId xmlns:p14="http://schemas.microsoft.com/office/powerpoint/2010/main" val="3542314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1E5AE-7BDF-D64A-A7C9-EB6FCE6833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F4A7FE7-90CE-2E49-83D0-492A577E81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9F81AE-2F90-B34C-B6E0-A05FD9E4726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674B16-BF19-E843-A531-9FDA329AA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749AA09-DCDB-044E-A524-3AC6C7F8992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9AD909B-21CA-8342-B854-8F0C0D2CE2DF}"/>
              </a:ext>
            </a:extLst>
          </p:cNvPr>
          <p:cNvSpPr>
            <a:spLocks noGrp="1"/>
          </p:cNvSpPr>
          <p:nvPr>
            <p:ph type="dt" sz="half" idx="10"/>
          </p:nvPr>
        </p:nvSpPr>
        <p:spPr/>
        <p:txBody>
          <a:bodyPr/>
          <a:lstStyle/>
          <a:p>
            <a:fld id="{15D9E358-9B01-2046-9B7D-E4FC7E648C19}" type="datetimeFigureOut">
              <a:rPr lang="en-US" smtClean="0"/>
              <a:t>2/1/2023</a:t>
            </a:fld>
            <a:endParaRPr lang="en-US"/>
          </a:p>
        </p:txBody>
      </p:sp>
      <p:sp>
        <p:nvSpPr>
          <p:cNvPr id="8" name="Footer Placeholder 7">
            <a:extLst>
              <a:ext uri="{FF2B5EF4-FFF2-40B4-BE49-F238E27FC236}">
                <a16:creationId xmlns:a16="http://schemas.microsoft.com/office/drawing/2014/main" id="{83C384C5-15DF-D74F-8E7C-9C7CD01A63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6EF58F-9970-4347-B5E8-672EFB0ADA82}"/>
              </a:ext>
            </a:extLst>
          </p:cNvPr>
          <p:cNvSpPr>
            <a:spLocks noGrp="1"/>
          </p:cNvSpPr>
          <p:nvPr>
            <p:ph type="sldNum" sz="quarter" idx="12"/>
          </p:nvPr>
        </p:nvSpPr>
        <p:spPr/>
        <p:txBody>
          <a:bodyPr/>
          <a:lstStyle/>
          <a:p>
            <a:fld id="{08731A6C-3EE6-9B4F-A8E1-5A7DE1D586A1}" type="slidenum">
              <a:rPr lang="en-US" smtClean="0"/>
              <a:t>‹#›</a:t>
            </a:fld>
            <a:endParaRPr lang="en-US"/>
          </a:p>
        </p:txBody>
      </p:sp>
    </p:spTree>
    <p:extLst>
      <p:ext uri="{BB962C8B-B14F-4D97-AF65-F5344CB8AC3E}">
        <p14:creationId xmlns:p14="http://schemas.microsoft.com/office/powerpoint/2010/main" val="3332278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F9FE2-F0B8-CC46-AEA2-26566685A9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CC63DF-1340-E645-97EC-49AC20BEAA79}"/>
              </a:ext>
            </a:extLst>
          </p:cNvPr>
          <p:cNvSpPr>
            <a:spLocks noGrp="1"/>
          </p:cNvSpPr>
          <p:nvPr>
            <p:ph type="dt" sz="half" idx="10"/>
          </p:nvPr>
        </p:nvSpPr>
        <p:spPr/>
        <p:txBody>
          <a:bodyPr/>
          <a:lstStyle/>
          <a:p>
            <a:fld id="{15D9E358-9B01-2046-9B7D-E4FC7E648C19}" type="datetimeFigureOut">
              <a:rPr lang="en-US" smtClean="0"/>
              <a:t>2/1/2023</a:t>
            </a:fld>
            <a:endParaRPr lang="en-US"/>
          </a:p>
        </p:txBody>
      </p:sp>
      <p:sp>
        <p:nvSpPr>
          <p:cNvPr id="4" name="Footer Placeholder 3">
            <a:extLst>
              <a:ext uri="{FF2B5EF4-FFF2-40B4-BE49-F238E27FC236}">
                <a16:creationId xmlns:a16="http://schemas.microsoft.com/office/drawing/2014/main" id="{B11EB637-26AA-8246-9B42-C5A77DDDB27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BF885F-1082-A247-A265-355804D6A005}"/>
              </a:ext>
            </a:extLst>
          </p:cNvPr>
          <p:cNvSpPr>
            <a:spLocks noGrp="1"/>
          </p:cNvSpPr>
          <p:nvPr>
            <p:ph type="sldNum" sz="quarter" idx="12"/>
          </p:nvPr>
        </p:nvSpPr>
        <p:spPr/>
        <p:txBody>
          <a:bodyPr/>
          <a:lstStyle/>
          <a:p>
            <a:fld id="{08731A6C-3EE6-9B4F-A8E1-5A7DE1D586A1}" type="slidenum">
              <a:rPr lang="en-US" smtClean="0"/>
              <a:t>‹#›</a:t>
            </a:fld>
            <a:endParaRPr lang="en-US"/>
          </a:p>
        </p:txBody>
      </p:sp>
    </p:spTree>
    <p:extLst>
      <p:ext uri="{BB962C8B-B14F-4D97-AF65-F5344CB8AC3E}">
        <p14:creationId xmlns:p14="http://schemas.microsoft.com/office/powerpoint/2010/main" val="2382632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ECE4E7-B63B-4B4B-88CD-ECF304088E2F}"/>
              </a:ext>
            </a:extLst>
          </p:cNvPr>
          <p:cNvSpPr>
            <a:spLocks noGrp="1"/>
          </p:cNvSpPr>
          <p:nvPr>
            <p:ph type="dt" sz="half" idx="10"/>
          </p:nvPr>
        </p:nvSpPr>
        <p:spPr/>
        <p:txBody>
          <a:bodyPr/>
          <a:lstStyle/>
          <a:p>
            <a:fld id="{15D9E358-9B01-2046-9B7D-E4FC7E648C19}" type="datetimeFigureOut">
              <a:rPr lang="en-US" smtClean="0"/>
              <a:t>2/1/2023</a:t>
            </a:fld>
            <a:endParaRPr lang="en-US"/>
          </a:p>
        </p:txBody>
      </p:sp>
      <p:sp>
        <p:nvSpPr>
          <p:cNvPr id="3" name="Footer Placeholder 2">
            <a:extLst>
              <a:ext uri="{FF2B5EF4-FFF2-40B4-BE49-F238E27FC236}">
                <a16:creationId xmlns:a16="http://schemas.microsoft.com/office/drawing/2014/main" id="{B18A6219-832C-9647-9264-77B7F3F79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F10BE9-C212-A44D-9DB4-B7448EA134DA}"/>
              </a:ext>
            </a:extLst>
          </p:cNvPr>
          <p:cNvSpPr>
            <a:spLocks noGrp="1"/>
          </p:cNvSpPr>
          <p:nvPr>
            <p:ph type="sldNum" sz="quarter" idx="12"/>
          </p:nvPr>
        </p:nvSpPr>
        <p:spPr/>
        <p:txBody>
          <a:bodyPr/>
          <a:lstStyle/>
          <a:p>
            <a:fld id="{08731A6C-3EE6-9B4F-A8E1-5A7DE1D586A1}" type="slidenum">
              <a:rPr lang="en-US" smtClean="0"/>
              <a:t>‹#›</a:t>
            </a:fld>
            <a:endParaRPr lang="en-US"/>
          </a:p>
        </p:txBody>
      </p:sp>
    </p:spTree>
    <p:extLst>
      <p:ext uri="{BB962C8B-B14F-4D97-AF65-F5344CB8AC3E}">
        <p14:creationId xmlns:p14="http://schemas.microsoft.com/office/powerpoint/2010/main" val="2095946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4F0C-7D3F-A745-BE83-545F6402CD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60F0BE-73A6-3E48-979D-95BC5484F7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873B93-F9DF-0845-BF34-414262F719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ABD572-59CC-9F45-B4AC-B6143590DE98}"/>
              </a:ext>
            </a:extLst>
          </p:cNvPr>
          <p:cNvSpPr>
            <a:spLocks noGrp="1"/>
          </p:cNvSpPr>
          <p:nvPr>
            <p:ph type="dt" sz="half" idx="10"/>
          </p:nvPr>
        </p:nvSpPr>
        <p:spPr/>
        <p:txBody>
          <a:bodyPr/>
          <a:lstStyle/>
          <a:p>
            <a:fld id="{15D9E358-9B01-2046-9B7D-E4FC7E648C19}" type="datetimeFigureOut">
              <a:rPr lang="en-US" smtClean="0"/>
              <a:t>2/1/2023</a:t>
            </a:fld>
            <a:endParaRPr lang="en-US"/>
          </a:p>
        </p:txBody>
      </p:sp>
      <p:sp>
        <p:nvSpPr>
          <p:cNvPr id="6" name="Footer Placeholder 5">
            <a:extLst>
              <a:ext uri="{FF2B5EF4-FFF2-40B4-BE49-F238E27FC236}">
                <a16:creationId xmlns:a16="http://schemas.microsoft.com/office/drawing/2014/main" id="{C3981917-3A6D-2841-BF42-9B3A4FDEA7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BB57F7-EFC2-E44C-ACD1-AE56D5D245C3}"/>
              </a:ext>
            </a:extLst>
          </p:cNvPr>
          <p:cNvSpPr>
            <a:spLocks noGrp="1"/>
          </p:cNvSpPr>
          <p:nvPr>
            <p:ph type="sldNum" sz="quarter" idx="12"/>
          </p:nvPr>
        </p:nvSpPr>
        <p:spPr/>
        <p:txBody>
          <a:bodyPr/>
          <a:lstStyle/>
          <a:p>
            <a:fld id="{08731A6C-3EE6-9B4F-A8E1-5A7DE1D586A1}" type="slidenum">
              <a:rPr lang="en-US" smtClean="0"/>
              <a:t>‹#›</a:t>
            </a:fld>
            <a:endParaRPr lang="en-US"/>
          </a:p>
        </p:txBody>
      </p:sp>
    </p:spTree>
    <p:extLst>
      <p:ext uri="{BB962C8B-B14F-4D97-AF65-F5344CB8AC3E}">
        <p14:creationId xmlns:p14="http://schemas.microsoft.com/office/powerpoint/2010/main" val="187214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A3C4-68C9-B447-B51D-4589CD3C00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9F5129-504B-7B4E-9836-0A216C0B0B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5D6C293-E8FE-5F48-BF5E-3A61A5ABAF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A76755-DB69-CA42-9F55-860B420286AF}"/>
              </a:ext>
            </a:extLst>
          </p:cNvPr>
          <p:cNvSpPr>
            <a:spLocks noGrp="1"/>
          </p:cNvSpPr>
          <p:nvPr>
            <p:ph type="dt" sz="half" idx="10"/>
          </p:nvPr>
        </p:nvSpPr>
        <p:spPr/>
        <p:txBody>
          <a:bodyPr/>
          <a:lstStyle/>
          <a:p>
            <a:fld id="{15D9E358-9B01-2046-9B7D-E4FC7E648C19}" type="datetimeFigureOut">
              <a:rPr lang="en-US" smtClean="0"/>
              <a:t>2/1/2023</a:t>
            </a:fld>
            <a:endParaRPr lang="en-US"/>
          </a:p>
        </p:txBody>
      </p:sp>
      <p:sp>
        <p:nvSpPr>
          <p:cNvPr id="6" name="Footer Placeholder 5">
            <a:extLst>
              <a:ext uri="{FF2B5EF4-FFF2-40B4-BE49-F238E27FC236}">
                <a16:creationId xmlns:a16="http://schemas.microsoft.com/office/drawing/2014/main" id="{98DC4E45-0EB2-9547-8146-E957F2326D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D6E4DE-A421-E74A-A3BD-445EA82061D6}"/>
              </a:ext>
            </a:extLst>
          </p:cNvPr>
          <p:cNvSpPr>
            <a:spLocks noGrp="1"/>
          </p:cNvSpPr>
          <p:nvPr>
            <p:ph type="sldNum" sz="quarter" idx="12"/>
          </p:nvPr>
        </p:nvSpPr>
        <p:spPr/>
        <p:txBody>
          <a:bodyPr/>
          <a:lstStyle/>
          <a:p>
            <a:fld id="{08731A6C-3EE6-9B4F-A8E1-5A7DE1D586A1}" type="slidenum">
              <a:rPr lang="en-US" smtClean="0"/>
              <a:t>‹#›</a:t>
            </a:fld>
            <a:endParaRPr lang="en-US"/>
          </a:p>
        </p:txBody>
      </p:sp>
    </p:spTree>
    <p:extLst>
      <p:ext uri="{BB962C8B-B14F-4D97-AF65-F5344CB8AC3E}">
        <p14:creationId xmlns:p14="http://schemas.microsoft.com/office/powerpoint/2010/main" val="925858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134430-F33F-B14D-BCCE-0EA1C0617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54338B-641B-074B-B8B0-982D0CBE1D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956B61-BC51-AA46-A7D7-B8D56BACF0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D9E358-9B01-2046-9B7D-E4FC7E648C19}" type="datetimeFigureOut">
              <a:rPr lang="en-US" smtClean="0"/>
              <a:t>2/1/2023</a:t>
            </a:fld>
            <a:endParaRPr lang="en-US"/>
          </a:p>
        </p:txBody>
      </p:sp>
      <p:sp>
        <p:nvSpPr>
          <p:cNvPr id="5" name="Footer Placeholder 4">
            <a:extLst>
              <a:ext uri="{FF2B5EF4-FFF2-40B4-BE49-F238E27FC236}">
                <a16:creationId xmlns:a16="http://schemas.microsoft.com/office/drawing/2014/main" id="{A106A91F-850C-C947-9219-96641FCA4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D9D91C-BC03-5041-9B1B-C2686AF330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731A6C-3EE6-9B4F-A8E1-5A7DE1D586A1}" type="slidenum">
              <a:rPr lang="en-US" smtClean="0"/>
              <a:t>‹#›</a:t>
            </a:fld>
            <a:endParaRPr lang="en-US"/>
          </a:p>
        </p:txBody>
      </p:sp>
    </p:spTree>
    <p:extLst>
      <p:ext uri="{BB962C8B-B14F-4D97-AF65-F5344CB8AC3E}">
        <p14:creationId xmlns:p14="http://schemas.microsoft.com/office/powerpoint/2010/main" val="1795732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act.nato.int/images/stories/events/2012/fc_ipr/visions-of-warfare-2036.pdf" TargetMode="External"/><Relationship Id="rId2" Type="http://schemas.openxmlformats.org/officeDocument/2006/relationships/hyperlink" Target="https://www.mcwl.marines.mil/Portals/34/Documents/FuturesAssessment/Marine%20Corps%20Science%20Fiction%20Futures%202016_12_9.pdf?ver=2016-12-09-105855-733"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tiff"/><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7500B-5883-DF4B-AD25-5F0F6D35BA14}"/>
              </a:ext>
            </a:extLst>
          </p:cNvPr>
          <p:cNvSpPr>
            <a:spLocks noGrp="1"/>
          </p:cNvSpPr>
          <p:nvPr>
            <p:ph type="ctrTitle"/>
          </p:nvPr>
        </p:nvSpPr>
        <p:spPr/>
        <p:txBody>
          <a:bodyPr>
            <a:normAutofit/>
          </a:bodyPr>
          <a:lstStyle/>
          <a:p>
            <a:r>
              <a:rPr lang="en-US" sz="5400" dirty="0"/>
              <a:t>War in the Twenty-First Century</a:t>
            </a:r>
          </a:p>
        </p:txBody>
      </p:sp>
      <p:sp>
        <p:nvSpPr>
          <p:cNvPr id="3" name="Subtitle 2">
            <a:extLst>
              <a:ext uri="{FF2B5EF4-FFF2-40B4-BE49-F238E27FC236}">
                <a16:creationId xmlns:a16="http://schemas.microsoft.com/office/drawing/2014/main" id="{AB9A2460-FE66-9A41-A197-67712F6B1826}"/>
              </a:ext>
            </a:extLst>
          </p:cNvPr>
          <p:cNvSpPr>
            <a:spLocks noGrp="1"/>
          </p:cNvSpPr>
          <p:nvPr>
            <p:ph type="subTitle" idx="1"/>
          </p:nvPr>
        </p:nvSpPr>
        <p:spPr/>
        <p:txBody>
          <a:bodyPr>
            <a:normAutofit/>
          </a:bodyPr>
          <a:lstStyle/>
          <a:p>
            <a:r>
              <a:rPr lang="en-US" dirty="0"/>
              <a:t>Lecture One</a:t>
            </a:r>
          </a:p>
          <a:p>
            <a:r>
              <a:rPr lang="en-US" dirty="0"/>
              <a:t>“Only the Dead Have Seen the End of War”</a:t>
            </a:r>
          </a:p>
          <a:p>
            <a:r>
              <a:rPr lang="en-US" dirty="0"/>
              <a:t>Tuesday, January 31</a:t>
            </a:r>
          </a:p>
        </p:txBody>
      </p:sp>
    </p:spTree>
    <p:extLst>
      <p:ext uri="{BB962C8B-B14F-4D97-AF65-F5344CB8AC3E}">
        <p14:creationId xmlns:p14="http://schemas.microsoft.com/office/powerpoint/2010/main" val="26375064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0DBB7-33F3-6249-AF63-0339EE82C77D}"/>
              </a:ext>
            </a:extLst>
          </p:cNvPr>
          <p:cNvSpPr>
            <a:spLocks noGrp="1"/>
          </p:cNvSpPr>
          <p:nvPr>
            <p:ph type="title"/>
          </p:nvPr>
        </p:nvSpPr>
        <p:spPr/>
        <p:txBody>
          <a:bodyPr>
            <a:normAutofit/>
          </a:bodyPr>
          <a:lstStyle/>
          <a:p>
            <a:pPr algn="ctr"/>
            <a:r>
              <a:rPr lang="en-US" sz="2400" dirty="0"/>
              <a:t>Napoleon’s Grande Armée enters Berlin on October 27, 1806</a:t>
            </a:r>
          </a:p>
        </p:txBody>
      </p:sp>
      <p:pic>
        <p:nvPicPr>
          <p:cNvPr id="4" name="Content Placeholder 3">
            <a:extLst>
              <a:ext uri="{FF2B5EF4-FFF2-40B4-BE49-F238E27FC236}">
                <a16:creationId xmlns:a16="http://schemas.microsoft.com/office/drawing/2014/main" id="{7A5A6BD1-491B-1D44-BD3C-9893977B7A1F}"/>
              </a:ext>
            </a:extLst>
          </p:cNvPr>
          <p:cNvPicPr>
            <a:picLocks noGrp="1" noChangeAspect="1"/>
          </p:cNvPicPr>
          <p:nvPr>
            <p:ph idx="1"/>
          </p:nvPr>
        </p:nvPicPr>
        <p:blipFill>
          <a:blip r:embed="rId2"/>
          <a:stretch>
            <a:fillRect/>
          </a:stretch>
        </p:blipFill>
        <p:spPr>
          <a:xfrm>
            <a:off x="2809388" y="1825625"/>
            <a:ext cx="6573224" cy="4351338"/>
          </a:xfrm>
        </p:spPr>
      </p:pic>
    </p:spTree>
    <p:extLst>
      <p:ext uri="{BB962C8B-B14F-4D97-AF65-F5344CB8AC3E}">
        <p14:creationId xmlns:p14="http://schemas.microsoft.com/office/powerpoint/2010/main" val="1681505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923DC-1C10-7A4F-9314-192D7B8545F1}"/>
              </a:ext>
            </a:extLst>
          </p:cNvPr>
          <p:cNvSpPr>
            <a:spLocks noGrp="1"/>
          </p:cNvSpPr>
          <p:nvPr>
            <p:ph type="title"/>
          </p:nvPr>
        </p:nvSpPr>
        <p:spPr/>
        <p:txBody>
          <a:bodyPr>
            <a:normAutofit/>
          </a:bodyPr>
          <a:lstStyle/>
          <a:p>
            <a:pPr algn="ctr"/>
            <a:r>
              <a:rPr lang="en-US" sz="2400" dirty="0"/>
              <a:t>The Revolution of March 8-12, 1917 led to the collapse of the Russian Imperial Army and, after the Bolsheviks seized power in November 1917, to a separate and humiliating peace with Germany</a:t>
            </a:r>
          </a:p>
        </p:txBody>
      </p:sp>
      <p:pic>
        <p:nvPicPr>
          <p:cNvPr id="4" name="Content Placeholder 3">
            <a:extLst>
              <a:ext uri="{FF2B5EF4-FFF2-40B4-BE49-F238E27FC236}">
                <a16:creationId xmlns:a16="http://schemas.microsoft.com/office/drawing/2014/main" id="{CF845908-A127-C643-9585-5EE79B1E11E5}"/>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4068682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F945-973C-E446-9AB3-34639A4C3121}"/>
              </a:ext>
            </a:extLst>
          </p:cNvPr>
          <p:cNvSpPr>
            <a:spLocks noGrp="1"/>
          </p:cNvSpPr>
          <p:nvPr>
            <p:ph type="title"/>
          </p:nvPr>
        </p:nvSpPr>
        <p:spPr/>
        <p:txBody>
          <a:bodyPr>
            <a:normAutofit/>
          </a:bodyPr>
          <a:lstStyle/>
          <a:p>
            <a:pPr algn="ctr"/>
            <a:r>
              <a:rPr lang="en-US" sz="2400" dirty="0"/>
              <a:t>August 8, 1918. Erich Ludendorff, Germany’s de facto commander in the west, described the opening of the Battle of Amiens, which began the Allies’ Hundred Days Offensive in World War I, as “the black day of the German Army”</a:t>
            </a:r>
          </a:p>
        </p:txBody>
      </p:sp>
      <p:pic>
        <p:nvPicPr>
          <p:cNvPr id="4" name="Content Placeholder 3">
            <a:extLst>
              <a:ext uri="{FF2B5EF4-FFF2-40B4-BE49-F238E27FC236}">
                <a16:creationId xmlns:a16="http://schemas.microsoft.com/office/drawing/2014/main" id="{0E8B2332-F57C-FD42-A980-4EC6B9389795}"/>
              </a:ext>
            </a:extLst>
          </p:cNvPr>
          <p:cNvPicPr>
            <a:picLocks noGrp="1" noChangeAspect="1"/>
          </p:cNvPicPr>
          <p:nvPr>
            <p:ph idx="1"/>
          </p:nvPr>
        </p:nvPicPr>
        <p:blipFill>
          <a:blip r:embed="rId2"/>
          <a:stretch>
            <a:fillRect/>
          </a:stretch>
        </p:blipFill>
        <p:spPr>
          <a:xfrm>
            <a:off x="3341989" y="1825625"/>
            <a:ext cx="5508022" cy="4351338"/>
          </a:xfrm>
        </p:spPr>
      </p:pic>
    </p:spTree>
    <p:extLst>
      <p:ext uri="{BB962C8B-B14F-4D97-AF65-F5344CB8AC3E}">
        <p14:creationId xmlns:p14="http://schemas.microsoft.com/office/powerpoint/2010/main" val="4179562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131BC-041F-6645-9687-343DBCE11EB8}"/>
              </a:ext>
            </a:extLst>
          </p:cNvPr>
          <p:cNvSpPr>
            <a:spLocks noGrp="1"/>
          </p:cNvSpPr>
          <p:nvPr>
            <p:ph type="title"/>
          </p:nvPr>
        </p:nvSpPr>
        <p:spPr/>
        <p:txBody>
          <a:bodyPr>
            <a:normAutofit/>
          </a:bodyPr>
          <a:lstStyle/>
          <a:p>
            <a:pPr algn="ctr"/>
            <a:r>
              <a:rPr lang="en-US" sz="2400" dirty="0"/>
              <a:t>The Fall of France in 1940</a:t>
            </a:r>
          </a:p>
        </p:txBody>
      </p:sp>
      <p:pic>
        <p:nvPicPr>
          <p:cNvPr id="4" name="Content Placeholder 3">
            <a:extLst>
              <a:ext uri="{FF2B5EF4-FFF2-40B4-BE49-F238E27FC236}">
                <a16:creationId xmlns:a16="http://schemas.microsoft.com/office/drawing/2014/main" id="{67340707-FC8D-7E48-8A15-7085928F75E3}"/>
              </a:ext>
            </a:extLst>
          </p:cNvPr>
          <p:cNvPicPr>
            <a:picLocks noGrp="1" noChangeAspect="1"/>
          </p:cNvPicPr>
          <p:nvPr>
            <p:ph idx="1"/>
          </p:nvPr>
        </p:nvPicPr>
        <p:blipFill>
          <a:blip r:embed="rId2"/>
          <a:stretch>
            <a:fillRect/>
          </a:stretch>
        </p:blipFill>
        <p:spPr>
          <a:xfrm>
            <a:off x="4343227" y="1825625"/>
            <a:ext cx="3505546" cy="4351338"/>
          </a:xfrm>
        </p:spPr>
      </p:pic>
    </p:spTree>
    <p:extLst>
      <p:ext uri="{BB962C8B-B14F-4D97-AF65-F5344CB8AC3E}">
        <p14:creationId xmlns:p14="http://schemas.microsoft.com/office/powerpoint/2010/main" val="1373845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C90A-D9DF-4949-93DC-4505147192EC}"/>
              </a:ext>
            </a:extLst>
          </p:cNvPr>
          <p:cNvSpPr>
            <a:spLocks noGrp="1"/>
          </p:cNvSpPr>
          <p:nvPr>
            <p:ph type="title"/>
          </p:nvPr>
        </p:nvSpPr>
        <p:spPr/>
        <p:txBody>
          <a:bodyPr>
            <a:normAutofit/>
          </a:bodyPr>
          <a:lstStyle/>
          <a:p>
            <a:pPr algn="ctr"/>
            <a:r>
              <a:rPr lang="en-US" sz="2400" dirty="0"/>
              <a:t>Firm and informed leadership</a:t>
            </a:r>
          </a:p>
        </p:txBody>
      </p:sp>
      <p:sp>
        <p:nvSpPr>
          <p:cNvPr id="3" name="Content Placeholder 2">
            <a:extLst>
              <a:ext uri="{FF2B5EF4-FFF2-40B4-BE49-F238E27FC236}">
                <a16:creationId xmlns:a16="http://schemas.microsoft.com/office/drawing/2014/main" id="{330BB182-AC51-9840-A7A9-5239DE776470}"/>
              </a:ext>
            </a:extLst>
          </p:cNvPr>
          <p:cNvSpPr>
            <a:spLocks noGrp="1"/>
          </p:cNvSpPr>
          <p:nvPr>
            <p:ph idx="1"/>
          </p:nvPr>
        </p:nvSpPr>
        <p:spPr/>
        <p:txBody>
          <a:bodyPr/>
          <a:lstStyle/>
          <a:p>
            <a:pPr marL="0" indent="0">
              <a:buNone/>
            </a:pPr>
            <a:r>
              <a:rPr lang="en-US" dirty="0"/>
              <a:t>“An army of sheep led by a lion is better than an army of lions led by a sheep” (Alexander the Great)</a:t>
            </a:r>
          </a:p>
        </p:txBody>
      </p:sp>
      <p:pic>
        <p:nvPicPr>
          <p:cNvPr id="4" name="Picture 3">
            <a:extLst>
              <a:ext uri="{FF2B5EF4-FFF2-40B4-BE49-F238E27FC236}">
                <a16:creationId xmlns:a16="http://schemas.microsoft.com/office/drawing/2014/main" id="{52B076AC-56B4-744D-B1E7-3B1088B4EFA4}"/>
              </a:ext>
            </a:extLst>
          </p:cNvPr>
          <p:cNvPicPr>
            <a:picLocks noChangeAspect="1"/>
          </p:cNvPicPr>
          <p:nvPr/>
        </p:nvPicPr>
        <p:blipFill>
          <a:blip r:embed="rId2"/>
          <a:stretch>
            <a:fillRect/>
          </a:stretch>
        </p:blipFill>
        <p:spPr>
          <a:xfrm>
            <a:off x="4553324" y="2933700"/>
            <a:ext cx="2413000" cy="3378200"/>
          </a:xfrm>
          <a:prstGeom prst="rect">
            <a:avLst/>
          </a:prstGeom>
        </p:spPr>
      </p:pic>
    </p:spTree>
    <p:extLst>
      <p:ext uri="{BB962C8B-B14F-4D97-AF65-F5344CB8AC3E}">
        <p14:creationId xmlns:p14="http://schemas.microsoft.com/office/powerpoint/2010/main" val="454118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DDE85-77BE-1241-8CA7-335A1A310360}"/>
              </a:ext>
            </a:extLst>
          </p:cNvPr>
          <p:cNvSpPr>
            <a:spLocks noGrp="1"/>
          </p:cNvSpPr>
          <p:nvPr>
            <p:ph type="title"/>
          </p:nvPr>
        </p:nvSpPr>
        <p:spPr/>
        <p:txBody>
          <a:bodyPr>
            <a:normAutofit/>
          </a:bodyPr>
          <a:lstStyle/>
          <a:p>
            <a:pPr algn="ctr"/>
            <a:r>
              <a:rPr lang="en-US" sz="2400" dirty="0"/>
              <a:t>A plan</a:t>
            </a:r>
          </a:p>
        </p:txBody>
      </p:sp>
      <p:sp>
        <p:nvSpPr>
          <p:cNvPr id="3" name="Content Placeholder 2">
            <a:extLst>
              <a:ext uri="{FF2B5EF4-FFF2-40B4-BE49-F238E27FC236}">
                <a16:creationId xmlns:a16="http://schemas.microsoft.com/office/drawing/2014/main" id="{C3036AD4-7127-604B-A26B-6DE1C9612946}"/>
              </a:ext>
            </a:extLst>
          </p:cNvPr>
          <p:cNvSpPr>
            <a:spLocks noGrp="1"/>
          </p:cNvSpPr>
          <p:nvPr>
            <p:ph idx="1"/>
          </p:nvPr>
        </p:nvSpPr>
        <p:spPr/>
        <p:txBody>
          <a:bodyPr>
            <a:normAutofit/>
          </a:bodyPr>
          <a:lstStyle/>
          <a:p>
            <a:pPr marL="0" indent="0">
              <a:buNone/>
            </a:pPr>
            <a:r>
              <a:rPr lang="en-US" sz="2400" dirty="0"/>
              <a:t>It ought to be focused but flexible, i.e., provide for surprise developments. “You want to take Vienna? Then take Vienna (Napoleon); “Everyone has a plan until they get punched in the mouth” (Mike Tyson); “Never interrupt your enemy when he is making a mistake” (Napoleon)</a:t>
            </a:r>
          </a:p>
        </p:txBody>
      </p:sp>
      <p:pic>
        <p:nvPicPr>
          <p:cNvPr id="4" name="Picture 3">
            <a:extLst>
              <a:ext uri="{FF2B5EF4-FFF2-40B4-BE49-F238E27FC236}">
                <a16:creationId xmlns:a16="http://schemas.microsoft.com/office/drawing/2014/main" id="{4F748AC4-9C22-AE43-89B5-5B471D3968C3}"/>
              </a:ext>
            </a:extLst>
          </p:cNvPr>
          <p:cNvPicPr>
            <a:picLocks noChangeAspect="1"/>
          </p:cNvPicPr>
          <p:nvPr/>
        </p:nvPicPr>
        <p:blipFill>
          <a:blip r:embed="rId2"/>
          <a:stretch>
            <a:fillRect/>
          </a:stretch>
        </p:blipFill>
        <p:spPr>
          <a:xfrm>
            <a:off x="5145076" y="3267636"/>
            <a:ext cx="4330617" cy="2435972"/>
          </a:xfrm>
          <a:prstGeom prst="rect">
            <a:avLst/>
          </a:prstGeom>
        </p:spPr>
      </p:pic>
    </p:spTree>
    <p:extLst>
      <p:ext uri="{BB962C8B-B14F-4D97-AF65-F5344CB8AC3E}">
        <p14:creationId xmlns:p14="http://schemas.microsoft.com/office/powerpoint/2010/main" val="12928282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4E58-3FBB-244F-8119-1FA7BC387C94}"/>
              </a:ext>
            </a:extLst>
          </p:cNvPr>
          <p:cNvSpPr>
            <a:spLocks noGrp="1"/>
          </p:cNvSpPr>
          <p:nvPr>
            <p:ph type="title"/>
          </p:nvPr>
        </p:nvSpPr>
        <p:spPr/>
        <p:txBody>
          <a:bodyPr>
            <a:normAutofit/>
          </a:bodyPr>
          <a:lstStyle/>
          <a:p>
            <a:pPr algn="ctr"/>
            <a:r>
              <a:rPr lang="en-US" sz="2400" dirty="0"/>
              <a:t>Fetichizing THE PLAN is a recipe for disaster.</a:t>
            </a:r>
            <a:br>
              <a:rPr lang="en-US" sz="2400" dirty="0"/>
            </a:br>
            <a:r>
              <a:rPr lang="en-US" sz="2400" dirty="0"/>
              <a:t>Germany’s invasion of Belgium and France in 1914, and the Western Allies’ flight from Afghanistan in August 2021, are a case in point</a:t>
            </a:r>
          </a:p>
        </p:txBody>
      </p:sp>
      <p:pic>
        <p:nvPicPr>
          <p:cNvPr id="4" name="Content Placeholder 3">
            <a:extLst>
              <a:ext uri="{FF2B5EF4-FFF2-40B4-BE49-F238E27FC236}">
                <a16:creationId xmlns:a16="http://schemas.microsoft.com/office/drawing/2014/main" id="{24F91376-BECB-FD4D-90CE-B6BAA4A2EB8A}"/>
              </a:ext>
            </a:extLst>
          </p:cNvPr>
          <p:cNvPicPr>
            <a:picLocks noGrp="1" noChangeAspect="1"/>
          </p:cNvPicPr>
          <p:nvPr>
            <p:ph idx="1"/>
          </p:nvPr>
        </p:nvPicPr>
        <p:blipFill>
          <a:blip r:embed="rId2"/>
          <a:stretch>
            <a:fillRect/>
          </a:stretch>
        </p:blipFill>
        <p:spPr>
          <a:xfrm>
            <a:off x="838200" y="1976717"/>
            <a:ext cx="5074355" cy="3931304"/>
          </a:xfrm>
        </p:spPr>
      </p:pic>
      <p:pic>
        <p:nvPicPr>
          <p:cNvPr id="6" name="Picture 5">
            <a:extLst>
              <a:ext uri="{FF2B5EF4-FFF2-40B4-BE49-F238E27FC236}">
                <a16:creationId xmlns:a16="http://schemas.microsoft.com/office/drawing/2014/main" id="{F2D6393E-3549-D643-93B7-7423D976C415}"/>
              </a:ext>
            </a:extLst>
          </p:cNvPr>
          <p:cNvPicPr>
            <a:picLocks noChangeAspect="1"/>
          </p:cNvPicPr>
          <p:nvPr/>
        </p:nvPicPr>
        <p:blipFill>
          <a:blip r:embed="rId3"/>
          <a:stretch>
            <a:fillRect/>
          </a:stretch>
        </p:blipFill>
        <p:spPr>
          <a:xfrm>
            <a:off x="6611471" y="2442323"/>
            <a:ext cx="4742329" cy="2667560"/>
          </a:xfrm>
          <a:prstGeom prst="rect">
            <a:avLst/>
          </a:prstGeom>
        </p:spPr>
      </p:pic>
    </p:spTree>
    <p:extLst>
      <p:ext uri="{BB962C8B-B14F-4D97-AF65-F5344CB8AC3E}">
        <p14:creationId xmlns:p14="http://schemas.microsoft.com/office/powerpoint/2010/main" val="3435572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0DDF-E8CE-1D4F-B7FB-AFFA6C3F8C65}"/>
              </a:ext>
            </a:extLst>
          </p:cNvPr>
          <p:cNvSpPr>
            <a:spLocks noGrp="1"/>
          </p:cNvSpPr>
          <p:nvPr>
            <p:ph type="title"/>
          </p:nvPr>
        </p:nvSpPr>
        <p:spPr/>
        <p:txBody>
          <a:bodyPr>
            <a:normAutofit/>
          </a:bodyPr>
          <a:lstStyle/>
          <a:p>
            <a:pPr algn="ctr"/>
            <a:r>
              <a:rPr lang="en-US" sz="2400" dirty="0"/>
              <a:t>A strong non-commissioned officer corps</a:t>
            </a:r>
          </a:p>
        </p:txBody>
      </p:sp>
      <p:sp>
        <p:nvSpPr>
          <p:cNvPr id="3" name="Content Placeholder 2">
            <a:extLst>
              <a:ext uri="{FF2B5EF4-FFF2-40B4-BE49-F238E27FC236}">
                <a16:creationId xmlns:a16="http://schemas.microsoft.com/office/drawing/2014/main" id="{A9B019CD-129E-1B43-943E-EEA2CD919B56}"/>
              </a:ext>
            </a:extLst>
          </p:cNvPr>
          <p:cNvSpPr>
            <a:spLocks noGrp="1"/>
          </p:cNvSpPr>
          <p:nvPr>
            <p:ph idx="1"/>
          </p:nvPr>
        </p:nvSpPr>
        <p:spPr/>
        <p:txBody>
          <a:bodyPr>
            <a:normAutofit/>
          </a:bodyPr>
          <a:lstStyle/>
          <a:p>
            <a:pPr marL="0" indent="0">
              <a:buNone/>
            </a:pPr>
            <a:r>
              <a:rPr lang="en-US" sz="1600" dirty="0"/>
              <a:t>...which requires that the society in question possess a functional, intermediate social stratum rather than just a crude, hierarchical “vertical of power.” Left to right: frieze relief of Roman centurion, Gunnery Sgt. Emil Foley/Louis Gossett Jr. confronts Officer Candidate Zack Mayo/Richard Gere (</a:t>
            </a:r>
            <a:r>
              <a:rPr lang="en-US" sz="1600" i="1" dirty="0"/>
              <a:t>An Officer and a Gentleman</a:t>
            </a:r>
            <a:r>
              <a:rPr lang="en-US" sz="1600" dirty="0"/>
              <a:t>; 1982), Gunnery Sgt. L. Hartman/R. Lee </a:t>
            </a:r>
            <a:r>
              <a:rPr lang="en-US" sz="1600" dirty="0" err="1"/>
              <a:t>Ermey</a:t>
            </a:r>
            <a:r>
              <a:rPr lang="en-US" sz="1600" dirty="0"/>
              <a:t> gives Marine recruits a piece of his mind (</a:t>
            </a:r>
            <a:r>
              <a:rPr lang="en-US" sz="1600" i="1" dirty="0"/>
              <a:t>Full Metal Jacket</a:t>
            </a:r>
            <a:r>
              <a:rPr lang="en-US" sz="1600" dirty="0"/>
              <a:t>; 1987)</a:t>
            </a:r>
          </a:p>
        </p:txBody>
      </p:sp>
      <p:pic>
        <p:nvPicPr>
          <p:cNvPr id="4" name="Picture 3">
            <a:extLst>
              <a:ext uri="{FF2B5EF4-FFF2-40B4-BE49-F238E27FC236}">
                <a16:creationId xmlns:a16="http://schemas.microsoft.com/office/drawing/2014/main" id="{011096B5-ECE6-9B41-9DFD-63F1A2F15B5C}"/>
              </a:ext>
            </a:extLst>
          </p:cNvPr>
          <p:cNvPicPr>
            <a:picLocks noChangeAspect="1"/>
          </p:cNvPicPr>
          <p:nvPr/>
        </p:nvPicPr>
        <p:blipFill>
          <a:blip r:embed="rId2"/>
          <a:stretch>
            <a:fillRect/>
          </a:stretch>
        </p:blipFill>
        <p:spPr>
          <a:xfrm>
            <a:off x="4087906" y="2820662"/>
            <a:ext cx="2113922" cy="3136383"/>
          </a:xfrm>
          <a:prstGeom prst="rect">
            <a:avLst/>
          </a:prstGeom>
        </p:spPr>
      </p:pic>
      <p:pic>
        <p:nvPicPr>
          <p:cNvPr id="5" name="Picture 4">
            <a:extLst>
              <a:ext uri="{FF2B5EF4-FFF2-40B4-BE49-F238E27FC236}">
                <a16:creationId xmlns:a16="http://schemas.microsoft.com/office/drawing/2014/main" id="{30F7AEF6-0DFA-FB41-9496-F769DFD49BC7}"/>
              </a:ext>
            </a:extLst>
          </p:cNvPr>
          <p:cNvPicPr>
            <a:picLocks noChangeAspect="1"/>
          </p:cNvPicPr>
          <p:nvPr/>
        </p:nvPicPr>
        <p:blipFill>
          <a:blip r:embed="rId3"/>
          <a:stretch>
            <a:fillRect/>
          </a:stretch>
        </p:blipFill>
        <p:spPr>
          <a:xfrm>
            <a:off x="1021976" y="2912225"/>
            <a:ext cx="2476430" cy="2953258"/>
          </a:xfrm>
          <a:prstGeom prst="rect">
            <a:avLst/>
          </a:prstGeom>
        </p:spPr>
      </p:pic>
      <p:pic>
        <p:nvPicPr>
          <p:cNvPr id="6" name="Picture 5">
            <a:extLst>
              <a:ext uri="{FF2B5EF4-FFF2-40B4-BE49-F238E27FC236}">
                <a16:creationId xmlns:a16="http://schemas.microsoft.com/office/drawing/2014/main" id="{F1655F60-7F14-DF47-8FCA-B353B8BEF8F8}"/>
              </a:ext>
            </a:extLst>
          </p:cNvPr>
          <p:cNvPicPr>
            <a:picLocks noChangeAspect="1"/>
          </p:cNvPicPr>
          <p:nvPr/>
        </p:nvPicPr>
        <p:blipFill>
          <a:blip r:embed="rId4"/>
          <a:stretch>
            <a:fillRect/>
          </a:stretch>
        </p:blipFill>
        <p:spPr>
          <a:xfrm>
            <a:off x="7021436" y="3312061"/>
            <a:ext cx="3828594" cy="2153584"/>
          </a:xfrm>
          <a:prstGeom prst="rect">
            <a:avLst/>
          </a:prstGeom>
        </p:spPr>
      </p:pic>
    </p:spTree>
    <p:extLst>
      <p:ext uri="{BB962C8B-B14F-4D97-AF65-F5344CB8AC3E}">
        <p14:creationId xmlns:p14="http://schemas.microsoft.com/office/powerpoint/2010/main" val="187768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F0B6-16C4-104C-935A-0B2223A92E44}"/>
              </a:ext>
            </a:extLst>
          </p:cNvPr>
          <p:cNvSpPr>
            <a:spLocks noGrp="1"/>
          </p:cNvSpPr>
          <p:nvPr>
            <p:ph type="title"/>
          </p:nvPr>
        </p:nvSpPr>
        <p:spPr/>
        <p:txBody>
          <a:bodyPr>
            <a:normAutofit/>
          </a:bodyPr>
          <a:lstStyle/>
          <a:p>
            <a:pPr algn="ctr"/>
            <a:r>
              <a:rPr lang="en-US" sz="2400" dirty="0"/>
              <a:t>Comradeship and unit cohesion, as in foxhole buddies</a:t>
            </a:r>
          </a:p>
        </p:txBody>
      </p:sp>
      <p:pic>
        <p:nvPicPr>
          <p:cNvPr id="4" name="Content Placeholder 3">
            <a:extLst>
              <a:ext uri="{FF2B5EF4-FFF2-40B4-BE49-F238E27FC236}">
                <a16:creationId xmlns:a16="http://schemas.microsoft.com/office/drawing/2014/main" id="{6C1E19AC-53E3-3F48-A8AC-7AC6B4CD0BA2}"/>
              </a:ext>
            </a:extLst>
          </p:cNvPr>
          <p:cNvPicPr>
            <a:picLocks noGrp="1" noChangeAspect="1"/>
          </p:cNvPicPr>
          <p:nvPr>
            <p:ph idx="1"/>
          </p:nvPr>
        </p:nvPicPr>
        <p:blipFill>
          <a:blip r:embed="rId2"/>
          <a:stretch>
            <a:fillRect/>
          </a:stretch>
        </p:blipFill>
        <p:spPr>
          <a:xfrm>
            <a:off x="2899808" y="1825625"/>
            <a:ext cx="6392384" cy="4351338"/>
          </a:xfrm>
        </p:spPr>
      </p:pic>
    </p:spTree>
    <p:extLst>
      <p:ext uri="{BB962C8B-B14F-4D97-AF65-F5344CB8AC3E}">
        <p14:creationId xmlns:p14="http://schemas.microsoft.com/office/powerpoint/2010/main" val="484920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1DCC1-9B41-9440-ACAC-B2DB1AF5F303}"/>
              </a:ext>
            </a:extLst>
          </p:cNvPr>
          <p:cNvSpPr>
            <a:spLocks noGrp="1"/>
          </p:cNvSpPr>
          <p:nvPr>
            <p:ph type="title"/>
          </p:nvPr>
        </p:nvSpPr>
        <p:spPr/>
        <p:txBody>
          <a:bodyPr>
            <a:normAutofit/>
          </a:bodyPr>
          <a:lstStyle/>
          <a:p>
            <a:pPr algn="ctr"/>
            <a:r>
              <a:rPr lang="en-US" sz="2400" dirty="0"/>
              <a:t>Treating your service men and -women with respect.</a:t>
            </a:r>
            <a:br>
              <a:rPr lang="en-US" sz="2400" dirty="0"/>
            </a:br>
            <a:r>
              <a:rPr lang="en-US" sz="2400" dirty="0"/>
              <a:t>Napoleon’s proclamation to his army of December 1, 1805 is an example</a:t>
            </a:r>
          </a:p>
        </p:txBody>
      </p:sp>
      <p:sp>
        <p:nvSpPr>
          <p:cNvPr id="3" name="Content Placeholder 2">
            <a:extLst>
              <a:ext uri="{FF2B5EF4-FFF2-40B4-BE49-F238E27FC236}">
                <a16:creationId xmlns:a16="http://schemas.microsoft.com/office/drawing/2014/main" id="{637586BD-BA8E-1A49-9DD3-128121F4F240}"/>
              </a:ext>
            </a:extLst>
          </p:cNvPr>
          <p:cNvSpPr>
            <a:spLocks noGrp="1"/>
          </p:cNvSpPr>
          <p:nvPr>
            <p:ph idx="1"/>
          </p:nvPr>
        </p:nvSpPr>
        <p:spPr/>
        <p:txBody>
          <a:bodyPr>
            <a:normAutofit/>
          </a:bodyPr>
          <a:lstStyle/>
          <a:p>
            <a:pPr marL="0" indent="0">
              <a:buNone/>
            </a:pPr>
            <a:r>
              <a:rPr lang="en-US" sz="2400" dirty="0"/>
              <a:t>Soldiers: The Russian army has presented itself before you to revenge the disasters of the Austrians at Ulm. They are the same men that you conquered at </a:t>
            </a:r>
            <a:r>
              <a:rPr lang="en-US" sz="2400" dirty="0" err="1"/>
              <a:t>Hollabrunn</a:t>
            </a:r>
            <a:r>
              <a:rPr lang="en-US" sz="2400" dirty="0"/>
              <a:t>, and on whose flying trails you have followed. The positions which they occupy are formidable. While they are marching to turn my right, they must present their flank to your blows.</a:t>
            </a:r>
          </a:p>
          <a:p>
            <a:pPr marL="0" indent="0">
              <a:buNone/>
            </a:pPr>
            <a:endParaRPr lang="en-US" dirty="0"/>
          </a:p>
        </p:txBody>
      </p:sp>
      <p:pic>
        <p:nvPicPr>
          <p:cNvPr id="4" name="Picture 3">
            <a:extLst>
              <a:ext uri="{FF2B5EF4-FFF2-40B4-BE49-F238E27FC236}">
                <a16:creationId xmlns:a16="http://schemas.microsoft.com/office/drawing/2014/main" id="{D5CF14C6-5E48-284C-967D-6D86E69EC646}"/>
              </a:ext>
            </a:extLst>
          </p:cNvPr>
          <p:cNvPicPr>
            <a:picLocks noChangeAspect="1"/>
          </p:cNvPicPr>
          <p:nvPr/>
        </p:nvPicPr>
        <p:blipFill>
          <a:blip r:embed="rId2"/>
          <a:stretch>
            <a:fillRect/>
          </a:stretch>
        </p:blipFill>
        <p:spPr>
          <a:xfrm>
            <a:off x="4072418" y="3355836"/>
            <a:ext cx="3386964" cy="2426399"/>
          </a:xfrm>
          <a:prstGeom prst="rect">
            <a:avLst/>
          </a:prstGeom>
        </p:spPr>
      </p:pic>
    </p:spTree>
    <p:extLst>
      <p:ext uri="{BB962C8B-B14F-4D97-AF65-F5344CB8AC3E}">
        <p14:creationId xmlns:p14="http://schemas.microsoft.com/office/powerpoint/2010/main" val="3478354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BF2C5-5D09-B243-B092-AB04E1130CDD}"/>
              </a:ext>
            </a:extLst>
          </p:cNvPr>
          <p:cNvSpPr>
            <a:spLocks noGrp="1"/>
          </p:cNvSpPr>
          <p:nvPr>
            <p:ph type="title"/>
          </p:nvPr>
        </p:nvSpPr>
        <p:spPr/>
        <p:txBody>
          <a:bodyPr>
            <a:normAutofit/>
          </a:bodyPr>
          <a:lstStyle/>
          <a:p>
            <a:pPr algn="ctr"/>
            <a:r>
              <a:rPr lang="en-US" sz="2400" dirty="0"/>
              <a:t>FYI!</a:t>
            </a:r>
          </a:p>
        </p:txBody>
      </p:sp>
      <p:sp>
        <p:nvSpPr>
          <p:cNvPr id="3" name="Content Placeholder 2">
            <a:extLst>
              <a:ext uri="{FF2B5EF4-FFF2-40B4-BE49-F238E27FC236}">
                <a16:creationId xmlns:a16="http://schemas.microsoft.com/office/drawing/2014/main" id="{4CC66F53-1D39-3444-A5F6-CB208C511E21}"/>
              </a:ext>
            </a:extLst>
          </p:cNvPr>
          <p:cNvSpPr>
            <a:spLocks noGrp="1"/>
          </p:cNvSpPr>
          <p:nvPr>
            <p:ph idx="1"/>
          </p:nvPr>
        </p:nvSpPr>
        <p:spPr/>
        <p:txBody>
          <a:bodyPr>
            <a:normAutofit fontScale="25000" lnSpcReduction="20000"/>
          </a:bodyPr>
          <a:lstStyle/>
          <a:p>
            <a:r>
              <a:rPr lang="en-US" b="1" dirty="0"/>
              <a:t>READINGS</a:t>
            </a:r>
            <a:endParaRPr lang="en-US" dirty="0"/>
          </a:p>
          <a:p>
            <a:r>
              <a:rPr lang="en-US" dirty="0"/>
              <a:t>Elliot Ackerman and James </a:t>
            </a:r>
            <a:r>
              <a:rPr lang="en-US" dirty="0" err="1"/>
              <a:t>Stavridis</a:t>
            </a:r>
            <a:r>
              <a:rPr lang="en-US" dirty="0"/>
              <a:t>, </a:t>
            </a:r>
            <a:r>
              <a:rPr lang="en-US" i="1" dirty="0"/>
              <a:t>2034: A Novel of the Next World War</a:t>
            </a:r>
            <a:r>
              <a:rPr lang="en-US" dirty="0"/>
              <a:t> (New York: Penguin Press, 2021)</a:t>
            </a:r>
          </a:p>
          <a:p>
            <a:r>
              <a:rPr lang="en-US" dirty="0"/>
              <a:t>David Fisher, </a:t>
            </a:r>
            <a:r>
              <a:rPr lang="en-US" i="1" dirty="0"/>
              <a:t>Can War Be Just in the Twenty-First Century?</a:t>
            </a:r>
            <a:r>
              <a:rPr lang="en-US" dirty="0"/>
              <a:t> (Oxford: Oxford University Press, 2011)</a:t>
            </a:r>
          </a:p>
          <a:p>
            <a:r>
              <a:rPr lang="en-US" dirty="0"/>
              <a:t>F.X. Holden, </a:t>
            </a:r>
            <a:r>
              <a:rPr lang="en-US" i="1" dirty="0"/>
              <a:t>Future War Novels (</a:t>
            </a:r>
            <a:r>
              <a:rPr lang="en-US" i="1" dirty="0" err="1"/>
              <a:t>Kobani</a:t>
            </a:r>
            <a:r>
              <a:rPr lang="en-US" i="1" dirty="0"/>
              <a:t>, Golan, Bering Strait, Okinawa, Orbital</a:t>
            </a:r>
            <a:r>
              <a:rPr lang="en-US" dirty="0"/>
              <a:t>) (Kindle)</a:t>
            </a:r>
          </a:p>
          <a:p>
            <a:r>
              <a:rPr lang="en-US" dirty="0"/>
              <a:t>Anthony King, </a:t>
            </a:r>
            <a:r>
              <a:rPr lang="en-US" i="1" dirty="0"/>
              <a:t>Urban Warfare in the Twenty-First Century</a:t>
            </a:r>
            <a:r>
              <a:rPr lang="en-US" dirty="0"/>
              <a:t> (Cambridge, UK: Polity Press, 2021)</a:t>
            </a:r>
          </a:p>
          <a:p>
            <a:r>
              <a:rPr lang="en-US" dirty="0"/>
              <a:t>Jeffrey A. Larsen, Kerry M. </a:t>
            </a:r>
            <a:r>
              <a:rPr lang="en-US" dirty="0" err="1"/>
              <a:t>Katcher</a:t>
            </a:r>
            <a:r>
              <a:rPr lang="en-US" dirty="0"/>
              <a:t>, </a:t>
            </a:r>
            <a:r>
              <a:rPr lang="en-US" i="1" dirty="0"/>
              <a:t>On Limited Nuclear War in the 21</a:t>
            </a:r>
            <a:r>
              <a:rPr lang="en-US" i="1" baseline="30000" dirty="0"/>
              <a:t>st</a:t>
            </a:r>
            <a:r>
              <a:rPr lang="en-US" i="1" dirty="0"/>
              <a:t> Century</a:t>
            </a:r>
            <a:r>
              <a:rPr lang="en-US" dirty="0"/>
              <a:t> (Stanford: Stanford University Press, 2014)</a:t>
            </a:r>
          </a:p>
          <a:p>
            <a:r>
              <a:rPr lang="en-US" dirty="0"/>
              <a:t>Jerry Lewis, </a:t>
            </a:r>
            <a:r>
              <a:rPr lang="en-US" i="1" dirty="0"/>
              <a:t>The 2020 Commission Report on the North Korean Nuclear Attacks Against the US: A Speculative Novel</a:t>
            </a:r>
            <a:r>
              <a:rPr lang="en-US" dirty="0"/>
              <a:t> (Boston/New York: Mariner Books, 2018)</a:t>
            </a:r>
          </a:p>
          <a:p>
            <a:r>
              <a:rPr lang="en-US" dirty="0"/>
              <a:t>Linda Nagata, </a:t>
            </a:r>
            <a:r>
              <a:rPr lang="en-US" i="1" dirty="0"/>
              <a:t>The Last Good Man </a:t>
            </a:r>
            <a:r>
              <a:rPr lang="en-US" dirty="0"/>
              <a:t>(Kula, HI: Mythic Island Press, 2017)</a:t>
            </a:r>
          </a:p>
          <a:p>
            <a:r>
              <a:rPr lang="en-US" dirty="0"/>
              <a:t>Trina Marie Phillips and August Cole (ed.), </a:t>
            </a:r>
            <a:r>
              <a:rPr lang="en-US" i="1" dirty="0"/>
              <a:t>Visions of Warfare 2036</a:t>
            </a:r>
            <a:r>
              <a:rPr lang="en-US" dirty="0"/>
              <a:t> (Norfolk, VA: Allied Command Transformation, 2016)</a:t>
            </a:r>
          </a:p>
          <a:p>
            <a:r>
              <a:rPr lang="en-US" dirty="0"/>
              <a:t>P.W. Singer and August Cole, </a:t>
            </a:r>
            <a:r>
              <a:rPr lang="en-US" i="1" dirty="0"/>
              <a:t>Ghost Fleet: A Novel of the Next World War</a:t>
            </a:r>
            <a:r>
              <a:rPr lang="en-US" dirty="0"/>
              <a:t> (Boston/New York: Mariner Books, 2015)</a:t>
            </a:r>
          </a:p>
          <a:p>
            <a:r>
              <a:rPr lang="en-US" dirty="0"/>
              <a:t> </a:t>
            </a:r>
          </a:p>
          <a:p>
            <a:r>
              <a:rPr lang="en-US" b="1" dirty="0"/>
              <a:t>ONLINE ITEMS</a:t>
            </a:r>
            <a:endParaRPr lang="en-US" dirty="0"/>
          </a:p>
          <a:p>
            <a:r>
              <a:rPr lang="en-US" dirty="0"/>
              <a:t>United States Marine Corps, </a:t>
            </a:r>
            <a:r>
              <a:rPr lang="en-US" i="1" dirty="0"/>
              <a:t>Science Fiction Futures;</a:t>
            </a:r>
            <a:r>
              <a:rPr lang="en-US" dirty="0"/>
              <a:t> </a:t>
            </a:r>
            <a:r>
              <a:rPr lang="en-US" i="1" dirty="0"/>
              <a:t>Marine Corps Security Environment Forecast: Futures 2030-2045</a:t>
            </a:r>
            <a:r>
              <a:rPr lang="en-US" dirty="0"/>
              <a:t> (Quantico, VA: Marine Corps Warfighting Laboratory, 2016), </a:t>
            </a:r>
            <a:r>
              <a:rPr lang="en-US" u="sng" dirty="0">
                <a:hlinkClick r:id="rId2"/>
              </a:rPr>
              <a:t>https://www.mcwl.marines.mil/Portals/34/Documents/FuturesAssessment/Marine%20Corps%20Science%20Fiction%20Futures%202016_12_9.pdf?ver=2016-12-09-105855-733</a:t>
            </a:r>
            <a:endParaRPr lang="en-US" dirty="0"/>
          </a:p>
          <a:p>
            <a:r>
              <a:rPr lang="en-US" u="sng" dirty="0">
                <a:hlinkClick r:id="rId3"/>
              </a:rPr>
              <a:t>https://www.act.nato.int/images/stories/events/2012/fc_ipr/visions-of-warfare-2036.pdf</a:t>
            </a:r>
            <a:endParaRPr lang="en-US" dirty="0"/>
          </a:p>
          <a:p>
            <a:r>
              <a:rPr lang="en-US" dirty="0"/>
              <a:t> </a:t>
            </a:r>
          </a:p>
          <a:p>
            <a:r>
              <a:rPr lang="en-US" b="1" dirty="0"/>
              <a:t>VIEWINGS</a:t>
            </a:r>
            <a:endParaRPr lang="en-US" dirty="0"/>
          </a:p>
          <a:p>
            <a:r>
              <a:rPr lang="en-US" i="1" dirty="0"/>
              <a:t>Generation Kill</a:t>
            </a:r>
            <a:r>
              <a:rPr lang="en-US" dirty="0"/>
              <a:t> (2008)</a:t>
            </a:r>
          </a:p>
          <a:p>
            <a:r>
              <a:rPr lang="en-US" i="1" dirty="0"/>
              <a:t>Top Gun: Maverick</a:t>
            </a:r>
            <a:r>
              <a:rPr lang="en-US" dirty="0"/>
              <a:t> (2022)</a:t>
            </a:r>
          </a:p>
          <a:p>
            <a:r>
              <a:rPr lang="en-US" i="1" dirty="0"/>
              <a:t>Wolf Warrior</a:t>
            </a:r>
            <a:r>
              <a:rPr lang="en-US" dirty="0"/>
              <a:t> (2015)</a:t>
            </a:r>
          </a:p>
          <a:p>
            <a:r>
              <a:rPr lang="en-US" i="1" dirty="0"/>
              <a:t>Wolf Warrior 2 </a:t>
            </a:r>
            <a:r>
              <a:rPr lang="en-US" dirty="0"/>
              <a:t>(2017)</a:t>
            </a:r>
          </a:p>
          <a:p>
            <a:r>
              <a:rPr lang="en-US" i="1" dirty="0"/>
              <a:t>Zero Dark Thirty</a:t>
            </a:r>
            <a:r>
              <a:rPr lang="en-US" dirty="0"/>
              <a:t> (2012)</a:t>
            </a:r>
          </a:p>
          <a:p>
            <a:pPr marL="0" indent="0">
              <a:buNone/>
            </a:pPr>
            <a:endParaRPr lang="en-US" dirty="0"/>
          </a:p>
        </p:txBody>
      </p:sp>
    </p:spTree>
    <p:extLst>
      <p:ext uri="{BB962C8B-B14F-4D97-AF65-F5344CB8AC3E}">
        <p14:creationId xmlns:p14="http://schemas.microsoft.com/office/powerpoint/2010/main" val="124954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5C62A-343E-4D4D-B0CD-5C2C5A473DED}"/>
              </a:ext>
            </a:extLst>
          </p:cNvPr>
          <p:cNvSpPr>
            <a:spLocks noGrp="1"/>
          </p:cNvSpPr>
          <p:nvPr>
            <p:ph type="title"/>
          </p:nvPr>
        </p:nvSpPr>
        <p:spPr/>
        <p:txBody>
          <a:bodyPr>
            <a:normAutofit/>
          </a:bodyPr>
          <a:lstStyle/>
          <a:p>
            <a:pPr algn="ctr"/>
            <a:r>
              <a:rPr lang="en-US" sz="2400" dirty="0"/>
              <a:t>Logistics</a:t>
            </a:r>
          </a:p>
        </p:txBody>
      </p:sp>
      <p:sp>
        <p:nvSpPr>
          <p:cNvPr id="3" name="Content Placeholder 2">
            <a:extLst>
              <a:ext uri="{FF2B5EF4-FFF2-40B4-BE49-F238E27FC236}">
                <a16:creationId xmlns:a16="http://schemas.microsoft.com/office/drawing/2014/main" id="{C3CBA5B8-EB25-B84E-BF15-3A0F0CF54B9C}"/>
              </a:ext>
            </a:extLst>
          </p:cNvPr>
          <p:cNvSpPr>
            <a:spLocks noGrp="1"/>
          </p:cNvSpPr>
          <p:nvPr>
            <p:ph idx="1"/>
          </p:nvPr>
        </p:nvSpPr>
        <p:spPr/>
        <p:txBody>
          <a:bodyPr/>
          <a:lstStyle/>
          <a:p>
            <a:pPr marL="0" indent="0">
              <a:buNone/>
            </a:pPr>
            <a:r>
              <a:rPr lang="en-US" dirty="0"/>
              <a:t>“An army marches on its stomach” (Napoleon)</a:t>
            </a:r>
          </a:p>
          <a:p>
            <a:pPr marL="0" indent="0">
              <a:buNone/>
            </a:pPr>
            <a:endParaRPr lang="en-US" dirty="0"/>
          </a:p>
        </p:txBody>
      </p:sp>
      <p:pic>
        <p:nvPicPr>
          <p:cNvPr id="5" name="Picture 4">
            <a:extLst>
              <a:ext uri="{FF2B5EF4-FFF2-40B4-BE49-F238E27FC236}">
                <a16:creationId xmlns:a16="http://schemas.microsoft.com/office/drawing/2014/main" id="{CFC1D606-1097-3043-B26B-3BEC83953708}"/>
              </a:ext>
            </a:extLst>
          </p:cNvPr>
          <p:cNvPicPr>
            <a:picLocks noChangeAspect="1"/>
          </p:cNvPicPr>
          <p:nvPr/>
        </p:nvPicPr>
        <p:blipFill>
          <a:blip r:embed="rId2"/>
          <a:stretch>
            <a:fillRect/>
          </a:stretch>
        </p:blipFill>
        <p:spPr>
          <a:xfrm>
            <a:off x="3460376" y="2695744"/>
            <a:ext cx="5271247" cy="3481219"/>
          </a:xfrm>
          <a:prstGeom prst="rect">
            <a:avLst/>
          </a:prstGeom>
        </p:spPr>
      </p:pic>
    </p:spTree>
    <p:extLst>
      <p:ext uri="{BB962C8B-B14F-4D97-AF65-F5344CB8AC3E}">
        <p14:creationId xmlns:p14="http://schemas.microsoft.com/office/powerpoint/2010/main" val="27227896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7540-4F6B-A049-8A93-F2C4DB78268D}"/>
              </a:ext>
            </a:extLst>
          </p:cNvPr>
          <p:cNvSpPr>
            <a:spLocks noGrp="1"/>
          </p:cNvSpPr>
          <p:nvPr>
            <p:ph type="title"/>
          </p:nvPr>
        </p:nvSpPr>
        <p:spPr/>
        <p:txBody>
          <a:bodyPr>
            <a:normAutofit/>
          </a:bodyPr>
          <a:lstStyle/>
          <a:p>
            <a:pPr algn="ctr"/>
            <a:r>
              <a:rPr lang="en-US" sz="2400" dirty="0"/>
              <a:t>Quality of equipment.</a:t>
            </a:r>
            <a:br>
              <a:rPr lang="en-US" sz="2400" dirty="0"/>
            </a:br>
            <a:r>
              <a:rPr lang="en-US" sz="2400" dirty="0"/>
              <a:t>Left to right, NATO’s three main battle tanks: Abrams M1 A2 (US), Leopard 2 (Germany), Challenger 2 (UK)</a:t>
            </a:r>
          </a:p>
        </p:txBody>
      </p:sp>
      <p:sp>
        <p:nvSpPr>
          <p:cNvPr id="3" name="Content Placeholder 2">
            <a:extLst>
              <a:ext uri="{FF2B5EF4-FFF2-40B4-BE49-F238E27FC236}">
                <a16:creationId xmlns:a16="http://schemas.microsoft.com/office/drawing/2014/main" id="{67808E0C-7B49-F743-826D-B930287A8AE8}"/>
              </a:ext>
            </a:extLst>
          </p:cNvPr>
          <p:cNvSpPr>
            <a:spLocks noGrp="1"/>
          </p:cNvSpPr>
          <p:nvPr>
            <p:ph idx="1"/>
          </p:nvPr>
        </p:nvSpPr>
        <p:spPr/>
        <p:txBody>
          <a:bodyPr/>
          <a:lstStyle/>
          <a:p>
            <a:pPr marL="0" indent="0">
              <a:buNone/>
            </a:pPr>
            <a:endParaRPr lang="en-US" dirty="0"/>
          </a:p>
        </p:txBody>
      </p:sp>
      <p:pic>
        <p:nvPicPr>
          <p:cNvPr id="4" name="Picture 3">
            <a:extLst>
              <a:ext uri="{FF2B5EF4-FFF2-40B4-BE49-F238E27FC236}">
                <a16:creationId xmlns:a16="http://schemas.microsoft.com/office/drawing/2014/main" id="{1458D385-2537-7646-ABFC-43906EB539B3}"/>
              </a:ext>
            </a:extLst>
          </p:cNvPr>
          <p:cNvPicPr>
            <a:picLocks noChangeAspect="1"/>
          </p:cNvPicPr>
          <p:nvPr/>
        </p:nvPicPr>
        <p:blipFill>
          <a:blip r:embed="rId2"/>
          <a:stretch>
            <a:fillRect/>
          </a:stretch>
        </p:blipFill>
        <p:spPr>
          <a:xfrm>
            <a:off x="1552761" y="2839244"/>
            <a:ext cx="3492500" cy="2324100"/>
          </a:xfrm>
          <a:prstGeom prst="rect">
            <a:avLst/>
          </a:prstGeom>
        </p:spPr>
      </p:pic>
      <p:pic>
        <p:nvPicPr>
          <p:cNvPr id="5" name="Picture 4">
            <a:extLst>
              <a:ext uri="{FF2B5EF4-FFF2-40B4-BE49-F238E27FC236}">
                <a16:creationId xmlns:a16="http://schemas.microsoft.com/office/drawing/2014/main" id="{55674784-7246-D845-8437-92063A25E45E}"/>
              </a:ext>
            </a:extLst>
          </p:cNvPr>
          <p:cNvPicPr>
            <a:picLocks noChangeAspect="1"/>
          </p:cNvPicPr>
          <p:nvPr/>
        </p:nvPicPr>
        <p:blipFill>
          <a:blip r:embed="rId3"/>
          <a:stretch>
            <a:fillRect/>
          </a:stretch>
        </p:blipFill>
        <p:spPr>
          <a:xfrm>
            <a:off x="5481918" y="2151837"/>
            <a:ext cx="3989293" cy="1589484"/>
          </a:xfrm>
          <a:prstGeom prst="rect">
            <a:avLst/>
          </a:prstGeom>
        </p:spPr>
      </p:pic>
      <p:pic>
        <p:nvPicPr>
          <p:cNvPr id="6" name="Picture 5">
            <a:extLst>
              <a:ext uri="{FF2B5EF4-FFF2-40B4-BE49-F238E27FC236}">
                <a16:creationId xmlns:a16="http://schemas.microsoft.com/office/drawing/2014/main" id="{71BA5FCF-A295-8F4B-9E4B-53FB660C21F0}"/>
              </a:ext>
            </a:extLst>
          </p:cNvPr>
          <p:cNvPicPr>
            <a:picLocks noChangeAspect="1"/>
          </p:cNvPicPr>
          <p:nvPr/>
        </p:nvPicPr>
        <p:blipFill>
          <a:blip r:embed="rId4"/>
          <a:stretch>
            <a:fillRect/>
          </a:stretch>
        </p:blipFill>
        <p:spPr>
          <a:xfrm>
            <a:off x="7019365" y="3989464"/>
            <a:ext cx="2761128" cy="2070846"/>
          </a:xfrm>
          <a:prstGeom prst="rect">
            <a:avLst/>
          </a:prstGeom>
        </p:spPr>
      </p:pic>
    </p:spTree>
    <p:extLst>
      <p:ext uri="{BB962C8B-B14F-4D97-AF65-F5344CB8AC3E}">
        <p14:creationId xmlns:p14="http://schemas.microsoft.com/office/powerpoint/2010/main" val="3052632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54E00-754E-0840-B2B1-FB6C999703E1}"/>
              </a:ext>
            </a:extLst>
          </p:cNvPr>
          <p:cNvSpPr>
            <a:spLocks noGrp="1"/>
          </p:cNvSpPr>
          <p:nvPr>
            <p:ph type="title"/>
          </p:nvPr>
        </p:nvSpPr>
        <p:spPr/>
        <p:txBody>
          <a:bodyPr>
            <a:normAutofit/>
          </a:bodyPr>
          <a:lstStyle/>
          <a:p>
            <a:pPr algn="ctr"/>
            <a:r>
              <a:rPr lang="en-US" sz="2400" dirty="0"/>
              <a:t>…but also ask, do they KNOW what they NEED to know? </a:t>
            </a:r>
          </a:p>
        </p:txBody>
      </p:sp>
      <p:pic>
        <p:nvPicPr>
          <p:cNvPr id="4" name="Content Placeholder 3">
            <a:extLst>
              <a:ext uri="{FF2B5EF4-FFF2-40B4-BE49-F238E27FC236}">
                <a16:creationId xmlns:a16="http://schemas.microsoft.com/office/drawing/2014/main" id="{17FED6C2-230E-1043-9327-6174DB62A097}"/>
              </a:ext>
            </a:extLst>
          </p:cNvPr>
          <p:cNvPicPr>
            <a:picLocks noGrp="1" noChangeAspect="1"/>
          </p:cNvPicPr>
          <p:nvPr>
            <p:ph idx="1"/>
          </p:nvPr>
        </p:nvPicPr>
        <p:blipFill>
          <a:blip r:embed="rId2"/>
          <a:stretch>
            <a:fillRect/>
          </a:stretch>
        </p:blipFill>
        <p:spPr>
          <a:xfrm>
            <a:off x="1935630" y="1964064"/>
            <a:ext cx="3937000" cy="2057400"/>
          </a:xfrm>
        </p:spPr>
      </p:pic>
      <p:pic>
        <p:nvPicPr>
          <p:cNvPr id="8" name="Picture 7">
            <a:extLst>
              <a:ext uri="{FF2B5EF4-FFF2-40B4-BE49-F238E27FC236}">
                <a16:creationId xmlns:a16="http://schemas.microsoft.com/office/drawing/2014/main" id="{2376E0FF-EEFC-AC44-AB3C-1F8341C4B4DC}"/>
              </a:ext>
            </a:extLst>
          </p:cNvPr>
          <p:cNvPicPr>
            <a:picLocks noChangeAspect="1"/>
          </p:cNvPicPr>
          <p:nvPr/>
        </p:nvPicPr>
        <p:blipFill>
          <a:blip r:embed="rId3"/>
          <a:stretch>
            <a:fillRect/>
          </a:stretch>
        </p:blipFill>
        <p:spPr>
          <a:xfrm>
            <a:off x="7302873" y="2592714"/>
            <a:ext cx="2857500" cy="2857500"/>
          </a:xfrm>
          <a:prstGeom prst="rect">
            <a:avLst/>
          </a:prstGeom>
        </p:spPr>
      </p:pic>
    </p:spTree>
    <p:extLst>
      <p:ext uri="{BB962C8B-B14F-4D97-AF65-F5344CB8AC3E}">
        <p14:creationId xmlns:p14="http://schemas.microsoft.com/office/powerpoint/2010/main" val="34327428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5211E-04E4-E64B-9EC6-6CB49D00882B}"/>
              </a:ext>
            </a:extLst>
          </p:cNvPr>
          <p:cNvSpPr>
            <a:spLocks noGrp="1"/>
          </p:cNvSpPr>
          <p:nvPr>
            <p:ph type="title"/>
          </p:nvPr>
        </p:nvSpPr>
        <p:spPr/>
        <p:txBody>
          <a:bodyPr>
            <a:normAutofit/>
          </a:bodyPr>
          <a:lstStyle/>
          <a:p>
            <a:pPr algn="ctr"/>
            <a:r>
              <a:rPr lang="en-US" sz="2400" dirty="0"/>
              <a:t>What does it mean to be a veteran in the United States ca. 2023?</a:t>
            </a:r>
          </a:p>
        </p:txBody>
      </p:sp>
      <p:pic>
        <p:nvPicPr>
          <p:cNvPr id="5" name="Content Placeholder 4">
            <a:extLst>
              <a:ext uri="{FF2B5EF4-FFF2-40B4-BE49-F238E27FC236}">
                <a16:creationId xmlns:a16="http://schemas.microsoft.com/office/drawing/2014/main" id="{F84AF0EA-5E22-9D46-BBE3-43919C4BE726}"/>
              </a:ext>
            </a:extLst>
          </p:cNvPr>
          <p:cNvPicPr>
            <a:picLocks noGrp="1" noChangeAspect="1"/>
          </p:cNvPicPr>
          <p:nvPr>
            <p:ph idx="1"/>
          </p:nvPr>
        </p:nvPicPr>
        <p:blipFill>
          <a:blip r:embed="rId2"/>
          <a:stretch>
            <a:fillRect/>
          </a:stretch>
        </p:blipFill>
        <p:spPr>
          <a:xfrm>
            <a:off x="3756585" y="3074194"/>
            <a:ext cx="3441700" cy="2362200"/>
          </a:xfrm>
        </p:spPr>
      </p:pic>
      <p:pic>
        <p:nvPicPr>
          <p:cNvPr id="4" name="Picture 3">
            <a:extLst>
              <a:ext uri="{FF2B5EF4-FFF2-40B4-BE49-F238E27FC236}">
                <a16:creationId xmlns:a16="http://schemas.microsoft.com/office/drawing/2014/main" id="{66E4B158-36F2-5A47-AA19-39FCFA57B608}"/>
              </a:ext>
            </a:extLst>
          </p:cNvPr>
          <p:cNvPicPr>
            <a:picLocks noChangeAspect="1"/>
          </p:cNvPicPr>
          <p:nvPr/>
        </p:nvPicPr>
        <p:blipFill>
          <a:blip r:embed="rId3"/>
          <a:stretch>
            <a:fillRect/>
          </a:stretch>
        </p:blipFill>
        <p:spPr>
          <a:xfrm>
            <a:off x="1605430" y="2147094"/>
            <a:ext cx="1854200" cy="1854200"/>
          </a:xfrm>
          <a:prstGeom prst="rect">
            <a:avLst/>
          </a:prstGeom>
        </p:spPr>
      </p:pic>
      <p:pic>
        <p:nvPicPr>
          <p:cNvPr id="6" name="Picture 5">
            <a:extLst>
              <a:ext uri="{FF2B5EF4-FFF2-40B4-BE49-F238E27FC236}">
                <a16:creationId xmlns:a16="http://schemas.microsoft.com/office/drawing/2014/main" id="{37B21793-3E2C-3F4A-8F17-846FD29605B1}"/>
              </a:ext>
            </a:extLst>
          </p:cNvPr>
          <p:cNvPicPr>
            <a:picLocks noChangeAspect="1"/>
          </p:cNvPicPr>
          <p:nvPr/>
        </p:nvPicPr>
        <p:blipFill>
          <a:blip r:embed="rId4"/>
          <a:stretch>
            <a:fillRect/>
          </a:stretch>
        </p:blipFill>
        <p:spPr>
          <a:xfrm>
            <a:off x="7495240" y="2375694"/>
            <a:ext cx="3352800" cy="1879600"/>
          </a:xfrm>
          <a:prstGeom prst="rect">
            <a:avLst/>
          </a:prstGeom>
        </p:spPr>
      </p:pic>
    </p:spTree>
    <p:extLst>
      <p:ext uri="{BB962C8B-B14F-4D97-AF65-F5344CB8AC3E}">
        <p14:creationId xmlns:p14="http://schemas.microsoft.com/office/powerpoint/2010/main" val="28646385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D9AC3-69F7-BC44-8289-46176090E2F3}"/>
              </a:ext>
            </a:extLst>
          </p:cNvPr>
          <p:cNvSpPr>
            <a:spLocks noGrp="1"/>
          </p:cNvSpPr>
          <p:nvPr>
            <p:ph type="title"/>
          </p:nvPr>
        </p:nvSpPr>
        <p:spPr/>
        <p:txBody>
          <a:bodyPr>
            <a:normAutofit/>
          </a:bodyPr>
          <a:lstStyle/>
          <a:p>
            <a:pPr algn="ctr"/>
            <a:r>
              <a:rPr lang="en-US" sz="2400" dirty="0"/>
              <a:t>The Stolen Valor channel on YouTube has 828K subscribers</a:t>
            </a:r>
          </a:p>
        </p:txBody>
      </p:sp>
      <p:pic>
        <p:nvPicPr>
          <p:cNvPr id="4" name="Content Placeholder 3">
            <a:extLst>
              <a:ext uri="{FF2B5EF4-FFF2-40B4-BE49-F238E27FC236}">
                <a16:creationId xmlns:a16="http://schemas.microsoft.com/office/drawing/2014/main" id="{380065EE-4984-0342-810E-47E8ABB5936A}"/>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22058621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E4438-B53C-B748-9ABA-993EE79DC77F}"/>
              </a:ext>
            </a:extLst>
          </p:cNvPr>
          <p:cNvSpPr>
            <a:spLocks noGrp="1"/>
          </p:cNvSpPr>
          <p:nvPr>
            <p:ph type="title"/>
          </p:nvPr>
        </p:nvSpPr>
        <p:spPr/>
        <p:txBody>
          <a:bodyPr>
            <a:normAutofit fontScale="90000"/>
          </a:bodyPr>
          <a:lstStyle/>
          <a:p>
            <a:pPr algn="ctr"/>
            <a:r>
              <a:rPr lang="en-US" sz="2400" dirty="0"/>
              <a:t>Gen. Mike </a:t>
            </a:r>
            <a:r>
              <a:rPr lang="en-US" sz="2400" dirty="0" err="1"/>
              <a:t>Minihan</a:t>
            </a:r>
            <a:r>
              <a:rPr lang="en-US" sz="2400" dirty="0"/>
              <a:t>, Commander Air Mobility Command. Known </a:t>
            </a:r>
            <a:r>
              <a:rPr lang="en-US" sz="2400"/>
              <a:t>for soundbites </a:t>
            </a:r>
            <a:r>
              <a:rPr lang="en-US" sz="2400" dirty="0"/>
              <a:t>such as</a:t>
            </a:r>
            <a:br>
              <a:rPr lang="en-US" sz="2400" dirty="0"/>
            </a:br>
            <a:r>
              <a:rPr lang="en-US" sz="2400" dirty="0"/>
              <a:t>“Killing the enemy makes life better” and, most recently, “My gut tells me we will fight in 2025” (a reference to China)</a:t>
            </a:r>
          </a:p>
        </p:txBody>
      </p:sp>
      <p:pic>
        <p:nvPicPr>
          <p:cNvPr id="4" name="Content Placeholder 3">
            <a:extLst>
              <a:ext uri="{FF2B5EF4-FFF2-40B4-BE49-F238E27FC236}">
                <a16:creationId xmlns:a16="http://schemas.microsoft.com/office/drawing/2014/main" id="{D625C6A9-9E6E-EA48-9A4B-9B49F8B470C0}"/>
              </a:ext>
            </a:extLst>
          </p:cNvPr>
          <p:cNvPicPr>
            <a:picLocks noGrp="1" noChangeAspect="1"/>
          </p:cNvPicPr>
          <p:nvPr>
            <p:ph idx="1"/>
          </p:nvPr>
        </p:nvPicPr>
        <p:blipFill>
          <a:blip r:embed="rId2"/>
          <a:stretch>
            <a:fillRect/>
          </a:stretch>
        </p:blipFill>
        <p:spPr>
          <a:xfrm>
            <a:off x="2614930" y="1825625"/>
            <a:ext cx="6962140" cy="4351338"/>
          </a:xfrm>
        </p:spPr>
      </p:pic>
    </p:spTree>
    <p:extLst>
      <p:ext uri="{BB962C8B-B14F-4D97-AF65-F5344CB8AC3E}">
        <p14:creationId xmlns:p14="http://schemas.microsoft.com/office/powerpoint/2010/main" val="959690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D432-97C8-9747-B8D7-6C854FF17047}"/>
              </a:ext>
            </a:extLst>
          </p:cNvPr>
          <p:cNvSpPr>
            <a:spLocks noGrp="1"/>
          </p:cNvSpPr>
          <p:nvPr>
            <p:ph type="title"/>
          </p:nvPr>
        </p:nvSpPr>
        <p:spPr/>
        <p:txBody>
          <a:bodyPr>
            <a:normAutofit/>
          </a:bodyPr>
          <a:lstStyle/>
          <a:p>
            <a:pPr algn="ctr"/>
            <a:r>
              <a:rPr lang="en-US" sz="2400" dirty="0"/>
              <a:t>Captain Ewart V. Tempest with his bride Marcelle-Julienne in 1918</a:t>
            </a:r>
          </a:p>
        </p:txBody>
      </p:sp>
      <p:pic>
        <p:nvPicPr>
          <p:cNvPr id="5" name="Content Placeholder 4">
            <a:extLst>
              <a:ext uri="{FF2B5EF4-FFF2-40B4-BE49-F238E27FC236}">
                <a16:creationId xmlns:a16="http://schemas.microsoft.com/office/drawing/2014/main" id="{16744965-3EF8-8549-8E5D-BB4AC88D0D4C}"/>
              </a:ext>
            </a:extLst>
          </p:cNvPr>
          <p:cNvPicPr>
            <a:picLocks noGrp="1" noChangeAspect="1"/>
          </p:cNvPicPr>
          <p:nvPr>
            <p:ph idx="1"/>
          </p:nvPr>
        </p:nvPicPr>
        <p:blipFill>
          <a:blip r:embed="rId2"/>
          <a:stretch>
            <a:fillRect/>
          </a:stretch>
        </p:blipFill>
        <p:spPr>
          <a:xfrm>
            <a:off x="4730750" y="2045494"/>
            <a:ext cx="2730500" cy="3911600"/>
          </a:xfrm>
        </p:spPr>
      </p:pic>
    </p:spTree>
    <p:extLst>
      <p:ext uri="{BB962C8B-B14F-4D97-AF65-F5344CB8AC3E}">
        <p14:creationId xmlns:p14="http://schemas.microsoft.com/office/powerpoint/2010/main" val="3089744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50347-A520-9C47-84EE-251D2AE9A61F}"/>
              </a:ext>
            </a:extLst>
          </p:cNvPr>
          <p:cNvSpPr>
            <a:spLocks noGrp="1"/>
          </p:cNvSpPr>
          <p:nvPr>
            <p:ph type="title"/>
          </p:nvPr>
        </p:nvSpPr>
        <p:spPr/>
        <p:txBody>
          <a:bodyPr>
            <a:normAutofit/>
          </a:bodyPr>
          <a:lstStyle/>
          <a:p>
            <a:pPr algn="ctr"/>
            <a:r>
              <a:rPr lang="en-US" sz="2400" dirty="0"/>
              <a:t>First, let’s decide on our temporal parameters:</a:t>
            </a:r>
            <a:br>
              <a:rPr lang="en-US" sz="2400" dirty="0"/>
            </a:br>
            <a:r>
              <a:rPr lang="en-US" sz="2400" dirty="0"/>
              <a:t>The long twenty-first century?</a:t>
            </a:r>
          </a:p>
        </p:txBody>
      </p:sp>
      <p:sp>
        <p:nvSpPr>
          <p:cNvPr id="3" name="Content Placeholder 2">
            <a:extLst>
              <a:ext uri="{FF2B5EF4-FFF2-40B4-BE49-F238E27FC236}">
                <a16:creationId xmlns:a16="http://schemas.microsoft.com/office/drawing/2014/main" id="{1445BF67-B00E-EF4D-A0E7-67BE9600F839}"/>
              </a:ext>
            </a:extLst>
          </p:cNvPr>
          <p:cNvSpPr>
            <a:spLocks noGrp="1"/>
          </p:cNvSpPr>
          <p:nvPr>
            <p:ph idx="1"/>
          </p:nvPr>
        </p:nvSpPr>
        <p:spPr/>
        <p:txBody>
          <a:bodyPr/>
          <a:lstStyle/>
          <a:p>
            <a:pPr marL="0" indent="0">
              <a:buNone/>
            </a:pPr>
            <a:r>
              <a:rPr lang="en-US" dirty="0"/>
              <a:t>Nineteenth century: 1775 or 1789 — 1914</a:t>
            </a:r>
          </a:p>
          <a:p>
            <a:pPr marL="0" indent="0">
              <a:buNone/>
            </a:pPr>
            <a:r>
              <a:rPr lang="en-US" dirty="0"/>
              <a:t>Twentieth century: 1914 — 1989 or 1991</a:t>
            </a:r>
          </a:p>
          <a:p>
            <a:pPr marL="0" indent="0">
              <a:buNone/>
            </a:pPr>
            <a:r>
              <a:rPr lang="en-US" dirty="0"/>
              <a:t>Twenty-first century: 1989 or 1991 — ?</a:t>
            </a:r>
          </a:p>
          <a:p>
            <a:pPr marL="0" indent="0">
              <a:buNone/>
            </a:pPr>
            <a:endParaRPr lang="en-US" dirty="0"/>
          </a:p>
        </p:txBody>
      </p:sp>
      <p:pic>
        <p:nvPicPr>
          <p:cNvPr id="4" name="Picture 3">
            <a:extLst>
              <a:ext uri="{FF2B5EF4-FFF2-40B4-BE49-F238E27FC236}">
                <a16:creationId xmlns:a16="http://schemas.microsoft.com/office/drawing/2014/main" id="{D0BC8511-E9B9-874F-B184-357002B8AB71}"/>
              </a:ext>
            </a:extLst>
          </p:cNvPr>
          <p:cNvPicPr>
            <a:picLocks noChangeAspect="1"/>
          </p:cNvPicPr>
          <p:nvPr/>
        </p:nvPicPr>
        <p:blipFill>
          <a:blip r:embed="rId2"/>
          <a:stretch>
            <a:fillRect/>
          </a:stretch>
        </p:blipFill>
        <p:spPr>
          <a:xfrm>
            <a:off x="7631289" y="2086592"/>
            <a:ext cx="2362200" cy="1762565"/>
          </a:xfrm>
          <a:prstGeom prst="rect">
            <a:avLst/>
          </a:prstGeom>
        </p:spPr>
      </p:pic>
      <p:pic>
        <p:nvPicPr>
          <p:cNvPr id="5" name="Picture 4">
            <a:extLst>
              <a:ext uri="{FF2B5EF4-FFF2-40B4-BE49-F238E27FC236}">
                <a16:creationId xmlns:a16="http://schemas.microsoft.com/office/drawing/2014/main" id="{34C53DD4-59CD-C64E-AB5D-B746F6657B6F}"/>
              </a:ext>
            </a:extLst>
          </p:cNvPr>
          <p:cNvPicPr>
            <a:picLocks noChangeAspect="1"/>
          </p:cNvPicPr>
          <p:nvPr/>
        </p:nvPicPr>
        <p:blipFill>
          <a:blip r:embed="rId3"/>
          <a:stretch>
            <a:fillRect/>
          </a:stretch>
        </p:blipFill>
        <p:spPr>
          <a:xfrm>
            <a:off x="1105930" y="3414712"/>
            <a:ext cx="4038600" cy="2019300"/>
          </a:xfrm>
          <a:prstGeom prst="rect">
            <a:avLst/>
          </a:prstGeom>
        </p:spPr>
      </p:pic>
      <p:pic>
        <p:nvPicPr>
          <p:cNvPr id="6" name="Picture 5">
            <a:extLst>
              <a:ext uri="{FF2B5EF4-FFF2-40B4-BE49-F238E27FC236}">
                <a16:creationId xmlns:a16="http://schemas.microsoft.com/office/drawing/2014/main" id="{4891E219-314F-CD41-B4FC-843F323F4BDD}"/>
              </a:ext>
            </a:extLst>
          </p:cNvPr>
          <p:cNvPicPr>
            <a:picLocks noChangeAspect="1"/>
          </p:cNvPicPr>
          <p:nvPr/>
        </p:nvPicPr>
        <p:blipFill>
          <a:blip r:embed="rId4"/>
          <a:stretch>
            <a:fillRect/>
          </a:stretch>
        </p:blipFill>
        <p:spPr>
          <a:xfrm>
            <a:off x="5587430" y="4067175"/>
            <a:ext cx="3770869" cy="2109788"/>
          </a:xfrm>
          <a:prstGeom prst="rect">
            <a:avLst/>
          </a:prstGeom>
        </p:spPr>
      </p:pic>
    </p:spTree>
    <p:extLst>
      <p:ext uri="{BB962C8B-B14F-4D97-AF65-F5344CB8AC3E}">
        <p14:creationId xmlns:p14="http://schemas.microsoft.com/office/powerpoint/2010/main" val="2198167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3150F-0360-6C46-8718-BFBE0D1932DF}"/>
              </a:ext>
            </a:extLst>
          </p:cNvPr>
          <p:cNvSpPr>
            <a:spLocks noGrp="1"/>
          </p:cNvSpPr>
          <p:nvPr>
            <p:ph type="title"/>
          </p:nvPr>
        </p:nvSpPr>
        <p:spPr/>
        <p:txBody>
          <a:bodyPr>
            <a:normAutofit/>
          </a:bodyPr>
          <a:lstStyle/>
          <a:p>
            <a:pPr algn="ctr"/>
            <a:r>
              <a:rPr lang="en-US" sz="2400" dirty="0"/>
              <a:t>Every one of these sayings, whether wise or facile or humorous, possesses serious meaning in the year 2023</a:t>
            </a:r>
          </a:p>
        </p:txBody>
      </p:sp>
      <p:sp>
        <p:nvSpPr>
          <p:cNvPr id="3" name="Content Placeholder 2">
            <a:extLst>
              <a:ext uri="{FF2B5EF4-FFF2-40B4-BE49-F238E27FC236}">
                <a16:creationId xmlns:a16="http://schemas.microsoft.com/office/drawing/2014/main" id="{BF8E87B5-8D7A-3049-B18F-2FAD947B7250}"/>
              </a:ext>
            </a:extLst>
          </p:cNvPr>
          <p:cNvSpPr>
            <a:spLocks noGrp="1"/>
          </p:cNvSpPr>
          <p:nvPr>
            <p:ph idx="1"/>
          </p:nvPr>
        </p:nvSpPr>
        <p:spPr/>
        <p:txBody>
          <a:bodyPr>
            <a:normAutofit fontScale="70000" lnSpcReduction="20000"/>
          </a:bodyPr>
          <a:lstStyle/>
          <a:p>
            <a:pPr marL="0" indent="0">
              <a:buNone/>
            </a:pPr>
            <a:r>
              <a:rPr lang="en-US" dirty="0"/>
              <a:t>In peace, sons bury their fathers. In war, fathers bury their sons (Herodotus)</a:t>
            </a:r>
          </a:p>
          <a:p>
            <a:pPr marL="0" indent="0">
              <a:buNone/>
            </a:pPr>
            <a:r>
              <a:rPr lang="en-US" dirty="0"/>
              <a:t>War is hell (William Tecumseh Sherman)</a:t>
            </a:r>
          </a:p>
          <a:p>
            <a:pPr marL="0" indent="0">
              <a:buNone/>
            </a:pPr>
            <a:r>
              <a:rPr lang="en-US" dirty="0"/>
              <a:t>The best armor is staying our of gun range (Italian proverb)</a:t>
            </a:r>
          </a:p>
          <a:p>
            <a:pPr marL="0" indent="0">
              <a:buNone/>
            </a:pPr>
            <a:r>
              <a:rPr lang="en-US" dirty="0"/>
              <a:t>All war is a symptom of man’s failure as a thinking animal (John Steinbeck)</a:t>
            </a:r>
          </a:p>
          <a:p>
            <a:pPr marL="0" indent="0">
              <a:buNone/>
            </a:pPr>
            <a:r>
              <a:rPr lang="en-US" dirty="0"/>
              <a:t>The true soldier fights not because he hates what is in front of him, but because he loves what is behind him (G.K. Chesterton)</a:t>
            </a:r>
          </a:p>
          <a:p>
            <a:pPr marL="0" indent="0">
              <a:buNone/>
            </a:pPr>
            <a:r>
              <a:rPr lang="en-US" dirty="0"/>
              <a:t>Do not touch anything unnecessarily. Beware of pretty girls in dance halls and parks who may be spies, as well as bicycles, revolvers, uniforms, arms, dead horses, and men lying on roads — they are not there accidentally (Soviet infantry manual from the 1930’s)</a:t>
            </a:r>
          </a:p>
          <a:p>
            <a:pPr marL="0" indent="0">
              <a:buNone/>
            </a:pPr>
            <a:r>
              <a:rPr lang="en-US" dirty="0"/>
              <a:t>The journey of a thousand miles begins with one step. And lots of bitching (Anonymous)</a:t>
            </a:r>
          </a:p>
          <a:p>
            <a:pPr marL="0" indent="0">
              <a:buNone/>
            </a:pPr>
            <a:r>
              <a:rPr lang="en-US" dirty="0"/>
              <a:t>There is no hunting like the hunting of man, and those who have hunted armed men long enough and liked it, never care for anything else (Ernest Hemingway)</a:t>
            </a:r>
          </a:p>
          <a:p>
            <a:pPr marL="0" indent="0">
              <a:buNone/>
            </a:pPr>
            <a:r>
              <a:rPr lang="en-US" dirty="0" err="1"/>
              <a:t>Interdum</a:t>
            </a:r>
            <a:r>
              <a:rPr lang="en-US" dirty="0"/>
              <a:t> </a:t>
            </a:r>
            <a:r>
              <a:rPr lang="en-US" dirty="0" err="1"/>
              <a:t>feror</a:t>
            </a:r>
            <a:r>
              <a:rPr lang="en-US" dirty="0"/>
              <a:t> </a:t>
            </a:r>
            <a:r>
              <a:rPr lang="en-US" dirty="0" err="1"/>
              <a:t>cupidine</a:t>
            </a:r>
            <a:r>
              <a:rPr lang="en-US" dirty="0"/>
              <a:t> </a:t>
            </a:r>
            <a:r>
              <a:rPr lang="en-US" dirty="0" err="1"/>
              <a:t>partium</a:t>
            </a:r>
            <a:r>
              <a:rPr lang="en-US" dirty="0"/>
              <a:t> </a:t>
            </a:r>
            <a:r>
              <a:rPr lang="en-US" dirty="0" err="1"/>
              <a:t>magnarum</a:t>
            </a:r>
            <a:r>
              <a:rPr lang="en-US" dirty="0"/>
              <a:t> </a:t>
            </a:r>
            <a:r>
              <a:rPr lang="en-US" dirty="0" err="1"/>
              <a:t>Europae</a:t>
            </a:r>
            <a:r>
              <a:rPr lang="en-US" dirty="0"/>
              <a:t> </a:t>
            </a:r>
            <a:r>
              <a:rPr lang="en-US" dirty="0" err="1"/>
              <a:t>vincendarum</a:t>
            </a:r>
            <a:r>
              <a:rPr lang="en-US" dirty="0"/>
              <a:t> = Sometimes I get this urge to conquer large parts of Europe (Anonymous)</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4118436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E054D-EF73-A348-98C4-5E9F7454279D}"/>
              </a:ext>
            </a:extLst>
          </p:cNvPr>
          <p:cNvSpPr>
            <a:spLocks noGrp="1"/>
          </p:cNvSpPr>
          <p:nvPr>
            <p:ph type="title"/>
          </p:nvPr>
        </p:nvSpPr>
        <p:spPr/>
        <p:txBody>
          <a:bodyPr>
            <a:normAutofit/>
          </a:bodyPr>
          <a:lstStyle/>
          <a:p>
            <a:pPr algn="ctr"/>
            <a:r>
              <a:rPr lang="en-US" sz="2400" dirty="0"/>
              <a:t>Carl von Clausewitz + Douglas Jerrold</a:t>
            </a:r>
            <a:br>
              <a:rPr lang="en-US" sz="2400" dirty="0"/>
            </a:br>
            <a:r>
              <a:rPr lang="en-US" sz="2400" dirty="0"/>
              <a:t>Mashup</a:t>
            </a:r>
          </a:p>
        </p:txBody>
      </p:sp>
      <p:sp>
        <p:nvSpPr>
          <p:cNvPr id="3" name="Content Placeholder 2">
            <a:extLst>
              <a:ext uri="{FF2B5EF4-FFF2-40B4-BE49-F238E27FC236}">
                <a16:creationId xmlns:a16="http://schemas.microsoft.com/office/drawing/2014/main" id="{EEC73F98-D782-9C44-AFC6-8F2CCFAA189C}"/>
              </a:ext>
            </a:extLst>
          </p:cNvPr>
          <p:cNvSpPr>
            <a:spLocks noGrp="1"/>
          </p:cNvSpPr>
          <p:nvPr>
            <p:ph idx="1"/>
          </p:nvPr>
        </p:nvSpPr>
        <p:spPr/>
        <p:txBody>
          <a:bodyPr>
            <a:normAutofit/>
          </a:bodyPr>
          <a:lstStyle/>
          <a:p>
            <a:pPr marL="0" indent="0" algn="ctr">
              <a:buNone/>
            </a:pPr>
            <a:r>
              <a:rPr lang="en-US" sz="2400" dirty="0"/>
              <a:t>war is politics by other means (Clausewitz) + war is murder in uniform (Jerrold) = murderous politics</a:t>
            </a:r>
          </a:p>
        </p:txBody>
      </p:sp>
      <p:pic>
        <p:nvPicPr>
          <p:cNvPr id="4" name="Picture 3">
            <a:extLst>
              <a:ext uri="{FF2B5EF4-FFF2-40B4-BE49-F238E27FC236}">
                <a16:creationId xmlns:a16="http://schemas.microsoft.com/office/drawing/2014/main" id="{5476FE7E-6128-4A46-B725-9FE4BC22359C}"/>
              </a:ext>
            </a:extLst>
          </p:cNvPr>
          <p:cNvPicPr>
            <a:picLocks noChangeAspect="1"/>
          </p:cNvPicPr>
          <p:nvPr/>
        </p:nvPicPr>
        <p:blipFill>
          <a:blip r:embed="rId2"/>
          <a:stretch>
            <a:fillRect/>
          </a:stretch>
        </p:blipFill>
        <p:spPr>
          <a:xfrm>
            <a:off x="6677795" y="2733768"/>
            <a:ext cx="2334476" cy="2973855"/>
          </a:xfrm>
          <a:prstGeom prst="rect">
            <a:avLst/>
          </a:prstGeom>
        </p:spPr>
      </p:pic>
      <p:pic>
        <p:nvPicPr>
          <p:cNvPr id="5" name="Picture 4">
            <a:extLst>
              <a:ext uri="{FF2B5EF4-FFF2-40B4-BE49-F238E27FC236}">
                <a16:creationId xmlns:a16="http://schemas.microsoft.com/office/drawing/2014/main" id="{6AF29C1B-61CB-C845-813D-7410745E89A6}"/>
              </a:ext>
            </a:extLst>
          </p:cNvPr>
          <p:cNvPicPr>
            <a:picLocks noChangeAspect="1"/>
          </p:cNvPicPr>
          <p:nvPr/>
        </p:nvPicPr>
        <p:blipFill>
          <a:blip r:embed="rId3"/>
          <a:stretch>
            <a:fillRect/>
          </a:stretch>
        </p:blipFill>
        <p:spPr>
          <a:xfrm>
            <a:off x="2939442" y="2641648"/>
            <a:ext cx="2212679" cy="3158096"/>
          </a:xfrm>
          <a:prstGeom prst="rect">
            <a:avLst/>
          </a:prstGeom>
        </p:spPr>
      </p:pic>
    </p:spTree>
    <p:extLst>
      <p:ext uri="{BB962C8B-B14F-4D97-AF65-F5344CB8AC3E}">
        <p14:creationId xmlns:p14="http://schemas.microsoft.com/office/powerpoint/2010/main" val="766106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38AB2-61A6-1E4F-A609-A2DDF7BA1632}"/>
              </a:ext>
            </a:extLst>
          </p:cNvPr>
          <p:cNvSpPr>
            <a:spLocks noGrp="1"/>
          </p:cNvSpPr>
          <p:nvPr>
            <p:ph type="title"/>
          </p:nvPr>
        </p:nvSpPr>
        <p:spPr/>
        <p:txBody>
          <a:bodyPr>
            <a:normAutofit/>
          </a:bodyPr>
          <a:lstStyle/>
          <a:p>
            <a:pPr algn="ctr"/>
            <a:r>
              <a:rPr lang="en-US" sz="2400" dirty="0"/>
              <a:t>Out of war, order?</a:t>
            </a:r>
            <a:br>
              <a:rPr lang="en-US" sz="2400" dirty="0"/>
            </a:br>
            <a:r>
              <a:rPr lang="en-US" sz="2400" dirty="0"/>
              <a:t>Military leaders as state builders</a:t>
            </a:r>
          </a:p>
        </p:txBody>
      </p:sp>
      <p:pic>
        <p:nvPicPr>
          <p:cNvPr id="4" name="Content Placeholder 3">
            <a:extLst>
              <a:ext uri="{FF2B5EF4-FFF2-40B4-BE49-F238E27FC236}">
                <a16:creationId xmlns:a16="http://schemas.microsoft.com/office/drawing/2014/main" id="{6B27EED8-E548-464A-AC6A-57A09939C85D}"/>
              </a:ext>
            </a:extLst>
          </p:cNvPr>
          <p:cNvPicPr>
            <a:picLocks noGrp="1" noChangeAspect="1"/>
          </p:cNvPicPr>
          <p:nvPr>
            <p:ph idx="1"/>
          </p:nvPr>
        </p:nvPicPr>
        <p:blipFill>
          <a:blip r:embed="rId2"/>
          <a:stretch>
            <a:fillRect/>
          </a:stretch>
        </p:blipFill>
        <p:spPr>
          <a:xfrm>
            <a:off x="2027215" y="1533159"/>
            <a:ext cx="1607752" cy="2143669"/>
          </a:xfrm>
        </p:spPr>
      </p:pic>
      <p:pic>
        <p:nvPicPr>
          <p:cNvPr id="5" name="Picture 4">
            <a:extLst>
              <a:ext uri="{FF2B5EF4-FFF2-40B4-BE49-F238E27FC236}">
                <a16:creationId xmlns:a16="http://schemas.microsoft.com/office/drawing/2014/main" id="{39A5E0A2-543E-174F-913A-DDC54A7A125D}"/>
              </a:ext>
            </a:extLst>
          </p:cNvPr>
          <p:cNvPicPr>
            <a:picLocks noChangeAspect="1"/>
          </p:cNvPicPr>
          <p:nvPr/>
        </p:nvPicPr>
        <p:blipFill>
          <a:blip r:embed="rId3"/>
          <a:stretch>
            <a:fillRect/>
          </a:stretch>
        </p:blipFill>
        <p:spPr>
          <a:xfrm>
            <a:off x="8226361" y="2178619"/>
            <a:ext cx="2681445" cy="3694563"/>
          </a:xfrm>
          <a:prstGeom prst="rect">
            <a:avLst/>
          </a:prstGeom>
        </p:spPr>
      </p:pic>
      <p:pic>
        <p:nvPicPr>
          <p:cNvPr id="6" name="Picture 5">
            <a:extLst>
              <a:ext uri="{FF2B5EF4-FFF2-40B4-BE49-F238E27FC236}">
                <a16:creationId xmlns:a16="http://schemas.microsoft.com/office/drawing/2014/main" id="{CB3B1881-02EC-1744-871F-5FF77E4B9CF1}"/>
              </a:ext>
            </a:extLst>
          </p:cNvPr>
          <p:cNvPicPr>
            <a:picLocks noChangeAspect="1"/>
          </p:cNvPicPr>
          <p:nvPr/>
        </p:nvPicPr>
        <p:blipFill>
          <a:blip r:embed="rId4"/>
          <a:stretch>
            <a:fillRect/>
          </a:stretch>
        </p:blipFill>
        <p:spPr>
          <a:xfrm>
            <a:off x="5185583" y="4322288"/>
            <a:ext cx="2857500" cy="2133600"/>
          </a:xfrm>
          <a:prstGeom prst="rect">
            <a:avLst/>
          </a:prstGeom>
        </p:spPr>
      </p:pic>
      <p:pic>
        <p:nvPicPr>
          <p:cNvPr id="7" name="Picture 6">
            <a:extLst>
              <a:ext uri="{FF2B5EF4-FFF2-40B4-BE49-F238E27FC236}">
                <a16:creationId xmlns:a16="http://schemas.microsoft.com/office/drawing/2014/main" id="{7973C4E6-01D7-B945-9EAA-3CF1F5D39321}"/>
              </a:ext>
            </a:extLst>
          </p:cNvPr>
          <p:cNvPicPr>
            <a:picLocks noChangeAspect="1"/>
          </p:cNvPicPr>
          <p:nvPr/>
        </p:nvPicPr>
        <p:blipFill>
          <a:blip r:embed="rId5"/>
          <a:stretch>
            <a:fillRect/>
          </a:stretch>
        </p:blipFill>
        <p:spPr>
          <a:xfrm>
            <a:off x="5452462" y="1842621"/>
            <a:ext cx="1496480" cy="2085686"/>
          </a:xfrm>
          <a:prstGeom prst="rect">
            <a:avLst/>
          </a:prstGeom>
        </p:spPr>
      </p:pic>
      <p:pic>
        <p:nvPicPr>
          <p:cNvPr id="3" name="Picture 2">
            <a:extLst>
              <a:ext uri="{FF2B5EF4-FFF2-40B4-BE49-F238E27FC236}">
                <a16:creationId xmlns:a16="http://schemas.microsoft.com/office/drawing/2014/main" id="{11AD9AE1-98B1-9146-91FD-490AAE072F84}"/>
              </a:ext>
            </a:extLst>
          </p:cNvPr>
          <p:cNvPicPr>
            <a:picLocks noChangeAspect="1"/>
          </p:cNvPicPr>
          <p:nvPr/>
        </p:nvPicPr>
        <p:blipFill>
          <a:blip r:embed="rId6"/>
          <a:stretch>
            <a:fillRect/>
          </a:stretch>
        </p:blipFill>
        <p:spPr>
          <a:xfrm>
            <a:off x="1192306" y="3928307"/>
            <a:ext cx="3810000" cy="2133600"/>
          </a:xfrm>
          <a:prstGeom prst="rect">
            <a:avLst/>
          </a:prstGeom>
        </p:spPr>
      </p:pic>
    </p:spTree>
    <p:extLst>
      <p:ext uri="{BB962C8B-B14F-4D97-AF65-F5344CB8AC3E}">
        <p14:creationId xmlns:p14="http://schemas.microsoft.com/office/powerpoint/2010/main" val="1624680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813ED-7C6A-804C-A02E-BE68B7F7E052}"/>
              </a:ext>
            </a:extLst>
          </p:cNvPr>
          <p:cNvSpPr>
            <a:spLocks noGrp="1"/>
          </p:cNvSpPr>
          <p:nvPr>
            <p:ph type="title"/>
          </p:nvPr>
        </p:nvSpPr>
        <p:spPr/>
        <p:txBody>
          <a:bodyPr>
            <a:normAutofit/>
          </a:bodyPr>
          <a:lstStyle/>
          <a:p>
            <a:pPr algn="ctr"/>
            <a:r>
              <a:rPr lang="en-US" sz="2400" dirty="0"/>
              <a:t>Studiedly, and misleadingly, bland. America’s greatest soldier-statesman of the modern era paraphrases Napoleon’s “In war, moral power is to the physical as three parts out of four”</a:t>
            </a:r>
          </a:p>
        </p:txBody>
      </p:sp>
      <p:pic>
        <p:nvPicPr>
          <p:cNvPr id="7" name="Content Placeholder 6">
            <a:extLst>
              <a:ext uri="{FF2B5EF4-FFF2-40B4-BE49-F238E27FC236}">
                <a16:creationId xmlns:a16="http://schemas.microsoft.com/office/drawing/2014/main" id="{028D3D92-567A-A448-A673-18B41DB93960}"/>
              </a:ext>
            </a:extLst>
          </p:cNvPr>
          <p:cNvPicPr>
            <a:picLocks noGrp="1" noChangeAspect="1"/>
          </p:cNvPicPr>
          <p:nvPr>
            <p:ph idx="1"/>
          </p:nvPr>
        </p:nvPicPr>
        <p:blipFill>
          <a:blip r:embed="rId2"/>
          <a:stretch>
            <a:fillRect/>
          </a:stretch>
        </p:blipFill>
        <p:spPr>
          <a:xfrm>
            <a:off x="1472703" y="1825625"/>
            <a:ext cx="9246593" cy="4351338"/>
          </a:xfrm>
        </p:spPr>
      </p:pic>
    </p:spTree>
    <p:extLst>
      <p:ext uri="{BB962C8B-B14F-4D97-AF65-F5344CB8AC3E}">
        <p14:creationId xmlns:p14="http://schemas.microsoft.com/office/powerpoint/2010/main" val="2541679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5379B-FF1F-1A4A-9547-2DA601B10417}"/>
              </a:ext>
            </a:extLst>
          </p:cNvPr>
          <p:cNvSpPr>
            <a:spLocks noGrp="1"/>
          </p:cNvSpPr>
          <p:nvPr>
            <p:ph type="title"/>
          </p:nvPr>
        </p:nvSpPr>
        <p:spPr>
          <a:xfrm>
            <a:off x="838200" y="365125"/>
            <a:ext cx="10515600" cy="1325563"/>
          </a:xfrm>
        </p:spPr>
        <p:txBody>
          <a:bodyPr>
            <a:normAutofit/>
          </a:bodyPr>
          <a:lstStyle/>
          <a:p>
            <a:pPr algn="ctr"/>
            <a:r>
              <a:rPr lang="en-US" sz="2400" dirty="0"/>
              <a:t>Were Russia’s defeats in the war with Ukraine due to damaged morale?</a:t>
            </a:r>
            <a:br>
              <a:rPr lang="en-US" sz="2400" dirty="0"/>
            </a:br>
            <a:r>
              <a:rPr lang="en-US" sz="2400" dirty="0"/>
              <a:t>(Image shows the sinking of the cruiser </a:t>
            </a:r>
            <a:r>
              <a:rPr lang="en-US" sz="2400" i="1" dirty="0"/>
              <a:t>Moskva</a:t>
            </a:r>
            <a:r>
              <a:rPr lang="en-US" sz="2400" dirty="0"/>
              <a:t>, the flagship of Russia’s Black Sea Fleet, on April 14, 2022)</a:t>
            </a:r>
          </a:p>
        </p:txBody>
      </p:sp>
      <p:pic>
        <p:nvPicPr>
          <p:cNvPr id="4" name="Content Placeholder 3">
            <a:extLst>
              <a:ext uri="{FF2B5EF4-FFF2-40B4-BE49-F238E27FC236}">
                <a16:creationId xmlns:a16="http://schemas.microsoft.com/office/drawing/2014/main" id="{E5D2156F-0888-0644-9DD0-9C4109154684}"/>
              </a:ext>
            </a:extLst>
          </p:cNvPr>
          <p:cNvPicPr>
            <a:picLocks noGrp="1" noChangeAspect="1"/>
          </p:cNvPicPr>
          <p:nvPr>
            <p:ph idx="1"/>
          </p:nvPr>
        </p:nvPicPr>
        <p:blipFill>
          <a:blip r:embed="rId2"/>
          <a:stretch>
            <a:fillRect/>
          </a:stretch>
        </p:blipFill>
        <p:spPr>
          <a:xfrm>
            <a:off x="2228144" y="1825625"/>
            <a:ext cx="7735712" cy="4351338"/>
          </a:xfrm>
        </p:spPr>
      </p:pic>
    </p:spTree>
    <p:extLst>
      <p:ext uri="{BB962C8B-B14F-4D97-AF65-F5344CB8AC3E}">
        <p14:creationId xmlns:p14="http://schemas.microsoft.com/office/powerpoint/2010/main" val="11293359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2112</TotalTime>
  <Words>1309</Words>
  <Application>Microsoft Office PowerPoint</Application>
  <PresentationFormat>Widescreen</PresentationFormat>
  <Paragraphs>67</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War in the Twenty-First Century</vt:lpstr>
      <vt:lpstr>FYI!</vt:lpstr>
      <vt:lpstr>Captain Ewart V. Tempest with his bride Marcelle-Julienne in 1918</vt:lpstr>
      <vt:lpstr>First, let’s decide on our temporal parameters: The long twenty-first century?</vt:lpstr>
      <vt:lpstr>Every one of these sayings, whether wise or facile or humorous, possesses serious meaning in the year 2023</vt:lpstr>
      <vt:lpstr>Carl von Clausewitz + Douglas Jerrold Mashup</vt:lpstr>
      <vt:lpstr>Out of war, order? Military leaders as state builders</vt:lpstr>
      <vt:lpstr>Studiedly, and misleadingly, bland. America’s greatest soldier-statesman of the modern era paraphrases Napoleon’s “In war, moral power is to the physical as three parts out of four”</vt:lpstr>
      <vt:lpstr>Were Russia’s defeats in the war with Ukraine due to damaged morale? (Image shows the sinking of the cruiser Moskva, the flagship of Russia’s Black Sea Fleet, on April 14, 2022)</vt:lpstr>
      <vt:lpstr>Napoleon’s Grande Armée enters Berlin on October 27, 1806</vt:lpstr>
      <vt:lpstr>The Revolution of March 8-12, 1917 led to the collapse of the Russian Imperial Army and, after the Bolsheviks seized power in November 1917, to a separate and humiliating peace with Germany</vt:lpstr>
      <vt:lpstr>August 8, 1918. Erich Ludendorff, Germany’s de facto commander in the west, described the opening of the Battle of Amiens, which began the Allies’ Hundred Days Offensive in World War I, as “the black day of the German Army”</vt:lpstr>
      <vt:lpstr>The Fall of France in 1940</vt:lpstr>
      <vt:lpstr>Firm and informed leadership</vt:lpstr>
      <vt:lpstr>A plan</vt:lpstr>
      <vt:lpstr>Fetichizing THE PLAN is a recipe for disaster. Germany’s invasion of Belgium and France in 1914, and the Western Allies’ flight from Afghanistan in August 2021, are a case in point</vt:lpstr>
      <vt:lpstr>A strong non-commissioned officer corps</vt:lpstr>
      <vt:lpstr>Comradeship and unit cohesion, as in foxhole buddies</vt:lpstr>
      <vt:lpstr>Treating your service men and -women with respect. Napoleon’s proclamation to his army of December 1, 1805 is an example</vt:lpstr>
      <vt:lpstr>Logistics</vt:lpstr>
      <vt:lpstr>Quality of equipment. Left to right, NATO’s three main battle tanks: Abrams M1 A2 (US), Leopard 2 (Germany), Challenger 2 (UK)</vt:lpstr>
      <vt:lpstr>…but also ask, do they KNOW what they NEED to know? </vt:lpstr>
      <vt:lpstr>What does it mean to be a veteran in the United States ca. 2023?</vt:lpstr>
      <vt:lpstr>The Stolen Valor channel on YouTube has 828K subscribers</vt:lpstr>
      <vt:lpstr>Gen. Mike Minihan, Commander Air Mobility Command. Known for soundbites such as “Killing the enemy makes life better” and, most recently, “My gut tells me we will fight in 2025” (a reference to China)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 in the Twenty-First Century</dc:title>
  <dc:creator>Tempest, Richard</dc:creator>
  <cp:lastModifiedBy>OLLI</cp:lastModifiedBy>
  <cp:revision>36</cp:revision>
  <dcterms:created xsi:type="dcterms:W3CDTF">2023-01-29T15:17:06Z</dcterms:created>
  <dcterms:modified xsi:type="dcterms:W3CDTF">2023-02-01T19:26:37Z</dcterms:modified>
</cp:coreProperties>
</file>