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526" r:id="rId3"/>
    <p:sldId id="537" r:id="rId4"/>
    <p:sldId id="553" r:id="rId5"/>
    <p:sldId id="549" r:id="rId6"/>
    <p:sldId id="531" r:id="rId7"/>
    <p:sldId id="548" r:id="rId8"/>
    <p:sldId id="550" r:id="rId9"/>
    <p:sldId id="551" r:id="rId10"/>
    <p:sldId id="558" r:id="rId11"/>
    <p:sldId id="554" r:id="rId12"/>
    <p:sldId id="510" r:id="rId13"/>
    <p:sldId id="536" r:id="rId14"/>
    <p:sldId id="527" r:id="rId15"/>
    <p:sldId id="538" r:id="rId16"/>
    <p:sldId id="541" r:id="rId17"/>
    <p:sldId id="542" r:id="rId18"/>
    <p:sldId id="543" r:id="rId19"/>
    <p:sldId id="540" r:id="rId20"/>
    <p:sldId id="544" r:id="rId21"/>
    <p:sldId id="539" r:id="rId22"/>
    <p:sldId id="504" r:id="rId23"/>
    <p:sldId id="552" r:id="rId24"/>
    <p:sldId id="545" r:id="rId25"/>
    <p:sldId id="547" r:id="rId26"/>
    <p:sldId id="546" r:id="rId27"/>
    <p:sldId id="528" r:id="rId28"/>
    <p:sldId id="530" r:id="rId29"/>
    <p:sldId id="529" r:id="rId30"/>
    <p:sldId id="555" r:id="rId31"/>
    <p:sldId id="533" r:id="rId32"/>
    <p:sldId id="532" r:id="rId33"/>
    <p:sldId id="535" r:id="rId34"/>
    <p:sldId id="534" r:id="rId35"/>
    <p:sldId id="556" r:id="rId36"/>
    <p:sldId id="557" r:id="rId37"/>
    <p:sldId id="559" r:id="rId38"/>
    <p:sldId id="520" r:id="rId39"/>
    <p:sldId id="52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4660"/>
  </p:normalViewPr>
  <p:slideViewPr>
    <p:cSldViewPr>
      <p:cViewPr varScale="1">
        <p:scale>
          <a:sx n="130" d="100"/>
          <a:sy n="130" d="100"/>
        </p:scale>
        <p:origin x="107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049823-F0EA-4536-8344-42B39BB95BFF}" type="datetimeFigureOut">
              <a:rPr lang="en-US" smtClean="0"/>
              <a:t>4/3/2023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AC2A71-CCBE-4934-AF9A-81F94A76E816}" type="slidenum">
              <a:rPr lang="en-US" smtClean="0"/>
              <a:t>‹#›</a:t>
            </a:fld>
            <a:endParaRPr lang="en-US"/>
          </a:p>
        </p:txBody>
      </p:sp>
    </p:spTree>
    <p:extLst>
      <p:ext uri="{BB962C8B-B14F-4D97-AF65-F5344CB8AC3E}">
        <p14:creationId xmlns:p14="http://schemas.microsoft.com/office/powerpoint/2010/main" val="2079596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A54C19B-4196-441E-AABC-EE5403D581AA}" type="datetimeFigureOut">
              <a:rPr lang="en-US" smtClean="0"/>
              <a:t>4/3/2023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AB4FAE6-761D-4F10-937F-EFD956BA4FD3}"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A54C19B-4196-441E-AABC-EE5403D581AA}"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AB4FAE6-761D-4F10-937F-EFD956BA4FD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A54C19B-4196-441E-AABC-EE5403D581AA}"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A54C19B-4196-441E-AABC-EE5403D581AA}"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4C19B-4196-441E-AABC-EE5403D581AA}"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A54C19B-4196-441E-AABC-EE5403D581AA}"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B4FAE6-761D-4F10-937F-EFD956BA4FD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A54C19B-4196-441E-AABC-EE5403D581AA}" type="datetimeFigureOut">
              <a:rPr lang="en-US" smtClean="0"/>
              <a:t>4/3/2023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AB4FAE6-761D-4F10-937F-EFD956BA4FD3}"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archivesaware.archivists.org/2020/04/28/archives-audiences-andretta-schellinger-historian-and-author"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https://www.federalregister.gov/" TargetMode="External"/><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archivesaware.archivists.org/2020/04/28/archives-audiences-andretta-schellinger-historian-and-author"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bbc.com/news/blogs-trending-42724320"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solidFill>
                  <a:srgbClr val="FFFF00"/>
                </a:solidFill>
              </a:rPr>
              <a:t>Navigating the National Archives</a:t>
            </a:r>
            <a:br>
              <a:rPr lang="en-US" dirty="0">
                <a:solidFill>
                  <a:srgbClr val="FFFF00"/>
                </a:solidFill>
              </a:rPr>
            </a:br>
            <a:r>
              <a:rPr lang="en-US" dirty="0">
                <a:solidFill>
                  <a:srgbClr val="FFFF00"/>
                </a:solidFill>
              </a:rPr>
              <a:t>CLASS TWO</a:t>
            </a:r>
            <a:endParaRPr lang="en-US" dirty="0"/>
          </a:p>
        </p:txBody>
      </p:sp>
      <p:sp>
        <p:nvSpPr>
          <p:cNvPr id="3" name="Subtitle 2"/>
          <p:cNvSpPr>
            <a:spLocks noGrp="1"/>
          </p:cNvSpPr>
          <p:nvPr>
            <p:ph type="subTitle" idx="1"/>
          </p:nvPr>
        </p:nvSpPr>
        <p:spPr/>
        <p:txBody>
          <a:bodyPr>
            <a:noAutofit/>
          </a:bodyPr>
          <a:lstStyle/>
          <a:p>
            <a:r>
              <a:rPr lang="en-US" sz="3600" dirty="0">
                <a:solidFill>
                  <a:srgbClr val="FFFF00"/>
                </a:solidFill>
              </a:rPr>
              <a:t>Brant Houston</a:t>
            </a:r>
          </a:p>
          <a:p>
            <a:r>
              <a:rPr lang="en-US" sz="3600" dirty="0">
                <a:solidFill>
                  <a:srgbClr val="FFFF00"/>
                </a:solidFill>
              </a:rPr>
              <a:t>University of Illinois</a:t>
            </a:r>
          </a:p>
          <a:p>
            <a:r>
              <a:rPr lang="en-US" sz="3600" dirty="0">
                <a:solidFill>
                  <a:srgbClr val="FFFF00"/>
                </a:solidFill>
              </a:rPr>
              <a:t>brant.houston@gmail.com</a:t>
            </a:r>
          </a:p>
        </p:txBody>
      </p:sp>
    </p:spTree>
    <p:extLst>
      <p:ext uri="{BB962C8B-B14F-4D97-AF65-F5344CB8AC3E}">
        <p14:creationId xmlns:p14="http://schemas.microsoft.com/office/powerpoint/2010/main" val="293166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Library of Congress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05943B46-B285-4B89-B840-FE3A1E24EF44}"/>
              </a:ext>
            </a:extLst>
          </p:cNvPr>
          <p:cNvPicPr>
            <a:picLocks noChangeAspect="1"/>
          </p:cNvPicPr>
          <p:nvPr/>
        </p:nvPicPr>
        <p:blipFill>
          <a:blip r:embed="rId3"/>
          <a:stretch>
            <a:fillRect/>
          </a:stretch>
        </p:blipFill>
        <p:spPr>
          <a:xfrm>
            <a:off x="1295400" y="1905000"/>
            <a:ext cx="7467600" cy="3270576"/>
          </a:xfrm>
          <a:prstGeom prst="rect">
            <a:avLst/>
          </a:prstGeom>
        </p:spPr>
      </p:pic>
    </p:spTree>
    <p:extLst>
      <p:ext uri="{BB962C8B-B14F-4D97-AF65-F5344CB8AC3E}">
        <p14:creationId xmlns:p14="http://schemas.microsoft.com/office/powerpoint/2010/main" val="426642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National archives MAP</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2050" name="Picture 2">
            <a:extLst>
              <a:ext uri="{FF2B5EF4-FFF2-40B4-BE49-F238E27FC236}">
                <a16:creationId xmlns:a16="http://schemas.microsoft.com/office/drawing/2014/main" id="{389BCE1D-0FF7-7219-FD86-BBA118D2D8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524000"/>
            <a:ext cx="6645275" cy="5051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030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10" name="Picture 9">
            <a:extLst>
              <a:ext uri="{FF2B5EF4-FFF2-40B4-BE49-F238E27FC236}">
                <a16:creationId xmlns:a16="http://schemas.microsoft.com/office/drawing/2014/main" id="{64714B39-1A5E-7E4D-270A-45DC7A087AC9}"/>
              </a:ext>
            </a:extLst>
          </p:cNvPr>
          <p:cNvPicPr>
            <a:picLocks noChangeAspect="1"/>
          </p:cNvPicPr>
          <p:nvPr/>
        </p:nvPicPr>
        <p:blipFill>
          <a:blip r:embed="rId3"/>
          <a:stretch>
            <a:fillRect/>
          </a:stretch>
        </p:blipFill>
        <p:spPr>
          <a:xfrm>
            <a:off x="1752600" y="1190684"/>
            <a:ext cx="5136650" cy="5581952"/>
          </a:xfrm>
          <a:prstGeom prst="rect">
            <a:avLst/>
          </a:prstGeom>
        </p:spPr>
      </p:pic>
    </p:spTree>
    <p:extLst>
      <p:ext uri="{BB962C8B-B14F-4D97-AF65-F5344CB8AC3E}">
        <p14:creationId xmlns:p14="http://schemas.microsoft.com/office/powerpoint/2010/main" val="1126544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8" name="Picture 7">
            <a:extLst>
              <a:ext uri="{FF2B5EF4-FFF2-40B4-BE49-F238E27FC236}">
                <a16:creationId xmlns:a16="http://schemas.microsoft.com/office/drawing/2014/main" id="{5950D84F-6679-9E51-F6A0-2204465D289B}"/>
              </a:ext>
            </a:extLst>
          </p:cNvPr>
          <p:cNvPicPr>
            <a:picLocks noChangeAspect="1"/>
          </p:cNvPicPr>
          <p:nvPr/>
        </p:nvPicPr>
        <p:blipFill>
          <a:blip r:embed="rId3"/>
          <a:stretch>
            <a:fillRect/>
          </a:stretch>
        </p:blipFill>
        <p:spPr>
          <a:xfrm>
            <a:off x="1600200" y="1447800"/>
            <a:ext cx="5626807" cy="5292485"/>
          </a:xfrm>
          <a:prstGeom prst="rect">
            <a:avLst/>
          </a:prstGeom>
        </p:spPr>
      </p:pic>
    </p:spTree>
    <p:extLst>
      <p:ext uri="{BB962C8B-B14F-4D97-AF65-F5344CB8AC3E}">
        <p14:creationId xmlns:p14="http://schemas.microsoft.com/office/powerpoint/2010/main" val="2295910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75F1FCF2-DCF1-6B13-B062-56B3D9BCBF8B}"/>
              </a:ext>
            </a:extLst>
          </p:cNvPr>
          <p:cNvPicPr>
            <a:picLocks noChangeAspect="1"/>
          </p:cNvPicPr>
          <p:nvPr/>
        </p:nvPicPr>
        <p:blipFill>
          <a:blip r:embed="rId3"/>
          <a:stretch>
            <a:fillRect/>
          </a:stretch>
        </p:blipFill>
        <p:spPr>
          <a:xfrm>
            <a:off x="705333" y="2186143"/>
            <a:ext cx="7733333" cy="2485714"/>
          </a:xfrm>
          <a:prstGeom prst="rect">
            <a:avLst/>
          </a:prstGeom>
        </p:spPr>
      </p:pic>
    </p:spTree>
    <p:extLst>
      <p:ext uri="{BB962C8B-B14F-4D97-AF65-F5344CB8AC3E}">
        <p14:creationId xmlns:p14="http://schemas.microsoft.com/office/powerpoint/2010/main" val="998747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5C42003C-E3A1-0C22-6900-10C272B332BC}"/>
              </a:ext>
            </a:extLst>
          </p:cNvPr>
          <p:cNvPicPr>
            <a:picLocks noChangeAspect="1"/>
          </p:cNvPicPr>
          <p:nvPr/>
        </p:nvPicPr>
        <p:blipFill>
          <a:blip r:embed="rId3"/>
          <a:stretch>
            <a:fillRect/>
          </a:stretch>
        </p:blipFill>
        <p:spPr>
          <a:xfrm>
            <a:off x="533400" y="1752600"/>
            <a:ext cx="8077200" cy="4006217"/>
          </a:xfrm>
          <a:prstGeom prst="rect">
            <a:avLst/>
          </a:prstGeom>
        </p:spPr>
      </p:pic>
    </p:spTree>
    <p:extLst>
      <p:ext uri="{BB962C8B-B14F-4D97-AF65-F5344CB8AC3E}">
        <p14:creationId xmlns:p14="http://schemas.microsoft.com/office/powerpoint/2010/main" val="266869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DD38EFD0-EBD1-A255-F926-496ECCFCC190}"/>
              </a:ext>
            </a:extLst>
          </p:cNvPr>
          <p:cNvPicPr>
            <a:picLocks noChangeAspect="1"/>
          </p:cNvPicPr>
          <p:nvPr/>
        </p:nvPicPr>
        <p:blipFill>
          <a:blip r:embed="rId3"/>
          <a:stretch>
            <a:fillRect/>
          </a:stretch>
        </p:blipFill>
        <p:spPr>
          <a:xfrm>
            <a:off x="1321569" y="1371600"/>
            <a:ext cx="6801232" cy="4882099"/>
          </a:xfrm>
          <a:prstGeom prst="rect">
            <a:avLst/>
          </a:prstGeom>
        </p:spPr>
      </p:pic>
    </p:spTree>
    <p:extLst>
      <p:ext uri="{BB962C8B-B14F-4D97-AF65-F5344CB8AC3E}">
        <p14:creationId xmlns:p14="http://schemas.microsoft.com/office/powerpoint/2010/main" val="664679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3FC40017-0B74-37A7-680C-C92A2040EF17}"/>
              </a:ext>
            </a:extLst>
          </p:cNvPr>
          <p:cNvPicPr>
            <a:picLocks noChangeAspect="1"/>
          </p:cNvPicPr>
          <p:nvPr/>
        </p:nvPicPr>
        <p:blipFill>
          <a:blip r:embed="rId3"/>
          <a:stretch>
            <a:fillRect/>
          </a:stretch>
        </p:blipFill>
        <p:spPr>
          <a:xfrm>
            <a:off x="1572633" y="1295400"/>
            <a:ext cx="5998733" cy="5218959"/>
          </a:xfrm>
          <a:prstGeom prst="rect">
            <a:avLst/>
          </a:prstGeom>
        </p:spPr>
      </p:pic>
    </p:spTree>
    <p:extLst>
      <p:ext uri="{BB962C8B-B14F-4D97-AF65-F5344CB8AC3E}">
        <p14:creationId xmlns:p14="http://schemas.microsoft.com/office/powerpoint/2010/main" val="4164125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6A631042-AABF-1BF0-8338-F9E5CC42B6B3}"/>
              </a:ext>
            </a:extLst>
          </p:cNvPr>
          <p:cNvPicPr>
            <a:picLocks noChangeAspect="1"/>
          </p:cNvPicPr>
          <p:nvPr/>
        </p:nvPicPr>
        <p:blipFill>
          <a:blip r:embed="rId3"/>
          <a:stretch>
            <a:fillRect/>
          </a:stretch>
        </p:blipFill>
        <p:spPr>
          <a:xfrm>
            <a:off x="2438400" y="1115532"/>
            <a:ext cx="4663522" cy="5056668"/>
          </a:xfrm>
          <a:prstGeom prst="rect">
            <a:avLst/>
          </a:prstGeom>
        </p:spPr>
      </p:pic>
    </p:spTree>
    <p:extLst>
      <p:ext uri="{BB962C8B-B14F-4D97-AF65-F5344CB8AC3E}">
        <p14:creationId xmlns:p14="http://schemas.microsoft.com/office/powerpoint/2010/main" val="1257322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8" name="Picture 7">
            <a:extLst>
              <a:ext uri="{FF2B5EF4-FFF2-40B4-BE49-F238E27FC236}">
                <a16:creationId xmlns:a16="http://schemas.microsoft.com/office/drawing/2014/main" id="{61C1DEC6-6A82-0F3C-DD1F-7387E00A000C}"/>
              </a:ext>
            </a:extLst>
          </p:cNvPr>
          <p:cNvPicPr>
            <a:picLocks noChangeAspect="1"/>
          </p:cNvPicPr>
          <p:nvPr/>
        </p:nvPicPr>
        <p:blipFill>
          <a:blip r:embed="rId3"/>
          <a:stretch>
            <a:fillRect/>
          </a:stretch>
        </p:blipFill>
        <p:spPr>
          <a:xfrm>
            <a:off x="533400" y="1371600"/>
            <a:ext cx="8077200" cy="5031792"/>
          </a:xfrm>
          <a:prstGeom prst="rect">
            <a:avLst/>
          </a:prstGeom>
        </p:spPr>
      </p:pic>
    </p:spTree>
    <p:extLst>
      <p:ext uri="{BB962C8B-B14F-4D97-AF65-F5344CB8AC3E}">
        <p14:creationId xmlns:p14="http://schemas.microsoft.com/office/powerpoint/2010/main" val="40541068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The Archivist</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7" name="Picture 6">
            <a:extLst>
              <a:ext uri="{FF2B5EF4-FFF2-40B4-BE49-F238E27FC236}">
                <a16:creationId xmlns:a16="http://schemas.microsoft.com/office/drawing/2014/main" id="{B7DD062C-1F92-E78C-C10B-4082A910578D}"/>
              </a:ext>
            </a:extLst>
          </p:cNvPr>
          <p:cNvPicPr>
            <a:picLocks noChangeAspect="1"/>
          </p:cNvPicPr>
          <p:nvPr/>
        </p:nvPicPr>
        <p:blipFill>
          <a:blip r:embed="rId3"/>
          <a:stretch>
            <a:fillRect/>
          </a:stretch>
        </p:blipFill>
        <p:spPr>
          <a:xfrm>
            <a:off x="691047" y="1786143"/>
            <a:ext cx="7761905" cy="3285714"/>
          </a:xfrm>
          <a:prstGeom prst="rect">
            <a:avLst/>
          </a:prstGeom>
        </p:spPr>
      </p:pic>
    </p:spTree>
    <p:extLst>
      <p:ext uri="{BB962C8B-B14F-4D97-AF65-F5344CB8AC3E}">
        <p14:creationId xmlns:p14="http://schemas.microsoft.com/office/powerpoint/2010/main" val="326021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BF19C4ED-BCB5-4802-F375-C5D1660F6057}"/>
              </a:ext>
            </a:extLst>
          </p:cNvPr>
          <p:cNvPicPr>
            <a:picLocks noChangeAspect="1"/>
          </p:cNvPicPr>
          <p:nvPr/>
        </p:nvPicPr>
        <p:blipFill>
          <a:blip r:embed="rId3"/>
          <a:stretch>
            <a:fillRect/>
          </a:stretch>
        </p:blipFill>
        <p:spPr>
          <a:xfrm>
            <a:off x="990600" y="1371600"/>
            <a:ext cx="7162800" cy="5346147"/>
          </a:xfrm>
          <a:prstGeom prst="rect">
            <a:avLst/>
          </a:prstGeom>
        </p:spPr>
      </p:pic>
    </p:spTree>
    <p:extLst>
      <p:ext uri="{BB962C8B-B14F-4D97-AF65-F5344CB8AC3E}">
        <p14:creationId xmlns:p14="http://schemas.microsoft.com/office/powerpoint/2010/main" val="1311959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8" name="Picture 7">
            <a:extLst>
              <a:ext uri="{FF2B5EF4-FFF2-40B4-BE49-F238E27FC236}">
                <a16:creationId xmlns:a16="http://schemas.microsoft.com/office/drawing/2014/main" id="{1ECB197C-0932-6B13-4AF4-C838521AE4AC}"/>
              </a:ext>
            </a:extLst>
          </p:cNvPr>
          <p:cNvPicPr>
            <a:picLocks noChangeAspect="1"/>
          </p:cNvPicPr>
          <p:nvPr/>
        </p:nvPicPr>
        <p:blipFill>
          <a:blip r:embed="rId3"/>
          <a:stretch>
            <a:fillRect/>
          </a:stretch>
        </p:blipFill>
        <p:spPr>
          <a:xfrm>
            <a:off x="685800" y="1890514"/>
            <a:ext cx="7772400" cy="4182292"/>
          </a:xfrm>
          <a:prstGeom prst="rect">
            <a:avLst/>
          </a:prstGeom>
        </p:spPr>
      </p:pic>
    </p:spTree>
    <p:extLst>
      <p:ext uri="{BB962C8B-B14F-4D97-AF65-F5344CB8AC3E}">
        <p14:creationId xmlns:p14="http://schemas.microsoft.com/office/powerpoint/2010/main" val="2277746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National 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86781F3F-4E32-6A48-BEA2-A99BBBB93812}"/>
              </a:ext>
            </a:extLst>
          </p:cNvPr>
          <p:cNvPicPr>
            <a:picLocks noChangeAspect="1"/>
          </p:cNvPicPr>
          <p:nvPr/>
        </p:nvPicPr>
        <p:blipFill>
          <a:blip r:embed="rId3"/>
          <a:stretch>
            <a:fillRect/>
          </a:stretch>
        </p:blipFill>
        <p:spPr>
          <a:xfrm>
            <a:off x="1447800" y="1447800"/>
            <a:ext cx="5739044" cy="4897527"/>
          </a:xfrm>
          <a:prstGeom prst="rect">
            <a:avLst/>
          </a:prstGeom>
        </p:spPr>
      </p:pic>
    </p:spTree>
    <p:extLst>
      <p:ext uri="{BB962C8B-B14F-4D97-AF65-F5344CB8AC3E}">
        <p14:creationId xmlns:p14="http://schemas.microsoft.com/office/powerpoint/2010/main" val="2236805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National 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F9A7580C-86F4-6464-5B33-B9940DE262F0}"/>
              </a:ext>
            </a:extLst>
          </p:cNvPr>
          <p:cNvPicPr>
            <a:picLocks noChangeAspect="1"/>
          </p:cNvPicPr>
          <p:nvPr/>
        </p:nvPicPr>
        <p:blipFill>
          <a:blip r:embed="rId3"/>
          <a:stretch>
            <a:fillRect/>
          </a:stretch>
        </p:blipFill>
        <p:spPr>
          <a:xfrm>
            <a:off x="962290" y="1002938"/>
            <a:ext cx="7219419" cy="5471219"/>
          </a:xfrm>
          <a:prstGeom prst="rect">
            <a:avLst/>
          </a:prstGeom>
        </p:spPr>
      </p:pic>
    </p:spTree>
    <p:extLst>
      <p:ext uri="{BB962C8B-B14F-4D97-AF65-F5344CB8AC3E}">
        <p14:creationId xmlns:p14="http://schemas.microsoft.com/office/powerpoint/2010/main" val="203040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National 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13" name="Picture 12">
            <a:extLst>
              <a:ext uri="{FF2B5EF4-FFF2-40B4-BE49-F238E27FC236}">
                <a16:creationId xmlns:a16="http://schemas.microsoft.com/office/drawing/2014/main" id="{5803DD58-C7F0-5997-E654-F5EA33A7A47C}"/>
              </a:ext>
            </a:extLst>
          </p:cNvPr>
          <p:cNvPicPr>
            <a:picLocks noChangeAspect="1"/>
          </p:cNvPicPr>
          <p:nvPr/>
        </p:nvPicPr>
        <p:blipFill>
          <a:blip r:embed="rId3"/>
          <a:stretch>
            <a:fillRect/>
          </a:stretch>
        </p:blipFill>
        <p:spPr>
          <a:xfrm>
            <a:off x="2590800" y="1066800"/>
            <a:ext cx="2806242" cy="5029200"/>
          </a:xfrm>
          <a:prstGeom prst="rect">
            <a:avLst/>
          </a:prstGeom>
        </p:spPr>
      </p:pic>
    </p:spTree>
    <p:extLst>
      <p:ext uri="{BB962C8B-B14F-4D97-AF65-F5344CB8AC3E}">
        <p14:creationId xmlns:p14="http://schemas.microsoft.com/office/powerpoint/2010/main" val="3906763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National 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9" name="Picture 8">
            <a:extLst>
              <a:ext uri="{FF2B5EF4-FFF2-40B4-BE49-F238E27FC236}">
                <a16:creationId xmlns:a16="http://schemas.microsoft.com/office/drawing/2014/main" id="{E4FFB95D-8B31-D47A-3018-041176A5DE16}"/>
              </a:ext>
            </a:extLst>
          </p:cNvPr>
          <p:cNvPicPr>
            <a:picLocks noChangeAspect="1"/>
          </p:cNvPicPr>
          <p:nvPr/>
        </p:nvPicPr>
        <p:blipFill>
          <a:blip r:embed="rId3"/>
          <a:stretch>
            <a:fillRect/>
          </a:stretch>
        </p:blipFill>
        <p:spPr>
          <a:xfrm>
            <a:off x="914400" y="1295400"/>
            <a:ext cx="6705600" cy="4996113"/>
          </a:xfrm>
          <a:prstGeom prst="rect">
            <a:avLst/>
          </a:prstGeom>
        </p:spPr>
      </p:pic>
    </p:spTree>
    <p:extLst>
      <p:ext uri="{BB962C8B-B14F-4D97-AF65-F5344CB8AC3E}">
        <p14:creationId xmlns:p14="http://schemas.microsoft.com/office/powerpoint/2010/main" val="3579976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fontScale="90000"/>
          </a:bodyPr>
          <a:lstStyle/>
          <a:p>
            <a:r>
              <a:rPr lang="en-US" dirty="0">
                <a:solidFill>
                  <a:srgbClr val="FFFF00"/>
                </a:solidFill>
              </a:rPr>
              <a:t>National 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992E243C-8ADF-08EA-9DAB-BD29996A4244}"/>
              </a:ext>
            </a:extLst>
          </p:cNvPr>
          <p:cNvPicPr>
            <a:picLocks noChangeAspect="1"/>
          </p:cNvPicPr>
          <p:nvPr/>
        </p:nvPicPr>
        <p:blipFill>
          <a:blip r:embed="rId3"/>
          <a:stretch>
            <a:fillRect/>
          </a:stretch>
        </p:blipFill>
        <p:spPr>
          <a:xfrm>
            <a:off x="723900" y="1447800"/>
            <a:ext cx="7696200" cy="4922472"/>
          </a:xfrm>
          <a:prstGeom prst="rect">
            <a:avLst/>
          </a:prstGeom>
        </p:spPr>
      </p:pic>
    </p:spTree>
    <p:extLst>
      <p:ext uri="{BB962C8B-B14F-4D97-AF65-F5344CB8AC3E}">
        <p14:creationId xmlns:p14="http://schemas.microsoft.com/office/powerpoint/2010/main" val="641812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2D49A3F3-CFF6-0799-7134-017C3C42CE49}"/>
              </a:ext>
            </a:extLst>
          </p:cNvPr>
          <p:cNvPicPr>
            <a:picLocks noChangeAspect="1"/>
          </p:cNvPicPr>
          <p:nvPr/>
        </p:nvPicPr>
        <p:blipFill>
          <a:blip r:embed="rId3"/>
          <a:stretch>
            <a:fillRect/>
          </a:stretch>
        </p:blipFill>
        <p:spPr>
          <a:xfrm>
            <a:off x="1526790" y="1241628"/>
            <a:ext cx="6390790" cy="5480063"/>
          </a:xfrm>
          <a:prstGeom prst="rect">
            <a:avLst/>
          </a:prstGeom>
        </p:spPr>
      </p:pic>
    </p:spTree>
    <p:extLst>
      <p:ext uri="{BB962C8B-B14F-4D97-AF65-F5344CB8AC3E}">
        <p14:creationId xmlns:p14="http://schemas.microsoft.com/office/powerpoint/2010/main" val="3804627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854D6E98-9240-39BD-9455-E6A7D41F7DF4}"/>
              </a:ext>
            </a:extLst>
          </p:cNvPr>
          <p:cNvPicPr>
            <a:picLocks noChangeAspect="1"/>
          </p:cNvPicPr>
          <p:nvPr/>
        </p:nvPicPr>
        <p:blipFill>
          <a:blip r:embed="rId3"/>
          <a:stretch>
            <a:fillRect/>
          </a:stretch>
        </p:blipFill>
        <p:spPr>
          <a:xfrm>
            <a:off x="886286" y="2724238"/>
            <a:ext cx="7371428" cy="1409524"/>
          </a:xfrm>
          <a:prstGeom prst="rect">
            <a:avLst/>
          </a:prstGeom>
        </p:spPr>
      </p:pic>
    </p:spTree>
    <p:extLst>
      <p:ext uri="{BB962C8B-B14F-4D97-AF65-F5344CB8AC3E}">
        <p14:creationId xmlns:p14="http://schemas.microsoft.com/office/powerpoint/2010/main" val="36475658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8" name="Picture 7">
            <a:extLst>
              <a:ext uri="{FF2B5EF4-FFF2-40B4-BE49-F238E27FC236}">
                <a16:creationId xmlns:a16="http://schemas.microsoft.com/office/drawing/2014/main" id="{85751FE8-8B81-6F28-C66E-FC97E1B469BB}"/>
              </a:ext>
            </a:extLst>
          </p:cNvPr>
          <p:cNvPicPr>
            <a:picLocks noChangeAspect="1"/>
          </p:cNvPicPr>
          <p:nvPr/>
        </p:nvPicPr>
        <p:blipFill>
          <a:blip r:embed="rId3"/>
          <a:stretch>
            <a:fillRect/>
          </a:stretch>
        </p:blipFill>
        <p:spPr>
          <a:xfrm>
            <a:off x="514857" y="1700428"/>
            <a:ext cx="8114286" cy="3457143"/>
          </a:xfrm>
          <a:prstGeom prst="rect">
            <a:avLst/>
          </a:prstGeom>
        </p:spPr>
      </p:pic>
    </p:spTree>
    <p:extLst>
      <p:ext uri="{BB962C8B-B14F-4D97-AF65-F5344CB8AC3E}">
        <p14:creationId xmlns:p14="http://schemas.microsoft.com/office/powerpoint/2010/main" val="3511782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Archivists</a:t>
            </a:r>
            <a:endParaRPr lang="en-US" dirty="0"/>
          </a:p>
        </p:txBody>
      </p:sp>
      <p:sp>
        <p:nvSpPr>
          <p:cNvPr id="3" name="Subtitle 2"/>
          <p:cNvSpPr>
            <a:spLocks noGrp="1"/>
          </p:cNvSpPr>
          <p:nvPr>
            <p:ph type="subTitle" idx="1"/>
          </p:nvPr>
        </p:nvSpPr>
        <p:spPr>
          <a:xfrm>
            <a:off x="1692479" y="5410200"/>
            <a:ext cx="6553200" cy="685800"/>
          </a:xfrm>
        </p:spPr>
        <p:txBody>
          <a:bodyPr>
            <a:noAutofit/>
          </a:bodyPr>
          <a:lstStyle/>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1800" dirty="0">
                <a:solidFill>
                  <a:srgbClr val="FFFF00"/>
                </a:solidFill>
                <a:hlinkClick r:id="rId2"/>
              </a:rPr>
              <a:t>https://archivesaware.archivists.org/2020/04/28/archives-audiences-andretta-schellinger-historian-and-author/</a:t>
            </a: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sp>
        <p:nvSpPr>
          <p:cNvPr id="5" name="TextBox 4">
            <a:extLst>
              <a:ext uri="{FF2B5EF4-FFF2-40B4-BE49-F238E27FC236}">
                <a16:creationId xmlns:a16="http://schemas.microsoft.com/office/drawing/2014/main" id="{46F26C73-12E8-7218-1C48-6E3770F015F4}"/>
              </a:ext>
            </a:extLst>
          </p:cNvPr>
          <p:cNvSpPr txBox="1"/>
          <p:nvPr/>
        </p:nvSpPr>
        <p:spPr>
          <a:xfrm>
            <a:off x="1676400" y="1828800"/>
            <a:ext cx="6705600" cy="3785652"/>
          </a:xfrm>
          <a:prstGeom prst="rect">
            <a:avLst/>
          </a:prstGeom>
          <a:noFill/>
        </p:spPr>
        <p:txBody>
          <a:bodyPr wrap="square">
            <a:spAutoFit/>
          </a:bodyPr>
          <a:lstStyle/>
          <a:p>
            <a:pPr algn="l" fontAlgn="base"/>
            <a:r>
              <a:rPr lang="en-US" sz="2400" b="1" i="0" dirty="0">
                <a:solidFill>
                  <a:srgbClr val="FFFF00"/>
                </a:solidFill>
                <a:effectLst/>
                <a:latin typeface="inherit"/>
              </a:rPr>
              <a:t>What’s one thing you wish the general public knew about archives?</a:t>
            </a:r>
            <a:endParaRPr lang="en-US" sz="2400" b="0" i="0" dirty="0">
              <a:solidFill>
                <a:srgbClr val="FFFF00"/>
              </a:solidFill>
              <a:effectLst/>
              <a:latin typeface="Source Sans Pro" panose="020B0503030403020204" pitchFamily="34" charset="0"/>
            </a:endParaRPr>
          </a:p>
          <a:p>
            <a:pPr algn="l" fontAlgn="base"/>
            <a:r>
              <a:rPr lang="en-US" sz="2400" b="0" i="0" dirty="0">
                <a:solidFill>
                  <a:srgbClr val="FFFF00"/>
                </a:solidFill>
                <a:effectLst/>
                <a:latin typeface="Source Sans Pro" panose="020B0503030403020204" pitchFamily="34" charset="0"/>
              </a:rPr>
              <a:t>It’s not just large nondescript buildings that have workers wearing glasses with chains. It’s small archives in the back of museums, it’s cubbies at libraries that are full of documents you can’t check out, it’s in your grandmother’s’ attic (we all have that grandmother who has collected everything about something). Archives can be everywhere and of every size.</a:t>
            </a:r>
          </a:p>
        </p:txBody>
      </p:sp>
    </p:spTree>
    <p:extLst>
      <p:ext uri="{BB962C8B-B14F-4D97-AF65-F5344CB8AC3E}">
        <p14:creationId xmlns:p14="http://schemas.microsoft.com/office/powerpoint/2010/main" val="588775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951A7776-8CD9-1694-ACF0-3D5B39F9DA0D}"/>
              </a:ext>
            </a:extLst>
          </p:cNvPr>
          <p:cNvPicPr>
            <a:picLocks noChangeAspect="1"/>
          </p:cNvPicPr>
          <p:nvPr/>
        </p:nvPicPr>
        <p:blipFill>
          <a:blip r:embed="rId3"/>
          <a:stretch>
            <a:fillRect/>
          </a:stretch>
        </p:blipFill>
        <p:spPr>
          <a:xfrm>
            <a:off x="1752600" y="1143000"/>
            <a:ext cx="5365330" cy="5561700"/>
          </a:xfrm>
          <a:prstGeom prst="rect">
            <a:avLst/>
          </a:prstGeom>
        </p:spPr>
      </p:pic>
    </p:spTree>
    <p:extLst>
      <p:ext uri="{BB962C8B-B14F-4D97-AF65-F5344CB8AC3E}">
        <p14:creationId xmlns:p14="http://schemas.microsoft.com/office/powerpoint/2010/main" val="9449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8" name="Picture 7">
            <a:extLst>
              <a:ext uri="{FF2B5EF4-FFF2-40B4-BE49-F238E27FC236}">
                <a16:creationId xmlns:a16="http://schemas.microsoft.com/office/drawing/2014/main" id="{F670A986-6712-E774-DA6E-CD59CFB2F9C6}"/>
              </a:ext>
            </a:extLst>
          </p:cNvPr>
          <p:cNvPicPr>
            <a:picLocks noChangeAspect="1"/>
          </p:cNvPicPr>
          <p:nvPr/>
        </p:nvPicPr>
        <p:blipFill>
          <a:blip r:embed="rId3"/>
          <a:stretch>
            <a:fillRect/>
          </a:stretch>
        </p:blipFill>
        <p:spPr>
          <a:xfrm>
            <a:off x="1905000" y="1447800"/>
            <a:ext cx="4928762" cy="4935656"/>
          </a:xfrm>
          <a:prstGeom prst="rect">
            <a:avLst/>
          </a:prstGeom>
        </p:spPr>
      </p:pic>
    </p:spTree>
    <p:extLst>
      <p:ext uri="{BB962C8B-B14F-4D97-AF65-F5344CB8AC3E}">
        <p14:creationId xmlns:p14="http://schemas.microsoft.com/office/powerpoint/2010/main" val="2861408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CAD4903E-F5BF-BB35-79EE-9F76488C1C05}"/>
              </a:ext>
            </a:extLst>
          </p:cNvPr>
          <p:cNvPicPr>
            <a:picLocks noChangeAspect="1"/>
          </p:cNvPicPr>
          <p:nvPr/>
        </p:nvPicPr>
        <p:blipFill>
          <a:blip r:embed="rId3"/>
          <a:stretch>
            <a:fillRect/>
          </a:stretch>
        </p:blipFill>
        <p:spPr>
          <a:xfrm>
            <a:off x="2004164" y="1219200"/>
            <a:ext cx="5135671" cy="5325340"/>
          </a:xfrm>
          <a:prstGeom prst="rect">
            <a:avLst/>
          </a:prstGeom>
        </p:spPr>
      </p:pic>
    </p:spTree>
    <p:extLst>
      <p:ext uri="{BB962C8B-B14F-4D97-AF65-F5344CB8AC3E}">
        <p14:creationId xmlns:p14="http://schemas.microsoft.com/office/powerpoint/2010/main" val="784213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D05BB454-0289-4AB7-2676-50EBF068AAE9}"/>
              </a:ext>
            </a:extLst>
          </p:cNvPr>
          <p:cNvPicPr>
            <a:picLocks noChangeAspect="1"/>
          </p:cNvPicPr>
          <p:nvPr/>
        </p:nvPicPr>
        <p:blipFill>
          <a:blip r:embed="rId3"/>
          <a:stretch>
            <a:fillRect/>
          </a:stretch>
        </p:blipFill>
        <p:spPr>
          <a:xfrm>
            <a:off x="2370451" y="1232781"/>
            <a:ext cx="4403098" cy="5497757"/>
          </a:xfrm>
          <a:prstGeom prst="rect">
            <a:avLst/>
          </a:prstGeom>
        </p:spPr>
      </p:pic>
    </p:spTree>
    <p:extLst>
      <p:ext uri="{BB962C8B-B14F-4D97-AF65-F5344CB8AC3E}">
        <p14:creationId xmlns:p14="http://schemas.microsoft.com/office/powerpoint/2010/main" val="17460546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ECAA2BD5-25ED-EFE0-E731-40E2005B6024}"/>
              </a:ext>
            </a:extLst>
          </p:cNvPr>
          <p:cNvPicPr>
            <a:picLocks noChangeAspect="1"/>
          </p:cNvPicPr>
          <p:nvPr/>
        </p:nvPicPr>
        <p:blipFill>
          <a:blip r:embed="rId3"/>
          <a:stretch>
            <a:fillRect/>
          </a:stretch>
        </p:blipFill>
        <p:spPr>
          <a:xfrm>
            <a:off x="2057399" y="1383648"/>
            <a:ext cx="5857457" cy="4764399"/>
          </a:xfrm>
          <a:prstGeom prst="rect">
            <a:avLst/>
          </a:prstGeom>
        </p:spPr>
      </p:pic>
    </p:spTree>
    <p:extLst>
      <p:ext uri="{BB962C8B-B14F-4D97-AF65-F5344CB8AC3E}">
        <p14:creationId xmlns:p14="http://schemas.microsoft.com/office/powerpoint/2010/main" val="3967816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5BEB31F5-C94E-3CEF-30CB-D8526B8E3F4E}"/>
              </a:ext>
            </a:extLst>
          </p:cNvPr>
          <p:cNvPicPr>
            <a:picLocks noChangeAspect="1"/>
          </p:cNvPicPr>
          <p:nvPr/>
        </p:nvPicPr>
        <p:blipFill>
          <a:blip r:embed="rId3"/>
          <a:stretch>
            <a:fillRect/>
          </a:stretch>
        </p:blipFill>
        <p:spPr>
          <a:xfrm>
            <a:off x="1524000" y="1002938"/>
            <a:ext cx="6296585" cy="5708904"/>
          </a:xfrm>
          <a:prstGeom prst="rect">
            <a:avLst/>
          </a:prstGeom>
        </p:spPr>
      </p:pic>
    </p:spTree>
    <p:extLst>
      <p:ext uri="{BB962C8B-B14F-4D97-AF65-F5344CB8AC3E}">
        <p14:creationId xmlns:p14="http://schemas.microsoft.com/office/powerpoint/2010/main" val="2194488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Archives in the news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0BCDEBAD-71AE-6139-6806-844580ED0A7A}"/>
              </a:ext>
            </a:extLst>
          </p:cNvPr>
          <p:cNvPicPr>
            <a:picLocks noChangeAspect="1"/>
          </p:cNvPicPr>
          <p:nvPr/>
        </p:nvPicPr>
        <p:blipFill>
          <a:blip r:embed="rId3"/>
          <a:stretch>
            <a:fillRect/>
          </a:stretch>
        </p:blipFill>
        <p:spPr>
          <a:xfrm>
            <a:off x="1426202" y="1447800"/>
            <a:ext cx="6629400" cy="4833938"/>
          </a:xfrm>
          <a:prstGeom prst="rect">
            <a:avLst/>
          </a:prstGeom>
        </p:spPr>
      </p:pic>
    </p:spTree>
    <p:extLst>
      <p:ext uri="{BB962C8B-B14F-4D97-AF65-F5344CB8AC3E}">
        <p14:creationId xmlns:p14="http://schemas.microsoft.com/office/powerpoint/2010/main" val="19798414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90355"/>
            <a:ext cx="8229600" cy="973102"/>
          </a:xfrm>
        </p:spPr>
        <p:txBody>
          <a:bodyPr>
            <a:normAutofit fontScale="90000"/>
          </a:bodyPr>
          <a:lstStyle/>
          <a:p>
            <a:r>
              <a:rPr lang="en-US" dirty="0">
                <a:solidFill>
                  <a:srgbClr val="FFFF00"/>
                </a:solidFill>
              </a:rPr>
              <a:t>Tracking government at the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sp>
        <p:nvSpPr>
          <p:cNvPr id="5" name="TextBox 4">
            <a:extLst>
              <a:ext uri="{FF2B5EF4-FFF2-40B4-BE49-F238E27FC236}">
                <a16:creationId xmlns:a16="http://schemas.microsoft.com/office/drawing/2014/main" id="{B2EDE4E3-3CA1-F48E-2E8F-0B7A4CB9D57F}"/>
              </a:ext>
            </a:extLst>
          </p:cNvPr>
          <p:cNvSpPr txBox="1"/>
          <p:nvPr/>
        </p:nvSpPr>
        <p:spPr>
          <a:xfrm>
            <a:off x="2057400" y="6310441"/>
            <a:ext cx="4572000" cy="369332"/>
          </a:xfrm>
          <a:prstGeom prst="rect">
            <a:avLst/>
          </a:prstGeom>
          <a:noFill/>
        </p:spPr>
        <p:txBody>
          <a:bodyPr wrap="square">
            <a:spAutoFit/>
          </a:bodyPr>
          <a:lstStyle/>
          <a:p>
            <a:r>
              <a:rPr lang="en-US" dirty="0">
                <a:hlinkClick r:id="rId3"/>
              </a:rPr>
              <a:t>https://www.federalregister.gov</a:t>
            </a:r>
            <a:r>
              <a:rPr lang="en-US" dirty="0"/>
              <a:t>/</a:t>
            </a:r>
          </a:p>
        </p:txBody>
      </p:sp>
      <p:pic>
        <p:nvPicPr>
          <p:cNvPr id="7" name="Picture 6">
            <a:extLst>
              <a:ext uri="{FF2B5EF4-FFF2-40B4-BE49-F238E27FC236}">
                <a16:creationId xmlns:a16="http://schemas.microsoft.com/office/drawing/2014/main" id="{96A00125-8C70-1209-D2C0-243E1C00A223}"/>
              </a:ext>
            </a:extLst>
          </p:cNvPr>
          <p:cNvPicPr>
            <a:picLocks noChangeAspect="1"/>
          </p:cNvPicPr>
          <p:nvPr/>
        </p:nvPicPr>
        <p:blipFill>
          <a:blip r:embed="rId4"/>
          <a:stretch>
            <a:fillRect/>
          </a:stretch>
        </p:blipFill>
        <p:spPr>
          <a:xfrm>
            <a:off x="876300" y="1388198"/>
            <a:ext cx="6934200" cy="4865343"/>
          </a:xfrm>
          <a:prstGeom prst="rect">
            <a:avLst/>
          </a:prstGeom>
        </p:spPr>
      </p:pic>
    </p:spTree>
    <p:extLst>
      <p:ext uri="{BB962C8B-B14F-4D97-AF65-F5344CB8AC3E}">
        <p14:creationId xmlns:p14="http://schemas.microsoft.com/office/powerpoint/2010/main" val="1920739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8307"/>
            <a:ext cx="8229600" cy="973102"/>
          </a:xfrm>
        </p:spPr>
        <p:txBody>
          <a:bodyPr>
            <a:normAutofit fontScale="90000"/>
          </a:bodyPr>
          <a:lstStyle/>
          <a:p>
            <a:r>
              <a:rPr lang="en-US" dirty="0">
                <a:solidFill>
                  <a:srgbClr val="FFFF00"/>
                </a:solidFill>
              </a:rPr>
              <a:t>Coming up: Journalists and authors using the Archives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sp>
        <p:nvSpPr>
          <p:cNvPr id="8" name="TextBox 7">
            <a:extLst>
              <a:ext uri="{FF2B5EF4-FFF2-40B4-BE49-F238E27FC236}">
                <a16:creationId xmlns:a16="http://schemas.microsoft.com/office/drawing/2014/main" id="{D1B0FC11-D6DE-FCC5-83BB-C045433DC73B}"/>
              </a:ext>
            </a:extLst>
          </p:cNvPr>
          <p:cNvSpPr txBox="1"/>
          <p:nvPr/>
        </p:nvSpPr>
        <p:spPr>
          <a:xfrm>
            <a:off x="647700" y="3124200"/>
            <a:ext cx="7620000" cy="3416320"/>
          </a:xfrm>
          <a:prstGeom prst="rect">
            <a:avLst/>
          </a:prstGeom>
          <a:noFill/>
        </p:spPr>
        <p:txBody>
          <a:bodyPr wrap="square">
            <a:spAutoFit/>
          </a:bodyPr>
          <a:lstStyle/>
          <a:p>
            <a:pPr algn="l"/>
            <a:r>
              <a:rPr lang="en-US" b="1" i="0" dirty="0">
                <a:solidFill>
                  <a:srgbClr val="FFFF00"/>
                </a:solidFill>
                <a:effectLst/>
                <a:latin typeface="Source Sans Pro" panose="020B0503030403020204" pitchFamily="34" charset="0"/>
              </a:rPr>
              <a:t>What were your most surprising finds in the extensive research you did at the National Archives?</a:t>
            </a:r>
            <a:r>
              <a:rPr lang="en-US" b="0" i="0" dirty="0">
                <a:solidFill>
                  <a:srgbClr val="FFFF00"/>
                </a:solidFill>
                <a:effectLst/>
                <a:latin typeface="Source Sans Pro" panose="020B0503030403020204" pitchFamily="34" charset="0"/>
              </a:rPr>
              <a:t> </a:t>
            </a:r>
          </a:p>
          <a:p>
            <a:pPr algn="l"/>
            <a:r>
              <a:rPr lang="en-US" b="0" i="0" dirty="0">
                <a:solidFill>
                  <a:srgbClr val="FFFF00"/>
                </a:solidFill>
                <a:effectLst/>
                <a:latin typeface="Source Sans Pro" panose="020B0503030403020204" pitchFamily="34" charset="0"/>
              </a:rPr>
              <a:t>I could not have written this book without the amazing holdings at the National Archives, where I spent hours upon hours researching this largely forgotten chapter in American history. There were so many surprising documents—accounts from the Osage that revealed the breadth of the killings; reports from private eyes who had investigated and, in some cases, covered up the crimes; and documents showing how a young J. Edgar Hoover handled his and the bureau’s first major homicide case. Often I would spend several days going through boxes, not finding anything relevant, and then open up a folder to discover something astonishing, like the secret grand jury testimony.</a:t>
            </a:r>
          </a:p>
        </p:txBody>
      </p:sp>
      <p:pic>
        <p:nvPicPr>
          <p:cNvPr id="1026" name="Picture 2">
            <a:extLst>
              <a:ext uri="{FF2B5EF4-FFF2-40B4-BE49-F238E27FC236}">
                <a16:creationId xmlns:a16="http://schemas.microsoft.com/office/drawing/2014/main" id="{967F618D-5806-348B-5D78-103E0AB571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059" y="1270156"/>
            <a:ext cx="1143001" cy="1737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319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5554" y="228600"/>
            <a:ext cx="8229600" cy="1963702"/>
          </a:xfrm>
        </p:spPr>
        <p:txBody>
          <a:bodyPr>
            <a:normAutofit fontScale="90000"/>
          </a:bodyPr>
          <a:lstStyle/>
          <a:p>
            <a:r>
              <a:rPr lang="en-US" dirty="0">
                <a:solidFill>
                  <a:srgbClr val="FFFF00"/>
                </a:solidFill>
              </a:rPr>
              <a:t>Coming up:  Use of Freedom of Information act and Classification</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1A29C1F9-D9D0-761E-B27D-C1B4812B2BB9}"/>
              </a:ext>
            </a:extLst>
          </p:cNvPr>
          <p:cNvPicPr>
            <a:picLocks noChangeAspect="1"/>
          </p:cNvPicPr>
          <p:nvPr/>
        </p:nvPicPr>
        <p:blipFill>
          <a:blip r:embed="rId3"/>
          <a:stretch>
            <a:fillRect/>
          </a:stretch>
        </p:blipFill>
        <p:spPr>
          <a:xfrm>
            <a:off x="605554" y="2667000"/>
            <a:ext cx="7932891" cy="3886200"/>
          </a:xfrm>
          <a:prstGeom prst="rect">
            <a:avLst/>
          </a:prstGeom>
        </p:spPr>
      </p:pic>
    </p:spTree>
    <p:extLst>
      <p:ext uri="{BB962C8B-B14F-4D97-AF65-F5344CB8AC3E}">
        <p14:creationId xmlns:p14="http://schemas.microsoft.com/office/powerpoint/2010/main" val="1211030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Archivists</a:t>
            </a:r>
            <a:endParaRPr lang="en-US" dirty="0"/>
          </a:p>
        </p:txBody>
      </p:sp>
      <p:sp>
        <p:nvSpPr>
          <p:cNvPr id="3" name="Subtitle 2"/>
          <p:cNvSpPr>
            <a:spLocks noGrp="1"/>
          </p:cNvSpPr>
          <p:nvPr>
            <p:ph type="subTitle" idx="1"/>
          </p:nvPr>
        </p:nvSpPr>
        <p:spPr>
          <a:xfrm>
            <a:off x="1692479" y="5410200"/>
            <a:ext cx="6553200" cy="685800"/>
          </a:xfrm>
        </p:spPr>
        <p:txBody>
          <a:bodyPr>
            <a:noAutofit/>
          </a:bodyPr>
          <a:lstStyle/>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1800" dirty="0">
                <a:solidFill>
                  <a:srgbClr val="FFFF00"/>
                </a:solidFill>
                <a:hlinkClick r:id="rId2"/>
              </a:rPr>
              <a:t>https://archivesaware.archivists.org/2020/04/28/archives-audiences-andretta-schellinger-historian-and-author/</a:t>
            </a: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p:txBody>
      </p:sp>
      <p:sp>
        <p:nvSpPr>
          <p:cNvPr id="5" name="TextBox 4">
            <a:extLst>
              <a:ext uri="{FF2B5EF4-FFF2-40B4-BE49-F238E27FC236}">
                <a16:creationId xmlns:a16="http://schemas.microsoft.com/office/drawing/2014/main" id="{46F26C73-12E8-7218-1C48-6E3770F015F4}"/>
              </a:ext>
            </a:extLst>
          </p:cNvPr>
          <p:cNvSpPr txBox="1"/>
          <p:nvPr/>
        </p:nvSpPr>
        <p:spPr>
          <a:xfrm>
            <a:off x="1409700" y="1371600"/>
            <a:ext cx="6705600" cy="4524315"/>
          </a:xfrm>
          <a:prstGeom prst="rect">
            <a:avLst/>
          </a:prstGeom>
          <a:noFill/>
        </p:spPr>
        <p:txBody>
          <a:bodyPr wrap="square">
            <a:spAutoFit/>
          </a:bodyPr>
          <a:lstStyle/>
          <a:p>
            <a:pPr algn="l" fontAlgn="base"/>
            <a:r>
              <a:rPr lang="en-US" sz="2400" b="0" i="0" dirty="0">
                <a:solidFill>
                  <a:srgbClr val="FFFF00"/>
                </a:solidFill>
                <a:effectLst/>
                <a:latin typeface="Source Sans Pro" panose="020B0503030403020204" pitchFamily="34" charset="0"/>
              </a:rPr>
              <a:t>Also, archivists don’t just love the material they are processing, but they love sharing it with others. I have had archivists who were giddy with excitement to show me something they found while digging for something I asked for. And in some cases, digging is exactly what happens, because there are not enough days, man hours, or people to process all the archival material that’s being made on a daily basis. Be kind to the archivists in your life, they are the keepers of the materials you may need</a:t>
            </a:r>
            <a:r>
              <a:rPr lang="en-US" sz="2400" b="0" i="0" dirty="0">
                <a:solidFill>
                  <a:srgbClr val="404040"/>
                </a:solidFill>
                <a:effectLst/>
                <a:latin typeface="Source Sans Pro" panose="020B0503030403020204" pitchFamily="34" charset="0"/>
              </a:rPr>
              <a:t>.</a:t>
            </a:r>
          </a:p>
          <a:p>
            <a:pPr algn="l" fontAlgn="base"/>
            <a:endParaRPr lang="en-US" sz="2400" b="0" i="0" dirty="0">
              <a:solidFill>
                <a:srgbClr val="FFFF00"/>
              </a:solidFill>
              <a:effectLst/>
              <a:latin typeface="Source Sans Pro" panose="020B0503030403020204" pitchFamily="34" charset="0"/>
            </a:endParaRPr>
          </a:p>
        </p:txBody>
      </p:sp>
    </p:spTree>
    <p:extLst>
      <p:ext uri="{BB962C8B-B14F-4D97-AF65-F5344CB8AC3E}">
        <p14:creationId xmlns:p14="http://schemas.microsoft.com/office/powerpoint/2010/main" val="3745476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Library of Congress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2C952316-71C1-9D10-A252-203231C0CDBF}"/>
              </a:ext>
            </a:extLst>
          </p:cNvPr>
          <p:cNvPicPr>
            <a:picLocks noChangeAspect="1"/>
          </p:cNvPicPr>
          <p:nvPr/>
        </p:nvPicPr>
        <p:blipFill>
          <a:blip r:embed="rId3"/>
          <a:stretch>
            <a:fillRect/>
          </a:stretch>
        </p:blipFill>
        <p:spPr>
          <a:xfrm>
            <a:off x="762000" y="1317651"/>
            <a:ext cx="8229600" cy="5328017"/>
          </a:xfrm>
          <a:prstGeom prst="rect">
            <a:avLst/>
          </a:prstGeom>
        </p:spPr>
      </p:pic>
    </p:spTree>
    <p:extLst>
      <p:ext uri="{BB962C8B-B14F-4D97-AF65-F5344CB8AC3E}">
        <p14:creationId xmlns:p14="http://schemas.microsoft.com/office/powerpoint/2010/main" val="2941208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Library of Congress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7" name="Picture 6">
            <a:extLst>
              <a:ext uri="{FF2B5EF4-FFF2-40B4-BE49-F238E27FC236}">
                <a16:creationId xmlns:a16="http://schemas.microsoft.com/office/drawing/2014/main" id="{57D54E24-342B-97A0-58CE-4B26993C751A}"/>
              </a:ext>
            </a:extLst>
          </p:cNvPr>
          <p:cNvPicPr>
            <a:picLocks noChangeAspect="1"/>
          </p:cNvPicPr>
          <p:nvPr/>
        </p:nvPicPr>
        <p:blipFill>
          <a:blip r:embed="rId3"/>
          <a:stretch>
            <a:fillRect/>
          </a:stretch>
        </p:blipFill>
        <p:spPr>
          <a:xfrm>
            <a:off x="844142" y="1371600"/>
            <a:ext cx="8001000" cy="5295874"/>
          </a:xfrm>
          <a:prstGeom prst="rect">
            <a:avLst/>
          </a:prstGeom>
        </p:spPr>
      </p:pic>
    </p:spTree>
    <p:extLst>
      <p:ext uri="{BB962C8B-B14F-4D97-AF65-F5344CB8AC3E}">
        <p14:creationId xmlns:p14="http://schemas.microsoft.com/office/powerpoint/2010/main" val="963002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Library of Congress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5" name="Picture 4">
            <a:extLst>
              <a:ext uri="{FF2B5EF4-FFF2-40B4-BE49-F238E27FC236}">
                <a16:creationId xmlns:a16="http://schemas.microsoft.com/office/drawing/2014/main" id="{3B90064B-BCEF-1473-8681-38DD9AA550BB}"/>
              </a:ext>
            </a:extLst>
          </p:cNvPr>
          <p:cNvPicPr>
            <a:picLocks noChangeAspect="1"/>
          </p:cNvPicPr>
          <p:nvPr/>
        </p:nvPicPr>
        <p:blipFill>
          <a:blip r:embed="rId3"/>
          <a:stretch>
            <a:fillRect/>
          </a:stretch>
        </p:blipFill>
        <p:spPr>
          <a:xfrm>
            <a:off x="1676400" y="1524000"/>
            <a:ext cx="5562600" cy="4155137"/>
          </a:xfrm>
          <a:prstGeom prst="rect">
            <a:avLst/>
          </a:prstGeom>
        </p:spPr>
      </p:pic>
    </p:spTree>
    <p:extLst>
      <p:ext uri="{BB962C8B-B14F-4D97-AF65-F5344CB8AC3E}">
        <p14:creationId xmlns:p14="http://schemas.microsoft.com/office/powerpoint/2010/main" val="1039262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385" y="838200"/>
            <a:ext cx="8229600" cy="973102"/>
          </a:xfrm>
        </p:spPr>
        <p:txBody>
          <a:bodyPr>
            <a:normAutofit fontScale="90000"/>
          </a:bodyPr>
          <a:lstStyle/>
          <a:p>
            <a:r>
              <a:rPr lang="en-US" dirty="0">
                <a:solidFill>
                  <a:srgbClr val="FFFF00"/>
                </a:solidFill>
              </a:rPr>
              <a:t>National archives</a:t>
            </a:r>
            <a:br>
              <a:rPr lang="en-US" dirty="0">
                <a:solidFill>
                  <a:srgbClr val="FFFF00"/>
                </a:solidFill>
              </a:rPr>
            </a:br>
            <a:r>
              <a:rPr lang="en-US" dirty="0">
                <a:solidFill>
                  <a:srgbClr val="FFFF00"/>
                </a:solidFill>
              </a:rPr>
              <a:t>and Library of Congress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8" name="Picture 7">
            <a:extLst>
              <a:ext uri="{FF2B5EF4-FFF2-40B4-BE49-F238E27FC236}">
                <a16:creationId xmlns:a16="http://schemas.microsoft.com/office/drawing/2014/main" id="{6A639F7C-03B4-5A47-4B97-6C8FCB45E378}"/>
              </a:ext>
            </a:extLst>
          </p:cNvPr>
          <p:cNvPicPr>
            <a:picLocks noChangeAspect="1"/>
          </p:cNvPicPr>
          <p:nvPr/>
        </p:nvPicPr>
        <p:blipFill>
          <a:blip r:embed="rId3"/>
          <a:stretch>
            <a:fillRect/>
          </a:stretch>
        </p:blipFill>
        <p:spPr>
          <a:xfrm>
            <a:off x="1447800" y="2667000"/>
            <a:ext cx="6923809" cy="3019048"/>
          </a:xfrm>
          <a:prstGeom prst="rect">
            <a:avLst/>
          </a:prstGeom>
        </p:spPr>
      </p:pic>
    </p:spTree>
    <p:extLst>
      <p:ext uri="{BB962C8B-B14F-4D97-AF65-F5344CB8AC3E}">
        <p14:creationId xmlns:p14="http://schemas.microsoft.com/office/powerpoint/2010/main" val="1003472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29836"/>
            <a:ext cx="8229600" cy="973102"/>
          </a:xfrm>
        </p:spPr>
        <p:txBody>
          <a:bodyPr>
            <a:normAutofit/>
          </a:bodyPr>
          <a:lstStyle/>
          <a:p>
            <a:r>
              <a:rPr lang="en-US" dirty="0">
                <a:solidFill>
                  <a:srgbClr val="FFFF00"/>
                </a:solidFill>
              </a:rPr>
              <a:t>Library of Congress</a:t>
            </a:r>
            <a:endParaRPr lang="en-US" dirty="0"/>
          </a:p>
        </p:txBody>
      </p:sp>
      <p:sp>
        <p:nvSpPr>
          <p:cNvPr id="3" name="Subtitle 2"/>
          <p:cNvSpPr>
            <a:spLocks noGrp="1"/>
          </p:cNvSpPr>
          <p:nvPr>
            <p:ph type="subTitle" idx="1"/>
          </p:nvPr>
        </p:nvSpPr>
        <p:spPr>
          <a:xfrm>
            <a:off x="319087" y="3981660"/>
            <a:ext cx="4403098" cy="3657600"/>
          </a:xfrm>
        </p:spPr>
        <p:txBody>
          <a:bodyPr>
            <a:noAutofit/>
          </a:bodyPr>
          <a:lstStyle/>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endParaRPr lang="en-US" sz="2400" dirty="0">
              <a:solidFill>
                <a:srgbClr val="FFFF00"/>
              </a:solidFill>
              <a:hlinkClick r:id="rId2"/>
            </a:endParaRPr>
          </a:p>
          <a:p>
            <a:pPr marL="571500" indent="-571500" algn="l">
              <a:buFont typeface="Wingdings" panose="05000000000000000000" pitchFamily="2" charset="2"/>
              <a:buChar char="§"/>
            </a:pPr>
            <a:r>
              <a:rPr lang="en-US" sz="2000" dirty="0">
                <a:solidFill>
                  <a:srgbClr val="FFFF00"/>
                </a:solidFill>
                <a:hlinkClick r:id="rId2"/>
              </a:rPr>
              <a:t>http://www.bbc.com/news/blogs-trending-42724320</a:t>
            </a:r>
            <a:endParaRPr lang="en-US" sz="2000" dirty="0">
              <a:solidFill>
                <a:srgbClr val="FFFF00"/>
              </a:solidFill>
            </a:endParaRPr>
          </a:p>
        </p:txBody>
      </p:sp>
      <p:pic>
        <p:nvPicPr>
          <p:cNvPr id="6" name="Picture 5">
            <a:extLst>
              <a:ext uri="{FF2B5EF4-FFF2-40B4-BE49-F238E27FC236}">
                <a16:creationId xmlns:a16="http://schemas.microsoft.com/office/drawing/2014/main" id="{EF8157DE-E1DE-1FB1-BB85-9960DB5248FE}"/>
              </a:ext>
            </a:extLst>
          </p:cNvPr>
          <p:cNvPicPr>
            <a:picLocks noChangeAspect="1"/>
          </p:cNvPicPr>
          <p:nvPr/>
        </p:nvPicPr>
        <p:blipFill>
          <a:blip r:embed="rId3"/>
          <a:stretch>
            <a:fillRect/>
          </a:stretch>
        </p:blipFill>
        <p:spPr>
          <a:xfrm>
            <a:off x="1667081" y="1160698"/>
            <a:ext cx="5809838" cy="5641924"/>
          </a:xfrm>
          <a:prstGeom prst="rect">
            <a:avLst/>
          </a:prstGeom>
        </p:spPr>
      </p:pic>
    </p:spTree>
    <p:extLst>
      <p:ext uri="{BB962C8B-B14F-4D97-AF65-F5344CB8AC3E}">
        <p14:creationId xmlns:p14="http://schemas.microsoft.com/office/powerpoint/2010/main" val="32596763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44118</TotalTime>
  <Words>921</Words>
  <Application>Microsoft Office PowerPoint</Application>
  <PresentationFormat>On-screen Show (4:3)</PresentationFormat>
  <Paragraphs>382</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inherit</vt:lpstr>
      <vt:lpstr>Source Sans Pro</vt:lpstr>
      <vt:lpstr>Wingdings</vt:lpstr>
      <vt:lpstr>Wingdings 2</vt:lpstr>
      <vt:lpstr>Wingdings 3</vt:lpstr>
      <vt:lpstr>Apex</vt:lpstr>
      <vt:lpstr>Navigating the National Archives CLASS TWO</vt:lpstr>
      <vt:lpstr>The Archivist</vt:lpstr>
      <vt:lpstr>Archivists</vt:lpstr>
      <vt:lpstr>Archivists</vt:lpstr>
      <vt:lpstr>Library of Congress</vt:lpstr>
      <vt:lpstr>Library of Congress</vt:lpstr>
      <vt:lpstr>Library of Congress</vt:lpstr>
      <vt:lpstr>National archives and Library of Congress</vt:lpstr>
      <vt:lpstr>Library of Congress</vt:lpstr>
      <vt:lpstr>Library of Congress</vt:lpstr>
      <vt:lpstr>National archives MAP</vt:lpstr>
      <vt:lpstr>Archives in the news</vt:lpstr>
      <vt:lpstr>Archives in the news</vt:lpstr>
      <vt:lpstr>Archives in the news</vt:lpstr>
      <vt:lpstr>Archives in the news</vt:lpstr>
      <vt:lpstr>Archives in the news</vt:lpstr>
      <vt:lpstr>Archives in the news</vt:lpstr>
      <vt:lpstr>Archives in the news</vt:lpstr>
      <vt:lpstr>Archives in the news</vt:lpstr>
      <vt:lpstr>Archives in the news</vt:lpstr>
      <vt:lpstr>Archives in the news</vt:lpstr>
      <vt:lpstr>National archives in the news</vt:lpstr>
      <vt:lpstr>National archives in the news</vt:lpstr>
      <vt:lpstr>National archives in the news</vt:lpstr>
      <vt:lpstr>National archives in the news</vt:lpstr>
      <vt:lpstr>National archives in the news</vt:lpstr>
      <vt:lpstr>Archives in the news</vt:lpstr>
      <vt:lpstr>Archives in the news</vt:lpstr>
      <vt:lpstr>Archives in the news</vt:lpstr>
      <vt:lpstr>Archives in the news</vt:lpstr>
      <vt:lpstr>Archives in the news</vt:lpstr>
      <vt:lpstr>Archives in the news</vt:lpstr>
      <vt:lpstr>Archives in the news</vt:lpstr>
      <vt:lpstr>Archives in the news</vt:lpstr>
      <vt:lpstr>Archives in the news</vt:lpstr>
      <vt:lpstr>Archives in the news</vt:lpstr>
      <vt:lpstr>Tracking government at the archives</vt:lpstr>
      <vt:lpstr>Coming up: Journalists and authors using the Archives</vt:lpstr>
      <vt:lpstr>Coming up:  Use of Freedom of Information act and Classification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 Checking and Fake News</dc:title>
  <dc:creator>brant</dc:creator>
  <cp:lastModifiedBy>OLLI</cp:lastModifiedBy>
  <cp:revision>208</cp:revision>
  <dcterms:created xsi:type="dcterms:W3CDTF">2018-01-23T19:16:06Z</dcterms:created>
  <dcterms:modified xsi:type="dcterms:W3CDTF">2023-04-03T13:27:40Z</dcterms:modified>
</cp:coreProperties>
</file>