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56" r:id="rId2"/>
    <p:sldId id="518" r:id="rId3"/>
    <p:sldId id="569" r:id="rId4"/>
    <p:sldId id="568" r:id="rId5"/>
    <p:sldId id="510" r:id="rId6"/>
    <p:sldId id="559" r:id="rId7"/>
    <p:sldId id="548" r:id="rId8"/>
    <p:sldId id="549" r:id="rId9"/>
    <p:sldId id="546" r:id="rId10"/>
    <p:sldId id="547" r:id="rId11"/>
    <p:sldId id="531" r:id="rId12"/>
    <p:sldId id="532" r:id="rId13"/>
    <p:sldId id="560" r:id="rId14"/>
    <p:sldId id="561" r:id="rId15"/>
    <p:sldId id="563" r:id="rId16"/>
    <p:sldId id="562" r:id="rId17"/>
    <p:sldId id="544" r:id="rId18"/>
    <p:sldId id="542" r:id="rId19"/>
    <p:sldId id="543" r:id="rId20"/>
    <p:sldId id="545" r:id="rId21"/>
    <p:sldId id="530" r:id="rId22"/>
    <p:sldId id="565" r:id="rId23"/>
    <p:sldId id="566" r:id="rId24"/>
    <p:sldId id="567" r:id="rId25"/>
    <p:sldId id="519" r:id="rId26"/>
    <p:sldId id="524" r:id="rId27"/>
    <p:sldId id="521" r:id="rId28"/>
    <p:sldId id="522" r:id="rId29"/>
    <p:sldId id="539" r:id="rId30"/>
    <p:sldId id="538" r:id="rId31"/>
    <p:sldId id="525" r:id="rId32"/>
    <p:sldId id="526" r:id="rId33"/>
    <p:sldId id="564" r:id="rId34"/>
    <p:sldId id="533" r:id="rId35"/>
    <p:sldId id="550" r:id="rId36"/>
    <p:sldId id="551" r:id="rId37"/>
    <p:sldId id="541" r:id="rId38"/>
    <p:sldId id="534" r:id="rId39"/>
    <p:sldId id="553" r:id="rId40"/>
    <p:sldId id="554" r:id="rId41"/>
    <p:sldId id="555" r:id="rId42"/>
    <p:sldId id="556" r:id="rId43"/>
    <p:sldId id="557" r:id="rId44"/>
    <p:sldId id="558" r:id="rId45"/>
    <p:sldId id="552" r:id="rId46"/>
    <p:sldId id="535" r:id="rId47"/>
    <p:sldId id="536" r:id="rId48"/>
    <p:sldId id="527" r:id="rId49"/>
    <p:sldId id="528" r:id="rId50"/>
    <p:sldId id="540"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p:cViewPr varScale="1">
        <p:scale>
          <a:sx n="130" d="100"/>
          <a:sy n="130" d="100"/>
        </p:scale>
        <p:origin x="1116"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049823-F0EA-4536-8344-42B39BB95BFF}" type="datetimeFigureOut">
              <a:rPr lang="en-US" smtClean="0"/>
              <a:t>4/3/2023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AC2A71-CCBE-4934-AF9A-81F94A76E816}" type="slidenum">
              <a:rPr lang="en-US" smtClean="0"/>
              <a:t>‹#›</a:t>
            </a:fld>
            <a:endParaRPr lang="en-US"/>
          </a:p>
        </p:txBody>
      </p:sp>
    </p:spTree>
    <p:extLst>
      <p:ext uri="{BB962C8B-B14F-4D97-AF65-F5344CB8AC3E}">
        <p14:creationId xmlns:p14="http://schemas.microsoft.com/office/powerpoint/2010/main" val="2079596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A54C19B-4196-441E-AABC-EE5403D581AA}" type="datetimeFigureOut">
              <a:rPr lang="en-US" smtClean="0"/>
              <a:t>4/3/2023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1AB4FAE6-761D-4F10-937F-EFD956BA4FD3}"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A54C19B-4196-441E-AABC-EE5403D581AA}"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4FAE6-761D-4F10-937F-EFD956BA4FD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A54C19B-4196-441E-AABC-EE5403D581AA}"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4FAE6-761D-4F10-937F-EFD956BA4FD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A54C19B-4196-441E-AABC-EE5403D581AA}"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4FAE6-761D-4F10-937F-EFD956BA4FD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A54C19B-4196-441E-AABC-EE5403D581AA}"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1AB4FAE6-761D-4F10-937F-EFD956BA4FD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A54C19B-4196-441E-AABC-EE5403D581AA}"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4FAE6-761D-4F10-937F-EFD956BA4FD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A54C19B-4196-441E-AABC-EE5403D581AA}" type="datetimeFigureOut">
              <a:rPr lang="en-US" smtClean="0"/>
              <a:t>4/3/2023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B4FAE6-761D-4F10-937F-EFD956BA4FD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A54C19B-4196-441E-AABC-EE5403D581AA}" type="datetimeFigureOut">
              <a:rPr lang="en-US" smtClean="0"/>
              <a:t>4/3/2023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B4FAE6-761D-4F10-937F-EFD956BA4FD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54C19B-4196-441E-AABC-EE5403D581AA}" type="datetimeFigureOut">
              <a:rPr lang="en-US" smtClean="0"/>
              <a:t>4/3/2023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B4FAE6-761D-4F10-937F-EFD956BA4FD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A54C19B-4196-441E-AABC-EE5403D581AA}"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4FAE6-761D-4F10-937F-EFD956BA4FD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A54C19B-4196-441E-AABC-EE5403D581AA}"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4FAE6-761D-4F10-937F-EFD956BA4FD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A54C19B-4196-441E-AABC-EE5403D581AA}" type="datetimeFigureOut">
              <a:rPr lang="en-US" smtClean="0"/>
              <a:t>4/3/2023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AB4FAE6-761D-4F10-937F-EFD956BA4FD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archivesaware.archivists.org/2018/04/04/archives-audiences-journalist-david-grann-on-killers-of-the-flower-moon" TargetMode="External"/><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www.npr.org/2007/06/28/11509999/tim-weiner-the-secret-history-of-americas-spooks" TargetMode="External"/><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bbc.com/news/blogs-trending-42724320" TargetMode="External"/><Relationship Id="rId2" Type="http://schemas.openxmlformats.org/officeDocument/2006/relationships/hyperlink" Target="https://www.c-span.org/video/?320514-1/1953-documentary-your-national-archives"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hyperlink" Target="https://creativenonfiction.org/writing/erik-larson-on-the-joys-of-digging-through-archives/" TargetMode="External"/><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lbjtapes.org/conversation/youre-goddamn-sure-going-serve" TargetMode="External"/><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International_Council_on_Archives#cite_note-1" TargetMode="External"/><Relationship Id="rId3" Type="http://schemas.openxmlformats.org/officeDocument/2006/relationships/hyperlink" Target="https://en.wikipedia.org/wiki/International_non-governmental_organization" TargetMode="External"/><Relationship Id="rId7" Type="http://schemas.openxmlformats.org/officeDocument/2006/relationships/hyperlink" Target="https://en.wikipedia.org/wiki/Archives_nationales_(France)" TargetMode="External"/><Relationship Id="rId12" Type="http://schemas.openxmlformats.org/officeDocument/2006/relationships/hyperlink" Target="https://en.wikipedia.org/wiki/International_Council_on_Archives#cite_note-2" TargetMode="External"/><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 Id="rId6" Type="http://schemas.openxmlformats.org/officeDocument/2006/relationships/hyperlink" Target="https://en.wikipedia.org/wiki/Charles_Samaran" TargetMode="External"/><Relationship Id="rId11" Type="http://schemas.openxmlformats.org/officeDocument/2006/relationships/hyperlink" Target="https://en.wikipedia.org/wiki/The_Hague" TargetMode="External"/><Relationship Id="rId5" Type="http://schemas.openxmlformats.org/officeDocument/2006/relationships/hyperlink" Target="https://en.wikipedia.org/wiki/Archivist" TargetMode="External"/><Relationship Id="rId10" Type="http://schemas.openxmlformats.org/officeDocument/2006/relationships/hyperlink" Target="https://en.wikipedia.org/wiki/Blue_Shield_International" TargetMode="External"/><Relationship Id="rId4" Type="http://schemas.openxmlformats.org/officeDocument/2006/relationships/hyperlink" Target="https://en.wikipedia.org/wiki/Archive" TargetMode="External"/><Relationship Id="rId9" Type="http://schemas.openxmlformats.org/officeDocument/2006/relationships/hyperlink" Target="https://en.wikipedia.org/wiki/UNESC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rgbClr val="FFFF00"/>
                </a:solidFill>
              </a:rPr>
              <a:t>Navigating the National Archives</a:t>
            </a:r>
            <a:br>
              <a:rPr lang="en-US" dirty="0">
                <a:solidFill>
                  <a:srgbClr val="FFFF00"/>
                </a:solidFill>
              </a:rPr>
            </a:br>
            <a:r>
              <a:rPr lang="en-US" dirty="0">
                <a:solidFill>
                  <a:srgbClr val="FFFF00"/>
                </a:solidFill>
              </a:rPr>
              <a:t>CLASS three</a:t>
            </a:r>
            <a:endParaRPr lang="en-US" dirty="0"/>
          </a:p>
        </p:txBody>
      </p:sp>
      <p:sp>
        <p:nvSpPr>
          <p:cNvPr id="3" name="Subtitle 2"/>
          <p:cNvSpPr>
            <a:spLocks noGrp="1"/>
          </p:cNvSpPr>
          <p:nvPr>
            <p:ph type="subTitle" idx="1"/>
          </p:nvPr>
        </p:nvSpPr>
        <p:spPr/>
        <p:txBody>
          <a:bodyPr>
            <a:noAutofit/>
          </a:bodyPr>
          <a:lstStyle/>
          <a:p>
            <a:r>
              <a:rPr lang="en-US" sz="3600" dirty="0">
                <a:solidFill>
                  <a:srgbClr val="FFFF00"/>
                </a:solidFill>
              </a:rPr>
              <a:t>Brant Houston</a:t>
            </a:r>
          </a:p>
          <a:p>
            <a:r>
              <a:rPr lang="en-US" sz="3600" dirty="0">
                <a:solidFill>
                  <a:srgbClr val="FFFF00"/>
                </a:solidFill>
              </a:rPr>
              <a:t>University of Illinois</a:t>
            </a:r>
          </a:p>
          <a:p>
            <a:r>
              <a:rPr lang="en-US" sz="3600" dirty="0">
                <a:solidFill>
                  <a:srgbClr val="FFFF00"/>
                </a:solidFill>
              </a:rPr>
              <a:t>brant.houston@gmail.com</a:t>
            </a:r>
          </a:p>
        </p:txBody>
      </p:sp>
    </p:spTree>
    <p:extLst>
      <p:ext uri="{BB962C8B-B14F-4D97-AF65-F5344CB8AC3E}">
        <p14:creationId xmlns:p14="http://schemas.microsoft.com/office/powerpoint/2010/main" val="2931663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Visual archives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6" name="Picture 5">
            <a:extLst>
              <a:ext uri="{FF2B5EF4-FFF2-40B4-BE49-F238E27FC236}">
                <a16:creationId xmlns:a16="http://schemas.microsoft.com/office/drawing/2014/main" id="{DB3BF9CE-FA1E-2CF9-87F0-A96B885F60E5}"/>
              </a:ext>
            </a:extLst>
          </p:cNvPr>
          <p:cNvPicPr>
            <a:picLocks noChangeAspect="1"/>
          </p:cNvPicPr>
          <p:nvPr/>
        </p:nvPicPr>
        <p:blipFill>
          <a:blip r:embed="rId3"/>
          <a:stretch>
            <a:fillRect/>
          </a:stretch>
        </p:blipFill>
        <p:spPr>
          <a:xfrm>
            <a:off x="1128713" y="1447800"/>
            <a:ext cx="7696200" cy="4887087"/>
          </a:xfrm>
          <a:prstGeom prst="rect">
            <a:avLst/>
          </a:prstGeom>
        </p:spPr>
      </p:pic>
    </p:spTree>
    <p:extLst>
      <p:ext uri="{BB962C8B-B14F-4D97-AF65-F5344CB8AC3E}">
        <p14:creationId xmlns:p14="http://schemas.microsoft.com/office/powerpoint/2010/main" val="1683876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Visual archives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6" name="Picture 5">
            <a:extLst>
              <a:ext uri="{FF2B5EF4-FFF2-40B4-BE49-F238E27FC236}">
                <a16:creationId xmlns:a16="http://schemas.microsoft.com/office/drawing/2014/main" id="{3328BD2B-8209-4DBE-19BD-920E3E52786E}"/>
              </a:ext>
            </a:extLst>
          </p:cNvPr>
          <p:cNvPicPr>
            <a:picLocks noChangeAspect="1"/>
          </p:cNvPicPr>
          <p:nvPr/>
        </p:nvPicPr>
        <p:blipFill>
          <a:blip r:embed="rId3"/>
          <a:stretch>
            <a:fillRect/>
          </a:stretch>
        </p:blipFill>
        <p:spPr>
          <a:xfrm>
            <a:off x="1066800" y="1026008"/>
            <a:ext cx="5839990" cy="5294078"/>
          </a:xfrm>
          <a:prstGeom prst="rect">
            <a:avLst/>
          </a:prstGeom>
        </p:spPr>
      </p:pic>
    </p:spTree>
    <p:extLst>
      <p:ext uri="{BB962C8B-B14F-4D97-AF65-F5344CB8AC3E}">
        <p14:creationId xmlns:p14="http://schemas.microsoft.com/office/powerpoint/2010/main" val="1327925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Visual archives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5" name="Picture 4">
            <a:extLst>
              <a:ext uri="{FF2B5EF4-FFF2-40B4-BE49-F238E27FC236}">
                <a16:creationId xmlns:a16="http://schemas.microsoft.com/office/drawing/2014/main" id="{06E0A07B-CF9B-1A8C-9D24-AD63BCA7A966}"/>
              </a:ext>
            </a:extLst>
          </p:cNvPr>
          <p:cNvPicPr>
            <a:picLocks noChangeAspect="1"/>
          </p:cNvPicPr>
          <p:nvPr/>
        </p:nvPicPr>
        <p:blipFill>
          <a:blip r:embed="rId3"/>
          <a:stretch>
            <a:fillRect/>
          </a:stretch>
        </p:blipFill>
        <p:spPr>
          <a:xfrm>
            <a:off x="800100" y="1613994"/>
            <a:ext cx="7543800" cy="4735331"/>
          </a:xfrm>
          <a:prstGeom prst="rect">
            <a:avLst/>
          </a:prstGeom>
        </p:spPr>
      </p:pic>
    </p:spTree>
    <p:extLst>
      <p:ext uri="{BB962C8B-B14F-4D97-AF65-F5344CB8AC3E}">
        <p14:creationId xmlns:p14="http://schemas.microsoft.com/office/powerpoint/2010/main" val="2199986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Visual archives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sp>
        <p:nvSpPr>
          <p:cNvPr id="6" name="TextBox 5">
            <a:extLst>
              <a:ext uri="{FF2B5EF4-FFF2-40B4-BE49-F238E27FC236}">
                <a16:creationId xmlns:a16="http://schemas.microsoft.com/office/drawing/2014/main" id="{0B4AB01B-C054-50A1-CE69-6C8AF80A1658}"/>
              </a:ext>
            </a:extLst>
          </p:cNvPr>
          <p:cNvSpPr txBox="1"/>
          <p:nvPr/>
        </p:nvSpPr>
        <p:spPr>
          <a:xfrm>
            <a:off x="1447800" y="2133600"/>
            <a:ext cx="6629400" cy="3139321"/>
          </a:xfrm>
          <a:prstGeom prst="rect">
            <a:avLst/>
          </a:prstGeom>
          <a:noFill/>
        </p:spPr>
        <p:txBody>
          <a:bodyPr wrap="square">
            <a:spAutoFit/>
          </a:bodyPr>
          <a:lstStyle/>
          <a:p>
            <a:r>
              <a:rPr lang="en-US" b="0" i="0" dirty="0">
                <a:solidFill>
                  <a:srgbClr val="FFFF00"/>
                </a:solidFill>
                <a:effectLst/>
                <a:latin typeface="Source Sans Pro" panose="020B0503030403020204" pitchFamily="34" charset="0"/>
              </a:rPr>
              <a:t>The National Archives has been for many years an essential stop for authors, television and movie producers, and others interested in World War II. In addition to the still photographs and film footage that the Burns team researched, the Archives holds millions of pages of paper records from World War II, in many cases files of individual military units. </a:t>
            </a:r>
          </a:p>
          <a:p>
            <a:endParaRPr lang="en-US" dirty="0">
              <a:solidFill>
                <a:srgbClr val="FFFF00"/>
              </a:solidFill>
              <a:latin typeface="Source Sans Pro" panose="020B0503030403020204" pitchFamily="34" charset="0"/>
            </a:endParaRPr>
          </a:p>
          <a:p>
            <a:r>
              <a:rPr lang="en-US" b="0" i="0" dirty="0">
                <a:solidFill>
                  <a:srgbClr val="FFFF00"/>
                </a:solidFill>
                <a:effectLst/>
                <a:latin typeface="Source Sans Pro" panose="020B0503030403020204" pitchFamily="34" charset="0"/>
              </a:rPr>
              <a:t>And the personnel records of all those who served in uniform, from the early 20th century forward, are preserved at the National Personnel Records Center in St. Louis, which handles thousands of requests from veterans for documents from their files every year.</a:t>
            </a:r>
            <a:endParaRPr lang="en-US" dirty="0">
              <a:solidFill>
                <a:srgbClr val="FFFF00"/>
              </a:solidFill>
            </a:endParaRPr>
          </a:p>
        </p:txBody>
      </p:sp>
    </p:spTree>
    <p:extLst>
      <p:ext uri="{BB962C8B-B14F-4D97-AF65-F5344CB8AC3E}">
        <p14:creationId xmlns:p14="http://schemas.microsoft.com/office/powerpoint/2010/main" val="1044289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Visual archives</a:t>
            </a:r>
            <a:endParaRPr lang="en-US" dirty="0"/>
          </a:p>
        </p:txBody>
      </p:sp>
      <p:sp>
        <p:nvSpPr>
          <p:cNvPr id="6" name="TextBox 5">
            <a:extLst>
              <a:ext uri="{FF2B5EF4-FFF2-40B4-BE49-F238E27FC236}">
                <a16:creationId xmlns:a16="http://schemas.microsoft.com/office/drawing/2014/main" id="{0B4AB01B-C054-50A1-CE69-6C8AF80A1658}"/>
              </a:ext>
            </a:extLst>
          </p:cNvPr>
          <p:cNvSpPr txBox="1"/>
          <p:nvPr/>
        </p:nvSpPr>
        <p:spPr>
          <a:xfrm>
            <a:off x="1257300" y="1219200"/>
            <a:ext cx="6629400" cy="5355312"/>
          </a:xfrm>
          <a:prstGeom prst="rect">
            <a:avLst/>
          </a:prstGeom>
          <a:noFill/>
        </p:spPr>
        <p:txBody>
          <a:bodyPr wrap="square">
            <a:spAutoFit/>
          </a:bodyPr>
          <a:lstStyle/>
          <a:p>
            <a:pPr algn="l"/>
            <a:r>
              <a:rPr lang="en-US" b="0" i="0" dirty="0">
                <a:solidFill>
                  <a:srgbClr val="FFFF00"/>
                </a:solidFill>
                <a:effectLst/>
                <a:latin typeface="Source Sans Pro" panose="020B0503030403020204" pitchFamily="34" charset="0"/>
              </a:rPr>
              <a:t>What's jaw-dropping (there's no other word for it) is combat footage we've never seen before that Burns and his team uncovered during five years of digging in the National Archives and other repositories around the world," wrote Sam Allis in the </a:t>
            </a:r>
            <a:r>
              <a:rPr lang="en-US" b="0" i="1" dirty="0">
                <a:solidFill>
                  <a:srgbClr val="FFFF00"/>
                </a:solidFill>
                <a:effectLst/>
                <a:latin typeface="Source Sans Pro" panose="020B0503030403020204" pitchFamily="34" charset="0"/>
              </a:rPr>
              <a:t>Boston Globe.</a:t>
            </a:r>
          </a:p>
          <a:p>
            <a:pPr algn="l"/>
            <a:endParaRPr lang="en-US" b="0" i="0" dirty="0">
              <a:solidFill>
                <a:srgbClr val="FFFF00"/>
              </a:solidFill>
              <a:effectLst/>
              <a:latin typeface="Source Sans Pro" panose="020B0503030403020204" pitchFamily="34" charset="0"/>
            </a:endParaRPr>
          </a:p>
          <a:p>
            <a:pPr algn="l"/>
            <a:r>
              <a:rPr lang="en-US" b="0" i="0" dirty="0">
                <a:solidFill>
                  <a:srgbClr val="FFFF00"/>
                </a:solidFill>
                <a:effectLst/>
                <a:latin typeface="Source Sans Pro" panose="020B0503030403020204" pitchFamily="34" charset="0"/>
              </a:rPr>
              <a:t>Co-producer/director Lynn Novick said that film research was mostly done by Botstein and co-producer Peter Miller. Having six years to work on finding footage from archives all over the world, she said, allowed them to uncover some that hadn't been seen much.</a:t>
            </a:r>
          </a:p>
          <a:p>
            <a:pPr algn="l"/>
            <a:endParaRPr lang="en-US" b="0" i="0" dirty="0">
              <a:solidFill>
                <a:srgbClr val="FFFF00"/>
              </a:solidFill>
              <a:effectLst/>
              <a:latin typeface="Source Sans Pro" panose="020B0503030403020204" pitchFamily="34" charset="0"/>
            </a:endParaRPr>
          </a:p>
          <a:p>
            <a:pPr algn="l"/>
            <a:r>
              <a:rPr lang="en-US" b="0" i="0" dirty="0">
                <a:solidFill>
                  <a:srgbClr val="FFFF00"/>
                </a:solidFill>
                <a:effectLst/>
                <a:latin typeface="Source Sans Pro" panose="020B0503030403020204" pitchFamily="34" charset="0"/>
              </a:rPr>
              <a:t>"Most of the footage, however, comes from the National Archives of the United States, which has an extraordinary collection," she told questioners in an online chat on the </a:t>
            </a:r>
            <a:r>
              <a:rPr lang="en-US" b="0" i="1" dirty="0">
                <a:solidFill>
                  <a:srgbClr val="FFFF00"/>
                </a:solidFill>
                <a:effectLst/>
                <a:latin typeface="Source Sans Pro" panose="020B0503030403020204" pitchFamily="34" charset="0"/>
              </a:rPr>
              <a:t>Washington Post</a:t>
            </a:r>
            <a:r>
              <a:rPr lang="en-US" b="0" i="0" dirty="0">
                <a:solidFill>
                  <a:srgbClr val="FFFF00"/>
                </a:solidFill>
                <a:effectLst/>
                <a:latin typeface="Source Sans Pro" panose="020B0503030403020204" pitchFamily="34" charset="0"/>
              </a:rPr>
              <a:t> web site. "And Sarah and Peter were able to find original camera rolls and material that really hadn't seen the light of day in the vaults of the National Archives." In the end, Botstein said, </a:t>
            </a:r>
            <a:r>
              <a:rPr lang="en-US" b="0" i="1" dirty="0">
                <a:solidFill>
                  <a:srgbClr val="FFFF00"/>
                </a:solidFill>
                <a:effectLst/>
                <a:latin typeface="Source Sans Pro" panose="020B0503030403020204" pitchFamily="34" charset="0"/>
              </a:rPr>
              <a:t>The War</a:t>
            </a:r>
            <a:r>
              <a:rPr lang="en-US" b="0" i="0" dirty="0">
                <a:solidFill>
                  <a:srgbClr val="FFFF00"/>
                </a:solidFill>
                <a:effectLst/>
                <a:latin typeface="Source Sans Pro" panose="020B0503030403020204" pitchFamily="34" charset="0"/>
              </a:rPr>
              <a:t> used more than a thousand clips of NARA footage.</a:t>
            </a:r>
          </a:p>
        </p:txBody>
      </p:sp>
    </p:spTree>
    <p:extLst>
      <p:ext uri="{BB962C8B-B14F-4D97-AF65-F5344CB8AC3E}">
        <p14:creationId xmlns:p14="http://schemas.microsoft.com/office/powerpoint/2010/main" val="1051940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Visual archives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p:txBody>
      </p:sp>
      <p:sp>
        <p:nvSpPr>
          <p:cNvPr id="6" name="TextBox 5">
            <a:extLst>
              <a:ext uri="{FF2B5EF4-FFF2-40B4-BE49-F238E27FC236}">
                <a16:creationId xmlns:a16="http://schemas.microsoft.com/office/drawing/2014/main" id="{0B4AB01B-C054-50A1-CE69-6C8AF80A1658}"/>
              </a:ext>
            </a:extLst>
          </p:cNvPr>
          <p:cNvSpPr txBox="1"/>
          <p:nvPr/>
        </p:nvSpPr>
        <p:spPr>
          <a:xfrm>
            <a:off x="1257300" y="1447800"/>
            <a:ext cx="6629400" cy="5078313"/>
          </a:xfrm>
          <a:prstGeom prst="rect">
            <a:avLst/>
          </a:prstGeom>
          <a:noFill/>
        </p:spPr>
        <p:txBody>
          <a:bodyPr wrap="square">
            <a:spAutoFit/>
          </a:bodyPr>
          <a:lstStyle/>
          <a:p>
            <a:pPr algn="l"/>
            <a:r>
              <a:rPr lang="en-US" b="0" i="0" dirty="0">
                <a:solidFill>
                  <a:srgbClr val="FFFF00"/>
                </a:solidFill>
                <a:effectLst/>
                <a:latin typeface="Source Sans Pro" panose="020B0503030403020204" pitchFamily="34" charset="0"/>
              </a:rPr>
              <a:t>Ed McCarter, head of the Still Pictures Branch at the National Archives at College Park, said that the National Archives has between 9 million and 9.5 million still photographs, and about 1.5 million of them involve World War II. They come from all branches of the service: the Army, the Navy, the Army Air Corps, the Marines, and the Coast Guard. A small number of them are in color.</a:t>
            </a:r>
          </a:p>
          <a:p>
            <a:pPr algn="l"/>
            <a:endParaRPr lang="en-US" b="0" i="0" dirty="0">
              <a:solidFill>
                <a:srgbClr val="FFFF00"/>
              </a:solidFill>
              <a:effectLst/>
              <a:latin typeface="Source Sans Pro" panose="020B0503030403020204" pitchFamily="34" charset="0"/>
            </a:endParaRPr>
          </a:p>
          <a:p>
            <a:pPr algn="l"/>
            <a:r>
              <a:rPr lang="en-US" b="0" i="0" dirty="0">
                <a:solidFill>
                  <a:srgbClr val="FFFF00"/>
                </a:solidFill>
                <a:effectLst/>
                <a:latin typeface="Source Sans Pro" panose="020B0503030403020204" pitchFamily="34" charset="0"/>
              </a:rPr>
              <a:t>"The World War II stuff has always been active," he said. "There's a pretty constant flow of requests." For example, of the 10 most requested photographs from the National Archives that </a:t>
            </a:r>
            <a:r>
              <a:rPr lang="en-US" b="0" i="1" dirty="0">
                <a:solidFill>
                  <a:srgbClr val="FFFF00"/>
                </a:solidFill>
                <a:effectLst/>
                <a:latin typeface="Source Sans Pro" panose="020B0503030403020204" pitchFamily="34" charset="0"/>
              </a:rPr>
              <a:t>Prologue</a:t>
            </a:r>
            <a:r>
              <a:rPr lang="en-US" b="0" i="0" dirty="0">
                <a:solidFill>
                  <a:srgbClr val="FFFF00"/>
                </a:solidFill>
                <a:effectLst/>
                <a:latin typeface="Source Sans Pro" panose="020B0503030403020204" pitchFamily="34" charset="0"/>
              </a:rPr>
              <a:t> featured in its Winter 2004 issue, seven were World War II related.</a:t>
            </a:r>
          </a:p>
          <a:p>
            <a:pPr algn="l"/>
            <a:endParaRPr lang="en-US" b="0" i="0" dirty="0">
              <a:solidFill>
                <a:srgbClr val="FFFF00"/>
              </a:solidFill>
              <a:effectLst/>
              <a:latin typeface="Source Sans Pro" panose="020B0503030403020204" pitchFamily="34" charset="0"/>
            </a:endParaRPr>
          </a:p>
          <a:p>
            <a:pPr algn="l"/>
            <a:r>
              <a:rPr lang="en-US" b="0" i="0" dirty="0">
                <a:solidFill>
                  <a:srgbClr val="FFFF00"/>
                </a:solidFill>
                <a:effectLst/>
                <a:latin typeface="Source Sans Pro" panose="020B0503030403020204" pitchFamily="34" charset="0"/>
              </a:rPr>
              <a:t>Holly Reed, an archivist in the Still Pictures Branch, said that one of </a:t>
            </a:r>
            <a:r>
              <a:rPr lang="en-US" b="0" i="0" dirty="0" err="1">
                <a:solidFill>
                  <a:srgbClr val="FFFF00"/>
                </a:solidFill>
                <a:effectLst/>
                <a:latin typeface="Source Sans Pro" panose="020B0503030403020204" pitchFamily="34" charset="0"/>
              </a:rPr>
              <a:t>Burns's</a:t>
            </a:r>
            <a:r>
              <a:rPr lang="en-US" b="0" i="0" dirty="0">
                <a:solidFill>
                  <a:srgbClr val="FFFF00"/>
                </a:solidFill>
                <a:effectLst/>
                <a:latin typeface="Source Sans Pro" panose="020B0503030403020204" pitchFamily="34" charset="0"/>
              </a:rPr>
              <a:t> researchers, co-producer David McMahon, spent weeks at a time over several years researching photographs at the National Archives in College Park. And, she added, he was looking for something different.</a:t>
            </a:r>
          </a:p>
        </p:txBody>
      </p:sp>
    </p:spTree>
    <p:extLst>
      <p:ext uri="{BB962C8B-B14F-4D97-AF65-F5344CB8AC3E}">
        <p14:creationId xmlns:p14="http://schemas.microsoft.com/office/powerpoint/2010/main" val="1249303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Visual archives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p:txBody>
      </p:sp>
      <p:sp>
        <p:nvSpPr>
          <p:cNvPr id="6" name="TextBox 5">
            <a:extLst>
              <a:ext uri="{FF2B5EF4-FFF2-40B4-BE49-F238E27FC236}">
                <a16:creationId xmlns:a16="http://schemas.microsoft.com/office/drawing/2014/main" id="{0B4AB01B-C054-50A1-CE69-6C8AF80A1658}"/>
              </a:ext>
            </a:extLst>
          </p:cNvPr>
          <p:cNvSpPr txBox="1"/>
          <p:nvPr/>
        </p:nvSpPr>
        <p:spPr>
          <a:xfrm>
            <a:off x="1257300" y="1447800"/>
            <a:ext cx="6629400" cy="3416320"/>
          </a:xfrm>
          <a:prstGeom prst="rect">
            <a:avLst/>
          </a:prstGeom>
          <a:noFill/>
        </p:spPr>
        <p:txBody>
          <a:bodyPr wrap="square">
            <a:spAutoFit/>
          </a:bodyPr>
          <a:lstStyle/>
          <a:p>
            <a:pPr algn="l"/>
            <a:r>
              <a:rPr lang="en-US" b="0" i="0" dirty="0">
                <a:solidFill>
                  <a:srgbClr val="FFFF00"/>
                </a:solidFill>
                <a:effectLst/>
                <a:latin typeface="Source Sans Pro" panose="020B0503030403020204" pitchFamily="34" charset="0"/>
              </a:rPr>
              <a:t>"They [</a:t>
            </a:r>
            <a:r>
              <a:rPr lang="en-US" b="0" i="0" dirty="0" err="1">
                <a:solidFill>
                  <a:srgbClr val="FFFF00"/>
                </a:solidFill>
                <a:effectLst/>
                <a:latin typeface="Source Sans Pro" panose="020B0503030403020204" pitchFamily="34" charset="0"/>
              </a:rPr>
              <a:t>Burns's</a:t>
            </a:r>
            <a:r>
              <a:rPr lang="en-US" b="0" i="0" dirty="0">
                <a:solidFill>
                  <a:srgbClr val="FFFF00"/>
                </a:solidFill>
                <a:effectLst/>
                <a:latin typeface="Source Sans Pro" panose="020B0503030403020204" pitchFamily="34" charset="0"/>
              </a:rPr>
              <a:t> team] did try to get the iconic type images that everybody knows about," Reed said, "but they were also looking for that good image that isn't known.“</a:t>
            </a:r>
          </a:p>
          <a:p>
            <a:pPr algn="l"/>
            <a:endParaRPr lang="en-US" b="0" i="0" dirty="0">
              <a:solidFill>
                <a:srgbClr val="FFFF00"/>
              </a:solidFill>
              <a:effectLst/>
              <a:latin typeface="Source Sans Pro" panose="020B0503030403020204" pitchFamily="34" charset="0"/>
            </a:endParaRPr>
          </a:p>
          <a:p>
            <a:pPr algn="l"/>
            <a:r>
              <a:rPr lang="en-US" b="0" i="0" dirty="0">
                <a:solidFill>
                  <a:srgbClr val="FFFF00"/>
                </a:solidFill>
                <a:effectLst/>
                <a:latin typeface="Source Sans Pro" panose="020B0503030403020204" pitchFamily="34" charset="0"/>
              </a:rPr>
              <a:t>While most researchers do not want to go through box after box and settle for the ones frequently seen, according to Reed, that wasn't the case with </a:t>
            </a:r>
            <a:r>
              <a:rPr lang="en-US" b="0" i="0" dirty="0" err="1">
                <a:solidFill>
                  <a:srgbClr val="FFFF00"/>
                </a:solidFill>
                <a:effectLst/>
                <a:latin typeface="Source Sans Pro" panose="020B0503030403020204" pitchFamily="34" charset="0"/>
              </a:rPr>
              <a:t>Burns's</a:t>
            </a:r>
            <a:r>
              <a:rPr lang="en-US" b="0" i="0" dirty="0">
                <a:solidFill>
                  <a:srgbClr val="FFFF00"/>
                </a:solidFill>
                <a:effectLst/>
                <a:latin typeface="Source Sans Pro" panose="020B0503030403020204" pitchFamily="34" charset="0"/>
              </a:rPr>
              <a:t> team. They tackled the boxes and came up with many still images that have been seen only rarely or not at all over the years.</a:t>
            </a:r>
          </a:p>
          <a:p>
            <a:pPr algn="l"/>
            <a:endParaRPr lang="en-US" b="0" i="0" dirty="0">
              <a:solidFill>
                <a:srgbClr val="FFFF00"/>
              </a:solidFill>
              <a:effectLst/>
              <a:latin typeface="Source Sans Pro" panose="020B0503030403020204" pitchFamily="34" charset="0"/>
            </a:endParaRPr>
          </a:p>
          <a:p>
            <a:pPr algn="l"/>
            <a:r>
              <a:rPr lang="en-US" b="0" i="0" dirty="0">
                <a:solidFill>
                  <a:srgbClr val="FFFF00"/>
                </a:solidFill>
                <a:effectLst/>
                <a:latin typeface="Source Sans Pro" panose="020B0503030403020204" pitchFamily="34" charset="0"/>
              </a:rPr>
              <a:t>Eventually, Botstein said, </a:t>
            </a:r>
            <a:r>
              <a:rPr lang="en-US" b="0" i="1" dirty="0">
                <a:solidFill>
                  <a:srgbClr val="FFFF00"/>
                </a:solidFill>
                <a:effectLst/>
                <a:latin typeface="Source Sans Pro" panose="020B0503030403020204" pitchFamily="34" charset="0"/>
              </a:rPr>
              <a:t>The War</a:t>
            </a:r>
            <a:r>
              <a:rPr lang="en-US" b="0" i="0" dirty="0">
                <a:solidFill>
                  <a:srgbClr val="FFFF00"/>
                </a:solidFill>
                <a:effectLst/>
                <a:latin typeface="Source Sans Pro" panose="020B0503030403020204" pitchFamily="34" charset="0"/>
              </a:rPr>
              <a:t> used about 330 still photographs from the National Archives.</a:t>
            </a:r>
          </a:p>
        </p:txBody>
      </p:sp>
    </p:spTree>
    <p:extLst>
      <p:ext uri="{BB962C8B-B14F-4D97-AF65-F5344CB8AC3E}">
        <p14:creationId xmlns:p14="http://schemas.microsoft.com/office/powerpoint/2010/main" val="1852145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Visual archives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5" name="Picture 4">
            <a:extLst>
              <a:ext uri="{FF2B5EF4-FFF2-40B4-BE49-F238E27FC236}">
                <a16:creationId xmlns:a16="http://schemas.microsoft.com/office/drawing/2014/main" id="{2060AF6C-A6D0-4DB8-2E91-87328D78CA25}"/>
              </a:ext>
            </a:extLst>
          </p:cNvPr>
          <p:cNvPicPr>
            <a:picLocks noChangeAspect="1"/>
          </p:cNvPicPr>
          <p:nvPr/>
        </p:nvPicPr>
        <p:blipFill>
          <a:blip r:embed="rId3"/>
          <a:stretch>
            <a:fillRect/>
          </a:stretch>
        </p:blipFill>
        <p:spPr>
          <a:xfrm>
            <a:off x="1066800" y="1371600"/>
            <a:ext cx="7010400" cy="4731887"/>
          </a:xfrm>
          <a:prstGeom prst="rect">
            <a:avLst/>
          </a:prstGeom>
        </p:spPr>
      </p:pic>
    </p:spTree>
    <p:extLst>
      <p:ext uri="{BB962C8B-B14F-4D97-AF65-F5344CB8AC3E}">
        <p14:creationId xmlns:p14="http://schemas.microsoft.com/office/powerpoint/2010/main" val="2723916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Visual archives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8" name="Picture 7">
            <a:extLst>
              <a:ext uri="{FF2B5EF4-FFF2-40B4-BE49-F238E27FC236}">
                <a16:creationId xmlns:a16="http://schemas.microsoft.com/office/drawing/2014/main" id="{1C79BB34-2C19-D4EE-DB62-FFEF78CCEE89}"/>
              </a:ext>
            </a:extLst>
          </p:cNvPr>
          <p:cNvPicPr>
            <a:picLocks noChangeAspect="1"/>
          </p:cNvPicPr>
          <p:nvPr/>
        </p:nvPicPr>
        <p:blipFill>
          <a:blip r:embed="rId3"/>
          <a:stretch>
            <a:fillRect/>
          </a:stretch>
        </p:blipFill>
        <p:spPr>
          <a:xfrm>
            <a:off x="2323213" y="1346401"/>
            <a:ext cx="4797943" cy="5270517"/>
          </a:xfrm>
          <a:prstGeom prst="rect">
            <a:avLst/>
          </a:prstGeom>
        </p:spPr>
      </p:pic>
    </p:spTree>
    <p:extLst>
      <p:ext uri="{BB962C8B-B14F-4D97-AF65-F5344CB8AC3E}">
        <p14:creationId xmlns:p14="http://schemas.microsoft.com/office/powerpoint/2010/main" val="627751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Archives </a:t>
            </a:r>
            <a:r>
              <a:rPr lang="en-US" dirty="0" err="1">
                <a:solidFill>
                  <a:srgbClr val="FFFF00"/>
                </a:solidFill>
              </a:rPr>
              <a:t>hiighlight</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6" name="Picture 5">
            <a:extLst>
              <a:ext uri="{FF2B5EF4-FFF2-40B4-BE49-F238E27FC236}">
                <a16:creationId xmlns:a16="http://schemas.microsoft.com/office/drawing/2014/main" id="{DE7AAA2C-126A-31D7-2D9E-A0891A6211A0}"/>
              </a:ext>
            </a:extLst>
          </p:cNvPr>
          <p:cNvPicPr>
            <a:picLocks noChangeAspect="1"/>
          </p:cNvPicPr>
          <p:nvPr/>
        </p:nvPicPr>
        <p:blipFill>
          <a:blip r:embed="rId3"/>
          <a:stretch>
            <a:fillRect/>
          </a:stretch>
        </p:blipFill>
        <p:spPr>
          <a:xfrm>
            <a:off x="2743200" y="1208862"/>
            <a:ext cx="3490716" cy="5545595"/>
          </a:xfrm>
          <a:prstGeom prst="rect">
            <a:avLst/>
          </a:prstGeom>
        </p:spPr>
      </p:pic>
    </p:spTree>
    <p:extLst>
      <p:ext uri="{BB962C8B-B14F-4D97-AF65-F5344CB8AC3E}">
        <p14:creationId xmlns:p14="http://schemas.microsoft.com/office/powerpoint/2010/main" val="60214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Archives in the News</a:t>
            </a:r>
            <a:endParaRPr lang="en-US" dirty="0"/>
          </a:p>
        </p:txBody>
      </p:sp>
      <p:pic>
        <p:nvPicPr>
          <p:cNvPr id="8" name="Picture 7">
            <a:extLst>
              <a:ext uri="{FF2B5EF4-FFF2-40B4-BE49-F238E27FC236}">
                <a16:creationId xmlns:a16="http://schemas.microsoft.com/office/drawing/2014/main" id="{363C61B3-D9B0-D9D1-7A21-05E45300ECFC}"/>
              </a:ext>
            </a:extLst>
          </p:cNvPr>
          <p:cNvPicPr>
            <a:picLocks noChangeAspect="1"/>
          </p:cNvPicPr>
          <p:nvPr/>
        </p:nvPicPr>
        <p:blipFill>
          <a:blip r:embed="rId2"/>
          <a:stretch>
            <a:fillRect/>
          </a:stretch>
        </p:blipFill>
        <p:spPr>
          <a:xfrm>
            <a:off x="381000" y="1023211"/>
            <a:ext cx="6324600" cy="2312727"/>
          </a:xfrm>
          <a:prstGeom prst="rect">
            <a:avLst/>
          </a:prstGeom>
        </p:spPr>
      </p:pic>
      <p:pic>
        <p:nvPicPr>
          <p:cNvPr id="12" name="Picture 11">
            <a:extLst>
              <a:ext uri="{FF2B5EF4-FFF2-40B4-BE49-F238E27FC236}">
                <a16:creationId xmlns:a16="http://schemas.microsoft.com/office/drawing/2014/main" id="{F01C7F5C-58A7-1A65-FE44-51BFE96E087B}"/>
              </a:ext>
            </a:extLst>
          </p:cNvPr>
          <p:cNvPicPr>
            <a:picLocks noChangeAspect="1"/>
          </p:cNvPicPr>
          <p:nvPr/>
        </p:nvPicPr>
        <p:blipFill>
          <a:blip r:embed="rId3"/>
          <a:stretch>
            <a:fillRect/>
          </a:stretch>
        </p:blipFill>
        <p:spPr>
          <a:xfrm>
            <a:off x="3352800" y="3522063"/>
            <a:ext cx="4724400" cy="2918364"/>
          </a:xfrm>
          <a:prstGeom prst="rect">
            <a:avLst/>
          </a:prstGeom>
        </p:spPr>
      </p:pic>
    </p:spTree>
    <p:extLst>
      <p:ext uri="{BB962C8B-B14F-4D97-AF65-F5344CB8AC3E}">
        <p14:creationId xmlns:p14="http://schemas.microsoft.com/office/powerpoint/2010/main" val="4281443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Visual archives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5" name="Picture 4">
            <a:extLst>
              <a:ext uri="{FF2B5EF4-FFF2-40B4-BE49-F238E27FC236}">
                <a16:creationId xmlns:a16="http://schemas.microsoft.com/office/drawing/2014/main" id="{F2CD0260-ACA7-6E41-379D-EF759F31EBC6}"/>
              </a:ext>
            </a:extLst>
          </p:cNvPr>
          <p:cNvPicPr>
            <a:picLocks noChangeAspect="1"/>
          </p:cNvPicPr>
          <p:nvPr/>
        </p:nvPicPr>
        <p:blipFill>
          <a:blip r:embed="rId3"/>
          <a:stretch>
            <a:fillRect/>
          </a:stretch>
        </p:blipFill>
        <p:spPr>
          <a:xfrm>
            <a:off x="838200" y="1447800"/>
            <a:ext cx="7401059" cy="4584949"/>
          </a:xfrm>
          <a:prstGeom prst="rect">
            <a:avLst/>
          </a:prstGeom>
        </p:spPr>
      </p:pic>
    </p:spTree>
    <p:extLst>
      <p:ext uri="{BB962C8B-B14F-4D97-AF65-F5344CB8AC3E}">
        <p14:creationId xmlns:p14="http://schemas.microsoft.com/office/powerpoint/2010/main" val="2081749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8307"/>
            <a:ext cx="8229600" cy="973102"/>
          </a:xfrm>
        </p:spPr>
        <p:txBody>
          <a:bodyPr>
            <a:normAutofit fontScale="90000"/>
          </a:bodyPr>
          <a:lstStyle/>
          <a:p>
            <a:r>
              <a:rPr lang="en-US" dirty="0">
                <a:solidFill>
                  <a:srgbClr val="FFFF00"/>
                </a:solidFill>
              </a:rPr>
              <a:t>Journalists and authors using the Archives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sp>
        <p:nvSpPr>
          <p:cNvPr id="8" name="TextBox 7">
            <a:extLst>
              <a:ext uri="{FF2B5EF4-FFF2-40B4-BE49-F238E27FC236}">
                <a16:creationId xmlns:a16="http://schemas.microsoft.com/office/drawing/2014/main" id="{D1B0FC11-D6DE-FCC5-83BB-C045433DC73B}"/>
              </a:ext>
            </a:extLst>
          </p:cNvPr>
          <p:cNvSpPr txBox="1"/>
          <p:nvPr/>
        </p:nvSpPr>
        <p:spPr>
          <a:xfrm>
            <a:off x="1409350" y="2209800"/>
            <a:ext cx="7620000" cy="3970318"/>
          </a:xfrm>
          <a:prstGeom prst="rect">
            <a:avLst/>
          </a:prstGeom>
          <a:noFill/>
        </p:spPr>
        <p:txBody>
          <a:bodyPr wrap="square">
            <a:spAutoFit/>
          </a:bodyPr>
          <a:lstStyle/>
          <a:p>
            <a:pPr algn="l"/>
            <a:r>
              <a:rPr lang="en-US" b="1" i="0" dirty="0">
                <a:solidFill>
                  <a:srgbClr val="FFFF00"/>
                </a:solidFill>
                <a:effectLst/>
                <a:latin typeface="Source Sans Pro" panose="020B0503030403020204" pitchFamily="34" charset="0"/>
              </a:rPr>
              <a:t>What were your most surprising finds in the extensive research you did at the National Archives?</a:t>
            </a:r>
            <a:r>
              <a:rPr lang="en-US" b="0" i="0" dirty="0">
                <a:solidFill>
                  <a:srgbClr val="FFFF00"/>
                </a:solidFill>
                <a:effectLst/>
                <a:latin typeface="Source Sans Pro" panose="020B0503030403020204" pitchFamily="34" charset="0"/>
              </a:rPr>
              <a:t> </a:t>
            </a:r>
          </a:p>
          <a:p>
            <a:pPr algn="l"/>
            <a:endParaRPr lang="en-US" b="0" i="0" dirty="0">
              <a:solidFill>
                <a:srgbClr val="FFFF00"/>
              </a:solidFill>
              <a:effectLst/>
              <a:latin typeface="Source Sans Pro" panose="020B0503030403020204" pitchFamily="34" charset="0"/>
            </a:endParaRPr>
          </a:p>
          <a:p>
            <a:pPr algn="l"/>
            <a:r>
              <a:rPr lang="en-US" b="0" i="0" dirty="0">
                <a:solidFill>
                  <a:srgbClr val="FFFF00"/>
                </a:solidFill>
                <a:effectLst/>
                <a:latin typeface="Source Sans Pro" panose="020B0503030403020204" pitchFamily="34" charset="0"/>
              </a:rPr>
              <a:t>I could not have written this book without the amazing holdings at the National Archives, where I spent hours upon hours researching this largely forgotten chapter in American history. </a:t>
            </a:r>
          </a:p>
          <a:p>
            <a:pPr algn="l"/>
            <a:endParaRPr lang="en-US" dirty="0">
              <a:solidFill>
                <a:srgbClr val="FFFF00"/>
              </a:solidFill>
              <a:latin typeface="Source Sans Pro" panose="020B0503030403020204" pitchFamily="34" charset="0"/>
            </a:endParaRPr>
          </a:p>
          <a:p>
            <a:pPr algn="l"/>
            <a:r>
              <a:rPr lang="en-US" b="0" i="0" dirty="0">
                <a:solidFill>
                  <a:srgbClr val="FFFF00"/>
                </a:solidFill>
                <a:effectLst/>
                <a:latin typeface="Source Sans Pro" panose="020B0503030403020204" pitchFamily="34" charset="0"/>
              </a:rPr>
              <a:t>There were so many surprising documents—accounts from the Osage that revealed the breadth of the killings; reports from private eyes who had investigated and, in some cases, covered up the crimes; and documents showing how a young J. Edgar Hoover handled his and the bureau’s first major homicide case. Often I would spend several days going through boxes, not finding anything relevant, and then open up a folder to discover something astonishing, like the secret grand jury testimony.</a:t>
            </a:r>
          </a:p>
        </p:txBody>
      </p:sp>
      <p:pic>
        <p:nvPicPr>
          <p:cNvPr id="1026" name="Picture 2">
            <a:extLst>
              <a:ext uri="{FF2B5EF4-FFF2-40B4-BE49-F238E27FC236}">
                <a16:creationId xmlns:a16="http://schemas.microsoft.com/office/drawing/2014/main" id="{967F618D-5806-348B-5D78-103E0AB571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651" y="1281408"/>
            <a:ext cx="1049258" cy="1594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3195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8307"/>
            <a:ext cx="8229600" cy="973102"/>
          </a:xfrm>
        </p:spPr>
        <p:txBody>
          <a:bodyPr>
            <a:normAutofit fontScale="90000"/>
          </a:bodyPr>
          <a:lstStyle/>
          <a:p>
            <a:r>
              <a:rPr lang="en-US" dirty="0">
                <a:solidFill>
                  <a:srgbClr val="FFFF00"/>
                </a:solidFill>
              </a:rPr>
              <a:t>Journalists and authors using the Archives</a:t>
            </a:r>
            <a:endParaRPr lang="en-US" dirty="0"/>
          </a:p>
        </p:txBody>
      </p:sp>
      <p:sp>
        <p:nvSpPr>
          <p:cNvPr id="8" name="TextBox 7">
            <a:extLst>
              <a:ext uri="{FF2B5EF4-FFF2-40B4-BE49-F238E27FC236}">
                <a16:creationId xmlns:a16="http://schemas.microsoft.com/office/drawing/2014/main" id="{D1B0FC11-D6DE-FCC5-83BB-C045433DC73B}"/>
              </a:ext>
            </a:extLst>
          </p:cNvPr>
          <p:cNvSpPr txBox="1"/>
          <p:nvPr/>
        </p:nvSpPr>
        <p:spPr>
          <a:xfrm>
            <a:off x="1409350" y="2209800"/>
            <a:ext cx="7620000" cy="3416320"/>
          </a:xfrm>
          <a:prstGeom prst="rect">
            <a:avLst/>
          </a:prstGeom>
          <a:noFill/>
        </p:spPr>
        <p:txBody>
          <a:bodyPr wrap="square">
            <a:spAutoFit/>
          </a:bodyPr>
          <a:lstStyle/>
          <a:p>
            <a:pPr algn="l" fontAlgn="base"/>
            <a:r>
              <a:rPr lang="en-US" sz="2400" b="0" i="0" dirty="0">
                <a:solidFill>
                  <a:srgbClr val="FFFF00"/>
                </a:solidFill>
                <a:effectLst/>
                <a:latin typeface="Source Sans Pro" panose="020B0503030403020204" pitchFamily="34" charset="0"/>
              </a:rPr>
              <a:t>Among the unexpected documents I found in a box here was the secret grand jury testimony from the prosecution of some of the murderers of the Osage. This testimony proved invaluable in telling the history of what happened and being able to record the voices of many of the participants. It’s why I think it’s important when doing archival research to look through boxes that may not be precisely catalogued, because you don’t know what you might turn up.</a:t>
            </a:r>
          </a:p>
        </p:txBody>
      </p:sp>
      <p:pic>
        <p:nvPicPr>
          <p:cNvPr id="1026" name="Picture 2">
            <a:extLst>
              <a:ext uri="{FF2B5EF4-FFF2-40B4-BE49-F238E27FC236}">
                <a16:creationId xmlns:a16="http://schemas.microsoft.com/office/drawing/2014/main" id="{967F618D-5806-348B-5D78-103E0AB571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651" y="1281408"/>
            <a:ext cx="1049258" cy="1594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49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8307"/>
            <a:ext cx="8229600" cy="973102"/>
          </a:xfrm>
        </p:spPr>
        <p:txBody>
          <a:bodyPr>
            <a:normAutofit fontScale="90000"/>
          </a:bodyPr>
          <a:lstStyle/>
          <a:p>
            <a:r>
              <a:rPr lang="en-US" dirty="0">
                <a:solidFill>
                  <a:srgbClr val="FFFF00"/>
                </a:solidFill>
              </a:rPr>
              <a:t>Journalists and authors using the Archives</a:t>
            </a:r>
            <a:endParaRPr lang="en-US" dirty="0"/>
          </a:p>
        </p:txBody>
      </p:sp>
      <p:sp>
        <p:nvSpPr>
          <p:cNvPr id="8" name="TextBox 7">
            <a:extLst>
              <a:ext uri="{FF2B5EF4-FFF2-40B4-BE49-F238E27FC236}">
                <a16:creationId xmlns:a16="http://schemas.microsoft.com/office/drawing/2014/main" id="{D1B0FC11-D6DE-FCC5-83BB-C045433DC73B}"/>
              </a:ext>
            </a:extLst>
          </p:cNvPr>
          <p:cNvSpPr txBox="1"/>
          <p:nvPr/>
        </p:nvSpPr>
        <p:spPr>
          <a:xfrm>
            <a:off x="1409350" y="2209800"/>
            <a:ext cx="7620000" cy="3970318"/>
          </a:xfrm>
          <a:prstGeom prst="rect">
            <a:avLst/>
          </a:prstGeom>
          <a:noFill/>
        </p:spPr>
        <p:txBody>
          <a:bodyPr wrap="square">
            <a:spAutoFit/>
          </a:bodyPr>
          <a:lstStyle/>
          <a:p>
            <a:pPr algn="l" fontAlgn="base"/>
            <a:r>
              <a:rPr lang="en-US" b="1" i="0" dirty="0" err="1">
                <a:solidFill>
                  <a:srgbClr val="FFFF00"/>
                </a:solidFill>
                <a:effectLst/>
                <a:latin typeface="inherit"/>
              </a:rPr>
              <a:t>ArchivesAWARE</a:t>
            </a:r>
            <a:r>
              <a:rPr lang="en-US" b="0" i="0" dirty="0">
                <a:solidFill>
                  <a:srgbClr val="FFFF00"/>
                </a:solidFill>
                <a:effectLst/>
                <a:latin typeface="Source Sans Pro" panose="020B0503030403020204" pitchFamily="34" charset="0"/>
              </a:rPr>
              <a:t>: Did anything in the collections surprise you or spark an “a-ha!” moment?</a:t>
            </a:r>
          </a:p>
          <a:p>
            <a:pPr algn="l" fontAlgn="base"/>
            <a:r>
              <a:rPr lang="en-US" b="1" i="0" dirty="0" err="1">
                <a:solidFill>
                  <a:srgbClr val="FFFF00"/>
                </a:solidFill>
                <a:effectLst/>
                <a:latin typeface="inherit"/>
              </a:rPr>
              <a:t>Grann</a:t>
            </a:r>
            <a:r>
              <a:rPr lang="en-US" b="0" i="0" dirty="0">
                <a:solidFill>
                  <a:srgbClr val="FFFF00"/>
                </a:solidFill>
                <a:effectLst/>
                <a:latin typeface="Source Sans Pro" panose="020B0503030403020204" pitchFamily="34" charset="0"/>
              </a:rPr>
              <a:t>: At the archives in Fort Worth, I also came across a tattered logbook, which contained the names of white guardians. Because of extraordinary racism, the U.S. Congress had passed legislation requiring many Osage to have white guardians to oversee their wealth. The logbook listed the Osage who had been assigned to each guardian, and if one of these Osage had passed away under the guardianship system, a single word was usually scrawled by his or her name: Dead. I noticed that one guardian was assigned to five Osages, and all five of their names were followed by that word. Another guardian had thirteen wards, more than half of whom had been listed as deceased. And so it went. The numbers were staggering and clearly defied a natural death rate. I began to get a sense of the breadth of the systematic murder campaign against the Osage.</a:t>
            </a:r>
          </a:p>
        </p:txBody>
      </p:sp>
      <p:pic>
        <p:nvPicPr>
          <p:cNvPr id="1026" name="Picture 2">
            <a:extLst>
              <a:ext uri="{FF2B5EF4-FFF2-40B4-BE49-F238E27FC236}">
                <a16:creationId xmlns:a16="http://schemas.microsoft.com/office/drawing/2014/main" id="{967F618D-5806-348B-5D78-103E0AB571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651" y="1281408"/>
            <a:ext cx="1049258" cy="15949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AAE5510-4257-3CE5-8FA7-E8AF1BB85977}"/>
              </a:ext>
            </a:extLst>
          </p:cNvPr>
          <p:cNvSpPr txBox="1"/>
          <p:nvPr/>
        </p:nvSpPr>
        <p:spPr>
          <a:xfrm>
            <a:off x="1676400" y="6180118"/>
            <a:ext cx="6172200" cy="646331"/>
          </a:xfrm>
          <a:prstGeom prst="rect">
            <a:avLst/>
          </a:prstGeom>
          <a:noFill/>
        </p:spPr>
        <p:txBody>
          <a:bodyPr wrap="square">
            <a:spAutoFit/>
          </a:bodyPr>
          <a:lstStyle/>
          <a:p>
            <a:r>
              <a:rPr lang="en-US" dirty="0">
                <a:hlinkClick r:id="rId3"/>
              </a:rPr>
              <a:t>https://archivesaware.archivists.org/2018/04/04/archives-audiences-journalist-david-grann-on-killers-of-the-flower-moon</a:t>
            </a:r>
            <a:r>
              <a:rPr lang="en-US" dirty="0"/>
              <a:t>/</a:t>
            </a:r>
          </a:p>
        </p:txBody>
      </p:sp>
    </p:spTree>
    <p:extLst>
      <p:ext uri="{BB962C8B-B14F-4D97-AF65-F5344CB8AC3E}">
        <p14:creationId xmlns:p14="http://schemas.microsoft.com/office/powerpoint/2010/main" val="1403863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8307"/>
            <a:ext cx="8229600" cy="973102"/>
          </a:xfrm>
        </p:spPr>
        <p:txBody>
          <a:bodyPr>
            <a:normAutofit fontScale="90000"/>
          </a:bodyPr>
          <a:lstStyle/>
          <a:p>
            <a:r>
              <a:rPr lang="en-US" dirty="0">
                <a:solidFill>
                  <a:srgbClr val="FFFF00"/>
                </a:solidFill>
              </a:rPr>
              <a:t>Journalists and authors using the Archives</a:t>
            </a:r>
            <a:endParaRPr lang="en-US" dirty="0"/>
          </a:p>
        </p:txBody>
      </p:sp>
      <p:sp>
        <p:nvSpPr>
          <p:cNvPr id="8" name="TextBox 7">
            <a:extLst>
              <a:ext uri="{FF2B5EF4-FFF2-40B4-BE49-F238E27FC236}">
                <a16:creationId xmlns:a16="http://schemas.microsoft.com/office/drawing/2014/main" id="{D1B0FC11-D6DE-FCC5-83BB-C045433DC73B}"/>
              </a:ext>
            </a:extLst>
          </p:cNvPr>
          <p:cNvSpPr txBox="1"/>
          <p:nvPr/>
        </p:nvSpPr>
        <p:spPr>
          <a:xfrm>
            <a:off x="1409350" y="2209800"/>
            <a:ext cx="7620000" cy="3693319"/>
          </a:xfrm>
          <a:prstGeom prst="rect">
            <a:avLst/>
          </a:prstGeom>
          <a:noFill/>
        </p:spPr>
        <p:txBody>
          <a:bodyPr wrap="square">
            <a:spAutoFit/>
          </a:bodyPr>
          <a:lstStyle/>
          <a:p>
            <a:pPr algn="l" fontAlgn="base"/>
            <a:r>
              <a:rPr lang="en-US" b="1" i="0" dirty="0" err="1">
                <a:solidFill>
                  <a:srgbClr val="FFFF00"/>
                </a:solidFill>
                <a:effectLst/>
                <a:latin typeface="inherit"/>
              </a:rPr>
              <a:t>ArchivesAWARE</a:t>
            </a:r>
            <a:r>
              <a:rPr lang="en-US" b="0" i="0" dirty="0">
                <a:solidFill>
                  <a:srgbClr val="FFFF00"/>
                </a:solidFill>
                <a:effectLst/>
                <a:latin typeface="Source Sans Pro" panose="020B0503030403020204" pitchFamily="34" charset="0"/>
              </a:rPr>
              <a:t>: How would you describe the overall impact of archival collections on the writing of the book?</a:t>
            </a:r>
          </a:p>
          <a:p>
            <a:pPr algn="l" fontAlgn="base"/>
            <a:r>
              <a:rPr lang="en-US" b="1" i="0" dirty="0" err="1">
                <a:solidFill>
                  <a:srgbClr val="FFFF00"/>
                </a:solidFill>
                <a:effectLst/>
                <a:latin typeface="inherit"/>
              </a:rPr>
              <a:t>Grann</a:t>
            </a:r>
            <a:r>
              <a:rPr lang="en-US" b="0" i="0" dirty="0">
                <a:solidFill>
                  <a:srgbClr val="FFFF00"/>
                </a:solidFill>
                <a:effectLst/>
                <a:latin typeface="Source Sans Pro" panose="020B0503030403020204" pitchFamily="34" charset="0"/>
              </a:rPr>
              <a:t>: This book is born out of archives. It could not have been written without the benefit of these collections, and the many archivists who kindly guided me to hidden troves.</a:t>
            </a:r>
          </a:p>
          <a:p>
            <a:pPr algn="l" fontAlgn="base"/>
            <a:r>
              <a:rPr lang="en-US" b="1" i="0" dirty="0" err="1">
                <a:solidFill>
                  <a:srgbClr val="FFFF00"/>
                </a:solidFill>
                <a:effectLst/>
                <a:latin typeface="inherit"/>
              </a:rPr>
              <a:t>ArchivesAWARE</a:t>
            </a:r>
            <a:r>
              <a:rPr lang="en-US" b="0" i="0" dirty="0">
                <a:solidFill>
                  <a:srgbClr val="FFFF00"/>
                </a:solidFill>
                <a:effectLst/>
                <a:latin typeface="Source Sans Pro" panose="020B0503030403020204" pitchFamily="34" charset="0"/>
              </a:rPr>
              <a:t>: Is there anything else you would like to share about your archival research experience in connection with </a:t>
            </a:r>
            <a:r>
              <a:rPr lang="en-US" b="0" i="1" dirty="0">
                <a:solidFill>
                  <a:srgbClr val="FFFF00"/>
                </a:solidFill>
                <a:effectLst/>
                <a:latin typeface="inherit"/>
              </a:rPr>
              <a:t>Killers of the Flower Moon</a:t>
            </a:r>
            <a:r>
              <a:rPr lang="en-US" b="0" i="0" dirty="0">
                <a:solidFill>
                  <a:srgbClr val="FFFF00"/>
                </a:solidFill>
                <a:effectLst/>
                <a:latin typeface="Source Sans Pro" panose="020B0503030403020204" pitchFamily="34" charset="0"/>
              </a:rPr>
              <a:t>?</a:t>
            </a:r>
          </a:p>
          <a:p>
            <a:pPr algn="l" fontAlgn="base"/>
            <a:r>
              <a:rPr lang="en-US" b="1" i="0" dirty="0" err="1">
                <a:solidFill>
                  <a:srgbClr val="FFFF00"/>
                </a:solidFill>
                <a:effectLst/>
                <a:latin typeface="inherit"/>
              </a:rPr>
              <a:t>Grann</a:t>
            </a:r>
            <a:r>
              <a:rPr lang="en-US" b="0" i="0" dirty="0">
                <a:solidFill>
                  <a:srgbClr val="FFFF00"/>
                </a:solidFill>
                <a:effectLst/>
                <a:latin typeface="Source Sans Pro" panose="020B0503030403020204" pitchFamily="34" charset="0"/>
              </a:rPr>
              <a:t>: Perhaps the most remarkable discovery happened when I told a librarian at the New York City Public Library about my research. To my astonishment, he told me that some members of his family were from Oklahoma and were related to several of the victims and the murderers I was writing about. He put me in touch with them, which led to a wealth of information.</a:t>
            </a:r>
          </a:p>
        </p:txBody>
      </p:sp>
      <p:pic>
        <p:nvPicPr>
          <p:cNvPr id="1026" name="Picture 2">
            <a:extLst>
              <a:ext uri="{FF2B5EF4-FFF2-40B4-BE49-F238E27FC236}">
                <a16:creationId xmlns:a16="http://schemas.microsoft.com/office/drawing/2014/main" id="{967F618D-5806-348B-5D78-103E0AB571E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651" y="1281408"/>
            <a:ext cx="1049258" cy="1594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551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95317"/>
            <a:ext cx="8229600" cy="973102"/>
          </a:xfrm>
        </p:spPr>
        <p:txBody>
          <a:bodyPr>
            <a:normAutofit fontScale="90000"/>
          </a:bodyPr>
          <a:lstStyle/>
          <a:p>
            <a:r>
              <a:rPr lang="en-US" dirty="0">
                <a:solidFill>
                  <a:srgbClr val="FFFF00"/>
                </a:solidFill>
              </a:rPr>
              <a:t>International investigations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1026" name="Picture 2" descr="Page 1">
            <a:extLst>
              <a:ext uri="{FF2B5EF4-FFF2-40B4-BE49-F238E27FC236}">
                <a16:creationId xmlns:a16="http://schemas.microsoft.com/office/drawing/2014/main" id="{83843E92-0BEF-47F7-B282-60FE539815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9087" y="1752600"/>
            <a:ext cx="1371600" cy="20552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DCF58AD-8A90-3D86-EDE9-F750434487AE}"/>
              </a:ext>
            </a:extLst>
          </p:cNvPr>
          <p:cNvSpPr txBox="1"/>
          <p:nvPr/>
        </p:nvSpPr>
        <p:spPr>
          <a:xfrm>
            <a:off x="2286000" y="2440196"/>
            <a:ext cx="4572000" cy="4093428"/>
          </a:xfrm>
          <a:prstGeom prst="rect">
            <a:avLst/>
          </a:prstGeom>
          <a:noFill/>
        </p:spPr>
        <p:txBody>
          <a:bodyPr wrap="square">
            <a:spAutoFit/>
          </a:bodyPr>
          <a:lstStyle/>
          <a:p>
            <a:r>
              <a:rPr lang="en-US" sz="2000" b="0" i="0" dirty="0">
                <a:solidFill>
                  <a:srgbClr val="FFFF00"/>
                </a:solidFill>
                <a:effectLst/>
                <a:latin typeface="Amazon Ember"/>
              </a:rPr>
              <a:t>Originally published in 1986, it was so controversial in Japan that it could not be published there for five years. But in the west it has long served as the standard reference on Japanese organized crime and has inspired novels, screenplays, and criminal investigations. This twenty-fifth anniversary edition tells the full story or Japan's remarkable crime syndicates, from their feudal start as bands of medieval outlaws to their emergence as billion-dollar investors in real estate, big business, art, and more.</a:t>
            </a:r>
            <a:endParaRPr lang="en-US" sz="2000" dirty="0">
              <a:solidFill>
                <a:srgbClr val="FFFF00"/>
              </a:solidFill>
            </a:endParaRPr>
          </a:p>
        </p:txBody>
      </p:sp>
    </p:spTree>
    <p:extLst>
      <p:ext uri="{BB962C8B-B14F-4D97-AF65-F5344CB8AC3E}">
        <p14:creationId xmlns:p14="http://schemas.microsoft.com/office/powerpoint/2010/main" val="3294614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fontScale="90000"/>
          </a:bodyPr>
          <a:lstStyle/>
          <a:p>
            <a:r>
              <a:rPr lang="en-US" dirty="0">
                <a:solidFill>
                  <a:srgbClr val="FFFF00"/>
                </a:solidFill>
              </a:rPr>
              <a:t>International investigations</a:t>
            </a:r>
            <a:endParaRPr lang="en-US" dirty="0"/>
          </a:p>
        </p:txBody>
      </p:sp>
      <p:pic>
        <p:nvPicPr>
          <p:cNvPr id="1026" name="Picture 2" descr="Page 1">
            <a:extLst>
              <a:ext uri="{FF2B5EF4-FFF2-40B4-BE49-F238E27FC236}">
                <a16:creationId xmlns:a16="http://schemas.microsoft.com/office/drawing/2014/main" id="{83843E92-0BEF-47F7-B282-60FE539815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373741"/>
            <a:ext cx="1371600" cy="20552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79A732E-17E6-2DF8-F50A-3FA1C469E43D}"/>
              </a:ext>
            </a:extLst>
          </p:cNvPr>
          <p:cNvSpPr txBox="1"/>
          <p:nvPr/>
        </p:nvSpPr>
        <p:spPr>
          <a:xfrm>
            <a:off x="2436184" y="1981200"/>
            <a:ext cx="5793415" cy="2308324"/>
          </a:xfrm>
          <a:prstGeom prst="rect">
            <a:avLst/>
          </a:prstGeom>
          <a:noFill/>
        </p:spPr>
        <p:txBody>
          <a:bodyPr wrap="square">
            <a:spAutoFit/>
          </a:bodyPr>
          <a:lstStyle/>
          <a:p>
            <a:pPr algn="l"/>
            <a:r>
              <a:rPr lang="en-US" b="0" i="0" dirty="0">
                <a:solidFill>
                  <a:srgbClr val="FFFF00"/>
                </a:solidFill>
                <a:effectLst/>
                <a:latin typeface="Arial" panose="020B0604020202020204" pitchFamily="34" charset="0"/>
              </a:rPr>
              <a:t>“First, see the 2nd to last paragraph on p.337 (of the revised paperback edition), which gives a description of our use of the National Archives. This research was in 1984-85, so little was electronic. As we wrote, "The records of the Supreme Commander of the Allied Powers, or SCAP, are still stored in the boxes in which they were packed in Tokyo in 1952. Indexing is crude at best..."</a:t>
            </a:r>
          </a:p>
        </p:txBody>
      </p:sp>
    </p:spTree>
    <p:extLst>
      <p:ext uri="{BB962C8B-B14F-4D97-AF65-F5344CB8AC3E}">
        <p14:creationId xmlns:p14="http://schemas.microsoft.com/office/powerpoint/2010/main" val="400098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fontScale="90000"/>
          </a:bodyPr>
          <a:lstStyle/>
          <a:p>
            <a:r>
              <a:rPr lang="en-US" dirty="0">
                <a:solidFill>
                  <a:srgbClr val="FFFF00"/>
                </a:solidFill>
              </a:rPr>
              <a:t>International investigations</a:t>
            </a:r>
            <a:endParaRPr lang="en-US" dirty="0"/>
          </a:p>
        </p:txBody>
      </p:sp>
      <p:pic>
        <p:nvPicPr>
          <p:cNvPr id="1026" name="Picture 2" descr="Page 1">
            <a:extLst>
              <a:ext uri="{FF2B5EF4-FFF2-40B4-BE49-F238E27FC236}">
                <a16:creationId xmlns:a16="http://schemas.microsoft.com/office/drawing/2014/main" id="{83843E92-0BEF-47F7-B282-60FE539815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373741"/>
            <a:ext cx="1371600" cy="20552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79A732E-17E6-2DF8-F50A-3FA1C469E43D}"/>
              </a:ext>
            </a:extLst>
          </p:cNvPr>
          <p:cNvSpPr txBox="1"/>
          <p:nvPr/>
        </p:nvSpPr>
        <p:spPr>
          <a:xfrm>
            <a:off x="2436185" y="1981200"/>
            <a:ext cx="4572000" cy="3970318"/>
          </a:xfrm>
          <a:prstGeom prst="rect">
            <a:avLst/>
          </a:prstGeom>
          <a:noFill/>
        </p:spPr>
        <p:txBody>
          <a:bodyPr wrap="square">
            <a:spAutoFit/>
          </a:bodyPr>
          <a:lstStyle/>
          <a:p>
            <a:pPr algn="l"/>
            <a:r>
              <a:rPr lang="en-US" b="0" i="0" dirty="0">
                <a:solidFill>
                  <a:srgbClr val="FFFF00"/>
                </a:solidFill>
                <a:effectLst/>
                <a:latin typeface="Arial" panose="020B0604020202020204" pitchFamily="34" charset="0"/>
              </a:rPr>
              <a:t>“If you look at the Bibliography on pp. 384-385 you'll see all the documents we used from SCAP. These were all mined from the Archives in College Park, MD. I remember vividly going there and getting one of the Occupation boxes to go through. The archivists were almost always super-helpful. It's important to explain to them what you're doing and get them on board.”</a:t>
            </a:r>
          </a:p>
          <a:p>
            <a:pPr algn="l"/>
            <a:endParaRPr lang="en-US" dirty="0">
              <a:solidFill>
                <a:srgbClr val="FFFF00"/>
              </a:solidFill>
              <a:latin typeface="Arial" panose="020B0604020202020204" pitchFamily="34" charset="0"/>
            </a:endParaRPr>
          </a:p>
          <a:p>
            <a:pPr algn="l"/>
            <a:r>
              <a:rPr lang="en-US" b="0" i="0" dirty="0">
                <a:solidFill>
                  <a:srgbClr val="FFFF00"/>
                </a:solidFill>
                <a:effectLst/>
                <a:latin typeface="Arial" panose="020B0604020202020204" pitchFamily="34" charset="0"/>
              </a:rPr>
              <a:t>Co-author David E. Kaplan </a:t>
            </a:r>
          </a:p>
          <a:p>
            <a:pPr algn="l"/>
            <a:br>
              <a:rPr lang="en-US" b="0" i="0" dirty="0">
                <a:solidFill>
                  <a:srgbClr val="222222"/>
                </a:solidFill>
                <a:effectLst/>
                <a:latin typeface="Arial" panose="020B0604020202020204" pitchFamily="34" charset="0"/>
              </a:rPr>
            </a:br>
            <a:endParaRPr lang="en-US" b="0" i="0" dirty="0">
              <a:solidFill>
                <a:srgbClr val="222222"/>
              </a:solidFill>
              <a:effectLst/>
              <a:latin typeface="Arial" panose="020B0604020202020204" pitchFamily="34" charset="0"/>
            </a:endParaRPr>
          </a:p>
          <a:p>
            <a:pPr algn="l"/>
            <a:endParaRPr lang="en-US" b="0" i="0" dirty="0">
              <a:solidFill>
                <a:srgbClr val="222222"/>
              </a:solidFill>
              <a:effectLst/>
              <a:latin typeface="Arial" panose="020B0604020202020204" pitchFamily="34" charset="0"/>
            </a:endParaRPr>
          </a:p>
        </p:txBody>
      </p:sp>
    </p:spTree>
    <p:extLst>
      <p:ext uri="{BB962C8B-B14F-4D97-AF65-F5344CB8AC3E}">
        <p14:creationId xmlns:p14="http://schemas.microsoft.com/office/powerpoint/2010/main" val="2361798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fontScale="90000"/>
          </a:bodyPr>
          <a:lstStyle/>
          <a:p>
            <a:r>
              <a:rPr lang="en-US" dirty="0">
                <a:solidFill>
                  <a:srgbClr val="FFFF00"/>
                </a:solidFill>
              </a:rPr>
              <a:t>International investigations</a:t>
            </a:r>
            <a:endParaRPr lang="en-US" dirty="0"/>
          </a:p>
        </p:txBody>
      </p:sp>
      <p:pic>
        <p:nvPicPr>
          <p:cNvPr id="1026" name="Picture 2" descr="Page 1">
            <a:extLst>
              <a:ext uri="{FF2B5EF4-FFF2-40B4-BE49-F238E27FC236}">
                <a16:creationId xmlns:a16="http://schemas.microsoft.com/office/drawing/2014/main" id="{83843E92-0BEF-47F7-B282-60FE539815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373741"/>
            <a:ext cx="1371600" cy="20552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79A732E-17E6-2DF8-F50A-3FA1C469E43D}"/>
              </a:ext>
            </a:extLst>
          </p:cNvPr>
          <p:cNvSpPr txBox="1"/>
          <p:nvPr/>
        </p:nvSpPr>
        <p:spPr>
          <a:xfrm>
            <a:off x="2286000" y="1373741"/>
            <a:ext cx="5793415" cy="5078313"/>
          </a:xfrm>
          <a:prstGeom prst="rect">
            <a:avLst/>
          </a:prstGeom>
          <a:noFill/>
        </p:spPr>
        <p:txBody>
          <a:bodyPr wrap="square">
            <a:spAutoFit/>
          </a:bodyPr>
          <a:lstStyle/>
          <a:p>
            <a:pPr algn="l"/>
            <a:r>
              <a:rPr lang="en-US" b="0" i="0" dirty="0">
                <a:solidFill>
                  <a:srgbClr val="FFFF00"/>
                </a:solidFill>
                <a:effectLst/>
                <a:latin typeface="Arial" panose="020B0604020202020204" pitchFamily="34" charset="0"/>
              </a:rPr>
              <a:t>“We found detailed files, including interrogations, of accused Japanese war criminals, including two of the key men who rebuilt the Japanese far-right and underworld during the Occupation (</a:t>
            </a:r>
            <a:r>
              <a:rPr lang="en-US" b="0" i="0" dirty="0" err="1">
                <a:solidFill>
                  <a:srgbClr val="FFFF00"/>
                </a:solidFill>
                <a:effectLst/>
                <a:latin typeface="Arial" panose="020B0604020202020204" pitchFamily="34" charset="0"/>
              </a:rPr>
              <a:t>Sasakawa</a:t>
            </a:r>
            <a:r>
              <a:rPr lang="en-US" b="0" i="0" dirty="0">
                <a:solidFill>
                  <a:srgbClr val="FFFF00"/>
                </a:solidFill>
                <a:effectLst/>
                <a:latin typeface="Arial" panose="020B0604020202020204" pitchFamily="34" charset="0"/>
              </a:rPr>
              <a:t> and Kodama). There were also invaluable intelligence and political reports. These were full of revelations and confirmed contemporaneous accounts by journalists and diplomats, later studies by scholars, and interviews we did with a handful of US Army Intelligence officers (who have now passed on). We also cite them in the footnotes to those two chapters. </a:t>
            </a:r>
          </a:p>
          <a:p>
            <a:pPr algn="l"/>
            <a:br>
              <a:rPr lang="en-US" b="0" i="0" dirty="0">
                <a:solidFill>
                  <a:srgbClr val="FFFF00"/>
                </a:solidFill>
                <a:effectLst/>
                <a:latin typeface="Arial" panose="020B0604020202020204" pitchFamily="34" charset="0"/>
              </a:rPr>
            </a:br>
            <a:r>
              <a:rPr lang="en-US" b="0" i="0" dirty="0">
                <a:solidFill>
                  <a:srgbClr val="FFFF00"/>
                </a:solidFill>
                <a:effectLst/>
                <a:latin typeface="Arial" panose="020B0604020202020204" pitchFamily="34" charset="0"/>
              </a:rPr>
              <a:t>As I recall, my co-author Alec also went to the Truman Presidential Library and the MacArthur library. And we filed FOIA reports and got more recent documents on </a:t>
            </a:r>
            <a:r>
              <a:rPr lang="en-US" b="0" i="0" dirty="0" err="1">
                <a:solidFill>
                  <a:srgbClr val="FFFF00"/>
                </a:solidFill>
                <a:effectLst/>
                <a:latin typeface="Arial" panose="020B0604020202020204" pitchFamily="34" charset="0"/>
              </a:rPr>
              <a:t>Sasakawa</a:t>
            </a:r>
            <a:r>
              <a:rPr lang="en-US" b="0" i="0" dirty="0">
                <a:solidFill>
                  <a:srgbClr val="FFFF00"/>
                </a:solidFill>
                <a:effectLst/>
                <a:latin typeface="Arial" panose="020B0604020202020204" pitchFamily="34" charset="0"/>
              </a:rPr>
              <a:t> from the State Dept., which were great.”</a:t>
            </a:r>
          </a:p>
          <a:p>
            <a:pPr algn="l"/>
            <a:endParaRPr lang="en-US" dirty="0">
              <a:solidFill>
                <a:srgbClr val="FFFF00"/>
              </a:solidFill>
              <a:latin typeface="Arial" panose="020B0604020202020204" pitchFamily="34" charset="0"/>
            </a:endParaRPr>
          </a:p>
          <a:p>
            <a:pPr algn="l"/>
            <a:r>
              <a:rPr lang="en-US" b="0" i="0" dirty="0">
                <a:solidFill>
                  <a:srgbClr val="FFFF00"/>
                </a:solidFill>
                <a:effectLst/>
                <a:latin typeface="Arial" panose="020B0604020202020204" pitchFamily="34" charset="0"/>
              </a:rPr>
              <a:t>Co-author David E. Kaplan</a:t>
            </a:r>
          </a:p>
        </p:txBody>
      </p:sp>
    </p:spTree>
    <p:extLst>
      <p:ext uri="{BB962C8B-B14F-4D97-AF65-F5344CB8AC3E}">
        <p14:creationId xmlns:p14="http://schemas.microsoft.com/office/powerpoint/2010/main" val="1862600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fontScale="90000"/>
          </a:bodyPr>
          <a:lstStyle/>
          <a:p>
            <a:r>
              <a:rPr lang="en-US" dirty="0">
                <a:solidFill>
                  <a:srgbClr val="FFFF00"/>
                </a:solidFill>
              </a:rPr>
              <a:t>International investigations</a:t>
            </a:r>
            <a:endParaRPr lang="en-US" dirty="0"/>
          </a:p>
        </p:txBody>
      </p:sp>
      <p:pic>
        <p:nvPicPr>
          <p:cNvPr id="1026" name="Picture 2" descr="Page 1">
            <a:extLst>
              <a:ext uri="{FF2B5EF4-FFF2-40B4-BE49-F238E27FC236}">
                <a16:creationId xmlns:a16="http://schemas.microsoft.com/office/drawing/2014/main" id="{83843E92-0BEF-47F7-B282-60FE539815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373741"/>
            <a:ext cx="1371600" cy="20552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B9224FC-5052-9B05-EBCE-3739D1DA7197}"/>
              </a:ext>
            </a:extLst>
          </p:cNvPr>
          <p:cNvPicPr>
            <a:picLocks noChangeAspect="1"/>
          </p:cNvPicPr>
          <p:nvPr/>
        </p:nvPicPr>
        <p:blipFill>
          <a:blip r:embed="rId3"/>
          <a:stretch>
            <a:fillRect/>
          </a:stretch>
        </p:blipFill>
        <p:spPr>
          <a:xfrm>
            <a:off x="2589184" y="1295400"/>
            <a:ext cx="4878416" cy="5249398"/>
          </a:xfrm>
          <a:prstGeom prst="rect">
            <a:avLst/>
          </a:prstGeom>
        </p:spPr>
      </p:pic>
    </p:spTree>
    <p:extLst>
      <p:ext uri="{BB962C8B-B14F-4D97-AF65-F5344CB8AC3E}">
        <p14:creationId xmlns:p14="http://schemas.microsoft.com/office/powerpoint/2010/main" val="2953162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Archives in the News</a:t>
            </a:r>
            <a:endParaRPr lang="en-US" dirty="0"/>
          </a:p>
        </p:txBody>
      </p:sp>
      <p:pic>
        <p:nvPicPr>
          <p:cNvPr id="4" name="Picture 3">
            <a:extLst>
              <a:ext uri="{FF2B5EF4-FFF2-40B4-BE49-F238E27FC236}">
                <a16:creationId xmlns:a16="http://schemas.microsoft.com/office/drawing/2014/main" id="{BD82AAE9-1605-D2F1-D3C3-BF7BD4EB0426}"/>
              </a:ext>
            </a:extLst>
          </p:cNvPr>
          <p:cNvPicPr>
            <a:picLocks noChangeAspect="1"/>
          </p:cNvPicPr>
          <p:nvPr/>
        </p:nvPicPr>
        <p:blipFill>
          <a:blip r:embed="rId2"/>
          <a:stretch>
            <a:fillRect/>
          </a:stretch>
        </p:blipFill>
        <p:spPr>
          <a:xfrm>
            <a:off x="382043" y="1828800"/>
            <a:ext cx="8579871" cy="1029060"/>
          </a:xfrm>
          <a:prstGeom prst="rect">
            <a:avLst/>
          </a:prstGeom>
        </p:spPr>
      </p:pic>
      <p:pic>
        <p:nvPicPr>
          <p:cNvPr id="9" name="Picture 8">
            <a:extLst>
              <a:ext uri="{FF2B5EF4-FFF2-40B4-BE49-F238E27FC236}">
                <a16:creationId xmlns:a16="http://schemas.microsoft.com/office/drawing/2014/main" id="{ECEFE722-A50C-0BB9-A3F4-0439E4D9897F}"/>
              </a:ext>
            </a:extLst>
          </p:cNvPr>
          <p:cNvPicPr>
            <a:picLocks noChangeAspect="1"/>
          </p:cNvPicPr>
          <p:nvPr/>
        </p:nvPicPr>
        <p:blipFill>
          <a:blip r:embed="rId3"/>
          <a:stretch>
            <a:fillRect/>
          </a:stretch>
        </p:blipFill>
        <p:spPr>
          <a:xfrm>
            <a:off x="319643" y="3124200"/>
            <a:ext cx="8885714" cy="2609524"/>
          </a:xfrm>
          <a:prstGeom prst="rect">
            <a:avLst/>
          </a:prstGeom>
        </p:spPr>
      </p:pic>
    </p:spTree>
    <p:extLst>
      <p:ext uri="{BB962C8B-B14F-4D97-AF65-F5344CB8AC3E}">
        <p14:creationId xmlns:p14="http://schemas.microsoft.com/office/powerpoint/2010/main" val="1291067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fontScale="90000"/>
          </a:bodyPr>
          <a:lstStyle/>
          <a:p>
            <a:r>
              <a:rPr lang="en-US" dirty="0">
                <a:solidFill>
                  <a:srgbClr val="FFFF00"/>
                </a:solidFill>
              </a:rPr>
              <a:t>International investigations</a:t>
            </a:r>
            <a:endParaRPr lang="en-US" dirty="0"/>
          </a:p>
        </p:txBody>
      </p:sp>
      <p:pic>
        <p:nvPicPr>
          <p:cNvPr id="1026" name="Picture 2" descr="Page 1">
            <a:extLst>
              <a:ext uri="{FF2B5EF4-FFF2-40B4-BE49-F238E27FC236}">
                <a16:creationId xmlns:a16="http://schemas.microsoft.com/office/drawing/2014/main" id="{83843E92-0BEF-47F7-B282-60FE5398157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373742"/>
            <a:ext cx="990600" cy="14843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5BF706A-6DA6-33AA-30F6-A58A43ADA842}"/>
              </a:ext>
            </a:extLst>
          </p:cNvPr>
          <p:cNvPicPr>
            <a:picLocks noChangeAspect="1"/>
          </p:cNvPicPr>
          <p:nvPr/>
        </p:nvPicPr>
        <p:blipFill>
          <a:blip r:embed="rId3"/>
          <a:stretch>
            <a:fillRect/>
          </a:stretch>
        </p:blipFill>
        <p:spPr>
          <a:xfrm>
            <a:off x="800100" y="3048000"/>
            <a:ext cx="8077200" cy="3581400"/>
          </a:xfrm>
          <a:prstGeom prst="rect">
            <a:avLst/>
          </a:prstGeom>
        </p:spPr>
      </p:pic>
    </p:spTree>
    <p:extLst>
      <p:ext uri="{BB962C8B-B14F-4D97-AF65-F5344CB8AC3E}">
        <p14:creationId xmlns:p14="http://schemas.microsoft.com/office/powerpoint/2010/main" val="10718001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national investigations</a:t>
            </a:r>
            <a:endParaRPr lang="en-US" dirty="0"/>
          </a:p>
        </p:txBody>
      </p:sp>
      <p:sp>
        <p:nvSpPr>
          <p:cNvPr id="6" name="TextBox 5">
            <a:extLst>
              <a:ext uri="{FF2B5EF4-FFF2-40B4-BE49-F238E27FC236}">
                <a16:creationId xmlns:a16="http://schemas.microsoft.com/office/drawing/2014/main" id="{679A732E-17E6-2DF8-F50A-3FA1C469E43D}"/>
              </a:ext>
            </a:extLst>
          </p:cNvPr>
          <p:cNvSpPr txBox="1"/>
          <p:nvPr/>
        </p:nvSpPr>
        <p:spPr>
          <a:xfrm>
            <a:off x="2436184" y="1981200"/>
            <a:ext cx="5793415" cy="2585323"/>
          </a:xfrm>
          <a:prstGeom prst="rect">
            <a:avLst/>
          </a:prstGeom>
          <a:noFill/>
        </p:spPr>
        <p:txBody>
          <a:bodyPr wrap="square">
            <a:spAutoFit/>
          </a:bodyPr>
          <a:lstStyle/>
          <a:p>
            <a:pPr algn="l"/>
            <a:r>
              <a:rPr lang="en-US" b="0" i="0" dirty="0">
                <a:solidFill>
                  <a:srgbClr val="FFFF00"/>
                </a:solidFill>
                <a:effectLst/>
                <a:latin typeface="Amazon Ember"/>
              </a:rPr>
              <a:t>Based largely on documents declassified only in the last few years, </a:t>
            </a:r>
            <a:r>
              <a:rPr lang="en-US" b="0" i="1" dirty="0">
                <a:solidFill>
                  <a:srgbClr val="FFFF00"/>
                </a:solidFill>
                <a:effectLst/>
                <a:latin typeface="Amazon Ember"/>
              </a:rPr>
              <a:t>One Man Against the World </a:t>
            </a:r>
            <a:r>
              <a:rPr lang="en-US" b="0" i="0" dirty="0">
                <a:solidFill>
                  <a:srgbClr val="FFFF00"/>
                </a:solidFill>
                <a:effectLst/>
                <a:latin typeface="Amazon Ember"/>
              </a:rPr>
              <a:t>paints a devastating portrait of a tortured yet brilliant man who led the country largely according to a deep-seated insecurity and distrust of not only his cabinet and congress, but the American population at large. In riveting, tick-tock prose, Weiner illuminates how the Vietnam War and the Watergate controversy that brought about Nixon's demise were inextricably linked</a:t>
            </a:r>
            <a:endParaRPr lang="en-US" b="0" i="0" dirty="0">
              <a:solidFill>
                <a:srgbClr val="FFFF00"/>
              </a:solidFill>
              <a:effectLst/>
              <a:latin typeface="Arial" panose="020B0604020202020204" pitchFamily="34" charset="0"/>
            </a:endParaRPr>
          </a:p>
        </p:txBody>
      </p:sp>
      <p:pic>
        <p:nvPicPr>
          <p:cNvPr id="2050" name="Picture 2">
            <a:extLst>
              <a:ext uri="{FF2B5EF4-FFF2-40B4-BE49-F238E27FC236}">
                <a16:creationId xmlns:a16="http://schemas.microsoft.com/office/drawing/2014/main" id="{911C340B-E432-11CD-86BA-B7D6D38F5E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1"/>
            <a:ext cx="1447800" cy="2169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987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National investigations</a:t>
            </a:r>
            <a:endParaRPr lang="en-US" dirty="0"/>
          </a:p>
        </p:txBody>
      </p:sp>
      <p:sp>
        <p:nvSpPr>
          <p:cNvPr id="6" name="TextBox 5">
            <a:extLst>
              <a:ext uri="{FF2B5EF4-FFF2-40B4-BE49-F238E27FC236}">
                <a16:creationId xmlns:a16="http://schemas.microsoft.com/office/drawing/2014/main" id="{679A732E-17E6-2DF8-F50A-3FA1C469E43D}"/>
              </a:ext>
            </a:extLst>
          </p:cNvPr>
          <p:cNvSpPr txBox="1"/>
          <p:nvPr/>
        </p:nvSpPr>
        <p:spPr>
          <a:xfrm>
            <a:off x="2436184" y="1981200"/>
            <a:ext cx="5793415" cy="3970318"/>
          </a:xfrm>
          <a:prstGeom prst="rect">
            <a:avLst/>
          </a:prstGeom>
          <a:noFill/>
        </p:spPr>
        <p:txBody>
          <a:bodyPr wrap="square">
            <a:spAutoFit/>
          </a:bodyPr>
          <a:lstStyle/>
          <a:p>
            <a:pPr algn="l"/>
            <a:r>
              <a:rPr lang="en-US" dirty="0">
                <a:solidFill>
                  <a:srgbClr val="FFFF00"/>
                </a:solidFill>
                <a:latin typeface="Arial" panose="020B0604020202020204" pitchFamily="34" charset="0"/>
              </a:rPr>
              <a:t>“The collected works of Richard Nixon include 2,636 hours of taped White House conversations open to the public….</a:t>
            </a:r>
          </a:p>
          <a:p>
            <a:pPr algn="l"/>
            <a:r>
              <a:rPr lang="en-US" b="0" i="0" dirty="0">
                <a:solidFill>
                  <a:srgbClr val="FFFF00"/>
                </a:solidFill>
                <a:effectLst/>
                <a:latin typeface="Arial" panose="020B0604020202020204" pitchFamily="34" charset="0"/>
              </a:rPr>
              <a:t>Harry Robbins Haldeman produced handwritten and dictated diaries that describe in detail the mind of Richard Milhous Nixon.”</a:t>
            </a:r>
          </a:p>
          <a:p>
            <a:pPr algn="l"/>
            <a:r>
              <a:rPr lang="en-US" dirty="0">
                <a:solidFill>
                  <a:srgbClr val="FFFF00"/>
                </a:solidFill>
                <a:latin typeface="Arial" panose="020B0604020202020204" pitchFamily="34" charset="0"/>
              </a:rPr>
              <a:t>…This book is based in great part on documents declassified between 2007 and 2014. I read them with growing excitement. I felt like an archaeologist unearthing the palace of a lost empire….The transcripts of federal grand jury testimony by Nixon himself , the only president ever compelled to answer questions under oath in a criminal case, were now public records.”</a:t>
            </a:r>
            <a:endParaRPr lang="en-US" b="0" i="0" dirty="0">
              <a:solidFill>
                <a:srgbClr val="FFFF00"/>
              </a:solidFill>
              <a:effectLst/>
              <a:latin typeface="Arial" panose="020B0604020202020204" pitchFamily="34" charset="0"/>
            </a:endParaRPr>
          </a:p>
        </p:txBody>
      </p:sp>
      <p:pic>
        <p:nvPicPr>
          <p:cNvPr id="2050" name="Picture 2">
            <a:extLst>
              <a:ext uri="{FF2B5EF4-FFF2-40B4-BE49-F238E27FC236}">
                <a16:creationId xmlns:a16="http://schemas.microsoft.com/office/drawing/2014/main" id="{911C340B-E432-11CD-86BA-B7D6D38F5E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1"/>
            <a:ext cx="1447800" cy="2169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4857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fontScale="90000"/>
          </a:bodyPr>
          <a:lstStyle/>
          <a:p>
            <a:r>
              <a:rPr lang="en-US" dirty="0">
                <a:solidFill>
                  <a:srgbClr val="FFFF00"/>
                </a:solidFill>
              </a:rPr>
              <a:t>Nixon Grand jury Testimony</a:t>
            </a:r>
            <a:endParaRPr lang="en-US" dirty="0"/>
          </a:p>
        </p:txBody>
      </p:sp>
      <p:pic>
        <p:nvPicPr>
          <p:cNvPr id="2050" name="Picture 2">
            <a:extLst>
              <a:ext uri="{FF2B5EF4-FFF2-40B4-BE49-F238E27FC236}">
                <a16:creationId xmlns:a16="http://schemas.microsoft.com/office/drawing/2014/main" id="{911C340B-E432-11CD-86BA-B7D6D38F5E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1"/>
            <a:ext cx="1447800" cy="21695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F6E82EA-730C-BA19-AB6F-77FDEE0676D6}"/>
              </a:ext>
            </a:extLst>
          </p:cNvPr>
          <p:cNvPicPr>
            <a:picLocks noChangeAspect="1"/>
          </p:cNvPicPr>
          <p:nvPr/>
        </p:nvPicPr>
        <p:blipFill>
          <a:blip r:embed="rId3"/>
          <a:stretch>
            <a:fillRect/>
          </a:stretch>
        </p:blipFill>
        <p:spPr>
          <a:xfrm>
            <a:off x="2678929" y="1219200"/>
            <a:ext cx="4560071" cy="5323017"/>
          </a:xfrm>
          <a:prstGeom prst="rect">
            <a:avLst/>
          </a:prstGeom>
        </p:spPr>
      </p:pic>
    </p:spTree>
    <p:extLst>
      <p:ext uri="{BB962C8B-B14F-4D97-AF65-F5344CB8AC3E}">
        <p14:creationId xmlns:p14="http://schemas.microsoft.com/office/powerpoint/2010/main" val="3150613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National investigations</a:t>
            </a:r>
            <a:endParaRPr lang="en-US" dirty="0"/>
          </a:p>
        </p:txBody>
      </p:sp>
      <p:pic>
        <p:nvPicPr>
          <p:cNvPr id="2050" name="Picture 2">
            <a:extLst>
              <a:ext uri="{FF2B5EF4-FFF2-40B4-BE49-F238E27FC236}">
                <a16:creationId xmlns:a16="http://schemas.microsoft.com/office/drawing/2014/main" id="{911C340B-E432-11CD-86BA-B7D6D38F5E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447801"/>
            <a:ext cx="1447800" cy="21695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CF16F73-9C85-71F8-10BF-9115656F8FD3}"/>
              </a:ext>
            </a:extLst>
          </p:cNvPr>
          <p:cNvPicPr>
            <a:picLocks noChangeAspect="1"/>
          </p:cNvPicPr>
          <p:nvPr/>
        </p:nvPicPr>
        <p:blipFill>
          <a:blip r:embed="rId3"/>
          <a:stretch>
            <a:fillRect/>
          </a:stretch>
        </p:blipFill>
        <p:spPr>
          <a:xfrm>
            <a:off x="2209801" y="2057400"/>
            <a:ext cx="6019800" cy="4451155"/>
          </a:xfrm>
          <a:prstGeom prst="rect">
            <a:avLst/>
          </a:prstGeom>
        </p:spPr>
      </p:pic>
    </p:spTree>
    <p:extLst>
      <p:ext uri="{BB962C8B-B14F-4D97-AF65-F5344CB8AC3E}">
        <p14:creationId xmlns:p14="http://schemas.microsoft.com/office/powerpoint/2010/main" val="2831600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National investigations</a:t>
            </a:r>
            <a:endParaRPr lang="en-US" dirty="0"/>
          </a:p>
        </p:txBody>
      </p:sp>
      <p:pic>
        <p:nvPicPr>
          <p:cNvPr id="4098" name="Picture 2" descr="Enemies: A History of the FBI">
            <a:extLst>
              <a:ext uri="{FF2B5EF4-FFF2-40B4-BE49-F238E27FC236}">
                <a16:creationId xmlns:a16="http://schemas.microsoft.com/office/drawing/2014/main" id="{10DFD58B-9900-D535-A93D-EF4C3B1AF3C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389098"/>
            <a:ext cx="1752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C74A1DF-734F-D318-A056-2BCFD2E79233}"/>
              </a:ext>
            </a:extLst>
          </p:cNvPr>
          <p:cNvSpPr txBox="1"/>
          <p:nvPr/>
        </p:nvSpPr>
        <p:spPr>
          <a:xfrm>
            <a:off x="2286000" y="1307439"/>
            <a:ext cx="4572000" cy="4247317"/>
          </a:xfrm>
          <a:prstGeom prst="rect">
            <a:avLst/>
          </a:prstGeom>
          <a:noFill/>
        </p:spPr>
        <p:txBody>
          <a:bodyPr wrap="square">
            <a:spAutoFit/>
          </a:bodyPr>
          <a:lstStyle/>
          <a:p>
            <a:pPr algn="l"/>
            <a:r>
              <a:rPr lang="en-US" b="0" i="0" dirty="0">
                <a:solidFill>
                  <a:srgbClr val="FFFF00"/>
                </a:solidFill>
                <a:effectLst/>
                <a:latin typeface="Amazon Ember"/>
              </a:rPr>
              <a:t>We think of the FBI as America’s police force. But secret intelligence is the Bureau’s first and foremost mission. </a:t>
            </a:r>
            <a:r>
              <a:rPr lang="en-US" b="0" i="1" dirty="0">
                <a:solidFill>
                  <a:srgbClr val="FFFF00"/>
                </a:solidFill>
                <a:effectLst/>
                <a:latin typeface="Amazon Ember"/>
              </a:rPr>
              <a:t>Enemies</a:t>
            </a:r>
            <a:r>
              <a:rPr lang="en-US" b="0" i="0" dirty="0">
                <a:solidFill>
                  <a:srgbClr val="FFFF00"/>
                </a:solidFill>
                <a:effectLst/>
                <a:latin typeface="Amazon Ember"/>
              </a:rPr>
              <a:t> is the story of how presidents have used the FBI as the most formidable intelligence force in American history.</a:t>
            </a:r>
          </a:p>
          <a:p>
            <a:pPr algn="l"/>
            <a:r>
              <a:rPr lang="en-US" b="0" i="0" dirty="0">
                <a:solidFill>
                  <a:srgbClr val="FFFF00"/>
                </a:solidFill>
                <a:effectLst/>
                <a:latin typeface="Amazon Ember"/>
              </a:rPr>
              <a:t>Here is the hidden history of America’s hundred-year war on terror. The FBI has fought against terrorists, spies, anyone it deemed subversive—and sometimes American presidents. The FBI’s secret intelligence and surveillance techniques have created a tug-of-war between protecting national security and infringing upon civil liberties. It is a tension that strains the very fabric of a free republic.</a:t>
            </a:r>
          </a:p>
        </p:txBody>
      </p:sp>
    </p:spTree>
    <p:extLst>
      <p:ext uri="{BB962C8B-B14F-4D97-AF65-F5344CB8AC3E}">
        <p14:creationId xmlns:p14="http://schemas.microsoft.com/office/powerpoint/2010/main" val="3254766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National investigations</a:t>
            </a:r>
            <a:endParaRPr lang="en-US" dirty="0"/>
          </a:p>
        </p:txBody>
      </p:sp>
      <p:pic>
        <p:nvPicPr>
          <p:cNvPr id="5" name="Picture 4">
            <a:extLst>
              <a:ext uri="{FF2B5EF4-FFF2-40B4-BE49-F238E27FC236}">
                <a16:creationId xmlns:a16="http://schemas.microsoft.com/office/drawing/2014/main" id="{ACA7FE9B-AB1D-9A20-C23D-45886E5970D1}"/>
              </a:ext>
            </a:extLst>
          </p:cNvPr>
          <p:cNvPicPr>
            <a:picLocks noChangeAspect="1"/>
          </p:cNvPicPr>
          <p:nvPr/>
        </p:nvPicPr>
        <p:blipFill>
          <a:blip r:embed="rId2"/>
          <a:stretch>
            <a:fillRect/>
          </a:stretch>
        </p:blipFill>
        <p:spPr>
          <a:xfrm>
            <a:off x="609600" y="1371600"/>
            <a:ext cx="7696200" cy="3782952"/>
          </a:xfrm>
          <a:prstGeom prst="rect">
            <a:avLst/>
          </a:prstGeom>
        </p:spPr>
      </p:pic>
    </p:spTree>
    <p:extLst>
      <p:ext uri="{BB962C8B-B14F-4D97-AF65-F5344CB8AC3E}">
        <p14:creationId xmlns:p14="http://schemas.microsoft.com/office/powerpoint/2010/main" val="20807251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National investigations</a:t>
            </a:r>
            <a:endParaRPr lang="en-US" dirty="0"/>
          </a:p>
        </p:txBody>
      </p:sp>
      <p:pic>
        <p:nvPicPr>
          <p:cNvPr id="5" name="Picture 4">
            <a:extLst>
              <a:ext uri="{FF2B5EF4-FFF2-40B4-BE49-F238E27FC236}">
                <a16:creationId xmlns:a16="http://schemas.microsoft.com/office/drawing/2014/main" id="{6128624F-AED7-1648-BB63-D5BD92258F00}"/>
              </a:ext>
            </a:extLst>
          </p:cNvPr>
          <p:cNvPicPr>
            <a:picLocks noChangeAspect="1"/>
          </p:cNvPicPr>
          <p:nvPr/>
        </p:nvPicPr>
        <p:blipFill>
          <a:blip r:embed="rId2"/>
          <a:stretch>
            <a:fillRect/>
          </a:stretch>
        </p:blipFill>
        <p:spPr>
          <a:xfrm>
            <a:off x="2057400" y="1905000"/>
            <a:ext cx="6324600" cy="3861810"/>
          </a:xfrm>
          <a:prstGeom prst="rect">
            <a:avLst/>
          </a:prstGeom>
        </p:spPr>
      </p:pic>
      <p:sp>
        <p:nvSpPr>
          <p:cNvPr id="7" name="TextBox 6">
            <a:extLst>
              <a:ext uri="{FF2B5EF4-FFF2-40B4-BE49-F238E27FC236}">
                <a16:creationId xmlns:a16="http://schemas.microsoft.com/office/drawing/2014/main" id="{3B71DAB0-5F97-15BD-1F1E-51D1B0D03446}"/>
              </a:ext>
            </a:extLst>
          </p:cNvPr>
          <p:cNvSpPr txBox="1"/>
          <p:nvPr/>
        </p:nvSpPr>
        <p:spPr>
          <a:xfrm>
            <a:off x="2476500" y="5970323"/>
            <a:ext cx="4572000" cy="923330"/>
          </a:xfrm>
          <a:prstGeom prst="rect">
            <a:avLst/>
          </a:prstGeom>
          <a:noFill/>
        </p:spPr>
        <p:txBody>
          <a:bodyPr wrap="square">
            <a:spAutoFit/>
          </a:bodyPr>
          <a:lstStyle/>
          <a:p>
            <a:r>
              <a:rPr lang="en-US" dirty="0">
                <a:solidFill>
                  <a:srgbClr val="FFFF00"/>
                </a:solidFill>
                <a:hlinkClick r:id="rId3">
                  <a:extLst>
                    <a:ext uri="{A12FA001-AC4F-418D-AE19-62706E023703}">
                      <ahyp:hlinkClr xmlns:ahyp="http://schemas.microsoft.com/office/drawing/2018/hyperlinkcolor" val="tx"/>
                    </a:ext>
                  </a:extLst>
                </a:hlinkClick>
              </a:rPr>
              <a:t>https://www.npr.org/2007/06/28/11509999/tim-weiner-the-secret-history-of-americas-spooks</a:t>
            </a:r>
            <a:endParaRPr lang="en-US" dirty="0">
              <a:solidFill>
                <a:srgbClr val="FFFF00"/>
              </a:solidFill>
            </a:endParaRPr>
          </a:p>
        </p:txBody>
      </p:sp>
      <p:pic>
        <p:nvPicPr>
          <p:cNvPr id="3074" name="Picture 2" descr="Page 1">
            <a:extLst>
              <a:ext uri="{FF2B5EF4-FFF2-40B4-BE49-F238E27FC236}">
                <a16:creationId xmlns:a16="http://schemas.microsoft.com/office/drawing/2014/main" id="{6026301A-8267-9919-B3C3-418ACBAE678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600200"/>
            <a:ext cx="1532149"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712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National investigations</a:t>
            </a:r>
            <a:endParaRPr lang="en-US" dirty="0"/>
          </a:p>
        </p:txBody>
      </p:sp>
      <p:pic>
        <p:nvPicPr>
          <p:cNvPr id="5122" name="Picture 2" descr="Dead Wake: The Last Crossing of the Lusitania">
            <a:extLst>
              <a:ext uri="{FF2B5EF4-FFF2-40B4-BE49-F238E27FC236}">
                <a16:creationId xmlns:a16="http://schemas.microsoft.com/office/drawing/2014/main" id="{41EEE083-FA20-E4C3-939A-D2DDFCF7B7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201702"/>
            <a:ext cx="1617698" cy="161769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9149EEE-B6B4-F772-B794-75F0456C67E1}"/>
              </a:ext>
            </a:extLst>
          </p:cNvPr>
          <p:cNvSpPr txBox="1"/>
          <p:nvPr/>
        </p:nvSpPr>
        <p:spPr>
          <a:xfrm>
            <a:off x="2209800" y="1600200"/>
            <a:ext cx="4572000" cy="4524315"/>
          </a:xfrm>
          <a:prstGeom prst="rect">
            <a:avLst/>
          </a:prstGeom>
          <a:noFill/>
        </p:spPr>
        <p:txBody>
          <a:bodyPr wrap="square">
            <a:spAutoFit/>
          </a:bodyPr>
          <a:lstStyle/>
          <a:p>
            <a:r>
              <a:rPr lang="en-US" b="0" i="0" dirty="0">
                <a:solidFill>
                  <a:srgbClr val="FFFF00"/>
                </a:solidFill>
                <a:effectLst/>
                <a:latin typeface="Amazon Ember"/>
              </a:rPr>
              <a:t>On May 1, 1915, a luxury ocean liner as richly appointed as an English country house sailed out of New York, bound for Liverpool, carrying a record number of children and infants. The passengers were anxious. Germany had declared the seas around Britain to be a war zone, and for months its U-boats had brought terror to the North Atlantic. But the </a:t>
            </a:r>
            <a:r>
              <a:rPr lang="en-US" b="0" i="1" dirty="0">
                <a:solidFill>
                  <a:srgbClr val="FFFF00"/>
                </a:solidFill>
                <a:effectLst/>
                <a:latin typeface="Amazon Ember"/>
              </a:rPr>
              <a:t>Lusitania</a:t>
            </a:r>
            <a:r>
              <a:rPr lang="en-US" b="0" i="0" dirty="0">
                <a:solidFill>
                  <a:srgbClr val="FFFF00"/>
                </a:solidFill>
                <a:effectLst/>
                <a:latin typeface="Amazon Ember"/>
              </a:rPr>
              <a:t> was one of the era's great transatlantic "Greyhounds", and her captain, William Thomas Turner, placed tremendous faith in the gentlemanly strictures of warfare that for a century had kept civilian ships safe from attack. He knew, moreover, that his ship--the fastest then in service--could outrun any threat.</a:t>
            </a:r>
            <a:endParaRPr lang="en-US" dirty="0">
              <a:solidFill>
                <a:srgbClr val="FFFF00"/>
              </a:solidFill>
            </a:endParaRPr>
          </a:p>
        </p:txBody>
      </p:sp>
    </p:spTree>
    <p:extLst>
      <p:ext uri="{BB962C8B-B14F-4D97-AF65-F5344CB8AC3E}">
        <p14:creationId xmlns:p14="http://schemas.microsoft.com/office/powerpoint/2010/main" val="34062469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National investigations</a:t>
            </a:r>
            <a:endParaRPr lang="en-US" dirty="0"/>
          </a:p>
        </p:txBody>
      </p:sp>
      <p:pic>
        <p:nvPicPr>
          <p:cNvPr id="5122" name="Picture 2" descr="Dead Wake: The Last Crossing of the Lusitania">
            <a:extLst>
              <a:ext uri="{FF2B5EF4-FFF2-40B4-BE49-F238E27FC236}">
                <a16:creationId xmlns:a16="http://schemas.microsoft.com/office/drawing/2014/main" id="{41EEE083-FA20-E4C3-939A-D2DDFCF7B7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201702"/>
            <a:ext cx="1617698" cy="161769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9149EEE-B6B4-F772-B794-75F0456C67E1}"/>
              </a:ext>
            </a:extLst>
          </p:cNvPr>
          <p:cNvSpPr txBox="1"/>
          <p:nvPr/>
        </p:nvSpPr>
        <p:spPr>
          <a:xfrm>
            <a:off x="2667000" y="2010551"/>
            <a:ext cx="4572000" cy="2308324"/>
          </a:xfrm>
          <a:prstGeom prst="rect">
            <a:avLst/>
          </a:prstGeom>
          <a:noFill/>
        </p:spPr>
        <p:txBody>
          <a:bodyPr wrap="square">
            <a:spAutoFit/>
          </a:bodyPr>
          <a:lstStyle/>
          <a:p>
            <a:r>
              <a:rPr lang="en-US" b="0" i="0" dirty="0">
                <a:solidFill>
                  <a:srgbClr val="FFFF00"/>
                </a:solidFill>
                <a:effectLst/>
                <a:latin typeface="Amazon Ember"/>
              </a:rPr>
              <a:t>Meanwhile an ultra-secret British intelligence unit tracked </a:t>
            </a:r>
            <a:r>
              <a:rPr lang="en-US" b="0" i="0" dirty="0" err="1">
                <a:solidFill>
                  <a:srgbClr val="FFFF00"/>
                </a:solidFill>
                <a:effectLst/>
                <a:latin typeface="Amazon Ember"/>
              </a:rPr>
              <a:t>Schwieger's</a:t>
            </a:r>
            <a:r>
              <a:rPr lang="en-US" b="0" i="0" dirty="0">
                <a:solidFill>
                  <a:srgbClr val="FFFF00"/>
                </a:solidFill>
                <a:effectLst/>
                <a:latin typeface="Amazon Ember"/>
              </a:rPr>
              <a:t> U-</a:t>
            </a:r>
            <a:r>
              <a:rPr lang="en-US" b="0" i="0" dirty="0" err="1">
                <a:solidFill>
                  <a:srgbClr val="FFFF00"/>
                </a:solidFill>
                <a:effectLst/>
                <a:latin typeface="Amazon Ember"/>
              </a:rPr>
              <a:t>boat,but</a:t>
            </a:r>
            <a:r>
              <a:rPr lang="en-US" b="0" i="0" dirty="0">
                <a:solidFill>
                  <a:srgbClr val="FFFF00"/>
                </a:solidFill>
                <a:effectLst/>
                <a:latin typeface="Amazon Ember"/>
              </a:rPr>
              <a:t> told no one. As U-20 and the </a:t>
            </a:r>
            <a:r>
              <a:rPr lang="en-US" b="0" i="1" dirty="0">
                <a:solidFill>
                  <a:srgbClr val="FFFF00"/>
                </a:solidFill>
                <a:effectLst/>
                <a:latin typeface="Amazon Ember"/>
              </a:rPr>
              <a:t>Lusitania</a:t>
            </a:r>
            <a:r>
              <a:rPr lang="en-US" b="0" i="0" dirty="0">
                <a:solidFill>
                  <a:srgbClr val="FFFF00"/>
                </a:solidFill>
                <a:effectLst/>
                <a:latin typeface="Amazon Ember"/>
              </a:rPr>
              <a:t> made their ways toward Liverpool, an array of forces both grand and achingly small--hubris, a chance fog, a closely guarded secret, and more--all converged to produce one of the great disasters of history.</a:t>
            </a:r>
            <a:endParaRPr lang="en-US" dirty="0">
              <a:solidFill>
                <a:srgbClr val="FFFF00"/>
              </a:solidFill>
            </a:endParaRPr>
          </a:p>
        </p:txBody>
      </p:sp>
    </p:spTree>
    <p:extLst>
      <p:ext uri="{BB962C8B-B14F-4D97-AF65-F5344CB8AC3E}">
        <p14:creationId xmlns:p14="http://schemas.microsoft.com/office/powerpoint/2010/main" val="939426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Archives in the News</a:t>
            </a:r>
            <a:endParaRPr lang="en-US" dirty="0"/>
          </a:p>
        </p:txBody>
      </p:sp>
      <p:sp>
        <p:nvSpPr>
          <p:cNvPr id="3" name="Subtitle 2"/>
          <p:cNvSpPr>
            <a:spLocks noGrp="1"/>
          </p:cNvSpPr>
          <p:nvPr>
            <p:ph type="subTitle" idx="1"/>
          </p:nvPr>
        </p:nvSpPr>
        <p:spPr>
          <a:xfrm>
            <a:off x="2286000" y="6145476"/>
            <a:ext cx="5867400" cy="493150"/>
          </a:xfrm>
        </p:spPr>
        <p:txBody>
          <a:bodyPr>
            <a:noAutofit/>
          </a:bodyPr>
          <a:lstStyle/>
          <a:p>
            <a:pPr marL="571500" indent="-571500" algn="l">
              <a:buFont typeface="Wingdings" panose="05000000000000000000" pitchFamily="2" charset="2"/>
              <a:buChar char="§"/>
            </a:pPr>
            <a:r>
              <a:rPr lang="en-US" sz="1800" dirty="0">
                <a:solidFill>
                  <a:srgbClr val="FFFF00"/>
                </a:solidFill>
                <a:hlinkClick r:id="rId2"/>
              </a:rPr>
              <a:t>https://www.c-span.org/video/?320514-1/1953-documentary-your-national-archives</a:t>
            </a:r>
            <a:endParaRPr lang="en-US" sz="18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3"/>
            </a:endParaRPr>
          </a:p>
          <a:p>
            <a:pPr marL="571500" indent="-571500" algn="l">
              <a:buFont typeface="Wingdings" panose="05000000000000000000" pitchFamily="2" charset="2"/>
              <a:buChar char="§"/>
            </a:pPr>
            <a:endParaRPr lang="en-US" sz="2400" dirty="0">
              <a:solidFill>
                <a:srgbClr val="FFFF00"/>
              </a:solidFill>
              <a:hlinkClick r:id="rId3"/>
            </a:endParaRPr>
          </a:p>
          <a:p>
            <a:pPr marL="571500" indent="-571500" algn="l">
              <a:buFont typeface="Wingdings" panose="05000000000000000000" pitchFamily="2" charset="2"/>
              <a:buChar char="§"/>
            </a:pPr>
            <a:endParaRPr lang="en-US" sz="2400" dirty="0">
              <a:solidFill>
                <a:srgbClr val="FFFF00"/>
              </a:solidFill>
              <a:hlinkClick r:id="rId3"/>
            </a:endParaRPr>
          </a:p>
          <a:p>
            <a:pPr marL="571500" indent="-571500" algn="l">
              <a:buFont typeface="Wingdings" panose="05000000000000000000" pitchFamily="2" charset="2"/>
              <a:buChar char="§"/>
            </a:pPr>
            <a:endParaRPr lang="en-US" sz="2400" dirty="0">
              <a:solidFill>
                <a:srgbClr val="FFFF00"/>
              </a:solidFill>
              <a:hlinkClick r:id="rId3"/>
            </a:endParaRPr>
          </a:p>
        </p:txBody>
      </p:sp>
      <p:pic>
        <p:nvPicPr>
          <p:cNvPr id="5" name="Picture 4">
            <a:extLst>
              <a:ext uri="{FF2B5EF4-FFF2-40B4-BE49-F238E27FC236}">
                <a16:creationId xmlns:a16="http://schemas.microsoft.com/office/drawing/2014/main" id="{85E3A930-C518-696E-C46A-9BF64D5A7102}"/>
              </a:ext>
            </a:extLst>
          </p:cNvPr>
          <p:cNvPicPr>
            <a:picLocks noChangeAspect="1"/>
          </p:cNvPicPr>
          <p:nvPr/>
        </p:nvPicPr>
        <p:blipFill>
          <a:blip r:embed="rId4"/>
          <a:stretch>
            <a:fillRect/>
          </a:stretch>
        </p:blipFill>
        <p:spPr>
          <a:xfrm>
            <a:off x="1524000" y="1600200"/>
            <a:ext cx="6629400" cy="4545276"/>
          </a:xfrm>
          <a:prstGeom prst="rect">
            <a:avLst/>
          </a:prstGeom>
        </p:spPr>
      </p:pic>
    </p:spTree>
    <p:extLst>
      <p:ext uri="{BB962C8B-B14F-4D97-AF65-F5344CB8AC3E}">
        <p14:creationId xmlns:p14="http://schemas.microsoft.com/office/powerpoint/2010/main" val="1620018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National investigations</a:t>
            </a:r>
            <a:endParaRPr lang="en-US" dirty="0"/>
          </a:p>
        </p:txBody>
      </p:sp>
      <p:pic>
        <p:nvPicPr>
          <p:cNvPr id="5122" name="Picture 2" descr="Dead Wake: The Last Crossing of the Lusitania">
            <a:extLst>
              <a:ext uri="{FF2B5EF4-FFF2-40B4-BE49-F238E27FC236}">
                <a16:creationId xmlns:a16="http://schemas.microsoft.com/office/drawing/2014/main" id="{41EEE083-FA20-E4C3-939A-D2DDFCF7B7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201702"/>
            <a:ext cx="1617698" cy="16176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E0C1794-E7CC-3CB4-F9FC-012E85F80753}"/>
              </a:ext>
            </a:extLst>
          </p:cNvPr>
          <p:cNvSpPr txBox="1"/>
          <p:nvPr/>
        </p:nvSpPr>
        <p:spPr>
          <a:xfrm>
            <a:off x="2285301" y="1905000"/>
            <a:ext cx="4572000" cy="1200329"/>
          </a:xfrm>
          <a:prstGeom prst="rect">
            <a:avLst/>
          </a:prstGeom>
          <a:noFill/>
        </p:spPr>
        <p:txBody>
          <a:bodyPr wrap="square">
            <a:spAutoFit/>
          </a:bodyPr>
          <a:lstStyle/>
          <a:p>
            <a:pPr algn="l" fontAlgn="base"/>
            <a:r>
              <a:rPr lang="en-US" b="0" i="0" dirty="0">
                <a:solidFill>
                  <a:srgbClr val="FFFF00"/>
                </a:solidFill>
                <a:effectLst/>
                <a:latin typeface="Surveyor Display A"/>
              </a:rPr>
              <a:t>Erik Larson on the joys of digging through archives</a:t>
            </a:r>
          </a:p>
          <a:p>
            <a:pPr algn="l" fontAlgn="base"/>
            <a:r>
              <a:rPr lang="en-US" b="0" i="1" dirty="0">
                <a:solidFill>
                  <a:srgbClr val="FFFF00"/>
                </a:solidFill>
                <a:effectLst/>
                <a:latin typeface="Surveyor Text A"/>
              </a:rPr>
              <a:t>"You never know what you’re going to find in the next folder."</a:t>
            </a:r>
          </a:p>
        </p:txBody>
      </p:sp>
      <p:sp>
        <p:nvSpPr>
          <p:cNvPr id="6" name="TextBox 5">
            <a:extLst>
              <a:ext uri="{FF2B5EF4-FFF2-40B4-BE49-F238E27FC236}">
                <a16:creationId xmlns:a16="http://schemas.microsoft.com/office/drawing/2014/main" id="{B82A6B85-F008-D653-9A26-289A2C47FE22}"/>
              </a:ext>
            </a:extLst>
          </p:cNvPr>
          <p:cNvSpPr txBox="1"/>
          <p:nvPr/>
        </p:nvSpPr>
        <p:spPr>
          <a:xfrm>
            <a:off x="2209800" y="3589896"/>
            <a:ext cx="4572000" cy="2031325"/>
          </a:xfrm>
          <a:prstGeom prst="rect">
            <a:avLst/>
          </a:prstGeom>
          <a:noFill/>
        </p:spPr>
        <p:txBody>
          <a:bodyPr wrap="square">
            <a:spAutoFit/>
          </a:bodyPr>
          <a:lstStyle/>
          <a:p>
            <a:r>
              <a:rPr lang="en-US" b="0" i="0" dirty="0">
                <a:solidFill>
                  <a:srgbClr val="FFFF00"/>
                </a:solidFill>
                <a:effectLst/>
                <a:latin typeface="Surveyor Text A"/>
              </a:rPr>
              <a:t>The Library of Congress is stop one. The manuscript division. It’s a bad thing to plan too far and with too much detail about how much you need and where you should go. There’s no substitute for parachuting in and flailing. Inertia is a powerful force in my life. I can put off anything for a long time. Just ask my wife.</a:t>
            </a:r>
            <a:endParaRPr lang="en-US" dirty="0">
              <a:solidFill>
                <a:srgbClr val="FFFF00"/>
              </a:solidFill>
            </a:endParaRPr>
          </a:p>
        </p:txBody>
      </p:sp>
      <p:sp>
        <p:nvSpPr>
          <p:cNvPr id="11" name="TextBox 10">
            <a:extLst>
              <a:ext uri="{FF2B5EF4-FFF2-40B4-BE49-F238E27FC236}">
                <a16:creationId xmlns:a16="http://schemas.microsoft.com/office/drawing/2014/main" id="{F64B9C96-C63A-4DED-8FA4-63340446E04D}"/>
              </a:ext>
            </a:extLst>
          </p:cNvPr>
          <p:cNvSpPr txBox="1"/>
          <p:nvPr/>
        </p:nvSpPr>
        <p:spPr>
          <a:xfrm>
            <a:off x="2209800" y="5943600"/>
            <a:ext cx="4572000" cy="584775"/>
          </a:xfrm>
          <a:prstGeom prst="rect">
            <a:avLst/>
          </a:prstGeom>
          <a:noFill/>
        </p:spPr>
        <p:txBody>
          <a:bodyPr wrap="square">
            <a:spAutoFit/>
          </a:bodyPr>
          <a:lstStyle/>
          <a:p>
            <a:r>
              <a:rPr lang="en-US" sz="1600" dirty="0">
                <a:solidFill>
                  <a:srgbClr val="FFFF00"/>
                </a:solidFill>
                <a:hlinkClick r:id="rId3"/>
              </a:rPr>
              <a:t>https://creativenonfiction.org/writing/erik-larson-on-the-joys-of-digging-through-archives/</a:t>
            </a:r>
            <a:endParaRPr lang="en-US" sz="1600" dirty="0">
              <a:solidFill>
                <a:srgbClr val="FFFF00"/>
              </a:solidFill>
            </a:endParaRPr>
          </a:p>
        </p:txBody>
      </p:sp>
    </p:spTree>
    <p:extLst>
      <p:ext uri="{BB962C8B-B14F-4D97-AF65-F5344CB8AC3E}">
        <p14:creationId xmlns:p14="http://schemas.microsoft.com/office/powerpoint/2010/main" val="24984037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National investigations</a:t>
            </a:r>
            <a:endParaRPr lang="en-US" dirty="0"/>
          </a:p>
        </p:txBody>
      </p:sp>
      <p:pic>
        <p:nvPicPr>
          <p:cNvPr id="5122" name="Picture 2" descr="Dead Wake: The Last Crossing of the Lusitania">
            <a:extLst>
              <a:ext uri="{FF2B5EF4-FFF2-40B4-BE49-F238E27FC236}">
                <a16:creationId xmlns:a16="http://schemas.microsoft.com/office/drawing/2014/main" id="{41EEE083-FA20-E4C3-939A-D2DDFCF7B70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201702"/>
            <a:ext cx="1617698" cy="161769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B339A1C-82B7-8917-B1CE-B7E3A5CF5985}"/>
              </a:ext>
            </a:extLst>
          </p:cNvPr>
          <p:cNvSpPr txBox="1"/>
          <p:nvPr/>
        </p:nvSpPr>
        <p:spPr>
          <a:xfrm>
            <a:off x="2476500" y="2362200"/>
            <a:ext cx="4572000" cy="3970318"/>
          </a:xfrm>
          <a:prstGeom prst="rect">
            <a:avLst/>
          </a:prstGeom>
          <a:noFill/>
        </p:spPr>
        <p:txBody>
          <a:bodyPr wrap="square">
            <a:spAutoFit/>
          </a:bodyPr>
          <a:lstStyle/>
          <a:p>
            <a:r>
              <a:rPr lang="en-US" b="0" i="0" dirty="0">
                <a:solidFill>
                  <a:srgbClr val="FFFF00"/>
                </a:solidFill>
                <a:effectLst/>
                <a:latin typeface="Surveyor Text A"/>
              </a:rPr>
              <a:t>LARSON: So then you go to the archives. I love it. I love going through boxes filled with files that are full of stuff. You never know what you’re going to find in the next folder. The problem with online research is you always know what’s coming. Somebody else has selected what’s online. The serendipity effect is crucial, finding things that are potentially really valuable to you. Say, an envelope with nothing in it, nothing associated with it, could be valuable because it might have so-and-so’s return address on it. Or it might confirm a contact. Little detective-like things. I just love those.</a:t>
            </a:r>
            <a:endParaRPr lang="en-US" dirty="0">
              <a:solidFill>
                <a:srgbClr val="FFFF00"/>
              </a:solidFill>
            </a:endParaRPr>
          </a:p>
        </p:txBody>
      </p:sp>
    </p:spTree>
    <p:extLst>
      <p:ext uri="{BB962C8B-B14F-4D97-AF65-F5344CB8AC3E}">
        <p14:creationId xmlns:p14="http://schemas.microsoft.com/office/powerpoint/2010/main" val="19096744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National investigations</a:t>
            </a:r>
            <a:endParaRPr lang="en-US" dirty="0"/>
          </a:p>
        </p:txBody>
      </p:sp>
      <p:sp>
        <p:nvSpPr>
          <p:cNvPr id="5" name="TextBox 4">
            <a:extLst>
              <a:ext uri="{FF2B5EF4-FFF2-40B4-BE49-F238E27FC236}">
                <a16:creationId xmlns:a16="http://schemas.microsoft.com/office/drawing/2014/main" id="{7B339A1C-82B7-8917-B1CE-B7E3A5CF5985}"/>
              </a:ext>
            </a:extLst>
          </p:cNvPr>
          <p:cNvSpPr txBox="1"/>
          <p:nvPr/>
        </p:nvSpPr>
        <p:spPr>
          <a:xfrm>
            <a:off x="2590800" y="1447800"/>
            <a:ext cx="4572000" cy="4524315"/>
          </a:xfrm>
          <a:prstGeom prst="rect">
            <a:avLst/>
          </a:prstGeom>
          <a:noFill/>
        </p:spPr>
        <p:txBody>
          <a:bodyPr wrap="square">
            <a:spAutoFit/>
          </a:bodyPr>
          <a:lstStyle/>
          <a:p>
            <a:pPr algn="l" fontAlgn="base"/>
            <a:r>
              <a:rPr lang="en-US" b="0" i="0" dirty="0">
                <a:solidFill>
                  <a:srgbClr val="FFFF00"/>
                </a:solidFill>
                <a:effectLst/>
                <a:latin typeface="Surveyor Text A"/>
              </a:rPr>
              <a:t>I just love those. In the case of </a:t>
            </a:r>
            <a:r>
              <a:rPr lang="en-US" b="0" i="1" dirty="0">
                <a:solidFill>
                  <a:srgbClr val="FFFF00"/>
                </a:solidFill>
                <a:effectLst/>
                <a:latin typeface="Surveyor Text A"/>
              </a:rPr>
              <a:t>In the Garden of Beasts</a:t>
            </a:r>
            <a:r>
              <a:rPr lang="en-US" b="0" i="0" dirty="0">
                <a:solidFill>
                  <a:srgbClr val="FFFF00"/>
                </a:solidFill>
                <a:effectLst/>
                <a:latin typeface="Surveyor Text A"/>
              </a:rPr>
              <a:t>, Martha Dodd, the central character, has seventy linear feet of documents, letters, writings. The first couple of files in the first box, if I remember correctly, were calling cards that she collected. Hundreds of calling cards. They were common currency in that period; they were very important to the ebb and flow of social life. So here they are, and I’m going through them, and here’s the calling card for Hermann Göring. I’m holding this calling card that Martha held at one time, that Göring held and gave to her. There’s this little electric charge that comes from stuff like that, and that’s the fun that keeps you going.</a:t>
            </a:r>
          </a:p>
          <a:p>
            <a:pPr algn="l" fontAlgn="base"/>
            <a:endParaRPr lang="en-US" b="0" i="0" dirty="0">
              <a:solidFill>
                <a:srgbClr val="333333"/>
              </a:solidFill>
              <a:effectLst/>
              <a:latin typeface="Surveyor Text A"/>
            </a:endParaRPr>
          </a:p>
        </p:txBody>
      </p:sp>
      <p:pic>
        <p:nvPicPr>
          <p:cNvPr id="6146" name="Picture 2" descr="In the Garden of Beasts: Love, Terror, and an American Family in Hitler's Berlin">
            <a:extLst>
              <a:ext uri="{FF2B5EF4-FFF2-40B4-BE49-F238E27FC236}">
                <a16:creationId xmlns:a16="http://schemas.microsoft.com/office/drawing/2014/main" id="{6BB196C3-0FC0-43BD-5E9F-E65F995626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 y="1219200"/>
            <a:ext cx="1466850" cy="146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834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National investigations</a:t>
            </a:r>
            <a:endParaRPr lang="en-US" dirty="0"/>
          </a:p>
        </p:txBody>
      </p:sp>
      <p:sp>
        <p:nvSpPr>
          <p:cNvPr id="5" name="TextBox 4">
            <a:extLst>
              <a:ext uri="{FF2B5EF4-FFF2-40B4-BE49-F238E27FC236}">
                <a16:creationId xmlns:a16="http://schemas.microsoft.com/office/drawing/2014/main" id="{7B339A1C-82B7-8917-B1CE-B7E3A5CF5985}"/>
              </a:ext>
            </a:extLst>
          </p:cNvPr>
          <p:cNvSpPr txBox="1"/>
          <p:nvPr/>
        </p:nvSpPr>
        <p:spPr>
          <a:xfrm>
            <a:off x="2590800" y="1447800"/>
            <a:ext cx="4572000" cy="4401205"/>
          </a:xfrm>
          <a:prstGeom prst="rect">
            <a:avLst/>
          </a:prstGeom>
          <a:noFill/>
        </p:spPr>
        <p:txBody>
          <a:bodyPr wrap="square">
            <a:spAutoFit/>
          </a:bodyPr>
          <a:lstStyle/>
          <a:p>
            <a:pPr algn="l" fontAlgn="base"/>
            <a:r>
              <a:rPr lang="en-US" sz="2000" b="0" i="0" dirty="0">
                <a:solidFill>
                  <a:srgbClr val="FFFF00"/>
                </a:solidFill>
                <a:effectLst/>
                <a:latin typeface="Surveyor Text A"/>
              </a:rPr>
              <a:t>My MO is to read far enough into a document or book to think, “This could be valuable,” and then I photocopy it. Or, today, I take a digital photograph. So I make hundreds and hundreds of copies and bring them home. Some will be worthless, but it’s still cost-effective. Then I find the highlights in those things, and I index each document, and each collection of documents, with little tabs, so I know that’s where the best quotes are. And as I’m doing this, I create a chronology, in which everything is tied to specific times and days. </a:t>
            </a:r>
            <a:endParaRPr lang="en-US" sz="2000" b="0" i="0" dirty="0">
              <a:solidFill>
                <a:srgbClr val="333333"/>
              </a:solidFill>
              <a:effectLst/>
              <a:latin typeface="Surveyor Text A"/>
            </a:endParaRPr>
          </a:p>
        </p:txBody>
      </p:sp>
      <p:pic>
        <p:nvPicPr>
          <p:cNvPr id="6146" name="Picture 2" descr="In the Garden of Beasts: Love, Terror, and an American Family in Hitler's Berlin">
            <a:extLst>
              <a:ext uri="{FF2B5EF4-FFF2-40B4-BE49-F238E27FC236}">
                <a16:creationId xmlns:a16="http://schemas.microsoft.com/office/drawing/2014/main" id="{6BB196C3-0FC0-43BD-5E9F-E65F995626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 y="1219200"/>
            <a:ext cx="1466850" cy="146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13585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National investigations</a:t>
            </a:r>
            <a:endParaRPr lang="en-US" dirty="0"/>
          </a:p>
        </p:txBody>
      </p:sp>
      <p:sp>
        <p:nvSpPr>
          <p:cNvPr id="5" name="TextBox 4">
            <a:extLst>
              <a:ext uri="{FF2B5EF4-FFF2-40B4-BE49-F238E27FC236}">
                <a16:creationId xmlns:a16="http://schemas.microsoft.com/office/drawing/2014/main" id="{7B339A1C-82B7-8917-B1CE-B7E3A5CF5985}"/>
              </a:ext>
            </a:extLst>
          </p:cNvPr>
          <p:cNvSpPr txBox="1"/>
          <p:nvPr/>
        </p:nvSpPr>
        <p:spPr>
          <a:xfrm>
            <a:off x="2590800" y="1447800"/>
            <a:ext cx="4572000" cy="4893647"/>
          </a:xfrm>
          <a:prstGeom prst="rect">
            <a:avLst/>
          </a:prstGeom>
          <a:noFill/>
        </p:spPr>
        <p:txBody>
          <a:bodyPr wrap="square">
            <a:spAutoFit/>
          </a:bodyPr>
          <a:lstStyle/>
          <a:p>
            <a:pPr algn="l" fontAlgn="base"/>
            <a:r>
              <a:rPr lang="en-US" sz="2400" b="0" i="0" dirty="0">
                <a:solidFill>
                  <a:srgbClr val="FFFF00"/>
                </a:solidFill>
                <a:effectLst/>
                <a:latin typeface="Surveyor Text A"/>
              </a:rPr>
              <a:t>The result, before I start to write, is about a hundred single-spaced pages covering everything day-by-day-by-day, with little references to each of the indexes of the copied documents. So it might say “</a:t>
            </a:r>
            <a:r>
              <a:rPr lang="en-US" sz="2400" b="0" i="0" dirty="0" err="1">
                <a:solidFill>
                  <a:srgbClr val="FFFF00"/>
                </a:solidFill>
                <a:effectLst/>
                <a:latin typeface="Surveyor Text A"/>
              </a:rPr>
              <a:t>Tiergarten</a:t>
            </a:r>
            <a:r>
              <a:rPr lang="en-US" sz="2400" b="0" i="0" dirty="0">
                <a:solidFill>
                  <a:srgbClr val="FFFF00"/>
                </a:solidFill>
                <a:effectLst/>
                <a:latin typeface="Surveyor Text A"/>
              </a:rPr>
              <a:t>,” and then there would be the name of the source and a Roman numeral, and then just a couple of notes about that particular quote, enough to make me remember it. I know exactly where it is; I can go right to it.</a:t>
            </a:r>
          </a:p>
        </p:txBody>
      </p:sp>
      <p:pic>
        <p:nvPicPr>
          <p:cNvPr id="6146" name="Picture 2" descr="In the Garden of Beasts: Love, Terror, and an American Family in Hitler's Berlin">
            <a:extLst>
              <a:ext uri="{FF2B5EF4-FFF2-40B4-BE49-F238E27FC236}">
                <a16:creationId xmlns:a16="http://schemas.microsoft.com/office/drawing/2014/main" id="{6BB196C3-0FC0-43BD-5E9F-E65F995626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 y="1219200"/>
            <a:ext cx="1466850" cy="146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3991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National investigations</a:t>
            </a:r>
            <a:endParaRPr lang="en-US" dirty="0"/>
          </a:p>
        </p:txBody>
      </p:sp>
      <p:pic>
        <p:nvPicPr>
          <p:cNvPr id="5" name="Picture 4">
            <a:extLst>
              <a:ext uri="{FF2B5EF4-FFF2-40B4-BE49-F238E27FC236}">
                <a16:creationId xmlns:a16="http://schemas.microsoft.com/office/drawing/2014/main" id="{39596512-E7F8-513B-94AC-8907F6D8A3E8}"/>
              </a:ext>
            </a:extLst>
          </p:cNvPr>
          <p:cNvPicPr>
            <a:picLocks noChangeAspect="1"/>
          </p:cNvPicPr>
          <p:nvPr/>
        </p:nvPicPr>
        <p:blipFill>
          <a:blip r:embed="rId2"/>
          <a:stretch>
            <a:fillRect/>
          </a:stretch>
        </p:blipFill>
        <p:spPr>
          <a:xfrm>
            <a:off x="2819400" y="1447801"/>
            <a:ext cx="4400159" cy="4953000"/>
          </a:xfrm>
          <a:prstGeom prst="rect">
            <a:avLst/>
          </a:prstGeom>
        </p:spPr>
      </p:pic>
    </p:spTree>
    <p:extLst>
      <p:ext uri="{BB962C8B-B14F-4D97-AF65-F5344CB8AC3E}">
        <p14:creationId xmlns:p14="http://schemas.microsoft.com/office/powerpoint/2010/main" val="16419928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National investigations</a:t>
            </a:r>
            <a:endParaRPr lang="en-US" dirty="0"/>
          </a:p>
        </p:txBody>
      </p:sp>
      <p:pic>
        <p:nvPicPr>
          <p:cNvPr id="4" name="Picture 3">
            <a:extLst>
              <a:ext uri="{FF2B5EF4-FFF2-40B4-BE49-F238E27FC236}">
                <a16:creationId xmlns:a16="http://schemas.microsoft.com/office/drawing/2014/main" id="{20ABD349-ACE7-2A8C-9E64-813BCD539A26}"/>
              </a:ext>
            </a:extLst>
          </p:cNvPr>
          <p:cNvPicPr>
            <a:picLocks noChangeAspect="1"/>
          </p:cNvPicPr>
          <p:nvPr/>
        </p:nvPicPr>
        <p:blipFill>
          <a:blip r:embed="rId2"/>
          <a:stretch>
            <a:fillRect/>
          </a:stretch>
        </p:blipFill>
        <p:spPr>
          <a:xfrm>
            <a:off x="1524000" y="2819400"/>
            <a:ext cx="6210738" cy="2310352"/>
          </a:xfrm>
          <a:prstGeom prst="rect">
            <a:avLst/>
          </a:prstGeom>
        </p:spPr>
      </p:pic>
    </p:spTree>
    <p:extLst>
      <p:ext uri="{BB962C8B-B14F-4D97-AF65-F5344CB8AC3E}">
        <p14:creationId xmlns:p14="http://schemas.microsoft.com/office/powerpoint/2010/main" val="42335515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National investigations</a:t>
            </a:r>
            <a:endParaRPr lang="en-US" dirty="0"/>
          </a:p>
        </p:txBody>
      </p:sp>
      <p:pic>
        <p:nvPicPr>
          <p:cNvPr id="5" name="Picture 4">
            <a:extLst>
              <a:ext uri="{FF2B5EF4-FFF2-40B4-BE49-F238E27FC236}">
                <a16:creationId xmlns:a16="http://schemas.microsoft.com/office/drawing/2014/main" id="{F07E4412-6FC9-C497-DC22-F2BD3E07D05E}"/>
              </a:ext>
            </a:extLst>
          </p:cNvPr>
          <p:cNvPicPr>
            <a:picLocks noChangeAspect="1"/>
          </p:cNvPicPr>
          <p:nvPr/>
        </p:nvPicPr>
        <p:blipFill>
          <a:blip r:embed="rId2"/>
          <a:stretch>
            <a:fillRect/>
          </a:stretch>
        </p:blipFill>
        <p:spPr>
          <a:xfrm>
            <a:off x="2057400" y="1219200"/>
            <a:ext cx="4632435" cy="5359333"/>
          </a:xfrm>
          <a:prstGeom prst="rect">
            <a:avLst/>
          </a:prstGeom>
        </p:spPr>
      </p:pic>
    </p:spTree>
    <p:extLst>
      <p:ext uri="{BB962C8B-B14F-4D97-AF65-F5344CB8AC3E}">
        <p14:creationId xmlns:p14="http://schemas.microsoft.com/office/powerpoint/2010/main" val="11683075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Presidential recordings</a:t>
            </a:r>
            <a:endParaRPr lang="en-US" dirty="0"/>
          </a:p>
        </p:txBody>
      </p:sp>
      <p:pic>
        <p:nvPicPr>
          <p:cNvPr id="4" name="Picture 3">
            <a:extLst>
              <a:ext uri="{FF2B5EF4-FFF2-40B4-BE49-F238E27FC236}">
                <a16:creationId xmlns:a16="http://schemas.microsoft.com/office/drawing/2014/main" id="{59A13959-78C5-0231-6EFC-8E01BBDAEE52}"/>
              </a:ext>
            </a:extLst>
          </p:cNvPr>
          <p:cNvPicPr>
            <a:picLocks noChangeAspect="1"/>
          </p:cNvPicPr>
          <p:nvPr/>
        </p:nvPicPr>
        <p:blipFill>
          <a:blip r:embed="rId2"/>
          <a:stretch>
            <a:fillRect/>
          </a:stretch>
        </p:blipFill>
        <p:spPr>
          <a:xfrm>
            <a:off x="647700" y="1296508"/>
            <a:ext cx="7696200" cy="4400126"/>
          </a:xfrm>
          <a:prstGeom prst="rect">
            <a:avLst/>
          </a:prstGeom>
        </p:spPr>
      </p:pic>
      <p:sp>
        <p:nvSpPr>
          <p:cNvPr id="7" name="TextBox 6">
            <a:extLst>
              <a:ext uri="{FF2B5EF4-FFF2-40B4-BE49-F238E27FC236}">
                <a16:creationId xmlns:a16="http://schemas.microsoft.com/office/drawing/2014/main" id="{BB2F70BC-1791-8E13-DD1D-F8D70A4FA4E1}"/>
              </a:ext>
            </a:extLst>
          </p:cNvPr>
          <p:cNvSpPr txBox="1"/>
          <p:nvPr/>
        </p:nvSpPr>
        <p:spPr>
          <a:xfrm>
            <a:off x="1676400" y="5696634"/>
            <a:ext cx="4572000" cy="646331"/>
          </a:xfrm>
          <a:prstGeom prst="rect">
            <a:avLst/>
          </a:prstGeom>
          <a:noFill/>
        </p:spPr>
        <p:txBody>
          <a:bodyPr wrap="square">
            <a:spAutoFit/>
          </a:bodyPr>
          <a:lstStyle/>
          <a:p>
            <a:r>
              <a:rPr lang="en-US" dirty="0">
                <a:solidFill>
                  <a:srgbClr val="FFFF00"/>
                </a:solidFill>
              </a:rPr>
              <a:t>https://www.youtube.com/watch?v=qk6BpI-qc08</a:t>
            </a:r>
          </a:p>
        </p:txBody>
      </p:sp>
    </p:spTree>
    <p:extLst>
      <p:ext uri="{BB962C8B-B14F-4D97-AF65-F5344CB8AC3E}">
        <p14:creationId xmlns:p14="http://schemas.microsoft.com/office/powerpoint/2010/main" val="32107664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Presidential recordings</a:t>
            </a:r>
            <a:endParaRPr lang="en-US" dirty="0"/>
          </a:p>
        </p:txBody>
      </p:sp>
      <p:pic>
        <p:nvPicPr>
          <p:cNvPr id="5" name="Picture 4">
            <a:extLst>
              <a:ext uri="{FF2B5EF4-FFF2-40B4-BE49-F238E27FC236}">
                <a16:creationId xmlns:a16="http://schemas.microsoft.com/office/drawing/2014/main" id="{FDB4E7A9-2E14-6835-01A4-F53BEE210603}"/>
              </a:ext>
            </a:extLst>
          </p:cNvPr>
          <p:cNvPicPr>
            <a:picLocks noChangeAspect="1"/>
          </p:cNvPicPr>
          <p:nvPr/>
        </p:nvPicPr>
        <p:blipFill>
          <a:blip r:embed="rId2"/>
          <a:stretch>
            <a:fillRect/>
          </a:stretch>
        </p:blipFill>
        <p:spPr>
          <a:xfrm>
            <a:off x="571500" y="1676400"/>
            <a:ext cx="8001000" cy="3963798"/>
          </a:xfrm>
          <a:prstGeom prst="rect">
            <a:avLst/>
          </a:prstGeom>
        </p:spPr>
      </p:pic>
    </p:spTree>
    <p:extLst>
      <p:ext uri="{BB962C8B-B14F-4D97-AF65-F5344CB8AC3E}">
        <p14:creationId xmlns:p14="http://schemas.microsoft.com/office/powerpoint/2010/main" val="1333564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Archives in the news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5" name="Picture 4">
            <a:extLst>
              <a:ext uri="{FF2B5EF4-FFF2-40B4-BE49-F238E27FC236}">
                <a16:creationId xmlns:a16="http://schemas.microsoft.com/office/drawing/2014/main" id="{6A742714-7C4F-8416-5199-DA977D28A7A5}"/>
              </a:ext>
            </a:extLst>
          </p:cNvPr>
          <p:cNvPicPr>
            <a:picLocks noChangeAspect="1"/>
          </p:cNvPicPr>
          <p:nvPr/>
        </p:nvPicPr>
        <p:blipFill>
          <a:blip r:embed="rId3"/>
          <a:stretch>
            <a:fillRect/>
          </a:stretch>
        </p:blipFill>
        <p:spPr>
          <a:xfrm>
            <a:off x="532555" y="1828800"/>
            <a:ext cx="8078890" cy="3510868"/>
          </a:xfrm>
          <a:prstGeom prst="rect">
            <a:avLst/>
          </a:prstGeom>
        </p:spPr>
      </p:pic>
    </p:spTree>
    <p:extLst>
      <p:ext uri="{BB962C8B-B14F-4D97-AF65-F5344CB8AC3E}">
        <p14:creationId xmlns:p14="http://schemas.microsoft.com/office/powerpoint/2010/main" val="11265447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Presidential recordings</a:t>
            </a:r>
            <a:endParaRPr lang="en-US" dirty="0"/>
          </a:p>
        </p:txBody>
      </p:sp>
      <p:pic>
        <p:nvPicPr>
          <p:cNvPr id="4" name="Picture 3">
            <a:extLst>
              <a:ext uri="{FF2B5EF4-FFF2-40B4-BE49-F238E27FC236}">
                <a16:creationId xmlns:a16="http://schemas.microsoft.com/office/drawing/2014/main" id="{FE53B5AF-B587-EC1B-F91E-352941C6AFCC}"/>
              </a:ext>
            </a:extLst>
          </p:cNvPr>
          <p:cNvPicPr>
            <a:picLocks noChangeAspect="1"/>
          </p:cNvPicPr>
          <p:nvPr/>
        </p:nvPicPr>
        <p:blipFill>
          <a:blip r:embed="rId2"/>
          <a:stretch>
            <a:fillRect/>
          </a:stretch>
        </p:blipFill>
        <p:spPr>
          <a:xfrm>
            <a:off x="451276" y="1676400"/>
            <a:ext cx="8692724" cy="3697133"/>
          </a:xfrm>
          <a:prstGeom prst="rect">
            <a:avLst/>
          </a:prstGeom>
        </p:spPr>
      </p:pic>
      <p:sp>
        <p:nvSpPr>
          <p:cNvPr id="7" name="TextBox 6">
            <a:extLst>
              <a:ext uri="{FF2B5EF4-FFF2-40B4-BE49-F238E27FC236}">
                <a16:creationId xmlns:a16="http://schemas.microsoft.com/office/drawing/2014/main" id="{9122A1DA-5247-7977-6AA3-8BAAFAB423F8}"/>
              </a:ext>
            </a:extLst>
          </p:cNvPr>
          <p:cNvSpPr txBox="1"/>
          <p:nvPr/>
        </p:nvSpPr>
        <p:spPr>
          <a:xfrm>
            <a:off x="1676400" y="5723829"/>
            <a:ext cx="4572000" cy="646331"/>
          </a:xfrm>
          <a:prstGeom prst="rect">
            <a:avLst/>
          </a:prstGeom>
          <a:noFill/>
        </p:spPr>
        <p:txBody>
          <a:bodyPr wrap="square">
            <a:spAutoFit/>
          </a:bodyPr>
          <a:lstStyle/>
          <a:p>
            <a:r>
              <a:rPr lang="en-US" dirty="0">
                <a:solidFill>
                  <a:srgbClr val="FFFF00"/>
                </a:solidFill>
                <a:hlinkClick r:id="rId3">
                  <a:extLst>
                    <a:ext uri="{A12FA001-AC4F-418D-AE19-62706E023703}">
                      <ahyp:hlinkClr xmlns:ahyp="http://schemas.microsoft.com/office/drawing/2018/hyperlinkcolor" val="tx"/>
                    </a:ext>
                  </a:extLst>
                </a:hlinkClick>
              </a:rPr>
              <a:t>https://lbjtapes.org/conversation/youre-goddamn-sure-going-serve</a:t>
            </a:r>
            <a:endParaRPr lang="en-US" dirty="0">
              <a:solidFill>
                <a:srgbClr val="FFFF00"/>
              </a:solidFill>
            </a:endParaRPr>
          </a:p>
        </p:txBody>
      </p:sp>
    </p:spTree>
    <p:extLst>
      <p:ext uri="{BB962C8B-B14F-4D97-AF65-F5344CB8AC3E}">
        <p14:creationId xmlns:p14="http://schemas.microsoft.com/office/powerpoint/2010/main" val="3493184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Archives in the news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sp>
        <p:nvSpPr>
          <p:cNvPr id="6" name="TextBox 5">
            <a:extLst>
              <a:ext uri="{FF2B5EF4-FFF2-40B4-BE49-F238E27FC236}">
                <a16:creationId xmlns:a16="http://schemas.microsoft.com/office/drawing/2014/main" id="{F501A6C1-8B70-1D2A-9A53-727A133AD70F}"/>
              </a:ext>
            </a:extLst>
          </p:cNvPr>
          <p:cNvSpPr txBox="1"/>
          <p:nvPr/>
        </p:nvSpPr>
        <p:spPr>
          <a:xfrm>
            <a:off x="656512" y="1443841"/>
            <a:ext cx="7467600" cy="3970318"/>
          </a:xfrm>
          <a:prstGeom prst="rect">
            <a:avLst/>
          </a:prstGeom>
          <a:noFill/>
        </p:spPr>
        <p:txBody>
          <a:bodyPr wrap="square">
            <a:spAutoFit/>
          </a:bodyPr>
          <a:lstStyle/>
          <a:p>
            <a:pPr algn="l"/>
            <a:r>
              <a:rPr lang="en-US" b="0" i="0" dirty="0">
                <a:solidFill>
                  <a:srgbClr val="FFFF00"/>
                </a:solidFill>
                <a:effectLst/>
                <a:latin typeface="Arial" panose="020B0604020202020204" pitchFamily="34" charset="0"/>
              </a:rPr>
              <a:t>The </a:t>
            </a:r>
            <a:r>
              <a:rPr lang="en-US" b="1" i="0" dirty="0">
                <a:solidFill>
                  <a:srgbClr val="FFFF00"/>
                </a:solidFill>
                <a:effectLst/>
                <a:latin typeface="Arial" panose="020B0604020202020204" pitchFamily="34" charset="0"/>
              </a:rPr>
              <a:t>International Council on Archives</a:t>
            </a:r>
            <a:r>
              <a:rPr lang="en-US" b="0" i="0" dirty="0">
                <a:solidFill>
                  <a:srgbClr val="FFFF00"/>
                </a:solidFill>
                <a:effectLst/>
                <a:latin typeface="Arial" panose="020B0604020202020204" pitchFamily="34" charset="0"/>
              </a:rPr>
              <a:t> (</a:t>
            </a:r>
            <a:r>
              <a:rPr lang="en-US" b="1" i="0" dirty="0">
                <a:solidFill>
                  <a:srgbClr val="FFFF00"/>
                </a:solidFill>
                <a:effectLst/>
                <a:latin typeface="Arial" panose="020B0604020202020204" pitchFamily="34" charset="0"/>
              </a:rPr>
              <a:t>ICA</a:t>
            </a:r>
            <a:r>
              <a:rPr lang="en-US" b="0" i="0" dirty="0">
                <a:solidFill>
                  <a:srgbClr val="FFFF00"/>
                </a:solidFill>
                <a:effectLst/>
                <a:latin typeface="Arial" panose="020B0604020202020204" pitchFamily="34" charset="0"/>
              </a:rPr>
              <a:t>; French: </a:t>
            </a:r>
            <a:r>
              <a:rPr lang="en-US" b="0" i="1" dirty="0">
                <a:solidFill>
                  <a:srgbClr val="FFFF00"/>
                </a:solidFill>
                <a:effectLst/>
                <a:latin typeface="Arial" panose="020B0604020202020204" pitchFamily="34" charset="0"/>
              </a:rPr>
              <a:t>Conseil international des archives</a:t>
            </a:r>
            <a:r>
              <a:rPr lang="en-US" b="0" i="0" dirty="0">
                <a:solidFill>
                  <a:srgbClr val="FFFF00"/>
                </a:solidFill>
                <a:effectLst/>
                <a:latin typeface="Arial" panose="020B0604020202020204" pitchFamily="34" charset="0"/>
              </a:rPr>
              <a:t>) is an </a:t>
            </a:r>
            <a:r>
              <a:rPr lang="en-US" b="0" i="0" u="none" strike="noStrike" dirty="0">
                <a:solidFill>
                  <a:srgbClr val="FFFF00"/>
                </a:solidFill>
                <a:effectLst/>
                <a:latin typeface="Arial" panose="020B0604020202020204" pitchFamily="34" charset="0"/>
                <a:hlinkClick r:id="rId3" tooltip="International non-governmental organization">
                  <a:extLst>
                    <a:ext uri="{A12FA001-AC4F-418D-AE19-62706E023703}">
                      <ahyp:hlinkClr xmlns:ahyp="http://schemas.microsoft.com/office/drawing/2018/hyperlinkcolor" val="tx"/>
                    </a:ext>
                  </a:extLst>
                </a:hlinkClick>
              </a:rPr>
              <a:t>international non-governmental organization</a:t>
            </a:r>
            <a:r>
              <a:rPr lang="en-US" b="0" i="0" dirty="0">
                <a:solidFill>
                  <a:srgbClr val="FFFF00"/>
                </a:solidFill>
                <a:effectLst/>
                <a:latin typeface="Arial" panose="020B0604020202020204" pitchFamily="34" charset="0"/>
              </a:rPr>
              <a:t> which exists to promote international cooperation for </a:t>
            </a:r>
            <a:r>
              <a:rPr lang="en-US" b="0" i="0" u="none" strike="noStrike" dirty="0">
                <a:solidFill>
                  <a:srgbClr val="FFFF00"/>
                </a:solidFill>
                <a:effectLst/>
                <a:latin typeface="Arial" panose="020B0604020202020204" pitchFamily="34" charset="0"/>
                <a:hlinkClick r:id="rId4" tooltip="Archive">
                  <a:extLst>
                    <a:ext uri="{A12FA001-AC4F-418D-AE19-62706E023703}">
                      <ahyp:hlinkClr xmlns:ahyp="http://schemas.microsoft.com/office/drawing/2018/hyperlinkcolor" val="tx"/>
                    </a:ext>
                  </a:extLst>
                </a:hlinkClick>
              </a:rPr>
              <a:t>archives</a:t>
            </a:r>
            <a:r>
              <a:rPr lang="en-US" b="0" i="0" dirty="0">
                <a:solidFill>
                  <a:srgbClr val="FFFF00"/>
                </a:solidFill>
                <a:effectLst/>
                <a:latin typeface="Arial" panose="020B0604020202020204" pitchFamily="34" charset="0"/>
              </a:rPr>
              <a:t> and </a:t>
            </a:r>
            <a:r>
              <a:rPr lang="en-US" b="0" i="0" u="none" strike="noStrike" dirty="0">
                <a:solidFill>
                  <a:srgbClr val="FFFF00"/>
                </a:solidFill>
                <a:effectLst/>
                <a:latin typeface="Arial" panose="020B0604020202020204" pitchFamily="34" charset="0"/>
                <a:hlinkClick r:id="rId5" tooltip="Archivist">
                  <a:extLst>
                    <a:ext uri="{A12FA001-AC4F-418D-AE19-62706E023703}">
                      <ahyp:hlinkClr xmlns:ahyp="http://schemas.microsoft.com/office/drawing/2018/hyperlinkcolor" val="tx"/>
                    </a:ext>
                  </a:extLst>
                </a:hlinkClick>
              </a:rPr>
              <a:t>archivists</a:t>
            </a:r>
            <a:r>
              <a:rPr lang="en-US" b="0" i="0" dirty="0">
                <a:solidFill>
                  <a:srgbClr val="FFFF00"/>
                </a:solidFill>
                <a:effectLst/>
                <a:latin typeface="Arial" panose="020B0604020202020204" pitchFamily="34" charset="0"/>
              </a:rPr>
              <a:t>. It was set up in 1948, with </a:t>
            </a:r>
            <a:r>
              <a:rPr lang="en-US" b="0" i="0" u="none" strike="noStrike" dirty="0">
                <a:solidFill>
                  <a:srgbClr val="FFFF00"/>
                </a:solidFill>
                <a:effectLst/>
                <a:latin typeface="Arial" panose="020B0604020202020204" pitchFamily="34" charset="0"/>
                <a:hlinkClick r:id="rId6" tooltip="Charles Samaran">
                  <a:extLst>
                    <a:ext uri="{A12FA001-AC4F-418D-AE19-62706E023703}">
                      <ahyp:hlinkClr xmlns:ahyp="http://schemas.microsoft.com/office/drawing/2018/hyperlinkcolor" val="tx"/>
                    </a:ext>
                  </a:extLst>
                </a:hlinkClick>
              </a:rPr>
              <a:t>Charles</a:t>
            </a:r>
            <a:r>
              <a:rPr lang="en-US" b="0" i="0" u="none" strike="noStrike" dirty="0">
                <a:solidFill>
                  <a:srgbClr val="0000FF"/>
                </a:solidFill>
                <a:effectLst/>
                <a:latin typeface="Arial" panose="020B0604020202020204" pitchFamily="34" charset="0"/>
                <a:hlinkClick r:id="rId6" tooltip="Charles Samaran">
                  <a:extLst>
                    <a:ext uri="{A12FA001-AC4F-418D-AE19-62706E023703}">
                      <ahyp:hlinkClr xmlns:ahyp="http://schemas.microsoft.com/office/drawing/2018/hyperlinkcolor" val="tx"/>
                    </a:ext>
                  </a:extLst>
                </a:hlinkClick>
              </a:rPr>
              <a:t> </a:t>
            </a:r>
            <a:r>
              <a:rPr lang="en-US" b="0" i="0" u="none" strike="noStrike" dirty="0" err="1">
                <a:solidFill>
                  <a:srgbClr val="FFFF00"/>
                </a:solidFill>
                <a:effectLst/>
                <a:latin typeface="Arial" panose="020B0604020202020204" pitchFamily="34" charset="0"/>
                <a:hlinkClick r:id="rId6" tooltip="Charles Samaran">
                  <a:extLst>
                    <a:ext uri="{A12FA001-AC4F-418D-AE19-62706E023703}">
                      <ahyp:hlinkClr xmlns:ahyp="http://schemas.microsoft.com/office/drawing/2018/hyperlinkcolor" val="tx"/>
                    </a:ext>
                  </a:extLst>
                </a:hlinkClick>
              </a:rPr>
              <a:t>Samaran</a:t>
            </a:r>
            <a:r>
              <a:rPr lang="en-US" b="0" i="0" dirty="0">
                <a:solidFill>
                  <a:srgbClr val="FFFF00"/>
                </a:solidFill>
                <a:effectLst/>
                <a:latin typeface="Arial" panose="020B0604020202020204" pitchFamily="34" charset="0"/>
              </a:rPr>
              <a:t>, the then director of the </a:t>
            </a:r>
            <a:r>
              <a:rPr lang="en-US" b="0" i="0" u="none" strike="noStrike" dirty="0">
                <a:solidFill>
                  <a:srgbClr val="FFFF00"/>
                </a:solidFill>
                <a:effectLst/>
                <a:latin typeface="Arial" panose="020B0604020202020204" pitchFamily="34" charset="0"/>
                <a:hlinkClick r:id="rId7" tooltip="Archives nationales (France)">
                  <a:extLst>
                    <a:ext uri="{A12FA001-AC4F-418D-AE19-62706E023703}">
                      <ahyp:hlinkClr xmlns:ahyp="http://schemas.microsoft.com/office/drawing/2018/hyperlinkcolor" val="tx"/>
                    </a:ext>
                  </a:extLst>
                </a:hlinkClick>
              </a:rPr>
              <a:t>Archives </a:t>
            </a:r>
            <a:r>
              <a:rPr lang="en-US" b="0" i="0" u="none" strike="noStrike" dirty="0" err="1">
                <a:solidFill>
                  <a:srgbClr val="FFFF00"/>
                </a:solidFill>
                <a:effectLst/>
                <a:latin typeface="Arial" panose="020B0604020202020204" pitchFamily="34" charset="0"/>
                <a:hlinkClick r:id="rId7" tooltip="Archives nationales (France)">
                  <a:extLst>
                    <a:ext uri="{A12FA001-AC4F-418D-AE19-62706E023703}">
                      <ahyp:hlinkClr xmlns:ahyp="http://schemas.microsoft.com/office/drawing/2018/hyperlinkcolor" val="tx"/>
                    </a:ext>
                  </a:extLst>
                </a:hlinkClick>
              </a:rPr>
              <a:t>nationales</a:t>
            </a:r>
            <a:r>
              <a:rPr lang="en-US" b="0" i="0" u="none" strike="noStrike" dirty="0">
                <a:solidFill>
                  <a:srgbClr val="FFFF00"/>
                </a:solidFill>
                <a:effectLst/>
                <a:latin typeface="Arial" panose="020B0604020202020204" pitchFamily="34" charset="0"/>
                <a:hlinkClick r:id="rId7" tooltip="Archives nationales (France)">
                  <a:extLst>
                    <a:ext uri="{A12FA001-AC4F-418D-AE19-62706E023703}">
                      <ahyp:hlinkClr xmlns:ahyp="http://schemas.microsoft.com/office/drawing/2018/hyperlinkcolor" val="tx"/>
                    </a:ext>
                  </a:extLst>
                </a:hlinkClick>
              </a:rPr>
              <a:t> de France</a:t>
            </a:r>
            <a:r>
              <a:rPr lang="en-US" b="0" i="0" dirty="0">
                <a:solidFill>
                  <a:srgbClr val="FFFF00"/>
                </a:solidFill>
                <a:effectLst/>
                <a:latin typeface="Arial" panose="020B0604020202020204" pitchFamily="34" charset="0"/>
              </a:rPr>
              <a:t>, as chairman, and membership is open to national and international </a:t>
            </a:r>
            <a:r>
              <a:rPr lang="en-US" b="0" i="0" dirty="0" err="1">
                <a:solidFill>
                  <a:srgbClr val="FFFF00"/>
                </a:solidFill>
                <a:effectLst/>
                <a:latin typeface="Arial" panose="020B0604020202020204" pitchFamily="34" charset="0"/>
              </a:rPr>
              <a:t>organisations</a:t>
            </a:r>
            <a:r>
              <a:rPr lang="en-US" b="0" i="0" dirty="0">
                <a:solidFill>
                  <a:srgbClr val="FFFF00"/>
                </a:solidFill>
                <a:effectLst/>
                <a:latin typeface="Arial" panose="020B0604020202020204" pitchFamily="34" charset="0"/>
              </a:rPr>
              <a:t>, professional groups and individuals.</a:t>
            </a:r>
            <a:r>
              <a:rPr lang="en-US" b="0" i="0" u="none" strike="noStrike" baseline="30000" dirty="0">
                <a:solidFill>
                  <a:srgbClr val="FFFF00"/>
                </a:solidFill>
                <a:effectLst/>
                <a:latin typeface="Arial" panose="020B0604020202020204" pitchFamily="34" charset="0"/>
                <a:hlinkClick r:id="rId8">
                  <a:extLst>
                    <a:ext uri="{A12FA001-AC4F-418D-AE19-62706E023703}">
                      <ahyp:hlinkClr xmlns:ahyp="http://schemas.microsoft.com/office/drawing/2018/hyperlinkcolor" val="tx"/>
                    </a:ext>
                  </a:extLst>
                </a:hlinkClick>
              </a:rPr>
              <a:t>[1]</a:t>
            </a:r>
            <a:r>
              <a:rPr lang="en-US" b="0" i="0" dirty="0">
                <a:solidFill>
                  <a:srgbClr val="FFFF00"/>
                </a:solidFill>
                <a:effectLst/>
                <a:latin typeface="Arial" panose="020B0604020202020204" pitchFamily="34" charset="0"/>
              </a:rPr>
              <a:t> In 2015, it grouped together about 1400 institutional members in 199 countries and territories. Its mission is to promote the conservation, development and use of the world's archives.</a:t>
            </a:r>
          </a:p>
          <a:p>
            <a:pPr algn="l"/>
            <a:r>
              <a:rPr lang="en-US" b="0" i="0" dirty="0">
                <a:solidFill>
                  <a:srgbClr val="FFFF00"/>
                </a:solidFill>
                <a:effectLst/>
                <a:latin typeface="Arial" panose="020B0604020202020204" pitchFamily="34" charset="0"/>
              </a:rPr>
              <a:t>ICA has close partnership links with </a:t>
            </a:r>
            <a:r>
              <a:rPr lang="en-US" b="0" i="0" u="none" strike="noStrike" dirty="0">
                <a:solidFill>
                  <a:srgbClr val="FFFF00"/>
                </a:solidFill>
                <a:effectLst/>
                <a:latin typeface="Arial" panose="020B0604020202020204" pitchFamily="34" charset="0"/>
                <a:hlinkClick r:id="rId9" tooltip="UNESCO">
                  <a:extLst>
                    <a:ext uri="{A12FA001-AC4F-418D-AE19-62706E023703}">
                      <ahyp:hlinkClr xmlns:ahyp="http://schemas.microsoft.com/office/drawing/2018/hyperlinkcolor" val="tx"/>
                    </a:ext>
                  </a:extLst>
                </a:hlinkClick>
              </a:rPr>
              <a:t>UNESCO</a:t>
            </a:r>
            <a:r>
              <a:rPr lang="en-US" b="0" i="0" dirty="0">
                <a:solidFill>
                  <a:srgbClr val="FFFF00"/>
                </a:solidFill>
                <a:effectLst/>
                <a:latin typeface="Arial" panose="020B0604020202020204" pitchFamily="34" charset="0"/>
              </a:rPr>
              <a:t>, and is a founding member of </a:t>
            </a:r>
            <a:r>
              <a:rPr lang="en-US" b="0" i="0" u="none" strike="noStrike" dirty="0">
                <a:solidFill>
                  <a:srgbClr val="FFFF00"/>
                </a:solidFill>
                <a:effectLst/>
                <a:latin typeface="Arial" panose="020B0604020202020204" pitchFamily="34" charset="0"/>
                <a:hlinkClick r:id="rId10" tooltip="Blue Shield International">
                  <a:extLst>
                    <a:ext uri="{A12FA001-AC4F-418D-AE19-62706E023703}">
                      <ahyp:hlinkClr xmlns:ahyp="http://schemas.microsoft.com/office/drawing/2018/hyperlinkcolor" val="tx"/>
                    </a:ext>
                  </a:extLst>
                </a:hlinkClick>
              </a:rPr>
              <a:t>the Blue Shield</a:t>
            </a:r>
            <a:r>
              <a:rPr lang="en-US" b="0" i="0" dirty="0">
                <a:solidFill>
                  <a:srgbClr val="FFFF00"/>
                </a:solidFill>
                <a:effectLst/>
                <a:latin typeface="Arial" panose="020B0604020202020204" pitchFamily="34" charset="0"/>
              </a:rPr>
              <a:t>, which works to protect the world's cultural heritage threatened by wars and natural disasters, and which is based in </a:t>
            </a:r>
            <a:r>
              <a:rPr lang="en-US" b="0" i="0" u="none" strike="noStrike" dirty="0">
                <a:solidFill>
                  <a:srgbClr val="FFFF00"/>
                </a:solidFill>
                <a:effectLst/>
                <a:latin typeface="Arial" panose="020B0604020202020204" pitchFamily="34" charset="0"/>
                <a:hlinkClick r:id="rId11" tooltip="The Hague">
                  <a:extLst>
                    <a:ext uri="{A12FA001-AC4F-418D-AE19-62706E023703}">
                      <ahyp:hlinkClr xmlns:ahyp="http://schemas.microsoft.com/office/drawing/2018/hyperlinkcolor" val="tx"/>
                    </a:ext>
                  </a:extLst>
                </a:hlinkClick>
              </a:rPr>
              <a:t>The Hague</a:t>
            </a:r>
            <a:r>
              <a:rPr lang="en-US" b="0" i="0" dirty="0">
                <a:solidFill>
                  <a:srgbClr val="FFFF00"/>
                </a:solidFill>
                <a:effectLst/>
                <a:latin typeface="Arial" panose="020B0604020202020204" pitchFamily="34" charset="0"/>
              </a:rPr>
              <a:t>.</a:t>
            </a:r>
            <a:r>
              <a:rPr lang="en-US" b="0" i="0" u="none" strike="noStrike" baseline="30000" dirty="0">
                <a:solidFill>
                  <a:srgbClr val="FFFF00"/>
                </a:solidFill>
                <a:effectLst/>
                <a:latin typeface="Arial" panose="020B0604020202020204" pitchFamily="34" charset="0"/>
                <a:hlinkClick r:id="rId12">
                  <a:extLst>
                    <a:ext uri="{A12FA001-AC4F-418D-AE19-62706E023703}">
                      <ahyp:hlinkClr xmlns:ahyp="http://schemas.microsoft.com/office/drawing/2018/hyperlinkcolor" val="tx"/>
                    </a:ext>
                  </a:extLst>
                </a:hlinkClick>
              </a:rPr>
              <a:t>[2]</a:t>
            </a:r>
            <a:endParaRPr lang="en-US" b="0" i="0" dirty="0">
              <a:solidFill>
                <a:srgbClr val="FFFF00"/>
              </a:solidFill>
              <a:effectLst/>
              <a:latin typeface="Arial" panose="020B0604020202020204" pitchFamily="34" charset="0"/>
            </a:endParaRPr>
          </a:p>
        </p:txBody>
      </p:sp>
    </p:spTree>
    <p:extLst>
      <p:ext uri="{BB962C8B-B14F-4D97-AF65-F5344CB8AC3E}">
        <p14:creationId xmlns:p14="http://schemas.microsoft.com/office/powerpoint/2010/main" val="2057710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Visual archives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8" name="Picture 7">
            <a:extLst>
              <a:ext uri="{FF2B5EF4-FFF2-40B4-BE49-F238E27FC236}">
                <a16:creationId xmlns:a16="http://schemas.microsoft.com/office/drawing/2014/main" id="{E2118C09-65D9-FEE9-00AE-DC1D8A20DC12}"/>
              </a:ext>
            </a:extLst>
          </p:cNvPr>
          <p:cNvPicPr>
            <a:picLocks noChangeAspect="1"/>
          </p:cNvPicPr>
          <p:nvPr/>
        </p:nvPicPr>
        <p:blipFill>
          <a:blip r:embed="rId3"/>
          <a:stretch>
            <a:fillRect/>
          </a:stretch>
        </p:blipFill>
        <p:spPr>
          <a:xfrm>
            <a:off x="266700" y="1002938"/>
            <a:ext cx="8572792" cy="5459353"/>
          </a:xfrm>
          <a:prstGeom prst="rect">
            <a:avLst/>
          </a:prstGeom>
        </p:spPr>
      </p:pic>
    </p:spTree>
    <p:extLst>
      <p:ext uri="{BB962C8B-B14F-4D97-AF65-F5344CB8AC3E}">
        <p14:creationId xmlns:p14="http://schemas.microsoft.com/office/powerpoint/2010/main" val="824312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Visual archives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5" name="Picture 4">
            <a:extLst>
              <a:ext uri="{FF2B5EF4-FFF2-40B4-BE49-F238E27FC236}">
                <a16:creationId xmlns:a16="http://schemas.microsoft.com/office/drawing/2014/main" id="{7F032606-EFC3-D148-3642-F58552A3B222}"/>
              </a:ext>
            </a:extLst>
          </p:cNvPr>
          <p:cNvPicPr>
            <a:picLocks noChangeAspect="1"/>
          </p:cNvPicPr>
          <p:nvPr/>
        </p:nvPicPr>
        <p:blipFill>
          <a:blip r:embed="rId3"/>
          <a:stretch>
            <a:fillRect/>
          </a:stretch>
        </p:blipFill>
        <p:spPr>
          <a:xfrm>
            <a:off x="486824" y="1981200"/>
            <a:ext cx="8390476" cy="2638095"/>
          </a:xfrm>
          <a:prstGeom prst="rect">
            <a:avLst/>
          </a:prstGeom>
        </p:spPr>
      </p:pic>
    </p:spTree>
    <p:extLst>
      <p:ext uri="{BB962C8B-B14F-4D97-AF65-F5344CB8AC3E}">
        <p14:creationId xmlns:p14="http://schemas.microsoft.com/office/powerpoint/2010/main" val="2934131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Visual archives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5" name="Picture 4">
            <a:extLst>
              <a:ext uri="{FF2B5EF4-FFF2-40B4-BE49-F238E27FC236}">
                <a16:creationId xmlns:a16="http://schemas.microsoft.com/office/drawing/2014/main" id="{B2BE4D3B-0D55-ABDE-9AF2-DF4AF3CA7645}"/>
              </a:ext>
            </a:extLst>
          </p:cNvPr>
          <p:cNvPicPr>
            <a:picLocks noChangeAspect="1"/>
          </p:cNvPicPr>
          <p:nvPr/>
        </p:nvPicPr>
        <p:blipFill>
          <a:blip r:embed="rId3"/>
          <a:stretch>
            <a:fillRect/>
          </a:stretch>
        </p:blipFill>
        <p:spPr>
          <a:xfrm>
            <a:off x="759785" y="1447800"/>
            <a:ext cx="7924800" cy="4833288"/>
          </a:xfrm>
          <a:prstGeom prst="rect">
            <a:avLst/>
          </a:prstGeom>
        </p:spPr>
      </p:pic>
    </p:spTree>
    <p:extLst>
      <p:ext uri="{BB962C8B-B14F-4D97-AF65-F5344CB8AC3E}">
        <p14:creationId xmlns:p14="http://schemas.microsoft.com/office/powerpoint/2010/main" val="22642662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44117</TotalTime>
  <Words>3101</Words>
  <Application>Microsoft Office PowerPoint</Application>
  <PresentationFormat>On-screen Show (4:3)</PresentationFormat>
  <Paragraphs>267</Paragraphs>
  <Slides>50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50</vt:i4>
      </vt:variant>
    </vt:vector>
  </HeadingPairs>
  <TitlesOfParts>
    <vt:vector size="61" baseType="lpstr">
      <vt:lpstr>Amazon Ember</vt:lpstr>
      <vt:lpstr>Arial</vt:lpstr>
      <vt:lpstr>Calibri</vt:lpstr>
      <vt:lpstr>inherit</vt:lpstr>
      <vt:lpstr>Source Sans Pro</vt:lpstr>
      <vt:lpstr>Surveyor Display A</vt:lpstr>
      <vt:lpstr>Surveyor Text A</vt:lpstr>
      <vt:lpstr>Wingdings</vt:lpstr>
      <vt:lpstr>Wingdings 2</vt:lpstr>
      <vt:lpstr>Wingdings 3</vt:lpstr>
      <vt:lpstr>Apex</vt:lpstr>
      <vt:lpstr>Navigating the National Archives CLASS three</vt:lpstr>
      <vt:lpstr>Archives in the News</vt:lpstr>
      <vt:lpstr>Archives in the News</vt:lpstr>
      <vt:lpstr>Archives in the News</vt:lpstr>
      <vt:lpstr>Archives in the news</vt:lpstr>
      <vt:lpstr>Archives in the news</vt:lpstr>
      <vt:lpstr>Visual archives</vt:lpstr>
      <vt:lpstr>Visual archives</vt:lpstr>
      <vt:lpstr>Visual archives</vt:lpstr>
      <vt:lpstr>Visual archives</vt:lpstr>
      <vt:lpstr>Visual archives</vt:lpstr>
      <vt:lpstr>Visual archives</vt:lpstr>
      <vt:lpstr>Visual archives</vt:lpstr>
      <vt:lpstr>Visual archives</vt:lpstr>
      <vt:lpstr>Visual archives</vt:lpstr>
      <vt:lpstr>Visual archives</vt:lpstr>
      <vt:lpstr>Visual archives</vt:lpstr>
      <vt:lpstr>Visual archives</vt:lpstr>
      <vt:lpstr>Archives hiighlight</vt:lpstr>
      <vt:lpstr>Visual archives</vt:lpstr>
      <vt:lpstr>Journalists and authors using the Archives</vt:lpstr>
      <vt:lpstr>Journalists and authors using the Archives</vt:lpstr>
      <vt:lpstr>Journalists and authors using the Archives</vt:lpstr>
      <vt:lpstr>Journalists and authors using the Archives</vt:lpstr>
      <vt:lpstr>International investigations</vt:lpstr>
      <vt:lpstr>International investigations</vt:lpstr>
      <vt:lpstr>International investigations</vt:lpstr>
      <vt:lpstr>International investigations</vt:lpstr>
      <vt:lpstr>International investigations</vt:lpstr>
      <vt:lpstr>International investigations</vt:lpstr>
      <vt:lpstr>national investigations</vt:lpstr>
      <vt:lpstr>National investigations</vt:lpstr>
      <vt:lpstr>Nixon Grand jury Testimony</vt:lpstr>
      <vt:lpstr>National investigations</vt:lpstr>
      <vt:lpstr>National investigations</vt:lpstr>
      <vt:lpstr>National investigations</vt:lpstr>
      <vt:lpstr>National investigations</vt:lpstr>
      <vt:lpstr>National investigations</vt:lpstr>
      <vt:lpstr>National investigations</vt:lpstr>
      <vt:lpstr>National investigations</vt:lpstr>
      <vt:lpstr>National investigations</vt:lpstr>
      <vt:lpstr>National investigations</vt:lpstr>
      <vt:lpstr>National investigations</vt:lpstr>
      <vt:lpstr>National investigations</vt:lpstr>
      <vt:lpstr>National investigations</vt:lpstr>
      <vt:lpstr>National investigations</vt:lpstr>
      <vt:lpstr>National investigations</vt:lpstr>
      <vt:lpstr>Presidential recordings</vt:lpstr>
      <vt:lpstr>Presidential recordings</vt:lpstr>
      <vt:lpstr>Presidential recordings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 Checking and Fake News</dc:title>
  <dc:creator>brant</dc:creator>
  <cp:lastModifiedBy>OLLI</cp:lastModifiedBy>
  <cp:revision>220</cp:revision>
  <dcterms:created xsi:type="dcterms:W3CDTF">2018-01-23T19:16:06Z</dcterms:created>
  <dcterms:modified xsi:type="dcterms:W3CDTF">2023-04-03T13:28:23Z</dcterms:modified>
</cp:coreProperties>
</file>