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2"/>
  </p:notesMasterIdLst>
  <p:sldIdLst>
    <p:sldId id="256" r:id="rId2"/>
    <p:sldId id="504" r:id="rId3"/>
    <p:sldId id="510" r:id="rId4"/>
    <p:sldId id="520" r:id="rId5"/>
    <p:sldId id="505" r:id="rId6"/>
    <p:sldId id="506" r:id="rId7"/>
    <p:sldId id="524" r:id="rId8"/>
    <p:sldId id="525" r:id="rId9"/>
    <p:sldId id="509" r:id="rId10"/>
    <p:sldId id="483" r:id="rId11"/>
    <p:sldId id="511" r:id="rId12"/>
    <p:sldId id="521" r:id="rId13"/>
    <p:sldId id="522" r:id="rId14"/>
    <p:sldId id="523" r:id="rId15"/>
    <p:sldId id="484" r:id="rId16"/>
    <p:sldId id="486" r:id="rId17"/>
    <p:sldId id="495" r:id="rId18"/>
    <p:sldId id="488" r:id="rId19"/>
    <p:sldId id="515" r:id="rId20"/>
    <p:sldId id="516" r:id="rId21"/>
    <p:sldId id="496" r:id="rId22"/>
    <p:sldId id="514" r:id="rId23"/>
    <p:sldId id="497" r:id="rId24"/>
    <p:sldId id="498" r:id="rId25"/>
    <p:sldId id="499" r:id="rId26"/>
    <p:sldId id="500" r:id="rId27"/>
    <p:sldId id="501" r:id="rId28"/>
    <p:sldId id="493" r:id="rId29"/>
    <p:sldId id="494" r:id="rId30"/>
    <p:sldId id="518" r:id="rId31"/>
    <p:sldId id="491" r:id="rId32"/>
    <p:sldId id="490" r:id="rId33"/>
    <p:sldId id="492" r:id="rId34"/>
    <p:sldId id="489" r:id="rId35"/>
    <p:sldId id="502" r:id="rId36"/>
    <p:sldId id="513" r:id="rId37"/>
    <p:sldId id="517" r:id="rId38"/>
    <p:sldId id="512" r:id="rId39"/>
    <p:sldId id="519" r:id="rId40"/>
    <p:sldId id="503"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p:cViewPr varScale="1">
        <p:scale>
          <a:sx n="130" d="100"/>
          <a:sy n="130" d="100"/>
        </p:scale>
        <p:origin x="1110" y="12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4049823-F0EA-4536-8344-42B39BB95BFF}" type="datetimeFigureOut">
              <a:rPr lang="en-US" smtClean="0"/>
              <a:t>4/3/2023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2AC2A71-CCBE-4934-AF9A-81F94A76E816}" type="slidenum">
              <a:rPr lang="en-US" smtClean="0"/>
              <a:t>‹#›</a:t>
            </a:fld>
            <a:endParaRPr lang="en-US"/>
          </a:p>
        </p:txBody>
      </p:sp>
    </p:spTree>
    <p:extLst>
      <p:ext uri="{BB962C8B-B14F-4D97-AF65-F5344CB8AC3E}">
        <p14:creationId xmlns:p14="http://schemas.microsoft.com/office/powerpoint/2010/main" val="2079596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a:t>Click to edit Master title style</a:t>
            </a:r>
          </a:p>
        </p:txBody>
      </p:sp>
      <p:sp>
        <p:nvSpPr>
          <p:cNvPr id="28" name="Date Placeholder 27"/>
          <p:cNvSpPr>
            <a:spLocks noGrp="1"/>
          </p:cNvSpPr>
          <p:nvPr>
            <p:ph type="dt" sz="half" idx="10"/>
          </p:nvPr>
        </p:nvSpPr>
        <p:spPr/>
        <p:txBody>
          <a:bodyPr/>
          <a:lstStyle/>
          <a:p>
            <a:fld id="{1A54C19B-4196-441E-AABC-EE5403D581AA}" type="datetimeFigureOut">
              <a:rPr lang="en-US" smtClean="0"/>
              <a:t>4/3/2023</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1AB4FAE6-761D-4F10-937F-EFD956BA4FD3}" type="slidenum">
              <a:rPr lang="en-US" smtClean="0"/>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A54C19B-4196-441E-AABC-EE5403D581AA}" type="datetimeFigureOut">
              <a:rPr lang="en-US" smtClean="0"/>
              <a:t>4/3/2023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B4FAE6-761D-4F10-937F-EFD956BA4FD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A54C19B-4196-441E-AABC-EE5403D581AA}" type="datetimeFigureOut">
              <a:rPr lang="en-US" smtClean="0"/>
              <a:t>4/3/2023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B4FAE6-761D-4F10-937F-EFD956BA4FD3}"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A54C19B-4196-441E-AABC-EE5403D581AA}" type="datetimeFigureOut">
              <a:rPr lang="en-US" smtClean="0"/>
              <a:t>4/3/2023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B4FAE6-761D-4F10-937F-EFD956BA4FD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1A54C19B-4196-441E-AABC-EE5403D581AA}" type="datetimeFigureOut">
              <a:rPr lang="en-US" smtClean="0"/>
              <a:t>4/3/2023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6416675"/>
            <a:ext cx="762000" cy="365125"/>
          </a:xfrm>
        </p:spPr>
        <p:txBody>
          <a:bodyPr/>
          <a:lstStyle/>
          <a:p>
            <a:fld id="{1AB4FAE6-761D-4F10-937F-EFD956BA4FD3}"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A54C19B-4196-441E-AABC-EE5403D581AA}" type="datetimeFigureOut">
              <a:rPr lang="en-US" smtClean="0"/>
              <a:t>4/3/2023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B4FAE6-761D-4F10-937F-EFD956BA4FD3}"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1A54C19B-4196-441E-AABC-EE5403D581AA}" type="datetimeFigureOut">
              <a:rPr lang="en-US" smtClean="0"/>
              <a:t>4/3/2023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B4FAE6-761D-4F10-937F-EFD956BA4FD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1A54C19B-4196-441E-AABC-EE5403D581AA}" type="datetimeFigureOut">
              <a:rPr lang="en-US" smtClean="0"/>
              <a:t>4/3/2023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B4FAE6-761D-4F10-937F-EFD956BA4FD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54C19B-4196-441E-AABC-EE5403D581AA}" type="datetimeFigureOut">
              <a:rPr lang="en-US" smtClean="0"/>
              <a:t>4/3/2023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B4FAE6-761D-4F10-937F-EFD956BA4FD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a:t>Click to edit Master title style</a:t>
            </a:r>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A54C19B-4196-441E-AABC-EE5403D581AA}" type="datetimeFigureOut">
              <a:rPr lang="en-US" smtClean="0"/>
              <a:t>4/3/2023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B4FAE6-761D-4F10-937F-EFD956BA4FD3}"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A54C19B-4196-441E-AABC-EE5403D581AA}" type="datetimeFigureOut">
              <a:rPr lang="en-US" smtClean="0"/>
              <a:t>4/3/2023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B4FAE6-761D-4F10-937F-EFD956BA4FD3}"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a:t>Click to edit Master title style</a:t>
            </a:r>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1A54C19B-4196-441E-AABC-EE5403D581AA}" type="datetimeFigureOut">
              <a:rPr lang="en-US" smtClean="0"/>
              <a:t>4/3/2023</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1AB4FAE6-761D-4F10-937F-EFD956BA4FD3}"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www.bbc.com/news/blogs-trending-42724320" TargetMode="Externa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www.bbc.com/news/blogs-trending-42724320" TargetMode="Externa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www.bbc.com/news/blogs-trending-42724320" TargetMode="Externa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www.bbc.com/news/blogs-trending-42724320" TargetMode="Externa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www.bbc.com/news/blogs-trending-42724320" TargetMode="Externa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hyperlink" Target="http://www.bbc.com/news/blogs-trending-42724320" TargetMode="Externa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www.bbc.com/news/blogs-trending-42724320" TargetMode="Externa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www.bbc.com/news/blogs-trending-42724320" TargetMode="Externa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www.bbc.com/news/blogs-trending-42724320" TargetMode="Externa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www.bbc.com/news/blogs-trending-42724320"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bbc.com/news/blogs-trending-42724320" TargetMode="Externa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www.bbc.com/news/blogs-trending-42724320" TargetMode="Externa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www.bbc.com/news/blogs-trending-42724320" TargetMode="Externa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www.bbc.com/news/blogs-trending-42724320" TargetMode="Externa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www.bbc.com/news/blogs-trending-42724320" TargetMode="Externa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www.bbc.com/news/blogs-trending-42724320" TargetMode="Externa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www.bbc.com/news/blogs-trending-42724320" TargetMode="Externa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www.bbc.com/news/blogs-trending-42724320" TargetMode="Externa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www.bbc.com/news/blogs-trending-42724320" TargetMode="Externa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www.bbc.com/news/blogs-trending-42724320" TargetMode="Externa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www.bbc.com/news/blogs-trending-42724320"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bbc.com/news/blogs-trending-42724320" TargetMode="Externa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www.bbc.com/news/blogs-trending-42724320" TargetMode="Externa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www.bbc.com/news/blogs-trending-42724320" TargetMode="Externa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www.bbc.com/news/blogs-trending-42724320" TargetMode="Externa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www.bbc.com/news/blogs-trending-42724320" TargetMode="Externa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www.bbc.com/news/blogs-trending-42724320" TargetMode="Externa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www.bbc.com/news/blogs-trending-42724320" TargetMode="Externa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www.bbc.com/news/blogs-trending-42724320" TargetMode="Externa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www.bbc.com/news/blogs-trending-42724320" TargetMode="Externa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www.bbc.com/news/blogs-trending-42724320" TargetMode="Externa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hyperlink" Target="http://www.bbc.com/news/blogs-trending-42724320" TargetMode="Externa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bbc.com/news/blogs-trending-42724320" TargetMode="Externa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www.bbc.com/news/blogs-trending-42724320"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www.bbc.com/news/blogs-trending-42724320" TargetMode="Externa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www.bbc.com/news/blogs-trending-42724320" TargetMode="Externa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www.bbc.com/news/blogs-trending-42724320" TargetMode="Externa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www.bbc.com/news/blogs-trending-42724320" TargetMode="Externa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www.bbc.com/news/blogs-trending-42724320" TargetMode="Externa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solidFill>
                  <a:srgbClr val="FFFF00"/>
                </a:solidFill>
              </a:rPr>
              <a:t>Navigating the National Archives</a:t>
            </a:r>
            <a:br>
              <a:rPr lang="en-US" dirty="0"/>
            </a:br>
            <a:endParaRPr lang="en-US" dirty="0"/>
          </a:p>
        </p:txBody>
      </p:sp>
      <p:sp>
        <p:nvSpPr>
          <p:cNvPr id="3" name="Subtitle 2"/>
          <p:cNvSpPr>
            <a:spLocks noGrp="1"/>
          </p:cNvSpPr>
          <p:nvPr>
            <p:ph type="subTitle" idx="1"/>
          </p:nvPr>
        </p:nvSpPr>
        <p:spPr/>
        <p:txBody>
          <a:bodyPr>
            <a:noAutofit/>
          </a:bodyPr>
          <a:lstStyle/>
          <a:p>
            <a:r>
              <a:rPr lang="en-US" sz="3600" dirty="0">
                <a:solidFill>
                  <a:srgbClr val="FFFF00"/>
                </a:solidFill>
              </a:rPr>
              <a:t>Brant Houston</a:t>
            </a:r>
          </a:p>
          <a:p>
            <a:r>
              <a:rPr lang="en-US" sz="3600" dirty="0">
                <a:solidFill>
                  <a:srgbClr val="FFFF00"/>
                </a:solidFill>
              </a:rPr>
              <a:t>University of Illinois</a:t>
            </a:r>
          </a:p>
          <a:p>
            <a:r>
              <a:rPr lang="en-US" sz="3600" dirty="0">
                <a:solidFill>
                  <a:srgbClr val="FFFF00"/>
                </a:solidFill>
              </a:rPr>
              <a:t>brant.houston@gmail.com</a:t>
            </a:r>
          </a:p>
        </p:txBody>
      </p:sp>
    </p:spTree>
    <p:extLst>
      <p:ext uri="{BB962C8B-B14F-4D97-AF65-F5344CB8AC3E}">
        <p14:creationId xmlns:p14="http://schemas.microsoft.com/office/powerpoint/2010/main" val="29316633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7385" y="304800"/>
            <a:ext cx="8229600" cy="973102"/>
          </a:xfrm>
        </p:spPr>
        <p:txBody>
          <a:bodyPr>
            <a:normAutofit fontScale="90000"/>
          </a:bodyPr>
          <a:lstStyle/>
          <a:p>
            <a:r>
              <a:rPr lang="en-US" dirty="0">
                <a:solidFill>
                  <a:srgbClr val="FFFF00"/>
                </a:solidFill>
              </a:rPr>
              <a:t>The broader issue of </a:t>
            </a:r>
            <a:r>
              <a:rPr lang="en-US" dirty="0" err="1">
                <a:solidFill>
                  <a:srgbClr val="FFFF00"/>
                </a:solidFill>
              </a:rPr>
              <a:t>classfication</a:t>
            </a:r>
            <a:endParaRPr lang="en-US" dirty="0"/>
          </a:p>
        </p:txBody>
      </p:sp>
      <p:sp>
        <p:nvSpPr>
          <p:cNvPr id="3" name="Subtitle 2"/>
          <p:cNvSpPr>
            <a:spLocks noGrp="1"/>
          </p:cNvSpPr>
          <p:nvPr>
            <p:ph type="subTitle" idx="1"/>
          </p:nvPr>
        </p:nvSpPr>
        <p:spPr>
          <a:xfrm>
            <a:off x="319087" y="3981660"/>
            <a:ext cx="4403098" cy="3657600"/>
          </a:xfrm>
        </p:spPr>
        <p:txBody>
          <a:bodyPr>
            <a:noAutofit/>
          </a:bodyPr>
          <a:lstStyle/>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r>
              <a:rPr lang="en-US" sz="2000" dirty="0">
                <a:solidFill>
                  <a:srgbClr val="FFFF00"/>
                </a:solidFill>
                <a:hlinkClick r:id="rId2"/>
              </a:rPr>
              <a:t>http://www.bbc.com/news/blogs-trending-42724320</a:t>
            </a:r>
            <a:endParaRPr lang="en-US" sz="2000" dirty="0">
              <a:solidFill>
                <a:srgbClr val="FFFF00"/>
              </a:solidFill>
            </a:endParaRPr>
          </a:p>
        </p:txBody>
      </p:sp>
      <p:pic>
        <p:nvPicPr>
          <p:cNvPr id="8" name="Picture 7">
            <a:extLst>
              <a:ext uri="{FF2B5EF4-FFF2-40B4-BE49-F238E27FC236}">
                <a16:creationId xmlns:a16="http://schemas.microsoft.com/office/drawing/2014/main" id="{CC266020-45A0-804B-5803-44A426ED6B50}"/>
              </a:ext>
            </a:extLst>
          </p:cNvPr>
          <p:cNvPicPr>
            <a:picLocks noChangeAspect="1"/>
          </p:cNvPicPr>
          <p:nvPr/>
        </p:nvPicPr>
        <p:blipFill>
          <a:blip r:embed="rId3"/>
          <a:stretch>
            <a:fillRect/>
          </a:stretch>
        </p:blipFill>
        <p:spPr>
          <a:xfrm>
            <a:off x="1391047" y="1471857"/>
            <a:ext cx="6361905" cy="3914286"/>
          </a:xfrm>
          <a:prstGeom prst="rect">
            <a:avLst/>
          </a:prstGeom>
        </p:spPr>
      </p:pic>
    </p:spTree>
    <p:extLst>
      <p:ext uri="{BB962C8B-B14F-4D97-AF65-F5344CB8AC3E}">
        <p14:creationId xmlns:p14="http://schemas.microsoft.com/office/powerpoint/2010/main" val="26302308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7700" y="29836"/>
            <a:ext cx="8229600" cy="973102"/>
          </a:xfrm>
        </p:spPr>
        <p:txBody>
          <a:bodyPr>
            <a:normAutofit/>
          </a:bodyPr>
          <a:lstStyle/>
          <a:p>
            <a:r>
              <a:rPr lang="en-US" dirty="0">
                <a:solidFill>
                  <a:srgbClr val="FFFF00"/>
                </a:solidFill>
              </a:rPr>
              <a:t>A Vast Network</a:t>
            </a:r>
            <a:endParaRPr lang="en-US" dirty="0"/>
          </a:p>
        </p:txBody>
      </p:sp>
      <p:sp>
        <p:nvSpPr>
          <p:cNvPr id="3" name="Subtitle 2"/>
          <p:cNvSpPr>
            <a:spLocks noGrp="1"/>
          </p:cNvSpPr>
          <p:nvPr>
            <p:ph type="subTitle" idx="1"/>
          </p:nvPr>
        </p:nvSpPr>
        <p:spPr>
          <a:xfrm>
            <a:off x="319087" y="3981660"/>
            <a:ext cx="4403098" cy="3657600"/>
          </a:xfrm>
        </p:spPr>
        <p:txBody>
          <a:bodyPr>
            <a:noAutofit/>
          </a:bodyPr>
          <a:lstStyle/>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r>
              <a:rPr lang="en-US" sz="2000" dirty="0">
                <a:solidFill>
                  <a:srgbClr val="FFFF00"/>
                </a:solidFill>
                <a:hlinkClick r:id="rId2"/>
              </a:rPr>
              <a:t>http://www.bbc.com/news/blogs-trending-42724320</a:t>
            </a:r>
            <a:endParaRPr lang="en-US" sz="2000" dirty="0">
              <a:solidFill>
                <a:srgbClr val="FFFF00"/>
              </a:solidFill>
            </a:endParaRPr>
          </a:p>
        </p:txBody>
      </p:sp>
      <p:pic>
        <p:nvPicPr>
          <p:cNvPr id="6" name="Picture 5">
            <a:extLst>
              <a:ext uri="{FF2B5EF4-FFF2-40B4-BE49-F238E27FC236}">
                <a16:creationId xmlns:a16="http://schemas.microsoft.com/office/drawing/2014/main" id="{F9932DD3-8778-8FD3-A235-04547B455C67}"/>
              </a:ext>
            </a:extLst>
          </p:cNvPr>
          <p:cNvPicPr>
            <a:picLocks noChangeAspect="1"/>
          </p:cNvPicPr>
          <p:nvPr/>
        </p:nvPicPr>
        <p:blipFill>
          <a:blip r:embed="rId3"/>
          <a:stretch>
            <a:fillRect/>
          </a:stretch>
        </p:blipFill>
        <p:spPr>
          <a:xfrm>
            <a:off x="1066800" y="1295400"/>
            <a:ext cx="7620000" cy="5010124"/>
          </a:xfrm>
          <a:prstGeom prst="rect">
            <a:avLst/>
          </a:prstGeom>
        </p:spPr>
      </p:pic>
    </p:spTree>
    <p:extLst>
      <p:ext uri="{BB962C8B-B14F-4D97-AF65-F5344CB8AC3E}">
        <p14:creationId xmlns:p14="http://schemas.microsoft.com/office/powerpoint/2010/main" val="7152464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7700" y="29836"/>
            <a:ext cx="8229600" cy="973102"/>
          </a:xfrm>
        </p:spPr>
        <p:txBody>
          <a:bodyPr>
            <a:normAutofit/>
          </a:bodyPr>
          <a:lstStyle/>
          <a:p>
            <a:r>
              <a:rPr lang="en-US" dirty="0">
                <a:solidFill>
                  <a:srgbClr val="FFFF00"/>
                </a:solidFill>
              </a:rPr>
              <a:t>A Vast Network</a:t>
            </a:r>
            <a:endParaRPr lang="en-US" dirty="0"/>
          </a:p>
        </p:txBody>
      </p:sp>
      <p:sp>
        <p:nvSpPr>
          <p:cNvPr id="3" name="Subtitle 2"/>
          <p:cNvSpPr>
            <a:spLocks noGrp="1"/>
          </p:cNvSpPr>
          <p:nvPr>
            <p:ph type="subTitle" idx="1"/>
          </p:nvPr>
        </p:nvSpPr>
        <p:spPr>
          <a:xfrm>
            <a:off x="319087" y="3981660"/>
            <a:ext cx="4403098" cy="3657600"/>
          </a:xfrm>
        </p:spPr>
        <p:txBody>
          <a:bodyPr>
            <a:noAutofit/>
          </a:bodyPr>
          <a:lstStyle/>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r>
              <a:rPr lang="en-US" sz="2000" dirty="0">
                <a:solidFill>
                  <a:srgbClr val="FFFF00"/>
                </a:solidFill>
                <a:hlinkClick r:id="rId2"/>
              </a:rPr>
              <a:t>http://www.bbc.com/news/blogs-trending-42724320</a:t>
            </a:r>
            <a:endParaRPr lang="en-US" sz="2000" dirty="0">
              <a:solidFill>
                <a:srgbClr val="FFFF00"/>
              </a:solidFill>
            </a:endParaRPr>
          </a:p>
        </p:txBody>
      </p:sp>
      <p:pic>
        <p:nvPicPr>
          <p:cNvPr id="5" name="Picture 4">
            <a:extLst>
              <a:ext uri="{FF2B5EF4-FFF2-40B4-BE49-F238E27FC236}">
                <a16:creationId xmlns:a16="http://schemas.microsoft.com/office/drawing/2014/main" id="{D6DBFA9F-C6A4-EC17-D8FE-3431F193E869}"/>
              </a:ext>
            </a:extLst>
          </p:cNvPr>
          <p:cNvPicPr>
            <a:picLocks noChangeAspect="1"/>
          </p:cNvPicPr>
          <p:nvPr/>
        </p:nvPicPr>
        <p:blipFill>
          <a:blip r:embed="rId3"/>
          <a:stretch>
            <a:fillRect/>
          </a:stretch>
        </p:blipFill>
        <p:spPr>
          <a:xfrm>
            <a:off x="1045202" y="1608687"/>
            <a:ext cx="7391400" cy="4745946"/>
          </a:xfrm>
          <a:prstGeom prst="rect">
            <a:avLst/>
          </a:prstGeom>
        </p:spPr>
      </p:pic>
    </p:spTree>
    <p:extLst>
      <p:ext uri="{BB962C8B-B14F-4D97-AF65-F5344CB8AC3E}">
        <p14:creationId xmlns:p14="http://schemas.microsoft.com/office/powerpoint/2010/main" val="6764339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7700" y="29836"/>
            <a:ext cx="8229600" cy="973102"/>
          </a:xfrm>
        </p:spPr>
        <p:txBody>
          <a:bodyPr>
            <a:normAutofit/>
          </a:bodyPr>
          <a:lstStyle/>
          <a:p>
            <a:r>
              <a:rPr lang="en-US" dirty="0">
                <a:solidFill>
                  <a:srgbClr val="FFFF00"/>
                </a:solidFill>
              </a:rPr>
              <a:t>A Vast Network</a:t>
            </a:r>
            <a:endParaRPr lang="en-US" dirty="0"/>
          </a:p>
        </p:txBody>
      </p:sp>
      <p:sp>
        <p:nvSpPr>
          <p:cNvPr id="3" name="Subtitle 2"/>
          <p:cNvSpPr>
            <a:spLocks noGrp="1"/>
          </p:cNvSpPr>
          <p:nvPr>
            <p:ph type="subTitle" idx="1"/>
          </p:nvPr>
        </p:nvSpPr>
        <p:spPr>
          <a:xfrm>
            <a:off x="319087" y="3981660"/>
            <a:ext cx="4403098" cy="3657600"/>
          </a:xfrm>
        </p:spPr>
        <p:txBody>
          <a:bodyPr>
            <a:noAutofit/>
          </a:bodyPr>
          <a:lstStyle/>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r>
              <a:rPr lang="en-US" sz="2000" dirty="0">
                <a:solidFill>
                  <a:srgbClr val="FFFF00"/>
                </a:solidFill>
                <a:hlinkClick r:id="rId2"/>
              </a:rPr>
              <a:t>http://www.bbc.com/news/blogs-trending-42724320</a:t>
            </a:r>
            <a:endParaRPr lang="en-US" sz="2000" dirty="0">
              <a:solidFill>
                <a:srgbClr val="FFFF00"/>
              </a:solidFill>
            </a:endParaRPr>
          </a:p>
        </p:txBody>
      </p:sp>
      <p:pic>
        <p:nvPicPr>
          <p:cNvPr id="6" name="Picture 5">
            <a:extLst>
              <a:ext uri="{FF2B5EF4-FFF2-40B4-BE49-F238E27FC236}">
                <a16:creationId xmlns:a16="http://schemas.microsoft.com/office/drawing/2014/main" id="{2A5ED4D4-9E05-2313-F24E-26609D1117C7}"/>
              </a:ext>
            </a:extLst>
          </p:cNvPr>
          <p:cNvPicPr>
            <a:picLocks noChangeAspect="1"/>
          </p:cNvPicPr>
          <p:nvPr/>
        </p:nvPicPr>
        <p:blipFill>
          <a:blip r:embed="rId3"/>
          <a:stretch>
            <a:fillRect/>
          </a:stretch>
        </p:blipFill>
        <p:spPr>
          <a:xfrm>
            <a:off x="685800" y="1371600"/>
            <a:ext cx="7772400" cy="4813081"/>
          </a:xfrm>
          <a:prstGeom prst="rect">
            <a:avLst/>
          </a:prstGeom>
        </p:spPr>
      </p:pic>
    </p:spTree>
    <p:extLst>
      <p:ext uri="{BB962C8B-B14F-4D97-AF65-F5344CB8AC3E}">
        <p14:creationId xmlns:p14="http://schemas.microsoft.com/office/powerpoint/2010/main" val="8779371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7700" y="29836"/>
            <a:ext cx="8229600" cy="973102"/>
          </a:xfrm>
        </p:spPr>
        <p:txBody>
          <a:bodyPr>
            <a:normAutofit/>
          </a:bodyPr>
          <a:lstStyle/>
          <a:p>
            <a:r>
              <a:rPr lang="en-US" dirty="0">
                <a:solidFill>
                  <a:srgbClr val="FFFF00"/>
                </a:solidFill>
              </a:rPr>
              <a:t>A Vast Network</a:t>
            </a:r>
            <a:endParaRPr lang="en-US" dirty="0"/>
          </a:p>
        </p:txBody>
      </p:sp>
      <p:sp>
        <p:nvSpPr>
          <p:cNvPr id="3" name="Subtitle 2"/>
          <p:cNvSpPr>
            <a:spLocks noGrp="1"/>
          </p:cNvSpPr>
          <p:nvPr>
            <p:ph type="subTitle" idx="1"/>
          </p:nvPr>
        </p:nvSpPr>
        <p:spPr>
          <a:xfrm>
            <a:off x="319087" y="3981660"/>
            <a:ext cx="4403098" cy="3657600"/>
          </a:xfrm>
        </p:spPr>
        <p:txBody>
          <a:bodyPr>
            <a:noAutofit/>
          </a:bodyPr>
          <a:lstStyle/>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r>
              <a:rPr lang="en-US" sz="2000" dirty="0">
                <a:solidFill>
                  <a:srgbClr val="FFFF00"/>
                </a:solidFill>
                <a:hlinkClick r:id="rId2"/>
              </a:rPr>
              <a:t>http://www.bbc.com/news/blogs-trending-42724320</a:t>
            </a:r>
            <a:endParaRPr lang="en-US" sz="2000" dirty="0">
              <a:solidFill>
                <a:srgbClr val="FFFF00"/>
              </a:solidFill>
            </a:endParaRPr>
          </a:p>
        </p:txBody>
      </p:sp>
      <p:pic>
        <p:nvPicPr>
          <p:cNvPr id="5" name="Picture 4">
            <a:extLst>
              <a:ext uri="{FF2B5EF4-FFF2-40B4-BE49-F238E27FC236}">
                <a16:creationId xmlns:a16="http://schemas.microsoft.com/office/drawing/2014/main" id="{32CFEB39-4A07-D41E-46E9-39B64912881A}"/>
              </a:ext>
            </a:extLst>
          </p:cNvPr>
          <p:cNvPicPr>
            <a:picLocks noChangeAspect="1"/>
          </p:cNvPicPr>
          <p:nvPr/>
        </p:nvPicPr>
        <p:blipFill>
          <a:blip r:embed="rId3"/>
          <a:stretch>
            <a:fillRect/>
          </a:stretch>
        </p:blipFill>
        <p:spPr>
          <a:xfrm>
            <a:off x="1769568" y="1497988"/>
            <a:ext cx="5905234" cy="4967343"/>
          </a:xfrm>
          <a:prstGeom prst="rect">
            <a:avLst/>
          </a:prstGeom>
        </p:spPr>
      </p:pic>
    </p:spTree>
    <p:extLst>
      <p:ext uri="{BB962C8B-B14F-4D97-AF65-F5344CB8AC3E}">
        <p14:creationId xmlns:p14="http://schemas.microsoft.com/office/powerpoint/2010/main" val="17055520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7700" y="29836"/>
            <a:ext cx="8229600" cy="973102"/>
          </a:xfrm>
        </p:spPr>
        <p:txBody>
          <a:bodyPr>
            <a:normAutofit/>
          </a:bodyPr>
          <a:lstStyle/>
          <a:p>
            <a:r>
              <a:rPr lang="en-US" dirty="0">
                <a:solidFill>
                  <a:srgbClr val="FFFF00"/>
                </a:solidFill>
              </a:rPr>
              <a:t>HIGH VALUE Criteria</a:t>
            </a:r>
          </a:p>
        </p:txBody>
      </p:sp>
      <p:sp>
        <p:nvSpPr>
          <p:cNvPr id="3" name="Subtitle 2"/>
          <p:cNvSpPr>
            <a:spLocks noGrp="1"/>
          </p:cNvSpPr>
          <p:nvPr>
            <p:ph type="subTitle" idx="1"/>
          </p:nvPr>
        </p:nvSpPr>
        <p:spPr>
          <a:xfrm>
            <a:off x="319087" y="3981660"/>
            <a:ext cx="4403098" cy="3657600"/>
          </a:xfrm>
        </p:spPr>
        <p:txBody>
          <a:bodyPr>
            <a:noAutofit/>
          </a:bodyPr>
          <a:lstStyle/>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r>
              <a:rPr lang="en-US" sz="2000" dirty="0">
                <a:solidFill>
                  <a:srgbClr val="FFFF00"/>
                </a:solidFill>
                <a:hlinkClick r:id="rId2"/>
              </a:rPr>
              <a:t>http://www.bbc.com/news/blogs-trending-42724320</a:t>
            </a:r>
            <a:endParaRPr lang="en-US" sz="2000" dirty="0">
              <a:solidFill>
                <a:srgbClr val="FFFF00"/>
              </a:solidFill>
            </a:endParaRPr>
          </a:p>
        </p:txBody>
      </p:sp>
      <p:sp>
        <p:nvSpPr>
          <p:cNvPr id="5" name="TextBox 4">
            <a:extLst>
              <a:ext uri="{FF2B5EF4-FFF2-40B4-BE49-F238E27FC236}">
                <a16:creationId xmlns:a16="http://schemas.microsoft.com/office/drawing/2014/main" id="{1C940698-9086-4873-CE82-C5A201BD4B01}"/>
              </a:ext>
            </a:extLst>
          </p:cNvPr>
          <p:cNvSpPr txBox="1"/>
          <p:nvPr/>
        </p:nvSpPr>
        <p:spPr>
          <a:xfrm>
            <a:off x="1905000" y="1524000"/>
            <a:ext cx="5334000" cy="4524315"/>
          </a:xfrm>
          <a:prstGeom prst="rect">
            <a:avLst/>
          </a:prstGeom>
          <a:noFill/>
        </p:spPr>
        <p:txBody>
          <a:bodyPr wrap="square">
            <a:spAutoFit/>
          </a:bodyPr>
          <a:lstStyle/>
          <a:p>
            <a:pPr algn="l"/>
            <a:r>
              <a:rPr lang="en-US" sz="2400" b="0" i="0" dirty="0">
                <a:solidFill>
                  <a:srgbClr val="FFFF00"/>
                </a:solidFill>
                <a:effectLst/>
                <a:latin typeface="Merriweather" panose="00000500000000000000" pitchFamily="2" charset="0"/>
              </a:rPr>
              <a:t>What high value criteria does it meet?</a:t>
            </a:r>
          </a:p>
          <a:p>
            <a:pPr algn="l"/>
            <a:r>
              <a:rPr lang="en-US" sz="2400" b="0" i="0" dirty="0">
                <a:solidFill>
                  <a:srgbClr val="FFFF00"/>
                </a:solidFill>
                <a:effectLst/>
                <a:latin typeface="Source Sans Pro" panose="020B0503030403020204" pitchFamily="34" charset="0"/>
              </a:rPr>
              <a:t>Access to the government's permanent records:</a:t>
            </a:r>
          </a:p>
          <a:p>
            <a:pPr algn="l">
              <a:buFont typeface="Arial" panose="020B0604020202020204" pitchFamily="34" charset="0"/>
              <a:buChar char="•"/>
            </a:pPr>
            <a:r>
              <a:rPr lang="en-US" sz="2400" b="0" i="0" dirty="0">
                <a:solidFill>
                  <a:srgbClr val="FFFF00"/>
                </a:solidFill>
                <a:effectLst/>
                <a:latin typeface="Source Sans Pro" panose="020B0503030403020204" pitchFamily="34" charset="0"/>
              </a:rPr>
              <a:t>can be used to increase agency accountability and responsiveness</a:t>
            </a:r>
          </a:p>
          <a:p>
            <a:pPr algn="l">
              <a:buFont typeface="Arial" panose="020B0604020202020204" pitchFamily="34" charset="0"/>
              <a:buChar char="•"/>
            </a:pPr>
            <a:r>
              <a:rPr lang="en-US" sz="2400" b="0" i="0" dirty="0">
                <a:solidFill>
                  <a:srgbClr val="FFFF00"/>
                </a:solidFill>
                <a:effectLst/>
                <a:latin typeface="Source Sans Pro" panose="020B0503030403020204" pitchFamily="34" charset="0"/>
              </a:rPr>
              <a:t>improves public knowledge of the agency and its operations</a:t>
            </a:r>
          </a:p>
          <a:p>
            <a:pPr algn="l">
              <a:buFont typeface="Arial" panose="020B0604020202020204" pitchFamily="34" charset="0"/>
              <a:buChar char="•"/>
            </a:pPr>
            <a:r>
              <a:rPr lang="en-US" sz="2400" b="0" i="0" dirty="0">
                <a:solidFill>
                  <a:srgbClr val="FFFF00"/>
                </a:solidFill>
                <a:effectLst/>
                <a:latin typeface="Source Sans Pro" panose="020B0503030403020204" pitchFamily="34" charset="0"/>
              </a:rPr>
              <a:t>furthers the core mission of the agency</a:t>
            </a:r>
          </a:p>
          <a:p>
            <a:pPr algn="l">
              <a:buFont typeface="Arial" panose="020B0604020202020204" pitchFamily="34" charset="0"/>
              <a:buChar char="•"/>
            </a:pPr>
            <a:r>
              <a:rPr lang="en-US" sz="2400" b="0" i="0" dirty="0">
                <a:solidFill>
                  <a:srgbClr val="FFFF00"/>
                </a:solidFill>
                <a:effectLst/>
                <a:latin typeface="Source Sans Pro" panose="020B0503030403020204" pitchFamily="34" charset="0"/>
              </a:rPr>
              <a:t>creates economic opportunity</a:t>
            </a:r>
          </a:p>
          <a:p>
            <a:pPr algn="l">
              <a:buFont typeface="Arial" panose="020B0604020202020204" pitchFamily="34" charset="0"/>
              <a:buChar char="•"/>
            </a:pPr>
            <a:r>
              <a:rPr lang="en-US" sz="2400" b="0" i="0" dirty="0">
                <a:solidFill>
                  <a:srgbClr val="FFFF00"/>
                </a:solidFill>
                <a:effectLst/>
                <a:latin typeface="Source Sans Pro" panose="020B0503030403020204" pitchFamily="34" charset="0"/>
              </a:rPr>
              <a:t>responds to need and demand as identified through public consultation </a:t>
            </a:r>
          </a:p>
        </p:txBody>
      </p:sp>
    </p:spTree>
    <p:extLst>
      <p:ext uri="{BB962C8B-B14F-4D97-AF65-F5344CB8AC3E}">
        <p14:creationId xmlns:p14="http://schemas.microsoft.com/office/powerpoint/2010/main" val="12220596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7700" y="29836"/>
            <a:ext cx="8229600" cy="973102"/>
          </a:xfrm>
        </p:spPr>
        <p:txBody>
          <a:bodyPr>
            <a:normAutofit/>
          </a:bodyPr>
          <a:lstStyle/>
          <a:p>
            <a:r>
              <a:rPr lang="en-US" dirty="0">
                <a:solidFill>
                  <a:srgbClr val="FFFF00"/>
                </a:solidFill>
              </a:rPr>
              <a:t>Overview</a:t>
            </a:r>
            <a:endParaRPr lang="en-US" dirty="0"/>
          </a:p>
        </p:txBody>
      </p:sp>
      <p:sp>
        <p:nvSpPr>
          <p:cNvPr id="3" name="Subtitle 2"/>
          <p:cNvSpPr>
            <a:spLocks noGrp="1"/>
          </p:cNvSpPr>
          <p:nvPr>
            <p:ph type="subTitle" idx="1"/>
          </p:nvPr>
        </p:nvSpPr>
        <p:spPr>
          <a:xfrm>
            <a:off x="319087" y="3981660"/>
            <a:ext cx="4403098" cy="3657600"/>
          </a:xfrm>
        </p:spPr>
        <p:txBody>
          <a:bodyPr>
            <a:noAutofit/>
          </a:bodyPr>
          <a:lstStyle/>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r>
              <a:rPr lang="en-US" sz="2000" dirty="0">
                <a:solidFill>
                  <a:srgbClr val="FFFF00"/>
                </a:solidFill>
                <a:hlinkClick r:id="rId2"/>
              </a:rPr>
              <a:t>http://www.bbc.com/news/blogs-trending-42724320</a:t>
            </a:r>
            <a:endParaRPr lang="en-US" sz="2000" dirty="0">
              <a:solidFill>
                <a:srgbClr val="FFFF00"/>
              </a:solidFill>
            </a:endParaRPr>
          </a:p>
        </p:txBody>
      </p:sp>
      <p:pic>
        <p:nvPicPr>
          <p:cNvPr id="5" name="Picture 4">
            <a:extLst>
              <a:ext uri="{FF2B5EF4-FFF2-40B4-BE49-F238E27FC236}">
                <a16:creationId xmlns:a16="http://schemas.microsoft.com/office/drawing/2014/main" id="{21FE2D7B-A6EB-BADD-5BF6-C236175AAA39}"/>
              </a:ext>
            </a:extLst>
          </p:cNvPr>
          <p:cNvPicPr>
            <a:picLocks noChangeAspect="1"/>
          </p:cNvPicPr>
          <p:nvPr/>
        </p:nvPicPr>
        <p:blipFill>
          <a:blip r:embed="rId3"/>
          <a:stretch>
            <a:fillRect/>
          </a:stretch>
        </p:blipFill>
        <p:spPr>
          <a:xfrm>
            <a:off x="990600" y="1371600"/>
            <a:ext cx="7696200" cy="4826617"/>
          </a:xfrm>
          <a:prstGeom prst="rect">
            <a:avLst/>
          </a:prstGeom>
        </p:spPr>
      </p:pic>
    </p:spTree>
    <p:extLst>
      <p:ext uri="{BB962C8B-B14F-4D97-AF65-F5344CB8AC3E}">
        <p14:creationId xmlns:p14="http://schemas.microsoft.com/office/powerpoint/2010/main" val="23175286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7700" y="29836"/>
            <a:ext cx="8229600" cy="973102"/>
          </a:xfrm>
        </p:spPr>
        <p:txBody>
          <a:bodyPr>
            <a:normAutofit/>
          </a:bodyPr>
          <a:lstStyle/>
          <a:p>
            <a:r>
              <a:rPr lang="en-US" dirty="0">
                <a:solidFill>
                  <a:srgbClr val="FFFF00"/>
                </a:solidFill>
              </a:rPr>
              <a:t>Overview</a:t>
            </a:r>
            <a:endParaRPr lang="en-US" dirty="0"/>
          </a:p>
        </p:txBody>
      </p:sp>
      <p:sp>
        <p:nvSpPr>
          <p:cNvPr id="3" name="Subtitle 2"/>
          <p:cNvSpPr>
            <a:spLocks noGrp="1"/>
          </p:cNvSpPr>
          <p:nvPr>
            <p:ph type="subTitle" idx="1"/>
          </p:nvPr>
        </p:nvSpPr>
        <p:spPr>
          <a:xfrm>
            <a:off x="319087" y="3981660"/>
            <a:ext cx="4403098" cy="3657600"/>
          </a:xfrm>
        </p:spPr>
        <p:txBody>
          <a:bodyPr>
            <a:noAutofit/>
          </a:bodyPr>
          <a:lstStyle/>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r>
              <a:rPr lang="en-US" sz="2000" dirty="0">
                <a:solidFill>
                  <a:srgbClr val="FFFF00"/>
                </a:solidFill>
                <a:hlinkClick r:id="rId2"/>
              </a:rPr>
              <a:t>http://www.bbc.com/news/blogs-trending-42724320</a:t>
            </a:r>
            <a:endParaRPr lang="en-US" sz="2000" dirty="0">
              <a:solidFill>
                <a:srgbClr val="FFFF00"/>
              </a:solidFill>
            </a:endParaRPr>
          </a:p>
        </p:txBody>
      </p:sp>
      <p:pic>
        <p:nvPicPr>
          <p:cNvPr id="6" name="Picture 5">
            <a:extLst>
              <a:ext uri="{FF2B5EF4-FFF2-40B4-BE49-F238E27FC236}">
                <a16:creationId xmlns:a16="http://schemas.microsoft.com/office/drawing/2014/main" id="{8B67625F-BE6F-A95F-53F7-6ED97A74B0FD}"/>
              </a:ext>
            </a:extLst>
          </p:cNvPr>
          <p:cNvPicPr>
            <a:picLocks noChangeAspect="1"/>
          </p:cNvPicPr>
          <p:nvPr/>
        </p:nvPicPr>
        <p:blipFill>
          <a:blip r:embed="rId3"/>
          <a:stretch>
            <a:fillRect/>
          </a:stretch>
        </p:blipFill>
        <p:spPr>
          <a:xfrm>
            <a:off x="778502" y="1598434"/>
            <a:ext cx="7924800" cy="3661131"/>
          </a:xfrm>
          <a:prstGeom prst="rect">
            <a:avLst/>
          </a:prstGeom>
        </p:spPr>
      </p:pic>
    </p:spTree>
    <p:extLst>
      <p:ext uri="{BB962C8B-B14F-4D97-AF65-F5344CB8AC3E}">
        <p14:creationId xmlns:p14="http://schemas.microsoft.com/office/powerpoint/2010/main" val="39174781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7700" y="29836"/>
            <a:ext cx="8229600" cy="973102"/>
          </a:xfrm>
        </p:spPr>
        <p:txBody>
          <a:bodyPr>
            <a:normAutofit/>
          </a:bodyPr>
          <a:lstStyle/>
          <a:p>
            <a:r>
              <a:rPr lang="en-US" dirty="0">
                <a:solidFill>
                  <a:srgbClr val="FFFF00"/>
                </a:solidFill>
              </a:rPr>
              <a:t>By the numbers</a:t>
            </a:r>
            <a:endParaRPr lang="en-US" dirty="0"/>
          </a:p>
        </p:txBody>
      </p:sp>
      <p:sp>
        <p:nvSpPr>
          <p:cNvPr id="3" name="Subtitle 2"/>
          <p:cNvSpPr>
            <a:spLocks noGrp="1"/>
          </p:cNvSpPr>
          <p:nvPr>
            <p:ph type="subTitle" idx="1"/>
          </p:nvPr>
        </p:nvSpPr>
        <p:spPr>
          <a:xfrm>
            <a:off x="319087" y="3981660"/>
            <a:ext cx="4403098" cy="3657600"/>
          </a:xfrm>
        </p:spPr>
        <p:txBody>
          <a:bodyPr>
            <a:noAutofit/>
          </a:bodyPr>
          <a:lstStyle/>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r>
              <a:rPr lang="en-US" sz="2000" dirty="0">
                <a:solidFill>
                  <a:srgbClr val="FFFF00"/>
                </a:solidFill>
                <a:hlinkClick r:id="rId2"/>
              </a:rPr>
              <a:t>http://www.bbc.com/news/blogs-trending-42724320</a:t>
            </a:r>
            <a:endParaRPr lang="en-US" sz="2000" dirty="0">
              <a:solidFill>
                <a:srgbClr val="FFFF00"/>
              </a:solidFill>
            </a:endParaRPr>
          </a:p>
        </p:txBody>
      </p:sp>
      <p:pic>
        <p:nvPicPr>
          <p:cNvPr id="5" name="Picture 4">
            <a:extLst>
              <a:ext uri="{FF2B5EF4-FFF2-40B4-BE49-F238E27FC236}">
                <a16:creationId xmlns:a16="http://schemas.microsoft.com/office/drawing/2014/main" id="{5FC53D97-95AE-B309-3687-8186D3F7131C}"/>
              </a:ext>
            </a:extLst>
          </p:cNvPr>
          <p:cNvPicPr>
            <a:picLocks noChangeAspect="1"/>
          </p:cNvPicPr>
          <p:nvPr/>
        </p:nvPicPr>
        <p:blipFill>
          <a:blip r:embed="rId3"/>
          <a:stretch>
            <a:fillRect/>
          </a:stretch>
        </p:blipFill>
        <p:spPr>
          <a:xfrm>
            <a:off x="556110" y="2057400"/>
            <a:ext cx="8031780" cy="3184129"/>
          </a:xfrm>
          <a:prstGeom prst="rect">
            <a:avLst/>
          </a:prstGeom>
        </p:spPr>
      </p:pic>
    </p:spTree>
    <p:extLst>
      <p:ext uri="{BB962C8B-B14F-4D97-AF65-F5344CB8AC3E}">
        <p14:creationId xmlns:p14="http://schemas.microsoft.com/office/powerpoint/2010/main" val="17298051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7700" y="29836"/>
            <a:ext cx="8229600" cy="973102"/>
          </a:xfrm>
        </p:spPr>
        <p:txBody>
          <a:bodyPr>
            <a:normAutofit/>
          </a:bodyPr>
          <a:lstStyle/>
          <a:p>
            <a:r>
              <a:rPr lang="en-US" dirty="0">
                <a:solidFill>
                  <a:srgbClr val="FFFF00"/>
                </a:solidFill>
              </a:rPr>
              <a:t>By the numbers</a:t>
            </a:r>
            <a:endParaRPr lang="en-US" dirty="0"/>
          </a:p>
        </p:txBody>
      </p:sp>
      <p:sp>
        <p:nvSpPr>
          <p:cNvPr id="3" name="Subtitle 2"/>
          <p:cNvSpPr>
            <a:spLocks noGrp="1"/>
          </p:cNvSpPr>
          <p:nvPr>
            <p:ph type="subTitle" idx="1"/>
          </p:nvPr>
        </p:nvSpPr>
        <p:spPr>
          <a:xfrm>
            <a:off x="319087" y="3981660"/>
            <a:ext cx="4403098" cy="3657600"/>
          </a:xfrm>
        </p:spPr>
        <p:txBody>
          <a:bodyPr>
            <a:noAutofit/>
          </a:bodyPr>
          <a:lstStyle/>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r>
              <a:rPr lang="en-US" sz="2000" dirty="0">
                <a:solidFill>
                  <a:srgbClr val="FFFF00"/>
                </a:solidFill>
                <a:hlinkClick r:id="rId2"/>
              </a:rPr>
              <a:t>http://www.bbc.com/news/blogs-trending-42724320</a:t>
            </a:r>
            <a:endParaRPr lang="en-US" sz="2000" dirty="0">
              <a:solidFill>
                <a:srgbClr val="FFFF00"/>
              </a:solidFill>
            </a:endParaRPr>
          </a:p>
        </p:txBody>
      </p:sp>
      <p:pic>
        <p:nvPicPr>
          <p:cNvPr id="6" name="Picture 5">
            <a:extLst>
              <a:ext uri="{FF2B5EF4-FFF2-40B4-BE49-F238E27FC236}">
                <a16:creationId xmlns:a16="http://schemas.microsoft.com/office/drawing/2014/main" id="{B249610C-26F1-B88E-D810-5030ABEAE727}"/>
              </a:ext>
            </a:extLst>
          </p:cNvPr>
          <p:cNvPicPr>
            <a:picLocks noChangeAspect="1"/>
          </p:cNvPicPr>
          <p:nvPr/>
        </p:nvPicPr>
        <p:blipFill>
          <a:blip r:embed="rId3"/>
          <a:stretch>
            <a:fillRect/>
          </a:stretch>
        </p:blipFill>
        <p:spPr>
          <a:xfrm>
            <a:off x="685800" y="1881735"/>
            <a:ext cx="7772400" cy="4199850"/>
          </a:xfrm>
          <a:prstGeom prst="rect">
            <a:avLst/>
          </a:prstGeom>
        </p:spPr>
      </p:pic>
    </p:spTree>
    <p:extLst>
      <p:ext uri="{BB962C8B-B14F-4D97-AF65-F5344CB8AC3E}">
        <p14:creationId xmlns:p14="http://schemas.microsoft.com/office/powerpoint/2010/main" val="14140146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7700" y="29836"/>
            <a:ext cx="8229600" cy="973102"/>
          </a:xfrm>
        </p:spPr>
        <p:txBody>
          <a:bodyPr>
            <a:normAutofit fontScale="90000"/>
          </a:bodyPr>
          <a:lstStyle/>
          <a:p>
            <a:r>
              <a:rPr lang="en-US" dirty="0">
                <a:solidFill>
                  <a:srgbClr val="FFFF00"/>
                </a:solidFill>
              </a:rPr>
              <a:t>National archives in the news</a:t>
            </a:r>
            <a:endParaRPr lang="en-US" dirty="0"/>
          </a:p>
        </p:txBody>
      </p:sp>
      <p:sp>
        <p:nvSpPr>
          <p:cNvPr id="3" name="Subtitle 2"/>
          <p:cNvSpPr>
            <a:spLocks noGrp="1"/>
          </p:cNvSpPr>
          <p:nvPr>
            <p:ph type="subTitle" idx="1"/>
          </p:nvPr>
        </p:nvSpPr>
        <p:spPr>
          <a:xfrm>
            <a:off x="319087" y="3981660"/>
            <a:ext cx="4403098" cy="3657600"/>
          </a:xfrm>
        </p:spPr>
        <p:txBody>
          <a:bodyPr>
            <a:noAutofit/>
          </a:bodyPr>
          <a:lstStyle/>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r>
              <a:rPr lang="en-US" sz="2000" dirty="0">
                <a:solidFill>
                  <a:srgbClr val="FFFF00"/>
                </a:solidFill>
                <a:hlinkClick r:id="rId2"/>
              </a:rPr>
              <a:t>http://www.bbc.com/news/blogs-trending-42724320</a:t>
            </a:r>
            <a:endParaRPr lang="en-US" sz="2000" dirty="0">
              <a:solidFill>
                <a:srgbClr val="FFFF00"/>
              </a:solidFill>
            </a:endParaRPr>
          </a:p>
        </p:txBody>
      </p:sp>
      <p:pic>
        <p:nvPicPr>
          <p:cNvPr id="7" name="Picture 6">
            <a:extLst>
              <a:ext uri="{FF2B5EF4-FFF2-40B4-BE49-F238E27FC236}">
                <a16:creationId xmlns:a16="http://schemas.microsoft.com/office/drawing/2014/main" id="{EFDB743F-9789-45C7-AC53-E1F341ACFCE6}"/>
              </a:ext>
            </a:extLst>
          </p:cNvPr>
          <p:cNvPicPr>
            <a:picLocks noChangeAspect="1"/>
          </p:cNvPicPr>
          <p:nvPr/>
        </p:nvPicPr>
        <p:blipFill>
          <a:blip r:embed="rId3"/>
          <a:stretch>
            <a:fillRect/>
          </a:stretch>
        </p:blipFill>
        <p:spPr>
          <a:xfrm>
            <a:off x="319087" y="3124200"/>
            <a:ext cx="8077200" cy="3191599"/>
          </a:xfrm>
          <a:prstGeom prst="rect">
            <a:avLst/>
          </a:prstGeom>
        </p:spPr>
      </p:pic>
      <p:pic>
        <p:nvPicPr>
          <p:cNvPr id="10" name="Picture 9">
            <a:extLst>
              <a:ext uri="{FF2B5EF4-FFF2-40B4-BE49-F238E27FC236}">
                <a16:creationId xmlns:a16="http://schemas.microsoft.com/office/drawing/2014/main" id="{3F8ED591-6EAA-58DD-C7A4-DFE9700FCAF0}"/>
              </a:ext>
            </a:extLst>
          </p:cNvPr>
          <p:cNvPicPr>
            <a:picLocks noChangeAspect="1"/>
          </p:cNvPicPr>
          <p:nvPr/>
        </p:nvPicPr>
        <p:blipFill>
          <a:blip r:embed="rId4"/>
          <a:stretch>
            <a:fillRect/>
          </a:stretch>
        </p:blipFill>
        <p:spPr>
          <a:xfrm>
            <a:off x="190500" y="1189519"/>
            <a:ext cx="9144000" cy="1686821"/>
          </a:xfrm>
          <a:prstGeom prst="rect">
            <a:avLst/>
          </a:prstGeom>
        </p:spPr>
      </p:pic>
    </p:spTree>
    <p:extLst>
      <p:ext uri="{BB962C8B-B14F-4D97-AF65-F5344CB8AC3E}">
        <p14:creationId xmlns:p14="http://schemas.microsoft.com/office/powerpoint/2010/main" val="22368054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7700" y="29836"/>
            <a:ext cx="8229600" cy="973102"/>
          </a:xfrm>
        </p:spPr>
        <p:txBody>
          <a:bodyPr>
            <a:normAutofit/>
          </a:bodyPr>
          <a:lstStyle/>
          <a:p>
            <a:r>
              <a:rPr lang="en-US" dirty="0">
                <a:solidFill>
                  <a:srgbClr val="FFFF00"/>
                </a:solidFill>
              </a:rPr>
              <a:t>By the numbers</a:t>
            </a:r>
            <a:endParaRPr lang="en-US" dirty="0"/>
          </a:p>
        </p:txBody>
      </p:sp>
      <p:sp>
        <p:nvSpPr>
          <p:cNvPr id="3" name="Subtitle 2"/>
          <p:cNvSpPr>
            <a:spLocks noGrp="1"/>
          </p:cNvSpPr>
          <p:nvPr>
            <p:ph type="subTitle" idx="1"/>
          </p:nvPr>
        </p:nvSpPr>
        <p:spPr>
          <a:xfrm>
            <a:off x="319087" y="3981660"/>
            <a:ext cx="4403098" cy="3657600"/>
          </a:xfrm>
        </p:spPr>
        <p:txBody>
          <a:bodyPr>
            <a:noAutofit/>
          </a:bodyPr>
          <a:lstStyle/>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r>
              <a:rPr lang="en-US" sz="2000" dirty="0">
                <a:solidFill>
                  <a:srgbClr val="FFFF00"/>
                </a:solidFill>
                <a:hlinkClick r:id="rId2"/>
              </a:rPr>
              <a:t>http://www.bbc.com/news/blogs-trending-42724320</a:t>
            </a:r>
            <a:endParaRPr lang="en-US" sz="2000" dirty="0">
              <a:solidFill>
                <a:srgbClr val="FFFF00"/>
              </a:solidFill>
            </a:endParaRPr>
          </a:p>
        </p:txBody>
      </p:sp>
      <p:pic>
        <p:nvPicPr>
          <p:cNvPr id="5" name="Picture 4">
            <a:extLst>
              <a:ext uri="{FF2B5EF4-FFF2-40B4-BE49-F238E27FC236}">
                <a16:creationId xmlns:a16="http://schemas.microsoft.com/office/drawing/2014/main" id="{0199C550-D0DC-369D-6708-66DED9CB71AE}"/>
              </a:ext>
            </a:extLst>
          </p:cNvPr>
          <p:cNvPicPr>
            <a:picLocks noChangeAspect="1"/>
          </p:cNvPicPr>
          <p:nvPr/>
        </p:nvPicPr>
        <p:blipFill>
          <a:blip r:embed="rId3"/>
          <a:stretch>
            <a:fillRect/>
          </a:stretch>
        </p:blipFill>
        <p:spPr>
          <a:xfrm>
            <a:off x="336143" y="1482365"/>
            <a:ext cx="8501353" cy="4328095"/>
          </a:xfrm>
          <a:prstGeom prst="rect">
            <a:avLst/>
          </a:prstGeom>
        </p:spPr>
      </p:pic>
    </p:spTree>
    <p:extLst>
      <p:ext uri="{BB962C8B-B14F-4D97-AF65-F5344CB8AC3E}">
        <p14:creationId xmlns:p14="http://schemas.microsoft.com/office/powerpoint/2010/main" val="11535418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7700" y="29836"/>
            <a:ext cx="8229600" cy="973102"/>
          </a:xfrm>
        </p:spPr>
        <p:txBody>
          <a:bodyPr>
            <a:normAutofit/>
          </a:bodyPr>
          <a:lstStyle/>
          <a:p>
            <a:r>
              <a:rPr lang="en-US" dirty="0">
                <a:solidFill>
                  <a:srgbClr val="FFFF00"/>
                </a:solidFill>
              </a:rPr>
              <a:t>History</a:t>
            </a:r>
            <a:endParaRPr lang="en-US" dirty="0"/>
          </a:p>
        </p:txBody>
      </p:sp>
      <p:sp>
        <p:nvSpPr>
          <p:cNvPr id="3" name="Subtitle 2"/>
          <p:cNvSpPr>
            <a:spLocks noGrp="1"/>
          </p:cNvSpPr>
          <p:nvPr>
            <p:ph type="subTitle" idx="1"/>
          </p:nvPr>
        </p:nvSpPr>
        <p:spPr>
          <a:xfrm>
            <a:off x="319087" y="3981660"/>
            <a:ext cx="4403098" cy="3657600"/>
          </a:xfrm>
        </p:spPr>
        <p:txBody>
          <a:bodyPr>
            <a:noAutofit/>
          </a:bodyPr>
          <a:lstStyle/>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r>
              <a:rPr lang="en-US" sz="2000" dirty="0">
                <a:solidFill>
                  <a:srgbClr val="FFFF00"/>
                </a:solidFill>
                <a:hlinkClick r:id="rId2"/>
              </a:rPr>
              <a:t>http://www.bbc.com/news/blogs-trending-42724320</a:t>
            </a:r>
            <a:endParaRPr lang="en-US" sz="2000" dirty="0">
              <a:solidFill>
                <a:srgbClr val="FFFF00"/>
              </a:solidFill>
            </a:endParaRPr>
          </a:p>
        </p:txBody>
      </p:sp>
      <p:pic>
        <p:nvPicPr>
          <p:cNvPr id="5" name="Picture 4">
            <a:extLst>
              <a:ext uri="{FF2B5EF4-FFF2-40B4-BE49-F238E27FC236}">
                <a16:creationId xmlns:a16="http://schemas.microsoft.com/office/drawing/2014/main" id="{80490E97-EDCA-AE44-04EF-3750818B063D}"/>
              </a:ext>
            </a:extLst>
          </p:cNvPr>
          <p:cNvPicPr>
            <a:picLocks noChangeAspect="1"/>
          </p:cNvPicPr>
          <p:nvPr/>
        </p:nvPicPr>
        <p:blipFill>
          <a:blip r:embed="rId3"/>
          <a:stretch>
            <a:fillRect/>
          </a:stretch>
        </p:blipFill>
        <p:spPr>
          <a:xfrm>
            <a:off x="505131" y="1676400"/>
            <a:ext cx="8305800" cy="4299472"/>
          </a:xfrm>
          <a:prstGeom prst="rect">
            <a:avLst/>
          </a:prstGeom>
        </p:spPr>
      </p:pic>
    </p:spTree>
    <p:extLst>
      <p:ext uri="{BB962C8B-B14F-4D97-AF65-F5344CB8AC3E}">
        <p14:creationId xmlns:p14="http://schemas.microsoft.com/office/powerpoint/2010/main" val="18518066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7700" y="29836"/>
            <a:ext cx="8229600" cy="973102"/>
          </a:xfrm>
        </p:spPr>
        <p:txBody>
          <a:bodyPr>
            <a:normAutofit/>
          </a:bodyPr>
          <a:lstStyle/>
          <a:p>
            <a:r>
              <a:rPr lang="en-US" dirty="0">
                <a:solidFill>
                  <a:srgbClr val="FFFF00"/>
                </a:solidFill>
              </a:rPr>
              <a:t>History</a:t>
            </a:r>
            <a:endParaRPr lang="en-US" dirty="0"/>
          </a:p>
        </p:txBody>
      </p:sp>
      <p:sp>
        <p:nvSpPr>
          <p:cNvPr id="3" name="Subtitle 2"/>
          <p:cNvSpPr>
            <a:spLocks noGrp="1"/>
          </p:cNvSpPr>
          <p:nvPr>
            <p:ph type="subTitle" idx="1"/>
          </p:nvPr>
        </p:nvSpPr>
        <p:spPr>
          <a:xfrm>
            <a:off x="319087" y="3981660"/>
            <a:ext cx="4403098" cy="3657600"/>
          </a:xfrm>
        </p:spPr>
        <p:txBody>
          <a:bodyPr>
            <a:noAutofit/>
          </a:bodyPr>
          <a:lstStyle/>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r>
              <a:rPr lang="en-US" sz="2000" dirty="0">
                <a:solidFill>
                  <a:srgbClr val="FFFF00"/>
                </a:solidFill>
                <a:hlinkClick r:id="rId2"/>
              </a:rPr>
              <a:t>http://www.bbc.com/news/blogs-trending-42724320</a:t>
            </a:r>
            <a:endParaRPr lang="en-US" sz="2000" dirty="0">
              <a:solidFill>
                <a:srgbClr val="FFFF00"/>
              </a:solidFill>
            </a:endParaRPr>
          </a:p>
        </p:txBody>
      </p:sp>
      <p:pic>
        <p:nvPicPr>
          <p:cNvPr id="6" name="Picture 5">
            <a:extLst>
              <a:ext uri="{FF2B5EF4-FFF2-40B4-BE49-F238E27FC236}">
                <a16:creationId xmlns:a16="http://schemas.microsoft.com/office/drawing/2014/main" id="{759966EC-D6C3-B0D8-FBBB-49C2FC9BAFCD}"/>
              </a:ext>
            </a:extLst>
          </p:cNvPr>
          <p:cNvPicPr>
            <a:picLocks noChangeAspect="1"/>
          </p:cNvPicPr>
          <p:nvPr/>
        </p:nvPicPr>
        <p:blipFill>
          <a:blip r:embed="rId3"/>
          <a:stretch>
            <a:fillRect/>
          </a:stretch>
        </p:blipFill>
        <p:spPr>
          <a:xfrm>
            <a:off x="1066800" y="1295400"/>
            <a:ext cx="6553200" cy="5157412"/>
          </a:xfrm>
          <a:prstGeom prst="rect">
            <a:avLst/>
          </a:prstGeom>
        </p:spPr>
      </p:pic>
    </p:spTree>
    <p:extLst>
      <p:ext uri="{BB962C8B-B14F-4D97-AF65-F5344CB8AC3E}">
        <p14:creationId xmlns:p14="http://schemas.microsoft.com/office/powerpoint/2010/main" val="21178974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7700" y="29836"/>
            <a:ext cx="8229600" cy="973102"/>
          </a:xfrm>
        </p:spPr>
        <p:txBody>
          <a:bodyPr>
            <a:normAutofit/>
          </a:bodyPr>
          <a:lstStyle/>
          <a:p>
            <a:r>
              <a:rPr lang="en-US" dirty="0">
                <a:solidFill>
                  <a:srgbClr val="FFFF00"/>
                </a:solidFill>
              </a:rPr>
              <a:t>More History</a:t>
            </a:r>
            <a:endParaRPr lang="en-US" dirty="0"/>
          </a:p>
        </p:txBody>
      </p:sp>
      <p:sp>
        <p:nvSpPr>
          <p:cNvPr id="3" name="Subtitle 2"/>
          <p:cNvSpPr>
            <a:spLocks noGrp="1"/>
          </p:cNvSpPr>
          <p:nvPr>
            <p:ph type="subTitle" idx="1"/>
          </p:nvPr>
        </p:nvSpPr>
        <p:spPr>
          <a:xfrm>
            <a:off x="319087" y="3981660"/>
            <a:ext cx="4403098" cy="3657600"/>
          </a:xfrm>
        </p:spPr>
        <p:txBody>
          <a:bodyPr>
            <a:noAutofit/>
          </a:bodyPr>
          <a:lstStyle/>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r>
              <a:rPr lang="en-US" sz="2000" dirty="0">
                <a:solidFill>
                  <a:srgbClr val="FFFF00"/>
                </a:solidFill>
                <a:hlinkClick r:id="rId2"/>
              </a:rPr>
              <a:t>http://www.bbc.com/news/blogs-trending-42724320</a:t>
            </a:r>
            <a:endParaRPr lang="en-US" sz="2000" dirty="0">
              <a:solidFill>
                <a:srgbClr val="FFFF00"/>
              </a:solidFill>
            </a:endParaRPr>
          </a:p>
        </p:txBody>
      </p:sp>
      <p:pic>
        <p:nvPicPr>
          <p:cNvPr id="6" name="Picture 5">
            <a:extLst>
              <a:ext uri="{FF2B5EF4-FFF2-40B4-BE49-F238E27FC236}">
                <a16:creationId xmlns:a16="http://schemas.microsoft.com/office/drawing/2014/main" id="{DBE87B25-C398-0032-0DC3-7B13EB7775C4}"/>
              </a:ext>
            </a:extLst>
          </p:cNvPr>
          <p:cNvPicPr>
            <a:picLocks noChangeAspect="1"/>
          </p:cNvPicPr>
          <p:nvPr/>
        </p:nvPicPr>
        <p:blipFill>
          <a:blip r:embed="rId3"/>
          <a:stretch>
            <a:fillRect/>
          </a:stretch>
        </p:blipFill>
        <p:spPr>
          <a:xfrm>
            <a:off x="685800" y="1447800"/>
            <a:ext cx="7772400" cy="4770534"/>
          </a:xfrm>
          <a:prstGeom prst="rect">
            <a:avLst/>
          </a:prstGeom>
        </p:spPr>
      </p:pic>
    </p:spTree>
    <p:extLst>
      <p:ext uri="{BB962C8B-B14F-4D97-AF65-F5344CB8AC3E}">
        <p14:creationId xmlns:p14="http://schemas.microsoft.com/office/powerpoint/2010/main" val="28179489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7700" y="29836"/>
            <a:ext cx="8229600" cy="973102"/>
          </a:xfrm>
        </p:spPr>
        <p:txBody>
          <a:bodyPr>
            <a:normAutofit/>
          </a:bodyPr>
          <a:lstStyle/>
          <a:p>
            <a:r>
              <a:rPr lang="en-US" dirty="0">
                <a:solidFill>
                  <a:srgbClr val="FFFF00"/>
                </a:solidFill>
              </a:rPr>
              <a:t>Key Figure</a:t>
            </a:r>
            <a:endParaRPr lang="en-US" dirty="0"/>
          </a:p>
        </p:txBody>
      </p:sp>
      <p:sp>
        <p:nvSpPr>
          <p:cNvPr id="3" name="Subtitle 2"/>
          <p:cNvSpPr>
            <a:spLocks noGrp="1"/>
          </p:cNvSpPr>
          <p:nvPr>
            <p:ph type="subTitle" idx="1"/>
          </p:nvPr>
        </p:nvSpPr>
        <p:spPr>
          <a:xfrm>
            <a:off x="319087" y="3981660"/>
            <a:ext cx="4403098" cy="3657600"/>
          </a:xfrm>
        </p:spPr>
        <p:txBody>
          <a:bodyPr>
            <a:noAutofit/>
          </a:bodyPr>
          <a:lstStyle/>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r>
              <a:rPr lang="en-US" sz="2000" dirty="0">
                <a:solidFill>
                  <a:srgbClr val="FFFF00"/>
                </a:solidFill>
                <a:hlinkClick r:id="rId2"/>
              </a:rPr>
              <a:t>http://www.bbc.com/news/blogs-trending-42724320</a:t>
            </a:r>
            <a:endParaRPr lang="en-US" sz="2000" dirty="0">
              <a:solidFill>
                <a:srgbClr val="FFFF00"/>
              </a:solidFill>
            </a:endParaRPr>
          </a:p>
        </p:txBody>
      </p:sp>
      <p:pic>
        <p:nvPicPr>
          <p:cNvPr id="5" name="Picture 4">
            <a:extLst>
              <a:ext uri="{FF2B5EF4-FFF2-40B4-BE49-F238E27FC236}">
                <a16:creationId xmlns:a16="http://schemas.microsoft.com/office/drawing/2014/main" id="{83F68E08-DA54-A368-8BAE-69886A7E8268}"/>
              </a:ext>
            </a:extLst>
          </p:cNvPr>
          <p:cNvPicPr>
            <a:picLocks noChangeAspect="1"/>
          </p:cNvPicPr>
          <p:nvPr/>
        </p:nvPicPr>
        <p:blipFill>
          <a:blip r:embed="rId3"/>
          <a:stretch>
            <a:fillRect/>
          </a:stretch>
        </p:blipFill>
        <p:spPr>
          <a:xfrm>
            <a:off x="823913" y="1524000"/>
            <a:ext cx="8001000" cy="4798436"/>
          </a:xfrm>
          <a:prstGeom prst="rect">
            <a:avLst/>
          </a:prstGeom>
        </p:spPr>
      </p:pic>
    </p:spTree>
    <p:extLst>
      <p:ext uri="{BB962C8B-B14F-4D97-AF65-F5344CB8AC3E}">
        <p14:creationId xmlns:p14="http://schemas.microsoft.com/office/powerpoint/2010/main" val="42701383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7700" y="29836"/>
            <a:ext cx="8229600" cy="973102"/>
          </a:xfrm>
        </p:spPr>
        <p:txBody>
          <a:bodyPr>
            <a:normAutofit/>
          </a:bodyPr>
          <a:lstStyle/>
          <a:p>
            <a:r>
              <a:rPr lang="en-US" dirty="0">
                <a:solidFill>
                  <a:srgbClr val="FFFF00"/>
                </a:solidFill>
              </a:rPr>
              <a:t>Presidents’ Materials</a:t>
            </a:r>
            <a:endParaRPr lang="en-US" dirty="0"/>
          </a:p>
        </p:txBody>
      </p:sp>
      <p:sp>
        <p:nvSpPr>
          <p:cNvPr id="3" name="Subtitle 2"/>
          <p:cNvSpPr>
            <a:spLocks noGrp="1"/>
          </p:cNvSpPr>
          <p:nvPr>
            <p:ph type="subTitle" idx="1"/>
          </p:nvPr>
        </p:nvSpPr>
        <p:spPr>
          <a:xfrm>
            <a:off x="319087" y="3981660"/>
            <a:ext cx="4403098" cy="3657600"/>
          </a:xfrm>
        </p:spPr>
        <p:txBody>
          <a:bodyPr>
            <a:noAutofit/>
          </a:bodyPr>
          <a:lstStyle/>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r>
              <a:rPr lang="en-US" sz="2000" dirty="0">
                <a:solidFill>
                  <a:srgbClr val="FFFF00"/>
                </a:solidFill>
                <a:hlinkClick r:id="rId2"/>
              </a:rPr>
              <a:t>http://www.bbc.com/news/blogs-trending-42724320</a:t>
            </a:r>
            <a:endParaRPr lang="en-US" sz="2000" dirty="0">
              <a:solidFill>
                <a:srgbClr val="FFFF00"/>
              </a:solidFill>
            </a:endParaRPr>
          </a:p>
        </p:txBody>
      </p:sp>
      <p:pic>
        <p:nvPicPr>
          <p:cNvPr id="6" name="Picture 5">
            <a:extLst>
              <a:ext uri="{FF2B5EF4-FFF2-40B4-BE49-F238E27FC236}">
                <a16:creationId xmlns:a16="http://schemas.microsoft.com/office/drawing/2014/main" id="{01FC87E3-3670-551B-0CF7-67F77D2F2837}"/>
              </a:ext>
            </a:extLst>
          </p:cNvPr>
          <p:cNvPicPr>
            <a:picLocks noChangeAspect="1"/>
          </p:cNvPicPr>
          <p:nvPr/>
        </p:nvPicPr>
        <p:blipFill>
          <a:blip r:embed="rId3"/>
          <a:stretch>
            <a:fillRect/>
          </a:stretch>
        </p:blipFill>
        <p:spPr>
          <a:xfrm>
            <a:off x="838200" y="1447800"/>
            <a:ext cx="7696200" cy="4624120"/>
          </a:xfrm>
          <a:prstGeom prst="rect">
            <a:avLst/>
          </a:prstGeom>
        </p:spPr>
      </p:pic>
    </p:spTree>
    <p:extLst>
      <p:ext uri="{BB962C8B-B14F-4D97-AF65-F5344CB8AC3E}">
        <p14:creationId xmlns:p14="http://schemas.microsoft.com/office/powerpoint/2010/main" val="4585365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7700" y="29836"/>
            <a:ext cx="8229600" cy="973102"/>
          </a:xfrm>
        </p:spPr>
        <p:txBody>
          <a:bodyPr>
            <a:normAutofit/>
          </a:bodyPr>
          <a:lstStyle/>
          <a:p>
            <a:r>
              <a:rPr lang="en-US" dirty="0">
                <a:solidFill>
                  <a:srgbClr val="FFFF00"/>
                </a:solidFill>
              </a:rPr>
              <a:t>Presidential Act</a:t>
            </a:r>
            <a:endParaRPr lang="en-US" dirty="0"/>
          </a:p>
        </p:txBody>
      </p:sp>
      <p:sp>
        <p:nvSpPr>
          <p:cNvPr id="3" name="Subtitle 2"/>
          <p:cNvSpPr>
            <a:spLocks noGrp="1"/>
          </p:cNvSpPr>
          <p:nvPr>
            <p:ph type="subTitle" idx="1"/>
          </p:nvPr>
        </p:nvSpPr>
        <p:spPr>
          <a:xfrm>
            <a:off x="319087" y="3981660"/>
            <a:ext cx="4403098" cy="3657600"/>
          </a:xfrm>
        </p:spPr>
        <p:txBody>
          <a:bodyPr>
            <a:noAutofit/>
          </a:bodyPr>
          <a:lstStyle/>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r>
              <a:rPr lang="en-US" sz="2000" dirty="0">
                <a:solidFill>
                  <a:srgbClr val="FFFF00"/>
                </a:solidFill>
                <a:hlinkClick r:id="rId2"/>
              </a:rPr>
              <a:t>http://www.bbc.com/news/blogs-trending-42724320</a:t>
            </a:r>
            <a:endParaRPr lang="en-US" sz="2000" dirty="0">
              <a:solidFill>
                <a:srgbClr val="FFFF00"/>
              </a:solidFill>
            </a:endParaRPr>
          </a:p>
        </p:txBody>
      </p:sp>
      <p:pic>
        <p:nvPicPr>
          <p:cNvPr id="5" name="Picture 4">
            <a:extLst>
              <a:ext uri="{FF2B5EF4-FFF2-40B4-BE49-F238E27FC236}">
                <a16:creationId xmlns:a16="http://schemas.microsoft.com/office/drawing/2014/main" id="{BFF29EEA-BDBB-E0FE-72E9-320DC96AFDE9}"/>
              </a:ext>
            </a:extLst>
          </p:cNvPr>
          <p:cNvPicPr>
            <a:picLocks noChangeAspect="1"/>
          </p:cNvPicPr>
          <p:nvPr/>
        </p:nvPicPr>
        <p:blipFill>
          <a:blip r:embed="rId3"/>
          <a:stretch>
            <a:fillRect/>
          </a:stretch>
        </p:blipFill>
        <p:spPr>
          <a:xfrm>
            <a:off x="495300" y="1371600"/>
            <a:ext cx="8153400" cy="4920726"/>
          </a:xfrm>
          <a:prstGeom prst="rect">
            <a:avLst/>
          </a:prstGeom>
        </p:spPr>
      </p:pic>
    </p:spTree>
    <p:extLst>
      <p:ext uri="{BB962C8B-B14F-4D97-AF65-F5344CB8AC3E}">
        <p14:creationId xmlns:p14="http://schemas.microsoft.com/office/powerpoint/2010/main" val="39394731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7700" y="29836"/>
            <a:ext cx="8229600" cy="973102"/>
          </a:xfrm>
        </p:spPr>
        <p:txBody>
          <a:bodyPr>
            <a:normAutofit/>
          </a:bodyPr>
          <a:lstStyle/>
          <a:p>
            <a:r>
              <a:rPr lang="en-US" dirty="0">
                <a:solidFill>
                  <a:srgbClr val="FFFF00"/>
                </a:solidFill>
              </a:rPr>
              <a:t>Electronic Records</a:t>
            </a:r>
            <a:endParaRPr lang="en-US" dirty="0"/>
          </a:p>
        </p:txBody>
      </p:sp>
      <p:sp>
        <p:nvSpPr>
          <p:cNvPr id="3" name="Subtitle 2"/>
          <p:cNvSpPr>
            <a:spLocks noGrp="1"/>
          </p:cNvSpPr>
          <p:nvPr>
            <p:ph type="subTitle" idx="1"/>
          </p:nvPr>
        </p:nvSpPr>
        <p:spPr>
          <a:xfrm>
            <a:off x="319087" y="3981660"/>
            <a:ext cx="4403098" cy="3657600"/>
          </a:xfrm>
        </p:spPr>
        <p:txBody>
          <a:bodyPr>
            <a:noAutofit/>
          </a:bodyPr>
          <a:lstStyle/>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r>
              <a:rPr lang="en-US" sz="2000" dirty="0">
                <a:solidFill>
                  <a:srgbClr val="FFFF00"/>
                </a:solidFill>
                <a:hlinkClick r:id="rId2"/>
              </a:rPr>
              <a:t>http://www.bbc.com/news/blogs-trending-42724320</a:t>
            </a:r>
            <a:endParaRPr lang="en-US" sz="2000" dirty="0">
              <a:solidFill>
                <a:srgbClr val="FFFF00"/>
              </a:solidFill>
            </a:endParaRPr>
          </a:p>
        </p:txBody>
      </p:sp>
      <p:pic>
        <p:nvPicPr>
          <p:cNvPr id="6" name="Picture 5">
            <a:extLst>
              <a:ext uri="{FF2B5EF4-FFF2-40B4-BE49-F238E27FC236}">
                <a16:creationId xmlns:a16="http://schemas.microsoft.com/office/drawing/2014/main" id="{9E4CE417-7D6C-24A3-528D-517022B4A99E}"/>
              </a:ext>
            </a:extLst>
          </p:cNvPr>
          <p:cNvPicPr>
            <a:picLocks noChangeAspect="1"/>
          </p:cNvPicPr>
          <p:nvPr/>
        </p:nvPicPr>
        <p:blipFill>
          <a:blip r:embed="rId3"/>
          <a:stretch>
            <a:fillRect/>
          </a:stretch>
        </p:blipFill>
        <p:spPr>
          <a:xfrm>
            <a:off x="664478" y="1570926"/>
            <a:ext cx="8001000" cy="4821468"/>
          </a:xfrm>
          <a:prstGeom prst="rect">
            <a:avLst/>
          </a:prstGeom>
        </p:spPr>
      </p:pic>
    </p:spTree>
    <p:extLst>
      <p:ext uri="{BB962C8B-B14F-4D97-AF65-F5344CB8AC3E}">
        <p14:creationId xmlns:p14="http://schemas.microsoft.com/office/powerpoint/2010/main" val="30786122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7700" y="29836"/>
            <a:ext cx="8229600" cy="973102"/>
          </a:xfrm>
        </p:spPr>
        <p:txBody>
          <a:bodyPr>
            <a:normAutofit/>
          </a:bodyPr>
          <a:lstStyle/>
          <a:p>
            <a:r>
              <a:rPr lang="en-US" dirty="0">
                <a:solidFill>
                  <a:srgbClr val="FFFF00"/>
                </a:solidFill>
              </a:rPr>
              <a:t>Research Tools</a:t>
            </a:r>
            <a:endParaRPr lang="en-US" dirty="0"/>
          </a:p>
        </p:txBody>
      </p:sp>
      <p:sp>
        <p:nvSpPr>
          <p:cNvPr id="3" name="Subtitle 2"/>
          <p:cNvSpPr>
            <a:spLocks noGrp="1"/>
          </p:cNvSpPr>
          <p:nvPr>
            <p:ph type="subTitle" idx="1"/>
          </p:nvPr>
        </p:nvSpPr>
        <p:spPr>
          <a:xfrm>
            <a:off x="319087" y="3981660"/>
            <a:ext cx="4403098" cy="3657600"/>
          </a:xfrm>
        </p:spPr>
        <p:txBody>
          <a:bodyPr>
            <a:noAutofit/>
          </a:bodyPr>
          <a:lstStyle/>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r>
              <a:rPr lang="en-US" sz="2000" dirty="0">
                <a:solidFill>
                  <a:srgbClr val="FFFF00"/>
                </a:solidFill>
                <a:hlinkClick r:id="rId2"/>
              </a:rPr>
              <a:t>http://www.bbc.com/news/blogs-trending-42724320</a:t>
            </a:r>
            <a:endParaRPr lang="en-US" sz="2000" dirty="0">
              <a:solidFill>
                <a:srgbClr val="FFFF00"/>
              </a:solidFill>
            </a:endParaRPr>
          </a:p>
        </p:txBody>
      </p:sp>
      <p:pic>
        <p:nvPicPr>
          <p:cNvPr id="6" name="Picture 5">
            <a:extLst>
              <a:ext uri="{FF2B5EF4-FFF2-40B4-BE49-F238E27FC236}">
                <a16:creationId xmlns:a16="http://schemas.microsoft.com/office/drawing/2014/main" id="{1411DB30-8D28-4C21-B931-E82DD16A4913}"/>
              </a:ext>
            </a:extLst>
          </p:cNvPr>
          <p:cNvPicPr>
            <a:picLocks noChangeAspect="1"/>
          </p:cNvPicPr>
          <p:nvPr/>
        </p:nvPicPr>
        <p:blipFill>
          <a:blip r:embed="rId3"/>
          <a:stretch>
            <a:fillRect/>
          </a:stretch>
        </p:blipFill>
        <p:spPr>
          <a:xfrm>
            <a:off x="660283" y="1524000"/>
            <a:ext cx="7315200" cy="4641034"/>
          </a:xfrm>
          <a:prstGeom prst="rect">
            <a:avLst/>
          </a:prstGeom>
        </p:spPr>
      </p:pic>
    </p:spTree>
    <p:extLst>
      <p:ext uri="{BB962C8B-B14F-4D97-AF65-F5344CB8AC3E}">
        <p14:creationId xmlns:p14="http://schemas.microsoft.com/office/powerpoint/2010/main" val="8143661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7700" y="29836"/>
            <a:ext cx="8229600" cy="973102"/>
          </a:xfrm>
        </p:spPr>
        <p:txBody>
          <a:bodyPr>
            <a:normAutofit/>
          </a:bodyPr>
          <a:lstStyle/>
          <a:p>
            <a:r>
              <a:rPr lang="en-US" dirty="0">
                <a:solidFill>
                  <a:srgbClr val="FFFF00"/>
                </a:solidFill>
              </a:rPr>
              <a:t>Research tools</a:t>
            </a:r>
            <a:endParaRPr lang="en-US" dirty="0"/>
          </a:p>
        </p:txBody>
      </p:sp>
      <p:sp>
        <p:nvSpPr>
          <p:cNvPr id="3" name="Subtitle 2"/>
          <p:cNvSpPr>
            <a:spLocks noGrp="1"/>
          </p:cNvSpPr>
          <p:nvPr>
            <p:ph type="subTitle" idx="1"/>
          </p:nvPr>
        </p:nvSpPr>
        <p:spPr>
          <a:xfrm>
            <a:off x="319087" y="3981660"/>
            <a:ext cx="4403098" cy="3657600"/>
          </a:xfrm>
        </p:spPr>
        <p:txBody>
          <a:bodyPr>
            <a:noAutofit/>
          </a:bodyPr>
          <a:lstStyle/>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r>
              <a:rPr lang="en-US" sz="2000" dirty="0">
                <a:solidFill>
                  <a:srgbClr val="FFFF00"/>
                </a:solidFill>
                <a:hlinkClick r:id="rId2"/>
              </a:rPr>
              <a:t>http://www.bbc.com/news/blogs-trending-42724320</a:t>
            </a:r>
            <a:endParaRPr lang="en-US" sz="2000" dirty="0">
              <a:solidFill>
                <a:srgbClr val="FFFF00"/>
              </a:solidFill>
            </a:endParaRPr>
          </a:p>
        </p:txBody>
      </p:sp>
      <p:pic>
        <p:nvPicPr>
          <p:cNvPr id="5" name="Picture 4">
            <a:extLst>
              <a:ext uri="{FF2B5EF4-FFF2-40B4-BE49-F238E27FC236}">
                <a16:creationId xmlns:a16="http://schemas.microsoft.com/office/drawing/2014/main" id="{FF7BEE8D-6DB4-CE5E-A178-8F6488F865A3}"/>
              </a:ext>
            </a:extLst>
          </p:cNvPr>
          <p:cNvPicPr>
            <a:picLocks noChangeAspect="1"/>
          </p:cNvPicPr>
          <p:nvPr/>
        </p:nvPicPr>
        <p:blipFill>
          <a:blip r:embed="rId3"/>
          <a:stretch>
            <a:fillRect/>
          </a:stretch>
        </p:blipFill>
        <p:spPr>
          <a:xfrm>
            <a:off x="950285" y="1600200"/>
            <a:ext cx="7543800" cy="4510287"/>
          </a:xfrm>
          <a:prstGeom prst="rect">
            <a:avLst/>
          </a:prstGeom>
        </p:spPr>
      </p:pic>
    </p:spTree>
    <p:extLst>
      <p:ext uri="{BB962C8B-B14F-4D97-AF65-F5344CB8AC3E}">
        <p14:creationId xmlns:p14="http://schemas.microsoft.com/office/powerpoint/2010/main" val="246871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7700" y="29836"/>
            <a:ext cx="8229600" cy="973102"/>
          </a:xfrm>
        </p:spPr>
        <p:txBody>
          <a:bodyPr>
            <a:normAutofit/>
          </a:bodyPr>
          <a:lstStyle/>
          <a:p>
            <a:r>
              <a:rPr lang="en-US" dirty="0">
                <a:solidFill>
                  <a:srgbClr val="FFFF00"/>
                </a:solidFill>
              </a:rPr>
              <a:t>Archives in the news</a:t>
            </a:r>
            <a:endParaRPr lang="en-US" dirty="0"/>
          </a:p>
        </p:txBody>
      </p:sp>
      <p:sp>
        <p:nvSpPr>
          <p:cNvPr id="3" name="Subtitle 2"/>
          <p:cNvSpPr>
            <a:spLocks noGrp="1"/>
          </p:cNvSpPr>
          <p:nvPr>
            <p:ph type="subTitle" idx="1"/>
          </p:nvPr>
        </p:nvSpPr>
        <p:spPr>
          <a:xfrm>
            <a:off x="319087" y="3981660"/>
            <a:ext cx="4403098" cy="3657600"/>
          </a:xfrm>
        </p:spPr>
        <p:txBody>
          <a:bodyPr>
            <a:noAutofit/>
          </a:bodyPr>
          <a:lstStyle/>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r>
              <a:rPr lang="en-US" sz="2000" dirty="0">
                <a:solidFill>
                  <a:srgbClr val="FFFF00"/>
                </a:solidFill>
                <a:hlinkClick r:id="rId2"/>
              </a:rPr>
              <a:t>http://www.bbc.com/news/blogs-trending-42724320</a:t>
            </a:r>
            <a:endParaRPr lang="en-US" sz="2000" dirty="0">
              <a:solidFill>
                <a:srgbClr val="FFFF00"/>
              </a:solidFill>
            </a:endParaRPr>
          </a:p>
        </p:txBody>
      </p:sp>
      <p:pic>
        <p:nvPicPr>
          <p:cNvPr id="6" name="Picture 5">
            <a:extLst>
              <a:ext uri="{FF2B5EF4-FFF2-40B4-BE49-F238E27FC236}">
                <a16:creationId xmlns:a16="http://schemas.microsoft.com/office/drawing/2014/main" id="{E824D202-3F20-3C99-86E8-D9DECF5E31FC}"/>
              </a:ext>
            </a:extLst>
          </p:cNvPr>
          <p:cNvPicPr>
            <a:picLocks noChangeAspect="1"/>
          </p:cNvPicPr>
          <p:nvPr/>
        </p:nvPicPr>
        <p:blipFill>
          <a:blip r:embed="rId3"/>
          <a:stretch>
            <a:fillRect/>
          </a:stretch>
        </p:blipFill>
        <p:spPr>
          <a:xfrm>
            <a:off x="640709" y="1390486"/>
            <a:ext cx="7391400" cy="5182348"/>
          </a:xfrm>
          <a:prstGeom prst="rect">
            <a:avLst/>
          </a:prstGeom>
        </p:spPr>
      </p:pic>
    </p:spTree>
    <p:extLst>
      <p:ext uri="{BB962C8B-B14F-4D97-AF65-F5344CB8AC3E}">
        <p14:creationId xmlns:p14="http://schemas.microsoft.com/office/powerpoint/2010/main" val="11265447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7700" y="29836"/>
            <a:ext cx="8229600" cy="973102"/>
          </a:xfrm>
        </p:spPr>
        <p:txBody>
          <a:bodyPr>
            <a:normAutofit/>
          </a:bodyPr>
          <a:lstStyle/>
          <a:p>
            <a:r>
              <a:rPr lang="en-US" dirty="0">
                <a:solidFill>
                  <a:srgbClr val="FFFF00"/>
                </a:solidFill>
              </a:rPr>
              <a:t>Research tools</a:t>
            </a:r>
            <a:endParaRPr lang="en-US" dirty="0"/>
          </a:p>
        </p:txBody>
      </p:sp>
      <p:sp>
        <p:nvSpPr>
          <p:cNvPr id="3" name="Subtitle 2"/>
          <p:cNvSpPr>
            <a:spLocks noGrp="1"/>
          </p:cNvSpPr>
          <p:nvPr>
            <p:ph type="subTitle" idx="1"/>
          </p:nvPr>
        </p:nvSpPr>
        <p:spPr>
          <a:xfrm>
            <a:off x="319087" y="3981660"/>
            <a:ext cx="4403098" cy="3657600"/>
          </a:xfrm>
        </p:spPr>
        <p:txBody>
          <a:bodyPr>
            <a:noAutofit/>
          </a:bodyPr>
          <a:lstStyle/>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r>
              <a:rPr lang="en-US" sz="2000" dirty="0">
                <a:solidFill>
                  <a:srgbClr val="FFFF00"/>
                </a:solidFill>
                <a:hlinkClick r:id="rId2"/>
              </a:rPr>
              <a:t>http://www.bbc.com/news/blogs-trending-42724320</a:t>
            </a:r>
            <a:endParaRPr lang="en-US" sz="2000" dirty="0">
              <a:solidFill>
                <a:srgbClr val="FFFF00"/>
              </a:solidFill>
            </a:endParaRPr>
          </a:p>
        </p:txBody>
      </p:sp>
      <p:pic>
        <p:nvPicPr>
          <p:cNvPr id="6" name="Picture 5">
            <a:extLst>
              <a:ext uri="{FF2B5EF4-FFF2-40B4-BE49-F238E27FC236}">
                <a16:creationId xmlns:a16="http://schemas.microsoft.com/office/drawing/2014/main" id="{3FBAB794-3E46-1A2D-73C4-A6A37698A6AA}"/>
              </a:ext>
            </a:extLst>
          </p:cNvPr>
          <p:cNvPicPr>
            <a:picLocks noChangeAspect="1"/>
          </p:cNvPicPr>
          <p:nvPr/>
        </p:nvPicPr>
        <p:blipFill>
          <a:blip r:embed="rId3"/>
          <a:stretch>
            <a:fillRect/>
          </a:stretch>
        </p:blipFill>
        <p:spPr>
          <a:xfrm>
            <a:off x="1026485" y="1356315"/>
            <a:ext cx="7391400" cy="5250689"/>
          </a:xfrm>
          <a:prstGeom prst="rect">
            <a:avLst/>
          </a:prstGeom>
        </p:spPr>
      </p:pic>
    </p:spTree>
    <p:extLst>
      <p:ext uri="{BB962C8B-B14F-4D97-AF65-F5344CB8AC3E}">
        <p14:creationId xmlns:p14="http://schemas.microsoft.com/office/powerpoint/2010/main" val="42814434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7700" y="29836"/>
            <a:ext cx="8229600" cy="973102"/>
          </a:xfrm>
        </p:spPr>
        <p:txBody>
          <a:bodyPr>
            <a:normAutofit/>
          </a:bodyPr>
          <a:lstStyle/>
          <a:p>
            <a:r>
              <a:rPr lang="en-US" dirty="0">
                <a:solidFill>
                  <a:srgbClr val="FFFF00"/>
                </a:solidFill>
              </a:rPr>
              <a:t>Starting points</a:t>
            </a:r>
            <a:endParaRPr lang="en-US" dirty="0"/>
          </a:p>
        </p:txBody>
      </p:sp>
      <p:sp>
        <p:nvSpPr>
          <p:cNvPr id="3" name="Subtitle 2"/>
          <p:cNvSpPr>
            <a:spLocks noGrp="1"/>
          </p:cNvSpPr>
          <p:nvPr>
            <p:ph type="subTitle" idx="1"/>
          </p:nvPr>
        </p:nvSpPr>
        <p:spPr>
          <a:xfrm>
            <a:off x="319087" y="3981660"/>
            <a:ext cx="4403098" cy="3657600"/>
          </a:xfrm>
        </p:spPr>
        <p:txBody>
          <a:bodyPr>
            <a:noAutofit/>
          </a:bodyPr>
          <a:lstStyle/>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r>
              <a:rPr lang="en-US" sz="2000" dirty="0">
                <a:solidFill>
                  <a:srgbClr val="FFFF00"/>
                </a:solidFill>
                <a:hlinkClick r:id="rId2"/>
              </a:rPr>
              <a:t>http://www.bbc.com/news/blogs-trending-42724320</a:t>
            </a:r>
            <a:endParaRPr lang="en-US" sz="2000" dirty="0">
              <a:solidFill>
                <a:srgbClr val="FFFF00"/>
              </a:solidFill>
            </a:endParaRPr>
          </a:p>
        </p:txBody>
      </p:sp>
      <p:pic>
        <p:nvPicPr>
          <p:cNvPr id="5" name="Picture 4">
            <a:extLst>
              <a:ext uri="{FF2B5EF4-FFF2-40B4-BE49-F238E27FC236}">
                <a16:creationId xmlns:a16="http://schemas.microsoft.com/office/drawing/2014/main" id="{E9D4A7D0-2CE9-D180-284C-E4CA77CB30C4}"/>
              </a:ext>
            </a:extLst>
          </p:cNvPr>
          <p:cNvPicPr>
            <a:picLocks noChangeAspect="1"/>
          </p:cNvPicPr>
          <p:nvPr/>
        </p:nvPicPr>
        <p:blipFill>
          <a:blip r:embed="rId3"/>
          <a:stretch>
            <a:fillRect/>
          </a:stretch>
        </p:blipFill>
        <p:spPr>
          <a:xfrm>
            <a:off x="328613" y="2133600"/>
            <a:ext cx="8496300" cy="3280890"/>
          </a:xfrm>
          <a:prstGeom prst="rect">
            <a:avLst/>
          </a:prstGeom>
        </p:spPr>
      </p:pic>
    </p:spTree>
    <p:extLst>
      <p:ext uri="{BB962C8B-B14F-4D97-AF65-F5344CB8AC3E}">
        <p14:creationId xmlns:p14="http://schemas.microsoft.com/office/powerpoint/2010/main" val="10149979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7700" y="29836"/>
            <a:ext cx="8229600" cy="973102"/>
          </a:xfrm>
        </p:spPr>
        <p:txBody>
          <a:bodyPr>
            <a:normAutofit/>
          </a:bodyPr>
          <a:lstStyle/>
          <a:p>
            <a:r>
              <a:rPr lang="en-US" dirty="0">
                <a:solidFill>
                  <a:srgbClr val="FFFF00"/>
                </a:solidFill>
              </a:rPr>
              <a:t>Highlighted material</a:t>
            </a:r>
            <a:endParaRPr lang="en-US" dirty="0"/>
          </a:p>
        </p:txBody>
      </p:sp>
      <p:sp>
        <p:nvSpPr>
          <p:cNvPr id="3" name="Subtitle 2"/>
          <p:cNvSpPr>
            <a:spLocks noGrp="1"/>
          </p:cNvSpPr>
          <p:nvPr>
            <p:ph type="subTitle" idx="1"/>
          </p:nvPr>
        </p:nvSpPr>
        <p:spPr>
          <a:xfrm>
            <a:off x="319087" y="3981660"/>
            <a:ext cx="4403098" cy="3657600"/>
          </a:xfrm>
        </p:spPr>
        <p:txBody>
          <a:bodyPr>
            <a:noAutofit/>
          </a:bodyPr>
          <a:lstStyle/>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r>
              <a:rPr lang="en-US" sz="2000" dirty="0">
                <a:solidFill>
                  <a:srgbClr val="FFFF00"/>
                </a:solidFill>
                <a:hlinkClick r:id="rId2"/>
              </a:rPr>
              <a:t>http://www.bbc.com/news/blogs-trending-42724320</a:t>
            </a:r>
            <a:endParaRPr lang="en-US" sz="2000" dirty="0">
              <a:solidFill>
                <a:srgbClr val="FFFF00"/>
              </a:solidFill>
            </a:endParaRPr>
          </a:p>
        </p:txBody>
      </p:sp>
      <p:pic>
        <p:nvPicPr>
          <p:cNvPr id="8" name="Picture 7">
            <a:extLst>
              <a:ext uri="{FF2B5EF4-FFF2-40B4-BE49-F238E27FC236}">
                <a16:creationId xmlns:a16="http://schemas.microsoft.com/office/drawing/2014/main" id="{7476D14E-C919-ED8B-1583-D758DCC6FBD3}"/>
              </a:ext>
            </a:extLst>
          </p:cNvPr>
          <p:cNvPicPr>
            <a:picLocks noChangeAspect="1"/>
          </p:cNvPicPr>
          <p:nvPr/>
        </p:nvPicPr>
        <p:blipFill>
          <a:blip r:embed="rId3"/>
          <a:stretch>
            <a:fillRect/>
          </a:stretch>
        </p:blipFill>
        <p:spPr>
          <a:xfrm>
            <a:off x="990600" y="1981200"/>
            <a:ext cx="7543800" cy="3420283"/>
          </a:xfrm>
          <a:prstGeom prst="rect">
            <a:avLst/>
          </a:prstGeom>
        </p:spPr>
      </p:pic>
    </p:spTree>
    <p:extLst>
      <p:ext uri="{BB962C8B-B14F-4D97-AF65-F5344CB8AC3E}">
        <p14:creationId xmlns:p14="http://schemas.microsoft.com/office/powerpoint/2010/main" val="2557219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7700" y="29836"/>
            <a:ext cx="8229600" cy="973102"/>
          </a:xfrm>
        </p:spPr>
        <p:txBody>
          <a:bodyPr>
            <a:normAutofit/>
          </a:bodyPr>
          <a:lstStyle/>
          <a:p>
            <a:r>
              <a:rPr lang="en-US" dirty="0">
                <a:solidFill>
                  <a:srgbClr val="FFFF00"/>
                </a:solidFill>
              </a:rPr>
              <a:t>Nixon sample</a:t>
            </a:r>
            <a:endParaRPr lang="en-US" dirty="0"/>
          </a:p>
        </p:txBody>
      </p:sp>
      <p:sp>
        <p:nvSpPr>
          <p:cNvPr id="3" name="Subtitle 2"/>
          <p:cNvSpPr>
            <a:spLocks noGrp="1"/>
          </p:cNvSpPr>
          <p:nvPr>
            <p:ph type="subTitle" idx="1"/>
          </p:nvPr>
        </p:nvSpPr>
        <p:spPr>
          <a:xfrm>
            <a:off x="319087" y="3981660"/>
            <a:ext cx="4403098" cy="3657600"/>
          </a:xfrm>
        </p:spPr>
        <p:txBody>
          <a:bodyPr>
            <a:noAutofit/>
          </a:bodyPr>
          <a:lstStyle/>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r>
              <a:rPr lang="en-US" sz="2000" dirty="0">
                <a:solidFill>
                  <a:srgbClr val="FFFF00"/>
                </a:solidFill>
                <a:hlinkClick r:id="rId2"/>
              </a:rPr>
              <a:t>http://www.bbc.com/news/blogs-trending-42724320</a:t>
            </a:r>
            <a:endParaRPr lang="en-US" sz="2000" dirty="0">
              <a:solidFill>
                <a:srgbClr val="FFFF00"/>
              </a:solidFill>
            </a:endParaRPr>
          </a:p>
        </p:txBody>
      </p:sp>
      <p:pic>
        <p:nvPicPr>
          <p:cNvPr id="6" name="Picture 5">
            <a:extLst>
              <a:ext uri="{FF2B5EF4-FFF2-40B4-BE49-F238E27FC236}">
                <a16:creationId xmlns:a16="http://schemas.microsoft.com/office/drawing/2014/main" id="{1F6A2F88-54AF-7F2E-581F-8574A281268B}"/>
              </a:ext>
            </a:extLst>
          </p:cNvPr>
          <p:cNvPicPr>
            <a:picLocks noChangeAspect="1"/>
          </p:cNvPicPr>
          <p:nvPr/>
        </p:nvPicPr>
        <p:blipFill>
          <a:blip r:embed="rId3"/>
          <a:stretch>
            <a:fillRect/>
          </a:stretch>
        </p:blipFill>
        <p:spPr>
          <a:xfrm>
            <a:off x="533400" y="1981200"/>
            <a:ext cx="8331906" cy="4690774"/>
          </a:xfrm>
          <a:prstGeom prst="rect">
            <a:avLst/>
          </a:prstGeom>
        </p:spPr>
      </p:pic>
    </p:spTree>
    <p:extLst>
      <p:ext uri="{BB962C8B-B14F-4D97-AF65-F5344CB8AC3E}">
        <p14:creationId xmlns:p14="http://schemas.microsoft.com/office/powerpoint/2010/main" val="9358638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7700" y="29836"/>
            <a:ext cx="8229600" cy="973102"/>
          </a:xfrm>
        </p:spPr>
        <p:txBody>
          <a:bodyPr>
            <a:normAutofit/>
          </a:bodyPr>
          <a:lstStyle/>
          <a:p>
            <a:r>
              <a:rPr lang="en-US" dirty="0">
                <a:solidFill>
                  <a:srgbClr val="FFFF00"/>
                </a:solidFill>
              </a:rPr>
              <a:t>Use of Network of Archives</a:t>
            </a:r>
            <a:endParaRPr lang="en-US" dirty="0"/>
          </a:p>
        </p:txBody>
      </p:sp>
      <p:sp>
        <p:nvSpPr>
          <p:cNvPr id="3" name="Subtitle 2"/>
          <p:cNvSpPr>
            <a:spLocks noGrp="1"/>
          </p:cNvSpPr>
          <p:nvPr>
            <p:ph type="subTitle" idx="1"/>
          </p:nvPr>
        </p:nvSpPr>
        <p:spPr>
          <a:xfrm>
            <a:off x="647700" y="3657600"/>
            <a:ext cx="5524500" cy="3981660"/>
          </a:xfrm>
        </p:spPr>
        <p:txBody>
          <a:bodyPr>
            <a:noAutofit/>
          </a:bodyPr>
          <a:lstStyle/>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r>
              <a:rPr lang="en-US" sz="2400" dirty="0">
                <a:solidFill>
                  <a:srgbClr val="FFFF00"/>
                </a:solidFill>
                <a:hlinkClick r:id="rId2"/>
              </a:rPr>
              <a:t>https://millercenter.org/smoking-gun</a:t>
            </a: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r>
              <a:rPr lang="en-US" sz="2000" dirty="0">
                <a:solidFill>
                  <a:srgbClr val="FFFF00"/>
                </a:solidFill>
                <a:hlinkClick r:id="rId2"/>
              </a:rPr>
              <a:t>http://www.bbc.com/news/blogs-trending-42724320</a:t>
            </a:r>
            <a:endParaRPr lang="en-US" sz="2000" dirty="0">
              <a:solidFill>
                <a:srgbClr val="FFFF00"/>
              </a:solidFill>
            </a:endParaRPr>
          </a:p>
        </p:txBody>
      </p:sp>
      <p:pic>
        <p:nvPicPr>
          <p:cNvPr id="6" name="Picture 5">
            <a:extLst>
              <a:ext uri="{FF2B5EF4-FFF2-40B4-BE49-F238E27FC236}">
                <a16:creationId xmlns:a16="http://schemas.microsoft.com/office/drawing/2014/main" id="{47DAA418-2B95-17A9-B3F8-D8E444F25558}"/>
              </a:ext>
            </a:extLst>
          </p:cNvPr>
          <p:cNvPicPr>
            <a:picLocks noChangeAspect="1"/>
          </p:cNvPicPr>
          <p:nvPr/>
        </p:nvPicPr>
        <p:blipFill>
          <a:blip r:embed="rId3"/>
          <a:stretch>
            <a:fillRect/>
          </a:stretch>
        </p:blipFill>
        <p:spPr>
          <a:xfrm>
            <a:off x="647700" y="1524000"/>
            <a:ext cx="7924800" cy="4057593"/>
          </a:xfrm>
          <a:prstGeom prst="rect">
            <a:avLst/>
          </a:prstGeom>
        </p:spPr>
      </p:pic>
    </p:spTree>
    <p:extLst>
      <p:ext uri="{BB962C8B-B14F-4D97-AF65-F5344CB8AC3E}">
        <p14:creationId xmlns:p14="http://schemas.microsoft.com/office/powerpoint/2010/main" val="15807254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7700" y="29836"/>
            <a:ext cx="8229600" cy="973102"/>
          </a:xfrm>
        </p:spPr>
        <p:txBody>
          <a:bodyPr>
            <a:normAutofit/>
          </a:bodyPr>
          <a:lstStyle/>
          <a:p>
            <a:r>
              <a:rPr lang="en-US" dirty="0">
                <a:solidFill>
                  <a:srgbClr val="FFFF00"/>
                </a:solidFill>
              </a:rPr>
              <a:t>Impact and books</a:t>
            </a:r>
            <a:endParaRPr lang="en-US" dirty="0"/>
          </a:p>
        </p:txBody>
      </p:sp>
      <p:sp>
        <p:nvSpPr>
          <p:cNvPr id="3" name="Subtitle 2"/>
          <p:cNvSpPr>
            <a:spLocks noGrp="1"/>
          </p:cNvSpPr>
          <p:nvPr>
            <p:ph type="subTitle" idx="1"/>
          </p:nvPr>
        </p:nvSpPr>
        <p:spPr>
          <a:xfrm>
            <a:off x="319087" y="3981660"/>
            <a:ext cx="4403098" cy="3657600"/>
          </a:xfrm>
        </p:spPr>
        <p:txBody>
          <a:bodyPr>
            <a:noAutofit/>
          </a:bodyPr>
          <a:lstStyle/>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r>
              <a:rPr lang="en-US" sz="2000" dirty="0">
                <a:solidFill>
                  <a:srgbClr val="FFFF00"/>
                </a:solidFill>
                <a:hlinkClick r:id="rId2"/>
              </a:rPr>
              <a:t>http://www.bbc.com/news/blogs-trending-42724320</a:t>
            </a:r>
            <a:endParaRPr lang="en-US" sz="2000" dirty="0">
              <a:solidFill>
                <a:srgbClr val="FFFF00"/>
              </a:solidFill>
            </a:endParaRPr>
          </a:p>
        </p:txBody>
      </p:sp>
      <p:pic>
        <p:nvPicPr>
          <p:cNvPr id="8" name="Picture 7">
            <a:extLst>
              <a:ext uri="{FF2B5EF4-FFF2-40B4-BE49-F238E27FC236}">
                <a16:creationId xmlns:a16="http://schemas.microsoft.com/office/drawing/2014/main" id="{83C3D4E3-7C8B-8421-0839-57690DAA7E02}"/>
              </a:ext>
            </a:extLst>
          </p:cNvPr>
          <p:cNvPicPr>
            <a:picLocks noChangeAspect="1"/>
          </p:cNvPicPr>
          <p:nvPr/>
        </p:nvPicPr>
        <p:blipFill>
          <a:blip r:embed="rId3"/>
          <a:stretch>
            <a:fillRect/>
          </a:stretch>
        </p:blipFill>
        <p:spPr>
          <a:xfrm>
            <a:off x="647700" y="1614400"/>
            <a:ext cx="7696200" cy="4734519"/>
          </a:xfrm>
          <a:prstGeom prst="rect">
            <a:avLst/>
          </a:prstGeom>
        </p:spPr>
      </p:pic>
    </p:spTree>
    <p:extLst>
      <p:ext uri="{BB962C8B-B14F-4D97-AF65-F5344CB8AC3E}">
        <p14:creationId xmlns:p14="http://schemas.microsoft.com/office/powerpoint/2010/main" val="16909644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7700" y="29836"/>
            <a:ext cx="8229600" cy="973102"/>
          </a:xfrm>
        </p:spPr>
        <p:txBody>
          <a:bodyPr>
            <a:normAutofit/>
          </a:bodyPr>
          <a:lstStyle/>
          <a:p>
            <a:r>
              <a:rPr lang="en-US" dirty="0">
                <a:solidFill>
                  <a:srgbClr val="FFFF00"/>
                </a:solidFill>
              </a:rPr>
              <a:t>Impact and books</a:t>
            </a:r>
            <a:endParaRPr lang="en-US" dirty="0"/>
          </a:p>
        </p:txBody>
      </p:sp>
      <p:sp>
        <p:nvSpPr>
          <p:cNvPr id="3" name="Subtitle 2"/>
          <p:cNvSpPr>
            <a:spLocks noGrp="1"/>
          </p:cNvSpPr>
          <p:nvPr>
            <p:ph type="subTitle" idx="1"/>
          </p:nvPr>
        </p:nvSpPr>
        <p:spPr>
          <a:xfrm>
            <a:off x="319087" y="3981660"/>
            <a:ext cx="4403098" cy="3657600"/>
          </a:xfrm>
        </p:spPr>
        <p:txBody>
          <a:bodyPr>
            <a:noAutofit/>
          </a:bodyPr>
          <a:lstStyle/>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r>
              <a:rPr lang="en-US" sz="2000" dirty="0">
                <a:solidFill>
                  <a:srgbClr val="FFFF00"/>
                </a:solidFill>
                <a:hlinkClick r:id="rId2"/>
              </a:rPr>
              <a:t>http://www.bbc.com/news/blogs-trending-42724320</a:t>
            </a:r>
            <a:endParaRPr lang="en-US" sz="2000" dirty="0">
              <a:solidFill>
                <a:srgbClr val="FFFF00"/>
              </a:solidFill>
            </a:endParaRPr>
          </a:p>
        </p:txBody>
      </p:sp>
      <p:pic>
        <p:nvPicPr>
          <p:cNvPr id="7" name="Picture 6">
            <a:extLst>
              <a:ext uri="{FF2B5EF4-FFF2-40B4-BE49-F238E27FC236}">
                <a16:creationId xmlns:a16="http://schemas.microsoft.com/office/drawing/2014/main" id="{769901C2-2E01-F7BA-6A21-D6091734F748}"/>
              </a:ext>
            </a:extLst>
          </p:cNvPr>
          <p:cNvPicPr>
            <a:picLocks noChangeAspect="1"/>
          </p:cNvPicPr>
          <p:nvPr/>
        </p:nvPicPr>
        <p:blipFill>
          <a:blip r:embed="rId3"/>
          <a:stretch>
            <a:fillRect/>
          </a:stretch>
        </p:blipFill>
        <p:spPr>
          <a:xfrm>
            <a:off x="740402" y="1524000"/>
            <a:ext cx="8001000" cy="4645560"/>
          </a:xfrm>
          <a:prstGeom prst="rect">
            <a:avLst/>
          </a:prstGeom>
        </p:spPr>
      </p:pic>
    </p:spTree>
    <p:extLst>
      <p:ext uri="{BB962C8B-B14F-4D97-AF65-F5344CB8AC3E}">
        <p14:creationId xmlns:p14="http://schemas.microsoft.com/office/powerpoint/2010/main" val="36910892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0"/>
            <a:ext cx="8229600" cy="973102"/>
          </a:xfrm>
        </p:spPr>
        <p:txBody>
          <a:bodyPr>
            <a:normAutofit fontScale="90000"/>
          </a:bodyPr>
          <a:lstStyle/>
          <a:p>
            <a:r>
              <a:rPr lang="en-US" dirty="0">
                <a:solidFill>
                  <a:srgbClr val="FFFF00"/>
                </a:solidFill>
              </a:rPr>
              <a:t>Impact and books</a:t>
            </a:r>
            <a:br>
              <a:rPr lang="en-US" dirty="0">
                <a:solidFill>
                  <a:srgbClr val="FFFF00"/>
                </a:solidFill>
              </a:rPr>
            </a:br>
            <a:r>
              <a:rPr lang="en-US" dirty="0">
                <a:solidFill>
                  <a:srgbClr val="FFFF00"/>
                </a:solidFill>
              </a:rPr>
              <a:t>Army at Dawn – Rick Atkinson</a:t>
            </a:r>
            <a:endParaRPr lang="en-US" dirty="0"/>
          </a:p>
        </p:txBody>
      </p:sp>
      <p:sp>
        <p:nvSpPr>
          <p:cNvPr id="3" name="Subtitle 2"/>
          <p:cNvSpPr>
            <a:spLocks noGrp="1"/>
          </p:cNvSpPr>
          <p:nvPr>
            <p:ph type="subTitle" idx="1"/>
          </p:nvPr>
        </p:nvSpPr>
        <p:spPr>
          <a:xfrm>
            <a:off x="319087" y="3981660"/>
            <a:ext cx="4403098" cy="3657600"/>
          </a:xfrm>
        </p:spPr>
        <p:txBody>
          <a:bodyPr>
            <a:noAutofit/>
          </a:bodyPr>
          <a:lstStyle/>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r>
              <a:rPr lang="en-US" sz="2000" dirty="0">
                <a:solidFill>
                  <a:srgbClr val="FFFF00"/>
                </a:solidFill>
                <a:hlinkClick r:id="rId2"/>
              </a:rPr>
              <a:t>http://www.bbc.com/news/blogs-trending-42724320</a:t>
            </a:r>
            <a:endParaRPr lang="en-US" sz="2000" dirty="0">
              <a:solidFill>
                <a:srgbClr val="FFFF00"/>
              </a:solidFill>
            </a:endParaRPr>
          </a:p>
        </p:txBody>
      </p:sp>
      <p:pic>
        <p:nvPicPr>
          <p:cNvPr id="5" name="Picture 4">
            <a:extLst>
              <a:ext uri="{FF2B5EF4-FFF2-40B4-BE49-F238E27FC236}">
                <a16:creationId xmlns:a16="http://schemas.microsoft.com/office/drawing/2014/main" id="{CFF12F3F-5908-A980-E10F-F4411643037E}"/>
              </a:ext>
            </a:extLst>
          </p:cNvPr>
          <p:cNvPicPr>
            <a:picLocks noChangeAspect="1"/>
          </p:cNvPicPr>
          <p:nvPr/>
        </p:nvPicPr>
        <p:blipFill>
          <a:blip r:embed="rId3"/>
          <a:stretch>
            <a:fillRect/>
          </a:stretch>
        </p:blipFill>
        <p:spPr>
          <a:xfrm>
            <a:off x="990600" y="1676400"/>
            <a:ext cx="6716770" cy="4382417"/>
          </a:xfrm>
          <a:prstGeom prst="rect">
            <a:avLst/>
          </a:prstGeom>
        </p:spPr>
      </p:pic>
    </p:spTree>
    <p:extLst>
      <p:ext uri="{BB962C8B-B14F-4D97-AF65-F5344CB8AC3E}">
        <p14:creationId xmlns:p14="http://schemas.microsoft.com/office/powerpoint/2010/main" val="24480508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7700" y="29836"/>
            <a:ext cx="8229600" cy="973102"/>
          </a:xfrm>
        </p:spPr>
        <p:txBody>
          <a:bodyPr>
            <a:normAutofit/>
          </a:bodyPr>
          <a:lstStyle/>
          <a:p>
            <a:r>
              <a:rPr lang="en-US" dirty="0">
                <a:solidFill>
                  <a:srgbClr val="FFFF00"/>
                </a:solidFill>
              </a:rPr>
              <a:t>Funding issues</a:t>
            </a:r>
            <a:endParaRPr lang="en-US" dirty="0"/>
          </a:p>
        </p:txBody>
      </p:sp>
      <p:sp>
        <p:nvSpPr>
          <p:cNvPr id="3" name="Subtitle 2"/>
          <p:cNvSpPr>
            <a:spLocks noGrp="1"/>
          </p:cNvSpPr>
          <p:nvPr>
            <p:ph type="subTitle" idx="1"/>
          </p:nvPr>
        </p:nvSpPr>
        <p:spPr>
          <a:xfrm>
            <a:off x="319087" y="3981660"/>
            <a:ext cx="4403098" cy="3657600"/>
          </a:xfrm>
        </p:spPr>
        <p:txBody>
          <a:bodyPr>
            <a:noAutofit/>
          </a:bodyPr>
          <a:lstStyle/>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r>
              <a:rPr lang="en-US" sz="2000" dirty="0">
                <a:solidFill>
                  <a:srgbClr val="FFFF00"/>
                </a:solidFill>
                <a:hlinkClick r:id="rId2"/>
              </a:rPr>
              <a:t>http://www.bbc.com/news/blogs-trending-42724320</a:t>
            </a:r>
            <a:endParaRPr lang="en-US" sz="2000" dirty="0">
              <a:solidFill>
                <a:srgbClr val="FFFF00"/>
              </a:solidFill>
            </a:endParaRPr>
          </a:p>
        </p:txBody>
      </p:sp>
      <p:pic>
        <p:nvPicPr>
          <p:cNvPr id="5" name="Picture 4">
            <a:extLst>
              <a:ext uri="{FF2B5EF4-FFF2-40B4-BE49-F238E27FC236}">
                <a16:creationId xmlns:a16="http://schemas.microsoft.com/office/drawing/2014/main" id="{660F450D-5CEA-CB17-D9BE-1B6A1E51B99E}"/>
              </a:ext>
            </a:extLst>
          </p:cNvPr>
          <p:cNvPicPr>
            <a:picLocks noChangeAspect="1"/>
          </p:cNvPicPr>
          <p:nvPr/>
        </p:nvPicPr>
        <p:blipFill>
          <a:blip r:embed="rId3"/>
          <a:stretch>
            <a:fillRect/>
          </a:stretch>
        </p:blipFill>
        <p:spPr>
          <a:xfrm>
            <a:off x="762000" y="1295400"/>
            <a:ext cx="7737397" cy="5029043"/>
          </a:xfrm>
          <a:prstGeom prst="rect">
            <a:avLst/>
          </a:prstGeom>
        </p:spPr>
      </p:pic>
    </p:spTree>
    <p:extLst>
      <p:ext uri="{BB962C8B-B14F-4D97-AF65-F5344CB8AC3E}">
        <p14:creationId xmlns:p14="http://schemas.microsoft.com/office/powerpoint/2010/main" val="4405875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7700" y="29836"/>
            <a:ext cx="8229600" cy="973102"/>
          </a:xfrm>
        </p:spPr>
        <p:txBody>
          <a:bodyPr>
            <a:normAutofit/>
          </a:bodyPr>
          <a:lstStyle/>
          <a:p>
            <a:r>
              <a:rPr lang="en-US" dirty="0">
                <a:solidFill>
                  <a:srgbClr val="FFFF00"/>
                </a:solidFill>
              </a:rPr>
              <a:t>Access issues</a:t>
            </a:r>
            <a:endParaRPr lang="en-US" dirty="0"/>
          </a:p>
        </p:txBody>
      </p:sp>
      <p:sp>
        <p:nvSpPr>
          <p:cNvPr id="3" name="Subtitle 2"/>
          <p:cNvSpPr>
            <a:spLocks noGrp="1"/>
          </p:cNvSpPr>
          <p:nvPr>
            <p:ph type="subTitle" idx="1"/>
          </p:nvPr>
        </p:nvSpPr>
        <p:spPr>
          <a:xfrm>
            <a:off x="319087" y="3981660"/>
            <a:ext cx="4403098" cy="3657600"/>
          </a:xfrm>
        </p:spPr>
        <p:txBody>
          <a:bodyPr>
            <a:noAutofit/>
          </a:bodyPr>
          <a:lstStyle/>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r>
              <a:rPr lang="en-US" sz="2000" dirty="0">
                <a:solidFill>
                  <a:srgbClr val="FFFF00"/>
                </a:solidFill>
                <a:hlinkClick r:id="rId2"/>
              </a:rPr>
              <a:t>http://www.bbc.com/news/blogs-trending-42724320</a:t>
            </a:r>
            <a:endParaRPr lang="en-US" sz="2000" dirty="0">
              <a:solidFill>
                <a:srgbClr val="FFFF00"/>
              </a:solidFill>
            </a:endParaRPr>
          </a:p>
        </p:txBody>
      </p:sp>
      <p:sp>
        <p:nvSpPr>
          <p:cNvPr id="5" name="TextBox 4">
            <a:extLst>
              <a:ext uri="{FF2B5EF4-FFF2-40B4-BE49-F238E27FC236}">
                <a16:creationId xmlns:a16="http://schemas.microsoft.com/office/drawing/2014/main" id="{FDB41343-B943-E8B3-F458-AB63E1DA5D90}"/>
              </a:ext>
            </a:extLst>
          </p:cNvPr>
          <p:cNvSpPr txBox="1"/>
          <p:nvPr/>
        </p:nvSpPr>
        <p:spPr>
          <a:xfrm>
            <a:off x="1828800" y="1676400"/>
            <a:ext cx="5638800" cy="4154984"/>
          </a:xfrm>
          <a:prstGeom prst="rect">
            <a:avLst/>
          </a:prstGeom>
          <a:noFill/>
        </p:spPr>
        <p:txBody>
          <a:bodyPr wrap="square">
            <a:spAutoFit/>
          </a:bodyPr>
          <a:lstStyle/>
          <a:p>
            <a:r>
              <a:rPr lang="en-US" b="0" i="0" dirty="0">
                <a:solidFill>
                  <a:srgbClr val="363636"/>
                </a:solidFill>
                <a:effectLst/>
                <a:latin typeface="nyt-imperial"/>
              </a:rPr>
              <a:t> </a:t>
            </a:r>
            <a:r>
              <a:rPr lang="en-US" sz="2400" b="0" i="0" dirty="0">
                <a:solidFill>
                  <a:srgbClr val="FFFF00"/>
                </a:solidFill>
                <a:effectLst/>
                <a:latin typeface="nyt-imperial"/>
              </a:rPr>
              <a:t>Yet, Connelly reports, the archives confronts a backlog of some 600 million unexamined presidential records, and it will take 250 years for its staff to process Freedom of Information Act requests for documents at the George W. Bush Presidential Library alone. The tradition of presidential libraries serving as oases for invaluable research is crumbling; the Bush library may be the last to fulfill that purpose.</a:t>
            </a:r>
            <a:endParaRPr lang="en-US" sz="2400" dirty="0">
              <a:solidFill>
                <a:srgbClr val="FFFF00"/>
              </a:solidFill>
            </a:endParaRPr>
          </a:p>
        </p:txBody>
      </p:sp>
    </p:spTree>
    <p:extLst>
      <p:ext uri="{BB962C8B-B14F-4D97-AF65-F5344CB8AC3E}">
        <p14:creationId xmlns:p14="http://schemas.microsoft.com/office/powerpoint/2010/main" val="10999538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7700" y="29836"/>
            <a:ext cx="8229600" cy="973102"/>
          </a:xfrm>
        </p:spPr>
        <p:txBody>
          <a:bodyPr>
            <a:normAutofit/>
          </a:bodyPr>
          <a:lstStyle/>
          <a:p>
            <a:r>
              <a:rPr lang="en-US" dirty="0">
                <a:solidFill>
                  <a:srgbClr val="FFFF00"/>
                </a:solidFill>
              </a:rPr>
              <a:t>Archives in the news</a:t>
            </a:r>
            <a:endParaRPr lang="en-US" dirty="0"/>
          </a:p>
        </p:txBody>
      </p:sp>
      <p:sp>
        <p:nvSpPr>
          <p:cNvPr id="3" name="Subtitle 2"/>
          <p:cNvSpPr>
            <a:spLocks noGrp="1"/>
          </p:cNvSpPr>
          <p:nvPr>
            <p:ph type="subTitle" idx="1"/>
          </p:nvPr>
        </p:nvSpPr>
        <p:spPr>
          <a:xfrm>
            <a:off x="319087" y="3981660"/>
            <a:ext cx="4403098" cy="3657600"/>
          </a:xfrm>
        </p:spPr>
        <p:txBody>
          <a:bodyPr>
            <a:noAutofit/>
          </a:bodyPr>
          <a:lstStyle/>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r>
              <a:rPr lang="en-US" sz="2000" dirty="0">
                <a:solidFill>
                  <a:srgbClr val="FFFF00"/>
                </a:solidFill>
                <a:hlinkClick r:id="rId2"/>
              </a:rPr>
              <a:t>http://www.bbc.com/news/blogs-trending-42724320</a:t>
            </a:r>
            <a:endParaRPr lang="en-US" sz="2000" dirty="0">
              <a:solidFill>
                <a:srgbClr val="FFFF00"/>
              </a:solidFill>
            </a:endParaRPr>
          </a:p>
        </p:txBody>
      </p:sp>
      <p:pic>
        <p:nvPicPr>
          <p:cNvPr id="5" name="Picture 4">
            <a:extLst>
              <a:ext uri="{FF2B5EF4-FFF2-40B4-BE49-F238E27FC236}">
                <a16:creationId xmlns:a16="http://schemas.microsoft.com/office/drawing/2014/main" id="{05DC08AF-52E6-2C24-E218-26DE8AAC60FE}"/>
              </a:ext>
            </a:extLst>
          </p:cNvPr>
          <p:cNvPicPr>
            <a:picLocks noChangeAspect="1"/>
          </p:cNvPicPr>
          <p:nvPr/>
        </p:nvPicPr>
        <p:blipFill>
          <a:blip r:embed="rId3"/>
          <a:stretch>
            <a:fillRect/>
          </a:stretch>
        </p:blipFill>
        <p:spPr>
          <a:xfrm>
            <a:off x="1121402" y="1515299"/>
            <a:ext cx="7239000" cy="4932722"/>
          </a:xfrm>
          <a:prstGeom prst="rect">
            <a:avLst/>
          </a:prstGeom>
        </p:spPr>
      </p:pic>
    </p:spTree>
    <p:extLst>
      <p:ext uri="{BB962C8B-B14F-4D97-AF65-F5344CB8AC3E}">
        <p14:creationId xmlns:p14="http://schemas.microsoft.com/office/powerpoint/2010/main" val="5603195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7700" y="29836"/>
            <a:ext cx="8229600" cy="973102"/>
          </a:xfrm>
        </p:spPr>
        <p:txBody>
          <a:bodyPr>
            <a:normAutofit/>
          </a:bodyPr>
          <a:lstStyle/>
          <a:p>
            <a:r>
              <a:rPr lang="en-US" dirty="0">
                <a:solidFill>
                  <a:srgbClr val="FFFF00"/>
                </a:solidFill>
              </a:rPr>
              <a:t>Access issues</a:t>
            </a:r>
            <a:endParaRPr lang="en-US" dirty="0"/>
          </a:p>
        </p:txBody>
      </p:sp>
      <p:sp>
        <p:nvSpPr>
          <p:cNvPr id="3" name="Subtitle 2"/>
          <p:cNvSpPr>
            <a:spLocks noGrp="1"/>
          </p:cNvSpPr>
          <p:nvPr>
            <p:ph type="subTitle" idx="1"/>
          </p:nvPr>
        </p:nvSpPr>
        <p:spPr>
          <a:xfrm>
            <a:off x="319087" y="3981660"/>
            <a:ext cx="4403098" cy="3657600"/>
          </a:xfrm>
        </p:spPr>
        <p:txBody>
          <a:bodyPr>
            <a:noAutofit/>
          </a:bodyPr>
          <a:lstStyle/>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r>
              <a:rPr lang="en-US" sz="2000" dirty="0">
                <a:solidFill>
                  <a:srgbClr val="FFFF00"/>
                </a:solidFill>
                <a:hlinkClick r:id="rId2"/>
              </a:rPr>
              <a:t>http://www.bbc.com/news/blogs-trending-42724320</a:t>
            </a:r>
            <a:endParaRPr lang="en-US" sz="2000" dirty="0">
              <a:solidFill>
                <a:srgbClr val="FFFF00"/>
              </a:solidFill>
            </a:endParaRPr>
          </a:p>
        </p:txBody>
      </p:sp>
      <p:pic>
        <p:nvPicPr>
          <p:cNvPr id="8" name="Picture 7">
            <a:extLst>
              <a:ext uri="{FF2B5EF4-FFF2-40B4-BE49-F238E27FC236}">
                <a16:creationId xmlns:a16="http://schemas.microsoft.com/office/drawing/2014/main" id="{B9AFDC41-0C10-C2A9-A2A6-A9F8DD64D457}"/>
              </a:ext>
            </a:extLst>
          </p:cNvPr>
          <p:cNvPicPr>
            <a:picLocks noChangeAspect="1"/>
          </p:cNvPicPr>
          <p:nvPr/>
        </p:nvPicPr>
        <p:blipFill>
          <a:blip r:embed="rId3"/>
          <a:stretch>
            <a:fillRect/>
          </a:stretch>
        </p:blipFill>
        <p:spPr>
          <a:xfrm>
            <a:off x="1676400" y="1373401"/>
            <a:ext cx="5500295" cy="5216517"/>
          </a:xfrm>
          <a:prstGeom prst="rect">
            <a:avLst/>
          </a:prstGeom>
        </p:spPr>
      </p:pic>
    </p:spTree>
    <p:extLst>
      <p:ext uri="{BB962C8B-B14F-4D97-AF65-F5344CB8AC3E}">
        <p14:creationId xmlns:p14="http://schemas.microsoft.com/office/powerpoint/2010/main" val="36163299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7700" y="29836"/>
            <a:ext cx="8229600" cy="973102"/>
          </a:xfrm>
        </p:spPr>
        <p:txBody>
          <a:bodyPr>
            <a:normAutofit/>
          </a:bodyPr>
          <a:lstStyle/>
          <a:p>
            <a:r>
              <a:rPr lang="en-US" dirty="0">
                <a:solidFill>
                  <a:srgbClr val="FFFF00"/>
                </a:solidFill>
              </a:rPr>
              <a:t>Archives in the news</a:t>
            </a:r>
            <a:endParaRPr lang="en-US" dirty="0"/>
          </a:p>
        </p:txBody>
      </p:sp>
      <p:sp>
        <p:nvSpPr>
          <p:cNvPr id="3" name="Subtitle 2"/>
          <p:cNvSpPr>
            <a:spLocks noGrp="1"/>
          </p:cNvSpPr>
          <p:nvPr>
            <p:ph type="subTitle" idx="1"/>
          </p:nvPr>
        </p:nvSpPr>
        <p:spPr>
          <a:xfrm>
            <a:off x="319087" y="3981660"/>
            <a:ext cx="4403098" cy="3657600"/>
          </a:xfrm>
        </p:spPr>
        <p:txBody>
          <a:bodyPr>
            <a:noAutofit/>
          </a:bodyPr>
          <a:lstStyle/>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r>
              <a:rPr lang="en-US" sz="2000" dirty="0">
                <a:solidFill>
                  <a:srgbClr val="FFFF00"/>
                </a:solidFill>
                <a:hlinkClick r:id="rId2"/>
              </a:rPr>
              <a:t>http://www.bbc.com/news/blogs-trending-42724320</a:t>
            </a:r>
            <a:endParaRPr lang="en-US" sz="2000" dirty="0">
              <a:solidFill>
                <a:srgbClr val="FFFF00"/>
              </a:solidFill>
            </a:endParaRPr>
          </a:p>
        </p:txBody>
      </p:sp>
      <p:pic>
        <p:nvPicPr>
          <p:cNvPr id="6" name="Picture 5">
            <a:extLst>
              <a:ext uri="{FF2B5EF4-FFF2-40B4-BE49-F238E27FC236}">
                <a16:creationId xmlns:a16="http://schemas.microsoft.com/office/drawing/2014/main" id="{3E07421A-9ABF-F451-09A8-D62E064095FB}"/>
              </a:ext>
            </a:extLst>
          </p:cNvPr>
          <p:cNvPicPr>
            <a:picLocks noChangeAspect="1"/>
          </p:cNvPicPr>
          <p:nvPr/>
        </p:nvPicPr>
        <p:blipFill>
          <a:blip r:embed="rId3"/>
          <a:stretch>
            <a:fillRect/>
          </a:stretch>
        </p:blipFill>
        <p:spPr>
          <a:xfrm>
            <a:off x="2133600" y="1143000"/>
            <a:ext cx="4403098" cy="5423558"/>
          </a:xfrm>
          <a:prstGeom prst="rect">
            <a:avLst/>
          </a:prstGeom>
        </p:spPr>
      </p:pic>
    </p:spTree>
    <p:extLst>
      <p:ext uri="{BB962C8B-B14F-4D97-AF65-F5344CB8AC3E}">
        <p14:creationId xmlns:p14="http://schemas.microsoft.com/office/powerpoint/2010/main" val="12517736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7700" y="29836"/>
            <a:ext cx="8229600" cy="973102"/>
          </a:xfrm>
        </p:spPr>
        <p:txBody>
          <a:bodyPr>
            <a:normAutofit/>
          </a:bodyPr>
          <a:lstStyle/>
          <a:p>
            <a:r>
              <a:rPr lang="en-US" dirty="0">
                <a:solidFill>
                  <a:srgbClr val="FFFF00"/>
                </a:solidFill>
              </a:rPr>
              <a:t>Press releases</a:t>
            </a:r>
            <a:endParaRPr lang="en-US" dirty="0"/>
          </a:p>
        </p:txBody>
      </p:sp>
      <p:sp>
        <p:nvSpPr>
          <p:cNvPr id="3" name="Subtitle 2"/>
          <p:cNvSpPr>
            <a:spLocks noGrp="1"/>
          </p:cNvSpPr>
          <p:nvPr>
            <p:ph type="subTitle" idx="1"/>
          </p:nvPr>
        </p:nvSpPr>
        <p:spPr>
          <a:xfrm>
            <a:off x="2286000" y="6285134"/>
            <a:ext cx="6553200" cy="572866"/>
          </a:xfrm>
        </p:spPr>
        <p:txBody>
          <a:bodyPr>
            <a:noAutofit/>
          </a:bodyPr>
          <a:lstStyle/>
          <a:p>
            <a:pPr marL="571500" indent="-571500" algn="l">
              <a:buFont typeface="Wingdings" panose="05000000000000000000" pitchFamily="2" charset="2"/>
              <a:buChar char="§"/>
            </a:pPr>
            <a:r>
              <a:rPr lang="en-US" sz="1800" dirty="0">
                <a:solidFill>
                  <a:srgbClr val="FFFF00"/>
                </a:solidFill>
              </a:rPr>
              <a:t>https://www.archives.gov/press/press-releases/2022/nr22-001</a:t>
            </a: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p:txBody>
      </p:sp>
      <p:pic>
        <p:nvPicPr>
          <p:cNvPr id="5" name="Picture 4">
            <a:extLst>
              <a:ext uri="{FF2B5EF4-FFF2-40B4-BE49-F238E27FC236}">
                <a16:creationId xmlns:a16="http://schemas.microsoft.com/office/drawing/2014/main" id="{EE3597BE-4B43-414B-4B24-18DD997E82B2}"/>
              </a:ext>
            </a:extLst>
          </p:cNvPr>
          <p:cNvPicPr>
            <a:picLocks noChangeAspect="1"/>
          </p:cNvPicPr>
          <p:nvPr/>
        </p:nvPicPr>
        <p:blipFill>
          <a:blip r:embed="rId3"/>
          <a:stretch>
            <a:fillRect/>
          </a:stretch>
        </p:blipFill>
        <p:spPr>
          <a:xfrm>
            <a:off x="2476500" y="1011874"/>
            <a:ext cx="4572000" cy="5273260"/>
          </a:xfrm>
          <a:prstGeom prst="rect">
            <a:avLst/>
          </a:prstGeom>
        </p:spPr>
      </p:pic>
    </p:spTree>
    <p:extLst>
      <p:ext uri="{BB962C8B-B14F-4D97-AF65-F5344CB8AC3E}">
        <p14:creationId xmlns:p14="http://schemas.microsoft.com/office/powerpoint/2010/main" val="508956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7700" y="29836"/>
            <a:ext cx="8229600" cy="973102"/>
          </a:xfrm>
        </p:spPr>
        <p:txBody>
          <a:bodyPr>
            <a:normAutofit/>
          </a:bodyPr>
          <a:lstStyle/>
          <a:p>
            <a:r>
              <a:rPr lang="en-US" dirty="0">
                <a:solidFill>
                  <a:srgbClr val="FFFF00"/>
                </a:solidFill>
              </a:rPr>
              <a:t>Archives in the news</a:t>
            </a:r>
            <a:endParaRPr lang="en-US" dirty="0"/>
          </a:p>
        </p:txBody>
      </p:sp>
      <p:sp>
        <p:nvSpPr>
          <p:cNvPr id="3" name="Subtitle 2"/>
          <p:cNvSpPr>
            <a:spLocks noGrp="1"/>
          </p:cNvSpPr>
          <p:nvPr>
            <p:ph type="subTitle" idx="1"/>
          </p:nvPr>
        </p:nvSpPr>
        <p:spPr>
          <a:xfrm>
            <a:off x="319087" y="3981660"/>
            <a:ext cx="4403098" cy="3657600"/>
          </a:xfrm>
        </p:spPr>
        <p:txBody>
          <a:bodyPr>
            <a:noAutofit/>
          </a:bodyPr>
          <a:lstStyle/>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r>
              <a:rPr lang="en-US" sz="2000" dirty="0">
                <a:solidFill>
                  <a:srgbClr val="FFFF00"/>
                </a:solidFill>
                <a:hlinkClick r:id="rId2"/>
              </a:rPr>
              <a:t>http://www.bbc.com/news/blogs-trending-42724320</a:t>
            </a:r>
            <a:endParaRPr lang="en-US" sz="2000" dirty="0">
              <a:solidFill>
                <a:srgbClr val="FFFF00"/>
              </a:solidFill>
            </a:endParaRPr>
          </a:p>
        </p:txBody>
      </p:sp>
      <p:pic>
        <p:nvPicPr>
          <p:cNvPr id="5" name="Picture 4">
            <a:extLst>
              <a:ext uri="{FF2B5EF4-FFF2-40B4-BE49-F238E27FC236}">
                <a16:creationId xmlns:a16="http://schemas.microsoft.com/office/drawing/2014/main" id="{1A29C1F9-D9D0-761E-B27D-C1B4812B2BB9}"/>
              </a:ext>
            </a:extLst>
          </p:cNvPr>
          <p:cNvPicPr>
            <a:picLocks noChangeAspect="1"/>
          </p:cNvPicPr>
          <p:nvPr/>
        </p:nvPicPr>
        <p:blipFill>
          <a:blip r:embed="rId3"/>
          <a:stretch>
            <a:fillRect/>
          </a:stretch>
        </p:blipFill>
        <p:spPr>
          <a:xfrm>
            <a:off x="605554" y="1752600"/>
            <a:ext cx="7932891" cy="3886200"/>
          </a:xfrm>
          <a:prstGeom prst="rect">
            <a:avLst/>
          </a:prstGeom>
        </p:spPr>
      </p:pic>
    </p:spTree>
    <p:extLst>
      <p:ext uri="{BB962C8B-B14F-4D97-AF65-F5344CB8AC3E}">
        <p14:creationId xmlns:p14="http://schemas.microsoft.com/office/powerpoint/2010/main" val="12110301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7700" y="29836"/>
            <a:ext cx="8229600" cy="973102"/>
          </a:xfrm>
        </p:spPr>
        <p:txBody>
          <a:bodyPr>
            <a:normAutofit/>
          </a:bodyPr>
          <a:lstStyle/>
          <a:p>
            <a:r>
              <a:rPr lang="en-US" dirty="0">
                <a:solidFill>
                  <a:srgbClr val="FFFF00"/>
                </a:solidFill>
              </a:rPr>
              <a:t>Archives in the news</a:t>
            </a:r>
            <a:endParaRPr lang="en-US" dirty="0"/>
          </a:p>
        </p:txBody>
      </p:sp>
      <p:sp>
        <p:nvSpPr>
          <p:cNvPr id="3" name="Subtitle 2"/>
          <p:cNvSpPr>
            <a:spLocks noGrp="1"/>
          </p:cNvSpPr>
          <p:nvPr>
            <p:ph type="subTitle" idx="1"/>
          </p:nvPr>
        </p:nvSpPr>
        <p:spPr>
          <a:xfrm>
            <a:off x="319087" y="3981660"/>
            <a:ext cx="4403098" cy="3657600"/>
          </a:xfrm>
        </p:spPr>
        <p:txBody>
          <a:bodyPr>
            <a:noAutofit/>
          </a:bodyPr>
          <a:lstStyle/>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r>
              <a:rPr lang="en-US" sz="2000" dirty="0">
                <a:solidFill>
                  <a:srgbClr val="FFFF00"/>
                </a:solidFill>
                <a:hlinkClick r:id="rId2"/>
              </a:rPr>
              <a:t>http://www.bbc.com/news/blogs-trending-42724320</a:t>
            </a:r>
            <a:endParaRPr lang="en-US" sz="2000" dirty="0">
              <a:solidFill>
                <a:srgbClr val="FFFF00"/>
              </a:solidFill>
            </a:endParaRPr>
          </a:p>
        </p:txBody>
      </p:sp>
      <p:pic>
        <p:nvPicPr>
          <p:cNvPr id="6" name="Picture 5">
            <a:extLst>
              <a:ext uri="{FF2B5EF4-FFF2-40B4-BE49-F238E27FC236}">
                <a16:creationId xmlns:a16="http://schemas.microsoft.com/office/drawing/2014/main" id="{9E52B548-9C08-E09D-CA42-85B47D733E55}"/>
              </a:ext>
            </a:extLst>
          </p:cNvPr>
          <p:cNvPicPr>
            <a:picLocks noChangeAspect="1"/>
          </p:cNvPicPr>
          <p:nvPr/>
        </p:nvPicPr>
        <p:blipFill>
          <a:blip r:embed="rId3"/>
          <a:stretch>
            <a:fillRect/>
          </a:stretch>
        </p:blipFill>
        <p:spPr>
          <a:xfrm>
            <a:off x="1295400" y="1092250"/>
            <a:ext cx="6172200" cy="5495884"/>
          </a:xfrm>
          <a:prstGeom prst="rect">
            <a:avLst/>
          </a:prstGeom>
        </p:spPr>
      </p:pic>
    </p:spTree>
    <p:extLst>
      <p:ext uri="{BB962C8B-B14F-4D97-AF65-F5344CB8AC3E}">
        <p14:creationId xmlns:p14="http://schemas.microsoft.com/office/powerpoint/2010/main" val="539701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7700" y="29836"/>
            <a:ext cx="8229600" cy="973102"/>
          </a:xfrm>
        </p:spPr>
        <p:txBody>
          <a:bodyPr>
            <a:normAutofit/>
          </a:bodyPr>
          <a:lstStyle/>
          <a:p>
            <a:r>
              <a:rPr lang="en-US" dirty="0">
                <a:solidFill>
                  <a:srgbClr val="FFFF00"/>
                </a:solidFill>
              </a:rPr>
              <a:t>Archives in the news</a:t>
            </a:r>
            <a:endParaRPr lang="en-US" dirty="0"/>
          </a:p>
        </p:txBody>
      </p:sp>
      <p:sp>
        <p:nvSpPr>
          <p:cNvPr id="3" name="Subtitle 2"/>
          <p:cNvSpPr>
            <a:spLocks noGrp="1"/>
          </p:cNvSpPr>
          <p:nvPr>
            <p:ph type="subTitle" idx="1"/>
          </p:nvPr>
        </p:nvSpPr>
        <p:spPr>
          <a:xfrm>
            <a:off x="319087" y="3981660"/>
            <a:ext cx="4403098" cy="3657600"/>
          </a:xfrm>
        </p:spPr>
        <p:txBody>
          <a:bodyPr>
            <a:noAutofit/>
          </a:bodyPr>
          <a:lstStyle/>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endParaRPr lang="en-US" sz="2400" dirty="0">
              <a:solidFill>
                <a:srgbClr val="FFFF00"/>
              </a:solidFill>
              <a:hlinkClick r:id="rId2"/>
            </a:endParaRPr>
          </a:p>
          <a:p>
            <a:pPr marL="571500" indent="-571500" algn="l">
              <a:buFont typeface="Wingdings" panose="05000000000000000000" pitchFamily="2" charset="2"/>
              <a:buChar char="§"/>
            </a:pPr>
            <a:r>
              <a:rPr lang="en-US" sz="2000" dirty="0">
                <a:solidFill>
                  <a:srgbClr val="FFFF00"/>
                </a:solidFill>
                <a:hlinkClick r:id="rId2"/>
              </a:rPr>
              <a:t>http://www.bbc.com/news/blogs-trending-42724320</a:t>
            </a:r>
            <a:endParaRPr lang="en-US" sz="2000" dirty="0">
              <a:solidFill>
                <a:srgbClr val="FFFF00"/>
              </a:solidFill>
            </a:endParaRPr>
          </a:p>
        </p:txBody>
      </p:sp>
      <p:pic>
        <p:nvPicPr>
          <p:cNvPr id="5" name="Picture 4">
            <a:extLst>
              <a:ext uri="{FF2B5EF4-FFF2-40B4-BE49-F238E27FC236}">
                <a16:creationId xmlns:a16="http://schemas.microsoft.com/office/drawing/2014/main" id="{F4160D6D-530B-0A8C-6590-E1F37F7FF39E}"/>
              </a:ext>
            </a:extLst>
          </p:cNvPr>
          <p:cNvPicPr>
            <a:picLocks noChangeAspect="1"/>
          </p:cNvPicPr>
          <p:nvPr/>
        </p:nvPicPr>
        <p:blipFill>
          <a:blip r:embed="rId3"/>
          <a:stretch>
            <a:fillRect/>
          </a:stretch>
        </p:blipFill>
        <p:spPr>
          <a:xfrm>
            <a:off x="1295400" y="1262986"/>
            <a:ext cx="5776451" cy="5437348"/>
          </a:xfrm>
          <a:prstGeom prst="rect">
            <a:avLst/>
          </a:prstGeom>
        </p:spPr>
      </p:pic>
    </p:spTree>
    <p:extLst>
      <p:ext uri="{BB962C8B-B14F-4D97-AF65-F5344CB8AC3E}">
        <p14:creationId xmlns:p14="http://schemas.microsoft.com/office/powerpoint/2010/main" val="303593837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44548</TotalTime>
  <Words>697</Words>
  <Application>Microsoft Office PowerPoint</Application>
  <PresentationFormat>On-screen Show (4:3)</PresentationFormat>
  <Paragraphs>399</Paragraphs>
  <Slides>40</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40</vt:i4>
      </vt:variant>
    </vt:vector>
  </HeadingPairs>
  <TitlesOfParts>
    <vt:vector size="49" baseType="lpstr">
      <vt:lpstr>Arial</vt:lpstr>
      <vt:lpstr>Calibri</vt:lpstr>
      <vt:lpstr>Merriweather</vt:lpstr>
      <vt:lpstr>nyt-imperial</vt:lpstr>
      <vt:lpstr>Source Sans Pro</vt:lpstr>
      <vt:lpstr>Wingdings</vt:lpstr>
      <vt:lpstr>Wingdings 2</vt:lpstr>
      <vt:lpstr>Wingdings 3</vt:lpstr>
      <vt:lpstr>Apex</vt:lpstr>
      <vt:lpstr>Navigating the National Archives </vt:lpstr>
      <vt:lpstr>National archives in the news</vt:lpstr>
      <vt:lpstr>Archives in the news</vt:lpstr>
      <vt:lpstr>Archives in the news</vt:lpstr>
      <vt:lpstr>Archives in the news</vt:lpstr>
      <vt:lpstr>Press releases</vt:lpstr>
      <vt:lpstr>Archives in the news</vt:lpstr>
      <vt:lpstr>Archives in the news</vt:lpstr>
      <vt:lpstr>Archives in the news</vt:lpstr>
      <vt:lpstr>The broader issue of classfication</vt:lpstr>
      <vt:lpstr>A Vast Network</vt:lpstr>
      <vt:lpstr>A Vast Network</vt:lpstr>
      <vt:lpstr>A Vast Network</vt:lpstr>
      <vt:lpstr>A Vast Network</vt:lpstr>
      <vt:lpstr>HIGH VALUE Criteria</vt:lpstr>
      <vt:lpstr>Overview</vt:lpstr>
      <vt:lpstr>Overview</vt:lpstr>
      <vt:lpstr>By the numbers</vt:lpstr>
      <vt:lpstr>By the numbers</vt:lpstr>
      <vt:lpstr>By the numbers</vt:lpstr>
      <vt:lpstr>History</vt:lpstr>
      <vt:lpstr>History</vt:lpstr>
      <vt:lpstr>More History</vt:lpstr>
      <vt:lpstr>Key Figure</vt:lpstr>
      <vt:lpstr>Presidents’ Materials</vt:lpstr>
      <vt:lpstr>Presidential Act</vt:lpstr>
      <vt:lpstr>Electronic Records</vt:lpstr>
      <vt:lpstr>Research Tools</vt:lpstr>
      <vt:lpstr>Research tools</vt:lpstr>
      <vt:lpstr>Research tools</vt:lpstr>
      <vt:lpstr>Starting points</vt:lpstr>
      <vt:lpstr>Highlighted material</vt:lpstr>
      <vt:lpstr>Nixon sample</vt:lpstr>
      <vt:lpstr>Use of Network of Archives</vt:lpstr>
      <vt:lpstr>Impact and books</vt:lpstr>
      <vt:lpstr>Impact and books</vt:lpstr>
      <vt:lpstr>Impact and books Army at Dawn – Rick Atkinson</vt:lpstr>
      <vt:lpstr>Funding issues</vt:lpstr>
      <vt:lpstr>Access issues</vt:lpstr>
      <vt:lpstr>Access issues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Fact Checking and Fake News</dc:title>
  <dc:creator>brant</dc:creator>
  <cp:lastModifiedBy>OLLI</cp:lastModifiedBy>
  <cp:revision>185</cp:revision>
  <dcterms:created xsi:type="dcterms:W3CDTF">2018-01-23T19:16:06Z</dcterms:created>
  <dcterms:modified xsi:type="dcterms:W3CDTF">2023-04-03T13:26:58Z</dcterms:modified>
</cp:coreProperties>
</file>