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504" r:id="rId2"/>
    <p:sldId id="505" r:id="rId3"/>
    <p:sldId id="513" r:id="rId4"/>
    <p:sldId id="431" r:id="rId5"/>
    <p:sldId id="522" r:id="rId6"/>
    <p:sldId id="569" r:id="rId7"/>
    <p:sldId id="558" r:id="rId8"/>
    <p:sldId id="570" r:id="rId9"/>
    <p:sldId id="549" r:id="rId10"/>
    <p:sldId id="550" r:id="rId11"/>
    <p:sldId id="551" r:id="rId12"/>
    <p:sldId id="572" r:id="rId13"/>
    <p:sldId id="582" r:id="rId14"/>
    <p:sldId id="523" r:id="rId15"/>
    <p:sldId id="576" r:id="rId16"/>
    <p:sldId id="548" r:id="rId17"/>
    <p:sldId id="577" r:id="rId18"/>
    <p:sldId id="578" r:id="rId19"/>
    <p:sldId id="579" r:id="rId20"/>
    <p:sldId id="573" r:id="rId21"/>
    <p:sldId id="574" r:id="rId22"/>
    <p:sldId id="575" r:id="rId23"/>
    <p:sldId id="581" r:id="rId24"/>
    <p:sldId id="580" r:id="rId25"/>
    <p:sldId id="526" r:id="rId26"/>
    <p:sldId id="566" r:id="rId27"/>
    <p:sldId id="568" r:id="rId28"/>
    <p:sldId id="567" r:id="rId29"/>
    <p:sldId id="552" r:id="rId30"/>
    <p:sldId id="553" r:id="rId31"/>
    <p:sldId id="554" r:id="rId32"/>
    <p:sldId id="555" r:id="rId33"/>
    <p:sldId id="556" r:id="rId34"/>
    <p:sldId id="557" r:id="rId35"/>
    <p:sldId id="547" r:id="rId36"/>
    <p:sldId id="583" r:id="rId37"/>
    <p:sldId id="528" r:id="rId38"/>
    <p:sldId id="529" r:id="rId39"/>
    <p:sldId id="530" r:id="rId40"/>
    <p:sldId id="531" r:id="rId41"/>
    <p:sldId id="532" r:id="rId42"/>
    <p:sldId id="565" r:id="rId43"/>
    <p:sldId id="533" r:id="rId44"/>
    <p:sldId id="534" r:id="rId45"/>
    <p:sldId id="535" r:id="rId46"/>
    <p:sldId id="564" r:id="rId47"/>
    <p:sldId id="543" r:id="rId48"/>
    <p:sldId id="544" r:id="rId49"/>
    <p:sldId id="545" r:id="rId50"/>
    <p:sldId id="536" r:id="rId51"/>
    <p:sldId id="537" r:id="rId52"/>
    <p:sldId id="538" r:id="rId53"/>
    <p:sldId id="539" r:id="rId54"/>
    <p:sldId id="540" r:id="rId55"/>
    <p:sldId id="541" r:id="rId56"/>
    <p:sldId id="546" r:id="rId57"/>
    <p:sldId id="542" r:id="rId58"/>
    <p:sldId id="560" r:id="rId59"/>
    <p:sldId id="561" r:id="rId60"/>
    <p:sldId id="562" r:id="rId61"/>
    <p:sldId id="563" r:id="rId62"/>
    <p:sldId id="527" r:id="rId63"/>
    <p:sldId id="586" r:id="rId64"/>
    <p:sldId id="585" r:id="rId65"/>
    <p:sldId id="628" r:id="rId66"/>
    <p:sldId id="587" r:id="rId67"/>
    <p:sldId id="524" r:id="rId68"/>
    <p:sldId id="629" r:id="rId69"/>
    <p:sldId id="631" r:id="rId70"/>
    <p:sldId id="588" r:id="rId71"/>
    <p:sldId id="630" r:id="rId72"/>
    <p:sldId id="559" r:id="rId73"/>
    <p:sldId id="584" r:id="rId7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rey Nyquist" initials="J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81" autoAdjust="0"/>
    <p:restoredTop sz="94270" autoAdjust="0"/>
  </p:normalViewPr>
  <p:slideViewPr>
    <p:cSldViewPr snapToGrid="0">
      <p:cViewPr varScale="1">
        <p:scale>
          <a:sx n="115" d="100"/>
          <a:sy n="115" d="100"/>
        </p:scale>
        <p:origin x="132" y="27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3/23/2023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3/23/2023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3/23/2023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3/23/2023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3/23/2023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3/23/2023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3/23/2023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3/23/2023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3/23/2023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3/23/2023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3/23/2023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3/23/2023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3/23/2023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3/23/2023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212C3-736A-8E4A-85C4-E77D74ED6E33}"/>
              </a:ext>
            </a:extLst>
          </p:cNvPr>
          <p:cNvSpPr>
            <a:spLocks noGrp="1"/>
          </p:cNvSpPr>
          <p:nvPr>
            <p:ph type="title"/>
          </p:nvPr>
        </p:nvSpPr>
        <p:spPr/>
        <p:txBody>
          <a:bodyPr>
            <a:normAutofit fontScale="90000"/>
          </a:bodyPr>
          <a:lstStyle/>
          <a:p>
            <a:pPr algn="ctr"/>
            <a:r>
              <a:rPr lang="en-US" sz="4800" dirty="0"/>
              <a:t>“A Good Day To Die”</a:t>
            </a:r>
            <a:br>
              <a:rPr lang="en-US" sz="4800" dirty="0"/>
            </a:br>
            <a:r>
              <a:rPr lang="en-US" sz="4800" dirty="0"/>
              <a:t>Indian Wars in the American West</a:t>
            </a:r>
          </a:p>
        </p:txBody>
      </p:sp>
      <p:sp>
        <p:nvSpPr>
          <p:cNvPr id="3" name="Content Placeholder 2">
            <a:extLst>
              <a:ext uri="{FF2B5EF4-FFF2-40B4-BE49-F238E27FC236}">
                <a16:creationId xmlns:a16="http://schemas.microsoft.com/office/drawing/2014/main" id="{A2D10DD4-F0D1-5667-B975-AC37B7492602}"/>
              </a:ext>
            </a:extLst>
          </p:cNvPr>
          <p:cNvSpPr>
            <a:spLocks noGrp="1"/>
          </p:cNvSpPr>
          <p:nvPr>
            <p:ph idx="1"/>
          </p:nvPr>
        </p:nvSpPr>
        <p:spPr/>
        <p:txBody>
          <a:bodyPr>
            <a:normAutofit/>
          </a:bodyPr>
          <a:lstStyle/>
          <a:p>
            <a:pPr marL="0" indent="0">
              <a:buNone/>
            </a:pPr>
            <a:endParaRPr lang="en-US" sz="6000" dirty="0"/>
          </a:p>
          <a:p>
            <a:pPr marL="0" indent="0" algn="ctr">
              <a:buNone/>
            </a:pPr>
            <a:endParaRPr lang="en-US" sz="6000" dirty="0"/>
          </a:p>
        </p:txBody>
      </p:sp>
      <p:pic>
        <p:nvPicPr>
          <p:cNvPr id="11" name="Picture 10">
            <a:extLst>
              <a:ext uri="{FF2B5EF4-FFF2-40B4-BE49-F238E27FC236}">
                <a16:creationId xmlns:a16="http://schemas.microsoft.com/office/drawing/2014/main" id="{F8E536E2-D2FD-DEAA-A180-9F8FB2F40B69}"/>
              </a:ext>
            </a:extLst>
          </p:cNvPr>
          <p:cNvPicPr>
            <a:picLocks noChangeAspect="1"/>
          </p:cNvPicPr>
          <p:nvPr/>
        </p:nvPicPr>
        <p:blipFill>
          <a:blip r:embed="rId2"/>
          <a:stretch>
            <a:fillRect/>
          </a:stretch>
        </p:blipFill>
        <p:spPr>
          <a:xfrm>
            <a:off x="10726680" y="582591"/>
            <a:ext cx="1399815" cy="1422212"/>
          </a:xfrm>
          <a:prstGeom prst="rect">
            <a:avLst/>
          </a:prstGeom>
        </p:spPr>
      </p:pic>
    </p:spTree>
    <p:extLst>
      <p:ext uri="{BB962C8B-B14F-4D97-AF65-F5344CB8AC3E}">
        <p14:creationId xmlns:p14="http://schemas.microsoft.com/office/powerpoint/2010/main" val="2860159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204DF-C86D-6DD7-B551-31C970193F06}"/>
              </a:ext>
            </a:extLst>
          </p:cNvPr>
          <p:cNvSpPr>
            <a:spLocks noGrp="1"/>
          </p:cNvSpPr>
          <p:nvPr>
            <p:ph type="title"/>
          </p:nvPr>
        </p:nvSpPr>
        <p:spPr/>
        <p:txBody>
          <a:bodyPr/>
          <a:lstStyle/>
          <a:p>
            <a:r>
              <a:rPr lang="en-US" dirty="0"/>
              <a:t>The Montana Column</a:t>
            </a:r>
          </a:p>
        </p:txBody>
      </p:sp>
      <p:sp>
        <p:nvSpPr>
          <p:cNvPr id="3" name="Content Placeholder 2">
            <a:extLst>
              <a:ext uri="{FF2B5EF4-FFF2-40B4-BE49-F238E27FC236}">
                <a16:creationId xmlns:a16="http://schemas.microsoft.com/office/drawing/2014/main" id="{3F8EB354-C958-CF78-D8D6-42463193969C}"/>
              </a:ext>
            </a:extLst>
          </p:cNvPr>
          <p:cNvSpPr>
            <a:spLocks noGrp="1"/>
          </p:cNvSpPr>
          <p:nvPr>
            <p:ph idx="1"/>
          </p:nvPr>
        </p:nvSpPr>
        <p:spPr>
          <a:xfrm>
            <a:off x="194442" y="2336872"/>
            <a:ext cx="7609490" cy="4316175"/>
          </a:xfrm>
        </p:spPr>
        <p:txBody>
          <a:bodyPr>
            <a:normAutofit/>
          </a:bodyPr>
          <a:lstStyle/>
          <a:p>
            <a:pPr marL="0" indent="0">
              <a:buNone/>
            </a:pPr>
            <a:r>
              <a:rPr lang="en-US" sz="3200" b="1" dirty="0"/>
              <a:t>Colonel John Gibbon</a:t>
            </a:r>
          </a:p>
          <a:p>
            <a:pPr marL="0" indent="0">
              <a:buNone/>
            </a:pPr>
            <a:r>
              <a:rPr lang="en-US" sz="3200" dirty="0"/>
              <a:t>	</a:t>
            </a:r>
            <a:r>
              <a:rPr lang="en-US" dirty="0"/>
              <a:t>Total: 23 officers, 374 men</a:t>
            </a:r>
            <a:endParaRPr lang="en-US" sz="3200" dirty="0"/>
          </a:p>
          <a:p>
            <a:r>
              <a:rPr lang="en-US" dirty="0"/>
              <a:t>Freeman’s Battalion, 7</a:t>
            </a:r>
            <a:r>
              <a:rPr lang="en-US" baseline="30000" dirty="0"/>
              <a:t>th</a:t>
            </a:r>
            <a:r>
              <a:rPr lang="en-US" dirty="0"/>
              <a:t> Infantry (cos A, B, H, I, K): 12 officers, 174 men</a:t>
            </a:r>
          </a:p>
          <a:p>
            <a:r>
              <a:rPr lang="en-US" dirty="0" err="1"/>
              <a:t>Brisbin’s</a:t>
            </a:r>
            <a:r>
              <a:rPr lang="en-US" dirty="0"/>
              <a:t> Battalion, 2</a:t>
            </a:r>
            <a:r>
              <a:rPr lang="en-US" baseline="30000" dirty="0"/>
              <a:t>nd</a:t>
            </a:r>
            <a:r>
              <a:rPr lang="en-US" dirty="0"/>
              <a:t> Cavalry (cos F, G H, L): 9 officers, 157 men</a:t>
            </a:r>
          </a:p>
          <a:p>
            <a:r>
              <a:rPr lang="en-US" dirty="0"/>
              <a:t>Gatling Gun Detachment, 7</a:t>
            </a:r>
            <a:r>
              <a:rPr lang="en-US" baseline="30000" dirty="0"/>
              <a:t>th</a:t>
            </a:r>
            <a:r>
              <a:rPr lang="en-US" dirty="0"/>
              <a:t> Infantry: 1 officer, 6 men</a:t>
            </a:r>
          </a:p>
          <a:p>
            <a:r>
              <a:rPr lang="en-US" dirty="0"/>
              <a:t>Crow Indian Scouts: 1 officer, 25 enlisted scouts, 12 mounted infantry, 7</a:t>
            </a:r>
            <a:r>
              <a:rPr lang="en-US" baseline="30000" dirty="0"/>
              <a:t>th</a:t>
            </a:r>
            <a:r>
              <a:rPr lang="en-US" dirty="0"/>
              <a:t> Infantry</a:t>
            </a:r>
          </a:p>
        </p:txBody>
      </p:sp>
      <p:pic>
        <p:nvPicPr>
          <p:cNvPr id="6" name="Picture 5">
            <a:extLst>
              <a:ext uri="{FF2B5EF4-FFF2-40B4-BE49-F238E27FC236}">
                <a16:creationId xmlns:a16="http://schemas.microsoft.com/office/drawing/2014/main" id="{E4198028-4DD6-0A51-A32E-662AF61C0C9C}"/>
              </a:ext>
            </a:extLst>
          </p:cNvPr>
          <p:cNvPicPr>
            <a:picLocks noChangeAspect="1"/>
          </p:cNvPicPr>
          <p:nvPr/>
        </p:nvPicPr>
        <p:blipFill>
          <a:blip r:embed="rId2"/>
          <a:stretch>
            <a:fillRect/>
          </a:stretch>
        </p:blipFill>
        <p:spPr>
          <a:xfrm>
            <a:off x="8591857" y="2159865"/>
            <a:ext cx="3404650" cy="4550939"/>
          </a:xfrm>
          <a:prstGeom prst="rect">
            <a:avLst/>
          </a:prstGeom>
        </p:spPr>
      </p:pic>
      <p:pic>
        <p:nvPicPr>
          <p:cNvPr id="4" name="Picture 3">
            <a:extLst>
              <a:ext uri="{FF2B5EF4-FFF2-40B4-BE49-F238E27FC236}">
                <a16:creationId xmlns:a16="http://schemas.microsoft.com/office/drawing/2014/main" id="{F44B33F5-22B7-F006-30B0-FFF8B874C9C8}"/>
              </a:ext>
            </a:extLst>
          </p:cNvPr>
          <p:cNvPicPr>
            <a:picLocks noChangeAspect="1"/>
          </p:cNvPicPr>
          <p:nvPr/>
        </p:nvPicPr>
        <p:blipFill>
          <a:blip r:embed="rId3"/>
          <a:stretch>
            <a:fillRect/>
          </a:stretch>
        </p:blipFill>
        <p:spPr>
          <a:xfrm>
            <a:off x="10715958" y="811590"/>
            <a:ext cx="1281600" cy="964213"/>
          </a:xfrm>
          <a:prstGeom prst="rect">
            <a:avLst/>
          </a:prstGeom>
        </p:spPr>
      </p:pic>
      <p:pic>
        <p:nvPicPr>
          <p:cNvPr id="7" name="Picture 6">
            <a:extLst>
              <a:ext uri="{FF2B5EF4-FFF2-40B4-BE49-F238E27FC236}">
                <a16:creationId xmlns:a16="http://schemas.microsoft.com/office/drawing/2014/main" id="{EF984937-36F4-2683-F560-45CCE5B7A569}"/>
              </a:ext>
            </a:extLst>
          </p:cNvPr>
          <p:cNvPicPr>
            <a:picLocks noChangeAspect="1"/>
          </p:cNvPicPr>
          <p:nvPr/>
        </p:nvPicPr>
        <p:blipFill>
          <a:blip r:embed="rId4"/>
          <a:stretch>
            <a:fillRect/>
          </a:stretch>
        </p:blipFill>
        <p:spPr>
          <a:xfrm>
            <a:off x="10715958" y="811590"/>
            <a:ext cx="1336150" cy="1005254"/>
          </a:xfrm>
          <a:prstGeom prst="rect">
            <a:avLst/>
          </a:prstGeom>
        </p:spPr>
      </p:pic>
    </p:spTree>
    <p:extLst>
      <p:ext uri="{BB962C8B-B14F-4D97-AF65-F5344CB8AC3E}">
        <p14:creationId xmlns:p14="http://schemas.microsoft.com/office/powerpoint/2010/main" val="3457410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204DF-C86D-6DD7-B551-31C970193F06}"/>
              </a:ext>
            </a:extLst>
          </p:cNvPr>
          <p:cNvSpPr>
            <a:spLocks noGrp="1"/>
          </p:cNvSpPr>
          <p:nvPr>
            <p:ph type="title"/>
          </p:nvPr>
        </p:nvSpPr>
        <p:spPr/>
        <p:txBody>
          <a:bodyPr/>
          <a:lstStyle/>
          <a:p>
            <a:r>
              <a:rPr lang="en-US" dirty="0"/>
              <a:t>Crook’s Column</a:t>
            </a:r>
          </a:p>
        </p:txBody>
      </p:sp>
      <p:sp>
        <p:nvSpPr>
          <p:cNvPr id="3" name="Content Placeholder 2">
            <a:extLst>
              <a:ext uri="{FF2B5EF4-FFF2-40B4-BE49-F238E27FC236}">
                <a16:creationId xmlns:a16="http://schemas.microsoft.com/office/drawing/2014/main" id="{3F8EB354-C958-CF78-D8D6-42463193969C}"/>
              </a:ext>
            </a:extLst>
          </p:cNvPr>
          <p:cNvSpPr>
            <a:spLocks noGrp="1"/>
          </p:cNvSpPr>
          <p:nvPr>
            <p:ph idx="1"/>
          </p:nvPr>
        </p:nvSpPr>
        <p:spPr>
          <a:xfrm>
            <a:off x="194441" y="2336872"/>
            <a:ext cx="8003627" cy="4316175"/>
          </a:xfrm>
        </p:spPr>
        <p:txBody>
          <a:bodyPr>
            <a:normAutofit fontScale="85000" lnSpcReduction="20000"/>
          </a:bodyPr>
          <a:lstStyle/>
          <a:p>
            <a:pPr marL="0" indent="0">
              <a:buNone/>
            </a:pPr>
            <a:r>
              <a:rPr lang="en-US" sz="3200" b="1" dirty="0"/>
              <a:t>Brigadier General George Crook</a:t>
            </a:r>
          </a:p>
          <a:p>
            <a:pPr marL="0" indent="0">
              <a:buNone/>
            </a:pPr>
            <a:r>
              <a:rPr lang="en-US" sz="3200" dirty="0"/>
              <a:t>	</a:t>
            </a:r>
            <a:r>
              <a:rPr lang="en-US" b="1" dirty="0"/>
              <a:t>Total: </a:t>
            </a:r>
            <a:r>
              <a:rPr lang="en-US" dirty="0"/>
              <a:t>47 officers, 950 men 262 enlisted scouts, 100 armed mule packers</a:t>
            </a:r>
            <a:endParaRPr lang="en-US" sz="3200" dirty="0"/>
          </a:p>
          <a:p>
            <a:r>
              <a:rPr lang="en-US" dirty="0"/>
              <a:t>Chambers’ Infantry Battalion </a:t>
            </a:r>
          </a:p>
          <a:p>
            <a:pPr lvl="1"/>
            <a:r>
              <a:rPr lang="en-US" dirty="0"/>
              <a:t>4</a:t>
            </a:r>
            <a:r>
              <a:rPr lang="en-US" baseline="30000" dirty="0"/>
              <a:t>th</a:t>
            </a:r>
            <a:r>
              <a:rPr lang="en-US" dirty="0"/>
              <a:t> Infantry (cos D, F)</a:t>
            </a:r>
          </a:p>
          <a:p>
            <a:pPr lvl="1"/>
            <a:r>
              <a:rPr lang="en-US" dirty="0"/>
              <a:t>9</a:t>
            </a:r>
            <a:r>
              <a:rPr lang="en-US" baseline="30000" dirty="0"/>
              <a:t>th</a:t>
            </a:r>
            <a:r>
              <a:rPr lang="en-US" dirty="0"/>
              <a:t> Infantry (cos C, G, H)</a:t>
            </a:r>
          </a:p>
          <a:p>
            <a:r>
              <a:rPr lang="en-US" dirty="0"/>
              <a:t>2</a:t>
            </a:r>
            <a:r>
              <a:rPr lang="en-US" baseline="30000" dirty="0"/>
              <a:t>nd</a:t>
            </a:r>
            <a:r>
              <a:rPr lang="en-US" dirty="0"/>
              <a:t> Cavalry Regiment </a:t>
            </a:r>
          </a:p>
          <a:p>
            <a:pPr lvl="1"/>
            <a:r>
              <a:rPr lang="en-US" dirty="0"/>
              <a:t>Noyes’ (cos A, B, D, E, I) </a:t>
            </a:r>
          </a:p>
          <a:p>
            <a:r>
              <a:rPr lang="en-US" dirty="0"/>
              <a:t>3</a:t>
            </a:r>
            <a:r>
              <a:rPr lang="en-US" baseline="30000" dirty="0"/>
              <a:t>rd</a:t>
            </a:r>
            <a:r>
              <a:rPr lang="en-US" dirty="0"/>
              <a:t> Cavalry Regiment </a:t>
            </a:r>
          </a:p>
          <a:p>
            <a:pPr lvl="1"/>
            <a:r>
              <a:rPr lang="en-US" dirty="0"/>
              <a:t>Royall’s Battalion (cos B, D, F, I, L)</a:t>
            </a:r>
          </a:p>
          <a:p>
            <a:pPr lvl="1"/>
            <a:r>
              <a:rPr lang="en-US" dirty="0"/>
              <a:t>Mills’ Battalion (cos A, E, M)</a:t>
            </a:r>
          </a:p>
          <a:p>
            <a:pPr lvl="1"/>
            <a:r>
              <a:rPr lang="en-US" dirty="0"/>
              <a:t>Van Vliet’s Battalion (cos C, G)</a:t>
            </a:r>
          </a:p>
          <a:p>
            <a:r>
              <a:rPr lang="en-US" dirty="0"/>
              <a:t>Crow Scout Battalion: 175 enlisted scouts</a:t>
            </a:r>
          </a:p>
          <a:p>
            <a:r>
              <a:rPr lang="en-US" dirty="0"/>
              <a:t>Shoshoni Scout Battalion: 86 enlisted scouts</a:t>
            </a:r>
          </a:p>
          <a:p>
            <a:endParaRPr lang="en-US" dirty="0"/>
          </a:p>
        </p:txBody>
      </p:sp>
      <p:pic>
        <p:nvPicPr>
          <p:cNvPr id="5" name="Picture 4">
            <a:extLst>
              <a:ext uri="{FF2B5EF4-FFF2-40B4-BE49-F238E27FC236}">
                <a16:creationId xmlns:a16="http://schemas.microsoft.com/office/drawing/2014/main" id="{2BAC3F70-7451-D249-569A-16B357DD02C9}"/>
              </a:ext>
            </a:extLst>
          </p:cNvPr>
          <p:cNvPicPr>
            <a:picLocks noChangeAspect="1"/>
          </p:cNvPicPr>
          <p:nvPr/>
        </p:nvPicPr>
        <p:blipFill>
          <a:blip r:embed="rId2"/>
          <a:stretch>
            <a:fillRect/>
          </a:stretch>
        </p:blipFill>
        <p:spPr>
          <a:xfrm>
            <a:off x="8513379" y="2336872"/>
            <a:ext cx="3484179" cy="4376097"/>
          </a:xfrm>
          <a:prstGeom prst="rect">
            <a:avLst/>
          </a:prstGeom>
        </p:spPr>
      </p:pic>
      <p:pic>
        <p:nvPicPr>
          <p:cNvPr id="4" name="Picture 3">
            <a:extLst>
              <a:ext uri="{FF2B5EF4-FFF2-40B4-BE49-F238E27FC236}">
                <a16:creationId xmlns:a16="http://schemas.microsoft.com/office/drawing/2014/main" id="{76958D5A-325E-F2CD-6BD4-81DEE5CB2342}"/>
              </a:ext>
            </a:extLst>
          </p:cNvPr>
          <p:cNvPicPr>
            <a:picLocks noChangeAspect="1"/>
          </p:cNvPicPr>
          <p:nvPr/>
        </p:nvPicPr>
        <p:blipFill>
          <a:blip r:embed="rId3"/>
          <a:stretch>
            <a:fillRect/>
          </a:stretch>
        </p:blipFill>
        <p:spPr>
          <a:xfrm>
            <a:off x="10715958" y="811590"/>
            <a:ext cx="1281600" cy="964213"/>
          </a:xfrm>
          <a:prstGeom prst="rect">
            <a:avLst/>
          </a:prstGeom>
        </p:spPr>
      </p:pic>
      <p:pic>
        <p:nvPicPr>
          <p:cNvPr id="7" name="Picture 6">
            <a:extLst>
              <a:ext uri="{FF2B5EF4-FFF2-40B4-BE49-F238E27FC236}">
                <a16:creationId xmlns:a16="http://schemas.microsoft.com/office/drawing/2014/main" id="{F18A3328-8C06-5931-68F2-F8AA84F5339D}"/>
              </a:ext>
            </a:extLst>
          </p:cNvPr>
          <p:cNvPicPr>
            <a:picLocks noChangeAspect="1"/>
          </p:cNvPicPr>
          <p:nvPr/>
        </p:nvPicPr>
        <p:blipFill>
          <a:blip r:embed="rId4"/>
          <a:stretch>
            <a:fillRect/>
          </a:stretch>
        </p:blipFill>
        <p:spPr>
          <a:xfrm>
            <a:off x="10693782" y="811590"/>
            <a:ext cx="1303776" cy="980897"/>
          </a:xfrm>
          <a:prstGeom prst="rect">
            <a:avLst/>
          </a:prstGeom>
        </p:spPr>
      </p:pic>
    </p:spTree>
    <p:extLst>
      <p:ext uri="{BB962C8B-B14F-4D97-AF65-F5344CB8AC3E}">
        <p14:creationId xmlns:p14="http://schemas.microsoft.com/office/powerpoint/2010/main" val="4271714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863-572E-5995-5D93-3D9229C934E4}"/>
              </a:ext>
            </a:extLst>
          </p:cNvPr>
          <p:cNvSpPr>
            <a:spLocks noGrp="1"/>
          </p:cNvSpPr>
          <p:nvPr>
            <p:ph type="title"/>
          </p:nvPr>
        </p:nvSpPr>
        <p:spPr/>
        <p:txBody>
          <a:bodyPr/>
          <a:lstStyle/>
          <a:p>
            <a:r>
              <a:rPr lang="en-US" dirty="0"/>
              <a:t>The Opponent</a:t>
            </a:r>
          </a:p>
        </p:txBody>
      </p:sp>
      <p:sp>
        <p:nvSpPr>
          <p:cNvPr id="3" name="Content Placeholder 2">
            <a:extLst>
              <a:ext uri="{FF2B5EF4-FFF2-40B4-BE49-F238E27FC236}">
                <a16:creationId xmlns:a16="http://schemas.microsoft.com/office/drawing/2014/main" id="{1C516740-7314-B109-9B69-2A560133B258}"/>
              </a:ext>
            </a:extLst>
          </p:cNvPr>
          <p:cNvSpPr>
            <a:spLocks noGrp="1"/>
          </p:cNvSpPr>
          <p:nvPr>
            <p:ph idx="1"/>
          </p:nvPr>
        </p:nvSpPr>
        <p:spPr>
          <a:xfrm>
            <a:off x="418454" y="2336873"/>
            <a:ext cx="8121111" cy="4280902"/>
          </a:xfrm>
        </p:spPr>
        <p:txBody>
          <a:bodyPr>
            <a:normAutofit lnSpcReduction="10000"/>
          </a:bodyPr>
          <a:lstStyle/>
          <a:p>
            <a:r>
              <a:rPr lang="en-US" sz="3200" b="1" dirty="0"/>
              <a:t>Sitting Bull </a:t>
            </a:r>
            <a:r>
              <a:rPr lang="en-US" dirty="0"/>
              <a:t>(1831--1890)</a:t>
            </a:r>
          </a:p>
          <a:p>
            <a:r>
              <a:rPr lang="en-US" dirty="0"/>
              <a:t>Hunkpapa Lakota shaman and chief.</a:t>
            </a:r>
          </a:p>
          <a:p>
            <a:r>
              <a:rPr lang="en-US" dirty="0"/>
              <a:t>1868: Refused to sign the treaty ending Red Cloud’s War. </a:t>
            </a:r>
            <a:r>
              <a:rPr lang="en-US" b="0" i="0" dirty="0">
                <a:effectLst/>
              </a:rPr>
              <a:t> </a:t>
            </a:r>
            <a:r>
              <a:rPr lang="en-US" b="0" i="1" dirty="0">
                <a:solidFill>
                  <a:srgbClr val="FFFF00"/>
                </a:solidFill>
                <a:effectLst/>
              </a:rPr>
              <a:t>"I wish all to know that I do not propose to sell any part of my country.“</a:t>
            </a:r>
          </a:p>
          <a:p>
            <a:r>
              <a:rPr lang="en-US" dirty="0"/>
              <a:t>Heavily involved in attacks on railroad surveying parties, all of which were moving through Hunkpapa land. Became the most influential leader of the non -reservation Lakota, and the most </a:t>
            </a:r>
            <a:r>
              <a:rPr lang="en-US" dirty="0" err="1"/>
              <a:t>eloquen</a:t>
            </a:r>
            <a:r>
              <a:rPr lang="en-US" dirty="0"/>
              <a:t> voice for resistance.</a:t>
            </a:r>
          </a:p>
          <a:p>
            <a:r>
              <a:rPr lang="en-US" dirty="0"/>
              <a:t>In 1875 he had a spiritual vision in which soldiers “as thick as grasshoppers” would die in the Lakota camp. </a:t>
            </a:r>
          </a:p>
        </p:txBody>
      </p:sp>
      <p:pic>
        <p:nvPicPr>
          <p:cNvPr id="5" name="Picture 4">
            <a:extLst>
              <a:ext uri="{FF2B5EF4-FFF2-40B4-BE49-F238E27FC236}">
                <a16:creationId xmlns:a16="http://schemas.microsoft.com/office/drawing/2014/main" id="{F2939E34-9EB9-DE6B-557A-3130357A4C3A}"/>
              </a:ext>
            </a:extLst>
          </p:cNvPr>
          <p:cNvPicPr>
            <a:picLocks noChangeAspect="1"/>
          </p:cNvPicPr>
          <p:nvPr/>
        </p:nvPicPr>
        <p:blipFill>
          <a:blip r:embed="rId2"/>
          <a:stretch>
            <a:fillRect/>
          </a:stretch>
        </p:blipFill>
        <p:spPr>
          <a:xfrm>
            <a:off x="8718366" y="2146514"/>
            <a:ext cx="3224276" cy="4471261"/>
          </a:xfrm>
          <a:prstGeom prst="rect">
            <a:avLst/>
          </a:prstGeom>
        </p:spPr>
      </p:pic>
      <p:pic>
        <p:nvPicPr>
          <p:cNvPr id="6" name="Picture 5">
            <a:extLst>
              <a:ext uri="{FF2B5EF4-FFF2-40B4-BE49-F238E27FC236}">
                <a16:creationId xmlns:a16="http://schemas.microsoft.com/office/drawing/2014/main" id="{9E48020F-84A1-9071-1AA7-5041AA974A48}"/>
              </a:ext>
            </a:extLst>
          </p:cNvPr>
          <p:cNvPicPr>
            <a:picLocks noChangeAspect="1"/>
          </p:cNvPicPr>
          <p:nvPr/>
        </p:nvPicPr>
        <p:blipFill>
          <a:blip r:embed="rId3"/>
          <a:stretch>
            <a:fillRect/>
          </a:stretch>
        </p:blipFill>
        <p:spPr>
          <a:xfrm>
            <a:off x="11030666" y="624660"/>
            <a:ext cx="962025" cy="1352550"/>
          </a:xfrm>
          <a:prstGeom prst="rect">
            <a:avLst/>
          </a:prstGeom>
        </p:spPr>
      </p:pic>
    </p:spTree>
    <p:extLst>
      <p:ext uri="{BB962C8B-B14F-4D97-AF65-F5344CB8AC3E}">
        <p14:creationId xmlns:p14="http://schemas.microsoft.com/office/powerpoint/2010/main" val="1869491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863-572E-5995-5D93-3D9229C934E4}"/>
              </a:ext>
            </a:extLst>
          </p:cNvPr>
          <p:cNvSpPr>
            <a:spLocks noGrp="1"/>
          </p:cNvSpPr>
          <p:nvPr>
            <p:ph type="title"/>
          </p:nvPr>
        </p:nvSpPr>
        <p:spPr>
          <a:xfrm>
            <a:off x="540836" y="753228"/>
            <a:ext cx="9613861" cy="1080938"/>
          </a:xfrm>
        </p:spPr>
        <p:txBody>
          <a:bodyPr/>
          <a:lstStyle/>
          <a:p>
            <a:r>
              <a:rPr lang="en-US" dirty="0"/>
              <a:t>Opening Moves</a:t>
            </a:r>
          </a:p>
        </p:txBody>
      </p:sp>
      <p:sp>
        <p:nvSpPr>
          <p:cNvPr id="3" name="Content Placeholder 2">
            <a:extLst>
              <a:ext uri="{FF2B5EF4-FFF2-40B4-BE49-F238E27FC236}">
                <a16:creationId xmlns:a16="http://schemas.microsoft.com/office/drawing/2014/main" id="{1C516740-7314-B109-9B69-2A560133B258}"/>
              </a:ext>
            </a:extLst>
          </p:cNvPr>
          <p:cNvSpPr>
            <a:spLocks noGrp="1"/>
          </p:cNvSpPr>
          <p:nvPr>
            <p:ph idx="1"/>
          </p:nvPr>
        </p:nvSpPr>
        <p:spPr>
          <a:xfrm>
            <a:off x="325464" y="2336872"/>
            <a:ext cx="4510008" cy="4280903"/>
          </a:xfrm>
        </p:spPr>
        <p:txBody>
          <a:bodyPr>
            <a:normAutofit lnSpcReduction="10000"/>
          </a:bodyPr>
          <a:lstStyle/>
          <a:p>
            <a:r>
              <a:rPr lang="en-US" dirty="0"/>
              <a:t>Gibbon left Fort Ellis on April 1, Terry left on May 17, and Crook marched north on May 29.</a:t>
            </a:r>
          </a:p>
          <a:p>
            <a:r>
              <a:rPr lang="en-US" dirty="0"/>
              <a:t>Gibbon was in contact with Lakota scouts and raiding parties from mid April and in May, </a:t>
            </a:r>
            <a:r>
              <a:rPr lang="en-US" dirty="0" err="1"/>
              <a:t>bu</a:t>
            </a:r>
            <a:r>
              <a:rPr lang="en-US" dirty="0"/>
              <a:t> dos not follow them or report his o Terry.</a:t>
            </a:r>
          </a:p>
          <a:p>
            <a:r>
              <a:rPr lang="en-US" dirty="0"/>
              <a:t>Crook encounters Indians June 17 at Rosebud Creek.</a:t>
            </a:r>
          </a:p>
          <a:p>
            <a:r>
              <a:rPr lang="en-US" dirty="0"/>
              <a:t>Custer does so a week later at the Little Bighorn River.</a:t>
            </a:r>
          </a:p>
        </p:txBody>
      </p:sp>
      <p:pic>
        <p:nvPicPr>
          <p:cNvPr id="5" name="Picture 4">
            <a:extLst>
              <a:ext uri="{FF2B5EF4-FFF2-40B4-BE49-F238E27FC236}">
                <a16:creationId xmlns:a16="http://schemas.microsoft.com/office/drawing/2014/main" id="{B247B136-4E53-6266-0B6A-FBD4773A798A}"/>
              </a:ext>
            </a:extLst>
          </p:cNvPr>
          <p:cNvPicPr>
            <a:picLocks noChangeAspect="1"/>
          </p:cNvPicPr>
          <p:nvPr/>
        </p:nvPicPr>
        <p:blipFill>
          <a:blip r:embed="rId2"/>
          <a:stretch>
            <a:fillRect/>
          </a:stretch>
        </p:blipFill>
        <p:spPr>
          <a:xfrm>
            <a:off x="5056366" y="2289046"/>
            <a:ext cx="6944490" cy="4328730"/>
          </a:xfrm>
          <a:prstGeom prst="rect">
            <a:avLst/>
          </a:prstGeom>
        </p:spPr>
      </p:pic>
      <p:pic>
        <p:nvPicPr>
          <p:cNvPr id="6" name="Picture 5">
            <a:extLst>
              <a:ext uri="{FF2B5EF4-FFF2-40B4-BE49-F238E27FC236}">
                <a16:creationId xmlns:a16="http://schemas.microsoft.com/office/drawing/2014/main" id="{FAFD87A2-C95E-1E03-0694-66D9A5FCB9BF}"/>
              </a:ext>
            </a:extLst>
          </p:cNvPr>
          <p:cNvPicPr>
            <a:picLocks noChangeAspect="1"/>
          </p:cNvPicPr>
          <p:nvPr/>
        </p:nvPicPr>
        <p:blipFill>
          <a:blip r:embed="rId3"/>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2770307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8301-40D8-413B-9014-402A8EDD7A27}"/>
              </a:ext>
            </a:extLst>
          </p:cNvPr>
          <p:cNvSpPr>
            <a:spLocks noGrp="1"/>
          </p:cNvSpPr>
          <p:nvPr>
            <p:ph type="ctrTitle"/>
          </p:nvPr>
        </p:nvSpPr>
        <p:spPr/>
        <p:txBody>
          <a:bodyPr/>
          <a:lstStyle/>
          <a:p>
            <a:pPr algn="ctr"/>
            <a:r>
              <a:rPr lang="en-US" sz="4800" dirty="0"/>
              <a:t>PART 3: </a:t>
            </a:r>
            <a:br>
              <a:rPr lang="en-US" sz="4800" dirty="0"/>
            </a:br>
            <a:r>
              <a:rPr lang="en-US" sz="4800" b="1" dirty="0"/>
              <a:t>Battle of the Rosebud, </a:t>
            </a:r>
            <a:endParaRPr lang="en-US" sz="4800" b="1" dirty="0">
              <a:latin typeface="+mn-lt"/>
            </a:endParaRPr>
          </a:p>
        </p:txBody>
      </p:sp>
      <p:sp>
        <p:nvSpPr>
          <p:cNvPr id="3" name="Subtitle 2">
            <a:extLst>
              <a:ext uri="{FF2B5EF4-FFF2-40B4-BE49-F238E27FC236}">
                <a16:creationId xmlns:a16="http://schemas.microsoft.com/office/drawing/2014/main" id="{C854FA09-96DD-4680-A501-5876DF53BA89}"/>
              </a:ext>
            </a:extLst>
          </p:cNvPr>
          <p:cNvSpPr>
            <a:spLocks noGrp="1"/>
          </p:cNvSpPr>
          <p:nvPr>
            <p:ph type="subTitle" idx="1"/>
          </p:nvPr>
        </p:nvSpPr>
        <p:spPr>
          <a:xfrm>
            <a:off x="680322" y="4510007"/>
            <a:ext cx="9852211" cy="1824532"/>
          </a:xfrm>
        </p:spPr>
        <p:txBody>
          <a:bodyPr>
            <a:normAutofit/>
          </a:bodyPr>
          <a:lstStyle/>
          <a:p>
            <a:pPr algn="ctr"/>
            <a:r>
              <a:rPr lang="en-US" sz="4000" b="1" dirty="0"/>
              <a:t>June 17, 187</a:t>
            </a:r>
            <a:r>
              <a:rPr lang="en-US" sz="4000" b="1" dirty="0">
                <a:effectLst/>
                <a:latin typeface="+mn-lt"/>
                <a:ea typeface="Times New Roman" panose="02020603050405020304" pitchFamily="18" charset="0"/>
              </a:rPr>
              <a:t>6</a:t>
            </a:r>
            <a:endParaRPr lang="en-US" sz="4000" i="1" dirty="0"/>
          </a:p>
        </p:txBody>
      </p:sp>
      <p:pic>
        <p:nvPicPr>
          <p:cNvPr id="9" name="Picture 8">
            <a:extLst>
              <a:ext uri="{FF2B5EF4-FFF2-40B4-BE49-F238E27FC236}">
                <a16:creationId xmlns:a16="http://schemas.microsoft.com/office/drawing/2014/main" id="{81B72F3D-938E-D2B3-A1E9-5D4BF64E316E}"/>
              </a:ext>
            </a:extLst>
          </p:cNvPr>
          <p:cNvPicPr>
            <a:picLocks noChangeAspect="1"/>
          </p:cNvPicPr>
          <p:nvPr/>
        </p:nvPicPr>
        <p:blipFill>
          <a:blip r:embed="rId2"/>
          <a:stretch>
            <a:fillRect/>
          </a:stretch>
        </p:blipFill>
        <p:spPr>
          <a:xfrm>
            <a:off x="10097574" y="2692675"/>
            <a:ext cx="1414104" cy="1414104"/>
          </a:xfrm>
          <a:prstGeom prst="rect">
            <a:avLst/>
          </a:prstGeom>
        </p:spPr>
      </p:pic>
    </p:spTree>
    <p:extLst>
      <p:ext uri="{BB962C8B-B14F-4D97-AF65-F5344CB8AC3E}">
        <p14:creationId xmlns:p14="http://schemas.microsoft.com/office/powerpoint/2010/main" val="1006698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204DF-C86D-6DD7-B551-31C970193F06}"/>
              </a:ext>
            </a:extLst>
          </p:cNvPr>
          <p:cNvSpPr>
            <a:spLocks noGrp="1"/>
          </p:cNvSpPr>
          <p:nvPr>
            <p:ph type="title"/>
          </p:nvPr>
        </p:nvSpPr>
        <p:spPr/>
        <p:txBody>
          <a:bodyPr/>
          <a:lstStyle/>
          <a:p>
            <a:r>
              <a:rPr lang="en-US" dirty="0"/>
              <a:t>Crook’s Column</a:t>
            </a:r>
          </a:p>
        </p:txBody>
      </p:sp>
      <p:sp>
        <p:nvSpPr>
          <p:cNvPr id="3" name="Content Placeholder 2">
            <a:extLst>
              <a:ext uri="{FF2B5EF4-FFF2-40B4-BE49-F238E27FC236}">
                <a16:creationId xmlns:a16="http://schemas.microsoft.com/office/drawing/2014/main" id="{3F8EB354-C958-CF78-D8D6-42463193969C}"/>
              </a:ext>
            </a:extLst>
          </p:cNvPr>
          <p:cNvSpPr>
            <a:spLocks noGrp="1"/>
          </p:cNvSpPr>
          <p:nvPr>
            <p:ph idx="1"/>
          </p:nvPr>
        </p:nvSpPr>
        <p:spPr>
          <a:xfrm>
            <a:off x="194441" y="2336872"/>
            <a:ext cx="8003627" cy="4316175"/>
          </a:xfrm>
        </p:spPr>
        <p:txBody>
          <a:bodyPr>
            <a:normAutofit fontScale="85000" lnSpcReduction="20000"/>
          </a:bodyPr>
          <a:lstStyle/>
          <a:p>
            <a:pPr marL="0" indent="0">
              <a:buNone/>
            </a:pPr>
            <a:r>
              <a:rPr lang="en-US" sz="3200" b="1" dirty="0"/>
              <a:t>Brigadier General George Crook</a:t>
            </a:r>
          </a:p>
          <a:p>
            <a:pPr marL="0" indent="0">
              <a:buNone/>
            </a:pPr>
            <a:r>
              <a:rPr lang="en-US" sz="3200" dirty="0"/>
              <a:t>	</a:t>
            </a:r>
            <a:r>
              <a:rPr lang="en-US" b="1" dirty="0"/>
              <a:t>Total: </a:t>
            </a:r>
            <a:r>
              <a:rPr lang="en-US" dirty="0"/>
              <a:t>1,360 officers and men</a:t>
            </a:r>
            <a:endParaRPr lang="en-US" sz="3200" dirty="0"/>
          </a:p>
          <a:p>
            <a:r>
              <a:rPr lang="en-US" dirty="0"/>
              <a:t>Chambers’ Infantry Battalion </a:t>
            </a:r>
          </a:p>
          <a:p>
            <a:pPr lvl="1"/>
            <a:r>
              <a:rPr lang="en-US" dirty="0"/>
              <a:t>4</a:t>
            </a:r>
            <a:r>
              <a:rPr lang="en-US" baseline="30000" dirty="0"/>
              <a:t>th</a:t>
            </a:r>
            <a:r>
              <a:rPr lang="en-US" dirty="0"/>
              <a:t> Infantry (2 cos  90 men) </a:t>
            </a:r>
          </a:p>
          <a:p>
            <a:pPr lvl="1"/>
            <a:r>
              <a:rPr lang="en-US" dirty="0"/>
              <a:t>9</a:t>
            </a:r>
            <a:r>
              <a:rPr lang="en-US" baseline="30000" dirty="0"/>
              <a:t>th</a:t>
            </a:r>
            <a:r>
              <a:rPr lang="en-US" dirty="0"/>
              <a:t> Infantry (3 cos 135 men)</a:t>
            </a:r>
          </a:p>
          <a:p>
            <a:r>
              <a:rPr lang="en-US" dirty="0"/>
              <a:t>2</a:t>
            </a:r>
            <a:r>
              <a:rPr lang="en-US" baseline="30000" dirty="0"/>
              <a:t>nd</a:t>
            </a:r>
            <a:r>
              <a:rPr lang="en-US" dirty="0"/>
              <a:t> Cavalry Regiment </a:t>
            </a:r>
          </a:p>
          <a:p>
            <a:pPr lvl="1"/>
            <a:r>
              <a:rPr lang="en-US" dirty="0"/>
              <a:t>Noyes’ (5 cos 225 men) </a:t>
            </a:r>
          </a:p>
          <a:p>
            <a:r>
              <a:rPr lang="en-US" dirty="0"/>
              <a:t>3</a:t>
            </a:r>
            <a:r>
              <a:rPr lang="en-US" baseline="30000" dirty="0"/>
              <a:t>rd</a:t>
            </a:r>
            <a:r>
              <a:rPr lang="en-US" dirty="0"/>
              <a:t> Cavalry Regiment </a:t>
            </a:r>
          </a:p>
          <a:p>
            <a:pPr lvl="1"/>
            <a:r>
              <a:rPr lang="en-US" dirty="0"/>
              <a:t>Royall’s Battalion (5 cos 225 men) </a:t>
            </a:r>
          </a:p>
          <a:p>
            <a:pPr lvl="1"/>
            <a:r>
              <a:rPr lang="en-US" dirty="0"/>
              <a:t>Mills’ Battalion (3 cos 135 men)</a:t>
            </a:r>
          </a:p>
          <a:p>
            <a:pPr lvl="1"/>
            <a:r>
              <a:rPr lang="en-US" dirty="0"/>
              <a:t>Van Vliet’s Battalion (2 cos  90 men) </a:t>
            </a:r>
          </a:p>
          <a:p>
            <a:r>
              <a:rPr lang="en-US" dirty="0"/>
              <a:t>Crow Scout Battalion: (175 men)</a:t>
            </a:r>
          </a:p>
          <a:p>
            <a:r>
              <a:rPr lang="en-US" dirty="0"/>
              <a:t>Shoshoni Scout Battalion: (86 men)</a:t>
            </a:r>
          </a:p>
          <a:p>
            <a:r>
              <a:rPr lang="en-US" dirty="0"/>
              <a:t>Pack Train (100 armed mule packers)</a:t>
            </a:r>
          </a:p>
          <a:p>
            <a:endParaRPr lang="en-US" dirty="0"/>
          </a:p>
        </p:txBody>
      </p:sp>
      <p:pic>
        <p:nvPicPr>
          <p:cNvPr id="5" name="Picture 4">
            <a:extLst>
              <a:ext uri="{FF2B5EF4-FFF2-40B4-BE49-F238E27FC236}">
                <a16:creationId xmlns:a16="http://schemas.microsoft.com/office/drawing/2014/main" id="{2BAC3F70-7451-D249-569A-16B357DD02C9}"/>
              </a:ext>
            </a:extLst>
          </p:cNvPr>
          <p:cNvPicPr>
            <a:picLocks noChangeAspect="1"/>
          </p:cNvPicPr>
          <p:nvPr/>
        </p:nvPicPr>
        <p:blipFill>
          <a:blip r:embed="rId2"/>
          <a:stretch>
            <a:fillRect/>
          </a:stretch>
        </p:blipFill>
        <p:spPr>
          <a:xfrm>
            <a:off x="8513379" y="2336872"/>
            <a:ext cx="3484179" cy="4376097"/>
          </a:xfrm>
          <a:prstGeom prst="rect">
            <a:avLst/>
          </a:prstGeom>
        </p:spPr>
      </p:pic>
      <p:pic>
        <p:nvPicPr>
          <p:cNvPr id="4" name="Picture 3">
            <a:extLst>
              <a:ext uri="{FF2B5EF4-FFF2-40B4-BE49-F238E27FC236}">
                <a16:creationId xmlns:a16="http://schemas.microsoft.com/office/drawing/2014/main" id="{76958D5A-325E-F2CD-6BD4-81DEE5CB2342}"/>
              </a:ext>
            </a:extLst>
          </p:cNvPr>
          <p:cNvPicPr>
            <a:picLocks noChangeAspect="1"/>
          </p:cNvPicPr>
          <p:nvPr/>
        </p:nvPicPr>
        <p:blipFill>
          <a:blip r:embed="rId3"/>
          <a:stretch>
            <a:fillRect/>
          </a:stretch>
        </p:blipFill>
        <p:spPr>
          <a:xfrm>
            <a:off x="10715958" y="811590"/>
            <a:ext cx="1281600" cy="964213"/>
          </a:xfrm>
          <a:prstGeom prst="rect">
            <a:avLst/>
          </a:prstGeom>
        </p:spPr>
      </p:pic>
      <p:pic>
        <p:nvPicPr>
          <p:cNvPr id="7" name="Picture 6">
            <a:extLst>
              <a:ext uri="{FF2B5EF4-FFF2-40B4-BE49-F238E27FC236}">
                <a16:creationId xmlns:a16="http://schemas.microsoft.com/office/drawing/2014/main" id="{F18A3328-8C06-5931-68F2-F8AA84F5339D}"/>
              </a:ext>
            </a:extLst>
          </p:cNvPr>
          <p:cNvPicPr>
            <a:picLocks noChangeAspect="1"/>
          </p:cNvPicPr>
          <p:nvPr/>
        </p:nvPicPr>
        <p:blipFill>
          <a:blip r:embed="rId4"/>
          <a:stretch>
            <a:fillRect/>
          </a:stretch>
        </p:blipFill>
        <p:spPr>
          <a:xfrm>
            <a:off x="10693782" y="811590"/>
            <a:ext cx="1303776" cy="980897"/>
          </a:xfrm>
          <a:prstGeom prst="rect">
            <a:avLst/>
          </a:prstGeom>
        </p:spPr>
      </p:pic>
    </p:spTree>
    <p:extLst>
      <p:ext uri="{BB962C8B-B14F-4D97-AF65-F5344CB8AC3E}">
        <p14:creationId xmlns:p14="http://schemas.microsoft.com/office/powerpoint/2010/main" val="619140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CDE63-112C-27FD-74EC-6AFAD268D5ED}"/>
              </a:ext>
            </a:extLst>
          </p:cNvPr>
          <p:cNvSpPr>
            <a:spLocks noGrp="1"/>
          </p:cNvSpPr>
          <p:nvPr>
            <p:ph type="title"/>
          </p:nvPr>
        </p:nvSpPr>
        <p:spPr/>
        <p:txBody>
          <a:bodyPr/>
          <a:lstStyle/>
          <a:p>
            <a:r>
              <a:rPr lang="en-US" dirty="0"/>
              <a:t>The Battle of the Rosebud  8:30 AM</a:t>
            </a:r>
          </a:p>
        </p:txBody>
      </p:sp>
      <p:sp>
        <p:nvSpPr>
          <p:cNvPr id="3" name="Content Placeholder 2">
            <a:extLst>
              <a:ext uri="{FF2B5EF4-FFF2-40B4-BE49-F238E27FC236}">
                <a16:creationId xmlns:a16="http://schemas.microsoft.com/office/drawing/2014/main" id="{76FA2834-1706-1770-084D-296877EF53B8}"/>
              </a:ext>
            </a:extLst>
          </p:cNvPr>
          <p:cNvSpPr>
            <a:spLocks noGrp="1"/>
          </p:cNvSpPr>
          <p:nvPr>
            <p:ph idx="1"/>
          </p:nvPr>
        </p:nvSpPr>
        <p:spPr>
          <a:xfrm>
            <a:off x="230647" y="2336872"/>
            <a:ext cx="5379740" cy="4320293"/>
          </a:xfrm>
        </p:spPr>
        <p:txBody>
          <a:bodyPr>
            <a:normAutofit lnSpcReduction="10000"/>
          </a:bodyPr>
          <a:lstStyle/>
          <a:p>
            <a:r>
              <a:rPr lang="en-US" dirty="0"/>
              <a:t>Crook’s troops are resting with no security out, but the scouts move forward across a large ridge.</a:t>
            </a:r>
          </a:p>
          <a:p>
            <a:r>
              <a:rPr lang="en-US" dirty="0"/>
              <a:t>Crook receives a warning of the coming attack from the Crow and Shoshoni scouts acting as a screen.</a:t>
            </a:r>
          </a:p>
          <a:p>
            <a:r>
              <a:rPr lang="en-US" dirty="0"/>
              <a:t>The scouts retreat back to the main body, pursued by Indians.</a:t>
            </a:r>
          </a:p>
          <a:p>
            <a:r>
              <a:rPr lang="en-US" dirty="0"/>
              <a:t>Crook orders the infantry and Noyes’ cavalry to advance dismounted as a skirmish </a:t>
            </a:r>
            <a:r>
              <a:rPr lang="en-US" dirty="0" err="1"/>
              <a:t>lne</a:t>
            </a:r>
            <a:r>
              <a:rPr lang="en-US" dirty="0"/>
              <a:t> to drive the Indians back.</a:t>
            </a:r>
          </a:p>
        </p:txBody>
      </p:sp>
      <p:pic>
        <p:nvPicPr>
          <p:cNvPr id="5" name="Picture 4">
            <a:extLst>
              <a:ext uri="{FF2B5EF4-FFF2-40B4-BE49-F238E27FC236}">
                <a16:creationId xmlns:a16="http://schemas.microsoft.com/office/drawing/2014/main" id="{7C519427-0EC1-2206-FED1-45B1713BB5BA}"/>
              </a:ext>
            </a:extLst>
          </p:cNvPr>
          <p:cNvPicPr>
            <a:picLocks noChangeAspect="1"/>
          </p:cNvPicPr>
          <p:nvPr/>
        </p:nvPicPr>
        <p:blipFill>
          <a:blip r:embed="rId2"/>
          <a:stretch>
            <a:fillRect/>
          </a:stretch>
        </p:blipFill>
        <p:spPr>
          <a:xfrm>
            <a:off x="5889356" y="2217786"/>
            <a:ext cx="6071998" cy="4439380"/>
          </a:xfrm>
          <a:prstGeom prst="rect">
            <a:avLst/>
          </a:prstGeom>
        </p:spPr>
      </p:pic>
      <p:pic>
        <p:nvPicPr>
          <p:cNvPr id="6" name="Picture 5">
            <a:extLst>
              <a:ext uri="{FF2B5EF4-FFF2-40B4-BE49-F238E27FC236}">
                <a16:creationId xmlns:a16="http://schemas.microsoft.com/office/drawing/2014/main" id="{829C4B5F-EF09-A338-6AF4-0396A8B2F65F}"/>
              </a:ext>
            </a:extLst>
          </p:cNvPr>
          <p:cNvPicPr>
            <a:picLocks noChangeAspect="1"/>
          </p:cNvPicPr>
          <p:nvPr/>
        </p:nvPicPr>
        <p:blipFill>
          <a:blip r:embed="rId3"/>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1086581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CDE63-112C-27FD-74EC-6AFAD268D5ED}"/>
              </a:ext>
            </a:extLst>
          </p:cNvPr>
          <p:cNvSpPr>
            <a:spLocks noGrp="1"/>
          </p:cNvSpPr>
          <p:nvPr>
            <p:ph type="title"/>
          </p:nvPr>
        </p:nvSpPr>
        <p:spPr/>
        <p:txBody>
          <a:bodyPr/>
          <a:lstStyle/>
          <a:p>
            <a:r>
              <a:rPr lang="en-US" dirty="0"/>
              <a:t>The Battle of the Rosebud  9:30 AM</a:t>
            </a:r>
          </a:p>
        </p:txBody>
      </p:sp>
      <p:sp>
        <p:nvSpPr>
          <p:cNvPr id="3" name="Content Placeholder 2">
            <a:extLst>
              <a:ext uri="{FF2B5EF4-FFF2-40B4-BE49-F238E27FC236}">
                <a16:creationId xmlns:a16="http://schemas.microsoft.com/office/drawing/2014/main" id="{76FA2834-1706-1770-084D-296877EF53B8}"/>
              </a:ext>
            </a:extLst>
          </p:cNvPr>
          <p:cNvSpPr>
            <a:spLocks noGrp="1"/>
          </p:cNvSpPr>
          <p:nvPr>
            <p:ph idx="1"/>
          </p:nvPr>
        </p:nvSpPr>
        <p:spPr>
          <a:xfrm>
            <a:off x="168652" y="2336873"/>
            <a:ext cx="5565722" cy="4320292"/>
          </a:xfrm>
        </p:spPr>
        <p:txBody>
          <a:bodyPr>
            <a:normAutofit lnSpcReduction="10000"/>
          </a:bodyPr>
          <a:lstStyle/>
          <a:p>
            <a:r>
              <a:rPr lang="en-US" dirty="0"/>
              <a:t>The skirmish line takes fire from </a:t>
            </a:r>
            <a:r>
              <a:rPr lang="en-US" dirty="0" err="1"/>
              <a:t>th</a:t>
            </a:r>
            <a:r>
              <a:rPr lang="en-US" dirty="0"/>
              <a:t> ridge to their right flank and slows. </a:t>
            </a:r>
          </a:p>
          <a:p>
            <a:r>
              <a:rPr lang="en-US" dirty="0"/>
              <a:t>Crook orders Mills’ cavalry to charge the Indians on the ridge and drive them back.</a:t>
            </a:r>
          </a:p>
          <a:p>
            <a:r>
              <a:rPr lang="en-US" dirty="0"/>
              <a:t>As more Indian warriors begin skirmishing against the left flank, Crook sends Royall’s cavalry to attack and drive them back.</a:t>
            </a:r>
          </a:p>
          <a:p>
            <a:r>
              <a:rPr lang="en-US" dirty="0"/>
              <a:t>Vliet’s cavalry is detailed to guard the southern flank in case of an attack from that direction.</a:t>
            </a:r>
          </a:p>
        </p:txBody>
      </p:sp>
      <p:pic>
        <p:nvPicPr>
          <p:cNvPr id="5" name="Picture 4">
            <a:extLst>
              <a:ext uri="{FF2B5EF4-FFF2-40B4-BE49-F238E27FC236}">
                <a16:creationId xmlns:a16="http://schemas.microsoft.com/office/drawing/2014/main" id="{B3E4A7B8-ABCE-AF43-141A-879620AABD94}"/>
              </a:ext>
            </a:extLst>
          </p:cNvPr>
          <p:cNvPicPr>
            <a:picLocks noChangeAspect="1"/>
          </p:cNvPicPr>
          <p:nvPr/>
        </p:nvPicPr>
        <p:blipFill>
          <a:blip r:embed="rId2"/>
          <a:stretch>
            <a:fillRect/>
          </a:stretch>
        </p:blipFill>
        <p:spPr>
          <a:xfrm>
            <a:off x="5889356" y="2172460"/>
            <a:ext cx="6133992" cy="4484705"/>
          </a:xfrm>
          <a:prstGeom prst="rect">
            <a:avLst/>
          </a:prstGeom>
        </p:spPr>
      </p:pic>
      <p:pic>
        <p:nvPicPr>
          <p:cNvPr id="6" name="Picture 5">
            <a:extLst>
              <a:ext uri="{FF2B5EF4-FFF2-40B4-BE49-F238E27FC236}">
                <a16:creationId xmlns:a16="http://schemas.microsoft.com/office/drawing/2014/main" id="{07D42C02-1E1C-C29A-4969-44B918263DA4}"/>
              </a:ext>
            </a:extLst>
          </p:cNvPr>
          <p:cNvPicPr>
            <a:picLocks noChangeAspect="1"/>
          </p:cNvPicPr>
          <p:nvPr/>
        </p:nvPicPr>
        <p:blipFill>
          <a:blip r:embed="rId3"/>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1031850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CDE63-112C-27FD-74EC-6AFAD268D5ED}"/>
              </a:ext>
            </a:extLst>
          </p:cNvPr>
          <p:cNvSpPr>
            <a:spLocks noGrp="1"/>
          </p:cNvSpPr>
          <p:nvPr>
            <p:ph type="title"/>
          </p:nvPr>
        </p:nvSpPr>
        <p:spPr/>
        <p:txBody>
          <a:bodyPr/>
          <a:lstStyle/>
          <a:p>
            <a:r>
              <a:rPr lang="en-US" dirty="0"/>
              <a:t>The Battle of the Rosebud  10:30 AM</a:t>
            </a:r>
          </a:p>
        </p:txBody>
      </p:sp>
      <p:sp>
        <p:nvSpPr>
          <p:cNvPr id="3" name="Content Placeholder 2">
            <a:extLst>
              <a:ext uri="{FF2B5EF4-FFF2-40B4-BE49-F238E27FC236}">
                <a16:creationId xmlns:a16="http://schemas.microsoft.com/office/drawing/2014/main" id="{76FA2834-1706-1770-084D-296877EF53B8}"/>
              </a:ext>
            </a:extLst>
          </p:cNvPr>
          <p:cNvSpPr>
            <a:spLocks noGrp="1"/>
          </p:cNvSpPr>
          <p:nvPr>
            <p:ph idx="1"/>
          </p:nvPr>
        </p:nvSpPr>
        <p:spPr>
          <a:xfrm>
            <a:off x="308137" y="2336873"/>
            <a:ext cx="5627715" cy="4320292"/>
          </a:xfrm>
        </p:spPr>
        <p:txBody>
          <a:bodyPr/>
          <a:lstStyle/>
          <a:p>
            <a:r>
              <a:rPr lang="en-US" dirty="0"/>
              <a:t>Mills holds the low ridge on the right and most of the rest of the command moves forward and occupies the long ridge.</a:t>
            </a:r>
          </a:p>
          <a:p>
            <a:r>
              <a:rPr lang="en-US" dirty="0"/>
              <a:t>Royall chases the Indians about a mile to the Northwest but then comes under heavy fire and falls back.</a:t>
            </a:r>
          </a:p>
          <a:p>
            <a:r>
              <a:rPr lang="en-US" dirty="0"/>
              <a:t>Crook realizes the Indians simply withdraw before his charges and then attack elsewhere. He orders the command to go on the defensive.</a:t>
            </a:r>
          </a:p>
        </p:txBody>
      </p:sp>
      <p:pic>
        <p:nvPicPr>
          <p:cNvPr id="5" name="Picture 4">
            <a:extLst>
              <a:ext uri="{FF2B5EF4-FFF2-40B4-BE49-F238E27FC236}">
                <a16:creationId xmlns:a16="http://schemas.microsoft.com/office/drawing/2014/main" id="{EF6C1CB7-61FA-95E6-81D3-2AD113741ECC}"/>
              </a:ext>
            </a:extLst>
          </p:cNvPr>
          <p:cNvPicPr>
            <a:picLocks noChangeAspect="1"/>
          </p:cNvPicPr>
          <p:nvPr/>
        </p:nvPicPr>
        <p:blipFill>
          <a:blip r:embed="rId2"/>
          <a:stretch>
            <a:fillRect/>
          </a:stretch>
        </p:blipFill>
        <p:spPr>
          <a:xfrm>
            <a:off x="5935851" y="2308434"/>
            <a:ext cx="5948012" cy="4348731"/>
          </a:xfrm>
          <a:prstGeom prst="rect">
            <a:avLst/>
          </a:prstGeom>
        </p:spPr>
      </p:pic>
      <p:pic>
        <p:nvPicPr>
          <p:cNvPr id="6" name="Picture 5">
            <a:extLst>
              <a:ext uri="{FF2B5EF4-FFF2-40B4-BE49-F238E27FC236}">
                <a16:creationId xmlns:a16="http://schemas.microsoft.com/office/drawing/2014/main" id="{D8951F2E-E092-CD96-D917-312B15763869}"/>
              </a:ext>
            </a:extLst>
          </p:cNvPr>
          <p:cNvPicPr>
            <a:picLocks noChangeAspect="1"/>
          </p:cNvPicPr>
          <p:nvPr/>
        </p:nvPicPr>
        <p:blipFill>
          <a:blip r:embed="rId3"/>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4115090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CDE63-112C-27FD-74EC-6AFAD268D5ED}"/>
              </a:ext>
            </a:extLst>
          </p:cNvPr>
          <p:cNvSpPr>
            <a:spLocks noGrp="1"/>
          </p:cNvSpPr>
          <p:nvPr>
            <p:ph type="title"/>
          </p:nvPr>
        </p:nvSpPr>
        <p:spPr/>
        <p:txBody>
          <a:bodyPr/>
          <a:lstStyle/>
          <a:p>
            <a:r>
              <a:rPr lang="en-US" dirty="0"/>
              <a:t>The Battle of the Rosebud  11:30 AM</a:t>
            </a:r>
          </a:p>
        </p:txBody>
      </p:sp>
      <p:sp>
        <p:nvSpPr>
          <p:cNvPr id="3" name="Content Placeholder 2">
            <a:extLst>
              <a:ext uri="{FF2B5EF4-FFF2-40B4-BE49-F238E27FC236}">
                <a16:creationId xmlns:a16="http://schemas.microsoft.com/office/drawing/2014/main" id="{76FA2834-1706-1770-084D-296877EF53B8}"/>
              </a:ext>
            </a:extLst>
          </p:cNvPr>
          <p:cNvSpPr>
            <a:spLocks noGrp="1"/>
          </p:cNvSpPr>
          <p:nvPr>
            <p:ph idx="1"/>
          </p:nvPr>
        </p:nvSpPr>
        <p:spPr>
          <a:xfrm>
            <a:off x="230647" y="2336872"/>
            <a:ext cx="5550222" cy="4320293"/>
          </a:xfrm>
        </p:spPr>
        <p:txBody>
          <a:bodyPr/>
          <a:lstStyle/>
          <a:p>
            <a:r>
              <a:rPr lang="en-US" dirty="0"/>
              <a:t>Crook reasons the Indians would not fight this hard unless they were protecting a nearby village. He sends Noyes and Mills to follow the Rosebud north and try to find the village.</a:t>
            </a:r>
          </a:p>
          <a:p>
            <a:r>
              <a:rPr lang="en-US" dirty="0"/>
              <a:t>Royall tries to rejoin the command but the Indian fire is too intense to cross </a:t>
            </a:r>
            <a:r>
              <a:rPr lang="en-US" dirty="0" err="1"/>
              <a:t>Kollmer</a:t>
            </a:r>
            <a:r>
              <a:rPr lang="en-US" dirty="0"/>
              <a:t> Creek. Instead he pauses and defends a prominent ridge to the east of the creek.</a:t>
            </a:r>
          </a:p>
        </p:txBody>
      </p:sp>
      <p:pic>
        <p:nvPicPr>
          <p:cNvPr id="7" name="Picture 6">
            <a:extLst>
              <a:ext uri="{FF2B5EF4-FFF2-40B4-BE49-F238E27FC236}">
                <a16:creationId xmlns:a16="http://schemas.microsoft.com/office/drawing/2014/main" id="{C7F15BDF-7E66-7F1C-4AC1-FB834D8D623D}"/>
              </a:ext>
            </a:extLst>
          </p:cNvPr>
          <p:cNvPicPr>
            <a:picLocks noChangeAspect="1"/>
          </p:cNvPicPr>
          <p:nvPr/>
        </p:nvPicPr>
        <p:blipFill>
          <a:blip r:embed="rId2"/>
          <a:stretch>
            <a:fillRect/>
          </a:stretch>
        </p:blipFill>
        <p:spPr>
          <a:xfrm>
            <a:off x="5904853" y="2229116"/>
            <a:ext cx="6056501" cy="4428050"/>
          </a:xfrm>
          <a:prstGeom prst="rect">
            <a:avLst/>
          </a:prstGeom>
        </p:spPr>
      </p:pic>
      <p:pic>
        <p:nvPicPr>
          <p:cNvPr id="8" name="Picture 7">
            <a:extLst>
              <a:ext uri="{FF2B5EF4-FFF2-40B4-BE49-F238E27FC236}">
                <a16:creationId xmlns:a16="http://schemas.microsoft.com/office/drawing/2014/main" id="{63FB68AB-0184-E81A-5FAC-93FDE8EC7A65}"/>
              </a:ext>
            </a:extLst>
          </p:cNvPr>
          <p:cNvPicPr>
            <a:picLocks noChangeAspect="1"/>
          </p:cNvPicPr>
          <p:nvPr/>
        </p:nvPicPr>
        <p:blipFill>
          <a:blip r:embed="rId3"/>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496244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BAEB3-FE88-44B6-BFBC-023B28C83066}"/>
              </a:ext>
            </a:extLst>
          </p:cNvPr>
          <p:cNvSpPr>
            <a:spLocks noGrp="1"/>
          </p:cNvSpPr>
          <p:nvPr>
            <p:ph type="title"/>
          </p:nvPr>
        </p:nvSpPr>
        <p:spPr>
          <a:xfrm>
            <a:off x="375521" y="843261"/>
            <a:ext cx="9613861" cy="1080938"/>
          </a:xfrm>
        </p:spPr>
        <p:txBody>
          <a:bodyPr/>
          <a:lstStyle/>
          <a:p>
            <a:pPr algn="ctr"/>
            <a:r>
              <a:rPr lang="en-US" dirty="0"/>
              <a:t>Course Outline</a:t>
            </a:r>
          </a:p>
        </p:txBody>
      </p:sp>
      <p:sp>
        <p:nvSpPr>
          <p:cNvPr id="3" name="Content Placeholder 2">
            <a:extLst>
              <a:ext uri="{FF2B5EF4-FFF2-40B4-BE49-F238E27FC236}">
                <a16:creationId xmlns:a16="http://schemas.microsoft.com/office/drawing/2014/main" id="{B1BC269E-B094-44EA-8536-54E28531F17C}"/>
              </a:ext>
            </a:extLst>
          </p:cNvPr>
          <p:cNvSpPr>
            <a:spLocks noGrp="1"/>
          </p:cNvSpPr>
          <p:nvPr>
            <p:ph idx="1"/>
          </p:nvPr>
        </p:nvSpPr>
        <p:spPr>
          <a:xfrm>
            <a:off x="680321" y="2336873"/>
            <a:ext cx="11180375" cy="3997666"/>
          </a:xfrm>
        </p:spPr>
        <p:txBody>
          <a:bodyPr>
            <a:normAutofit/>
          </a:bodyPr>
          <a:lstStyle/>
          <a:p>
            <a:r>
              <a:rPr lang="en-US" dirty="0"/>
              <a:t>Week 1: What Came Before </a:t>
            </a:r>
            <a:r>
              <a:rPr lang="en-US" i="1" dirty="0"/>
              <a:t>(From Christopher Columbus to Manifest Destiny)</a:t>
            </a:r>
          </a:p>
          <a:p>
            <a:r>
              <a:rPr lang="en-US" dirty="0"/>
              <a:t>Week 2: A House Divided </a:t>
            </a:r>
            <a:r>
              <a:rPr lang="en-US" i="1" dirty="0"/>
              <a:t>(Genesis of the Western Wars)</a:t>
            </a:r>
          </a:p>
          <a:p>
            <a:r>
              <a:rPr lang="en-US" dirty="0"/>
              <a:t>Week 3: The Opponents </a:t>
            </a:r>
            <a:r>
              <a:rPr lang="en-US" i="1" dirty="0"/>
              <a:t>(The US Army and the Natives)</a:t>
            </a:r>
          </a:p>
          <a:p>
            <a:r>
              <a:rPr lang="en-US" dirty="0"/>
              <a:t>Week 4: Red Cloud’s War, the Lakota, and the Northern Plains</a:t>
            </a:r>
          </a:p>
          <a:p>
            <a:r>
              <a:rPr lang="en-US" dirty="0"/>
              <a:t>Week 5: Hancock’s War, </a:t>
            </a:r>
            <a:r>
              <a:rPr lang="en-US" i="1" dirty="0" err="1"/>
              <a:t>Commancheria</a:t>
            </a:r>
            <a:r>
              <a:rPr lang="en-US" dirty="0"/>
              <a:t>,  and the Southern Plains</a:t>
            </a:r>
          </a:p>
          <a:p>
            <a:r>
              <a:rPr lang="en-US" dirty="0"/>
              <a:t>Week 6: The Long Struggle for </a:t>
            </a:r>
            <a:r>
              <a:rPr lang="en-US" i="1" dirty="0"/>
              <a:t>Apacheria </a:t>
            </a:r>
            <a:r>
              <a:rPr lang="en-US" dirty="0"/>
              <a:t>and the Southwest</a:t>
            </a:r>
            <a:endParaRPr lang="en-US" sz="2800" u="sng" dirty="0"/>
          </a:p>
          <a:p>
            <a:r>
              <a:rPr lang="en-US" dirty="0"/>
              <a:t>Week 7: The Forgotten Wars </a:t>
            </a:r>
            <a:r>
              <a:rPr lang="en-US" i="1" dirty="0"/>
              <a:t>(The Great Basin and Pacific Northwest)</a:t>
            </a:r>
          </a:p>
          <a:p>
            <a:r>
              <a:rPr lang="en-US" dirty="0"/>
              <a:t>Week 8: Finale </a:t>
            </a:r>
            <a:r>
              <a:rPr lang="en-US" i="1" dirty="0"/>
              <a:t>(From the Little Bighorn to Wounded Knee)</a:t>
            </a:r>
          </a:p>
        </p:txBody>
      </p:sp>
      <p:pic>
        <p:nvPicPr>
          <p:cNvPr id="7" name="Picture 6">
            <a:extLst>
              <a:ext uri="{FF2B5EF4-FFF2-40B4-BE49-F238E27FC236}">
                <a16:creationId xmlns:a16="http://schemas.microsoft.com/office/drawing/2014/main" id="{7F4B9E40-3645-3CEF-07D4-C8DEB7949728}"/>
              </a:ext>
            </a:extLst>
          </p:cNvPr>
          <p:cNvPicPr>
            <a:picLocks noChangeAspect="1"/>
          </p:cNvPicPr>
          <p:nvPr/>
        </p:nvPicPr>
        <p:blipFill>
          <a:blip r:embed="rId2"/>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464533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CDE63-112C-27FD-74EC-6AFAD268D5ED}"/>
              </a:ext>
            </a:extLst>
          </p:cNvPr>
          <p:cNvSpPr>
            <a:spLocks noGrp="1"/>
          </p:cNvSpPr>
          <p:nvPr>
            <p:ph type="title"/>
          </p:nvPr>
        </p:nvSpPr>
        <p:spPr/>
        <p:txBody>
          <a:bodyPr/>
          <a:lstStyle/>
          <a:p>
            <a:r>
              <a:rPr lang="en-US" dirty="0"/>
              <a:t>The Battle of the Rosebud  12:30 PM</a:t>
            </a:r>
          </a:p>
        </p:txBody>
      </p:sp>
      <p:sp>
        <p:nvSpPr>
          <p:cNvPr id="3" name="Content Placeholder 2">
            <a:extLst>
              <a:ext uri="{FF2B5EF4-FFF2-40B4-BE49-F238E27FC236}">
                <a16:creationId xmlns:a16="http://schemas.microsoft.com/office/drawing/2014/main" id="{76FA2834-1706-1770-084D-296877EF53B8}"/>
              </a:ext>
            </a:extLst>
          </p:cNvPr>
          <p:cNvSpPr>
            <a:spLocks noGrp="1"/>
          </p:cNvSpPr>
          <p:nvPr>
            <p:ph idx="1"/>
          </p:nvPr>
        </p:nvSpPr>
        <p:spPr>
          <a:xfrm>
            <a:off x="168653" y="2336872"/>
            <a:ext cx="5627714" cy="4320293"/>
          </a:xfrm>
        </p:spPr>
        <p:txBody>
          <a:bodyPr>
            <a:normAutofit fontScale="92500" lnSpcReduction="10000"/>
          </a:bodyPr>
          <a:lstStyle/>
          <a:p>
            <a:r>
              <a:rPr lang="en-US" dirty="0"/>
              <a:t>Royall again tries to withdraw under heavy fire. His men show </a:t>
            </a:r>
            <a:r>
              <a:rPr lang="en-US" dirty="0" err="1"/>
              <a:t>sgns</a:t>
            </a:r>
            <a:r>
              <a:rPr lang="en-US" dirty="0"/>
              <a:t> of pan.</a:t>
            </a:r>
          </a:p>
          <a:p>
            <a:r>
              <a:rPr lang="en-US" dirty="0"/>
              <a:t>Crook orders the two cavalry battalions searching for a village to return and attack the main Indian force from the north.</a:t>
            </a:r>
          </a:p>
          <a:p>
            <a:r>
              <a:rPr lang="en-US" dirty="0"/>
              <a:t>Two companies of the 9</a:t>
            </a:r>
            <a:r>
              <a:rPr lang="en-US" baseline="30000" dirty="0"/>
              <a:t>th</a:t>
            </a:r>
            <a:r>
              <a:rPr lang="en-US" dirty="0"/>
              <a:t> Infantry move south to some high ground overlooking </a:t>
            </a:r>
            <a:r>
              <a:rPr lang="en-US" dirty="0" err="1"/>
              <a:t>Kollmer</a:t>
            </a:r>
            <a:r>
              <a:rPr lang="en-US" dirty="0"/>
              <a:t> Creek.</a:t>
            </a:r>
          </a:p>
          <a:p>
            <a:r>
              <a:rPr lang="en-US" dirty="0"/>
              <a:t>The Scout battalions move south to cover Royall’s withdrawal across the creek.</a:t>
            </a:r>
          </a:p>
          <a:p>
            <a:r>
              <a:rPr lang="en-US" dirty="0"/>
              <a:t>The Indian scout charge lets Royall fight his way back to friendly lines.</a:t>
            </a:r>
          </a:p>
        </p:txBody>
      </p:sp>
      <p:pic>
        <p:nvPicPr>
          <p:cNvPr id="5" name="Picture 4">
            <a:extLst>
              <a:ext uri="{FF2B5EF4-FFF2-40B4-BE49-F238E27FC236}">
                <a16:creationId xmlns:a16="http://schemas.microsoft.com/office/drawing/2014/main" id="{95E7FF51-FBDF-C7AF-45AD-2DB7930DF155}"/>
              </a:ext>
            </a:extLst>
          </p:cNvPr>
          <p:cNvPicPr>
            <a:picLocks noChangeAspect="1"/>
          </p:cNvPicPr>
          <p:nvPr/>
        </p:nvPicPr>
        <p:blipFill>
          <a:blip r:embed="rId2"/>
          <a:stretch>
            <a:fillRect/>
          </a:stretch>
        </p:blipFill>
        <p:spPr>
          <a:xfrm>
            <a:off x="5982346" y="2240448"/>
            <a:ext cx="6041002" cy="4416718"/>
          </a:xfrm>
          <a:prstGeom prst="rect">
            <a:avLst/>
          </a:prstGeom>
        </p:spPr>
      </p:pic>
      <p:pic>
        <p:nvPicPr>
          <p:cNvPr id="6" name="Picture 5">
            <a:extLst>
              <a:ext uri="{FF2B5EF4-FFF2-40B4-BE49-F238E27FC236}">
                <a16:creationId xmlns:a16="http://schemas.microsoft.com/office/drawing/2014/main" id="{0623304D-9572-50A8-2AAB-4F76AD09917C}"/>
              </a:ext>
            </a:extLst>
          </p:cNvPr>
          <p:cNvPicPr>
            <a:picLocks noChangeAspect="1"/>
          </p:cNvPicPr>
          <p:nvPr/>
        </p:nvPicPr>
        <p:blipFill>
          <a:blip r:embed="rId3"/>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1839141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CDE63-112C-27FD-74EC-6AFAD268D5ED}"/>
              </a:ext>
            </a:extLst>
          </p:cNvPr>
          <p:cNvSpPr>
            <a:spLocks noGrp="1"/>
          </p:cNvSpPr>
          <p:nvPr>
            <p:ph type="title"/>
          </p:nvPr>
        </p:nvSpPr>
        <p:spPr/>
        <p:txBody>
          <a:bodyPr/>
          <a:lstStyle/>
          <a:p>
            <a:r>
              <a:rPr lang="en-US" dirty="0"/>
              <a:t>The Battle of the Rosebud  1:30 PM</a:t>
            </a:r>
          </a:p>
        </p:txBody>
      </p:sp>
      <p:sp>
        <p:nvSpPr>
          <p:cNvPr id="3" name="Content Placeholder 2">
            <a:extLst>
              <a:ext uri="{FF2B5EF4-FFF2-40B4-BE49-F238E27FC236}">
                <a16:creationId xmlns:a16="http://schemas.microsoft.com/office/drawing/2014/main" id="{76FA2834-1706-1770-084D-296877EF53B8}"/>
              </a:ext>
            </a:extLst>
          </p:cNvPr>
          <p:cNvSpPr>
            <a:spLocks noGrp="1"/>
          </p:cNvSpPr>
          <p:nvPr>
            <p:ph idx="1"/>
          </p:nvPr>
        </p:nvSpPr>
        <p:spPr>
          <a:xfrm>
            <a:off x="433953" y="2336873"/>
            <a:ext cx="5253925" cy="4320292"/>
          </a:xfrm>
        </p:spPr>
        <p:txBody>
          <a:bodyPr/>
          <a:lstStyle/>
          <a:p>
            <a:r>
              <a:rPr lang="en-US" dirty="0"/>
              <a:t>The cavalry arriving from the north and the scouts from the south cause the Indians to break off the action and retreat to the north.</a:t>
            </a:r>
          </a:p>
          <a:p>
            <a:r>
              <a:rPr lang="en-US" dirty="0"/>
              <a:t>By 2:30 the battle is over.</a:t>
            </a:r>
          </a:p>
          <a:p>
            <a:endParaRPr lang="en-US" dirty="0"/>
          </a:p>
        </p:txBody>
      </p:sp>
      <p:pic>
        <p:nvPicPr>
          <p:cNvPr id="5" name="Picture 4">
            <a:extLst>
              <a:ext uri="{FF2B5EF4-FFF2-40B4-BE49-F238E27FC236}">
                <a16:creationId xmlns:a16="http://schemas.microsoft.com/office/drawing/2014/main" id="{08784022-A93A-D98B-AD65-18B03402584D}"/>
              </a:ext>
            </a:extLst>
          </p:cNvPr>
          <p:cNvPicPr>
            <a:picLocks noChangeAspect="1"/>
          </p:cNvPicPr>
          <p:nvPr/>
        </p:nvPicPr>
        <p:blipFill>
          <a:blip r:embed="rId2"/>
          <a:stretch>
            <a:fillRect/>
          </a:stretch>
        </p:blipFill>
        <p:spPr>
          <a:xfrm>
            <a:off x="5889355" y="2195122"/>
            <a:ext cx="6102995" cy="4462043"/>
          </a:xfrm>
          <a:prstGeom prst="rect">
            <a:avLst/>
          </a:prstGeom>
        </p:spPr>
      </p:pic>
      <p:pic>
        <p:nvPicPr>
          <p:cNvPr id="6" name="Picture 5">
            <a:extLst>
              <a:ext uri="{FF2B5EF4-FFF2-40B4-BE49-F238E27FC236}">
                <a16:creationId xmlns:a16="http://schemas.microsoft.com/office/drawing/2014/main" id="{EE659F10-E249-0283-7D96-52B6FABF23C4}"/>
              </a:ext>
            </a:extLst>
          </p:cNvPr>
          <p:cNvPicPr>
            <a:picLocks noChangeAspect="1"/>
          </p:cNvPicPr>
          <p:nvPr/>
        </p:nvPicPr>
        <p:blipFill>
          <a:blip r:embed="rId3"/>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2164015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CDE63-112C-27FD-74EC-6AFAD268D5ED}"/>
              </a:ext>
            </a:extLst>
          </p:cNvPr>
          <p:cNvSpPr>
            <a:spLocks noGrp="1"/>
          </p:cNvSpPr>
          <p:nvPr>
            <p:ph type="title"/>
          </p:nvPr>
        </p:nvSpPr>
        <p:spPr/>
        <p:txBody>
          <a:bodyPr/>
          <a:lstStyle/>
          <a:p>
            <a:r>
              <a:rPr lang="en-US" dirty="0"/>
              <a:t>The Battle of the Rosebud--Aftermath</a:t>
            </a:r>
          </a:p>
        </p:txBody>
      </p:sp>
      <p:sp>
        <p:nvSpPr>
          <p:cNvPr id="3" name="Content Placeholder 2">
            <a:extLst>
              <a:ext uri="{FF2B5EF4-FFF2-40B4-BE49-F238E27FC236}">
                <a16:creationId xmlns:a16="http://schemas.microsoft.com/office/drawing/2014/main" id="{76FA2834-1706-1770-084D-296877EF53B8}"/>
              </a:ext>
            </a:extLst>
          </p:cNvPr>
          <p:cNvSpPr>
            <a:spLocks noGrp="1"/>
          </p:cNvSpPr>
          <p:nvPr>
            <p:ph idx="1"/>
          </p:nvPr>
        </p:nvSpPr>
        <p:spPr>
          <a:xfrm>
            <a:off x="680321" y="2336873"/>
            <a:ext cx="10664438" cy="4125920"/>
          </a:xfrm>
        </p:spPr>
        <p:txBody>
          <a:bodyPr>
            <a:normAutofit fontScale="92500"/>
          </a:bodyPr>
          <a:lstStyle/>
          <a:p>
            <a:r>
              <a:rPr lang="en-US" dirty="0"/>
              <a:t>Crook’s Indian scouts saved him from disaster twice: first when they alerted him to the attack with enough time to get the troops formed up and ready, and second when their charge drove back the Lakota and Cheyenne and allowed Royall’s battalion to escape. </a:t>
            </a:r>
          </a:p>
          <a:p>
            <a:r>
              <a:rPr lang="en-US" dirty="0"/>
              <a:t>Crook clamed The Rosebud as a victory, because he ended in </a:t>
            </a:r>
            <a:r>
              <a:rPr lang="en-US" dirty="0" err="1"/>
              <a:t>possesion</a:t>
            </a:r>
            <a:r>
              <a:rPr lang="en-US" dirty="0"/>
              <a:t> of the field of battle. But he then withdrew back to his base camp to wait seven weeks for additional supplies and reinforcements. This removed the southern column, which was the strongest of the three forces, from the campaign.</a:t>
            </a:r>
          </a:p>
          <a:p>
            <a:r>
              <a:rPr lang="en-US" dirty="0"/>
              <a:t>Inexcusably, he made no effort to inform the other columns that he had broken off.</a:t>
            </a:r>
          </a:p>
          <a:p>
            <a:r>
              <a:rPr lang="en-US" dirty="0"/>
              <a:t>The Lakota and Cheyenne also celebrated this as a great victory, and with much better reason.</a:t>
            </a:r>
          </a:p>
        </p:txBody>
      </p:sp>
      <p:pic>
        <p:nvPicPr>
          <p:cNvPr id="4" name="Picture 3">
            <a:extLst>
              <a:ext uri="{FF2B5EF4-FFF2-40B4-BE49-F238E27FC236}">
                <a16:creationId xmlns:a16="http://schemas.microsoft.com/office/drawing/2014/main" id="{E01D3C06-11B5-3251-EAB5-A09282A213D8}"/>
              </a:ext>
            </a:extLst>
          </p:cNvPr>
          <p:cNvPicPr>
            <a:picLocks noChangeAspect="1"/>
          </p:cNvPicPr>
          <p:nvPr/>
        </p:nvPicPr>
        <p:blipFill>
          <a:blip r:embed="rId2"/>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3877102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CDE63-112C-27FD-74EC-6AFAD268D5ED}"/>
              </a:ext>
            </a:extLst>
          </p:cNvPr>
          <p:cNvSpPr>
            <a:spLocks noGrp="1"/>
          </p:cNvSpPr>
          <p:nvPr>
            <p:ph type="title"/>
          </p:nvPr>
        </p:nvSpPr>
        <p:spPr/>
        <p:txBody>
          <a:bodyPr/>
          <a:lstStyle/>
          <a:p>
            <a:r>
              <a:rPr lang="en-US" dirty="0"/>
              <a:t>The Battle of the Rosebud—The Butcher Bill</a:t>
            </a:r>
          </a:p>
        </p:txBody>
      </p:sp>
      <p:sp>
        <p:nvSpPr>
          <p:cNvPr id="3" name="Content Placeholder 2">
            <a:extLst>
              <a:ext uri="{FF2B5EF4-FFF2-40B4-BE49-F238E27FC236}">
                <a16:creationId xmlns:a16="http://schemas.microsoft.com/office/drawing/2014/main" id="{76FA2834-1706-1770-084D-296877EF53B8}"/>
              </a:ext>
            </a:extLst>
          </p:cNvPr>
          <p:cNvSpPr>
            <a:spLocks noGrp="1"/>
          </p:cNvSpPr>
          <p:nvPr>
            <p:ph idx="1"/>
          </p:nvPr>
        </p:nvSpPr>
        <p:spPr>
          <a:xfrm>
            <a:off x="680321" y="2336872"/>
            <a:ext cx="9613861" cy="4249907"/>
          </a:xfrm>
        </p:spPr>
        <p:txBody>
          <a:bodyPr>
            <a:normAutofit/>
          </a:bodyPr>
          <a:lstStyle/>
          <a:p>
            <a:r>
              <a:rPr lang="en-US" dirty="0"/>
              <a:t>Army </a:t>
            </a:r>
            <a:r>
              <a:rPr lang="en-US" dirty="0" err="1"/>
              <a:t>casaualties</a:t>
            </a:r>
            <a:r>
              <a:rPr lang="en-US" dirty="0"/>
              <a:t> are disputed, with several different numbers given by different sources who were present. Between 10 and 28 soldiers were killed and between 21 and  were wounded. Most of the casualties were in Royall’s cavalry battalion, which probably lost between a quarter and a third of its strength.</a:t>
            </a:r>
          </a:p>
          <a:p>
            <a:r>
              <a:rPr lang="en-US" dirty="0"/>
              <a:t>The Shoshoni scouts suffered between one and eight dead while the more numerous Crow suffered between one and five killed. No sources list </a:t>
            </a:r>
            <a:r>
              <a:rPr lang="en-US" dirty="0" err="1"/>
              <a:t>numbr</a:t>
            </a:r>
            <a:r>
              <a:rPr lang="en-US" dirty="0"/>
              <a:t> of wounded among the scouts. </a:t>
            </a:r>
          </a:p>
          <a:p>
            <a:r>
              <a:rPr lang="en-US" dirty="0"/>
              <a:t>The Lakota and Cheyenne casualties probably amounted to over thirty killed and sixty wounded, although estimates vary.</a:t>
            </a:r>
          </a:p>
        </p:txBody>
      </p:sp>
      <p:pic>
        <p:nvPicPr>
          <p:cNvPr id="4" name="Picture 3">
            <a:extLst>
              <a:ext uri="{FF2B5EF4-FFF2-40B4-BE49-F238E27FC236}">
                <a16:creationId xmlns:a16="http://schemas.microsoft.com/office/drawing/2014/main" id="{8914C43E-9F3F-1406-CC90-D846016D5EC5}"/>
              </a:ext>
            </a:extLst>
          </p:cNvPr>
          <p:cNvPicPr>
            <a:picLocks noChangeAspect="1"/>
          </p:cNvPicPr>
          <p:nvPr/>
        </p:nvPicPr>
        <p:blipFill>
          <a:blip r:embed="rId2"/>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818783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CDE63-112C-27FD-74EC-6AFAD268D5ED}"/>
              </a:ext>
            </a:extLst>
          </p:cNvPr>
          <p:cNvSpPr>
            <a:spLocks noGrp="1"/>
          </p:cNvSpPr>
          <p:nvPr>
            <p:ph type="title"/>
          </p:nvPr>
        </p:nvSpPr>
        <p:spPr/>
        <p:txBody>
          <a:bodyPr/>
          <a:lstStyle/>
          <a:p>
            <a:r>
              <a:rPr lang="en-US" dirty="0"/>
              <a:t>The Battle of the Rosebud—Ammunition</a:t>
            </a:r>
          </a:p>
        </p:txBody>
      </p:sp>
      <p:sp>
        <p:nvSpPr>
          <p:cNvPr id="3" name="Content Placeholder 2">
            <a:extLst>
              <a:ext uri="{FF2B5EF4-FFF2-40B4-BE49-F238E27FC236}">
                <a16:creationId xmlns:a16="http://schemas.microsoft.com/office/drawing/2014/main" id="{76FA2834-1706-1770-084D-296877EF53B8}"/>
              </a:ext>
            </a:extLst>
          </p:cNvPr>
          <p:cNvSpPr>
            <a:spLocks noGrp="1"/>
          </p:cNvSpPr>
          <p:nvPr>
            <p:ph idx="1"/>
          </p:nvPr>
        </p:nvSpPr>
        <p:spPr>
          <a:xfrm>
            <a:off x="680321" y="2336873"/>
            <a:ext cx="10726432" cy="4234408"/>
          </a:xfrm>
        </p:spPr>
        <p:txBody>
          <a:bodyPr>
            <a:normAutofit/>
          </a:bodyPr>
          <a:lstStyle/>
          <a:p>
            <a:r>
              <a:rPr lang="en-US" dirty="0"/>
              <a:t>Crook’s main need for resupply was ammunition. Although record keeping was imprecise, he appears to have used between 10,000 and 25,000 rifle and carbine rounds at the battle. </a:t>
            </a:r>
          </a:p>
          <a:p>
            <a:r>
              <a:rPr lang="en-US" dirty="0"/>
              <a:t>This was significant enough to attract attention. In our era of automatic weapons, this is a fairly modest number for an action this size. But Crook’s men were all armed with single shot rifles and carbines, and presumably most fire was aimed fire. </a:t>
            </a:r>
          </a:p>
          <a:p>
            <a:r>
              <a:rPr lang="en-US" dirty="0"/>
              <a:t>It took between 100 and 250 aimed shots to cause </a:t>
            </a:r>
            <a:r>
              <a:rPr lang="en-US" i="1" dirty="0"/>
              <a:t>each</a:t>
            </a:r>
            <a:r>
              <a:rPr lang="en-US" dirty="0"/>
              <a:t> enemy casualty. </a:t>
            </a:r>
          </a:p>
          <a:p>
            <a:r>
              <a:rPr lang="en-US" dirty="0"/>
              <a:t>The most important result was that within a few years marksmanship training went from a very low training priority to the highest.</a:t>
            </a:r>
          </a:p>
        </p:txBody>
      </p:sp>
      <p:pic>
        <p:nvPicPr>
          <p:cNvPr id="4" name="Picture 3">
            <a:extLst>
              <a:ext uri="{FF2B5EF4-FFF2-40B4-BE49-F238E27FC236}">
                <a16:creationId xmlns:a16="http://schemas.microsoft.com/office/drawing/2014/main" id="{DAA8D838-5B9C-2565-698E-9511F8A40051}"/>
              </a:ext>
            </a:extLst>
          </p:cNvPr>
          <p:cNvPicPr>
            <a:picLocks noChangeAspect="1"/>
          </p:cNvPicPr>
          <p:nvPr/>
        </p:nvPicPr>
        <p:blipFill>
          <a:blip r:embed="rId2"/>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2119788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8301-40D8-413B-9014-402A8EDD7A27}"/>
              </a:ext>
            </a:extLst>
          </p:cNvPr>
          <p:cNvSpPr>
            <a:spLocks noGrp="1"/>
          </p:cNvSpPr>
          <p:nvPr>
            <p:ph type="ctrTitle"/>
          </p:nvPr>
        </p:nvSpPr>
        <p:spPr/>
        <p:txBody>
          <a:bodyPr/>
          <a:lstStyle/>
          <a:p>
            <a:pPr algn="ctr"/>
            <a:r>
              <a:rPr lang="en-US" sz="4800" dirty="0"/>
              <a:t>PART 4: </a:t>
            </a:r>
            <a:br>
              <a:rPr lang="en-US" sz="4800" dirty="0"/>
            </a:br>
            <a:r>
              <a:rPr lang="en-US" sz="4800" b="1" dirty="0"/>
              <a:t>Battle of the Little Bighorn</a:t>
            </a:r>
            <a:endParaRPr lang="en-US" sz="3600" dirty="0"/>
          </a:p>
        </p:txBody>
      </p:sp>
      <p:sp>
        <p:nvSpPr>
          <p:cNvPr id="3" name="Subtitle 2">
            <a:extLst>
              <a:ext uri="{FF2B5EF4-FFF2-40B4-BE49-F238E27FC236}">
                <a16:creationId xmlns:a16="http://schemas.microsoft.com/office/drawing/2014/main" id="{C854FA09-96DD-4680-A501-5876DF53BA89}"/>
              </a:ext>
            </a:extLst>
          </p:cNvPr>
          <p:cNvSpPr>
            <a:spLocks noGrp="1"/>
          </p:cNvSpPr>
          <p:nvPr>
            <p:ph type="subTitle" idx="1"/>
          </p:nvPr>
        </p:nvSpPr>
        <p:spPr>
          <a:xfrm>
            <a:off x="680322" y="4525505"/>
            <a:ext cx="9852211" cy="1809034"/>
          </a:xfrm>
        </p:spPr>
        <p:txBody>
          <a:bodyPr>
            <a:normAutofit/>
          </a:bodyPr>
          <a:lstStyle/>
          <a:p>
            <a:pPr algn="ctr"/>
            <a:r>
              <a:rPr lang="en-US" sz="4000" b="1" dirty="0"/>
              <a:t>June 25, 187</a:t>
            </a:r>
            <a:r>
              <a:rPr lang="en-US" sz="4000" b="1" dirty="0">
                <a:effectLst/>
                <a:latin typeface="+mn-lt"/>
                <a:ea typeface="Times New Roman" panose="02020603050405020304" pitchFamily="18" charset="0"/>
              </a:rPr>
              <a:t>6</a:t>
            </a:r>
            <a:endParaRPr lang="en-US" sz="4000" i="1" dirty="0"/>
          </a:p>
          <a:p>
            <a:pPr algn="ctr"/>
            <a:endParaRPr lang="en-US" sz="4000" i="1" dirty="0"/>
          </a:p>
        </p:txBody>
      </p:sp>
      <p:pic>
        <p:nvPicPr>
          <p:cNvPr id="9" name="Picture 8">
            <a:extLst>
              <a:ext uri="{FF2B5EF4-FFF2-40B4-BE49-F238E27FC236}">
                <a16:creationId xmlns:a16="http://schemas.microsoft.com/office/drawing/2014/main" id="{81B72F3D-938E-D2B3-A1E9-5D4BF64E316E}"/>
              </a:ext>
            </a:extLst>
          </p:cNvPr>
          <p:cNvPicPr>
            <a:picLocks noChangeAspect="1"/>
          </p:cNvPicPr>
          <p:nvPr/>
        </p:nvPicPr>
        <p:blipFill>
          <a:blip r:embed="rId2"/>
          <a:stretch>
            <a:fillRect/>
          </a:stretch>
        </p:blipFill>
        <p:spPr>
          <a:xfrm>
            <a:off x="10097574" y="2692675"/>
            <a:ext cx="1414104" cy="1414104"/>
          </a:xfrm>
          <a:prstGeom prst="rect">
            <a:avLst/>
          </a:prstGeom>
        </p:spPr>
      </p:pic>
    </p:spTree>
    <p:extLst>
      <p:ext uri="{BB962C8B-B14F-4D97-AF65-F5344CB8AC3E}">
        <p14:creationId xmlns:p14="http://schemas.microsoft.com/office/powerpoint/2010/main" val="1972625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08FD4-54D5-D80F-F0E1-7D6F140BA7DD}"/>
              </a:ext>
            </a:extLst>
          </p:cNvPr>
          <p:cNvSpPr>
            <a:spLocks noGrp="1"/>
          </p:cNvSpPr>
          <p:nvPr>
            <p:ph type="title"/>
          </p:nvPr>
        </p:nvSpPr>
        <p:spPr/>
        <p:txBody>
          <a:bodyPr/>
          <a:lstStyle/>
          <a:p>
            <a:r>
              <a:rPr lang="en-US" dirty="0"/>
              <a:t>Archaeology is Our Friend</a:t>
            </a:r>
          </a:p>
        </p:txBody>
      </p:sp>
      <p:sp>
        <p:nvSpPr>
          <p:cNvPr id="3" name="Content Placeholder 2">
            <a:extLst>
              <a:ext uri="{FF2B5EF4-FFF2-40B4-BE49-F238E27FC236}">
                <a16:creationId xmlns:a16="http://schemas.microsoft.com/office/drawing/2014/main" id="{E6B4F5B0-B69B-E8FC-0D88-87838886F0B7}"/>
              </a:ext>
            </a:extLst>
          </p:cNvPr>
          <p:cNvSpPr>
            <a:spLocks noGrp="1"/>
          </p:cNvSpPr>
          <p:nvPr>
            <p:ph idx="1"/>
          </p:nvPr>
        </p:nvSpPr>
        <p:spPr>
          <a:xfrm>
            <a:off x="278569" y="2336872"/>
            <a:ext cx="8787940" cy="4280903"/>
          </a:xfrm>
        </p:spPr>
        <p:txBody>
          <a:bodyPr>
            <a:normAutofit lnSpcReduction="10000"/>
          </a:bodyPr>
          <a:lstStyle/>
          <a:p>
            <a:r>
              <a:rPr lang="en-US" dirty="0"/>
              <a:t>In 1983 a massive fire burned off most of the vegetation on the battlefield. This allowed a period of intensive ar</a:t>
            </a:r>
            <a:r>
              <a:rPr lang="en-US" b="0" i="0" dirty="0">
                <a:effectLst/>
              </a:rPr>
              <a:t>c</a:t>
            </a:r>
            <a:r>
              <a:rPr lang="en-US" dirty="0"/>
              <a:t>haeological study, starting with a systemati</a:t>
            </a:r>
            <a:r>
              <a:rPr lang="en-US" b="0" i="0" dirty="0">
                <a:effectLst/>
              </a:rPr>
              <a:t>c large-scale dig in 1984. </a:t>
            </a:r>
          </a:p>
          <a:p>
            <a:r>
              <a:rPr lang="en-US" dirty="0"/>
              <a:t>Ea</a:t>
            </a:r>
            <a:r>
              <a:rPr lang="en-US" b="0" i="0" dirty="0">
                <a:effectLst/>
              </a:rPr>
              <a:t>ch marker on the battlefield indicating where a fallen soldier had been buried was examined. </a:t>
            </a:r>
            <a:r>
              <a:rPr lang="en-US" dirty="0"/>
              <a:t>Almost every one had human remains under it whi</a:t>
            </a:r>
            <a:r>
              <a:rPr lang="en-US" b="0" i="0" dirty="0">
                <a:effectLst/>
              </a:rPr>
              <a:t>c</a:t>
            </a:r>
            <a:r>
              <a:rPr lang="en-US" dirty="0"/>
              <a:t>h were exhumed, forensi</a:t>
            </a:r>
            <a:r>
              <a:rPr lang="en-US" b="0" i="0" dirty="0">
                <a:effectLst/>
              </a:rPr>
              <a:t>c</a:t>
            </a:r>
            <a:r>
              <a:rPr lang="en-US" dirty="0"/>
              <a:t>ally examined to determine age, heigh, ra</a:t>
            </a:r>
            <a:r>
              <a:rPr lang="en-US" b="0" i="0" dirty="0">
                <a:effectLst/>
              </a:rPr>
              <a:t>c</a:t>
            </a:r>
            <a:r>
              <a:rPr lang="en-US" dirty="0"/>
              <a:t>e, and likely </a:t>
            </a:r>
            <a:r>
              <a:rPr lang="en-US" b="0" i="0" dirty="0">
                <a:effectLst/>
              </a:rPr>
              <a:t>c</a:t>
            </a:r>
            <a:r>
              <a:rPr lang="en-US" dirty="0"/>
              <a:t>ause of death, and then reburied in the park </a:t>
            </a:r>
            <a:r>
              <a:rPr lang="en-US" b="0" i="0" dirty="0">
                <a:effectLst/>
              </a:rPr>
              <a:t>cemetery</a:t>
            </a:r>
            <a:r>
              <a:rPr lang="en-US" dirty="0"/>
              <a:t>.</a:t>
            </a:r>
          </a:p>
          <a:p>
            <a:endParaRPr lang="en-US" dirty="0"/>
          </a:p>
          <a:p>
            <a:r>
              <a:rPr lang="en-US" dirty="0"/>
              <a:t>https://kb.gcsu.edu/cgi/viewcontent.cgi?article=1189&amp;context=thecorinthian</a:t>
            </a:r>
          </a:p>
        </p:txBody>
      </p:sp>
      <p:pic>
        <p:nvPicPr>
          <p:cNvPr id="5" name="Picture 4">
            <a:extLst>
              <a:ext uri="{FF2B5EF4-FFF2-40B4-BE49-F238E27FC236}">
                <a16:creationId xmlns:a16="http://schemas.microsoft.com/office/drawing/2014/main" id="{7CA05F28-B0C3-9D59-4B73-5E53650E3E8C}"/>
              </a:ext>
            </a:extLst>
          </p:cNvPr>
          <p:cNvPicPr>
            <a:picLocks noChangeAspect="1"/>
          </p:cNvPicPr>
          <p:nvPr/>
        </p:nvPicPr>
        <p:blipFill>
          <a:blip r:embed="rId2"/>
          <a:stretch>
            <a:fillRect/>
          </a:stretch>
        </p:blipFill>
        <p:spPr>
          <a:xfrm>
            <a:off x="9099542" y="2336872"/>
            <a:ext cx="2813889" cy="3475980"/>
          </a:xfrm>
          <a:prstGeom prst="rect">
            <a:avLst/>
          </a:prstGeom>
        </p:spPr>
      </p:pic>
      <p:pic>
        <p:nvPicPr>
          <p:cNvPr id="7" name="Picture 6">
            <a:extLst>
              <a:ext uri="{FF2B5EF4-FFF2-40B4-BE49-F238E27FC236}">
                <a16:creationId xmlns:a16="http://schemas.microsoft.com/office/drawing/2014/main" id="{3A45F059-4DD1-4DFB-3F2D-930B7C6B747E}"/>
              </a:ext>
            </a:extLst>
          </p:cNvPr>
          <p:cNvPicPr>
            <a:picLocks noChangeAspect="1"/>
          </p:cNvPicPr>
          <p:nvPr/>
        </p:nvPicPr>
        <p:blipFill>
          <a:blip r:embed="rId3"/>
          <a:stretch>
            <a:fillRect/>
          </a:stretch>
        </p:blipFill>
        <p:spPr>
          <a:xfrm>
            <a:off x="10779948" y="753228"/>
            <a:ext cx="1133483" cy="1080938"/>
          </a:xfrm>
          <a:prstGeom prst="rect">
            <a:avLst/>
          </a:prstGeom>
        </p:spPr>
      </p:pic>
    </p:spTree>
    <p:extLst>
      <p:ext uri="{BB962C8B-B14F-4D97-AF65-F5344CB8AC3E}">
        <p14:creationId xmlns:p14="http://schemas.microsoft.com/office/powerpoint/2010/main" val="185745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0C988-F695-1E5D-4325-37BD21442CC9}"/>
              </a:ext>
            </a:extLst>
          </p:cNvPr>
          <p:cNvSpPr>
            <a:spLocks noGrp="1"/>
          </p:cNvSpPr>
          <p:nvPr>
            <p:ph type="title"/>
          </p:nvPr>
        </p:nvSpPr>
        <p:spPr/>
        <p:txBody>
          <a:bodyPr/>
          <a:lstStyle/>
          <a:p>
            <a:r>
              <a:rPr lang="en-US" dirty="0"/>
              <a:t>Archaeology is Our Friend</a:t>
            </a:r>
          </a:p>
        </p:txBody>
      </p:sp>
      <p:sp>
        <p:nvSpPr>
          <p:cNvPr id="3" name="Content Placeholder 2">
            <a:extLst>
              <a:ext uri="{FF2B5EF4-FFF2-40B4-BE49-F238E27FC236}">
                <a16:creationId xmlns:a16="http://schemas.microsoft.com/office/drawing/2014/main" id="{DB635E26-C044-281B-2AFB-EE72E9421C3D}"/>
              </a:ext>
            </a:extLst>
          </p:cNvPr>
          <p:cNvSpPr>
            <a:spLocks noGrp="1"/>
          </p:cNvSpPr>
          <p:nvPr>
            <p:ph idx="1"/>
          </p:nvPr>
        </p:nvSpPr>
        <p:spPr>
          <a:xfrm>
            <a:off x="680321" y="2336872"/>
            <a:ext cx="8091719" cy="4358396"/>
          </a:xfrm>
        </p:spPr>
        <p:txBody>
          <a:bodyPr>
            <a:normAutofit/>
          </a:bodyPr>
          <a:lstStyle/>
          <a:p>
            <a:r>
              <a:rPr lang="en-US" dirty="0"/>
              <a:t>Thousands of metallic artifacts were lo</a:t>
            </a:r>
            <a:r>
              <a:rPr lang="en-US" b="0" i="0" dirty="0">
                <a:effectLst/>
              </a:rPr>
              <a:t>cated</a:t>
            </a:r>
            <a:r>
              <a:rPr lang="en-US" dirty="0"/>
              <a:t> using metal dete</a:t>
            </a:r>
            <a:r>
              <a:rPr lang="en-US" b="0" i="0" dirty="0">
                <a:effectLst/>
              </a:rPr>
              <a:t>ct</a:t>
            </a:r>
            <a:r>
              <a:rPr lang="en-US" dirty="0"/>
              <a:t>ors, ea</a:t>
            </a:r>
            <a:r>
              <a:rPr lang="en-US" b="0" i="0" dirty="0">
                <a:effectLst/>
              </a:rPr>
              <a:t>c</a:t>
            </a:r>
            <a:r>
              <a:rPr lang="en-US" dirty="0"/>
              <a:t>h one numbered and its exa</a:t>
            </a:r>
            <a:r>
              <a:rPr lang="en-US" b="0" i="0" dirty="0">
                <a:effectLst/>
              </a:rPr>
              <a:t>c</a:t>
            </a:r>
            <a:r>
              <a:rPr lang="en-US" dirty="0"/>
              <a:t>t lo</a:t>
            </a:r>
            <a:r>
              <a:rPr lang="en-US" b="0" i="0" dirty="0">
                <a:effectLst/>
              </a:rPr>
              <a:t>c</a:t>
            </a:r>
            <a:r>
              <a:rPr lang="en-US" dirty="0"/>
              <a:t>ation logged on a surveyed excavation grid.</a:t>
            </a:r>
          </a:p>
          <a:p>
            <a:r>
              <a:rPr lang="en-US" dirty="0"/>
              <a:t>Modern forensic analysis of firing pin signatures on spent cartridges allowed identification of specific firearms and where they were used.</a:t>
            </a:r>
          </a:p>
          <a:p>
            <a:r>
              <a:rPr lang="en-US" dirty="0"/>
              <a:t>Examination of bullets, and linking them to shell casings of the same caliber, allowed historians to estimate where fire was delivered and where the rounds came down (i.e. the direction of fire).</a:t>
            </a:r>
          </a:p>
          <a:p>
            <a:endParaRPr lang="en-US" dirty="0"/>
          </a:p>
        </p:txBody>
      </p:sp>
      <p:pic>
        <p:nvPicPr>
          <p:cNvPr id="5" name="Picture 4">
            <a:extLst>
              <a:ext uri="{FF2B5EF4-FFF2-40B4-BE49-F238E27FC236}">
                <a16:creationId xmlns:a16="http://schemas.microsoft.com/office/drawing/2014/main" id="{C6D81008-3CE8-94E1-2CDE-757AE019F036}"/>
              </a:ext>
            </a:extLst>
          </p:cNvPr>
          <p:cNvPicPr>
            <a:picLocks noChangeAspect="1"/>
          </p:cNvPicPr>
          <p:nvPr/>
        </p:nvPicPr>
        <p:blipFill>
          <a:blip r:embed="rId2"/>
          <a:stretch>
            <a:fillRect/>
          </a:stretch>
        </p:blipFill>
        <p:spPr>
          <a:xfrm>
            <a:off x="9419014" y="2210607"/>
            <a:ext cx="2466975" cy="1847850"/>
          </a:xfrm>
          <a:prstGeom prst="rect">
            <a:avLst/>
          </a:prstGeom>
        </p:spPr>
      </p:pic>
      <p:pic>
        <p:nvPicPr>
          <p:cNvPr id="7" name="Picture 6">
            <a:extLst>
              <a:ext uri="{FF2B5EF4-FFF2-40B4-BE49-F238E27FC236}">
                <a16:creationId xmlns:a16="http://schemas.microsoft.com/office/drawing/2014/main" id="{9AAB6C65-3A81-EDFA-5E3F-516EA819FA90}"/>
              </a:ext>
            </a:extLst>
          </p:cNvPr>
          <p:cNvPicPr>
            <a:picLocks noChangeAspect="1"/>
          </p:cNvPicPr>
          <p:nvPr/>
        </p:nvPicPr>
        <p:blipFill>
          <a:blip r:embed="rId3"/>
          <a:stretch>
            <a:fillRect/>
          </a:stretch>
        </p:blipFill>
        <p:spPr>
          <a:xfrm>
            <a:off x="9193804" y="4516070"/>
            <a:ext cx="2692185" cy="2075974"/>
          </a:xfrm>
          <a:prstGeom prst="rect">
            <a:avLst/>
          </a:prstGeom>
        </p:spPr>
      </p:pic>
      <p:pic>
        <p:nvPicPr>
          <p:cNvPr id="4" name="Picture 3">
            <a:extLst>
              <a:ext uri="{FF2B5EF4-FFF2-40B4-BE49-F238E27FC236}">
                <a16:creationId xmlns:a16="http://schemas.microsoft.com/office/drawing/2014/main" id="{65740037-7913-6ACF-05DA-A23DE88D7F0F}"/>
              </a:ext>
            </a:extLst>
          </p:cNvPr>
          <p:cNvPicPr>
            <a:picLocks noChangeAspect="1"/>
          </p:cNvPicPr>
          <p:nvPr/>
        </p:nvPicPr>
        <p:blipFill>
          <a:blip r:embed="rId4"/>
          <a:stretch>
            <a:fillRect/>
          </a:stretch>
        </p:blipFill>
        <p:spPr>
          <a:xfrm>
            <a:off x="10779948" y="753228"/>
            <a:ext cx="1133483" cy="1080938"/>
          </a:xfrm>
          <a:prstGeom prst="rect">
            <a:avLst/>
          </a:prstGeom>
        </p:spPr>
      </p:pic>
    </p:spTree>
    <p:extLst>
      <p:ext uri="{BB962C8B-B14F-4D97-AF65-F5344CB8AC3E}">
        <p14:creationId xmlns:p14="http://schemas.microsoft.com/office/powerpoint/2010/main" val="3907126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0C988-F695-1E5D-4325-37BD21442CC9}"/>
              </a:ext>
            </a:extLst>
          </p:cNvPr>
          <p:cNvSpPr>
            <a:spLocks noGrp="1"/>
          </p:cNvSpPr>
          <p:nvPr>
            <p:ph type="title"/>
          </p:nvPr>
        </p:nvSpPr>
        <p:spPr/>
        <p:txBody>
          <a:bodyPr/>
          <a:lstStyle/>
          <a:p>
            <a:r>
              <a:rPr lang="en-US" dirty="0"/>
              <a:t>Archaeology is Our Friend</a:t>
            </a:r>
          </a:p>
        </p:txBody>
      </p:sp>
      <p:sp>
        <p:nvSpPr>
          <p:cNvPr id="3" name="Content Placeholder 2">
            <a:extLst>
              <a:ext uri="{FF2B5EF4-FFF2-40B4-BE49-F238E27FC236}">
                <a16:creationId xmlns:a16="http://schemas.microsoft.com/office/drawing/2014/main" id="{DB635E26-C044-281B-2AFB-EE72E9421C3D}"/>
              </a:ext>
            </a:extLst>
          </p:cNvPr>
          <p:cNvSpPr>
            <a:spLocks noGrp="1"/>
          </p:cNvSpPr>
          <p:nvPr>
            <p:ph idx="1"/>
          </p:nvPr>
        </p:nvSpPr>
        <p:spPr>
          <a:xfrm>
            <a:off x="680322" y="2336872"/>
            <a:ext cx="5859964" cy="4358396"/>
          </a:xfrm>
        </p:spPr>
        <p:txBody>
          <a:bodyPr>
            <a:normAutofit/>
          </a:bodyPr>
          <a:lstStyle/>
          <a:p>
            <a:r>
              <a:rPr lang="en-US" dirty="0"/>
              <a:t>The fact that tourists have been finding and removing artifacts for years means the remaining artifacts are not an intact record of every round fired during the battle. </a:t>
            </a:r>
          </a:p>
          <a:p>
            <a:r>
              <a:rPr lang="en-US" dirty="0"/>
              <a:t>Nevertheless, this represents the most detailed forensic analysis of a single battle in history. It has allowed a more </a:t>
            </a:r>
            <a:r>
              <a:rPr lang="en-US" dirty="0" err="1"/>
              <a:t>mplee</a:t>
            </a:r>
            <a:r>
              <a:rPr lang="en-US" dirty="0"/>
              <a:t> </a:t>
            </a:r>
            <a:r>
              <a:rPr lang="en-US" dirty="0" err="1"/>
              <a:t>reonsgtruion</a:t>
            </a:r>
            <a:r>
              <a:rPr lang="en-US" dirty="0"/>
              <a:t> of the movement of troops on the battlefield and the </a:t>
            </a:r>
            <a:r>
              <a:rPr lang="en-US" dirty="0" err="1"/>
              <a:t>ourse</a:t>
            </a:r>
            <a:r>
              <a:rPr lang="en-US" dirty="0"/>
              <a:t> of the battle.</a:t>
            </a:r>
          </a:p>
          <a:p>
            <a:endParaRPr lang="en-US" dirty="0"/>
          </a:p>
        </p:txBody>
      </p:sp>
      <p:pic>
        <p:nvPicPr>
          <p:cNvPr id="9" name="Picture 8">
            <a:extLst>
              <a:ext uri="{FF2B5EF4-FFF2-40B4-BE49-F238E27FC236}">
                <a16:creationId xmlns:a16="http://schemas.microsoft.com/office/drawing/2014/main" id="{67AECEE8-00FF-89EC-4129-E9F7A169B49A}"/>
              </a:ext>
            </a:extLst>
          </p:cNvPr>
          <p:cNvPicPr>
            <a:picLocks noChangeAspect="1"/>
          </p:cNvPicPr>
          <p:nvPr/>
        </p:nvPicPr>
        <p:blipFill>
          <a:blip r:embed="rId2"/>
          <a:stretch>
            <a:fillRect/>
          </a:stretch>
        </p:blipFill>
        <p:spPr>
          <a:xfrm>
            <a:off x="6762265" y="2202051"/>
            <a:ext cx="5238750" cy="3352800"/>
          </a:xfrm>
          <a:prstGeom prst="rect">
            <a:avLst/>
          </a:prstGeom>
        </p:spPr>
      </p:pic>
      <p:pic>
        <p:nvPicPr>
          <p:cNvPr id="4" name="Picture 3">
            <a:extLst>
              <a:ext uri="{FF2B5EF4-FFF2-40B4-BE49-F238E27FC236}">
                <a16:creationId xmlns:a16="http://schemas.microsoft.com/office/drawing/2014/main" id="{38FC201E-337C-181A-A398-3B00BED61CF8}"/>
              </a:ext>
            </a:extLst>
          </p:cNvPr>
          <p:cNvPicPr>
            <a:picLocks noChangeAspect="1"/>
          </p:cNvPicPr>
          <p:nvPr/>
        </p:nvPicPr>
        <p:blipFill>
          <a:blip r:embed="rId3"/>
          <a:stretch>
            <a:fillRect/>
          </a:stretch>
        </p:blipFill>
        <p:spPr>
          <a:xfrm>
            <a:off x="10779948" y="753228"/>
            <a:ext cx="1133483" cy="1080938"/>
          </a:xfrm>
          <a:prstGeom prst="rect">
            <a:avLst/>
          </a:prstGeom>
        </p:spPr>
      </p:pic>
    </p:spTree>
    <p:extLst>
      <p:ext uri="{BB962C8B-B14F-4D97-AF65-F5344CB8AC3E}">
        <p14:creationId xmlns:p14="http://schemas.microsoft.com/office/powerpoint/2010/main" val="3146841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0B9CE-4A33-14E9-E888-3801B5EAF6D3}"/>
              </a:ext>
            </a:extLst>
          </p:cNvPr>
          <p:cNvSpPr>
            <a:spLocks noGrp="1"/>
          </p:cNvSpPr>
          <p:nvPr>
            <p:ph type="title"/>
          </p:nvPr>
        </p:nvSpPr>
        <p:spPr/>
        <p:txBody>
          <a:bodyPr/>
          <a:lstStyle/>
          <a:p>
            <a:r>
              <a:rPr lang="en-US" dirty="0"/>
              <a:t>The 7</a:t>
            </a:r>
            <a:r>
              <a:rPr lang="en-US" baseline="30000" dirty="0"/>
              <a:t>th</a:t>
            </a:r>
            <a:r>
              <a:rPr lang="en-US" dirty="0"/>
              <a:t> Cavalry Regiment</a:t>
            </a:r>
          </a:p>
        </p:txBody>
      </p:sp>
      <p:sp>
        <p:nvSpPr>
          <p:cNvPr id="3" name="Content Placeholder 2">
            <a:extLst>
              <a:ext uri="{FF2B5EF4-FFF2-40B4-BE49-F238E27FC236}">
                <a16:creationId xmlns:a16="http://schemas.microsoft.com/office/drawing/2014/main" id="{B1FF35E0-0695-8941-8C12-27C1CF7BA2A5}"/>
              </a:ext>
            </a:extLst>
          </p:cNvPr>
          <p:cNvSpPr>
            <a:spLocks noGrp="1"/>
          </p:cNvSpPr>
          <p:nvPr>
            <p:ph idx="1"/>
          </p:nvPr>
        </p:nvSpPr>
        <p:spPr>
          <a:xfrm>
            <a:off x="680322" y="2336872"/>
            <a:ext cx="7706934" cy="4266667"/>
          </a:xfrm>
        </p:spPr>
        <p:txBody>
          <a:bodyPr>
            <a:normAutofit fontScale="92500" lnSpcReduction="10000"/>
          </a:bodyPr>
          <a:lstStyle/>
          <a:p>
            <a:pPr marL="0" indent="0">
              <a:buNone/>
            </a:pPr>
            <a:r>
              <a:rPr lang="en-US" sz="3200" dirty="0"/>
              <a:t>Lieutenant Colonel George Armstrong Custer</a:t>
            </a:r>
          </a:p>
          <a:p>
            <a:pPr marL="0" indent="0">
              <a:buNone/>
            </a:pPr>
            <a:r>
              <a:rPr lang="en-US" dirty="0"/>
              <a:t>	TOTAL: 31 officers, 583 men, 35 Arikara and Crow scouts</a:t>
            </a:r>
          </a:p>
          <a:p>
            <a:r>
              <a:rPr lang="en-US" dirty="0"/>
              <a:t>Custer’s Battalion </a:t>
            </a:r>
          </a:p>
          <a:p>
            <a:pPr lvl="1"/>
            <a:r>
              <a:rPr lang="en-US" dirty="0"/>
              <a:t>Keogh’s Wing (cos C, I, L)</a:t>
            </a:r>
          </a:p>
          <a:p>
            <a:pPr lvl="1"/>
            <a:r>
              <a:rPr lang="en-US" dirty="0"/>
              <a:t>Yeats’s Wing (cos E, F)</a:t>
            </a:r>
          </a:p>
          <a:p>
            <a:r>
              <a:rPr lang="en-US" dirty="0"/>
              <a:t>Reno’s Battalion (cos A, G, M)</a:t>
            </a:r>
          </a:p>
          <a:p>
            <a:r>
              <a:rPr lang="en-US" dirty="0"/>
              <a:t>Benteen’s Battalion (cos D, H, K)</a:t>
            </a:r>
          </a:p>
          <a:p>
            <a:r>
              <a:rPr lang="en-US" dirty="0"/>
              <a:t>Indian Scouts Detachment</a:t>
            </a:r>
          </a:p>
          <a:p>
            <a:r>
              <a:rPr lang="en-US" dirty="0"/>
              <a:t>Pack Train (co B as escort)</a:t>
            </a:r>
          </a:p>
          <a:p>
            <a:endParaRPr lang="en-US" dirty="0"/>
          </a:p>
          <a:p>
            <a:pPr marL="0" indent="0">
              <a:buNone/>
            </a:pPr>
            <a:endParaRPr lang="en-US" dirty="0"/>
          </a:p>
        </p:txBody>
      </p:sp>
      <p:pic>
        <p:nvPicPr>
          <p:cNvPr id="5" name="Picture 4">
            <a:extLst>
              <a:ext uri="{FF2B5EF4-FFF2-40B4-BE49-F238E27FC236}">
                <a16:creationId xmlns:a16="http://schemas.microsoft.com/office/drawing/2014/main" id="{B27926E0-0849-85DB-F835-DA11CC503A8E}"/>
              </a:ext>
            </a:extLst>
          </p:cNvPr>
          <p:cNvPicPr>
            <a:picLocks noChangeAspect="1"/>
          </p:cNvPicPr>
          <p:nvPr/>
        </p:nvPicPr>
        <p:blipFill>
          <a:blip r:embed="rId2"/>
          <a:stretch>
            <a:fillRect/>
          </a:stretch>
        </p:blipFill>
        <p:spPr>
          <a:xfrm>
            <a:off x="8668785" y="2336873"/>
            <a:ext cx="3250794" cy="4266667"/>
          </a:xfrm>
          <a:prstGeom prst="rect">
            <a:avLst/>
          </a:prstGeom>
        </p:spPr>
      </p:pic>
      <p:pic>
        <p:nvPicPr>
          <p:cNvPr id="4" name="Picture 3">
            <a:extLst>
              <a:ext uri="{FF2B5EF4-FFF2-40B4-BE49-F238E27FC236}">
                <a16:creationId xmlns:a16="http://schemas.microsoft.com/office/drawing/2014/main" id="{5D54945B-1042-EB2C-FD3B-ABE561058C96}"/>
              </a:ext>
            </a:extLst>
          </p:cNvPr>
          <p:cNvPicPr>
            <a:picLocks noChangeAspect="1"/>
          </p:cNvPicPr>
          <p:nvPr/>
        </p:nvPicPr>
        <p:blipFill>
          <a:blip r:embed="rId3"/>
          <a:stretch>
            <a:fillRect/>
          </a:stretch>
        </p:blipFill>
        <p:spPr>
          <a:xfrm>
            <a:off x="10715958" y="811590"/>
            <a:ext cx="1281600" cy="964213"/>
          </a:xfrm>
          <a:prstGeom prst="rect">
            <a:avLst/>
          </a:prstGeom>
        </p:spPr>
      </p:pic>
      <p:pic>
        <p:nvPicPr>
          <p:cNvPr id="7" name="Picture 6">
            <a:extLst>
              <a:ext uri="{FF2B5EF4-FFF2-40B4-BE49-F238E27FC236}">
                <a16:creationId xmlns:a16="http://schemas.microsoft.com/office/drawing/2014/main" id="{5E57FC5E-26FE-1C90-E7AE-86556D2B4F09}"/>
              </a:ext>
            </a:extLst>
          </p:cNvPr>
          <p:cNvPicPr>
            <a:picLocks noChangeAspect="1"/>
          </p:cNvPicPr>
          <p:nvPr/>
        </p:nvPicPr>
        <p:blipFill>
          <a:blip r:embed="rId4"/>
          <a:stretch>
            <a:fillRect/>
          </a:stretch>
        </p:blipFill>
        <p:spPr>
          <a:xfrm>
            <a:off x="10639777" y="797873"/>
            <a:ext cx="1433961" cy="991645"/>
          </a:xfrm>
          <a:prstGeom prst="rect">
            <a:avLst/>
          </a:prstGeom>
        </p:spPr>
      </p:pic>
    </p:spTree>
    <p:extLst>
      <p:ext uri="{BB962C8B-B14F-4D97-AF65-F5344CB8AC3E}">
        <p14:creationId xmlns:p14="http://schemas.microsoft.com/office/powerpoint/2010/main" val="1218936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8301-40D8-413B-9014-402A8EDD7A27}"/>
              </a:ext>
            </a:extLst>
          </p:cNvPr>
          <p:cNvSpPr>
            <a:spLocks noGrp="1"/>
          </p:cNvSpPr>
          <p:nvPr>
            <p:ph type="ctrTitle"/>
          </p:nvPr>
        </p:nvSpPr>
        <p:spPr/>
        <p:txBody>
          <a:bodyPr/>
          <a:lstStyle/>
          <a:p>
            <a:pPr algn="ctr"/>
            <a:r>
              <a:rPr lang="en-US" sz="4800" dirty="0"/>
              <a:t>“A Good Day To Die”</a:t>
            </a:r>
            <a:br>
              <a:rPr lang="en-US" sz="4800" dirty="0"/>
            </a:br>
            <a:r>
              <a:rPr lang="en-US" sz="4800" dirty="0"/>
              <a:t>Indian Wars in the West</a:t>
            </a:r>
            <a:endParaRPr lang="en-US" sz="3600" dirty="0"/>
          </a:p>
        </p:txBody>
      </p:sp>
      <p:sp>
        <p:nvSpPr>
          <p:cNvPr id="3" name="Subtitle 2">
            <a:extLst>
              <a:ext uri="{FF2B5EF4-FFF2-40B4-BE49-F238E27FC236}">
                <a16:creationId xmlns:a16="http://schemas.microsoft.com/office/drawing/2014/main" id="{C854FA09-96DD-4680-A501-5876DF53BA89}"/>
              </a:ext>
            </a:extLst>
          </p:cNvPr>
          <p:cNvSpPr>
            <a:spLocks noGrp="1"/>
          </p:cNvSpPr>
          <p:nvPr>
            <p:ph type="subTitle" idx="1"/>
          </p:nvPr>
        </p:nvSpPr>
        <p:spPr>
          <a:xfrm>
            <a:off x="680322" y="4106779"/>
            <a:ext cx="9852211" cy="2227760"/>
          </a:xfrm>
        </p:spPr>
        <p:txBody>
          <a:bodyPr>
            <a:normAutofit fontScale="92500" lnSpcReduction="20000"/>
          </a:bodyPr>
          <a:lstStyle/>
          <a:p>
            <a:pPr algn="ctr"/>
            <a:endParaRPr lang="en-US" sz="4000" i="1" dirty="0"/>
          </a:p>
          <a:p>
            <a:pPr algn="ctr"/>
            <a:r>
              <a:rPr lang="en-US" sz="4000" i="1" dirty="0"/>
              <a:t>OLLI “Spring” 2021</a:t>
            </a:r>
          </a:p>
          <a:p>
            <a:pPr algn="ctr"/>
            <a:r>
              <a:rPr lang="en-US" sz="4000" i="1" dirty="0"/>
              <a:t>Week </a:t>
            </a:r>
            <a:r>
              <a:rPr lang="en-US" sz="4400" dirty="0"/>
              <a:t>8</a:t>
            </a:r>
            <a:r>
              <a:rPr lang="en-US" sz="4000" i="1" dirty="0"/>
              <a:t>: </a:t>
            </a:r>
            <a:r>
              <a:rPr lang="en-US" sz="4000" b="1" i="1" dirty="0">
                <a:solidFill>
                  <a:srgbClr val="FFFF00"/>
                </a:solidFill>
              </a:rPr>
              <a:t>Finale</a:t>
            </a:r>
          </a:p>
          <a:p>
            <a:pPr algn="ctr"/>
            <a:r>
              <a:rPr lang="en-US" sz="4000" i="1" dirty="0"/>
              <a:t>From the Little Bighorn to Wounded Knee</a:t>
            </a:r>
          </a:p>
        </p:txBody>
      </p:sp>
      <p:pic>
        <p:nvPicPr>
          <p:cNvPr id="4" name="Picture 3">
            <a:extLst>
              <a:ext uri="{FF2B5EF4-FFF2-40B4-BE49-F238E27FC236}">
                <a16:creationId xmlns:a16="http://schemas.microsoft.com/office/drawing/2014/main" id="{6AE49BB4-91BF-20DA-1EE3-957916D770D2}"/>
              </a:ext>
            </a:extLst>
          </p:cNvPr>
          <p:cNvPicPr>
            <a:picLocks noChangeAspect="1"/>
          </p:cNvPicPr>
          <p:nvPr/>
        </p:nvPicPr>
        <p:blipFill>
          <a:blip r:embed="rId2"/>
          <a:stretch>
            <a:fillRect/>
          </a:stretch>
        </p:blipFill>
        <p:spPr>
          <a:xfrm>
            <a:off x="10008309" y="2660692"/>
            <a:ext cx="1766597" cy="1519103"/>
          </a:xfrm>
          <a:prstGeom prst="rect">
            <a:avLst/>
          </a:prstGeom>
        </p:spPr>
      </p:pic>
    </p:spTree>
    <p:extLst>
      <p:ext uri="{BB962C8B-B14F-4D97-AF65-F5344CB8AC3E}">
        <p14:creationId xmlns:p14="http://schemas.microsoft.com/office/powerpoint/2010/main" val="2033224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0B9CE-4A33-14E9-E888-3801B5EAF6D3}"/>
              </a:ext>
            </a:extLst>
          </p:cNvPr>
          <p:cNvSpPr>
            <a:spLocks noGrp="1"/>
          </p:cNvSpPr>
          <p:nvPr>
            <p:ph type="title"/>
          </p:nvPr>
        </p:nvSpPr>
        <p:spPr/>
        <p:txBody>
          <a:bodyPr/>
          <a:lstStyle/>
          <a:p>
            <a:r>
              <a:rPr lang="en-US" dirty="0"/>
              <a:t>The 7</a:t>
            </a:r>
            <a:r>
              <a:rPr lang="en-US" baseline="30000" dirty="0"/>
              <a:t>th</a:t>
            </a:r>
            <a:r>
              <a:rPr lang="en-US" dirty="0"/>
              <a:t> Cavalry Regiment: </a:t>
            </a:r>
          </a:p>
        </p:txBody>
      </p:sp>
      <p:sp>
        <p:nvSpPr>
          <p:cNvPr id="3" name="Content Placeholder 2">
            <a:extLst>
              <a:ext uri="{FF2B5EF4-FFF2-40B4-BE49-F238E27FC236}">
                <a16:creationId xmlns:a16="http://schemas.microsoft.com/office/drawing/2014/main" id="{B1FF35E0-0695-8941-8C12-27C1CF7BA2A5}"/>
              </a:ext>
            </a:extLst>
          </p:cNvPr>
          <p:cNvSpPr>
            <a:spLocks noGrp="1"/>
          </p:cNvSpPr>
          <p:nvPr>
            <p:ph idx="1"/>
          </p:nvPr>
        </p:nvSpPr>
        <p:spPr>
          <a:xfrm>
            <a:off x="215627" y="2336872"/>
            <a:ext cx="8171629" cy="4266667"/>
          </a:xfrm>
        </p:spPr>
        <p:txBody>
          <a:bodyPr>
            <a:normAutofit fontScale="92500" lnSpcReduction="10000"/>
          </a:bodyPr>
          <a:lstStyle/>
          <a:p>
            <a:pPr marL="0" indent="0">
              <a:buNone/>
            </a:pPr>
            <a:r>
              <a:rPr lang="en-US" sz="3200" dirty="0"/>
              <a:t>Major Marcus Reno (1834-1889)</a:t>
            </a:r>
          </a:p>
          <a:p>
            <a:r>
              <a:rPr lang="en-US" dirty="0"/>
              <a:t>A career soldier and West Point graduate, he served with merit in the Civil War, by the end rising to command a brigade.</a:t>
            </a:r>
          </a:p>
          <a:p>
            <a:r>
              <a:rPr lang="en-US" dirty="0"/>
              <a:t>After the Civil War he served in a variety of administrative roles until assigned to the 7</a:t>
            </a:r>
            <a:r>
              <a:rPr lang="en-US" baseline="30000" dirty="0"/>
              <a:t>th</a:t>
            </a:r>
            <a:r>
              <a:rPr lang="en-US" dirty="0"/>
              <a:t> Cavalry late in 1875.</a:t>
            </a:r>
          </a:p>
          <a:p>
            <a:r>
              <a:rPr lang="en-US" dirty="0"/>
              <a:t>Drank heavily, depressed by death of wife,  not respected by most officers in the regiment including Custer.</a:t>
            </a:r>
          </a:p>
          <a:p>
            <a:r>
              <a:rPr lang="en-US" dirty="0"/>
              <a:t>Reno’s Battalion (132 officers and men)</a:t>
            </a:r>
          </a:p>
          <a:p>
            <a:pPr lvl="1"/>
            <a:r>
              <a:rPr lang="en-US" dirty="0"/>
              <a:t>Company A (CPT M. </a:t>
            </a:r>
            <a:r>
              <a:rPr lang="en-US" dirty="0" err="1"/>
              <a:t>Moyan</a:t>
            </a:r>
            <a:r>
              <a:rPr lang="en-US" dirty="0"/>
              <a:t>): 2 officers 41 men </a:t>
            </a:r>
          </a:p>
          <a:p>
            <a:pPr lvl="1"/>
            <a:r>
              <a:rPr lang="en-US" dirty="0"/>
              <a:t>Company G (1LT D. Mcintosh): 2 officers, 36 men</a:t>
            </a:r>
          </a:p>
          <a:p>
            <a:pPr lvl="1"/>
            <a:r>
              <a:rPr lang="en-US" dirty="0"/>
              <a:t>Company M (CPT T. French): 1 officer 50 men</a:t>
            </a:r>
          </a:p>
          <a:p>
            <a:endParaRPr lang="en-US" dirty="0"/>
          </a:p>
          <a:p>
            <a:pPr marL="0" indent="0">
              <a:buNone/>
            </a:pPr>
            <a:endParaRPr lang="en-US" dirty="0"/>
          </a:p>
        </p:txBody>
      </p:sp>
      <p:pic>
        <p:nvPicPr>
          <p:cNvPr id="6" name="Picture 5">
            <a:extLst>
              <a:ext uri="{FF2B5EF4-FFF2-40B4-BE49-F238E27FC236}">
                <a16:creationId xmlns:a16="http://schemas.microsoft.com/office/drawing/2014/main" id="{27CE8A04-A6F2-4F2D-C59C-13289F753161}"/>
              </a:ext>
            </a:extLst>
          </p:cNvPr>
          <p:cNvPicPr>
            <a:picLocks noChangeAspect="1"/>
          </p:cNvPicPr>
          <p:nvPr/>
        </p:nvPicPr>
        <p:blipFill>
          <a:blip r:embed="rId2"/>
          <a:stretch>
            <a:fillRect/>
          </a:stretch>
        </p:blipFill>
        <p:spPr>
          <a:xfrm>
            <a:off x="8387256" y="2134803"/>
            <a:ext cx="3589117" cy="4581851"/>
          </a:xfrm>
          <a:prstGeom prst="rect">
            <a:avLst/>
          </a:prstGeom>
        </p:spPr>
      </p:pic>
      <p:pic>
        <p:nvPicPr>
          <p:cNvPr id="4" name="Picture 3">
            <a:extLst>
              <a:ext uri="{FF2B5EF4-FFF2-40B4-BE49-F238E27FC236}">
                <a16:creationId xmlns:a16="http://schemas.microsoft.com/office/drawing/2014/main" id="{F12AC565-B9B2-6C2B-2CF2-858D8A1880A5}"/>
              </a:ext>
            </a:extLst>
          </p:cNvPr>
          <p:cNvPicPr>
            <a:picLocks noChangeAspect="1"/>
          </p:cNvPicPr>
          <p:nvPr/>
        </p:nvPicPr>
        <p:blipFill>
          <a:blip r:embed="rId3"/>
          <a:stretch>
            <a:fillRect/>
          </a:stretch>
        </p:blipFill>
        <p:spPr>
          <a:xfrm>
            <a:off x="10715958" y="811590"/>
            <a:ext cx="1281600" cy="964213"/>
          </a:xfrm>
          <a:prstGeom prst="rect">
            <a:avLst/>
          </a:prstGeom>
        </p:spPr>
      </p:pic>
      <p:pic>
        <p:nvPicPr>
          <p:cNvPr id="7" name="Picture 6">
            <a:extLst>
              <a:ext uri="{FF2B5EF4-FFF2-40B4-BE49-F238E27FC236}">
                <a16:creationId xmlns:a16="http://schemas.microsoft.com/office/drawing/2014/main" id="{809D679B-9193-E3DD-6A8A-B338C3AC7409}"/>
              </a:ext>
            </a:extLst>
          </p:cNvPr>
          <p:cNvPicPr>
            <a:picLocks noChangeAspect="1"/>
          </p:cNvPicPr>
          <p:nvPr/>
        </p:nvPicPr>
        <p:blipFill>
          <a:blip r:embed="rId4"/>
          <a:stretch>
            <a:fillRect/>
          </a:stretch>
        </p:blipFill>
        <p:spPr>
          <a:xfrm>
            <a:off x="10689021" y="786306"/>
            <a:ext cx="1287352" cy="968541"/>
          </a:xfrm>
          <a:prstGeom prst="rect">
            <a:avLst/>
          </a:prstGeom>
        </p:spPr>
      </p:pic>
    </p:spTree>
    <p:extLst>
      <p:ext uri="{BB962C8B-B14F-4D97-AF65-F5344CB8AC3E}">
        <p14:creationId xmlns:p14="http://schemas.microsoft.com/office/powerpoint/2010/main" val="1284089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0B9CE-4A33-14E9-E888-3801B5EAF6D3}"/>
              </a:ext>
            </a:extLst>
          </p:cNvPr>
          <p:cNvSpPr>
            <a:spLocks noGrp="1"/>
          </p:cNvSpPr>
          <p:nvPr>
            <p:ph type="title"/>
          </p:nvPr>
        </p:nvSpPr>
        <p:spPr/>
        <p:txBody>
          <a:bodyPr/>
          <a:lstStyle/>
          <a:p>
            <a:r>
              <a:rPr lang="en-US" dirty="0"/>
              <a:t>The 7</a:t>
            </a:r>
            <a:r>
              <a:rPr lang="en-US" baseline="30000" dirty="0"/>
              <a:t>th</a:t>
            </a:r>
            <a:r>
              <a:rPr lang="en-US" dirty="0"/>
              <a:t> Cavalry Regiment: </a:t>
            </a:r>
          </a:p>
        </p:txBody>
      </p:sp>
      <p:sp>
        <p:nvSpPr>
          <p:cNvPr id="3" name="Content Placeholder 2">
            <a:extLst>
              <a:ext uri="{FF2B5EF4-FFF2-40B4-BE49-F238E27FC236}">
                <a16:creationId xmlns:a16="http://schemas.microsoft.com/office/drawing/2014/main" id="{B1FF35E0-0695-8941-8C12-27C1CF7BA2A5}"/>
              </a:ext>
            </a:extLst>
          </p:cNvPr>
          <p:cNvSpPr>
            <a:spLocks noGrp="1"/>
          </p:cNvSpPr>
          <p:nvPr>
            <p:ph idx="1"/>
          </p:nvPr>
        </p:nvSpPr>
        <p:spPr>
          <a:xfrm>
            <a:off x="215627" y="2336872"/>
            <a:ext cx="8550001" cy="4266667"/>
          </a:xfrm>
        </p:spPr>
        <p:txBody>
          <a:bodyPr>
            <a:normAutofit fontScale="92500" lnSpcReduction="10000"/>
          </a:bodyPr>
          <a:lstStyle/>
          <a:p>
            <a:pPr marL="0" indent="0">
              <a:buNone/>
            </a:pPr>
            <a:r>
              <a:rPr lang="en-US" sz="3200" dirty="0"/>
              <a:t>Captain Frederic Benteen(1834-1898)</a:t>
            </a:r>
          </a:p>
          <a:p>
            <a:r>
              <a:rPr lang="en-US" dirty="0"/>
              <a:t>A volunteer officer in the </a:t>
            </a:r>
            <a:r>
              <a:rPr lang="en-US" dirty="0" err="1"/>
              <a:t>CivIl</a:t>
            </a:r>
            <a:r>
              <a:rPr lang="en-US" dirty="0"/>
              <a:t> War, he rose to the brevet </a:t>
            </a:r>
            <a:r>
              <a:rPr lang="en-US" i="1" dirty="0"/>
              <a:t>(honorary in recognition of meritorious service) </a:t>
            </a:r>
            <a:r>
              <a:rPr lang="en-US" dirty="0"/>
              <a:t>rank of lieutenant colonel during the war and afterwards was </a:t>
            </a:r>
            <a:r>
              <a:rPr lang="en-US" dirty="0" err="1"/>
              <a:t>commssioned</a:t>
            </a:r>
            <a:r>
              <a:rPr lang="en-US" dirty="0"/>
              <a:t> a captain in the regular army, assigned to the 7</a:t>
            </a:r>
            <a:r>
              <a:rPr lang="en-US" baseline="30000" dirty="0"/>
              <a:t>th</a:t>
            </a:r>
            <a:r>
              <a:rPr lang="en-US" dirty="0"/>
              <a:t> Cavalry..</a:t>
            </a:r>
          </a:p>
          <a:p>
            <a:r>
              <a:rPr lang="en-US" dirty="0"/>
              <a:t>Intensely disliked Custer, and was the leading figure in the anti</a:t>
            </a:r>
            <a:r>
              <a:rPr lang="en-US" sz="2400" dirty="0"/>
              <a:t>-Custer clique within the regiment. Despite this, Custer respected Benteen’s professionalism and military judgement.</a:t>
            </a:r>
            <a:endParaRPr lang="en-US" dirty="0"/>
          </a:p>
          <a:p>
            <a:r>
              <a:rPr lang="en-US" dirty="0"/>
              <a:t>Benteen’s Battalion (122 officers and men)</a:t>
            </a:r>
          </a:p>
          <a:p>
            <a:pPr lvl="1"/>
            <a:r>
              <a:rPr lang="en-US" dirty="0"/>
              <a:t>Company D (CPT T. Wier): 2 officers 45 men </a:t>
            </a:r>
          </a:p>
          <a:p>
            <a:pPr lvl="1"/>
            <a:r>
              <a:rPr lang="en-US" dirty="0"/>
              <a:t>Company H (CPT F. Benteen): 2 officers, 38 men</a:t>
            </a:r>
          </a:p>
          <a:p>
            <a:pPr lvl="1"/>
            <a:r>
              <a:rPr lang="en-US" dirty="0"/>
              <a:t>Company K (1LT E. Godfrey): 1 officer 34 men</a:t>
            </a:r>
          </a:p>
          <a:p>
            <a:endParaRPr lang="en-US" dirty="0"/>
          </a:p>
          <a:p>
            <a:pPr marL="0" indent="0">
              <a:buNone/>
            </a:pPr>
            <a:endParaRPr lang="en-US" dirty="0"/>
          </a:p>
        </p:txBody>
      </p:sp>
      <p:pic>
        <p:nvPicPr>
          <p:cNvPr id="5" name="Picture 4">
            <a:extLst>
              <a:ext uri="{FF2B5EF4-FFF2-40B4-BE49-F238E27FC236}">
                <a16:creationId xmlns:a16="http://schemas.microsoft.com/office/drawing/2014/main" id="{1DB59F46-5CF6-F2DD-7330-77381DD40A37}"/>
              </a:ext>
            </a:extLst>
          </p:cNvPr>
          <p:cNvPicPr>
            <a:picLocks noChangeAspect="1"/>
          </p:cNvPicPr>
          <p:nvPr/>
        </p:nvPicPr>
        <p:blipFill>
          <a:blip r:embed="rId2"/>
          <a:stretch>
            <a:fillRect/>
          </a:stretch>
        </p:blipFill>
        <p:spPr>
          <a:xfrm>
            <a:off x="8954814" y="2170056"/>
            <a:ext cx="3021559" cy="4539567"/>
          </a:xfrm>
          <a:prstGeom prst="rect">
            <a:avLst/>
          </a:prstGeom>
        </p:spPr>
      </p:pic>
      <p:pic>
        <p:nvPicPr>
          <p:cNvPr id="4" name="Picture 3">
            <a:extLst>
              <a:ext uri="{FF2B5EF4-FFF2-40B4-BE49-F238E27FC236}">
                <a16:creationId xmlns:a16="http://schemas.microsoft.com/office/drawing/2014/main" id="{EFA235E4-9561-31E0-45B5-16C60255FAF1}"/>
              </a:ext>
            </a:extLst>
          </p:cNvPr>
          <p:cNvPicPr>
            <a:picLocks noChangeAspect="1"/>
          </p:cNvPicPr>
          <p:nvPr/>
        </p:nvPicPr>
        <p:blipFill>
          <a:blip r:embed="rId3"/>
          <a:stretch>
            <a:fillRect/>
          </a:stretch>
        </p:blipFill>
        <p:spPr>
          <a:xfrm>
            <a:off x="10715958" y="811590"/>
            <a:ext cx="1281600" cy="964213"/>
          </a:xfrm>
          <a:prstGeom prst="rect">
            <a:avLst/>
          </a:prstGeom>
        </p:spPr>
      </p:pic>
      <p:pic>
        <p:nvPicPr>
          <p:cNvPr id="7" name="Picture 6">
            <a:extLst>
              <a:ext uri="{FF2B5EF4-FFF2-40B4-BE49-F238E27FC236}">
                <a16:creationId xmlns:a16="http://schemas.microsoft.com/office/drawing/2014/main" id="{E010F049-3C2D-E0A6-5601-B14834656D42}"/>
              </a:ext>
            </a:extLst>
          </p:cNvPr>
          <p:cNvPicPr>
            <a:picLocks noChangeAspect="1"/>
          </p:cNvPicPr>
          <p:nvPr/>
        </p:nvPicPr>
        <p:blipFill>
          <a:blip r:embed="rId4"/>
          <a:stretch>
            <a:fillRect/>
          </a:stretch>
        </p:blipFill>
        <p:spPr>
          <a:xfrm>
            <a:off x="10715958" y="811589"/>
            <a:ext cx="1281600" cy="964213"/>
          </a:xfrm>
          <a:prstGeom prst="rect">
            <a:avLst/>
          </a:prstGeom>
        </p:spPr>
      </p:pic>
    </p:spTree>
    <p:extLst>
      <p:ext uri="{BB962C8B-B14F-4D97-AF65-F5344CB8AC3E}">
        <p14:creationId xmlns:p14="http://schemas.microsoft.com/office/powerpoint/2010/main" val="318455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0B9CE-4A33-14E9-E888-3801B5EAF6D3}"/>
              </a:ext>
            </a:extLst>
          </p:cNvPr>
          <p:cNvSpPr>
            <a:spLocks noGrp="1"/>
          </p:cNvSpPr>
          <p:nvPr>
            <p:ph type="title"/>
          </p:nvPr>
        </p:nvSpPr>
        <p:spPr/>
        <p:txBody>
          <a:bodyPr/>
          <a:lstStyle/>
          <a:p>
            <a:r>
              <a:rPr lang="en-US" dirty="0"/>
              <a:t>The 7</a:t>
            </a:r>
            <a:r>
              <a:rPr lang="en-US" baseline="30000" dirty="0"/>
              <a:t>th</a:t>
            </a:r>
            <a:r>
              <a:rPr lang="en-US" dirty="0"/>
              <a:t> Cavalry Regiment: </a:t>
            </a:r>
          </a:p>
        </p:txBody>
      </p:sp>
      <p:sp>
        <p:nvSpPr>
          <p:cNvPr id="3" name="Content Placeholder 2">
            <a:extLst>
              <a:ext uri="{FF2B5EF4-FFF2-40B4-BE49-F238E27FC236}">
                <a16:creationId xmlns:a16="http://schemas.microsoft.com/office/drawing/2014/main" id="{B1FF35E0-0695-8941-8C12-27C1CF7BA2A5}"/>
              </a:ext>
            </a:extLst>
          </p:cNvPr>
          <p:cNvSpPr>
            <a:spLocks noGrp="1"/>
          </p:cNvSpPr>
          <p:nvPr>
            <p:ph idx="1"/>
          </p:nvPr>
        </p:nvSpPr>
        <p:spPr>
          <a:xfrm>
            <a:off x="215627" y="2336872"/>
            <a:ext cx="8550001" cy="4266667"/>
          </a:xfrm>
        </p:spPr>
        <p:txBody>
          <a:bodyPr>
            <a:normAutofit/>
          </a:bodyPr>
          <a:lstStyle/>
          <a:p>
            <a:pPr marL="0" indent="0">
              <a:buNone/>
            </a:pPr>
            <a:r>
              <a:rPr lang="en-US" sz="3200" dirty="0"/>
              <a:t>Captain Miles Keogh (1840-1876)</a:t>
            </a:r>
          </a:p>
          <a:p>
            <a:r>
              <a:rPr lang="en-US" dirty="0"/>
              <a:t>Born in Ireland, Keogh served in the Army of the Papal </a:t>
            </a:r>
            <a:r>
              <a:rPr lang="en-US" dirty="0" err="1"/>
              <a:t>Staes</a:t>
            </a:r>
            <a:r>
              <a:rPr lang="en-US" dirty="0"/>
              <a:t> and then the Union Army during the Civil War. After the war he was commissioned a captain in the regular army and was assigned to the 7</a:t>
            </a:r>
            <a:r>
              <a:rPr lang="en-US" baseline="30000" dirty="0"/>
              <a:t>th</a:t>
            </a:r>
            <a:r>
              <a:rPr lang="en-US" dirty="0"/>
              <a:t> Cavalry.</a:t>
            </a:r>
          </a:p>
          <a:p>
            <a:r>
              <a:rPr lang="en-US" dirty="0"/>
              <a:t>A Custer supporter, but also liked and respected throughout the regiment. </a:t>
            </a:r>
          </a:p>
          <a:p>
            <a:r>
              <a:rPr lang="en-US" dirty="0"/>
              <a:t>Keogh’s Wing of Custer’s Battalion (138 officers and men)</a:t>
            </a:r>
          </a:p>
          <a:p>
            <a:pPr lvl="1"/>
            <a:r>
              <a:rPr lang="en-US" dirty="0"/>
              <a:t>Company C (CPT T. Custer): 2 officers 43 men </a:t>
            </a:r>
          </a:p>
          <a:p>
            <a:pPr lvl="1"/>
            <a:r>
              <a:rPr lang="en-US" dirty="0"/>
              <a:t>Company I (CPT M. Keogh): 2 officers, 39 men</a:t>
            </a:r>
          </a:p>
          <a:p>
            <a:pPr lvl="1"/>
            <a:r>
              <a:rPr lang="en-US" dirty="0"/>
              <a:t>Company L (1LT J. Calhoun): 2 officer 50 men</a:t>
            </a:r>
          </a:p>
          <a:p>
            <a:endParaRPr lang="en-US" dirty="0"/>
          </a:p>
          <a:p>
            <a:pPr marL="0" indent="0">
              <a:buNone/>
            </a:pPr>
            <a:endParaRPr lang="en-US" dirty="0"/>
          </a:p>
        </p:txBody>
      </p:sp>
      <p:pic>
        <p:nvPicPr>
          <p:cNvPr id="6" name="Picture 5">
            <a:extLst>
              <a:ext uri="{FF2B5EF4-FFF2-40B4-BE49-F238E27FC236}">
                <a16:creationId xmlns:a16="http://schemas.microsoft.com/office/drawing/2014/main" id="{434BA666-B903-5A98-B278-38026D77B4B2}"/>
              </a:ext>
            </a:extLst>
          </p:cNvPr>
          <p:cNvPicPr>
            <a:picLocks noChangeAspect="1"/>
          </p:cNvPicPr>
          <p:nvPr/>
        </p:nvPicPr>
        <p:blipFill>
          <a:blip r:embed="rId2"/>
          <a:stretch>
            <a:fillRect/>
          </a:stretch>
        </p:blipFill>
        <p:spPr>
          <a:xfrm>
            <a:off x="8954814" y="2336872"/>
            <a:ext cx="3021559" cy="4294930"/>
          </a:xfrm>
          <a:prstGeom prst="rect">
            <a:avLst/>
          </a:prstGeom>
        </p:spPr>
      </p:pic>
      <p:pic>
        <p:nvPicPr>
          <p:cNvPr id="4" name="Picture 3">
            <a:extLst>
              <a:ext uri="{FF2B5EF4-FFF2-40B4-BE49-F238E27FC236}">
                <a16:creationId xmlns:a16="http://schemas.microsoft.com/office/drawing/2014/main" id="{FC6EE00D-17DB-4A91-E374-CA9C01DD824F}"/>
              </a:ext>
            </a:extLst>
          </p:cNvPr>
          <p:cNvPicPr>
            <a:picLocks noChangeAspect="1"/>
          </p:cNvPicPr>
          <p:nvPr/>
        </p:nvPicPr>
        <p:blipFill>
          <a:blip r:embed="rId3"/>
          <a:stretch>
            <a:fillRect/>
          </a:stretch>
        </p:blipFill>
        <p:spPr>
          <a:xfrm>
            <a:off x="10715958" y="811590"/>
            <a:ext cx="1281600" cy="964213"/>
          </a:xfrm>
          <a:prstGeom prst="rect">
            <a:avLst/>
          </a:prstGeom>
        </p:spPr>
      </p:pic>
      <p:pic>
        <p:nvPicPr>
          <p:cNvPr id="7" name="Picture 6">
            <a:extLst>
              <a:ext uri="{FF2B5EF4-FFF2-40B4-BE49-F238E27FC236}">
                <a16:creationId xmlns:a16="http://schemas.microsoft.com/office/drawing/2014/main" id="{2E57800C-C6B3-DF4E-A348-BDFE7B732FFB}"/>
              </a:ext>
            </a:extLst>
          </p:cNvPr>
          <p:cNvPicPr>
            <a:picLocks noChangeAspect="1"/>
          </p:cNvPicPr>
          <p:nvPr/>
        </p:nvPicPr>
        <p:blipFill>
          <a:blip r:embed="rId4"/>
          <a:stretch>
            <a:fillRect/>
          </a:stretch>
        </p:blipFill>
        <p:spPr>
          <a:xfrm>
            <a:off x="10715958" y="811590"/>
            <a:ext cx="1281600" cy="964213"/>
          </a:xfrm>
          <a:prstGeom prst="rect">
            <a:avLst/>
          </a:prstGeom>
        </p:spPr>
      </p:pic>
    </p:spTree>
    <p:extLst>
      <p:ext uri="{BB962C8B-B14F-4D97-AF65-F5344CB8AC3E}">
        <p14:creationId xmlns:p14="http://schemas.microsoft.com/office/powerpoint/2010/main" val="1307697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0B9CE-4A33-14E9-E888-3801B5EAF6D3}"/>
              </a:ext>
            </a:extLst>
          </p:cNvPr>
          <p:cNvSpPr>
            <a:spLocks noGrp="1"/>
          </p:cNvSpPr>
          <p:nvPr>
            <p:ph type="title"/>
          </p:nvPr>
        </p:nvSpPr>
        <p:spPr/>
        <p:txBody>
          <a:bodyPr/>
          <a:lstStyle/>
          <a:p>
            <a:r>
              <a:rPr lang="en-US" dirty="0"/>
              <a:t>The 7</a:t>
            </a:r>
            <a:r>
              <a:rPr lang="en-US" baseline="30000" dirty="0"/>
              <a:t>th</a:t>
            </a:r>
            <a:r>
              <a:rPr lang="en-US" dirty="0"/>
              <a:t> Cavalry Regiment: </a:t>
            </a:r>
          </a:p>
        </p:txBody>
      </p:sp>
      <p:sp>
        <p:nvSpPr>
          <p:cNvPr id="3" name="Content Placeholder 2">
            <a:extLst>
              <a:ext uri="{FF2B5EF4-FFF2-40B4-BE49-F238E27FC236}">
                <a16:creationId xmlns:a16="http://schemas.microsoft.com/office/drawing/2014/main" id="{B1FF35E0-0695-8941-8C12-27C1CF7BA2A5}"/>
              </a:ext>
            </a:extLst>
          </p:cNvPr>
          <p:cNvSpPr>
            <a:spLocks noGrp="1"/>
          </p:cNvSpPr>
          <p:nvPr>
            <p:ph idx="1"/>
          </p:nvPr>
        </p:nvSpPr>
        <p:spPr>
          <a:xfrm>
            <a:off x="215627" y="2336872"/>
            <a:ext cx="8550001" cy="4266667"/>
          </a:xfrm>
        </p:spPr>
        <p:txBody>
          <a:bodyPr>
            <a:normAutofit/>
          </a:bodyPr>
          <a:lstStyle/>
          <a:p>
            <a:pPr marL="0" indent="0">
              <a:buNone/>
            </a:pPr>
            <a:r>
              <a:rPr lang="en-US" sz="3200" dirty="0"/>
              <a:t>Captain George Yates(1843-1876)</a:t>
            </a:r>
          </a:p>
          <a:p>
            <a:r>
              <a:rPr lang="en-US" dirty="0"/>
              <a:t>From Michigan and a close friend of Custer since before the Civil War. Entered the Army as a lieutenant of volunteers, served in staff positions with merit, commissioned a captain after the war in the 7</a:t>
            </a:r>
            <a:r>
              <a:rPr lang="en-US" baseline="30000" dirty="0"/>
              <a:t>th</a:t>
            </a:r>
            <a:r>
              <a:rPr lang="en-US" dirty="0"/>
              <a:t> Cavalry.</a:t>
            </a:r>
          </a:p>
          <a:p>
            <a:r>
              <a:rPr lang="en-US" dirty="0"/>
              <a:t>Definitely a member of the Custer Clan.</a:t>
            </a:r>
          </a:p>
          <a:p>
            <a:r>
              <a:rPr lang="en-US" dirty="0"/>
              <a:t>Yates’s Wing of Custer’s Battalion (87 officers and men)</a:t>
            </a:r>
          </a:p>
          <a:p>
            <a:pPr lvl="1"/>
            <a:r>
              <a:rPr lang="en-US" dirty="0"/>
              <a:t>Company E (1LT A. Smith): 2 officers 39 men </a:t>
            </a:r>
          </a:p>
          <a:p>
            <a:pPr lvl="1"/>
            <a:r>
              <a:rPr lang="en-US" dirty="0"/>
              <a:t>Company F (CPT G. Yates): 2 officers, 44 men</a:t>
            </a:r>
          </a:p>
          <a:p>
            <a:endParaRPr lang="en-US" dirty="0"/>
          </a:p>
          <a:p>
            <a:pPr marL="0" indent="0">
              <a:buNone/>
            </a:pPr>
            <a:endParaRPr lang="en-US" dirty="0"/>
          </a:p>
        </p:txBody>
      </p:sp>
      <p:pic>
        <p:nvPicPr>
          <p:cNvPr id="5" name="Picture 4">
            <a:extLst>
              <a:ext uri="{FF2B5EF4-FFF2-40B4-BE49-F238E27FC236}">
                <a16:creationId xmlns:a16="http://schemas.microsoft.com/office/drawing/2014/main" id="{8915425D-53BD-4787-BFD8-B2DF569FC167}"/>
              </a:ext>
            </a:extLst>
          </p:cNvPr>
          <p:cNvPicPr>
            <a:picLocks noChangeAspect="1"/>
          </p:cNvPicPr>
          <p:nvPr/>
        </p:nvPicPr>
        <p:blipFill>
          <a:blip r:embed="rId2"/>
          <a:stretch>
            <a:fillRect/>
          </a:stretch>
        </p:blipFill>
        <p:spPr>
          <a:xfrm>
            <a:off x="9182373" y="2336872"/>
            <a:ext cx="2794000" cy="3581400"/>
          </a:xfrm>
          <a:prstGeom prst="rect">
            <a:avLst/>
          </a:prstGeom>
        </p:spPr>
      </p:pic>
      <p:pic>
        <p:nvPicPr>
          <p:cNvPr id="4" name="Picture 3">
            <a:extLst>
              <a:ext uri="{FF2B5EF4-FFF2-40B4-BE49-F238E27FC236}">
                <a16:creationId xmlns:a16="http://schemas.microsoft.com/office/drawing/2014/main" id="{89952B9E-409B-34E3-CD8B-1CCDFAFF68A7}"/>
              </a:ext>
            </a:extLst>
          </p:cNvPr>
          <p:cNvPicPr>
            <a:picLocks noChangeAspect="1"/>
          </p:cNvPicPr>
          <p:nvPr/>
        </p:nvPicPr>
        <p:blipFill>
          <a:blip r:embed="rId3"/>
          <a:stretch>
            <a:fillRect/>
          </a:stretch>
        </p:blipFill>
        <p:spPr>
          <a:xfrm>
            <a:off x="10715958" y="811590"/>
            <a:ext cx="1281600" cy="964213"/>
          </a:xfrm>
          <a:prstGeom prst="rect">
            <a:avLst/>
          </a:prstGeom>
        </p:spPr>
      </p:pic>
      <p:pic>
        <p:nvPicPr>
          <p:cNvPr id="7" name="Picture 6">
            <a:extLst>
              <a:ext uri="{FF2B5EF4-FFF2-40B4-BE49-F238E27FC236}">
                <a16:creationId xmlns:a16="http://schemas.microsoft.com/office/drawing/2014/main" id="{888221CD-AEC9-B295-F844-C692B765900D}"/>
              </a:ext>
            </a:extLst>
          </p:cNvPr>
          <p:cNvPicPr>
            <a:picLocks noChangeAspect="1"/>
          </p:cNvPicPr>
          <p:nvPr/>
        </p:nvPicPr>
        <p:blipFill>
          <a:blip r:embed="rId4"/>
          <a:stretch>
            <a:fillRect/>
          </a:stretch>
        </p:blipFill>
        <p:spPr>
          <a:xfrm>
            <a:off x="10715958" y="811589"/>
            <a:ext cx="1281600" cy="964213"/>
          </a:xfrm>
          <a:prstGeom prst="rect">
            <a:avLst/>
          </a:prstGeom>
        </p:spPr>
      </p:pic>
    </p:spTree>
    <p:extLst>
      <p:ext uri="{BB962C8B-B14F-4D97-AF65-F5344CB8AC3E}">
        <p14:creationId xmlns:p14="http://schemas.microsoft.com/office/powerpoint/2010/main" val="36029190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0B9CE-4A33-14E9-E888-3801B5EAF6D3}"/>
              </a:ext>
            </a:extLst>
          </p:cNvPr>
          <p:cNvSpPr>
            <a:spLocks noGrp="1"/>
          </p:cNvSpPr>
          <p:nvPr>
            <p:ph type="title"/>
          </p:nvPr>
        </p:nvSpPr>
        <p:spPr/>
        <p:txBody>
          <a:bodyPr/>
          <a:lstStyle/>
          <a:p>
            <a:r>
              <a:rPr lang="en-US" dirty="0"/>
              <a:t>The 7</a:t>
            </a:r>
            <a:r>
              <a:rPr lang="en-US" baseline="30000" dirty="0"/>
              <a:t>th</a:t>
            </a:r>
            <a:r>
              <a:rPr lang="en-US" dirty="0"/>
              <a:t> Cavalry Regiment: </a:t>
            </a:r>
          </a:p>
        </p:txBody>
      </p:sp>
      <p:sp>
        <p:nvSpPr>
          <p:cNvPr id="3" name="Content Placeholder 2">
            <a:extLst>
              <a:ext uri="{FF2B5EF4-FFF2-40B4-BE49-F238E27FC236}">
                <a16:creationId xmlns:a16="http://schemas.microsoft.com/office/drawing/2014/main" id="{B1FF35E0-0695-8941-8C12-27C1CF7BA2A5}"/>
              </a:ext>
            </a:extLst>
          </p:cNvPr>
          <p:cNvSpPr>
            <a:spLocks noGrp="1"/>
          </p:cNvSpPr>
          <p:nvPr>
            <p:ph idx="1"/>
          </p:nvPr>
        </p:nvSpPr>
        <p:spPr>
          <a:xfrm>
            <a:off x="215627" y="2336872"/>
            <a:ext cx="9054497" cy="4266667"/>
          </a:xfrm>
        </p:spPr>
        <p:txBody>
          <a:bodyPr>
            <a:normAutofit fontScale="92500" lnSpcReduction="10000"/>
          </a:bodyPr>
          <a:lstStyle/>
          <a:p>
            <a:pPr marL="0" indent="0">
              <a:buNone/>
            </a:pPr>
            <a:r>
              <a:rPr lang="en-US" sz="3200" dirty="0"/>
              <a:t>Captain Thomas McDougal(1845-1909)</a:t>
            </a:r>
          </a:p>
          <a:p>
            <a:r>
              <a:rPr lang="en-US" dirty="0"/>
              <a:t>From an Army family, served as an officer of volunteers in the Civil War and after the Civil War was commissioned an infantry lieutenant. Transferred to the 7</a:t>
            </a:r>
            <a:r>
              <a:rPr lang="en-US" baseline="30000" dirty="0"/>
              <a:t>th</a:t>
            </a:r>
            <a:r>
              <a:rPr lang="en-US" dirty="0"/>
              <a:t> Cavalry in 1870 and promoted to Captain 1875, only a few months before the campaign.</a:t>
            </a:r>
          </a:p>
          <a:p>
            <a:r>
              <a:rPr lang="en-US" dirty="0"/>
              <a:t>Custer assigned his company to guard the pack train as a punishment. Because, </a:t>
            </a:r>
            <a:r>
              <a:rPr lang="en-US" b="0" i="1" dirty="0">
                <a:effectLst/>
              </a:rPr>
              <a:t>"Captain McDougall had fallen asleep prior to officer's call and had been the last to report to Adjutant Cooke.” </a:t>
            </a:r>
            <a:r>
              <a:rPr lang="en-US" b="0" i="0" dirty="0">
                <a:effectLst/>
              </a:rPr>
              <a:t>Some of his men wept because</a:t>
            </a:r>
            <a:r>
              <a:rPr lang="en-US" dirty="0"/>
              <a:t> it meant they would probably not see action.</a:t>
            </a:r>
          </a:p>
          <a:p>
            <a:r>
              <a:rPr lang="en-US" dirty="0"/>
              <a:t>The Pack Train (12</a:t>
            </a:r>
            <a:r>
              <a:rPr lang="en-US" sz="2400" dirty="0"/>
              <a:t>6</a:t>
            </a:r>
            <a:r>
              <a:rPr lang="en-US" dirty="0"/>
              <a:t> officers and men)</a:t>
            </a:r>
          </a:p>
          <a:p>
            <a:pPr lvl="1"/>
            <a:r>
              <a:rPr lang="en-US" dirty="0"/>
              <a:t>Company B (CPT T. McDougal): 1 officers 41 men </a:t>
            </a:r>
          </a:p>
          <a:p>
            <a:pPr lvl="1"/>
            <a:r>
              <a:rPr lang="en-US" dirty="0"/>
              <a:t>Pack Train Detachment (7 men from each company): 84 men</a:t>
            </a:r>
          </a:p>
          <a:p>
            <a:endParaRPr lang="en-US" dirty="0"/>
          </a:p>
          <a:p>
            <a:pPr marL="0" indent="0">
              <a:buNone/>
            </a:pPr>
            <a:endParaRPr lang="en-US" dirty="0"/>
          </a:p>
        </p:txBody>
      </p:sp>
      <p:pic>
        <p:nvPicPr>
          <p:cNvPr id="8" name="Picture 7">
            <a:extLst>
              <a:ext uri="{FF2B5EF4-FFF2-40B4-BE49-F238E27FC236}">
                <a16:creationId xmlns:a16="http://schemas.microsoft.com/office/drawing/2014/main" id="{F7707BC2-8467-F645-C145-C8656BEFF103}"/>
              </a:ext>
            </a:extLst>
          </p:cNvPr>
          <p:cNvPicPr>
            <a:picLocks noChangeAspect="1"/>
          </p:cNvPicPr>
          <p:nvPr/>
        </p:nvPicPr>
        <p:blipFill>
          <a:blip r:embed="rId2"/>
          <a:stretch>
            <a:fillRect/>
          </a:stretch>
        </p:blipFill>
        <p:spPr>
          <a:xfrm>
            <a:off x="9538138" y="2281334"/>
            <a:ext cx="2438235" cy="4377742"/>
          </a:xfrm>
          <a:prstGeom prst="rect">
            <a:avLst/>
          </a:prstGeom>
        </p:spPr>
      </p:pic>
      <p:pic>
        <p:nvPicPr>
          <p:cNvPr id="4" name="Picture 3">
            <a:extLst>
              <a:ext uri="{FF2B5EF4-FFF2-40B4-BE49-F238E27FC236}">
                <a16:creationId xmlns:a16="http://schemas.microsoft.com/office/drawing/2014/main" id="{C92CD933-1DD9-D29B-6AC1-539C435A91B8}"/>
              </a:ext>
            </a:extLst>
          </p:cNvPr>
          <p:cNvPicPr>
            <a:picLocks noChangeAspect="1"/>
          </p:cNvPicPr>
          <p:nvPr/>
        </p:nvPicPr>
        <p:blipFill>
          <a:blip r:embed="rId3"/>
          <a:stretch>
            <a:fillRect/>
          </a:stretch>
        </p:blipFill>
        <p:spPr>
          <a:xfrm>
            <a:off x="10715958" y="811590"/>
            <a:ext cx="1281600" cy="964213"/>
          </a:xfrm>
          <a:prstGeom prst="rect">
            <a:avLst/>
          </a:prstGeom>
        </p:spPr>
      </p:pic>
      <p:pic>
        <p:nvPicPr>
          <p:cNvPr id="6" name="Picture 5">
            <a:extLst>
              <a:ext uri="{FF2B5EF4-FFF2-40B4-BE49-F238E27FC236}">
                <a16:creationId xmlns:a16="http://schemas.microsoft.com/office/drawing/2014/main" id="{3B940CB8-460C-B3AA-5387-51259047146B}"/>
              </a:ext>
            </a:extLst>
          </p:cNvPr>
          <p:cNvPicPr>
            <a:picLocks noChangeAspect="1"/>
          </p:cNvPicPr>
          <p:nvPr/>
        </p:nvPicPr>
        <p:blipFill>
          <a:blip r:embed="rId4"/>
          <a:stretch>
            <a:fillRect/>
          </a:stretch>
        </p:blipFill>
        <p:spPr>
          <a:xfrm>
            <a:off x="10684301" y="811590"/>
            <a:ext cx="1292072" cy="972092"/>
          </a:xfrm>
          <a:prstGeom prst="rect">
            <a:avLst/>
          </a:prstGeom>
        </p:spPr>
      </p:pic>
    </p:spTree>
    <p:extLst>
      <p:ext uri="{BB962C8B-B14F-4D97-AF65-F5344CB8AC3E}">
        <p14:creationId xmlns:p14="http://schemas.microsoft.com/office/powerpoint/2010/main" val="40862431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A00B-29DC-23A3-D6C4-2E352D12F322}"/>
              </a:ext>
            </a:extLst>
          </p:cNvPr>
          <p:cNvSpPr>
            <a:spLocks noGrp="1"/>
          </p:cNvSpPr>
          <p:nvPr>
            <p:ph type="title"/>
          </p:nvPr>
        </p:nvSpPr>
        <p:spPr/>
        <p:txBody>
          <a:bodyPr/>
          <a:lstStyle/>
          <a:p>
            <a:r>
              <a:rPr lang="en-US" dirty="0"/>
              <a:t>The Indian </a:t>
            </a:r>
            <a:r>
              <a:rPr lang="en-US" sz="3600" b="1" dirty="0"/>
              <a:t>C</a:t>
            </a:r>
            <a:r>
              <a:rPr lang="en-US" dirty="0"/>
              <a:t>amp</a:t>
            </a:r>
          </a:p>
        </p:txBody>
      </p:sp>
      <p:sp>
        <p:nvSpPr>
          <p:cNvPr id="3" name="Content Placeholder 2">
            <a:extLst>
              <a:ext uri="{FF2B5EF4-FFF2-40B4-BE49-F238E27FC236}">
                <a16:creationId xmlns:a16="http://schemas.microsoft.com/office/drawing/2014/main" id="{C11EB1AA-8B14-A7A9-0D19-9100888DF032}"/>
              </a:ext>
            </a:extLst>
          </p:cNvPr>
          <p:cNvSpPr>
            <a:spLocks noGrp="1"/>
          </p:cNvSpPr>
          <p:nvPr>
            <p:ph idx="1"/>
          </p:nvPr>
        </p:nvSpPr>
        <p:spPr>
          <a:xfrm>
            <a:off x="425670" y="2191407"/>
            <a:ext cx="5580994" cy="4493172"/>
          </a:xfrm>
        </p:spPr>
        <p:txBody>
          <a:bodyPr>
            <a:normAutofit fontScale="92500"/>
          </a:bodyPr>
          <a:lstStyle/>
          <a:p>
            <a:r>
              <a:rPr lang="en-US" dirty="0"/>
              <a:t>Hunkpapa Lakota: 225 lodges</a:t>
            </a:r>
          </a:p>
          <a:p>
            <a:r>
              <a:rPr lang="en-US" dirty="0"/>
              <a:t>Yanktonai and Santee Sioux: 35 lodges</a:t>
            </a:r>
          </a:p>
          <a:p>
            <a:r>
              <a:rPr lang="en-US" dirty="0"/>
              <a:t>Blackfoot Lakota: 34 lodges</a:t>
            </a:r>
          </a:p>
          <a:p>
            <a:r>
              <a:rPr lang="en-US" dirty="0"/>
              <a:t>Two Kettle Lakota: 18 lodges</a:t>
            </a:r>
          </a:p>
          <a:p>
            <a:r>
              <a:rPr lang="en-US" dirty="0"/>
              <a:t>Brule Lakota: 68 lodges</a:t>
            </a:r>
          </a:p>
          <a:p>
            <a:r>
              <a:rPr lang="en-US" dirty="0"/>
              <a:t>Miniconjou Lakota: 150 lodges</a:t>
            </a:r>
          </a:p>
          <a:p>
            <a:r>
              <a:rPr lang="en-US" dirty="0"/>
              <a:t>Sans Arc Lakota: 110 lodges</a:t>
            </a:r>
          </a:p>
          <a:p>
            <a:r>
              <a:rPr lang="en-US" dirty="0"/>
              <a:t>Oglala Lakota: 240 lodges</a:t>
            </a:r>
          </a:p>
          <a:p>
            <a:r>
              <a:rPr lang="en-US" dirty="0"/>
              <a:t>Northern Cheyenne: 120 lodges</a:t>
            </a:r>
          </a:p>
          <a:p>
            <a:pPr lvl="1"/>
            <a:r>
              <a:rPr lang="en-US" dirty="0">
                <a:solidFill>
                  <a:srgbClr val="FFFF00"/>
                </a:solidFill>
              </a:rPr>
              <a:t>6,000 to 8,000 people total </a:t>
            </a:r>
          </a:p>
          <a:p>
            <a:pPr lvl="1"/>
            <a:r>
              <a:rPr lang="en-US" dirty="0">
                <a:solidFill>
                  <a:srgbClr val="FFFF00"/>
                </a:solidFill>
              </a:rPr>
              <a:t>1,500 to 2,000 warriors</a:t>
            </a:r>
          </a:p>
        </p:txBody>
      </p:sp>
      <p:pic>
        <p:nvPicPr>
          <p:cNvPr id="5" name="Picture 4">
            <a:extLst>
              <a:ext uri="{FF2B5EF4-FFF2-40B4-BE49-F238E27FC236}">
                <a16:creationId xmlns:a16="http://schemas.microsoft.com/office/drawing/2014/main" id="{9B1F0CD9-96D1-2EE5-1F9C-38C9A304B5FD}"/>
              </a:ext>
            </a:extLst>
          </p:cNvPr>
          <p:cNvPicPr>
            <a:picLocks noChangeAspect="1"/>
          </p:cNvPicPr>
          <p:nvPr/>
        </p:nvPicPr>
        <p:blipFill>
          <a:blip r:embed="rId2"/>
          <a:stretch>
            <a:fillRect/>
          </a:stretch>
        </p:blipFill>
        <p:spPr>
          <a:xfrm>
            <a:off x="6185338" y="2336873"/>
            <a:ext cx="5807985" cy="4242609"/>
          </a:xfrm>
          <a:prstGeom prst="rect">
            <a:avLst/>
          </a:prstGeom>
        </p:spPr>
      </p:pic>
      <p:pic>
        <p:nvPicPr>
          <p:cNvPr id="6" name="Picture 5">
            <a:extLst>
              <a:ext uri="{FF2B5EF4-FFF2-40B4-BE49-F238E27FC236}">
                <a16:creationId xmlns:a16="http://schemas.microsoft.com/office/drawing/2014/main" id="{13A83C88-A5FE-A850-79D2-0C5F76FB303A}"/>
              </a:ext>
            </a:extLst>
          </p:cNvPr>
          <p:cNvPicPr>
            <a:picLocks noChangeAspect="1"/>
          </p:cNvPicPr>
          <p:nvPr/>
        </p:nvPicPr>
        <p:blipFill>
          <a:blip r:embed="rId3"/>
          <a:stretch>
            <a:fillRect/>
          </a:stretch>
        </p:blipFill>
        <p:spPr>
          <a:xfrm>
            <a:off x="10777896" y="671416"/>
            <a:ext cx="1283508" cy="1283508"/>
          </a:xfrm>
          <a:prstGeom prst="rect">
            <a:avLst/>
          </a:prstGeom>
        </p:spPr>
      </p:pic>
    </p:spTree>
    <p:extLst>
      <p:ext uri="{BB962C8B-B14F-4D97-AF65-F5344CB8AC3E}">
        <p14:creationId xmlns:p14="http://schemas.microsoft.com/office/powerpoint/2010/main" val="16150977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F7528-2FA3-DDC1-F98C-038C003608A2}"/>
              </a:ext>
            </a:extLst>
          </p:cNvPr>
          <p:cNvSpPr>
            <a:spLocks noGrp="1"/>
          </p:cNvSpPr>
          <p:nvPr>
            <p:ph type="title"/>
          </p:nvPr>
        </p:nvSpPr>
        <p:spPr/>
        <p:txBody>
          <a:bodyPr/>
          <a:lstStyle/>
          <a:p>
            <a:pPr algn="ctr"/>
            <a:r>
              <a:rPr lang="en-US" dirty="0"/>
              <a:t>A Good Day to Die</a:t>
            </a:r>
          </a:p>
        </p:txBody>
      </p:sp>
      <p:sp>
        <p:nvSpPr>
          <p:cNvPr id="3" name="Content Placeholder 2">
            <a:extLst>
              <a:ext uri="{FF2B5EF4-FFF2-40B4-BE49-F238E27FC236}">
                <a16:creationId xmlns:a16="http://schemas.microsoft.com/office/drawing/2014/main" id="{D4D40504-0B34-5EF9-E5F5-5AD1BA2E9B92}"/>
              </a:ext>
            </a:extLst>
          </p:cNvPr>
          <p:cNvSpPr>
            <a:spLocks noGrp="1"/>
          </p:cNvSpPr>
          <p:nvPr>
            <p:ph idx="1"/>
          </p:nvPr>
        </p:nvSpPr>
        <p:spPr>
          <a:xfrm>
            <a:off x="680321" y="3272589"/>
            <a:ext cx="9613861" cy="2663600"/>
          </a:xfrm>
        </p:spPr>
        <p:txBody>
          <a:bodyPr>
            <a:normAutofit/>
          </a:bodyPr>
          <a:lstStyle/>
          <a:p>
            <a:pPr algn="ctr"/>
            <a:r>
              <a:rPr lang="en-US" sz="7200" dirty="0"/>
              <a:t>QUESTIONS?</a:t>
            </a:r>
          </a:p>
        </p:txBody>
      </p:sp>
      <p:pic>
        <p:nvPicPr>
          <p:cNvPr id="4" name="Picture 3">
            <a:extLst>
              <a:ext uri="{FF2B5EF4-FFF2-40B4-BE49-F238E27FC236}">
                <a16:creationId xmlns:a16="http://schemas.microsoft.com/office/drawing/2014/main" id="{D68553AD-8D2D-61E5-C153-E2AA03F7723C}"/>
              </a:ext>
            </a:extLst>
          </p:cNvPr>
          <p:cNvPicPr>
            <a:picLocks noChangeAspect="1"/>
          </p:cNvPicPr>
          <p:nvPr/>
        </p:nvPicPr>
        <p:blipFill>
          <a:blip r:embed="rId2"/>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8776926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352E2-B411-E6B8-90F9-F5592F4B66A8}"/>
              </a:ext>
            </a:extLst>
          </p:cNvPr>
          <p:cNvSpPr>
            <a:spLocks noGrp="1"/>
          </p:cNvSpPr>
          <p:nvPr>
            <p:ph type="title"/>
          </p:nvPr>
        </p:nvSpPr>
        <p:spPr/>
        <p:txBody>
          <a:bodyPr/>
          <a:lstStyle/>
          <a:p>
            <a:r>
              <a:rPr lang="en-US" dirty="0"/>
              <a:t>Reno’s Fight 3:00 PM</a:t>
            </a:r>
          </a:p>
        </p:txBody>
      </p:sp>
      <p:sp>
        <p:nvSpPr>
          <p:cNvPr id="3" name="Content Placeholder 2">
            <a:extLst>
              <a:ext uri="{FF2B5EF4-FFF2-40B4-BE49-F238E27FC236}">
                <a16:creationId xmlns:a16="http://schemas.microsoft.com/office/drawing/2014/main" id="{9059F955-9B82-5FDD-E0B0-360ED9909F9B}"/>
              </a:ext>
            </a:extLst>
          </p:cNvPr>
          <p:cNvSpPr>
            <a:spLocks noGrp="1"/>
          </p:cNvSpPr>
          <p:nvPr>
            <p:ph idx="1"/>
          </p:nvPr>
        </p:nvSpPr>
        <p:spPr>
          <a:xfrm>
            <a:off x="680322" y="2336873"/>
            <a:ext cx="3781320" cy="4260176"/>
          </a:xfrm>
        </p:spPr>
        <p:txBody>
          <a:bodyPr/>
          <a:lstStyle/>
          <a:p>
            <a:r>
              <a:rPr lang="en-US" dirty="0"/>
              <a:t>Reno’s battalion fords the Little Bighorn and follows the withdrawing Cheyenne village.</a:t>
            </a:r>
          </a:p>
          <a:p>
            <a:r>
              <a:rPr lang="en-US" dirty="0"/>
              <a:t>Custer’s battalion moves along the heights to the east.</a:t>
            </a:r>
          </a:p>
        </p:txBody>
      </p:sp>
      <p:pic>
        <p:nvPicPr>
          <p:cNvPr id="5" name="Picture 4">
            <a:extLst>
              <a:ext uri="{FF2B5EF4-FFF2-40B4-BE49-F238E27FC236}">
                <a16:creationId xmlns:a16="http://schemas.microsoft.com/office/drawing/2014/main" id="{0C6A0204-E910-53F4-D2E3-A265E83D5190}"/>
              </a:ext>
            </a:extLst>
          </p:cNvPr>
          <p:cNvPicPr>
            <a:picLocks noChangeAspect="1"/>
          </p:cNvPicPr>
          <p:nvPr/>
        </p:nvPicPr>
        <p:blipFill>
          <a:blip r:embed="rId2"/>
          <a:stretch>
            <a:fillRect/>
          </a:stretch>
        </p:blipFill>
        <p:spPr>
          <a:xfrm>
            <a:off x="4776952" y="2225142"/>
            <a:ext cx="7214670" cy="4371907"/>
          </a:xfrm>
          <a:prstGeom prst="rect">
            <a:avLst/>
          </a:prstGeom>
        </p:spPr>
      </p:pic>
      <p:pic>
        <p:nvPicPr>
          <p:cNvPr id="4" name="Picture 3">
            <a:extLst>
              <a:ext uri="{FF2B5EF4-FFF2-40B4-BE49-F238E27FC236}">
                <a16:creationId xmlns:a16="http://schemas.microsoft.com/office/drawing/2014/main" id="{121BF908-B828-EF2A-7C55-A525A6ED416A}"/>
              </a:ext>
            </a:extLst>
          </p:cNvPr>
          <p:cNvPicPr>
            <a:picLocks noChangeAspect="1"/>
          </p:cNvPicPr>
          <p:nvPr/>
        </p:nvPicPr>
        <p:blipFill>
          <a:blip r:embed="rId3"/>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121313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352E2-B411-E6B8-90F9-F5592F4B66A8}"/>
              </a:ext>
            </a:extLst>
          </p:cNvPr>
          <p:cNvSpPr>
            <a:spLocks noGrp="1"/>
          </p:cNvSpPr>
          <p:nvPr>
            <p:ph type="title"/>
          </p:nvPr>
        </p:nvSpPr>
        <p:spPr/>
        <p:txBody>
          <a:bodyPr/>
          <a:lstStyle/>
          <a:p>
            <a:r>
              <a:rPr lang="en-US" dirty="0"/>
              <a:t>Reno’s Fight 3:15 PM</a:t>
            </a:r>
          </a:p>
        </p:txBody>
      </p:sp>
      <p:sp>
        <p:nvSpPr>
          <p:cNvPr id="3" name="Content Placeholder 2">
            <a:extLst>
              <a:ext uri="{FF2B5EF4-FFF2-40B4-BE49-F238E27FC236}">
                <a16:creationId xmlns:a16="http://schemas.microsoft.com/office/drawing/2014/main" id="{9059F955-9B82-5FDD-E0B0-360ED9909F9B}"/>
              </a:ext>
            </a:extLst>
          </p:cNvPr>
          <p:cNvSpPr>
            <a:spLocks noGrp="1"/>
          </p:cNvSpPr>
          <p:nvPr>
            <p:ph idx="1"/>
          </p:nvPr>
        </p:nvSpPr>
        <p:spPr>
          <a:xfrm>
            <a:off x="331076" y="2336873"/>
            <a:ext cx="3831022" cy="4221582"/>
          </a:xfrm>
        </p:spPr>
        <p:txBody>
          <a:bodyPr/>
          <a:lstStyle/>
          <a:p>
            <a:r>
              <a:rPr lang="en-US" dirty="0"/>
              <a:t>Reno advances past the bend of the river and has his first view of the village. It is </a:t>
            </a:r>
            <a:r>
              <a:rPr lang="en-US" b="1" i="1" dirty="0"/>
              <a:t>not</a:t>
            </a:r>
            <a:r>
              <a:rPr lang="en-US" dirty="0"/>
              <a:t> a small village.</a:t>
            </a:r>
          </a:p>
          <a:p>
            <a:r>
              <a:rPr lang="en-US" dirty="0"/>
              <a:t>Reno dismounts his command, forms a skirmish line, and begins firing on the village.</a:t>
            </a:r>
          </a:p>
        </p:txBody>
      </p:sp>
      <p:pic>
        <p:nvPicPr>
          <p:cNvPr id="5" name="Picture 4">
            <a:extLst>
              <a:ext uri="{FF2B5EF4-FFF2-40B4-BE49-F238E27FC236}">
                <a16:creationId xmlns:a16="http://schemas.microsoft.com/office/drawing/2014/main" id="{74DC3F49-20F8-E5AE-8F60-1246E1E15D31}"/>
              </a:ext>
            </a:extLst>
          </p:cNvPr>
          <p:cNvPicPr>
            <a:picLocks noChangeAspect="1"/>
          </p:cNvPicPr>
          <p:nvPr/>
        </p:nvPicPr>
        <p:blipFill>
          <a:blip r:embed="rId2"/>
          <a:stretch>
            <a:fillRect/>
          </a:stretch>
        </p:blipFill>
        <p:spPr>
          <a:xfrm>
            <a:off x="4435402" y="2130549"/>
            <a:ext cx="7619282" cy="4617092"/>
          </a:xfrm>
          <a:prstGeom prst="rect">
            <a:avLst/>
          </a:prstGeom>
        </p:spPr>
      </p:pic>
      <p:pic>
        <p:nvPicPr>
          <p:cNvPr id="4" name="Picture 3">
            <a:extLst>
              <a:ext uri="{FF2B5EF4-FFF2-40B4-BE49-F238E27FC236}">
                <a16:creationId xmlns:a16="http://schemas.microsoft.com/office/drawing/2014/main" id="{25436A78-3366-18BE-7867-291E0FF008D8}"/>
              </a:ext>
            </a:extLst>
          </p:cNvPr>
          <p:cNvPicPr>
            <a:picLocks noChangeAspect="1"/>
          </p:cNvPicPr>
          <p:nvPr/>
        </p:nvPicPr>
        <p:blipFill>
          <a:blip r:embed="rId3"/>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32254920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352E2-B411-E6B8-90F9-F5592F4B66A8}"/>
              </a:ext>
            </a:extLst>
          </p:cNvPr>
          <p:cNvSpPr>
            <a:spLocks noGrp="1"/>
          </p:cNvSpPr>
          <p:nvPr>
            <p:ph type="title"/>
          </p:nvPr>
        </p:nvSpPr>
        <p:spPr/>
        <p:txBody>
          <a:bodyPr/>
          <a:lstStyle/>
          <a:p>
            <a:r>
              <a:rPr lang="en-US" dirty="0"/>
              <a:t>Reno’s Fight 3:30 PM</a:t>
            </a:r>
          </a:p>
        </p:txBody>
      </p:sp>
      <p:sp>
        <p:nvSpPr>
          <p:cNvPr id="3" name="Content Placeholder 2">
            <a:extLst>
              <a:ext uri="{FF2B5EF4-FFF2-40B4-BE49-F238E27FC236}">
                <a16:creationId xmlns:a16="http://schemas.microsoft.com/office/drawing/2014/main" id="{9059F955-9B82-5FDD-E0B0-360ED9909F9B}"/>
              </a:ext>
            </a:extLst>
          </p:cNvPr>
          <p:cNvSpPr>
            <a:spLocks noGrp="1"/>
          </p:cNvSpPr>
          <p:nvPr>
            <p:ph idx="1"/>
          </p:nvPr>
        </p:nvSpPr>
        <p:spPr>
          <a:xfrm>
            <a:off x="331077" y="2336873"/>
            <a:ext cx="3720662" cy="4111224"/>
          </a:xfrm>
        </p:spPr>
        <p:txBody>
          <a:bodyPr>
            <a:normAutofit lnSpcReduction="10000"/>
          </a:bodyPr>
          <a:lstStyle/>
          <a:p>
            <a:r>
              <a:rPr lang="en-US" dirty="0"/>
              <a:t>Custer reaches Weir Point. Has his first clear view of the enormous size of the Indian village.</a:t>
            </a:r>
          </a:p>
          <a:p>
            <a:r>
              <a:rPr lang="en-US" dirty="0"/>
              <a:t>Mounting pressure on Reno from the front, and mounted Indians sweeping around his open left flank, causes him to withdraw to the woods by the river.</a:t>
            </a:r>
          </a:p>
        </p:txBody>
      </p:sp>
      <p:pic>
        <p:nvPicPr>
          <p:cNvPr id="5" name="Picture 4">
            <a:extLst>
              <a:ext uri="{FF2B5EF4-FFF2-40B4-BE49-F238E27FC236}">
                <a16:creationId xmlns:a16="http://schemas.microsoft.com/office/drawing/2014/main" id="{62F23CAD-E428-171E-4BD9-29B1BF800D0E}"/>
              </a:ext>
            </a:extLst>
          </p:cNvPr>
          <p:cNvPicPr>
            <a:picLocks noChangeAspect="1"/>
          </p:cNvPicPr>
          <p:nvPr/>
        </p:nvPicPr>
        <p:blipFill>
          <a:blip r:embed="rId2"/>
          <a:stretch>
            <a:fillRect/>
          </a:stretch>
        </p:blipFill>
        <p:spPr>
          <a:xfrm>
            <a:off x="4273524" y="2059604"/>
            <a:ext cx="7918476" cy="4798396"/>
          </a:xfrm>
          <a:prstGeom prst="rect">
            <a:avLst/>
          </a:prstGeom>
        </p:spPr>
      </p:pic>
      <p:pic>
        <p:nvPicPr>
          <p:cNvPr id="4" name="Picture 3">
            <a:extLst>
              <a:ext uri="{FF2B5EF4-FFF2-40B4-BE49-F238E27FC236}">
                <a16:creationId xmlns:a16="http://schemas.microsoft.com/office/drawing/2014/main" id="{88CE5E9C-6EA7-9263-8876-678B4F5DB1B4}"/>
              </a:ext>
            </a:extLst>
          </p:cNvPr>
          <p:cNvPicPr>
            <a:picLocks noChangeAspect="1"/>
          </p:cNvPicPr>
          <p:nvPr/>
        </p:nvPicPr>
        <p:blipFill>
          <a:blip r:embed="rId3"/>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3303335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212C3-736A-8E4A-85C4-E77D74ED6E33}"/>
              </a:ext>
            </a:extLst>
          </p:cNvPr>
          <p:cNvSpPr>
            <a:spLocks noGrp="1"/>
          </p:cNvSpPr>
          <p:nvPr>
            <p:ph type="title"/>
          </p:nvPr>
        </p:nvSpPr>
        <p:spPr/>
        <p:txBody>
          <a:bodyPr>
            <a:normAutofit/>
          </a:bodyPr>
          <a:lstStyle/>
          <a:p>
            <a:pPr algn="ctr"/>
            <a:r>
              <a:rPr lang="en-US" sz="3600" dirty="0"/>
              <a:t>The Finale</a:t>
            </a:r>
            <a:br>
              <a:rPr lang="en-US" sz="3600" dirty="0"/>
            </a:br>
            <a:r>
              <a:rPr lang="en-US" sz="3600" dirty="0"/>
              <a:t>From Lil Bighorn to </a:t>
            </a:r>
            <a:r>
              <a:rPr lang="en-US" sz="3600" dirty="0" err="1"/>
              <a:t>Woundd</a:t>
            </a:r>
            <a:r>
              <a:rPr lang="en-US" sz="3600" dirty="0"/>
              <a:t> Knee</a:t>
            </a:r>
            <a:endParaRPr lang="en-US" sz="5400" u="sng" dirty="0"/>
          </a:p>
        </p:txBody>
      </p:sp>
      <p:sp>
        <p:nvSpPr>
          <p:cNvPr id="3" name="Content Placeholder 2">
            <a:extLst>
              <a:ext uri="{FF2B5EF4-FFF2-40B4-BE49-F238E27FC236}">
                <a16:creationId xmlns:a16="http://schemas.microsoft.com/office/drawing/2014/main" id="{A2D10DD4-F0D1-5667-B975-AC37B7492602}"/>
              </a:ext>
            </a:extLst>
          </p:cNvPr>
          <p:cNvSpPr>
            <a:spLocks noGrp="1"/>
          </p:cNvSpPr>
          <p:nvPr>
            <p:ph idx="1"/>
          </p:nvPr>
        </p:nvSpPr>
        <p:spPr/>
        <p:txBody>
          <a:bodyPr>
            <a:normAutofit lnSpcReduction="10000"/>
          </a:bodyPr>
          <a:lstStyle/>
          <a:p>
            <a:pPr marL="742950" indent="-742950">
              <a:buFont typeface="Arial" panose="020B0604020202020204" pitchFamily="34" charset="0"/>
              <a:buAutoNum type="arabicParenR"/>
            </a:pPr>
            <a:r>
              <a:rPr lang="en-US" sz="3600" b="1" dirty="0"/>
              <a:t>The </a:t>
            </a:r>
            <a:r>
              <a:rPr lang="en-US" sz="3600" b="1" dirty="0">
                <a:latin typeface="+mj-lt"/>
              </a:rPr>
              <a:t>Great Sioux Rising</a:t>
            </a:r>
          </a:p>
          <a:p>
            <a:pPr marL="742950" indent="-742950">
              <a:buAutoNum type="arabicParenR"/>
            </a:pPr>
            <a:r>
              <a:rPr lang="en-US" sz="3600" b="1" dirty="0">
                <a:latin typeface="+mj-lt"/>
              </a:rPr>
              <a:t>Little Bighorn Campaign</a:t>
            </a:r>
          </a:p>
          <a:p>
            <a:pPr marL="742950" indent="-742950">
              <a:buAutoNum type="arabicParenR"/>
            </a:pPr>
            <a:r>
              <a:rPr lang="en-US" sz="3600" b="1" dirty="0">
                <a:latin typeface="+mj-lt"/>
              </a:rPr>
              <a:t>Battle of Rosebud Creek</a:t>
            </a:r>
          </a:p>
          <a:p>
            <a:pPr marL="742950" indent="-742950">
              <a:buAutoNum type="arabicParenR"/>
            </a:pPr>
            <a:r>
              <a:rPr lang="en-US" sz="3600" b="1" dirty="0">
                <a:latin typeface="+mj-lt"/>
              </a:rPr>
              <a:t>Battle of the Little Bighorn</a:t>
            </a:r>
          </a:p>
          <a:p>
            <a:pPr marL="742950" indent="-742950">
              <a:buAutoNum type="arabicParenR"/>
            </a:pPr>
            <a:r>
              <a:rPr lang="en-US" sz="3600" b="1" dirty="0">
                <a:latin typeface="+mj-lt"/>
              </a:rPr>
              <a:t>End of the Great Sioux Rising</a:t>
            </a:r>
          </a:p>
          <a:p>
            <a:pPr marL="0" marR="0" lvl="0" indent="0">
              <a:lnSpc>
                <a:spcPct val="107000"/>
              </a:lnSpc>
              <a:spcBef>
                <a:spcPts val="0"/>
              </a:spcBef>
              <a:spcAft>
                <a:spcPts val="800"/>
              </a:spcAft>
              <a:buNone/>
            </a:pPr>
            <a:r>
              <a:rPr lang="en-US" sz="3600" b="1" dirty="0"/>
              <a:t>6)  Wounded Knee</a:t>
            </a:r>
          </a:p>
          <a:p>
            <a:pPr marL="0" indent="0">
              <a:buNone/>
            </a:pPr>
            <a:endParaRPr lang="en-US" sz="6000" b="1" dirty="0">
              <a:solidFill>
                <a:srgbClr val="FFFF00"/>
              </a:solidFill>
            </a:endParaRPr>
          </a:p>
          <a:p>
            <a:endParaRPr lang="en-US" sz="6000" dirty="0"/>
          </a:p>
        </p:txBody>
      </p:sp>
      <p:pic>
        <p:nvPicPr>
          <p:cNvPr id="5" name="Picture 4">
            <a:extLst>
              <a:ext uri="{FF2B5EF4-FFF2-40B4-BE49-F238E27FC236}">
                <a16:creationId xmlns:a16="http://schemas.microsoft.com/office/drawing/2014/main" id="{C479E8ED-0542-38A9-C758-30DD40F1CD00}"/>
              </a:ext>
            </a:extLst>
          </p:cNvPr>
          <p:cNvPicPr>
            <a:picLocks noChangeAspect="1"/>
          </p:cNvPicPr>
          <p:nvPr/>
        </p:nvPicPr>
        <p:blipFill>
          <a:blip r:embed="rId2"/>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3397791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352E2-B411-E6B8-90F9-F5592F4B66A8}"/>
              </a:ext>
            </a:extLst>
          </p:cNvPr>
          <p:cNvSpPr>
            <a:spLocks noGrp="1"/>
          </p:cNvSpPr>
          <p:nvPr>
            <p:ph type="title"/>
          </p:nvPr>
        </p:nvSpPr>
        <p:spPr/>
        <p:txBody>
          <a:bodyPr/>
          <a:lstStyle/>
          <a:p>
            <a:r>
              <a:rPr lang="en-US" dirty="0"/>
              <a:t>Reno’s Fight 3:45 PM</a:t>
            </a:r>
          </a:p>
        </p:txBody>
      </p:sp>
      <p:sp>
        <p:nvSpPr>
          <p:cNvPr id="3" name="Content Placeholder 2">
            <a:extLst>
              <a:ext uri="{FF2B5EF4-FFF2-40B4-BE49-F238E27FC236}">
                <a16:creationId xmlns:a16="http://schemas.microsoft.com/office/drawing/2014/main" id="{9059F955-9B82-5FDD-E0B0-360ED9909F9B}"/>
              </a:ext>
            </a:extLst>
          </p:cNvPr>
          <p:cNvSpPr>
            <a:spLocks noGrp="1"/>
          </p:cNvSpPr>
          <p:nvPr>
            <p:ph idx="1"/>
          </p:nvPr>
        </p:nvSpPr>
        <p:spPr>
          <a:xfrm>
            <a:off x="268014" y="2336872"/>
            <a:ext cx="3499946" cy="4379237"/>
          </a:xfrm>
        </p:spPr>
        <p:txBody>
          <a:bodyPr/>
          <a:lstStyle/>
          <a:p>
            <a:r>
              <a:rPr lang="en-US" dirty="0"/>
              <a:t>Custer’s battalion moves down Medicine Tail Coulee.</a:t>
            </a:r>
          </a:p>
          <a:p>
            <a:r>
              <a:rPr lang="en-US" dirty="0"/>
              <a:t>Reno begins retreating back toward the original ford, but mounted warriors to his right drive him east toward the river.</a:t>
            </a:r>
          </a:p>
          <a:p>
            <a:r>
              <a:rPr lang="en-US" dirty="0"/>
              <a:t>The retreat becomes a route.</a:t>
            </a:r>
          </a:p>
        </p:txBody>
      </p:sp>
      <p:pic>
        <p:nvPicPr>
          <p:cNvPr id="5" name="Picture 4">
            <a:extLst>
              <a:ext uri="{FF2B5EF4-FFF2-40B4-BE49-F238E27FC236}">
                <a16:creationId xmlns:a16="http://schemas.microsoft.com/office/drawing/2014/main" id="{7F5018AA-61E9-94CC-AB33-0C71CC9EEC34}"/>
              </a:ext>
            </a:extLst>
          </p:cNvPr>
          <p:cNvPicPr>
            <a:picLocks noChangeAspect="1"/>
          </p:cNvPicPr>
          <p:nvPr/>
        </p:nvPicPr>
        <p:blipFill>
          <a:blip r:embed="rId2"/>
          <a:stretch>
            <a:fillRect/>
          </a:stretch>
        </p:blipFill>
        <p:spPr>
          <a:xfrm>
            <a:off x="4414345" y="2128345"/>
            <a:ext cx="7647382" cy="4634120"/>
          </a:xfrm>
          <a:prstGeom prst="rect">
            <a:avLst/>
          </a:prstGeom>
        </p:spPr>
      </p:pic>
      <p:pic>
        <p:nvPicPr>
          <p:cNvPr id="4" name="Picture 3">
            <a:extLst>
              <a:ext uri="{FF2B5EF4-FFF2-40B4-BE49-F238E27FC236}">
                <a16:creationId xmlns:a16="http://schemas.microsoft.com/office/drawing/2014/main" id="{B52D2730-D934-A190-DF80-9698ED364FF1}"/>
              </a:ext>
            </a:extLst>
          </p:cNvPr>
          <p:cNvPicPr>
            <a:picLocks noChangeAspect="1"/>
          </p:cNvPicPr>
          <p:nvPr/>
        </p:nvPicPr>
        <p:blipFill>
          <a:blip r:embed="rId3"/>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3826247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352E2-B411-E6B8-90F9-F5592F4B66A8}"/>
              </a:ext>
            </a:extLst>
          </p:cNvPr>
          <p:cNvSpPr>
            <a:spLocks noGrp="1"/>
          </p:cNvSpPr>
          <p:nvPr>
            <p:ph type="title"/>
          </p:nvPr>
        </p:nvSpPr>
        <p:spPr/>
        <p:txBody>
          <a:bodyPr/>
          <a:lstStyle/>
          <a:p>
            <a:r>
              <a:rPr lang="en-US" dirty="0"/>
              <a:t>Reno’s Fight 4:00 PM</a:t>
            </a:r>
          </a:p>
        </p:txBody>
      </p:sp>
      <p:sp>
        <p:nvSpPr>
          <p:cNvPr id="3" name="Content Placeholder 2">
            <a:extLst>
              <a:ext uri="{FF2B5EF4-FFF2-40B4-BE49-F238E27FC236}">
                <a16:creationId xmlns:a16="http://schemas.microsoft.com/office/drawing/2014/main" id="{9059F955-9B82-5FDD-E0B0-360ED9909F9B}"/>
              </a:ext>
            </a:extLst>
          </p:cNvPr>
          <p:cNvSpPr>
            <a:spLocks noGrp="1"/>
          </p:cNvSpPr>
          <p:nvPr>
            <p:ph idx="1"/>
          </p:nvPr>
        </p:nvSpPr>
        <p:spPr>
          <a:xfrm>
            <a:off x="387459" y="2336872"/>
            <a:ext cx="3595606" cy="4141419"/>
          </a:xfrm>
        </p:spPr>
        <p:txBody>
          <a:bodyPr/>
          <a:lstStyle/>
          <a:p>
            <a:r>
              <a:rPr lang="en-US" dirty="0"/>
              <a:t>With Reno in </a:t>
            </a:r>
            <a:r>
              <a:rPr lang="en-US" dirty="0" err="1"/>
              <a:t>th</a:t>
            </a:r>
            <a:r>
              <a:rPr lang="en-US" dirty="0"/>
              <a:t> lead, he </a:t>
            </a:r>
            <a:r>
              <a:rPr lang="en-US" dirty="0" err="1"/>
              <a:t>disorganizd</a:t>
            </a:r>
            <a:r>
              <a:rPr lang="en-US" dirty="0"/>
              <a:t> mob of troopers </a:t>
            </a:r>
            <a:r>
              <a:rPr lang="en-US" dirty="0" err="1"/>
              <a:t>reahed</a:t>
            </a:r>
            <a:r>
              <a:rPr lang="en-US" dirty="0"/>
              <a:t> the ford and began splashing across.</a:t>
            </a:r>
          </a:p>
          <a:p>
            <a:r>
              <a:rPr lang="en-US" dirty="0"/>
              <a:t>The </a:t>
            </a:r>
            <a:r>
              <a:rPr lang="en-US" dirty="0" err="1"/>
              <a:t>mountd</a:t>
            </a:r>
            <a:r>
              <a:rPr lang="en-US" dirty="0"/>
              <a:t> warriors caught up with them and the fight became a melee.</a:t>
            </a:r>
          </a:p>
        </p:txBody>
      </p:sp>
      <p:pic>
        <p:nvPicPr>
          <p:cNvPr id="5" name="Picture 4">
            <a:extLst>
              <a:ext uri="{FF2B5EF4-FFF2-40B4-BE49-F238E27FC236}">
                <a16:creationId xmlns:a16="http://schemas.microsoft.com/office/drawing/2014/main" id="{4A25DE7C-348B-6016-AC2E-D1B3F507E974}"/>
              </a:ext>
            </a:extLst>
          </p:cNvPr>
          <p:cNvPicPr>
            <a:picLocks noChangeAspect="1"/>
          </p:cNvPicPr>
          <p:nvPr/>
        </p:nvPicPr>
        <p:blipFill>
          <a:blip r:embed="rId2"/>
          <a:stretch>
            <a:fillRect/>
          </a:stretch>
        </p:blipFill>
        <p:spPr>
          <a:xfrm>
            <a:off x="4414345" y="2138570"/>
            <a:ext cx="7651531" cy="4636634"/>
          </a:xfrm>
          <a:prstGeom prst="rect">
            <a:avLst/>
          </a:prstGeom>
        </p:spPr>
      </p:pic>
      <p:pic>
        <p:nvPicPr>
          <p:cNvPr id="4" name="Picture 3">
            <a:extLst>
              <a:ext uri="{FF2B5EF4-FFF2-40B4-BE49-F238E27FC236}">
                <a16:creationId xmlns:a16="http://schemas.microsoft.com/office/drawing/2014/main" id="{C068B9D1-EAD8-B2A9-F19B-69E4893ED1A8}"/>
              </a:ext>
            </a:extLst>
          </p:cNvPr>
          <p:cNvPicPr>
            <a:picLocks noChangeAspect="1"/>
          </p:cNvPicPr>
          <p:nvPr/>
        </p:nvPicPr>
        <p:blipFill>
          <a:blip r:embed="rId3"/>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26801184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247F2-4E4A-2852-2454-34E7FCB8F27A}"/>
              </a:ext>
            </a:extLst>
          </p:cNvPr>
          <p:cNvSpPr>
            <a:spLocks noGrp="1"/>
          </p:cNvSpPr>
          <p:nvPr>
            <p:ph type="title"/>
          </p:nvPr>
        </p:nvSpPr>
        <p:spPr/>
        <p:txBody>
          <a:bodyPr/>
          <a:lstStyle/>
          <a:p>
            <a:r>
              <a:rPr lang="en-US" dirty="0"/>
              <a:t>The Fight Crossing the River</a:t>
            </a:r>
          </a:p>
        </p:txBody>
      </p:sp>
      <p:sp>
        <p:nvSpPr>
          <p:cNvPr id="3" name="Content Placeholder 2">
            <a:extLst>
              <a:ext uri="{FF2B5EF4-FFF2-40B4-BE49-F238E27FC236}">
                <a16:creationId xmlns:a16="http://schemas.microsoft.com/office/drawing/2014/main" id="{F526925E-5D03-B497-32D8-2B824591845C}"/>
              </a:ext>
            </a:extLst>
          </p:cNvPr>
          <p:cNvSpPr>
            <a:spLocks noGrp="1"/>
          </p:cNvSpPr>
          <p:nvPr>
            <p:ph idx="1"/>
          </p:nvPr>
        </p:nvSpPr>
        <p:spPr>
          <a:xfrm>
            <a:off x="511445" y="2336872"/>
            <a:ext cx="4370522" cy="4335333"/>
          </a:xfrm>
        </p:spPr>
        <p:txBody>
          <a:bodyPr/>
          <a:lstStyle/>
          <a:p>
            <a:r>
              <a:rPr lang="en-US" dirty="0"/>
              <a:t>Many of Reno’s casualties were suffered when the warriors overtook his men while trying to ford the river. A chaotic and deadly hand-to-hand struggle took place there.</a:t>
            </a:r>
          </a:p>
        </p:txBody>
      </p:sp>
      <p:pic>
        <p:nvPicPr>
          <p:cNvPr id="6" name="Picture 5">
            <a:extLst>
              <a:ext uri="{FF2B5EF4-FFF2-40B4-BE49-F238E27FC236}">
                <a16:creationId xmlns:a16="http://schemas.microsoft.com/office/drawing/2014/main" id="{E0AA174A-08FF-145E-4290-4A1CE7251F19}"/>
              </a:ext>
            </a:extLst>
          </p:cNvPr>
          <p:cNvPicPr>
            <a:picLocks noChangeAspect="1"/>
          </p:cNvPicPr>
          <p:nvPr/>
        </p:nvPicPr>
        <p:blipFill>
          <a:blip r:embed="rId2"/>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4770817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352E2-B411-E6B8-90F9-F5592F4B66A8}"/>
              </a:ext>
            </a:extLst>
          </p:cNvPr>
          <p:cNvSpPr>
            <a:spLocks noGrp="1"/>
          </p:cNvSpPr>
          <p:nvPr>
            <p:ph type="title"/>
          </p:nvPr>
        </p:nvSpPr>
        <p:spPr/>
        <p:txBody>
          <a:bodyPr/>
          <a:lstStyle/>
          <a:p>
            <a:r>
              <a:rPr lang="en-US" dirty="0"/>
              <a:t>Reno’s Fight 4:15 PM</a:t>
            </a:r>
          </a:p>
        </p:txBody>
      </p:sp>
      <p:sp>
        <p:nvSpPr>
          <p:cNvPr id="3" name="Content Placeholder 2">
            <a:extLst>
              <a:ext uri="{FF2B5EF4-FFF2-40B4-BE49-F238E27FC236}">
                <a16:creationId xmlns:a16="http://schemas.microsoft.com/office/drawing/2014/main" id="{9059F955-9B82-5FDD-E0B0-360ED9909F9B}"/>
              </a:ext>
            </a:extLst>
          </p:cNvPr>
          <p:cNvSpPr>
            <a:spLocks noGrp="1"/>
          </p:cNvSpPr>
          <p:nvPr>
            <p:ph idx="1"/>
          </p:nvPr>
        </p:nvSpPr>
        <p:spPr>
          <a:xfrm>
            <a:off x="257503" y="2336872"/>
            <a:ext cx="4241847" cy="4331941"/>
          </a:xfrm>
        </p:spPr>
        <p:txBody>
          <a:bodyPr/>
          <a:lstStyle/>
          <a:p>
            <a:r>
              <a:rPr lang="en-US" dirty="0"/>
              <a:t>Reno’s demoralized survivors struggle up a steep slope to a dominating hill (now called Reno Hill). </a:t>
            </a:r>
          </a:p>
          <a:p>
            <a:r>
              <a:rPr lang="en-US" dirty="0"/>
              <a:t>The command begins to reorganize there.</a:t>
            </a:r>
          </a:p>
        </p:txBody>
      </p:sp>
      <p:pic>
        <p:nvPicPr>
          <p:cNvPr id="5" name="Picture 4">
            <a:extLst>
              <a:ext uri="{FF2B5EF4-FFF2-40B4-BE49-F238E27FC236}">
                <a16:creationId xmlns:a16="http://schemas.microsoft.com/office/drawing/2014/main" id="{D374A281-81E9-D327-F600-40D558232E79}"/>
              </a:ext>
            </a:extLst>
          </p:cNvPr>
          <p:cNvPicPr>
            <a:picLocks noChangeAspect="1"/>
          </p:cNvPicPr>
          <p:nvPr/>
        </p:nvPicPr>
        <p:blipFill>
          <a:blip r:embed="rId2"/>
          <a:stretch>
            <a:fillRect/>
          </a:stretch>
        </p:blipFill>
        <p:spPr>
          <a:xfrm>
            <a:off x="4499350" y="2163303"/>
            <a:ext cx="7435147" cy="4505511"/>
          </a:xfrm>
          <a:prstGeom prst="rect">
            <a:avLst/>
          </a:prstGeom>
        </p:spPr>
      </p:pic>
      <p:pic>
        <p:nvPicPr>
          <p:cNvPr id="4" name="Picture 3">
            <a:extLst>
              <a:ext uri="{FF2B5EF4-FFF2-40B4-BE49-F238E27FC236}">
                <a16:creationId xmlns:a16="http://schemas.microsoft.com/office/drawing/2014/main" id="{430ACB45-93D3-DEE3-B046-24477F2000DA}"/>
              </a:ext>
            </a:extLst>
          </p:cNvPr>
          <p:cNvPicPr>
            <a:picLocks noChangeAspect="1"/>
          </p:cNvPicPr>
          <p:nvPr/>
        </p:nvPicPr>
        <p:blipFill>
          <a:blip r:embed="rId3"/>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31629307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352E2-B411-E6B8-90F9-F5592F4B66A8}"/>
              </a:ext>
            </a:extLst>
          </p:cNvPr>
          <p:cNvSpPr>
            <a:spLocks noGrp="1"/>
          </p:cNvSpPr>
          <p:nvPr>
            <p:ph type="title"/>
          </p:nvPr>
        </p:nvSpPr>
        <p:spPr/>
        <p:txBody>
          <a:bodyPr/>
          <a:lstStyle/>
          <a:p>
            <a:r>
              <a:rPr lang="en-US" dirty="0"/>
              <a:t>Reno’s Fight 4:30 PM</a:t>
            </a:r>
          </a:p>
        </p:txBody>
      </p:sp>
      <p:sp>
        <p:nvSpPr>
          <p:cNvPr id="3" name="Content Placeholder 2">
            <a:extLst>
              <a:ext uri="{FF2B5EF4-FFF2-40B4-BE49-F238E27FC236}">
                <a16:creationId xmlns:a16="http://schemas.microsoft.com/office/drawing/2014/main" id="{9059F955-9B82-5FDD-E0B0-360ED9909F9B}"/>
              </a:ext>
            </a:extLst>
          </p:cNvPr>
          <p:cNvSpPr>
            <a:spLocks noGrp="1"/>
          </p:cNvSpPr>
          <p:nvPr>
            <p:ph idx="1"/>
          </p:nvPr>
        </p:nvSpPr>
        <p:spPr>
          <a:xfrm>
            <a:off x="325464" y="2336872"/>
            <a:ext cx="3890076" cy="4141419"/>
          </a:xfrm>
        </p:spPr>
        <p:txBody>
          <a:bodyPr/>
          <a:lstStyle/>
          <a:p>
            <a:r>
              <a:rPr lang="en-US" dirty="0"/>
              <a:t>Benteen arrives. His </a:t>
            </a:r>
            <a:r>
              <a:rPr lang="en-US" dirty="0" err="1"/>
              <a:t>firt</a:t>
            </a:r>
            <a:r>
              <a:rPr lang="en-US" dirty="0"/>
              <a:t> though I o push on and join Custer, but Reno </a:t>
            </a:r>
            <a:r>
              <a:rPr lang="en-US" dirty="0" err="1"/>
              <a:t>onvnes</a:t>
            </a:r>
            <a:r>
              <a:rPr lang="en-US" dirty="0"/>
              <a:t> hm to </a:t>
            </a:r>
            <a:r>
              <a:rPr lang="en-US" dirty="0" err="1"/>
              <a:t>renforce</a:t>
            </a:r>
            <a:r>
              <a:rPr lang="en-US" dirty="0"/>
              <a:t> </a:t>
            </a:r>
            <a:r>
              <a:rPr lang="en-US" dirty="0" err="1"/>
              <a:t>th</a:t>
            </a:r>
            <a:r>
              <a:rPr lang="en-US" dirty="0"/>
              <a:t> hill position. </a:t>
            </a:r>
          </a:p>
          <a:p>
            <a:r>
              <a:rPr lang="en-US" dirty="0"/>
              <a:t>Most of the Indians have withdrawn north and the men n </a:t>
            </a:r>
            <a:r>
              <a:rPr lang="en-US" dirty="0" err="1"/>
              <a:t>th</a:t>
            </a:r>
            <a:r>
              <a:rPr lang="en-US" dirty="0"/>
              <a:t> hill an hear gunfire from that direction. Custer is engaged. </a:t>
            </a:r>
          </a:p>
        </p:txBody>
      </p:sp>
      <p:pic>
        <p:nvPicPr>
          <p:cNvPr id="5" name="Picture 4">
            <a:extLst>
              <a:ext uri="{FF2B5EF4-FFF2-40B4-BE49-F238E27FC236}">
                <a16:creationId xmlns:a16="http://schemas.microsoft.com/office/drawing/2014/main" id="{FDB56AC7-100D-4859-9DF1-28567AA24DCA}"/>
              </a:ext>
            </a:extLst>
          </p:cNvPr>
          <p:cNvPicPr>
            <a:picLocks noChangeAspect="1"/>
          </p:cNvPicPr>
          <p:nvPr/>
        </p:nvPicPr>
        <p:blipFill>
          <a:blip r:embed="rId2"/>
          <a:stretch>
            <a:fillRect/>
          </a:stretch>
        </p:blipFill>
        <p:spPr>
          <a:xfrm>
            <a:off x="4468596" y="2099771"/>
            <a:ext cx="7592024" cy="4600575"/>
          </a:xfrm>
          <a:prstGeom prst="rect">
            <a:avLst/>
          </a:prstGeom>
        </p:spPr>
      </p:pic>
      <p:pic>
        <p:nvPicPr>
          <p:cNvPr id="4" name="Picture 3">
            <a:extLst>
              <a:ext uri="{FF2B5EF4-FFF2-40B4-BE49-F238E27FC236}">
                <a16:creationId xmlns:a16="http://schemas.microsoft.com/office/drawing/2014/main" id="{556FD9C0-74E2-2E70-D032-5C7F3A452422}"/>
              </a:ext>
            </a:extLst>
          </p:cNvPr>
          <p:cNvPicPr>
            <a:picLocks noChangeAspect="1"/>
          </p:cNvPicPr>
          <p:nvPr/>
        </p:nvPicPr>
        <p:blipFill>
          <a:blip r:embed="rId3"/>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41317020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352E2-B411-E6B8-90F9-F5592F4B66A8}"/>
              </a:ext>
            </a:extLst>
          </p:cNvPr>
          <p:cNvSpPr>
            <a:spLocks noGrp="1"/>
          </p:cNvSpPr>
          <p:nvPr>
            <p:ph type="title"/>
          </p:nvPr>
        </p:nvSpPr>
        <p:spPr/>
        <p:txBody>
          <a:bodyPr/>
          <a:lstStyle/>
          <a:p>
            <a:r>
              <a:rPr lang="en-US" dirty="0"/>
              <a:t>Reno’s Fight 5:00 PM</a:t>
            </a:r>
          </a:p>
        </p:txBody>
      </p:sp>
      <p:sp>
        <p:nvSpPr>
          <p:cNvPr id="3" name="Content Placeholder 2">
            <a:extLst>
              <a:ext uri="{FF2B5EF4-FFF2-40B4-BE49-F238E27FC236}">
                <a16:creationId xmlns:a16="http://schemas.microsoft.com/office/drawing/2014/main" id="{9059F955-9B82-5FDD-E0B0-360ED9909F9B}"/>
              </a:ext>
            </a:extLst>
          </p:cNvPr>
          <p:cNvSpPr>
            <a:spLocks noGrp="1"/>
          </p:cNvSpPr>
          <p:nvPr>
            <p:ph idx="1"/>
          </p:nvPr>
        </p:nvSpPr>
        <p:spPr>
          <a:xfrm>
            <a:off x="278969" y="2336873"/>
            <a:ext cx="3890075" cy="4311900"/>
          </a:xfrm>
        </p:spPr>
        <p:txBody>
          <a:bodyPr>
            <a:normAutofit fontScale="92500" lnSpcReduction="20000"/>
          </a:bodyPr>
          <a:lstStyle/>
          <a:p>
            <a:r>
              <a:rPr lang="en-US" dirty="0"/>
              <a:t>The pack train arrives with needed ammunition.</a:t>
            </a:r>
          </a:p>
          <a:p>
            <a:r>
              <a:rPr lang="en-US" dirty="0"/>
              <a:t>Benteen, prodded by his subordinate Lieutenant Weir, moves north with his command.</a:t>
            </a:r>
          </a:p>
          <a:p>
            <a:r>
              <a:rPr lang="en-US" dirty="0"/>
              <a:t>When they get to the high ground, they see Custer’s battlefield, but they see no sign of him. They hear scattered gunfire which dies out as they listen.</a:t>
            </a:r>
          </a:p>
          <a:p>
            <a:r>
              <a:rPr lang="en-US" dirty="0"/>
              <a:t>They conclude Custer has withdrawn and they saw his rearguard covering the retreat.</a:t>
            </a:r>
          </a:p>
        </p:txBody>
      </p:sp>
      <p:pic>
        <p:nvPicPr>
          <p:cNvPr id="5" name="Picture 4">
            <a:extLst>
              <a:ext uri="{FF2B5EF4-FFF2-40B4-BE49-F238E27FC236}">
                <a16:creationId xmlns:a16="http://schemas.microsoft.com/office/drawing/2014/main" id="{CEB0E79C-2458-0E6D-5ECD-7D2A734E0356}"/>
              </a:ext>
            </a:extLst>
          </p:cNvPr>
          <p:cNvPicPr>
            <a:picLocks noChangeAspect="1"/>
          </p:cNvPicPr>
          <p:nvPr/>
        </p:nvPicPr>
        <p:blipFill>
          <a:blip r:embed="rId2"/>
          <a:stretch>
            <a:fillRect/>
          </a:stretch>
        </p:blipFill>
        <p:spPr>
          <a:xfrm>
            <a:off x="4351575" y="2106902"/>
            <a:ext cx="7677515" cy="4652380"/>
          </a:xfrm>
          <a:prstGeom prst="rect">
            <a:avLst/>
          </a:prstGeom>
        </p:spPr>
      </p:pic>
      <p:pic>
        <p:nvPicPr>
          <p:cNvPr id="4" name="Picture 3">
            <a:extLst>
              <a:ext uri="{FF2B5EF4-FFF2-40B4-BE49-F238E27FC236}">
                <a16:creationId xmlns:a16="http://schemas.microsoft.com/office/drawing/2014/main" id="{19916877-DFD8-9161-5882-64CBD8600C52}"/>
              </a:ext>
            </a:extLst>
          </p:cNvPr>
          <p:cNvPicPr>
            <a:picLocks noChangeAspect="1"/>
          </p:cNvPicPr>
          <p:nvPr/>
        </p:nvPicPr>
        <p:blipFill>
          <a:blip r:embed="rId3"/>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27228843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8DE75-47D6-1ACD-5717-DBD9CBEC6824}"/>
              </a:ext>
            </a:extLst>
          </p:cNvPr>
          <p:cNvSpPr>
            <a:spLocks noGrp="1"/>
          </p:cNvSpPr>
          <p:nvPr>
            <p:ph type="title"/>
          </p:nvPr>
        </p:nvSpPr>
        <p:spPr/>
        <p:txBody>
          <a:bodyPr/>
          <a:lstStyle/>
          <a:p>
            <a:r>
              <a:rPr lang="en-US" dirty="0"/>
              <a:t>Custer’s Fight</a:t>
            </a:r>
          </a:p>
        </p:txBody>
      </p:sp>
      <p:sp>
        <p:nvSpPr>
          <p:cNvPr id="3" name="Content Placeholder 2">
            <a:extLst>
              <a:ext uri="{FF2B5EF4-FFF2-40B4-BE49-F238E27FC236}">
                <a16:creationId xmlns:a16="http://schemas.microsoft.com/office/drawing/2014/main" id="{99D65EFB-FF37-D7AC-7A55-BC009F1E742A}"/>
              </a:ext>
            </a:extLst>
          </p:cNvPr>
          <p:cNvSpPr>
            <a:spLocks noGrp="1"/>
          </p:cNvSpPr>
          <p:nvPr>
            <p:ph idx="1"/>
          </p:nvPr>
        </p:nvSpPr>
        <p:spPr>
          <a:xfrm>
            <a:off x="536028" y="2336873"/>
            <a:ext cx="4445876" cy="4363472"/>
          </a:xfrm>
        </p:spPr>
        <p:txBody>
          <a:bodyPr>
            <a:normAutofit fontScale="92500"/>
          </a:bodyPr>
          <a:lstStyle/>
          <a:p>
            <a:r>
              <a:rPr lang="en-US" dirty="0"/>
              <a:t>At about 4:00 Custer’s battalion moved down Medicine Tail Coulee toward the Lakota and Cheyenne village. </a:t>
            </a:r>
          </a:p>
          <a:p>
            <a:r>
              <a:rPr lang="en-US" dirty="0"/>
              <a:t>At about this time he sent his last message back to the trailing units, signed by his adjutant Lieutenant Cooke.</a:t>
            </a:r>
          </a:p>
          <a:p>
            <a:pPr marL="0" indent="0" algn="l">
              <a:spcAft>
                <a:spcPts val="0"/>
              </a:spcAft>
              <a:buNone/>
            </a:pPr>
            <a:r>
              <a:rPr lang="en-US" b="1" i="1" dirty="0">
                <a:solidFill>
                  <a:srgbClr val="FFFF00"/>
                </a:solidFill>
                <a:effectLst/>
                <a:latin typeface="Comic Sans MS" panose="030F0702030302020204" pitchFamily="66" charset="0"/>
              </a:rPr>
              <a:t>Benteen.</a:t>
            </a:r>
            <a:endParaRPr lang="en-US" dirty="0">
              <a:solidFill>
                <a:srgbClr val="FFFF00"/>
              </a:solidFill>
              <a:latin typeface="Comic Sans MS" panose="030F0702030302020204" pitchFamily="66" charset="0"/>
            </a:endParaRPr>
          </a:p>
          <a:p>
            <a:pPr marL="0" indent="0" algn="l">
              <a:spcAft>
                <a:spcPts val="0"/>
              </a:spcAft>
              <a:buNone/>
            </a:pPr>
            <a:r>
              <a:rPr lang="en-US" b="1" i="1" dirty="0">
                <a:solidFill>
                  <a:srgbClr val="FFFF00"/>
                </a:solidFill>
                <a:effectLst/>
                <a:latin typeface="Comic Sans MS" panose="030F0702030302020204" pitchFamily="66" charset="0"/>
              </a:rPr>
              <a:t>	Come On. Big Village. Be quick. Bring Packs.</a:t>
            </a:r>
            <a:endParaRPr lang="en-US" b="0" i="0" dirty="0">
              <a:solidFill>
                <a:srgbClr val="FFFF00"/>
              </a:solidFill>
              <a:effectLst/>
              <a:latin typeface="Comic Sans MS" panose="030F0702030302020204" pitchFamily="66" charset="0"/>
            </a:endParaRPr>
          </a:p>
          <a:p>
            <a:pPr marL="0" indent="0" algn="l">
              <a:spcAft>
                <a:spcPts val="0"/>
              </a:spcAft>
              <a:buNone/>
            </a:pPr>
            <a:r>
              <a:rPr lang="en-US" b="1" i="1" dirty="0">
                <a:solidFill>
                  <a:srgbClr val="FFFF00"/>
                </a:solidFill>
                <a:effectLst/>
                <a:latin typeface="Comic Sans MS" panose="030F0702030302020204" pitchFamily="66" charset="0"/>
              </a:rPr>
              <a:t>P.S. Bring packs. W.W. Cooke</a:t>
            </a:r>
            <a:endParaRPr lang="en-US" b="0" i="0" dirty="0">
              <a:solidFill>
                <a:srgbClr val="FFFF00"/>
              </a:solidFill>
              <a:effectLst/>
              <a:latin typeface="Comic Sans MS" panose="030F0702030302020204" pitchFamily="66" charset="0"/>
            </a:endParaRPr>
          </a:p>
          <a:p>
            <a:endParaRPr lang="en-US" dirty="0"/>
          </a:p>
        </p:txBody>
      </p:sp>
      <p:pic>
        <p:nvPicPr>
          <p:cNvPr id="7" name="Picture 6">
            <a:extLst>
              <a:ext uri="{FF2B5EF4-FFF2-40B4-BE49-F238E27FC236}">
                <a16:creationId xmlns:a16="http://schemas.microsoft.com/office/drawing/2014/main" id="{FCF6D86B-BE39-C5A2-3138-B274AF354B34}"/>
              </a:ext>
            </a:extLst>
          </p:cNvPr>
          <p:cNvPicPr>
            <a:picLocks noChangeAspect="1"/>
          </p:cNvPicPr>
          <p:nvPr/>
        </p:nvPicPr>
        <p:blipFill>
          <a:blip r:embed="rId2"/>
          <a:stretch>
            <a:fillRect/>
          </a:stretch>
        </p:blipFill>
        <p:spPr>
          <a:xfrm>
            <a:off x="10639777" y="797873"/>
            <a:ext cx="1433961" cy="991645"/>
          </a:xfrm>
          <a:prstGeom prst="rect">
            <a:avLst/>
          </a:prstGeom>
        </p:spPr>
      </p:pic>
    </p:spTree>
    <p:extLst>
      <p:ext uri="{BB962C8B-B14F-4D97-AF65-F5344CB8AC3E}">
        <p14:creationId xmlns:p14="http://schemas.microsoft.com/office/powerpoint/2010/main" val="23265452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1537C-9212-D3E0-A158-09F287F844DA}"/>
              </a:ext>
            </a:extLst>
          </p:cNvPr>
          <p:cNvSpPr>
            <a:spLocks noGrp="1"/>
          </p:cNvSpPr>
          <p:nvPr>
            <p:ph type="title"/>
          </p:nvPr>
        </p:nvSpPr>
        <p:spPr/>
        <p:txBody>
          <a:bodyPr/>
          <a:lstStyle/>
          <a:p>
            <a:r>
              <a:rPr lang="en-US" dirty="0"/>
              <a:t>The forces against Custer</a:t>
            </a:r>
          </a:p>
        </p:txBody>
      </p:sp>
      <p:sp>
        <p:nvSpPr>
          <p:cNvPr id="3" name="Content Placeholder 2">
            <a:extLst>
              <a:ext uri="{FF2B5EF4-FFF2-40B4-BE49-F238E27FC236}">
                <a16:creationId xmlns:a16="http://schemas.microsoft.com/office/drawing/2014/main" id="{D7F26340-B8C5-EDF2-0D82-FC50CFA655C2}"/>
              </a:ext>
            </a:extLst>
          </p:cNvPr>
          <p:cNvSpPr>
            <a:spLocks noGrp="1"/>
          </p:cNvSpPr>
          <p:nvPr>
            <p:ph idx="1"/>
          </p:nvPr>
        </p:nvSpPr>
        <p:spPr>
          <a:xfrm>
            <a:off x="680321" y="2336873"/>
            <a:ext cx="7817293" cy="4221582"/>
          </a:xfrm>
        </p:spPr>
        <p:txBody>
          <a:bodyPr/>
          <a:lstStyle/>
          <a:p>
            <a:pPr marL="0" indent="0">
              <a:buNone/>
            </a:pPr>
            <a:r>
              <a:rPr lang="en-US" sz="3200" b="1" dirty="0"/>
              <a:t>Gall</a:t>
            </a:r>
            <a:r>
              <a:rPr lang="en-US" dirty="0"/>
              <a:t> (Man Who Goes in the Middle) 1840-1893</a:t>
            </a:r>
          </a:p>
          <a:p>
            <a:r>
              <a:rPr lang="en-US" dirty="0"/>
              <a:t>Prominent Hunkpapa war chief. </a:t>
            </a:r>
          </a:p>
          <a:p>
            <a:r>
              <a:rPr lang="en-US" dirty="0"/>
              <a:t>His two wives and three children were all killed by Reno’s carbine fire into the Hunkpapa camp. Fought </a:t>
            </a:r>
            <a:r>
              <a:rPr lang="en-US" dirty="0" err="1"/>
              <a:t>thIs</a:t>
            </a:r>
            <a:r>
              <a:rPr lang="en-US" dirty="0"/>
              <a:t> battle for revenge.</a:t>
            </a:r>
          </a:p>
          <a:p>
            <a:r>
              <a:rPr lang="en-US" dirty="0"/>
              <a:t>Accompanied by between 200 and 400 warriors mostly Hunkpapa, but with some from the other tribes as well.</a:t>
            </a:r>
          </a:p>
        </p:txBody>
      </p:sp>
      <p:pic>
        <p:nvPicPr>
          <p:cNvPr id="5" name="Picture 4">
            <a:extLst>
              <a:ext uri="{FF2B5EF4-FFF2-40B4-BE49-F238E27FC236}">
                <a16:creationId xmlns:a16="http://schemas.microsoft.com/office/drawing/2014/main" id="{988452A6-666C-F6BE-532A-8A8D0AF61DDD}"/>
              </a:ext>
            </a:extLst>
          </p:cNvPr>
          <p:cNvPicPr>
            <a:picLocks noChangeAspect="1"/>
          </p:cNvPicPr>
          <p:nvPr/>
        </p:nvPicPr>
        <p:blipFill>
          <a:blip r:embed="rId2"/>
          <a:stretch>
            <a:fillRect/>
          </a:stretch>
        </p:blipFill>
        <p:spPr>
          <a:xfrm>
            <a:off x="8767019" y="2120254"/>
            <a:ext cx="3225672" cy="4564326"/>
          </a:xfrm>
          <a:prstGeom prst="rect">
            <a:avLst/>
          </a:prstGeom>
        </p:spPr>
      </p:pic>
      <p:pic>
        <p:nvPicPr>
          <p:cNvPr id="10" name="Picture 9">
            <a:extLst>
              <a:ext uri="{FF2B5EF4-FFF2-40B4-BE49-F238E27FC236}">
                <a16:creationId xmlns:a16="http://schemas.microsoft.com/office/drawing/2014/main" id="{A9273CA3-9321-0291-DFCB-EBEC940B1F5A}"/>
              </a:ext>
            </a:extLst>
          </p:cNvPr>
          <p:cNvPicPr>
            <a:picLocks noChangeAspect="1"/>
          </p:cNvPicPr>
          <p:nvPr/>
        </p:nvPicPr>
        <p:blipFill>
          <a:blip r:embed="rId3"/>
          <a:stretch>
            <a:fillRect/>
          </a:stretch>
        </p:blipFill>
        <p:spPr>
          <a:xfrm>
            <a:off x="11030666" y="624660"/>
            <a:ext cx="962025" cy="1352550"/>
          </a:xfrm>
          <a:prstGeom prst="rect">
            <a:avLst/>
          </a:prstGeom>
        </p:spPr>
      </p:pic>
    </p:spTree>
    <p:extLst>
      <p:ext uri="{BB962C8B-B14F-4D97-AF65-F5344CB8AC3E}">
        <p14:creationId xmlns:p14="http://schemas.microsoft.com/office/powerpoint/2010/main" val="33863960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1537C-9212-D3E0-A158-09F287F844DA}"/>
              </a:ext>
            </a:extLst>
          </p:cNvPr>
          <p:cNvSpPr>
            <a:spLocks noGrp="1"/>
          </p:cNvSpPr>
          <p:nvPr>
            <p:ph type="title"/>
          </p:nvPr>
        </p:nvSpPr>
        <p:spPr/>
        <p:txBody>
          <a:bodyPr/>
          <a:lstStyle/>
          <a:p>
            <a:r>
              <a:rPr lang="en-US" dirty="0"/>
              <a:t>The forces against Custer</a:t>
            </a:r>
          </a:p>
        </p:txBody>
      </p:sp>
      <p:sp>
        <p:nvSpPr>
          <p:cNvPr id="3" name="Content Placeholder 2">
            <a:extLst>
              <a:ext uri="{FF2B5EF4-FFF2-40B4-BE49-F238E27FC236}">
                <a16:creationId xmlns:a16="http://schemas.microsoft.com/office/drawing/2014/main" id="{D7F26340-B8C5-EDF2-0D82-FC50CFA655C2}"/>
              </a:ext>
            </a:extLst>
          </p:cNvPr>
          <p:cNvSpPr>
            <a:spLocks noGrp="1"/>
          </p:cNvSpPr>
          <p:nvPr>
            <p:ph idx="1"/>
          </p:nvPr>
        </p:nvSpPr>
        <p:spPr>
          <a:xfrm>
            <a:off x="680322" y="2336872"/>
            <a:ext cx="8968176" cy="4205817"/>
          </a:xfrm>
        </p:spPr>
        <p:txBody>
          <a:bodyPr>
            <a:normAutofit lnSpcReduction="10000"/>
          </a:bodyPr>
          <a:lstStyle/>
          <a:p>
            <a:r>
              <a:rPr lang="en-US" sz="3200" b="1" dirty="0"/>
              <a:t>Lame White Man </a:t>
            </a:r>
            <a:r>
              <a:rPr lang="en-US" dirty="0"/>
              <a:t>(known to the Lakota as Bearded Man) 1839-1876</a:t>
            </a:r>
          </a:p>
          <a:p>
            <a:r>
              <a:rPr lang="en-US" dirty="0"/>
              <a:t>Prominent Northern Cheyenne war chief and head of the Elk warrior society. His various Cheyenne and Lakota names suggest he was probably the offspring of a white captive. </a:t>
            </a:r>
          </a:p>
          <a:p>
            <a:r>
              <a:rPr lang="en-US" dirty="0"/>
              <a:t>Accompanied by between 200 and 400 warriors mostly Northern Cheyenne, but with some from the other tribes as well.</a:t>
            </a:r>
          </a:p>
          <a:p>
            <a:r>
              <a:rPr lang="en-US" dirty="0"/>
              <a:t>Late in the battle he was killed and then scalped by the Lakota warrior Little Crow. Little Crow mistook him for an Arikara or Crow Army scout, probably because he had put on the jacket of a cavalry soldier he had just killed.</a:t>
            </a:r>
          </a:p>
          <a:p>
            <a:endParaRPr lang="en-US" dirty="0"/>
          </a:p>
        </p:txBody>
      </p:sp>
      <p:pic>
        <p:nvPicPr>
          <p:cNvPr id="5" name="Picture 4">
            <a:extLst>
              <a:ext uri="{FF2B5EF4-FFF2-40B4-BE49-F238E27FC236}">
                <a16:creationId xmlns:a16="http://schemas.microsoft.com/office/drawing/2014/main" id="{0C2435B9-E5DA-2E0A-F54A-C4FF036D8919}"/>
              </a:ext>
            </a:extLst>
          </p:cNvPr>
          <p:cNvPicPr>
            <a:picLocks noChangeAspect="1"/>
          </p:cNvPicPr>
          <p:nvPr/>
        </p:nvPicPr>
        <p:blipFill>
          <a:blip r:embed="rId2"/>
          <a:stretch>
            <a:fillRect/>
          </a:stretch>
        </p:blipFill>
        <p:spPr>
          <a:xfrm>
            <a:off x="10222360" y="2175642"/>
            <a:ext cx="1859280" cy="4572000"/>
          </a:xfrm>
          <a:prstGeom prst="rect">
            <a:avLst/>
          </a:prstGeom>
        </p:spPr>
      </p:pic>
      <p:pic>
        <p:nvPicPr>
          <p:cNvPr id="4" name="Picture 3">
            <a:extLst>
              <a:ext uri="{FF2B5EF4-FFF2-40B4-BE49-F238E27FC236}">
                <a16:creationId xmlns:a16="http://schemas.microsoft.com/office/drawing/2014/main" id="{5C215649-5399-3DF8-B698-FE1263ECD07E}"/>
              </a:ext>
            </a:extLst>
          </p:cNvPr>
          <p:cNvPicPr>
            <a:picLocks noChangeAspect="1"/>
          </p:cNvPicPr>
          <p:nvPr/>
        </p:nvPicPr>
        <p:blipFill>
          <a:blip r:embed="rId3"/>
          <a:stretch>
            <a:fillRect/>
          </a:stretch>
        </p:blipFill>
        <p:spPr>
          <a:xfrm>
            <a:off x="11030666" y="624660"/>
            <a:ext cx="962025" cy="1352550"/>
          </a:xfrm>
          <a:prstGeom prst="rect">
            <a:avLst/>
          </a:prstGeom>
        </p:spPr>
      </p:pic>
    </p:spTree>
    <p:extLst>
      <p:ext uri="{BB962C8B-B14F-4D97-AF65-F5344CB8AC3E}">
        <p14:creationId xmlns:p14="http://schemas.microsoft.com/office/powerpoint/2010/main" val="18248652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1537C-9212-D3E0-A158-09F287F844DA}"/>
              </a:ext>
            </a:extLst>
          </p:cNvPr>
          <p:cNvSpPr>
            <a:spLocks noGrp="1"/>
          </p:cNvSpPr>
          <p:nvPr>
            <p:ph type="title"/>
          </p:nvPr>
        </p:nvSpPr>
        <p:spPr/>
        <p:txBody>
          <a:bodyPr/>
          <a:lstStyle/>
          <a:p>
            <a:r>
              <a:rPr lang="en-US" dirty="0"/>
              <a:t>The forces against Custer</a:t>
            </a:r>
          </a:p>
        </p:txBody>
      </p:sp>
      <p:sp>
        <p:nvSpPr>
          <p:cNvPr id="3" name="Content Placeholder 2">
            <a:extLst>
              <a:ext uri="{FF2B5EF4-FFF2-40B4-BE49-F238E27FC236}">
                <a16:creationId xmlns:a16="http://schemas.microsoft.com/office/drawing/2014/main" id="{D7F26340-B8C5-EDF2-0D82-FC50CFA655C2}"/>
              </a:ext>
            </a:extLst>
          </p:cNvPr>
          <p:cNvSpPr>
            <a:spLocks noGrp="1"/>
          </p:cNvSpPr>
          <p:nvPr>
            <p:ph idx="1"/>
          </p:nvPr>
        </p:nvSpPr>
        <p:spPr>
          <a:xfrm>
            <a:off x="680321" y="2336872"/>
            <a:ext cx="8574038" cy="4376721"/>
          </a:xfrm>
        </p:spPr>
        <p:txBody>
          <a:bodyPr/>
          <a:lstStyle/>
          <a:p>
            <a:r>
              <a:rPr lang="en-US" sz="3200" b="1" dirty="0"/>
              <a:t>Crazy Horse </a:t>
            </a:r>
            <a:r>
              <a:rPr lang="en-US" dirty="0"/>
              <a:t>(</a:t>
            </a:r>
            <a:r>
              <a:rPr lang="en-US" b="1" i="0" dirty="0" err="1">
                <a:effectLst/>
              </a:rPr>
              <a:t>Tȟašúŋke</a:t>
            </a:r>
            <a:r>
              <a:rPr lang="en-US" b="1" i="0" dirty="0">
                <a:effectLst/>
              </a:rPr>
              <a:t> </a:t>
            </a:r>
            <a:r>
              <a:rPr lang="en-US" b="1" i="0" dirty="0" err="1">
                <a:effectLst/>
              </a:rPr>
              <a:t>Witkó</a:t>
            </a:r>
            <a:r>
              <a:rPr lang="en-US" b="1" i="0" dirty="0">
                <a:effectLst/>
              </a:rPr>
              <a:t>) c.184</a:t>
            </a:r>
            <a:r>
              <a:rPr lang="en-US" dirty="0"/>
              <a:t>6-1877</a:t>
            </a:r>
          </a:p>
          <a:p>
            <a:r>
              <a:rPr lang="en-US" dirty="0"/>
              <a:t>Senior Oglala war chief. Rose to prominence after leading Red Cloud’s decoy party at the Fetterman Fight (</a:t>
            </a:r>
            <a:r>
              <a:rPr lang="en-US" b="1" i="0" dirty="0">
                <a:effectLst/>
              </a:rPr>
              <a:t>18</a:t>
            </a:r>
            <a:r>
              <a:rPr lang="en-US" dirty="0"/>
              <a:t>66)</a:t>
            </a:r>
          </a:p>
          <a:p>
            <a:r>
              <a:rPr lang="en-US" dirty="0"/>
              <a:t>Took a number of warriors southeast to fight Reno but when he arrived he was told “You are too late.”</a:t>
            </a:r>
          </a:p>
          <a:p>
            <a:r>
              <a:rPr lang="en-US" dirty="0"/>
              <a:t>He took his warriors back to the Oglala lodges and told them to complete their medicine rituals. Joined the fight against Custer about 4:30.</a:t>
            </a:r>
          </a:p>
          <a:p>
            <a:r>
              <a:rPr lang="en-US" dirty="0"/>
              <a:t>Accompanied by between 100 and 200 warriors mostly Oglala, but with some from the other tribes as well.</a:t>
            </a:r>
          </a:p>
        </p:txBody>
      </p:sp>
      <p:pic>
        <p:nvPicPr>
          <p:cNvPr id="4" name="Picture 3">
            <a:extLst>
              <a:ext uri="{FF2B5EF4-FFF2-40B4-BE49-F238E27FC236}">
                <a16:creationId xmlns:a16="http://schemas.microsoft.com/office/drawing/2014/main" id="{45CB22A2-4D46-DC17-8335-65B0C422FFD2}"/>
              </a:ext>
            </a:extLst>
          </p:cNvPr>
          <p:cNvPicPr>
            <a:picLocks noChangeAspect="1"/>
          </p:cNvPicPr>
          <p:nvPr/>
        </p:nvPicPr>
        <p:blipFill>
          <a:blip r:embed="rId2"/>
          <a:stretch>
            <a:fillRect/>
          </a:stretch>
        </p:blipFill>
        <p:spPr>
          <a:xfrm>
            <a:off x="11030666" y="624660"/>
            <a:ext cx="962025" cy="1352550"/>
          </a:xfrm>
          <a:prstGeom prst="rect">
            <a:avLst/>
          </a:prstGeom>
        </p:spPr>
      </p:pic>
    </p:spTree>
    <p:extLst>
      <p:ext uri="{BB962C8B-B14F-4D97-AF65-F5344CB8AC3E}">
        <p14:creationId xmlns:p14="http://schemas.microsoft.com/office/powerpoint/2010/main" val="3850728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8301-40D8-413B-9014-402A8EDD7A27}"/>
              </a:ext>
            </a:extLst>
          </p:cNvPr>
          <p:cNvSpPr>
            <a:spLocks noGrp="1"/>
          </p:cNvSpPr>
          <p:nvPr>
            <p:ph type="ctrTitle"/>
          </p:nvPr>
        </p:nvSpPr>
        <p:spPr/>
        <p:txBody>
          <a:bodyPr/>
          <a:lstStyle/>
          <a:p>
            <a:pPr algn="ctr"/>
            <a:r>
              <a:rPr lang="en-US" sz="4800" dirty="0"/>
              <a:t>PART 1: </a:t>
            </a:r>
            <a:r>
              <a:rPr lang="en-US" sz="4800" b="1" dirty="0"/>
              <a:t>The Great Sioux Rising</a:t>
            </a:r>
            <a:endParaRPr lang="en-US" sz="3600" dirty="0"/>
          </a:p>
        </p:txBody>
      </p:sp>
      <p:sp>
        <p:nvSpPr>
          <p:cNvPr id="3" name="Subtitle 2">
            <a:extLst>
              <a:ext uri="{FF2B5EF4-FFF2-40B4-BE49-F238E27FC236}">
                <a16:creationId xmlns:a16="http://schemas.microsoft.com/office/drawing/2014/main" id="{C854FA09-96DD-4680-A501-5876DF53BA89}"/>
              </a:ext>
            </a:extLst>
          </p:cNvPr>
          <p:cNvSpPr>
            <a:spLocks noGrp="1"/>
          </p:cNvSpPr>
          <p:nvPr>
            <p:ph type="subTitle" idx="1"/>
          </p:nvPr>
        </p:nvSpPr>
        <p:spPr>
          <a:xfrm>
            <a:off x="680322" y="4106779"/>
            <a:ext cx="9852211" cy="2227760"/>
          </a:xfrm>
        </p:spPr>
        <p:txBody>
          <a:bodyPr>
            <a:normAutofit/>
          </a:bodyPr>
          <a:lstStyle/>
          <a:p>
            <a:pPr algn="ctr"/>
            <a:endParaRPr lang="en-US" sz="4000" i="1" dirty="0"/>
          </a:p>
        </p:txBody>
      </p:sp>
      <p:pic>
        <p:nvPicPr>
          <p:cNvPr id="4" name="Picture 3">
            <a:extLst>
              <a:ext uri="{FF2B5EF4-FFF2-40B4-BE49-F238E27FC236}">
                <a16:creationId xmlns:a16="http://schemas.microsoft.com/office/drawing/2014/main" id="{D9C850D4-B004-0C49-16DD-AB6419263C7C}"/>
              </a:ext>
            </a:extLst>
          </p:cNvPr>
          <p:cNvPicPr>
            <a:picLocks noChangeAspect="1"/>
          </p:cNvPicPr>
          <p:nvPr/>
        </p:nvPicPr>
        <p:blipFill>
          <a:blip r:embed="rId2"/>
          <a:stretch>
            <a:fillRect/>
          </a:stretch>
        </p:blipFill>
        <p:spPr>
          <a:xfrm>
            <a:off x="10216856" y="2669448"/>
            <a:ext cx="1766597" cy="1519103"/>
          </a:xfrm>
          <a:prstGeom prst="rect">
            <a:avLst/>
          </a:prstGeom>
        </p:spPr>
      </p:pic>
    </p:spTree>
    <p:extLst>
      <p:ext uri="{BB962C8B-B14F-4D97-AF65-F5344CB8AC3E}">
        <p14:creationId xmlns:p14="http://schemas.microsoft.com/office/powerpoint/2010/main" val="28376835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352E2-B411-E6B8-90F9-F5592F4B66A8}"/>
              </a:ext>
            </a:extLst>
          </p:cNvPr>
          <p:cNvSpPr>
            <a:spLocks noGrp="1"/>
          </p:cNvSpPr>
          <p:nvPr>
            <p:ph type="title"/>
          </p:nvPr>
        </p:nvSpPr>
        <p:spPr/>
        <p:txBody>
          <a:bodyPr/>
          <a:lstStyle/>
          <a:p>
            <a:r>
              <a:rPr lang="en-US" dirty="0"/>
              <a:t>Custer’s Fight 4:00 PM</a:t>
            </a:r>
          </a:p>
        </p:txBody>
      </p:sp>
      <p:sp>
        <p:nvSpPr>
          <p:cNvPr id="3" name="Content Placeholder 2">
            <a:extLst>
              <a:ext uri="{FF2B5EF4-FFF2-40B4-BE49-F238E27FC236}">
                <a16:creationId xmlns:a16="http://schemas.microsoft.com/office/drawing/2014/main" id="{9059F955-9B82-5FDD-E0B0-360ED9909F9B}"/>
              </a:ext>
            </a:extLst>
          </p:cNvPr>
          <p:cNvSpPr>
            <a:spLocks noGrp="1"/>
          </p:cNvSpPr>
          <p:nvPr>
            <p:ph idx="1"/>
          </p:nvPr>
        </p:nvSpPr>
        <p:spPr>
          <a:xfrm>
            <a:off x="394138" y="2270234"/>
            <a:ext cx="5523187" cy="4201983"/>
          </a:xfrm>
        </p:spPr>
        <p:txBody>
          <a:bodyPr>
            <a:normAutofit fontScale="92500" lnSpcReduction="10000"/>
          </a:bodyPr>
          <a:lstStyle/>
          <a:p>
            <a:r>
              <a:rPr lang="en-US">
                <a:solidFill>
                  <a:srgbClr val="FFFF00"/>
                </a:solidFill>
              </a:rPr>
              <a:t>Custer’s Battalion </a:t>
            </a:r>
            <a:r>
              <a:rPr lang="en-US" dirty="0"/>
              <a:t>Total: 10 officers, 211 enlisted</a:t>
            </a:r>
          </a:p>
          <a:p>
            <a:r>
              <a:rPr lang="en-US" dirty="0">
                <a:solidFill>
                  <a:srgbClr val="FFFF00"/>
                </a:solidFill>
              </a:rPr>
              <a:t>Keogh’s Wing </a:t>
            </a:r>
            <a:r>
              <a:rPr lang="en-US" dirty="0"/>
              <a:t>moves northwest to the high ground (now called Calhoun Hill).</a:t>
            </a:r>
          </a:p>
          <a:p>
            <a:pPr lvl="1"/>
            <a:r>
              <a:rPr lang="en-US" dirty="0"/>
              <a:t>Companies C, I, and L</a:t>
            </a:r>
          </a:p>
          <a:p>
            <a:pPr lvl="1"/>
            <a:r>
              <a:rPr lang="en-US" dirty="0"/>
              <a:t>6 officers,, 131 enlisted</a:t>
            </a:r>
          </a:p>
          <a:p>
            <a:r>
              <a:rPr lang="en-US" dirty="0"/>
              <a:t>Custer leads </a:t>
            </a:r>
            <a:r>
              <a:rPr lang="en-US" dirty="0">
                <a:solidFill>
                  <a:srgbClr val="FFFF00"/>
                </a:solidFill>
              </a:rPr>
              <a:t>Yates’s Wing </a:t>
            </a:r>
            <a:r>
              <a:rPr lang="en-US" dirty="0"/>
              <a:t>west to reconnoiter  the fords at the mouths of Medicine Tail Coulee and Deep Coulee, or perhaps to draw troops away from Reno.</a:t>
            </a:r>
          </a:p>
          <a:p>
            <a:pPr lvl="1"/>
            <a:r>
              <a:rPr lang="en-US" dirty="0"/>
              <a:t>Companies E and F</a:t>
            </a:r>
          </a:p>
          <a:p>
            <a:pPr lvl="1"/>
            <a:r>
              <a:rPr lang="en-US" dirty="0"/>
              <a:t>4 officers, 80 enlisted</a:t>
            </a:r>
          </a:p>
          <a:p>
            <a:endParaRPr lang="en-US" dirty="0"/>
          </a:p>
        </p:txBody>
      </p:sp>
      <p:pic>
        <p:nvPicPr>
          <p:cNvPr id="5" name="Picture 4">
            <a:extLst>
              <a:ext uri="{FF2B5EF4-FFF2-40B4-BE49-F238E27FC236}">
                <a16:creationId xmlns:a16="http://schemas.microsoft.com/office/drawing/2014/main" id="{5126811F-0CB0-962A-9588-E6196C2F2CE5}"/>
              </a:ext>
            </a:extLst>
          </p:cNvPr>
          <p:cNvPicPr>
            <a:picLocks noChangeAspect="1"/>
          </p:cNvPicPr>
          <p:nvPr/>
        </p:nvPicPr>
        <p:blipFill>
          <a:blip r:embed="rId2"/>
          <a:stretch>
            <a:fillRect/>
          </a:stretch>
        </p:blipFill>
        <p:spPr>
          <a:xfrm>
            <a:off x="6274675" y="2224209"/>
            <a:ext cx="5801711" cy="4543255"/>
          </a:xfrm>
          <a:prstGeom prst="rect">
            <a:avLst/>
          </a:prstGeom>
        </p:spPr>
      </p:pic>
      <p:pic>
        <p:nvPicPr>
          <p:cNvPr id="4" name="Picture 3">
            <a:extLst>
              <a:ext uri="{FF2B5EF4-FFF2-40B4-BE49-F238E27FC236}">
                <a16:creationId xmlns:a16="http://schemas.microsoft.com/office/drawing/2014/main" id="{5D77F5E8-0AA6-67B6-59C3-57DC9EE2C4E7}"/>
              </a:ext>
            </a:extLst>
          </p:cNvPr>
          <p:cNvPicPr>
            <a:picLocks noChangeAspect="1"/>
          </p:cNvPicPr>
          <p:nvPr/>
        </p:nvPicPr>
        <p:blipFill>
          <a:blip r:embed="rId3"/>
          <a:stretch>
            <a:fillRect/>
          </a:stretch>
        </p:blipFill>
        <p:spPr>
          <a:xfrm>
            <a:off x="10639777" y="797873"/>
            <a:ext cx="1433961" cy="991645"/>
          </a:xfrm>
          <a:prstGeom prst="rect">
            <a:avLst/>
          </a:prstGeom>
        </p:spPr>
      </p:pic>
    </p:spTree>
    <p:extLst>
      <p:ext uri="{BB962C8B-B14F-4D97-AF65-F5344CB8AC3E}">
        <p14:creationId xmlns:p14="http://schemas.microsoft.com/office/powerpoint/2010/main" val="7078268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352E2-B411-E6B8-90F9-F5592F4B66A8}"/>
              </a:ext>
            </a:extLst>
          </p:cNvPr>
          <p:cNvSpPr>
            <a:spLocks noGrp="1"/>
          </p:cNvSpPr>
          <p:nvPr>
            <p:ph type="title"/>
          </p:nvPr>
        </p:nvSpPr>
        <p:spPr/>
        <p:txBody>
          <a:bodyPr/>
          <a:lstStyle/>
          <a:p>
            <a:r>
              <a:rPr lang="en-US" dirty="0"/>
              <a:t>Custer’s Fight 4:15 PM</a:t>
            </a:r>
          </a:p>
        </p:txBody>
      </p:sp>
      <p:sp>
        <p:nvSpPr>
          <p:cNvPr id="3" name="Content Placeholder 2">
            <a:extLst>
              <a:ext uri="{FF2B5EF4-FFF2-40B4-BE49-F238E27FC236}">
                <a16:creationId xmlns:a16="http://schemas.microsoft.com/office/drawing/2014/main" id="{9059F955-9B82-5FDD-E0B0-360ED9909F9B}"/>
              </a:ext>
            </a:extLst>
          </p:cNvPr>
          <p:cNvSpPr>
            <a:spLocks noGrp="1"/>
          </p:cNvSpPr>
          <p:nvPr>
            <p:ph idx="1"/>
          </p:nvPr>
        </p:nvSpPr>
        <p:spPr>
          <a:xfrm>
            <a:off x="380777" y="2368404"/>
            <a:ext cx="5562824" cy="4489596"/>
          </a:xfrm>
        </p:spPr>
        <p:txBody>
          <a:bodyPr>
            <a:normAutofit lnSpcReduction="10000"/>
          </a:bodyPr>
          <a:lstStyle/>
          <a:p>
            <a:r>
              <a:rPr lang="en-US" dirty="0"/>
              <a:t>Keogh’s Wing deploys on the high ground.</a:t>
            </a:r>
          </a:p>
          <a:p>
            <a:r>
              <a:rPr lang="en-US" dirty="0"/>
              <a:t>Some warriors accompany non-combatants west to safety while others return from the Reno fight.</a:t>
            </a:r>
          </a:p>
          <a:p>
            <a:r>
              <a:rPr lang="en-US" dirty="0"/>
              <a:t>More Indians are beginning to mass around the two southwestern fords, but they do not try to cross.</a:t>
            </a:r>
          </a:p>
          <a:p>
            <a:r>
              <a:rPr lang="en-US" dirty="0"/>
              <a:t>Yates exchanges fire with Indians across the river.</a:t>
            </a:r>
          </a:p>
          <a:p>
            <a:r>
              <a:rPr lang="en-US" dirty="0"/>
              <a:t>Crazy Horse and the men with him prepare for combat.</a:t>
            </a:r>
          </a:p>
        </p:txBody>
      </p:sp>
      <p:pic>
        <p:nvPicPr>
          <p:cNvPr id="7" name="Picture 6">
            <a:extLst>
              <a:ext uri="{FF2B5EF4-FFF2-40B4-BE49-F238E27FC236}">
                <a16:creationId xmlns:a16="http://schemas.microsoft.com/office/drawing/2014/main" id="{B4B094F9-9186-6779-E2E0-4A4197000EEE}"/>
              </a:ext>
            </a:extLst>
          </p:cNvPr>
          <p:cNvPicPr>
            <a:picLocks noChangeAspect="1"/>
          </p:cNvPicPr>
          <p:nvPr/>
        </p:nvPicPr>
        <p:blipFill>
          <a:blip r:embed="rId2"/>
          <a:stretch>
            <a:fillRect/>
          </a:stretch>
        </p:blipFill>
        <p:spPr>
          <a:xfrm>
            <a:off x="6418767" y="2233025"/>
            <a:ext cx="5562824" cy="4356184"/>
          </a:xfrm>
          <a:prstGeom prst="rect">
            <a:avLst/>
          </a:prstGeom>
        </p:spPr>
      </p:pic>
      <p:pic>
        <p:nvPicPr>
          <p:cNvPr id="4" name="Picture 3">
            <a:extLst>
              <a:ext uri="{FF2B5EF4-FFF2-40B4-BE49-F238E27FC236}">
                <a16:creationId xmlns:a16="http://schemas.microsoft.com/office/drawing/2014/main" id="{AFC95E76-B21B-8113-DD6B-D897065AFFE6}"/>
              </a:ext>
            </a:extLst>
          </p:cNvPr>
          <p:cNvPicPr>
            <a:picLocks noChangeAspect="1"/>
          </p:cNvPicPr>
          <p:nvPr/>
        </p:nvPicPr>
        <p:blipFill>
          <a:blip r:embed="rId3"/>
          <a:stretch>
            <a:fillRect/>
          </a:stretch>
        </p:blipFill>
        <p:spPr>
          <a:xfrm>
            <a:off x="10639777" y="797873"/>
            <a:ext cx="1433961" cy="991645"/>
          </a:xfrm>
          <a:prstGeom prst="rect">
            <a:avLst/>
          </a:prstGeom>
        </p:spPr>
      </p:pic>
    </p:spTree>
    <p:extLst>
      <p:ext uri="{BB962C8B-B14F-4D97-AF65-F5344CB8AC3E}">
        <p14:creationId xmlns:p14="http://schemas.microsoft.com/office/powerpoint/2010/main" val="22049647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352E2-B411-E6B8-90F9-F5592F4B66A8}"/>
              </a:ext>
            </a:extLst>
          </p:cNvPr>
          <p:cNvSpPr>
            <a:spLocks noGrp="1"/>
          </p:cNvSpPr>
          <p:nvPr>
            <p:ph type="title"/>
          </p:nvPr>
        </p:nvSpPr>
        <p:spPr/>
        <p:txBody>
          <a:bodyPr/>
          <a:lstStyle/>
          <a:p>
            <a:r>
              <a:rPr lang="en-US" dirty="0"/>
              <a:t>Custer’s Fight 4:30 PM</a:t>
            </a:r>
          </a:p>
        </p:txBody>
      </p:sp>
      <p:sp>
        <p:nvSpPr>
          <p:cNvPr id="3" name="Content Placeholder 2">
            <a:extLst>
              <a:ext uri="{FF2B5EF4-FFF2-40B4-BE49-F238E27FC236}">
                <a16:creationId xmlns:a16="http://schemas.microsoft.com/office/drawing/2014/main" id="{9059F955-9B82-5FDD-E0B0-360ED9909F9B}"/>
              </a:ext>
            </a:extLst>
          </p:cNvPr>
          <p:cNvSpPr>
            <a:spLocks noGrp="1"/>
          </p:cNvSpPr>
          <p:nvPr>
            <p:ph idx="1"/>
          </p:nvPr>
        </p:nvSpPr>
        <p:spPr>
          <a:xfrm>
            <a:off x="315311" y="2336873"/>
            <a:ext cx="5249918" cy="4221582"/>
          </a:xfrm>
        </p:spPr>
        <p:txBody>
          <a:bodyPr>
            <a:normAutofit/>
          </a:bodyPr>
          <a:lstStyle/>
          <a:p>
            <a:r>
              <a:rPr lang="en-US" dirty="0"/>
              <a:t>Yates moves north and Custer’s two wings briefly link up.</a:t>
            </a:r>
          </a:p>
          <a:p>
            <a:r>
              <a:rPr lang="en-US" dirty="0"/>
              <a:t>Once Yates withdraws from the fords, Lame White Man and Gall  cross and move toward the Army.</a:t>
            </a:r>
          </a:p>
          <a:p>
            <a:r>
              <a:rPr lang="en-US" dirty="0"/>
              <a:t>Crazy Horse finishes his medicine ritual and moves north toward the Deep Ravine ford.</a:t>
            </a:r>
          </a:p>
          <a:p>
            <a:r>
              <a:rPr lang="en-US" dirty="0"/>
              <a:t>Other warriors continue to accompany non-combatants west to safety. </a:t>
            </a:r>
          </a:p>
        </p:txBody>
      </p:sp>
      <p:pic>
        <p:nvPicPr>
          <p:cNvPr id="7" name="Picture 6">
            <a:extLst>
              <a:ext uri="{FF2B5EF4-FFF2-40B4-BE49-F238E27FC236}">
                <a16:creationId xmlns:a16="http://schemas.microsoft.com/office/drawing/2014/main" id="{0ABF964E-531C-B3FC-CF00-E01EA4D61C7A}"/>
              </a:ext>
            </a:extLst>
          </p:cNvPr>
          <p:cNvPicPr>
            <a:picLocks noChangeAspect="1"/>
          </p:cNvPicPr>
          <p:nvPr/>
        </p:nvPicPr>
        <p:blipFill>
          <a:blip r:embed="rId2"/>
          <a:stretch>
            <a:fillRect/>
          </a:stretch>
        </p:blipFill>
        <p:spPr>
          <a:xfrm>
            <a:off x="6297886" y="2130549"/>
            <a:ext cx="5654412" cy="4427906"/>
          </a:xfrm>
          <a:prstGeom prst="rect">
            <a:avLst/>
          </a:prstGeom>
        </p:spPr>
      </p:pic>
      <p:pic>
        <p:nvPicPr>
          <p:cNvPr id="4" name="Picture 3">
            <a:extLst>
              <a:ext uri="{FF2B5EF4-FFF2-40B4-BE49-F238E27FC236}">
                <a16:creationId xmlns:a16="http://schemas.microsoft.com/office/drawing/2014/main" id="{5C281B35-15B3-74B9-34C1-7FA4E256807F}"/>
              </a:ext>
            </a:extLst>
          </p:cNvPr>
          <p:cNvPicPr>
            <a:picLocks noChangeAspect="1"/>
          </p:cNvPicPr>
          <p:nvPr/>
        </p:nvPicPr>
        <p:blipFill>
          <a:blip r:embed="rId3"/>
          <a:stretch>
            <a:fillRect/>
          </a:stretch>
        </p:blipFill>
        <p:spPr>
          <a:xfrm>
            <a:off x="10639777" y="797873"/>
            <a:ext cx="1433961" cy="991645"/>
          </a:xfrm>
          <a:prstGeom prst="rect">
            <a:avLst/>
          </a:prstGeom>
        </p:spPr>
      </p:pic>
    </p:spTree>
    <p:extLst>
      <p:ext uri="{BB962C8B-B14F-4D97-AF65-F5344CB8AC3E}">
        <p14:creationId xmlns:p14="http://schemas.microsoft.com/office/powerpoint/2010/main" val="31472376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352E2-B411-E6B8-90F9-F5592F4B66A8}"/>
              </a:ext>
            </a:extLst>
          </p:cNvPr>
          <p:cNvSpPr>
            <a:spLocks noGrp="1"/>
          </p:cNvSpPr>
          <p:nvPr>
            <p:ph type="title"/>
          </p:nvPr>
        </p:nvSpPr>
        <p:spPr/>
        <p:txBody>
          <a:bodyPr/>
          <a:lstStyle/>
          <a:p>
            <a:r>
              <a:rPr lang="en-US" dirty="0"/>
              <a:t>Custer’s Fight 4:45 PM</a:t>
            </a:r>
          </a:p>
        </p:txBody>
      </p:sp>
      <p:sp>
        <p:nvSpPr>
          <p:cNvPr id="3" name="Content Placeholder 2">
            <a:extLst>
              <a:ext uri="{FF2B5EF4-FFF2-40B4-BE49-F238E27FC236}">
                <a16:creationId xmlns:a16="http://schemas.microsoft.com/office/drawing/2014/main" id="{9059F955-9B82-5FDD-E0B0-360ED9909F9B}"/>
              </a:ext>
            </a:extLst>
          </p:cNvPr>
          <p:cNvSpPr>
            <a:spLocks noGrp="1"/>
          </p:cNvSpPr>
          <p:nvPr>
            <p:ph idx="1"/>
          </p:nvPr>
        </p:nvSpPr>
        <p:spPr>
          <a:xfrm>
            <a:off x="457200" y="2185728"/>
            <a:ext cx="5507382" cy="4483086"/>
          </a:xfrm>
        </p:spPr>
        <p:txBody>
          <a:bodyPr>
            <a:normAutofit lnSpcReduction="10000"/>
          </a:bodyPr>
          <a:lstStyle/>
          <a:p>
            <a:r>
              <a:rPr lang="en-US" dirty="0"/>
              <a:t>Custer leads Yates’s wing west, apparently looking for other crossing points. Quickly double back.</a:t>
            </a:r>
          </a:p>
          <a:p>
            <a:r>
              <a:rPr lang="en-US" dirty="0"/>
              <a:t>Lame White Man occupies Greasy Grass Ridge and begins infiltrating forward through gullies.</a:t>
            </a:r>
          </a:p>
          <a:p>
            <a:r>
              <a:rPr lang="en-US" dirty="0"/>
              <a:t>Gall begins pressuring Keogh’s left flank.</a:t>
            </a:r>
          </a:p>
          <a:p>
            <a:r>
              <a:rPr lang="en-US" dirty="0"/>
              <a:t>Crazy Horse crosses river and begins moving against Keogh’s right flank.</a:t>
            </a:r>
          </a:p>
          <a:p>
            <a:r>
              <a:rPr lang="en-US" dirty="0"/>
              <a:t>Warriors with noncombatants move toward the battle.</a:t>
            </a:r>
          </a:p>
        </p:txBody>
      </p:sp>
      <p:pic>
        <p:nvPicPr>
          <p:cNvPr id="5" name="Picture 4">
            <a:extLst>
              <a:ext uri="{FF2B5EF4-FFF2-40B4-BE49-F238E27FC236}">
                <a16:creationId xmlns:a16="http://schemas.microsoft.com/office/drawing/2014/main" id="{6EE1FF2C-9BC7-EEA6-C6AF-4B442ED66764}"/>
              </a:ext>
            </a:extLst>
          </p:cNvPr>
          <p:cNvPicPr>
            <a:picLocks noChangeAspect="1"/>
          </p:cNvPicPr>
          <p:nvPr/>
        </p:nvPicPr>
        <p:blipFill>
          <a:blip r:embed="rId2"/>
          <a:stretch>
            <a:fillRect/>
          </a:stretch>
        </p:blipFill>
        <p:spPr>
          <a:xfrm>
            <a:off x="6227420" y="2185728"/>
            <a:ext cx="5724877" cy="4483086"/>
          </a:xfrm>
          <a:prstGeom prst="rect">
            <a:avLst/>
          </a:prstGeom>
        </p:spPr>
      </p:pic>
      <p:pic>
        <p:nvPicPr>
          <p:cNvPr id="4" name="Picture 3">
            <a:extLst>
              <a:ext uri="{FF2B5EF4-FFF2-40B4-BE49-F238E27FC236}">
                <a16:creationId xmlns:a16="http://schemas.microsoft.com/office/drawing/2014/main" id="{734BB801-08FA-BE31-B730-1275C2D1CA38}"/>
              </a:ext>
            </a:extLst>
          </p:cNvPr>
          <p:cNvPicPr>
            <a:picLocks noChangeAspect="1"/>
          </p:cNvPicPr>
          <p:nvPr/>
        </p:nvPicPr>
        <p:blipFill>
          <a:blip r:embed="rId3"/>
          <a:stretch>
            <a:fillRect/>
          </a:stretch>
        </p:blipFill>
        <p:spPr>
          <a:xfrm>
            <a:off x="10639777" y="797873"/>
            <a:ext cx="1433961" cy="991645"/>
          </a:xfrm>
          <a:prstGeom prst="rect">
            <a:avLst/>
          </a:prstGeom>
        </p:spPr>
      </p:pic>
    </p:spTree>
    <p:extLst>
      <p:ext uri="{BB962C8B-B14F-4D97-AF65-F5344CB8AC3E}">
        <p14:creationId xmlns:p14="http://schemas.microsoft.com/office/powerpoint/2010/main" val="17737680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352E2-B411-E6B8-90F9-F5592F4B66A8}"/>
              </a:ext>
            </a:extLst>
          </p:cNvPr>
          <p:cNvSpPr>
            <a:spLocks noGrp="1"/>
          </p:cNvSpPr>
          <p:nvPr>
            <p:ph type="title"/>
          </p:nvPr>
        </p:nvSpPr>
        <p:spPr/>
        <p:txBody>
          <a:bodyPr/>
          <a:lstStyle/>
          <a:p>
            <a:r>
              <a:rPr lang="en-US" dirty="0"/>
              <a:t>Custer’s Fight 5:00 PM</a:t>
            </a:r>
          </a:p>
        </p:txBody>
      </p:sp>
      <p:sp>
        <p:nvSpPr>
          <p:cNvPr id="3" name="Content Placeholder 2">
            <a:extLst>
              <a:ext uri="{FF2B5EF4-FFF2-40B4-BE49-F238E27FC236}">
                <a16:creationId xmlns:a16="http://schemas.microsoft.com/office/drawing/2014/main" id="{9059F955-9B82-5FDD-E0B0-360ED9909F9B}"/>
              </a:ext>
            </a:extLst>
          </p:cNvPr>
          <p:cNvSpPr>
            <a:spLocks noGrp="1"/>
          </p:cNvSpPr>
          <p:nvPr>
            <p:ph idx="1"/>
          </p:nvPr>
        </p:nvSpPr>
        <p:spPr>
          <a:xfrm>
            <a:off x="680321" y="2336872"/>
            <a:ext cx="5415679" cy="4215065"/>
          </a:xfrm>
        </p:spPr>
        <p:txBody>
          <a:bodyPr>
            <a:normAutofit fontScale="92500" lnSpcReduction="10000"/>
          </a:bodyPr>
          <a:lstStyle/>
          <a:p>
            <a:r>
              <a:rPr lang="en-US" dirty="0"/>
              <a:t>Pressure builds on all of the battalion.</a:t>
            </a:r>
          </a:p>
          <a:p>
            <a:r>
              <a:rPr lang="en-US" dirty="0"/>
              <a:t>Keogh launches a mounted charge to clear the ravines to his right (west) but it is met with a wall of fire, and falls back in disorder. </a:t>
            </a:r>
          </a:p>
          <a:p>
            <a:r>
              <a:rPr lang="en-US" dirty="0"/>
              <a:t>Mounted Indians follow up and are in the main position. Cavalry horses of dismounted men spook and mostly stampede away.</a:t>
            </a:r>
          </a:p>
          <a:p>
            <a:r>
              <a:rPr lang="en-US" dirty="0"/>
              <a:t>Keogh orders a retreat to higher ground, but troops are surrounded and Indians press closely. Troopers begin bunching up.</a:t>
            </a:r>
          </a:p>
        </p:txBody>
      </p:sp>
      <p:pic>
        <p:nvPicPr>
          <p:cNvPr id="5" name="Picture 4">
            <a:extLst>
              <a:ext uri="{FF2B5EF4-FFF2-40B4-BE49-F238E27FC236}">
                <a16:creationId xmlns:a16="http://schemas.microsoft.com/office/drawing/2014/main" id="{401C14EC-20DF-EBF5-DC26-A8F0155B086A}"/>
              </a:ext>
            </a:extLst>
          </p:cNvPr>
          <p:cNvPicPr>
            <a:picLocks noChangeAspect="1"/>
          </p:cNvPicPr>
          <p:nvPr/>
        </p:nvPicPr>
        <p:blipFill>
          <a:blip r:embed="rId2"/>
          <a:stretch>
            <a:fillRect/>
          </a:stretch>
        </p:blipFill>
        <p:spPr>
          <a:xfrm>
            <a:off x="6306208" y="2130549"/>
            <a:ext cx="5646090" cy="4421389"/>
          </a:xfrm>
          <a:prstGeom prst="rect">
            <a:avLst/>
          </a:prstGeom>
        </p:spPr>
      </p:pic>
      <p:pic>
        <p:nvPicPr>
          <p:cNvPr id="4" name="Picture 3">
            <a:extLst>
              <a:ext uri="{FF2B5EF4-FFF2-40B4-BE49-F238E27FC236}">
                <a16:creationId xmlns:a16="http://schemas.microsoft.com/office/drawing/2014/main" id="{A15AC22A-184D-3B13-F922-9DD32ABB541D}"/>
              </a:ext>
            </a:extLst>
          </p:cNvPr>
          <p:cNvPicPr>
            <a:picLocks noChangeAspect="1"/>
          </p:cNvPicPr>
          <p:nvPr/>
        </p:nvPicPr>
        <p:blipFill>
          <a:blip r:embed="rId3"/>
          <a:stretch>
            <a:fillRect/>
          </a:stretch>
        </p:blipFill>
        <p:spPr>
          <a:xfrm>
            <a:off x="10639777" y="797873"/>
            <a:ext cx="1433961" cy="991645"/>
          </a:xfrm>
          <a:prstGeom prst="rect">
            <a:avLst/>
          </a:prstGeom>
        </p:spPr>
      </p:pic>
    </p:spTree>
    <p:extLst>
      <p:ext uri="{BB962C8B-B14F-4D97-AF65-F5344CB8AC3E}">
        <p14:creationId xmlns:p14="http://schemas.microsoft.com/office/powerpoint/2010/main" val="12103743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352E2-B411-E6B8-90F9-F5592F4B66A8}"/>
              </a:ext>
            </a:extLst>
          </p:cNvPr>
          <p:cNvSpPr>
            <a:spLocks noGrp="1"/>
          </p:cNvSpPr>
          <p:nvPr>
            <p:ph type="title"/>
          </p:nvPr>
        </p:nvSpPr>
        <p:spPr/>
        <p:txBody>
          <a:bodyPr/>
          <a:lstStyle/>
          <a:p>
            <a:r>
              <a:rPr lang="en-US" dirty="0"/>
              <a:t>Custer’s Fight 5:10 PM</a:t>
            </a:r>
          </a:p>
        </p:txBody>
      </p:sp>
      <p:sp>
        <p:nvSpPr>
          <p:cNvPr id="3" name="Content Placeholder 2">
            <a:extLst>
              <a:ext uri="{FF2B5EF4-FFF2-40B4-BE49-F238E27FC236}">
                <a16:creationId xmlns:a16="http://schemas.microsoft.com/office/drawing/2014/main" id="{9059F955-9B82-5FDD-E0B0-360ED9909F9B}"/>
              </a:ext>
            </a:extLst>
          </p:cNvPr>
          <p:cNvSpPr>
            <a:spLocks noGrp="1"/>
          </p:cNvSpPr>
          <p:nvPr>
            <p:ph idx="1"/>
          </p:nvPr>
        </p:nvSpPr>
        <p:spPr>
          <a:xfrm>
            <a:off x="239703" y="2336873"/>
            <a:ext cx="5856298" cy="4339824"/>
          </a:xfrm>
        </p:spPr>
        <p:txBody>
          <a:bodyPr/>
          <a:lstStyle/>
          <a:p>
            <a:r>
              <a:rPr lang="en-US" dirty="0"/>
              <a:t>Warriors charge Keogh’s wing from all sides and the unit disintegrates. Organized resistance ceases. All troops flee toward Custer’s position with Yates, but are mostly cut down before getting there. </a:t>
            </a:r>
          </a:p>
          <a:p>
            <a:pPr lvl="1"/>
            <a:r>
              <a:rPr lang="en-US" dirty="0"/>
              <a:t>About 20 men (out of 130) made it to Yates’s position.</a:t>
            </a:r>
          </a:p>
          <a:p>
            <a:pPr lvl="1"/>
            <a:r>
              <a:rPr lang="en-US" dirty="0"/>
              <a:t>Many dead horses in this area.</a:t>
            </a:r>
          </a:p>
          <a:p>
            <a:r>
              <a:rPr lang="en-US" dirty="0"/>
              <a:t>A number of Indians report that many soldiers killed themselves before the warriors could get to them.</a:t>
            </a:r>
          </a:p>
        </p:txBody>
      </p:sp>
      <p:pic>
        <p:nvPicPr>
          <p:cNvPr id="7" name="Picture 6">
            <a:extLst>
              <a:ext uri="{FF2B5EF4-FFF2-40B4-BE49-F238E27FC236}">
                <a16:creationId xmlns:a16="http://schemas.microsoft.com/office/drawing/2014/main" id="{7D82350A-4674-222E-5728-3AF21E6D9A80}"/>
              </a:ext>
            </a:extLst>
          </p:cNvPr>
          <p:cNvPicPr>
            <a:picLocks noChangeAspect="1"/>
          </p:cNvPicPr>
          <p:nvPr/>
        </p:nvPicPr>
        <p:blipFill>
          <a:blip r:embed="rId2"/>
          <a:stretch>
            <a:fillRect/>
          </a:stretch>
        </p:blipFill>
        <p:spPr>
          <a:xfrm>
            <a:off x="6511160" y="2217259"/>
            <a:ext cx="5441138" cy="4260893"/>
          </a:xfrm>
          <a:prstGeom prst="rect">
            <a:avLst/>
          </a:prstGeom>
        </p:spPr>
      </p:pic>
      <p:pic>
        <p:nvPicPr>
          <p:cNvPr id="4" name="Picture 3">
            <a:extLst>
              <a:ext uri="{FF2B5EF4-FFF2-40B4-BE49-F238E27FC236}">
                <a16:creationId xmlns:a16="http://schemas.microsoft.com/office/drawing/2014/main" id="{CC587048-3A70-524F-298C-1F581484CECF}"/>
              </a:ext>
            </a:extLst>
          </p:cNvPr>
          <p:cNvPicPr>
            <a:picLocks noChangeAspect="1"/>
          </p:cNvPicPr>
          <p:nvPr/>
        </p:nvPicPr>
        <p:blipFill>
          <a:blip r:embed="rId3"/>
          <a:stretch>
            <a:fillRect/>
          </a:stretch>
        </p:blipFill>
        <p:spPr>
          <a:xfrm>
            <a:off x="10639777" y="797873"/>
            <a:ext cx="1433961" cy="991645"/>
          </a:xfrm>
          <a:prstGeom prst="rect">
            <a:avLst/>
          </a:prstGeom>
        </p:spPr>
      </p:pic>
    </p:spTree>
    <p:extLst>
      <p:ext uri="{BB962C8B-B14F-4D97-AF65-F5344CB8AC3E}">
        <p14:creationId xmlns:p14="http://schemas.microsoft.com/office/powerpoint/2010/main" val="13364082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36B7A-496F-C8D2-84F3-152E94D4B910}"/>
              </a:ext>
            </a:extLst>
          </p:cNvPr>
          <p:cNvSpPr>
            <a:spLocks noGrp="1"/>
          </p:cNvSpPr>
          <p:nvPr>
            <p:ph type="title"/>
          </p:nvPr>
        </p:nvSpPr>
        <p:spPr/>
        <p:txBody>
          <a:bodyPr/>
          <a:lstStyle/>
          <a:p>
            <a:r>
              <a:rPr lang="en-US" dirty="0"/>
              <a:t>Destruction of Keogh’s Wing</a:t>
            </a:r>
          </a:p>
        </p:txBody>
      </p:sp>
      <p:sp>
        <p:nvSpPr>
          <p:cNvPr id="3" name="Content Placeholder 2">
            <a:extLst>
              <a:ext uri="{FF2B5EF4-FFF2-40B4-BE49-F238E27FC236}">
                <a16:creationId xmlns:a16="http://schemas.microsoft.com/office/drawing/2014/main" id="{7A70BBB3-5662-0C44-BDCA-FE1AC472F557}"/>
              </a:ext>
            </a:extLst>
          </p:cNvPr>
          <p:cNvSpPr>
            <a:spLocks noGrp="1"/>
          </p:cNvSpPr>
          <p:nvPr>
            <p:ph idx="1"/>
          </p:nvPr>
        </p:nvSpPr>
        <p:spPr>
          <a:xfrm>
            <a:off x="331076" y="2336873"/>
            <a:ext cx="5423338" cy="4111224"/>
          </a:xfrm>
        </p:spPr>
        <p:txBody>
          <a:bodyPr/>
          <a:lstStyle/>
          <a:p>
            <a:pPr marL="0" indent="0">
              <a:buNone/>
            </a:pPr>
            <a:r>
              <a:rPr lang="en-US" dirty="0"/>
              <a:t>“These solders became fools many throwing away their guns and raising their hands saying ‘Sioux pity us; take us prisoners.’” –Red Horse</a:t>
            </a:r>
          </a:p>
          <a:p>
            <a:pPr marL="0" indent="0">
              <a:buNone/>
            </a:pPr>
            <a:r>
              <a:rPr lang="en-US" dirty="0"/>
              <a:t>“When we rode into these soldiers I really felt sorry for them, they looked so frightened. Many of them lay on the ground with their blue eyes open waiting to be killed.” –Standing Bear</a:t>
            </a:r>
          </a:p>
          <a:p>
            <a:pPr marL="0" indent="0">
              <a:buNone/>
            </a:pPr>
            <a:endParaRPr lang="en-US" dirty="0"/>
          </a:p>
        </p:txBody>
      </p:sp>
      <p:pic>
        <p:nvPicPr>
          <p:cNvPr id="4" name="Picture 3">
            <a:extLst>
              <a:ext uri="{FF2B5EF4-FFF2-40B4-BE49-F238E27FC236}">
                <a16:creationId xmlns:a16="http://schemas.microsoft.com/office/drawing/2014/main" id="{3DFAA01B-375F-B2D3-9044-F0420B28452B}"/>
              </a:ext>
            </a:extLst>
          </p:cNvPr>
          <p:cNvPicPr>
            <a:picLocks noChangeAspect="1"/>
          </p:cNvPicPr>
          <p:nvPr/>
        </p:nvPicPr>
        <p:blipFill>
          <a:blip r:embed="rId2"/>
          <a:stretch>
            <a:fillRect/>
          </a:stretch>
        </p:blipFill>
        <p:spPr>
          <a:xfrm>
            <a:off x="10639777" y="797873"/>
            <a:ext cx="1433961" cy="991645"/>
          </a:xfrm>
          <a:prstGeom prst="rect">
            <a:avLst/>
          </a:prstGeom>
        </p:spPr>
      </p:pic>
    </p:spTree>
    <p:extLst>
      <p:ext uri="{BB962C8B-B14F-4D97-AF65-F5344CB8AC3E}">
        <p14:creationId xmlns:p14="http://schemas.microsoft.com/office/powerpoint/2010/main" val="26669216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352E2-B411-E6B8-90F9-F5592F4B66A8}"/>
              </a:ext>
            </a:extLst>
          </p:cNvPr>
          <p:cNvSpPr>
            <a:spLocks noGrp="1"/>
          </p:cNvSpPr>
          <p:nvPr>
            <p:ph type="title"/>
          </p:nvPr>
        </p:nvSpPr>
        <p:spPr/>
        <p:txBody>
          <a:bodyPr/>
          <a:lstStyle/>
          <a:p>
            <a:r>
              <a:rPr lang="en-US" dirty="0"/>
              <a:t>Custer’s Fight 5:20 PM</a:t>
            </a:r>
          </a:p>
        </p:txBody>
      </p:sp>
      <p:sp>
        <p:nvSpPr>
          <p:cNvPr id="3" name="Content Placeholder 2">
            <a:extLst>
              <a:ext uri="{FF2B5EF4-FFF2-40B4-BE49-F238E27FC236}">
                <a16:creationId xmlns:a16="http://schemas.microsoft.com/office/drawing/2014/main" id="{9059F955-9B82-5FDD-E0B0-360ED9909F9B}"/>
              </a:ext>
            </a:extLst>
          </p:cNvPr>
          <p:cNvSpPr>
            <a:spLocks noGrp="1"/>
          </p:cNvSpPr>
          <p:nvPr>
            <p:ph idx="1"/>
          </p:nvPr>
        </p:nvSpPr>
        <p:spPr>
          <a:xfrm>
            <a:off x="239704" y="2081048"/>
            <a:ext cx="6034972" cy="4776952"/>
          </a:xfrm>
        </p:spPr>
        <p:txBody>
          <a:bodyPr>
            <a:normAutofit fontScale="85000" lnSpcReduction="10000"/>
          </a:bodyPr>
          <a:lstStyle/>
          <a:p>
            <a:r>
              <a:rPr lang="en-US" dirty="0"/>
              <a:t>Indians converge on Yates from all directions. </a:t>
            </a:r>
          </a:p>
          <a:p>
            <a:pPr lvl="1"/>
            <a:r>
              <a:rPr lang="en-US" dirty="0"/>
              <a:t>Yates’s F Troop with some men of E Troop hold Custer Hill. Most of the horses panicked and escaped. Only five horses were shot there and used as cover. </a:t>
            </a:r>
          </a:p>
          <a:p>
            <a:r>
              <a:rPr lang="en-US" dirty="0"/>
              <a:t>Most of Yates’s wing killed by rifle and bow fire fairly quickly. Some kill themselves. </a:t>
            </a:r>
          </a:p>
          <a:p>
            <a:r>
              <a:rPr lang="en-US" dirty="0"/>
              <a:t>About 40 men make a dash on foot for the Deep Ravine as the last solders on Custer hill are overrun. About half made it to the ravine.</a:t>
            </a:r>
          </a:p>
          <a:p>
            <a:pPr lvl="1"/>
            <a:r>
              <a:rPr lang="en-US" dirty="0"/>
              <a:t>This may have been the remnants of E Troop, led by its only surviving officer 2LT James G. Sturgis.</a:t>
            </a:r>
          </a:p>
          <a:p>
            <a:r>
              <a:rPr lang="en-US" dirty="0"/>
              <a:t>The fugitives in the deep ravine are the last ones killed. </a:t>
            </a:r>
          </a:p>
          <a:p>
            <a:r>
              <a:rPr lang="en-US" dirty="0"/>
              <a:t>By 5:20, every man in Custer’s battalion is dead.</a:t>
            </a:r>
          </a:p>
        </p:txBody>
      </p:sp>
      <p:pic>
        <p:nvPicPr>
          <p:cNvPr id="7" name="Picture 6">
            <a:extLst>
              <a:ext uri="{FF2B5EF4-FFF2-40B4-BE49-F238E27FC236}">
                <a16:creationId xmlns:a16="http://schemas.microsoft.com/office/drawing/2014/main" id="{946A2D80-C3B2-D8C6-2BA6-8643D84A0AC2}"/>
              </a:ext>
            </a:extLst>
          </p:cNvPr>
          <p:cNvPicPr>
            <a:picLocks noChangeAspect="1"/>
          </p:cNvPicPr>
          <p:nvPr/>
        </p:nvPicPr>
        <p:blipFill>
          <a:blip r:embed="rId2"/>
          <a:stretch>
            <a:fillRect/>
          </a:stretch>
        </p:blipFill>
        <p:spPr>
          <a:xfrm>
            <a:off x="6476408" y="2297458"/>
            <a:ext cx="5475889" cy="4288106"/>
          </a:xfrm>
          <a:prstGeom prst="rect">
            <a:avLst/>
          </a:prstGeom>
        </p:spPr>
      </p:pic>
      <p:pic>
        <p:nvPicPr>
          <p:cNvPr id="4" name="Picture 3">
            <a:extLst>
              <a:ext uri="{FF2B5EF4-FFF2-40B4-BE49-F238E27FC236}">
                <a16:creationId xmlns:a16="http://schemas.microsoft.com/office/drawing/2014/main" id="{655C0749-1555-EE6C-6861-59B69F16F19C}"/>
              </a:ext>
            </a:extLst>
          </p:cNvPr>
          <p:cNvPicPr>
            <a:picLocks noChangeAspect="1"/>
          </p:cNvPicPr>
          <p:nvPr/>
        </p:nvPicPr>
        <p:blipFill>
          <a:blip r:embed="rId3"/>
          <a:stretch>
            <a:fillRect/>
          </a:stretch>
        </p:blipFill>
        <p:spPr>
          <a:xfrm>
            <a:off x="10639777" y="797873"/>
            <a:ext cx="1433961" cy="991645"/>
          </a:xfrm>
          <a:prstGeom prst="rect">
            <a:avLst/>
          </a:prstGeom>
        </p:spPr>
      </p:pic>
    </p:spTree>
    <p:extLst>
      <p:ext uri="{BB962C8B-B14F-4D97-AF65-F5344CB8AC3E}">
        <p14:creationId xmlns:p14="http://schemas.microsoft.com/office/powerpoint/2010/main" val="38395197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AAB1A-9238-444A-0DE8-4EF328065FAA}"/>
              </a:ext>
            </a:extLst>
          </p:cNvPr>
          <p:cNvSpPr>
            <a:spLocks noGrp="1"/>
          </p:cNvSpPr>
          <p:nvPr>
            <p:ph type="title"/>
          </p:nvPr>
        </p:nvSpPr>
        <p:spPr/>
        <p:txBody>
          <a:bodyPr/>
          <a:lstStyle/>
          <a:p>
            <a:r>
              <a:rPr lang="en-US" dirty="0"/>
              <a:t>“Custer’s Last Stand”</a:t>
            </a:r>
          </a:p>
        </p:txBody>
      </p:sp>
      <p:sp>
        <p:nvSpPr>
          <p:cNvPr id="3" name="Content Placeholder 2">
            <a:extLst>
              <a:ext uri="{FF2B5EF4-FFF2-40B4-BE49-F238E27FC236}">
                <a16:creationId xmlns:a16="http://schemas.microsoft.com/office/drawing/2014/main" id="{C9972F78-1205-B901-0CD3-72642CA2A646}"/>
              </a:ext>
            </a:extLst>
          </p:cNvPr>
          <p:cNvSpPr>
            <a:spLocks noGrp="1"/>
          </p:cNvSpPr>
          <p:nvPr>
            <p:ph idx="1"/>
          </p:nvPr>
        </p:nvSpPr>
        <p:spPr>
          <a:xfrm>
            <a:off x="315311" y="2207172"/>
            <a:ext cx="4445876" cy="4351283"/>
          </a:xfrm>
        </p:spPr>
        <p:txBody>
          <a:bodyPr>
            <a:normAutofit lnSpcReduction="10000"/>
          </a:bodyPr>
          <a:lstStyle/>
          <a:p>
            <a:r>
              <a:rPr lang="en-US" dirty="0"/>
              <a:t>Too many horses. This shows four, and there were only a total of five dead horses on the entire hill.</a:t>
            </a:r>
          </a:p>
          <a:p>
            <a:r>
              <a:rPr lang="en-US" dirty="0"/>
              <a:t>The bugler. Many paintings show a bugler signaling for Benteen and Reno to come, but nobody ever heard that.</a:t>
            </a:r>
          </a:p>
          <a:p>
            <a:r>
              <a:rPr lang="en-US" dirty="0"/>
              <a:t>Custer still fighting. He probably went down early.</a:t>
            </a:r>
          </a:p>
          <a:p>
            <a:r>
              <a:rPr lang="en-US" dirty="0"/>
              <a:t>It gets his personal guidon right.</a:t>
            </a:r>
          </a:p>
        </p:txBody>
      </p:sp>
      <p:pic>
        <p:nvPicPr>
          <p:cNvPr id="6" name="Picture 5">
            <a:extLst>
              <a:ext uri="{FF2B5EF4-FFF2-40B4-BE49-F238E27FC236}">
                <a16:creationId xmlns:a16="http://schemas.microsoft.com/office/drawing/2014/main" id="{A480CA3E-9DF0-E185-680F-CF4A8441F827}"/>
              </a:ext>
            </a:extLst>
          </p:cNvPr>
          <p:cNvPicPr>
            <a:picLocks noChangeAspect="1"/>
          </p:cNvPicPr>
          <p:nvPr/>
        </p:nvPicPr>
        <p:blipFill>
          <a:blip r:embed="rId2"/>
          <a:stretch>
            <a:fillRect/>
          </a:stretch>
        </p:blipFill>
        <p:spPr>
          <a:xfrm>
            <a:off x="10639777" y="797873"/>
            <a:ext cx="1433961" cy="991645"/>
          </a:xfrm>
          <a:prstGeom prst="rect">
            <a:avLst/>
          </a:prstGeom>
        </p:spPr>
      </p:pic>
    </p:spTree>
    <p:extLst>
      <p:ext uri="{BB962C8B-B14F-4D97-AF65-F5344CB8AC3E}">
        <p14:creationId xmlns:p14="http://schemas.microsoft.com/office/powerpoint/2010/main" val="18593626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AAB1A-9238-444A-0DE8-4EF328065FAA}"/>
              </a:ext>
            </a:extLst>
          </p:cNvPr>
          <p:cNvSpPr>
            <a:spLocks noGrp="1"/>
          </p:cNvSpPr>
          <p:nvPr>
            <p:ph type="title"/>
          </p:nvPr>
        </p:nvSpPr>
        <p:spPr/>
        <p:txBody>
          <a:bodyPr/>
          <a:lstStyle/>
          <a:p>
            <a:r>
              <a:rPr lang="en-US" dirty="0"/>
              <a:t>“Custer’s Last Stand”</a:t>
            </a:r>
          </a:p>
        </p:txBody>
      </p:sp>
      <p:sp>
        <p:nvSpPr>
          <p:cNvPr id="3" name="Content Placeholder 2">
            <a:extLst>
              <a:ext uri="{FF2B5EF4-FFF2-40B4-BE49-F238E27FC236}">
                <a16:creationId xmlns:a16="http://schemas.microsoft.com/office/drawing/2014/main" id="{C9972F78-1205-B901-0CD3-72642CA2A646}"/>
              </a:ext>
            </a:extLst>
          </p:cNvPr>
          <p:cNvSpPr>
            <a:spLocks noGrp="1"/>
          </p:cNvSpPr>
          <p:nvPr>
            <p:ph idx="1"/>
          </p:nvPr>
        </p:nvSpPr>
        <p:spPr>
          <a:xfrm>
            <a:off x="315311" y="2207172"/>
            <a:ext cx="4445876" cy="4351283"/>
          </a:xfrm>
        </p:spPr>
        <p:txBody>
          <a:bodyPr>
            <a:normAutofit/>
          </a:bodyPr>
          <a:lstStyle/>
          <a:p>
            <a:r>
              <a:rPr lang="en-US" dirty="0"/>
              <a:t>If the officer in buckskins is meant to be Tom Custer and the mortally wounded officer is his brother George, this may be closer to reality.</a:t>
            </a:r>
          </a:p>
          <a:p>
            <a:r>
              <a:rPr lang="en-US" dirty="0"/>
              <a:t>Note very little hand-to-hand fighting. Most of the soldiers were downed by fire before being overrun.</a:t>
            </a:r>
          </a:p>
          <a:p>
            <a:r>
              <a:rPr lang="en-US" dirty="0"/>
              <a:t>Most of the Indians are on foot.</a:t>
            </a:r>
          </a:p>
        </p:txBody>
      </p:sp>
      <p:pic>
        <p:nvPicPr>
          <p:cNvPr id="7" name="Picture 6">
            <a:extLst>
              <a:ext uri="{FF2B5EF4-FFF2-40B4-BE49-F238E27FC236}">
                <a16:creationId xmlns:a16="http://schemas.microsoft.com/office/drawing/2014/main" id="{11FBC39A-EE25-F30F-C053-6101EE4335BC}"/>
              </a:ext>
            </a:extLst>
          </p:cNvPr>
          <p:cNvPicPr>
            <a:picLocks noChangeAspect="1"/>
          </p:cNvPicPr>
          <p:nvPr/>
        </p:nvPicPr>
        <p:blipFill>
          <a:blip r:embed="rId2"/>
          <a:stretch>
            <a:fillRect/>
          </a:stretch>
        </p:blipFill>
        <p:spPr>
          <a:xfrm>
            <a:off x="10639777" y="797873"/>
            <a:ext cx="1433961" cy="991645"/>
          </a:xfrm>
          <a:prstGeom prst="rect">
            <a:avLst/>
          </a:prstGeom>
        </p:spPr>
      </p:pic>
    </p:spTree>
    <p:extLst>
      <p:ext uri="{BB962C8B-B14F-4D97-AF65-F5344CB8AC3E}">
        <p14:creationId xmlns:p14="http://schemas.microsoft.com/office/powerpoint/2010/main" val="4116866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867A4-C271-87EA-4C88-B8AE3BD152A0}"/>
              </a:ext>
            </a:extLst>
          </p:cNvPr>
          <p:cNvSpPr>
            <a:spLocks noGrp="1"/>
          </p:cNvSpPr>
          <p:nvPr>
            <p:ph type="title"/>
          </p:nvPr>
        </p:nvSpPr>
        <p:spPr/>
        <p:txBody>
          <a:bodyPr/>
          <a:lstStyle/>
          <a:p>
            <a:r>
              <a:rPr lang="en-US" dirty="0"/>
              <a:t>What </a:t>
            </a:r>
            <a:r>
              <a:rPr lang="en-US" sz="3600" b="1" dirty="0"/>
              <a:t>C</a:t>
            </a:r>
            <a:r>
              <a:rPr lang="en-US" dirty="0"/>
              <a:t>aused It?  </a:t>
            </a:r>
            <a:r>
              <a:rPr lang="en-US" i="1" dirty="0"/>
              <a:t>(Guess)</a:t>
            </a:r>
          </a:p>
        </p:txBody>
      </p:sp>
      <p:sp>
        <p:nvSpPr>
          <p:cNvPr id="3" name="Content Placeholder 2">
            <a:extLst>
              <a:ext uri="{FF2B5EF4-FFF2-40B4-BE49-F238E27FC236}">
                <a16:creationId xmlns:a16="http://schemas.microsoft.com/office/drawing/2014/main" id="{3FAA5984-D372-BFDC-E701-C08BB4674808}"/>
              </a:ext>
            </a:extLst>
          </p:cNvPr>
          <p:cNvSpPr>
            <a:spLocks noGrp="1"/>
          </p:cNvSpPr>
          <p:nvPr>
            <p:ph idx="1"/>
          </p:nvPr>
        </p:nvSpPr>
        <p:spPr>
          <a:xfrm>
            <a:off x="680321" y="2336872"/>
            <a:ext cx="11020899" cy="4327399"/>
          </a:xfrm>
        </p:spPr>
        <p:txBody>
          <a:bodyPr>
            <a:normAutofit fontScale="92500" lnSpcReduction="20000"/>
          </a:bodyPr>
          <a:lstStyle/>
          <a:p>
            <a:r>
              <a:rPr lang="en-US" u="sng" dirty="0"/>
              <a:t>Northern Pacific Railroad</a:t>
            </a:r>
            <a:r>
              <a:rPr lang="en-US" dirty="0"/>
              <a:t>: Pushing past the Missouri into Sioux territory. Stanley expedition summer 1872 pushed across with very large escorts. Indians believe the railroad will destroy the buffalo herds and their way of life. The US government thinks so as well.</a:t>
            </a:r>
          </a:p>
          <a:p>
            <a:r>
              <a:rPr lang="en-US" b="1" u="sng" dirty="0"/>
              <a:t>The Panic of 1873: </a:t>
            </a:r>
            <a:r>
              <a:rPr lang="en-US" dirty="0"/>
              <a:t>caused major depression. Government needed </a:t>
            </a:r>
            <a:r>
              <a:rPr lang="en-US" dirty="0">
                <a:solidFill>
                  <a:srgbClr val="FFFF00"/>
                </a:solidFill>
              </a:rPr>
              <a:t>gold</a:t>
            </a:r>
            <a:r>
              <a:rPr lang="en-US" dirty="0"/>
              <a:t> to restart the economy.</a:t>
            </a:r>
          </a:p>
          <a:p>
            <a:r>
              <a:rPr lang="en-US" b="1" u="sng" dirty="0"/>
              <a:t>1874</a:t>
            </a:r>
            <a:r>
              <a:rPr lang="en-US" b="1" u="sng" dirty="0">
                <a:solidFill>
                  <a:srgbClr val="FFFF00"/>
                </a:solidFill>
              </a:rPr>
              <a:t> Gold</a:t>
            </a:r>
            <a:r>
              <a:rPr lang="en-US" b="1" u="sng" dirty="0"/>
              <a:t> in the Black Hills: </a:t>
            </a:r>
            <a:r>
              <a:rPr lang="en-US" dirty="0"/>
              <a:t>Black Hills expedition. 800 miners by 1875. Mineral survey in 1875 confirms rich mineral deposits.</a:t>
            </a:r>
          </a:p>
          <a:p>
            <a:r>
              <a:rPr lang="en-US" u="sng" dirty="0"/>
              <a:t>1875 Allison Commission: </a:t>
            </a:r>
            <a:r>
              <a:rPr lang="en-US" dirty="0"/>
              <a:t>Negotiations over sale or lease of he Black Hills break down.</a:t>
            </a:r>
          </a:p>
          <a:p>
            <a:r>
              <a:rPr lang="en-US" u="sng" dirty="0"/>
              <a:t>1875 </a:t>
            </a:r>
            <a:r>
              <a:rPr lang="en-US" b="1" u="sng" dirty="0"/>
              <a:t>Army withdraws from Black Hills: </a:t>
            </a:r>
            <a:r>
              <a:rPr lang="en-US" dirty="0"/>
              <a:t>green light for miners to move in. </a:t>
            </a:r>
            <a:r>
              <a:rPr lang="en-US" b="1" i="1" dirty="0"/>
              <a:t>15,000 </a:t>
            </a:r>
            <a:r>
              <a:rPr lang="en-US" dirty="0"/>
              <a:t>of them by winter 1875-76</a:t>
            </a:r>
          </a:p>
          <a:p>
            <a:r>
              <a:rPr lang="en-US" u="sng" dirty="0"/>
              <a:t>1875 </a:t>
            </a:r>
            <a:r>
              <a:rPr lang="en-US" b="1" u="sng" dirty="0"/>
              <a:t>Indian Bureau Ultimatum to Sioux: </a:t>
            </a:r>
            <a:r>
              <a:rPr lang="en-US" dirty="0"/>
              <a:t>December 6, all bands that do not return to reservations by January 31, 1876, will be considered hostile. </a:t>
            </a:r>
          </a:p>
        </p:txBody>
      </p:sp>
      <p:pic>
        <p:nvPicPr>
          <p:cNvPr id="4" name="Picture 3">
            <a:extLst>
              <a:ext uri="{FF2B5EF4-FFF2-40B4-BE49-F238E27FC236}">
                <a16:creationId xmlns:a16="http://schemas.microsoft.com/office/drawing/2014/main" id="{584F4FE7-5516-21A5-E1E0-8A2440A7EE33}"/>
              </a:ext>
            </a:extLst>
          </p:cNvPr>
          <p:cNvPicPr>
            <a:picLocks noChangeAspect="1"/>
          </p:cNvPicPr>
          <p:nvPr/>
        </p:nvPicPr>
        <p:blipFill>
          <a:blip r:embed="rId2"/>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32367631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AAB1A-9238-444A-0DE8-4EF328065FAA}"/>
              </a:ext>
            </a:extLst>
          </p:cNvPr>
          <p:cNvSpPr>
            <a:spLocks noGrp="1"/>
          </p:cNvSpPr>
          <p:nvPr>
            <p:ph type="title"/>
          </p:nvPr>
        </p:nvSpPr>
        <p:spPr/>
        <p:txBody>
          <a:bodyPr/>
          <a:lstStyle/>
          <a:p>
            <a:r>
              <a:rPr lang="en-US" dirty="0"/>
              <a:t>“Custer’s Last Stand”</a:t>
            </a:r>
          </a:p>
        </p:txBody>
      </p:sp>
      <p:sp>
        <p:nvSpPr>
          <p:cNvPr id="3" name="Content Placeholder 2">
            <a:extLst>
              <a:ext uri="{FF2B5EF4-FFF2-40B4-BE49-F238E27FC236}">
                <a16:creationId xmlns:a16="http://schemas.microsoft.com/office/drawing/2014/main" id="{C9972F78-1205-B901-0CD3-72642CA2A646}"/>
              </a:ext>
            </a:extLst>
          </p:cNvPr>
          <p:cNvSpPr>
            <a:spLocks noGrp="1"/>
          </p:cNvSpPr>
          <p:nvPr>
            <p:ph idx="1"/>
          </p:nvPr>
        </p:nvSpPr>
        <p:spPr>
          <a:xfrm>
            <a:off x="315311" y="2207172"/>
            <a:ext cx="4319750" cy="4351283"/>
          </a:xfrm>
        </p:spPr>
        <p:txBody>
          <a:bodyPr>
            <a:normAutofit/>
          </a:bodyPr>
          <a:lstStyle/>
          <a:p>
            <a:r>
              <a:rPr lang="en-US" dirty="0"/>
              <a:t>Too concentrated. Shoot in their general direction and you’re bound to hit someone. Soldiers did bunch up, but then were shot down immediately.</a:t>
            </a:r>
          </a:p>
          <a:p>
            <a:r>
              <a:rPr lang="en-US" dirty="0"/>
              <a:t>Too organized.</a:t>
            </a:r>
          </a:p>
          <a:p>
            <a:r>
              <a:rPr lang="en-US" dirty="0"/>
              <a:t>Too manty mounted warriors.</a:t>
            </a:r>
          </a:p>
          <a:p>
            <a:r>
              <a:rPr lang="en-US" dirty="0"/>
              <a:t>Again with the bugle.</a:t>
            </a:r>
          </a:p>
        </p:txBody>
      </p:sp>
      <p:pic>
        <p:nvPicPr>
          <p:cNvPr id="9" name="Picture 8">
            <a:extLst>
              <a:ext uri="{FF2B5EF4-FFF2-40B4-BE49-F238E27FC236}">
                <a16:creationId xmlns:a16="http://schemas.microsoft.com/office/drawing/2014/main" id="{C7FF15E5-0664-5EA9-70B2-EA5A7ED917B7}"/>
              </a:ext>
            </a:extLst>
          </p:cNvPr>
          <p:cNvPicPr>
            <a:picLocks noChangeAspect="1"/>
          </p:cNvPicPr>
          <p:nvPr/>
        </p:nvPicPr>
        <p:blipFill>
          <a:blip r:embed="rId2"/>
          <a:stretch>
            <a:fillRect/>
          </a:stretch>
        </p:blipFill>
        <p:spPr>
          <a:xfrm>
            <a:off x="10639777" y="797873"/>
            <a:ext cx="1433961" cy="991645"/>
          </a:xfrm>
          <a:prstGeom prst="rect">
            <a:avLst/>
          </a:prstGeom>
        </p:spPr>
      </p:pic>
    </p:spTree>
    <p:extLst>
      <p:ext uri="{BB962C8B-B14F-4D97-AF65-F5344CB8AC3E}">
        <p14:creationId xmlns:p14="http://schemas.microsoft.com/office/powerpoint/2010/main" val="12904048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AAB1A-9238-444A-0DE8-4EF328065FAA}"/>
              </a:ext>
            </a:extLst>
          </p:cNvPr>
          <p:cNvSpPr>
            <a:spLocks noGrp="1"/>
          </p:cNvSpPr>
          <p:nvPr>
            <p:ph type="title"/>
          </p:nvPr>
        </p:nvSpPr>
        <p:spPr/>
        <p:txBody>
          <a:bodyPr/>
          <a:lstStyle/>
          <a:p>
            <a:r>
              <a:rPr lang="en-US" dirty="0"/>
              <a:t>“Custer’s Last Stand”</a:t>
            </a:r>
          </a:p>
        </p:txBody>
      </p:sp>
      <p:sp>
        <p:nvSpPr>
          <p:cNvPr id="3" name="Content Placeholder 2">
            <a:extLst>
              <a:ext uri="{FF2B5EF4-FFF2-40B4-BE49-F238E27FC236}">
                <a16:creationId xmlns:a16="http://schemas.microsoft.com/office/drawing/2014/main" id="{C9972F78-1205-B901-0CD3-72642CA2A646}"/>
              </a:ext>
            </a:extLst>
          </p:cNvPr>
          <p:cNvSpPr>
            <a:spLocks noGrp="1"/>
          </p:cNvSpPr>
          <p:nvPr>
            <p:ph idx="1"/>
          </p:nvPr>
        </p:nvSpPr>
        <p:spPr>
          <a:xfrm>
            <a:off x="315311" y="2207172"/>
            <a:ext cx="3657599" cy="4351283"/>
          </a:xfrm>
        </p:spPr>
        <p:txBody>
          <a:bodyPr>
            <a:normAutofit/>
          </a:bodyPr>
          <a:lstStyle/>
          <a:p>
            <a:r>
              <a:rPr lang="en-US" dirty="0"/>
              <a:t>Thus may be close to what it was like toward the end on Custer Hill—absolute chaos.</a:t>
            </a:r>
          </a:p>
          <a:p>
            <a:r>
              <a:rPr lang="en-US" dirty="0"/>
              <a:t>No real evidence of organized resistance—every man fighting his own battle.</a:t>
            </a:r>
          </a:p>
          <a:p>
            <a:r>
              <a:rPr lang="en-US" dirty="0"/>
              <a:t>Horses escaping, some men mounted for the dash to the Deep Ravine.</a:t>
            </a:r>
          </a:p>
          <a:p>
            <a:endParaRPr lang="en-US" dirty="0"/>
          </a:p>
          <a:p>
            <a:endParaRPr lang="en-US" dirty="0"/>
          </a:p>
        </p:txBody>
      </p:sp>
      <p:pic>
        <p:nvPicPr>
          <p:cNvPr id="6" name="Picture 5">
            <a:extLst>
              <a:ext uri="{FF2B5EF4-FFF2-40B4-BE49-F238E27FC236}">
                <a16:creationId xmlns:a16="http://schemas.microsoft.com/office/drawing/2014/main" id="{CE17D49F-CC18-F794-96EC-FA5DF55B9C77}"/>
              </a:ext>
            </a:extLst>
          </p:cNvPr>
          <p:cNvPicPr>
            <a:picLocks noChangeAspect="1"/>
          </p:cNvPicPr>
          <p:nvPr/>
        </p:nvPicPr>
        <p:blipFill>
          <a:blip r:embed="rId2"/>
          <a:stretch>
            <a:fillRect/>
          </a:stretch>
        </p:blipFill>
        <p:spPr>
          <a:xfrm>
            <a:off x="10639777" y="797873"/>
            <a:ext cx="1433961" cy="991645"/>
          </a:xfrm>
          <a:prstGeom prst="rect">
            <a:avLst/>
          </a:prstGeom>
        </p:spPr>
      </p:pic>
    </p:spTree>
    <p:extLst>
      <p:ext uri="{BB962C8B-B14F-4D97-AF65-F5344CB8AC3E}">
        <p14:creationId xmlns:p14="http://schemas.microsoft.com/office/powerpoint/2010/main" val="8987215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8301-40D8-413B-9014-402A8EDD7A27}"/>
              </a:ext>
            </a:extLst>
          </p:cNvPr>
          <p:cNvSpPr>
            <a:spLocks noGrp="1"/>
          </p:cNvSpPr>
          <p:nvPr>
            <p:ph type="ctrTitle"/>
          </p:nvPr>
        </p:nvSpPr>
        <p:spPr/>
        <p:txBody>
          <a:bodyPr/>
          <a:lstStyle/>
          <a:p>
            <a:pPr algn="ctr"/>
            <a:r>
              <a:rPr lang="en-US" sz="4800" dirty="0"/>
              <a:t>PART 5: </a:t>
            </a:r>
            <a:r>
              <a:rPr lang="en-US" sz="4800" b="1" dirty="0"/>
              <a:t>End of the </a:t>
            </a:r>
            <a:br>
              <a:rPr lang="en-US" sz="4800" b="1" dirty="0"/>
            </a:br>
            <a:r>
              <a:rPr lang="en-US" sz="4800" b="1" dirty="0"/>
              <a:t>Great Sioux Uprising</a:t>
            </a:r>
            <a:endParaRPr lang="en-US" sz="3600" dirty="0"/>
          </a:p>
        </p:txBody>
      </p:sp>
      <p:sp>
        <p:nvSpPr>
          <p:cNvPr id="3" name="Subtitle 2">
            <a:extLst>
              <a:ext uri="{FF2B5EF4-FFF2-40B4-BE49-F238E27FC236}">
                <a16:creationId xmlns:a16="http://schemas.microsoft.com/office/drawing/2014/main" id="{C854FA09-96DD-4680-A501-5876DF53BA89}"/>
              </a:ext>
            </a:extLst>
          </p:cNvPr>
          <p:cNvSpPr>
            <a:spLocks noGrp="1"/>
          </p:cNvSpPr>
          <p:nvPr>
            <p:ph type="subTitle" idx="1"/>
          </p:nvPr>
        </p:nvSpPr>
        <p:spPr>
          <a:xfrm>
            <a:off x="680322" y="4106779"/>
            <a:ext cx="9852211" cy="2227760"/>
          </a:xfrm>
        </p:spPr>
        <p:txBody>
          <a:bodyPr>
            <a:normAutofit/>
          </a:bodyPr>
          <a:lstStyle/>
          <a:p>
            <a:pPr algn="ctr"/>
            <a:endParaRPr lang="en-US" sz="4000" i="1" dirty="0"/>
          </a:p>
        </p:txBody>
      </p:sp>
      <p:pic>
        <p:nvPicPr>
          <p:cNvPr id="9" name="Picture 8">
            <a:extLst>
              <a:ext uri="{FF2B5EF4-FFF2-40B4-BE49-F238E27FC236}">
                <a16:creationId xmlns:a16="http://schemas.microsoft.com/office/drawing/2014/main" id="{81B72F3D-938E-D2B3-A1E9-5D4BF64E316E}"/>
              </a:ext>
            </a:extLst>
          </p:cNvPr>
          <p:cNvPicPr>
            <a:picLocks noChangeAspect="1"/>
          </p:cNvPicPr>
          <p:nvPr/>
        </p:nvPicPr>
        <p:blipFill>
          <a:blip r:embed="rId2"/>
          <a:stretch>
            <a:fillRect/>
          </a:stretch>
        </p:blipFill>
        <p:spPr>
          <a:xfrm>
            <a:off x="10097574" y="2692675"/>
            <a:ext cx="1414104" cy="1414104"/>
          </a:xfrm>
          <a:prstGeom prst="rect">
            <a:avLst/>
          </a:prstGeom>
        </p:spPr>
      </p:pic>
    </p:spTree>
    <p:extLst>
      <p:ext uri="{BB962C8B-B14F-4D97-AF65-F5344CB8AC3E}">
        <p14:creationId xmlns:p14="http://schemas.microsoft.com/office/powerpoint/2010/main" val="11371099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8C897-44DB-E31D-DCB3-3D8100474CC1}"/>
              </a:ext>
            </a:extLst>
          </p:cNvPr>
          <p:cNvSpPr>
            <a:spLocks noGrp="1"/>
          </p:cNvSpPr>
          <p:nvPr>
            <p:ph type="title"/>
          </p:nvPr>
        </p:nvSpPr>
        <p:spPr/>
        <p:txBody>
          <a:bodyPr/>
          <a:lstStyle/>
          <a:p>
            <a:r>
              <a:rPr lang="en-US" dirty="0"/>
              <a:t>The End</a:t>
            </a:r>
          </a:p>
        </p:txBody>
      </p:sp>
      <p:sp>
        <p:nvSpPr>
          <p:cNvPr id="3" name="Content Placeholder 2">
            <a:extLst>
              <a:ext uri="{FF2B5EF4-FFF2-40B4-BE49-F238E27FC236}">
                <a16:creationId xmlns:a16="http://schemas.microsoft.com/office/drawing/2014/main" id="{BD91E38F-F575-0057-76FB-0F42D0AB7E63}"/>
              </a:ext>
            </a:extLst>
          </p:cNvPr>
          <p:cNvSpPr>
            <a:spLocks noGrp="1"/>
          </p:cNvSpPr>
          <p:nvPr>
            <p:ph idx="1"/>
          </p:nvPr>
        </p:nvSpPr>
        <p:spPr>
          <a:xfrm>
            <a:off x="680321" y="2336873"/>
            <a:ext cx="10509455" cy="4032930"/>
          </a:xfrm>
        </p:spPr>
        <p:txBody>
          <a:bodyPr/>
          <a:lstStyle/>
          <a:p>
            <a:r>
              <a:rPr lang="en-US" dirty="0"/>
              <a:t>The Lakota won a great battlefield victory at the Little Bighorn, but they lost the war there. The defeat did not terrify and cow the United Sates; it hardened them and filled them with a desire for vengeance. More importantly, it gave the government the excuse to take everything it wanted.</a:t>
            </a:r>
          </a:p>
          <a:p>
            <a:r>
              <a:rPr lang="en-US" dirty="0"/>
              <a:t>The remaining Army forces, once heavily reinforced, conducted an autumn and then winter campaign, but with little effect. The Lakota and Cheyenne simply dispersed into small bands and spread over the landscape. </a:t>
            </a:r>
          </a:p>
          <a:p>
            <a:pPr marL="0" indent="0">
              <a:buNone/>
            </a:pPr>
            <a:endParaRPr lang="en-US" dirty="0"/>
          </a:p>
        </p:txBody>
      </p:sp>
      <p:pic>
        <p:nvPicPr>
          <p:cNvPr id="4" name="Picture 3">
            <a:extLst>
              <a:ext uri="{FF2B5EF4-FFF2-40B4-BE49-F238E27FC236}">
                <a16:creationId xmlns:a16="http://schemas.microsoft.com/office/drawing/2014/main" id="{21F810DF-2809-9678-3E8E-50211BAE5199}"/>
              </a:ext>
            </a:extLst>
          </p:cNvPr>
          <p:cNvPicPr>
            <a:picLocks noChangeAspect="1"/>
          </p:cNvPicPr>
          <p:nvPr/>
        </p:nvPicPr>
        <p:blipFill>
          <a:blip r:embed="rId2"/>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15917581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42680-3E00-D039-9C7D-903D98E53361}"/>
              </a:ext>
            </a:extLst>
          </p:cNvPr>
          <p:cNvSpPr>
            <a:spLocks noGrp="1"/>
          </p:cNvSpPr>
          <p:nvPr>
            <p:ph type="title"/>
          </p:nvPr>
        </p:nvSpPr>
        <p:spPr/>
        <p:txBody>
          <a:bodyPr/>
          <a:lstStyle/>
          <a:p>
            <a:r>
              <a:rPr lang="en-US" dirty="0"/>
              <a:t>The End</a:t>
            </a:r>
          </a:p>
        </p:txBody>
      </p:sp>
      <p:sp>
        <p:nvSpPr>
          <p:cNvPr id="3" name="Content Placeholder 2">
            <a:extLst>
              <a:ext uri="{FF2B5EF4-FFF2-40B4-BE49-F238E27FC236}">
                <a16:creationId xmlns:a16="http://schemas.microsoft.com/office/drawing/2014/main" id="{F1BBDDCF-D25E-D833-107E-723C3D3178D0}"/>
              </a:ext>
            </a:extLst>
          </p:cNvPr>
          <p:cNvSpPr>
            <a:spLocks noGrp="1"/>
          </p:cNvSpPr>
          <p:nvPr>
            <p:ph idx="1"/>
          </p:nvPr>
        </p:nvSpPr>
        <p:spPr>
          <a:xfrm>
            <a:off x="401053" y="2133600"/>
            <a:ext cx="11421979" cy="4491789"/>
          </a:xfrm>
        </p:spPr>
        <p:txBody>
          <a:bodyPr>
            <a:normAutofit lnSpcReduction="10000"/>
          </a:bodyPr>
          <a:lstStyle/>
          <a:p>
            <a:pPr marL="0" indent="0">
              <a:buNone/>
            </a:pPr>
            <a:r>
              <a:rPr lang="en-US" dirty="0"/>
              <a:t>But </a:t>
            </a:r>
            <a:r>
              <a:rPr lang="en-US" dirty="0" err="1"/>
              <a:t>t’was</a:t>
            </a:r>
            <a:r>
              <a:rPr lang="en-US" dirty="0"/>
              <a:t> out upon the Yellowstone we had the damnedest time,</a:t>
            </a:r>
          </a:p>
          <a:p>
            <a:pPr marL="0" indent="0">
              <a:buNone/>
            </a:pPr>
            <a:r>
              <a:rPr lang="en-US" dirty="0"/>
              <a:t>Faith, we made the trip with “Rosebud George,” six months without a dime.</a:t>
            </a:r>
          </a:p>
          <a:p>
            <a:pPr marL="0" indent="0">
              <a:buNone/>
            </a:pPr>
            <a:r>
              <a:rPr lang="en-US" dirty="0"/>
              <a:t>Some eighteen hundred miles we went, through hunger, mud and rain.</a:t>
            </a:r>
          </a:p>
          <a:p>
            <a:pPr marL="0" indent="0">
              <a:buNone/>
            </a:pPr>
            <a:r>
              <a:rPr lang="en-US" dirty="0" err="1"/>
              <a:t>Wid</a:t>
            </a:r>
            <a:r>
              <a:rPr lang="en-US" dirty="0"/>
              <a:t> backs all bare and rations rare, no chance for grass or grain.</a:t>
            </a:r>
          </a:p>
          <a:p>
            <a:pPr marL="0" indent="0">
              <a:buNone/>
            </a:pPr>
            <a:endParaRPr lang="en-US" dirty="0"/>
          </a:p>
          <a:p>
            <a:pPr marL="0" indent="0">
              <a:buNone/>
            </a:pPr>
            <a:r>
              <a:rPr lang="en-US" dirty="0" err="1"/>
              <a:t>Wid</a:t>
            </a:r>
            <a:r>
              <a:rPr lang="en-US" dirty="0"/>
              <a:t> bunkies starving by our side, no rations was the rule.</a:t>
            </a:r>
          </a:p>
          <a:p>
            <a:pPr marL="0" indent="0">
              <a:buNone/>
            </a:pPr>
            <a:r>
              <a:rPr lang="en-US" dirty="0"/>
              <a:t>Sure </a:t>
            </a:r>
            <a:r>
              <a:rPr lang="en-US" dirty="0" err="1"/>
              <a:t>t’was</a:t>
            </a:r>
            <a:r>
              <a:rPr lang="en-US" dirty="0"/>
              <a:t> ate your boots and saddles, ye brutes, but feed the packers </a:t>
            </a:r>
          </a:p>
          <a:p>
            <a:pPr marL="0" indent="0">
              <a:buNone/>
            </a:pPr>
            <a:r>
              <a:rPr lang="en-US" dirty="0"/>
              <a:t>	and the mules.</a:t>
            </a:r>
          </a:p>
          <a:p>
            <a:pPr marL="0" indent="0">
              <a:buNone/>
            </a:pPr>
            <a:r>
              <a:rPr lang="en-US" dirty="0"/>
              <a:t>But you know full well that in your fight, no soldier lad was slow,</a:t>
            </a:r>
          </a:p>
          <a:p>
            <a:pPr marL="0" indent="0">
              <a:buNone/>
            </a:pPr>
            <a:r>
              <a:rPr lang="en-US" dirty="0"/>
              <a:t>And it wasn’t the packers that won ye a star, in the Regular Army</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dirty="0"/>
              <a:t>O</a:t>
            </a:r>
          </a:p>
          <a:p>
            <a:pPr marL="0" indent="0">
              <a:buNone/>
            </a:pPr>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7170085E-B63C-0DEB-1908-CA5ED8E37BC0}"/>
              </a:ext>
            </a:extLst>
          </p:cNvPr>
          <p:cNvPicPr>
            <a:picLocks noChangeAspect="1"/>
          </p:cNvPicPr>
          <p:nvPr/>
        </p:nvPicPr>
        <p:blipFill>
          <a:blip r:embed="rId2"/>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4985019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0D73A-8D79-BE5C-7AD0-3E0BFE195F10}"/>
              </a:ext>
            </a:extLst>
          </p:cNvPr>
          <p:cNvSpPr>
            <a:spLocks noGrp="1"/>
          </p:cNvSpPr>
          <p:nvPr>
            <p:ph type="title"/>
          </p:nvPr>
        </p:nvSpPr>
        <p:spPr/>
        <p:txBody>
          <a:bodyPr/>
          <a:lstStyle/>
          <a:p>
            <a:r>
              <a:rPr lang="en-US" dirty="0"/>
              <a:t>Colonel Nelson A. Miles</a:t>
            </a:r>
          </a:p>
        </p:txBody>
      </p:sp>
      <p:sp>
        <p:nvSpPr>
          <p:cNvPr id="3" name="Content Placeholder 2">
            <a:extLst>
              <a:ext uri="{FF2B5EF4-FFF2-40B4-BE49-F238E27FC236}">
                <a16:creationId xmlns:a16="http://schemas.microsoft.com/office/drawing/2014/main" id="{047421C5-FBDA-51B6-0C93-FC73D4F22D0B}"/>
              </a:ext>
            </a:extLst>
          </p:cNvPr>
          <p:cNvSpPr>
            <a:spLocks noGrp="1"/>
          </p:cNvSpPr>
          <p:nvPr>
            <p:ph idx="1"/>
          </p:nvPr>
        </p:nvSpPr>
        <p:spPr>
          <a:xfrm>
            <a:off x="315885" y="2336873"/>
            <a:ext cx="8229600" cy="4287768"/>
          </a:xfrm>
        </p:spPr>
        <p:txBody>
          <a:bodyPr>
            <a:normAutofit/>
          </a:bodyPr>
          <a:lstStyle/>
          <a:p>
            <a:r>
              <a:rPr lang="en-US" dirty="0"/>
              <a:t>Brilliant and very ambitious officer, with an excellent Civil War record. Eventually became Army Chief of Staff. Theodore Roosevelt later described hm as a “brave peacock.”</a:t>
            </a:r>
          </a:p>
          <a:p>
            <a:r>
              <a:rPr lang="en-US" dirty="0"/>
              <a:t>Aggressive but meticulously organized, he </a:t>
            </a:r>
            <a:r>
              <a:rPr lang="en-US" dirty="0" err="1"/>
              <a:t>producd</a:t>
            </a:r>
            <a:r>
              <a:rPr lang="en-US" dirty="0"/>
              <a:t> dramatic results in his own winter campaign, winning a signal victory over the Cheyanne at Wolf Mountain.</a:t>
            </a:r>
          </a:p>
          <a:p>
            <a:r>
              <a:rPr lang="en-US" dirty="0"/>
              <a:t>Using many of the </a:t>
            </a:r>
            <a:r>
              <a:rPr lang="en-US" dirty="0" err="1"/>
              <a:t>echniques</a:t>
            </a:r>
            <a:r>
              <a:rPr lang="en-US" dirty="0"/>
              <a:t> Crook had used </a:t>
            </a:r>
            <a:r>
              <a:rPr lang="en-US" dirty="0" err="1"/>
              <a:t>agains</a:t>
            </a:r>
            <a:r>
              <a:rPr lang="en-US" dirty="0"/>
              <a:t> he Apache, Miles chased Lakota and Cheyenne bands to exhaustion.</a:t>
            </a:r>
          </a:p>
        </p:txBody>
      </p:sp>
      <p:pic>
        <p:nvPicPr>
          <p:cNvPr id="5" name="Picture 4">
            <a:extLst>
              <a:ext uri="{FF2B5EF4-FFF2-40B4-BE49-F238E27FC236}">
                <a16:creationId xmlns:a16="http://schemas.microsoft.com/office/drawing/2014/main" id="{F1636012-D54D-E8AA-9760-6497311E922A}"/>
              </a:ext>
            </a:extLst>
          </p:cNvPr>
          <p:cNvPicPr>
            <a:picLocks noChangeAspect="1"/>
          </p:cNvPicPr>
          <p:nvPr/>
        </p:nvPicPr>
        <p:blipFill>
          <a:blip r:embed="rId2"/>
          <a:stretch>
            <a:fillRect/>
          </a:stretch>
        </p:blipFill>
        <p:spPr>
          <a:xfrm>
            <a:off x="8744989" y="2185987"/>
            <a:ext cx="3282223" cy="4438654"/>
          </a:xfrm>
          <a:prstGeom prst="rect">
            <a:avLst/>
          </a:prstGeom>
        </p:spPr>
      </p:pic>
      <p:pic>
        <p:nvPicPr>
          <p:cNvPr id="4" name="Picture 3">
            <a:extLst>
              <a:ext uri="{FF2B5EF4-FFF2-40B4-BE49-F238E27FC236}">
                <a16:creationId xmlns:a16="http://schemas.microsoft.com/office/drawing/2014/main" id="{6B48B6E8-2F6D-F49F-6B81-7B6D503141DE}"/>
              </a:ext>
            </a:extLst>
          </p:cNvPr>
          <p:cNvPicPr>
            <a:picLocks noChangeAspect="1"/>
          </p:cNvPicPr>
          <p:nvPr/>
        </p:nvPicPr>
        <p:blipFill>
          <a:blip r:embed="rId3"/>
          <a:stretch>
            <a:fillRect/>
          </a:stretch>
        </p:blipFill>
        <p:spPr>
          <a:xfrm>
            <a:off x="10425403" y="534145"/>
            <a:ext cx="1766597" cy="1519103"/>
          </a:xfrm>
          <a:prstGeom prst="rect">
            <a:avLst/>
          </a:prstGeom>
        </p:spPr>
      </p:pic>
    </p:spTree>
    <p:extLst>
      <p:ext uri="{BB962C8B-B14F-4D97-AF65-F5344CB8AC3E}">
        <p14:creationId xmlns:p14="http://schemas.microsoft.com/office/powerpoint/2010/main" val="7457396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8C897-44DB-E31D-DCB3-3D8100474CC1}"/>
              </a:ext>
            </a:extLst>
          </p:cNvPr>
          <p:cNvSpPr>
            <a:spLocks noGrp="1"/>
          </p:cNvSpPr>
          <p:nvPr>
            <p:ph type="title"/>
          </p:nvPr>
        </p:nvSpPr>
        <p:spPr/>
        <p:txBody>
          <a:bodyPr/>
          <a:lstStyle/>
          <a:p>
            <a:r>
              <a:rPr lang="en-US" dirty="0"/>
              <a:t>The End</a:t>
            </a:r>
          </a:p>
        </p:txBody>
      </p:sp>
      <p:sp>
        <p:nvSpPr>
          <p:cNvPr id="3" name="Content Placeholder 2">
            <a:extLst>
              <a:ext uri="{FF2B5EF4-FFF2-40B4-BE49-F238E27FC236}">
                <a16:creationId xmlns:a16="http://schemas.microsoft.com/office/drawing/2014/main" id="{BD91E38F-F575-0057-76FB-0F42D0AB7E63}"/>
              </a:ext>
            </a:extLst>
          </p:cNvPr>
          <p:cNvSpPr>
            <a:spLocks noGrp="1"/>
          </p:cNvSpPr>
          <p:nvPr>
            <p:ph idx="1"/>
          </p:nvPr>
        </p:nvSpPr>
        <p:spPr>
          <a:xfrm>
            <a:off x="680321" y="2336873"/>
            <a:ext cx="10509455" cy="4032930"/>
          </a:xfrm>
        </p:spPr>
        <p:txBody>
          <a:bodyPr/>
          <a:lstStyle/>
          <a:p>
            <a:r>
              <a:rPr lang="en-US" dirty="0"/>
              <a:t>When it became clear the Army would continue to campaign against them, Sitting Bull and many others went to  Canada. </a:t>
            </a:r>
          </a:p>
          <a:p>
            <a:r>
              <a:rPr lang="en-US" dirty="0"/>
              <a:t>Within a year or two, most had returned to their reservation and given themselves up. Sitting Bull was one of the la holdouts, surrendering with his band in 1881.</a:t>
            </a:r>
          </a:p>
          <a:p>
            <a:r>
              <a:rPr lang="en-US" dirty="0"/>
              <a:t>Crazy Horse surrendered in May of 1877. Four months later he was killed by a Lakota tribal policeman, allegedly for resisting arrest. </a:t>
            </a:r>
          </a:p>
        </p:txBody>
      </p:sp>
      <p:pic>
        <p:nvPicPr>
          <p:cNvPr id="4" name="Picture 3">
            <a:extLst>
              <a:ext uri="{FF2B5EF4-FFF2-40B4-BE49-F238E27FC236}">
                <a16:creationId xmlns:a16="http://schemas.microsoft.com/office/drawing/2014/main" id="{D64A68ED-219F-354F-19C3-F70269F7CDC3}"/>
              </a:ext>
            </a:extLst>
          </p:cNvPr>
          <p:cNvPicPr>
            <a:picLocks noChangeAspect="1"/>
          </p:cNvPicPr>
          <p:nvPr/>
        </p:nvPicPr>
        <p:blipFill>
          <a:blip r:embed="rId2"/>
          <a:stretch>
            <a:fillRect/>
          </a:stretch>
        </p:blipFill>
        <p:spPr>
          <a:xfrm>
            <a:off x="10425403" y="534145"/>
            <a:ext cx="1766597" cy="1519103"/>
          </a:xfrm>
          <a:prstGeom prst="rect">
            <a:avLst/>
          </a:prstGeom>
        </p:spPr>
      </p:pic>
    </p:spTree>
    <p:extLst>
      <p:ext uri="{BB962C8B-B14F-4D97-AF65-F5344CB8AC3E}">
        <p14:creationId xmlns:p14="http://schemas.microsoft.com/office/powerpoint/2010/main" val="35513582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8301-40D8-413B-9014-402A8EDD7A27}"/>
              </a:ext>
            </a:extLst>
          </p:cNvPr>
          <p:cNvSpPr>
            <a:spLocks noGrp="1"/>
          </p:cNvSpPr>
          <p:nvPr>
            <p:ph type="ctrTitle"/>
          </p:nvPr>
        </p:nvSpPr>
        <p:spPr/>
        <p:txBody>
          <a:bodyPr/>
          <a:lstStyle/>
          <a:p>
            <a:pPr algn="ctr"/>
            <a:r>
              <a:rPr lang="en-US" sz="4800" dirty="0"/>
              <a:t>PART 6: </a:t>
            </a:r>
            <a:br>
              <a:rPr lang="en-US" sz="4800" dirty="0"/>
            </a:br>
            <a:r>
              <a:rPr lang="en-US" sz="4800" b="1" dirty="0"/>
              <a:t>Wounded Knee</a:t>
            </a:r>
            <a:endParaRPr lang="en-US" sz="3600" dirty="0"/>
          </a:p>
        </p:txBody>
      </p:sp>
      <p:sp>
        <p:nvSpPr>
          <p:cNvPr id="3" name="Subtitle 2">
            <a:extLst>
              <a:ext uri="{FF2B5EF4-FFF2-40B4-BE49-F238E27FC236}">
                <a16:creationId xmlns:a16="http://schemas.microsoft.com/office/drawing/2014/main" id="{C854FA09-96DD-4680-A501-5876DF53BA89}"/>
              </a:ext>
            </a:extLst>
          </p:cNvPr>
          <p:cNvSpPr>
            <a:spLocks noGrp="1"/>
          </p:cNvSpPr>
          <p:nvPr>
            <p:ph type="subTitle" idx="1"/>
          </p:nvPr>
        </p:nvSpPr>
        <p:spPr>
          <a:xfrm>
            <a:off x="680322" y="4106779"/>
            <a:ext cx="9852211" cy="2227760"/>
          </a:xfrm>
        </p:spPr>
        <p:txBody>
          <a:bodyPr>
            <a:normAutofit/>
          </a:bodyPr>
          <a:lstStyle/>
          <a:p>
            <a:pPr algn="ctr"/>
            <a:endParaRPr lang="en-US" sz="4000" i="1" dirty="0"/>
          </a:p>
        </p:txBody>
      </p:sp>
      <p:pic>
        <p:nvPicPr>
          <p:cNvPr id="9" name="Picture 8">
            <a:extLst>
              <a:ext uri="{FF2B5EF4-FFF2-40B4-BE49-F238E27FC236}">
                <a16:creationId xmlns:a16="http://schemas.microsoft.com/office/drawing/2014/main" id="{81B72F3D-938E-D2B3-A1E9-5D4BF64E316E}"/>
              </a:ext>
            </a:extLst>
          </p:cNvPr>
          <p:cNvPicPr>
            <a:picLocks noChangeAspect="1"/>
          </p:cNvPicPr>
          <p:nvPr/>
        </p:nvPicPr>
        <p:blipFill>
          <a:blip r:embed="rId2"/>
          <a:stretch>
            <a:fillRect/>
          </a:stretch>
        </p:blipFill>
        <p:spPr>
          <a:xfrm>
            <a:off x="10097574" y="2692675"/>
            <a:ext cx="1414104" cy="1414104"/>
          </a:xfrm>
          <a:prstGeom prst="rect">
            <a:avLst/>
          </a:prstGeom>
        </p:spPr>
      </p:pic>
    </p:spTree>
    <p:extLst>
      <p:ext uri="{BB962C8B-B14F-4D97-AF65-F5344CB8AC3E}">
        <p14:creationId xmlns:p14="http://schemas.microsoft.com/office/powerpoint/2010/main" val="24341306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CF7F0-9B12-D54D-3487-DD0E47787B05}"/>
              </a:ext>
            </a:extLst>
          </p:cNvPr>
          <p:cNvSpPr>
            <a:spLocks noGrp="1"/>
          </p:cNvSpPr>
          <p:nvPr>
            <p:ph type="title"/>
          </p:nvPr>
        </p:nvSpPr>
        <p:spPr/>
        <p:txBody>
          <a:bodyPr/>
          <a:lstStyle/>
          <a:p>
            <a:r>
              <a:rPr lang="en-US" dirty="0"/>
              <a:t>The Ghost Dance</a:t>
            </a:r>
          </a:p>
        </p:txBody>
      </p:sp>
      <p:sp>
        <p:nvSpPr>
          <p:cNvPr id="3" name="Content Placeholder 2">
            <a:extLst>
              <a:ext uri="{FF2B5EF4-FFF2-40B4-BE49-F238E27FC236}">
                <a16:creationId xmlns:a16="http://schemas.microsoft.com/office/drawing/2014/main" id="{9D815E78-7776-4E7E-D5B3-93F6FEFBDBD0}"/>
              </a:ext>
            </a:extLst>
          </p:cNvPr>
          <p:cNvSpPr>
            <a:spLocks noGrp="1"/>
          </p:cNvSpPr>
          <p:nvPr>
            <p:ph idx="1"/>
          </p:nvPr>
        </p:nvSpPr>
        <p:spPr>
          <a:xfrm>
            <a:off x="402956" y="2194748"/>
            <a:ext cx="8477574" cy="4466039"/>
          </a:xfrm>
        </p:spPr>
        <p:txBody>
          <a:bodyPr>
            <a:normAutofit fontScale="92500"/>
          </a:bodyPr>
          <a:lstStyle/>
          <a:p>
            <a:r>
              <a:rPr lang="en-US" dirty="0"/>
              <a:t>Catastrophic societal collapse tends to produce apocalyptic religious prophets.</a:t>
            </a:r>
          </a:p>
          <a:p>
            <a:r>
              <a:rPr lang="en-US" dirty="0"/>
              <a:t>Wovoka, Paiute shaman, preached peace, a version of his native religion but with elements of Christianity. </a:t>
            </a:r>
          </a:p>
          <a:p>
            <a:r>
              <a:rPr lang="en-US" dirty="0"/>
              <a:t>By singing Ghost songs, dancing Ghost dances, and adhering to a rigorous code of non-violence, worshipers would be rewarded with a world where they would again see heir dead loved ones and where there would be no white people. </a:t>
            </a:r>
          </a:p>
          <a:p>
            <a:r>
              <a:rPr lang="en-US" dirty="0"/>
              <a:t>By 1889 and 1890 his theology had spread throughout the west.</a:t>
            </a:r>
          </a:p>
          <a:p>
            <a:r>
              <a:rPr lang="en-US" dirty="0"/>
              <a:t>In the case of the Lakota, however, some adherents thought that hurrying white people on their way to the hereafter might help the project along.</a:t>
            </a:r>
          </a:p>
        </p:txBody>
      </p:sp>
      <p:pic>
        <p:nvPicPr>
          <p:cNvPr id="5" name="Picture 4">
            <a:extLst>
              <a:ext uri="{FF2B5EF4-FFF2-40B4-BE49-F238E27FC236}">
                <a16:creationId xmlns:a16="http://schemas.microsoft.com/office/drawing/2014/main" id="{1559886F-CE2A-A01F-969D-AC0DF5AD4251}"/>
              </a:ext>
            </a:extLst>
          </p:cNvPr>
          <p:cNvPicPr>
            <a:picLocks noChangeAspect="1"/>
          </p:cNvPicPr>
          <p:nvPr/>
        </p:nvPicPr>
        <p:blipFill>
          <a:blip r:embed="rId2"/>
          <a:stretch>
            <a:fillRect/>
          </a:stretch>
        </p:blipFill>
        <p:spPr>
          <a:xfrm>
            <a:off x="9190495" y="2194748"/>
            <a:ext cx="2799137" cy="4466039"/>
          </a:xfrm>
          <a:prstGeom prst="rect">
            <a:avLst/>
          </a:prstGeom>
        </p:spPr>
      </p:pic>
      <p:pic>
        <p:nvPicPr>
          <p:cNvPr id="6" name="Picture 5">
            <a:extLst>
              <a:ext uri="{FF2B5EF4-FFF2-40B4-BE49-F238E27FC236}">
                <a16:creationId xmlns:a16="http://schemas.microsoft.com/office/drawing/2014/main" id="{3949430A-AA40-1C44-A1EC-D604B3ABABC5}"/>
              </a:ext>
            </a:extLst>
          </p:cNvPr>
          <p:cNvPicPr>
            <a:picLocks noChangeAspect="1"/>
          </p:cNvPicPr>
          <p:nvPr/>
        </p:nvPicPr>
        <p:blipFill>
          <a:blip r:embed="rId3"/>
          <a:stretch>
            <a:fillRect/>
          </a:stretch>
        </p:blipFill>
        <p:spPr>
          <a:xfrm>
            <a:off x="10777896" y="557907"/>
            <a:ext cx="1414104" cy="1414104"/>
          </a:xfrm>
          <a:prstGeom prst="rect">
            <a:avLst/>
          </a:prstGeom>
        </p:spPr>
      </p:pic>
    </p:spTree>
    <p:extLst>
      <p:ext uri="{BB962C8B-B14F-4D97-AF65-F5344CB8AC3E}">
        <p14:creationId xmlns:p14="http://schemas.microsoft.com/office/powerpoint/2010/main" val="6042635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D9A72C-9705-6A7C-3A7D-2F283CDF5971}"/>
              </a:ext>
            </a:extLst>
          </p:cNvPr>
          <p:cNvPicPr>
            <a:picLocks noChangeAspect="1"/>
          </p:cNvPicPr>
          <p:nvPr/>
        </p:nvPicPr>
        <p:blipFill>
          <a:blip r:embed="rId2"/>
          <a:stretch>
            <a:fillRect/>
          </a:stretch>
        </p:blipFill>
        <p:spPr>
          <a:xfrm>
            <a:off x="10777896" y="557907"/>
            <a:ext cx="1414104" cy="1414104"/>
          </a:xfrm>
          <a:prstGeom prst="rect">
            <a:avLst/>
          </a:prstGeom>
        </p:spPr>
      </p:pic>
    </p:spTree>
    <p:extLst>
      <p:ext uri="{BB962C8B-B14F-4D97-AF65-F5344CB8AC3E}">
        <p14:creationId xmlns:p14="http://schemas.microsoft.com/office/powerpoint/2010/main" val="1193211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8301-40D8-413B-9014-402A8EDD7A27}"/>
              </a:ext>
            </a:extLst>
          </p:cNvPr>
          <p:cNvSpPr>
            <a:spLocks noGrp="1"/>
          </p:cNvSpPr>
          <p:nvPr>
            <p:ph type="ctrTitle"/>
          </p:nvPr>
        </p:nvSpPr>
        <p:spPr/>
        <p:txBody>
          <a:bodyPr/>
          <a:lstStyle/>
          <a:p>
            <a:pPr algn="ctr"/>
            <a:r>
              <a:rPr lang="en-US" sz="4800" dirty="0"/>
              <a:t>PART 2: </a:t>
            </a:r>
            <a:r>
              <a:rPr lang="en-US" sz="4800" b="1" dirty="0"/>
              <a:t>The Little Bighorn Campaign</a:t>
            </a:r>
            <a:endParaRPr lang="en-US" sz="3600" dirty="0"/>
          </a:p>
        </p:txBody>
      </p:sp>
      <p:sp>
        <p:nvSpPr>
          <p:cNvPr id="3" name="Subtitle 2">
            <a:extLst>
              <a:ext uri="{FF2B5EF4-FFF2-40B4-BE49-F238E27FC236}">
                <a16:creationId xmlns:a16="http://schemas.microsoft.com/office/drawing/2014/main" id="{C854FA09-96DD-4680-A501-5876DF53BA89}"/>
              </a:ext>
            </a:extLst>
          </p:cNvPr>
          <p:cNvSpPr>
            <a:spLocks noGrp="1"/>
          </p:cNvSpPr>
          <p:nvPr>
            <p:ph type="subTitle" idx="1"/>
          </p:nvPr>
        </p:nvSpPr>
        <p:spPr>
          <a:xfrm>
            <a:off x="680322" y="4106779"/>
            <a:ext cx="9852211" cy="2227760"/>
          </a:xfrm>
        </p:spPr>
        <p:txBody>
          <a:bodyPr>
            <a:normAutofit/>
          </a:bodyPr>
          <a:lstStyle/>
          <a:p>
            <a:pPr algn="ctr"/>
            <a:endParaRPr lang="en-US" sz="4000" i="1" dirty="0"/>
          </a:p>
        </p:txBody>
      </p:sp>
      <p:pic>
        <p:nvPicPr>
          <p:cNvPr id="4" name="Picture 3">
            <a:extLst>
              <a:ext uri="{FF2B5EF4-FFF2-40B4-BE49-F238E27FC236}">
                <a16:creationId xmlns:a16="http://schemas.microsoft.com/office/drawing/2014/main" id="{D9C850D4-B004-0C49-16DD-AB6419263C7C}"/>
              </a:ext>
            </a:extLst>
          </p:cNvPr>
          <p:cNvPicPr>
            <a:picLocks noChangeAspect="1"/>
          </p:cNvPicPr>
          <p:nvPr/>
        </p:nvPicPr>
        <p:blipFill>
          <a:blip r:embed="rId2"/>
          <a:stretch>
            <a:fillRect/>
          </a:stretch>
        </p:blipFill>
        <p:spPr>
          <a:xfrm>
            <a:off x="10216856" y="2669448"/>
            <a:ext cx="1766597" cy="1519103"/>
          </a:xfrm>
          <a:prstGeom prst="rect">
            <a:avLst/>
          </a:prstGeom>
        </p:spPr>
      </p:pic>
    </p:spTree>
    <p:extLst>
      <p:ext uri="{BB962C8B-B14F-4D97-AF65-F5344CB8AC3E}">
        <p14:creationId xmlns:p14="http://schemas.microsoft.com/office/powerpoint/2010/main" val="18567303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CF7F0-9B12-D54D-3487-DD0E47787B05}"/>
              </a:ext>
            </a:extLst>
          </p:cNvPr>
          <p:cNvSpPr>
            <a:spLocks noGrp="1"/>
          </p:cNvSpPr>
          <p:nvPr>
            <p:ph type="title"/>
          </p:nvPr>
        </p:nvSpPr>
        <p:spPr/>
        <p:txBody>
          <a:bodyPr/>
          <a:lstStyle/>
          <a:p>
            <a:r>
              <a:rPr lang="en-US" dirty="0"/>
              <a:t>The “Battle”</a:t>
            </a:r>
          </a:p>
        </p:txBody>
      </p:sp>
      <p:sp>
        <p:nvSpPr>
          <p:cNvPr id="3" name="Content Placeholder 2">
            <a:extLst>
              <a:ext uri="{FF2B5EF4-FFF2-40B4-BE49-F238E27FC236}">
                <a16:creationId xmlns:a16="http://schemas.microsoft.com/office/drawing/2014/main" id="{9D815E78-7776-4E7E-D5B3-93F6FEFBDBD0}"/>
              </a:ext>
            </a:extLst>
          </p:cNvPr>
          <p:cNvSpPr>
            <a:spLocks noGrp="1"/>
          </p:cNvSpPr>
          <p:nvPr>
            <p:ph idx="1"/>
          </p:nvPr>
        </p:nvSpPr>
        <p:spPr>
          <a:xfrm>
            <a:off x="168382" y="2336873"/>
            <a:ext cx="4711486" cy="4311900"/>
          </a:xfrm>
        </p:spPr>
        <p:txBody>
          <a:bodyPr>
            <a:normAutofit fontScale="92500" lnSpcReduction="10000"/>
          </a:bodyPr>
          <a:lstStyle/>
          <a:p>
            <a:r>
              <a:rPr lang="en-US" dirty="0"/>
              <a:t>December 28, 1890, a detachment of the 7</a:t>
            </a:r>
            <a:r>
              <a:rPr lang="en-US" baseline="30000" dirty="0"/>
              <a:t>th</a:t>
            </a:r>
            <a:r>
              <a:rPr lang="en-US" dirty="0"/>
              <a:t> Cavalry detained a band of Miniconjou and Hunkpapa Lakota due to concern their Ghost Dancing was a prelude to an armed uprising.</a:t>
            </a:r>
          </a:p>
          <a:p>
            <a:r>
              <a:rPr lang="en-US" dirty="0"/>
              <a:t>The following day 490 men of the 7</a:t>
            </a:r>
            <a:r>
              <a:rPr lang="en-US" baseline="30000" dirty="0"/>
              <a:t>th</a:t>
            </a:r>
            <a:r>
              <a:rPr lang="en-US" dirty="0"/>
              <a:t> Cavalry, with four artillery pieces in support, surrounded the band and insisted on disarming them. One member of the band resisted giving up his rifle, it apparently discharged during the struggle, and then everyone started shooting.</a:t>
            </a:r>
          </a:p>
          <a:p>
            <a:endParaRPr lang="en-US" dirty="0"/>
          </a:p>
          <a:p>
            <a:endParaRPr lang="en-US" dirty="0"/>
          </a:p>
        </p:txBody>
      </p:sp>
      <p:pic>
        <p:nvPicPr>
          <p:cNvPr id="5" name="Picture 4">
            <a:extLst>
              <a:ext uri="{FF2B5EF4-FFF2-40B4-BE49-F238E27FC236}">
                <a16:creationId xmlns:a16="http://schemas.microsoft.com/office/drawing/2014/main" id="{C3B19A46-B6A9-17A1-3054-F48CAB6C5ADB}"/>
              </a:ext>
            </a:extLst>
          </p:cNvPr>
          <p:cNvPicPr>
            <a:picLocks noChangeAspect="1"/>
          </p:cNvPicPr>
          <p:nvPr/>
        </p:nvPicPr>
        <p:blipFill>
          <a:blip r:embed="rId2"/>
          <a:stretch>
            <a:fillRect/>
          </a:stretch>
        </p:blipFill>
        <p:spPr>
          <a:xfrm>
            <a:off x="5048250" y="2336873"/>
            <a:ext cx="7143750" cy="3333750"/>
          </a:xfrm>
          <a:prstGeom prst="rect">
            <a:avLst/>
          </a:prstGeom>
        </p:spPr>
      </p:pic>
      <p:pic>
        <p:nvPicPr>
          <p:cNvPr id="6" name="Picture 5">
            <a:extLst>
              <a:ext uri="{FF2B5EF4-FFF2-40B4-BE49-F238E27FC236}">
                <a16:creationId xmlns:a16="http://schemas.microsoft.com/office/drawing/2014/main" id="{CF255F1B-2662-DA26-184D-0982F4C607ED}"/>
              </a:ext>
            </a:extLst>
          </p:cNvPr>
          <p:cNvPicPr>
            <a:picLocks noChangeAspect="1"/>
          </p:cNvPicPr>
          <p:nvPr/>
        </p:nvPicPr>
        <p:blipFill>
          <a:blip r:embed="rId3"/>
          <a:stretch>
            <a:fillRect/>
          </a:stretch>
        </p:blipFill>
        <p:spPr>
          <a:xfrm>
            <a:off x="10425403" y="534145"/>
            <a:ext cx="1766597" cy="1519103"/>
          </a:xfrm>
          <a:prstGeom prst="rect">
            <a:avLst/>
          </a:prstGeom>
        </p:spPr>
      </p:pic>
    </p:spTree>
    <p:extLst>
      <p:ext uri="{BB962C8B-B14F-4D97-AF65-F5344CB8AC3E}">
        <p14:creationId xmlns:p14="http://schemas.microsoft.com/office/powerpoint/2010/main" val="39280870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CF7F0-9B12-D54D-3487-DD0E47787B05}"/>
              </a:ext>
            </a:extLst>
          </p:cNvPr>
          <p:cNvSpPr>
            <a:spLocks noGrp="1"/>
          </p:cNvSpPr>
          <p:nvPr>
            <p:ph type="title"/>
          </p:nvPr>
        </p:nvSpPr>
        <p:spPr/>
        <p:txBody>
          <a:bodyPr/>
          <a:lstStyle/>
          <a:p>
            <a:r>
              <a:rPr lang="en-US" dirty="0"/>
              <a:t>The “Battle”</a:t>
            </a:r>
          </a:p>
        </p:txBody>
      </p:sp>
      <p:sp>
        <p:nvSpPr>
          <p:cNvPr id="3" name="Content Placeholder 2">
            <a:extLst>
              <a:ext uri="{FF2B5EF4-FFF2-40B4-BE49-F238E27FC236}">
                <a16:creationId xmlns:a16="http://schemas.microsoft.com/office/drawing/2014/main" id="{9D815E78-7776-4E7E-D5B3-93F6FEFBDBD0}"/>
              </a:ext>
            </a:extLst>
          </p:cNvPr>
          <p:cNvSpPr>
            <a:spLocks noGrp="1"/>
          </p:cNvSpPr>
          <p:nvPr>
            <p:ph idx="1"/>
          </p:nvPr>
        </p:nvSpPr>
        <p:spPr>
          <a:xfrm>
            <a:off x="245471" y="2336873"/>
            <a:ext cx="5550895" cy="4311900"/>
          </a:xfrm>
        </p:spPr>
        <p:txBody>
          <a:bodyPr>
            <a:normAutofit fontScale="92500" lnSpcReduction="20000"/>
          </a:bodyPr>
          <a:lstStyle/>
          <a:p>
            <a:r>
              <a:rPr lang="en-US" dirty="0"/>
              <a:t>Although some of the warriors had already been disarmed, those with weapons returned fire but the “battle” was very lopsided.</a:t>
            </a:r>
          </a:p>
          <a:p>
            <a:r>
              <a:rPr lang="en-US" dirty="0"/>
              <a:t>25 soldiers were killed and 39 were wounded. Some of them may have ben the victims of friendly fire.</a:t>
            </a:r>
          </a:p>
          <a:p>
            <a:r>
              <a:rPr lang="en-US" dirty="0"/>
              <a:t>Of the 120 men in the band, 90 were killed and four wounded.</a:t>
            </a:r>
          </a:p>
          <a:p>
            <a:r>
              <a:rPr lang="en-US" dirty="0"/>
              <a:t>Of the 250 women and children in the band, 200 were killed and 46 wounded.</a:t>
            </a:r>
          </a:p>
          <a:p>
            <a:endParaRPr lang="en-US" dirty="0"/>
          </a:p>
          <a:p>
            <a:r>
              <a:rPr lang="en-US" dirty="0"/>
              <a:t>Twenty soldiers were awarded the Congressional Medal of Honor.</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2BF15442-4448-1556-17F3-E0E80957A890}"/>
              </a:ext>
            </a:extLst>
          </p:cNvPr>
          <p:cNvPicPr>
            <a:picLocks noChangeAspect="1"/>
          </p:cNvPicPr>
          <p:nvPr/>
        </p:nvPicPr>
        <p:blipFill>
          <a:blip r:embed="rId2"/>
          <a:stretch>
            <a:fillRect/>
          </a:stretch>
        </p:blipFill>
        <p:spPr>
          <a:xfrm>
            <a:off x="5965506" y="2321284"/>
            <a:ext cx="5981023" cy="4311900"/>
          </a:xfrm>
          <a:prstGeom prst="rect">
            <a:avLst/>
          </a:prstGeom>
        </p:spPr>
      </p:pic>
      <p:pic>
        <p:nvPicPr>
          <p:cNvPr id="6" name="Picture 5">
            <a:extLst>
              <a:ext uri="{FF2B5EF4-FFF2-40B4-BE49-F238E27FC236}">
                <a16:creationId xmlns:a16="http://schemas.microsoft.com/office/drawing/2014/main" id="{47F05294-8784-4137-7F70-2400B75798A7}"/>
              </a:ext>
            </a:extLst>
          </p:cNvPr>
          <p:cNvPicPr>
            <a:picLocks noChangeAspect="1"/>
          </p:cNvPicPr>
          <p:nvPr/>
        </p:nvPicPr>
        <p:blipFill>
          <a:blip r:embed="rId3"/>
          <a:stretch>
            <a:fillRect/>
          </a:stretch>
        </p:blipFill>
        <p:spPr>
          <a:xfrm>
            <a:off x="10425403" y="534145"/>
            <a:ext cx="1766597" cy="1519103"/>
          </a:xfrm>
          <a:prstGeom prst="rect">
            <a:avLst/>
          </a:prstGeom>
        </p:spPr>
      </p:pic>
    </p:spTree>
    <p:extLst>
      <p:ext uri="{BB962C8B-B14F-4D97-AF65-F5344CB8AC3E}">
        <p14:creationId xmlns:p14="http://schemas.microsoft.com/office/powerpoint/2010/main" val="31416929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CF7F0-9B12-D54D-3487-DD0E47787B05}"/>
              </a:ext>
            </a:extLst>
          </p:cNvPr>
          <p:cNvSpPr>
            <a:spLocks noGrp="1"/>
          </p:cNvSpPr>
          <p:nvPr>
            <p:ph type="title"/>
          </p:nvPr>
        </p:nvSpPr>
        <p:spPr/>
        <p:txBody>
          <a:bodyPr/>
          <a:lstStyle/>
          <a:p>
            <a:r>
              <a:rPr lang="en-US" dirty="0"/>
              <a:t>The End</a:t>
            </a:r>
          </a:p>
        </p:txBody>
      </p:sp>
      <p:sp>
        <p:nvSpPr>
          <p:cNvPr id="3" name="Content Placeholder 2">
            <a:extLst>
              <a:ext uri="{FF2B5EF4-FFF2-40B4-BE49-F238E27FC236}">
                <a16:creationId xmlns:a16="http://schemas.microsoft.com/office/drawing/2014/main" id="{9D815E78-7776-4E7E-D5B3-93F6FEFBDBD0}"/>
              </a:ext>
            </a:extLst>
          </p:cNvPr>
          <p:cNvSpPr>
            <a:spLocks noGrp="1"/>
          </p:cNvSpPr>
          <p:nvPr>
            <p:ph idx="1"/>
          </p:nvPr>
        </p:nvSpPr>
        <p:spPr>
          <a:xfrm>
            <a:off x="680321" y="2336872"/>
            <a:ext cx="10307977" cy="3767899"/>
          </a:xfrm>
        </p:spPr>
        <p:txBody>
          <a:bodyPr/>
          <a:lstStyle/>
          <a:p>
            <a:pPr marL="0" indent="0">
              <a:buNone/>
            </a:pPr>
            <a:r>
              <a:rPr lang="en-US" sz="2800" dirty="0"/>
              <a:t>“After depriving the Indian of his lands and proper means of subsistence, a what point in his subsequent career of starvation, misery, and desperation shall you regard him as a public enemy?”</a:t>
            </a:r>
          </a:p>
          <a:p>
            <a:pPr marL="0" indent="0">
              <a:buNone/>
            </a:pPr>
            <a:endParaRPr lang="en-US" sz="2800" dirty="0"/>
          </a:p>
          <a:p>
            <a:pPr marL="0" indent="0">
              <a:buNone/>
            </a:pPr>
            <a:r>
              <a:rPr lang="en-US" sz="2800" dirty="0"/>
              <a:t>					Colonel Orlando B. Wilcox</a:t>
            </a:r>
          </a:p>
          <a:p>
            <a:endParaRPr lang="en-US" dirty="0"/>
          </a:p>
        </p:txBody>
      </p:sp>
      <p:pic>
        <p:nvPicPr>
          <p:cNvPr id="4" name="Picture 3">
            <a:extLst>
              <a:ext uri="{FF2B5EF4-FFF2-40B4-BE49-F238E27FC236}">
                <a16:creationId xmlns:a16="http://schemas.microsoft.com/office/drawing/2014/main" id="{F248D2AC-14CD-914B-4B57-C0F2EB7A9E46}"/>
              </a:ext>
            </a:extLst>
          </p:cNvPr>
          <p:cNvPicPr>
            <a:picLocks noChangeAspect="1"/>
          </p:cNvPicPr>
          <p:nvPr/>
        </p:nvPicPr>
        <p:blipFill>
          <a:blip r:embed="rId2"/>
          <a:stretch>
            <a:fillRect/>
          </a:stretch>
        </p:blipFill>
        <p:spPr>
          <a:xfrm>
            <a:off x="10425403" y="534145"/>
            <a:ext cx="1766597" cy="1519103"/>
          </a:xfrm>
          <a:prstGeom prst="rect">
            <a:avLst/>
          </a:prstGeom>
        </p:spPr>
      </p:pic>
    </p:spTree>
    <p:extLst>
      <p:ext uri="{BB962C8B-B14F-4D97-AF65-F5344CB8AC3E}">
        <p14:creationId xmlns:p14="http://schemas.microsoft.com/office/powerpoint/2010/main" val="38028129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F7528-2FA3-DDC1-F98C-038C003608A2}"/>
              </a:ext>
            </a:extLst>
          </p:cNvPr>
          <p:cNvSpPr>
            <a:spLocks noGrp="1"/>
          </p:cNvSpPr>
          <p:nvPr>
            <p:ph type="title"/>
          </p:nvPr>
        </p:nvSpPr>
        <p:spPr/>
        <p:txBody>
          <a:bodyPr/>
          <a:lstStyle/>
          <a:p>
            <a:pPr algn="ctr"/>
            <a:r>
              <a:rPr lang="en-US" dirty="0"/>
              <a:t>A Good Day to Die</a:t>
            </a:r>
          </a:p>
        </p:txBody>
      </p:sp>
      <p:sp>
        <p:nvSpPr>
          <p:cNvPr id="3" name="Content Placeholder 2">
            <a:extLst>
              <a:ext uri="{FF2B5EF4-FFF2-40B4-BE49-F238E27FC236}">
                <a16:creationId xmlns:a16="http://schemas.microsoft.com/office/drawing/2014/main" id="{D4D40504-0B34-5EF9-E5F5-5AD1BA2E9B92}"/>
              </a:ext>
            </a:extLst>
          </p:cNvPr>
          <p:cNvSpPr>
            <a:spLocks noGrp="1"/>
          </p:cNvSpPr>
          <p:nvPr>
            <p:ph idx="1"/>
          </p:nvPr>
        </p:nvSpPr>
        <p:spPr>
          <a:xfrm>
            <a:off x="680321" y="3272589"/>
            <a:ext cx="9613861" cy="2663600"/>
          </a:xfrm>
        </p:spPr>
        <p:txBody>
          <a:bodyPr>
            <a:normAutofit/>
          </a:bodyPr>
          <a:lstStyle/>
          <a:p>
            <a:pPr algn="ctr"/>
            <a:r>
              <a:rPr lang="en-US" sz="7200" dirty="0"/>
              <a:t>QUESTIONS?</a:t>
            </a:r>
          </a:p>
        </p:txBody>
      </p:sp>
      <p:pic>
        <p:nvPicPr>
          <p:cNvPr id="4" name="Picture 3">
            <a:extLst>
              <a:ext uri="{FF2B5EF4-FFF2-40B4-BE49-F238E27FC236}">
                <a16:creationId xmlns:a16="http://schemas.microsoft.com/office/drawing/2014/main" id="{D68553AD-8D2D-61E5-C153-E2AA03F7723C}"/>
              </a:ext>
            </a:extLst>
          </p:cNvPr>
          <p:cNvPicPr>
            <a:picLocks noChangeAspect="1"/>
          </p:cNvPicPr>
          <p:nvPr/>
        </p:nvPicPr>
        <p:blipFill>
          <a:blip r:embed="rId2"/>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538949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2CCCF-F4A6-0A7E-CA21-7EE7BC477D04}"/>
              </a:ext>
            </a:extLst>
          </p:cNvPr>
          <p:cNvSpPr>
            <a:spLocks noGrp="1"/>
          </p:cNvSpPr>
          <p:nvPr>
            <p:ph type="title"/>
          </p:nvPr>
        </p:nvSpPr>
        <p:spPr/>
        <p:txBody>
          <a:bodyPr/>
          <a:lstStyle/>
          <a:p>
            <a:r>
              <a:rPr lang="en-US" dirty="0"/>
              <a:t>The Plan</a:t>
            </a:r>
          </a:p>
        </p:txBody>
      </p:sp>
      <p:sp>
        <p:nvSpPr>
          <p:cNvPr id="3" name="Content Placeholder 2">
            <a:extLst>
              <a:ext uri="{FF2B5EF4-FFF2-40B4-BE49-F238E27FC236}">
                <a16:creationId xmlns:a16="http://schemas.microsoft.com/office/drawing/2014/main" id="{7F7B5492-B9CF-6A1B-0528-E0EB7AD33567}"/>
              </a:ext>
            </a:extLst>
          </p:cNvPr>
          <p:cNvSpPr>
            <a:spLocks noGrp="1"/>
          </p:cNvSpPr>
          <p:nvPr>
            <p:ph idx="1"/>
          </p:nvPr>
        </p:nvSpPr>
        <p:spPr>
          <a:xfrm>
            <a:off x="680321" y="2336873"/>
            <a:ext cx="8045225" cy="4342896"/>
          </a:xfrm>
        </p:spPr>
        <p:txBody>
          <a:bodyPr/>
          <a:lstStyle/>
          <a:p>
            <a:r>
              <a:rPr lang="en-US" dirty="0"/>
              <a:t>Th original plan was a vigorous winter campaign, but the winter was so severe the Army was unable to carry it out.</a:t>
            </a:r>
          </a:p>
          <a:p>
            <a:r>
              <a:rPr lang="en-US" dirty="0"/>
              <a:t>In the spring, the revised plan was to launch a converging attack from three directions, with a force totaling about 2,500 men.</a:t>
            </a:r>
          </a:p>
          <a:p>
            <a:pPr lvl="1"/>
            <a:r>
              <a:rPr lang="en-US" dirty="0"/>
              <a:t>Major General Alfred Terry (the overall commander) coming west from Fort Abraham Lincoln with 850 men, mostly from the 7</a:t>
            </a:r>
            <a:r>
              <a:rPr lang="en-US" baseline="30000" dirty="0"/>
              <a:t>th</a:t>
            </a:r>
            <a:r>
              <a:rPr lang="en-US" dirty="0"/>
              <a:t> Cavalry under Custer.</a:t>
            </a:r>
          </a:p>
          <a:p>
            <a:pPr lvl="1"/>
            <a:r>
              <a:rPr lang="en-US" dirty="0"/>
              <a:t>Colonel John Gibbon with 400 men, coming east from Fort Ellis in Montana.</a:t>
            </a:r>
          </a:p>
          <a:p>
            <a:pPr lvl="1"/>
            <a:r>
              <a:rPr lang="en-US" dirty="0"/>
              <a:t>Brigadier General George Crook coming north from Fort Fetterman in Wyoming with 1,200 men.</a:t>
            </a:r>
          </a:p>
        </p:txBody>
      </p:sp>
      <p:pic>
        <p:nvPicPr>
          <p:cNvPr id="6" name="Picture 5">
            <a:extLst>
              <a:ext uri="{FF2B5EF4-FFF2-40B4-BE49-F238E27FC236}">
                <a16:creationId xmlns:a16="http://schemas.microsoft.com/office/drawing/2014/main" id="{6795B87A-88DF-B7D3-F143-F9FB5A996293}"/>
              </a:ext>
            </a:extLst>
          </p:cNvPr>
          <p:cNvPicPr>
            <a:picLocks noChangeAspect="1"/>
          </p:cNvPicPr>
          <p:nvPr/>
        </p:nvPicPr>
        <p:blipFill>
          <a:blip r:embed="rId2"/>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2899648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204DF-C86D-6DD7-B551-31C970193F06}"/>
              </a:ext>
            </a:extLst>
          </p:cNvPr>
          <p:cNvSpPr>
            <a:spLocks noGrp="1"/>
          </p:cNvSpPr>
          <p:nvPr>
            <p:ph type="title"/>
          </p:nvPr>
        </p:nvSpPr>
        <p:spPr/>
        <p:txBody>
          <a:bodyPr/>
          <a:lstStyle/>
          <a:p>
            <a:r>
              <a:rPr lang="en-US" dirty="0"/>
              <a:t>The Dakota Column</a:t>
            </a:r>
          </a:p>
        </p:txBody>
      </p:sp>
      <p:sp>
        <p:nvSpPr>
          <p:cNvPr id="3" name="Content Placeholder 2">
            <a:extLst>
              <a:ext uri="{FF2B5EF4-FFF2-40B4-BE49-F238E27FC236}">
                <a16:creationId xmlns:a16="http://schemas.microsoft.com/office/drawing/2014/main" id="{3F8EB354-C958-CF78-D8D6-42463193969C}"/>
              </a:ext>
            </a:extLst>
          </p:cNvPr>
          <p:cNvSpPr>
            <a:spLocks noGrp="1"/>
          </p:cNvSpPr>
          <p:nvPr>
            <p:ph idx="1"/>
          </p:nvPr>
        </p:nvSpPr>
        <p:spPr>
          <a:xfrm>
            <a:off x="194442" y="2336872"/>
            <a:ext cx="7609490" cy="4316175"/>
          </a:xfrm>
        </p:spPr>
        <p:txBody>
          <a:bodyPr/>
          <a:lstStyle/>
          <a:p>
            <a:pPr marL="0" indent="0">
              <a:buNone/>
            </a:pPr>
            <a:r>
              <a:rPr lang="en-US" sz="3200" b="1" dirty="0"/>
              <a:t>Major General Alfred Terry</a:t>
            </a:r>
          </a:p>
          <a:p>
            <a:pPr marL="0" indent="0">
              <a:buNone/>
            </a:pPr>
            <a:r>
              <a:rPr lang="en-US" sz="3200" dirty="0"/>
              <a:t>	</a:t>
            </a:r>
            <a:r>
              <a:rPr lang="en-US" dirty="0"/>
              <a:t>Total: 44 officers, 800 men</a:t>
            </a:r>
            <a:endParaRPr lang="en-US" sz="3200" dirty="0"/>
          </a:p>
          <a:p>
            <a:r>
              <a:rPr lang="en-US" dirty="0"/>
              <a:t>Battalion, 6</a:t>
            </a:r>
            <a:r>
              <a:rPr lang="en-US" baseline="30000" dirty="0"/>
              <a:t>th</a:t>
            </a:r>
            <a:r>
              <a:rPr lang="en-US" dirty="0"/>
              <a:t> Infantry (cos D, I): 3 officers, 67 men</a:t>
            </a:r>
          </a:p>
          <a:p>
            <a:r>
              <a:rPr lang="en-US" dirty="0"/>
              <a:t>Battalion, I7</a:t>
            </a:r>
            <a:r>
              <a:rPr lang="en-US" baseline="30000" dirty="0"/>
              <a:t>th</a:t>
            </a:r>
            <a:r>
              <a:rPr lang="en-US" dirty="0"/>
              <a:t> Infantry (cos C, G): 6 officers, 89 men</a:t>
            </a:r>
          </a:p>
          <a:p>
            <a:r>
              <a:rPr lang="en-US" dirty="0" err="1"/>
              <a:t>Gatlng</a:t>
            </a:r>
            <a:r>
              <a:rPr lang="en-US" dirty="0"/>
              <a:t> Gun Battery, 20</a:t>
            </a:r>
            <a:r>
              <a:rPr lang="en-US" baseline="30000" dirty="0"/>
              <a:t>th</a:t>
            </a:r>
            <a:r>
              <a:rPr lang="en-US" dirty="0"/>
              <a:t> Infantry: 2 officers, 23 men</a:t>
            </a:r>
          </a:p>
          <a:p>
            <a:r>
              <a:rPr lang="en-US" dirty="0"/>
              <a:t>7</a:t>
            </a:r>
            <a:r>
              <a:rPr lang="en-US" baseline="30000" dirty="0"/>
              <a:t>th</a:t>
            </a:r>
            <a:r>
              <a:rPr lang="en-US" dirty="0"/>
              <a:t>  Cavalry Regiment (all twelve companies): 31 officers, 586 men</a:t>
            </a:r>
          </a:p>
          <a:p>
            <a:r>
              <a:rPr lang="en-US" dirty="0"/>
              <a:t>Indian Scout Detachment (attached to 7</a:t>
            </a:r>
            <a:r>
              <a:rPr lang="en-US" baseline="30000" dirty="0"/>
              <a:t>th</a:t>
            </a:r>
            <a:r>
              <a:rPr lang="en-US" dirty="0"/>
              <a:t> Cavalry): 2 officers, 35 enlisted scouts.</a:t>
            </a:r>
          </a:p>
        </p:txBody>
      </p:sp>
      <p:pic>
        <p:nvPicPr>
          <p:cNvPr id="5" name="Picture 4">
            <a:extLst>
              <a:ext uri="{FF2B5EF4-FFF2-40B4-BE49-F238E27FC236}">
                <a16:creationId xmlns:a16="http://schemas.microsoft.com/office/drawing/2014/main" id="{81DD81E1-24AF-9B9E-6AD4-BC5909BBFB1D}"/>
              </a:ext>
            </a:extLst>
          </p:cNvPr>
          <p:cNvPicPr>
            <a:picLocks noChangeAspect="1"/>
          </p:cNvPicPr>
          <p:nvPr/>
        </p:nvPicPr>
        <p:blipFill>
          <a:blip r:embed="rId2"/>
          <a:stretch>
            <a:fillRect/>
          </a:stretch>
        </p:blipFill>
        <p:spPr>
          <a:xfrm>
            <a:off x="8020415" y="2336873"/>
            <a:ext cx="3977143" cy="3599316"/>
          </a:xfrm>
          <a:prstGeom prst="rect">
            <a:avLst/>
          </a:prstGeom>
        </p:spPr>
      </p:pic>
      <p:pic>
        <p:nvPicPr>
          <p:cNvPr id="10" name="Picture 9">
            <a:extLst>
              <a:ext uri="{FF2B5EF4-FFF2-40B4-BE49-F238E27FC236}">
                <a16:creationId xmlns:a16="http://schemas.microsoft.com/office/drawing/2014/main" id="{6694AD41-B140-CF6E-1A5C-8796EE11BE21}"/>
              </a:ext>
            </a:extLst>
          </p:cNvPr>
          <p:cNvPicPr>
            <a:picLocks noChangeAspect="1"/>
          </p:cNvPicPr>
          <p:nvPr/>
        </p:nvPicPr>
        <p:blipFill>
          <a:blip r:embed="rId3"/>
          <a:stretch>
            <a:fillRect/>
          </a:stretch>
        </p:blipFill>
        <p:spPr>
          <a:xfrm>
            <a:off x="10715958" y="811590"/>
            <a:ext cx="1281600" cy="964213"/>
          </a:xfrm>
          <a:prstGeom prst="rect">
            <a:avLst/>
          </a:prstGeom>
        </p:spPr>
      </p:pic>
    </p:spTree>
    <p:extLst>
      <p:ext uri="{BB962C8B-B14F-4D97-AF65-F5344CB8AC3E}">
        <p14:creationId xmlns:p14="http://schemas.microsoft.com/office/powerpoint/2010/main" val="111207355"/>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13865</TotalTime>
  <Words>5231</Words>
  <Application>Microsoft Office PowerPoint</Application>
  <PresentationFormat>Widescreen</PresentationFormat>
  <Paragraphs>374</Paragraphs>
  <Slides>73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73</vt:i4>
      </vt:variant>
    </vt:vector>
  </HeadingPairs>
  <TitlesOfParts>
    <vt:vector size="78" baseType="lpstr">
      <vt:lpstr>Arial</vt:lpstr>
      <vt:lpstr>Calibri</vt:lpstr>
      <vt:lpstr>Comic Sans MS</vt:lpstr>
      <vt:lpstr>Trebuchet MS</vt:lpstr>
      <vt:lpstr>Berlin</vt:lpstr>
      <vt:lpstr>“A Good Day To Die” Indian Wars in the American West</vt:lpstr>
      <vt:lpstr>Course Outline</vt:lpstr>
      <vt:lpstr>“A Good Day To Die” Indian Wars in the West</vt:lpstr>
      <vt:lpstr>The Finale From Lil Bighorn to Woundd Knee</vt:lpstr>
      <vt:lpstr>PART 1: The Great Sioux Rising</vt:lpstr>
      <vt:lpstr>What Caused It?  (Guess)</vt:lpstr>
      <vt:lpstr>PART 2: The Little Bighorn Campaign</vt:lpstr>
      <vt:lpstr>The Plan</vt:lpstr>
      <vt:lpstr>The Dakota Column</vt:lpstr>
      <vt:lpstr>The Montana Column</vt:lpstr>
      <vt:lpstr>Crook’s Column</vt:lpstr>
      <vt:lpstr>The Opponent</vt:lpstr>
      <vt:lpstr>Opening Moves</vt:lpstr>
      <vt:lpstr>PART 3:  Battle of the Rosebud, </vt:lpstr>
      <vt:lpstr>Crook’s Column</vt:lpstr>
      <vt:lpstr>The Battle of the Rosebud  8:30 AM</vt:lpstr>
      <vt:lpstr>The Battle of the Rosebud  9:30 AM</vt:lpstr>
      <vt:lpstr>The Battle of the Rosebud  10:30 AM</vt:lpstr>
      <vt:lpstr>The Battle of the Rosebud  11:30 AM</vt:lpstr>
      <vt:lpstr>The Battle of the Rosebud  12:30 PM</vt:lpstr>
      <vt:lpstr>The Battle of the Rosebud  1:30 PM</vt:lpstr>
      <vt:lpstr>The Battle of the Rosebud--Aftermath</vt:lpstr>
      <vt:lpstr>The Battle of the Rosebud—The Butcher Bill</vt:lpstr>
      <vt:lpstr>The Battle of the Rosebud—Ammunition</vt:lpstr>
      <vt:lpstr>PART 4:  Battle of the Little Bighorn</vt:lpstr>
      <vt:lpstr>Archaeology is Our Friend</vt:lpstr>
      <vt:lpstr>Archaeology is Our Friend</vt:lpstr>
      <vt:lpstr>Archaeology is Our Friend</vt:lpstr>
      <vt:lpstr>The 7th Cavalry Regiment</vt:lpstr>
      <vt:lpstr>The 7th Cavalry Regiment: </vt:lpstr>
      <vt:lpstr>The 7th Cavalry Regiment: </vt:lpstr>
      <vt:lpstr>The 7th Cavalry Regiment: </vt:lpstr>
      <vt:lpstr>The 7th Cavalry Regiment: </vt:lpstr>
      <vt:lpstr>The 7th Cavalry Regiment: </vt:lpstr>
      <vt:lpstr>The Indian Camp</vt:lpstr>
      <vt:lpstr>A Good Day to Die</vt:lpstr>
      <vt:lpstr>Reno’s Fight 3:00 PM</vt:lpstr>
      <vt:lpstr>Reno’s Fight 3:15 PM</vt:lpstr>
      <vt:lpstr>Reno’s Fight 3:30 PM</vt:lpstr>
      <vt:lpstr>Reno’s Fight 3:45 PM</vt:lpstr>
      <vt:lpstr>Reno’s Fight 4:00 PM</vt:lpstr>
      <vt:lpstr>The Fight Crossing the River</vt:lpstr>
      <vt:lpstr>Reno’s Fight 4:15 PM</vt:lpstr>
      <vt:lpstr>Reno’s Fight 4:30 PM</vt:lpstr>
      <vt:lpstr>Reno’s Fight 5:00 PM</vt:lpstr>
      <vt:lpstr>Custer’s Fight</vt:lpstr>
      <vt:lpstr>The forces against Custer</vt:lpstr>
      <vt:lpstr>The forces against Custer</vt:lpstr>
      <vt:lpstr>The forces against Custer</vt:lpstr>
      <vt:lpstr>Custer’s Fight 4:00 PM</vt:lpstr>
      <vt:lpstr>Custer’s Fight 4:15 PM</vt:lpstr>
      <vt:lpstr>Custer’s Fight 4:30 PM</vt:lpstr>
      <vt:lpstr>Custer’s Fight 4:45 PM</vt:lpstr>
      <vt:lpstr>Custer’s Fight 5:00 PM</vt:lpstr>
      <vt:lpstr>Custer’s Fight 5:10 PM</vt:lpstr>
      <vt:lpstr>Destruction of Keogh’s Wing</vt:lpstr>
      <vt:lpstr>Custer’s Fight 5:20 PM</vt:lpstr>
      <vt:lpstr>“Custer’s Last Stand”</vt:lpstr>
      <vt:lpstr>“Custer’s Last Stand”</vt:lpstr>
      <vt:lpstr>“Custer’s Last Stand”</vt:lpstr>
      <vt:lpstr>“Custer’s Last Stand”</vt:lpstr>
      <vt:lpstr>PART 5: End of the  Great Sioux Uprising</vt:lpstr>
      <vt:lpstr>The End</vt:lpstr>
      <vt:lpstr>The End</vt:lpstr>
      <vt:lpstr>Colonel Nelson A. Miles</vt:lpstr>
      <vt:lpstr>The End</vt:lpstr>
      <vt:lpstr>PART 6:  Wounded Knee</vt:lpstr>
      <vt:lpstr>The Ghost Dance</vt:lpstr>
      <vt:lpstr>PowerPoint Presentation</vt:lpstr>
      <vt:lpstr>The “Battle”</vt:lpstr>
      <vt:lpstr>The “Battle”</vt:lpstr>
      <vt:lpstr>The End</vt:lpstr>
      <vt:lpstr>A Good Day to Die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the Axis Win?</dc:title>
  <dc:creator>Jeffrey Nyquist</dc:creator>
  <cp:lastModifiedBy>OLLI</cp:lastModifiedBy>
  <cp:revision>375</cp:revision>
  <dcterms:created xsi:type="dcterms:W3CDTF">2019-06-05T02:37:21Z</dcterms:created>
  <dcterms:modified xsi:type="dcterms:W3CDTF">2023-03-23T14:43:51Z</dcterms:modified>
</cp:coreProperties>
</file>