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1"/>
  </p:notesMasterIdLst>
  <p:sldIdLst>
    <p:sldId id="504" r:id="rId2"/>
    <p:sldId id="505" r:id="rId3"/>
    <p:sldId id="513" r:id="rId4"/>
    <p:sldId id="431" r:id="rId5"/>
    <p:sldId id="522" r:id="rId6"/>
    <p:sldId id="534" r:id="rId7"/>
    <p:sldId id="537" r:id="rId8"/>
    <p:sldId id="538" r:id="rId9"/>
    <p:sldId id="536" r:id="rId10"/>
    <p:sldId id="539" r:id="rId11"/>
    <p:sldId id="541" r:id="rId12"/>
    <p:sldId id="542" r:id="rId13"/>
    <p:sldId id="543" r:id="rId14"/>
    <p:sldId id="553" r:id="rId15"/>
    <p:sldId id="540" r:id="rId16"/>
    <p:sldId id="535" r:id="rId17"/>
    <p:sldId id="546" r:id="rId18"/>
    <p:sldId id="547" r:id="rId19"/>
    <p:sldId id="548" r:id="rId20"/>
    <p:sldId id="549" r:id="rId21"/>
    <p:sldId id="550" r:id="rId22"/>
    <p:sldId id="551" r:id="rId23"/>
    <p:sldId id="552" r:id="rId24"/>
    <p:sldId id="523" r:id="rId25"/>
    <p:sldId id="527" r:id="rId26"/>
    <p:sldId id="554" r:id="rId27"/>
    <p:sldId id="533" r:id="rId28"/>
    <p:sldId id="555" r:id="rId29"/>
    <p:sldId id="556" r:id="rId30"/>
    <p:sldId id="532" r:id="rId31"/>
    <p:sldId id="580" r:id="rId32"/>
    <p:sldId id="544" r:id="rId33"/>
    <p:sldId id="528" r:id="rId34"/>
    <p:sldId id="566" r:id="rId35"/>
    <p:sldId id="529" r:id="rId36"/>
    <p:sldId id="530" r:id="rId37"/>
    <p:sldId id="531" r:id="rId38"/>
    <p:sldId id="557" r:id="rId39"/>
    <p:sldId id="558" r:id="rId40"/>
    <p:sldId id="559" r:id="rId41"/>
    <p:sldId id="567" r:id="rId42"/>
    <p:sldId id="565" r:id="rId43"/>
    <p:sldId id="526" r:id="rId44"/>
    <p:sldId id="562" r:id="rId45"/>
    <p:sldId id="563" r:id="rId46"/>
    <p:sldId id="564" r:id="rId47"/>
    <p:sldId id="568" r:id="rId48"/>
    <p:sldId id="569" r:id="rId49"/>
    <p:sldId id="561" r:id="rId50"/>
    <p:sldId id="560" r:id="rId51"/>
    <p:sldId id="570" r:id="rId52"/>
    <p:sldId id="571" r:id="rId53"/>
    <p:sldId id="572" r:id="rId54"/>
    <p:sldId id="573" r:id="rId55"/>
    <p:sldId id="576" r:id="rId56"/>
    <p:sldId id="575" r:id="rId57"/>
    <p:sldId id="577" r:id="rId58"/>
    <p:sldId id="578" r:id="rId59"/>
    <p:sldId id="57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1" autoAdjust="0"/>
    <p:restoredTop sz="94270" autoAdjust="0"/>
  </p:normalViewPr>
  <p:slideViewPr>
    <p:cSldViewPr snapToGrid="0">
      <p:cViewPr varScale="1">
        <p:scale>
          <a:sx n="115" d="100"/>
          <a:sy n="115" d="100"/>
        </p:scale>
        <p:origin x="132"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847E2-D8D2-4C76-A1E8-F0CE5A92D860}"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238A5-5A6B-426C-9BD1-81C426CB2F5A}" type="slidenum">
              <a:rPr lang="en-US" smtClean="0"/>
              <a:t>‹#›</a:t>
            </a:fld>
            <a:endParaRPr lang="en-US"/>
          </a:p>
        </p:txBody>
      </p:sp>
    </p:spTree>
    <p:extLst>
      <p:ext uri="{BB962C8B-B14F-4D97-AF65-F5344CB8AC3E}">
        <p14:creationId xmlns:p14="http://schemas.microsoft.com/office/powerpoint/2010/main" val="332460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238A5-5A6B-426C-9BD1-81C426CB2F5A}" type="slidenum">
              <a:rPr lang="en-US" smtClean="0"/>
              <a:t>17</a:t>
            </a:fld>
            <a:endParaRPr lang="en-US"/>
          </a:p>
        </p:txBody>
      </p:sp>
    </p:spTree>
    <p:extLst>
      <p:ext uri="{BB962C8B-B14F-4D97-AF65-F5344CB8AC3E}">
        <p14:creationId xmlns:p14="http://schemas.microsoft.com/office/powerpoint/2010/main" val="169294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238A5-5A6B-426C-9BD1-81C426CB2F5A}" type="slidenum">
              <a:rPr lang="en-US" smtClean="0"/>
              <a:t>18</a:t>
            </a:fld>
            <a:endParaRPr lang="en-US"/>
          </a:p>
        </p:txBody>
      </p:sp>
    </p:spTree>
    <p:extLst>
      <p:ext uri="{BB962C8B-B14F-4D97-AF65-F5344CB8AC3E}">
        <p14:creationId xmlns:p14="http://schemas.microsoft.com/office/powerpoint/2010/main" val="228321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238A5-5A6B-426C-9BD1-81C426CB2F5A}" type="slidenum">
              <a:rPr lang="en-US" smtClean="0"/>
              <a:t>19</a:t>
            </a:fld>
            <a:endParaRPr lang="en-US"/>
          </a:p>
        </p:txBody>
      </p:sp>
    </p:spTree>
    <p:extLst>
      <p:ext uri="{BB962C8B-B14F-4D97-AF65-F5344CB8AC3E}">
        <p14:creationId xmlns:p14="http://schemas.microsoft.com/office/powerpoint/2010/main" val="288121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238A5-5A6B-426C-9BD1-81C426CB2F5A}" type="slidenum">
              <a:rPr lang="en-US" smtClean="0"/>
              <a:t>20</a:t>
            </a:fld>
            <a:endParaRPr lang="en-US"/>
          </a:p>
        </p:txBody>
      </p:sp>
    </p:spTree>
    <p:extLst>
      <p:ext uri="{BB962C8B-B14F-4D97-AF65-F5344CB8AC3E}">
        <p14:creationId xmlns:p14="http://schemas.microsoft.com/office/powerpoint/2010/main" val="1114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238A5-5A6B-426C-9BD1-81C426CB2F5A}" type="slidenum">
              <a:rPr lang="en-US" smtClean="0"/>
              <a:t>21</a:t>
            </a:fld>
            <a:endParaRPr lang="en-US"/>
          </a:p>
        </p:txBody>
      </p:sp>
    </p:spTree>
    <p:extLst>
      <p:ext uri="{BB962C8B-B14F-4D97-AF65-F5344CB8AC3E}">
        <p14:creationId xmlns:p14="http://schemas.microsoft.com/office/powerpoint/2010/main" val="1587753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3/3/2023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3/3/2023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fontScale="90000"/>
          </a:bodyPr>
          <a:lstStyle/>
          <a:p>
            <a:pPr algn="ctr"/>
            <a:r>
              <a:rPr lang="en-US" sz="4800" dirty="0"/>
              <a:t>“A Good Day To Die”</a:t>
            </a:r>
            <a:br>
              <a:rPr lang="en-US" sz="4800" dirty="0"/>
            </a:br>
            <a:r>
              <a:rPr lang="en-US" sz="4800" dirty="0"/>
              <a:t>Indian Wars in the American West</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pPr marL="0" indent="0">
              <a:buNone/>
            </a:pPr>
            <a:endParaRPr lang="en-US" sz="6000" dirty="0"/>
          </a:p>
          <a:p>
            <a:pPr marL="0" indent="0" algn="ctr">
              <a:buNone/>
            </a:pPr>
            <a:endParaRPr lang="en-US" sz="6000" dirty="0"/>
          </a:p>
        </p:txBody>
      </p:sp>
      <p:pic>
        <p:nvPicPr>
          <p:cNvPr id="11" name="Picture 10">
            <a:extLst>
              <a:ext uri="{FF2B5EF4-FFF2-40B4-BE49-F238E27FC236}">
                <a16:creationId xmlns:a16="http://schemas.microsoft.com/office/drawing/2014/main" id="{F8E536E2-D2FD-DEAA-A180-9F8FB2F40B69}"/>
              </a:ext>
            </a:extLst>
          </p:cNvPr>
          <p:cNvPicPr>
            <a:picLocks noChangeAspect="1"/>
          </p:cNvPicPr>
          <p:nvPr/>
        </p:nvPicPr>
        <p:blipFill>
          <a:blip r:embed="rId2"/>
          <a:stretch>
            <a:fillRect/>
          </a:stretch>
        </p:blipFill>
        <p:spPr>
          <a:xfrm>
            <a:off x="10726680" y="582591"/>
            <a:ext cx="1399815" cy="1422212"/>
          </a:xfrm>
          <a:prstGeom prst="rect">
            <a:avLst/>
          </a:prstGeom>
        </p:spPr>
      </p:pic>
    </p:spTree>
    <p:extLst>
      <p:ext uri="{BB962C8B-B14F-4D97-AF65-F5344CB8AC3E}">
        <p14:creationId xmlns:p14="http://schemas.microsoft.com/office/powerpoint/2010/main" val="286015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0BC-CA58-6D2D-B798-51254E3DA3C2}"/>
              </a:ext>
            </a:extLst>
          </p:cNvPr>
          <p:cNvSpPr>
            <a:spLocks noGrp="1"/>
          </p:cNvSpPr>
          <p:nvPr>
            <p:ph type="title"/>
          </p:nvPr>
        </p:nvSpPr>
        <p:spPr>
          <a:xfrm>
            <a:off x="680322" y="753228"/>
            <a:ext cx="8103398" cy="1080938"/>
          </a:xfrm>
        </p:spPr>
        <p:txBody>
          <a:bodyPr/>
          <a:lstStyle/>
          <a:p>
            <a:r>
              <a:rPr lang="en-US" dirty="0"/>
              <a:t>The Southern Plains</a:t>
            </a:r>
          </a:p>
        </p:txBody>
      </p:sp>
      <p:sp>
        <p:nvSpPr>
          <p:cNvPr id="3" name="Content Placeholder 2">
            <a:extLst>
              <a:ext uri="{FF2B5EF4-FFF2-40B4-BE49-F238E27FC236}">
                <a16:creationId xmlns:a16="http://schemas.microsoft.com/office/drawing/2014/main" id="{A80C26FA-F56E-8621-2AA5-4A33B0BB23E8}"/>
              </a:ext>
            </a:extLst>
          </p:cNvPr>
          <p:cNvSpPr>
            <a:spLocks noGrp="1"/>
          </p:cNvSpPr>
          <p:nvPr>
            <p:ph idx="1"/>
          </p:nvPr>
        </p:nvSpPr>
        <p:spPr>
          <a:xfrm>
            <a:off x="680321" y="2336872"/>
            <a:ext cx="7725742" cy="4320601"/>
          </a:xfrm>
        </p:spPr>
        <p:txBody>
          <a:bodyPr>
            <a:normAutofit lnSpcReduction="10000"/>
          </a:bodyPr>
          <a:lstStyle/>
          <a:p>
            <a:pPr marL="0" indent="0">
              <a:buNone/>
            </a:pPr>
            <a:r>
              <a:rPr lang="en-US" sz="2800" b="1" dirty="0">
                <a:solidFill>
                  <a:srgbClr val="FFFF00"/>
                </a:solidFill>
              </a:rPr>
              <a:t>The Comanches and the </a:t>
            </a:r>
            <a:r>
              <a:rPr lang="en-US" sz="2800" b="1" i="1" dirty="0" err="1">
                <a:solidFill>
                  <a:srgbClr val="FFFF00"/>
                </a:solidFill>
              </a:rPr>
              <a:t>Comancheria</a:t>
            </a:r>
            <a:endParaRPr lang="en-US" sz="2800" b="1" i="1" dirty="0">
              <a:solidFill>
                <a:srgbClr val="FFFF00"/>
              </a:solidFill>
            </a:endParaRPr>
          </a:p>
          <a:p>
            <a:r>
              <a:rPr lang="en-US" dirty="0"/>
              <a:t>Originally Shoshoni living in the Great Basin and Rockies, expanded southeast due to population pressure (The Shoshonean Expansion, 1500 on). </a:t>
            </a:r>
            <a:endParaRPr lang="en-US" b="1" dirty="0"/>
          </a:p>
          <a:p>
            <a:r>
              <a:rPr lang="en-US" dirty="0"/>
              <a:t>1680 Pueblo Revolt freed thousands of horses into the Great Plains, where they multiplied.</a:t>
            </a:r>
          </a:p>
          <a:p>
            <a:r>
              <a:rPr lang="en-US" dirty="0"/>
              <a:t>In 1725 the Comanche were still using some dog travois. By 1795 they were </a:t>
            </a:r>
            <a:r>
              <a:rPr lang="en-US" b="1" i="1" dirty="0">
                <a:solidFill>
                  <a:srgbClr val="FFFF00"/>
                </a:solidFill>
              </a:rPr>
              <a:t>selling</a:t>
            </a:r>
            <a:r>
              <a:rPr lang="en-US" dirty="0"/>
              <a:t> horses to Anglo-American traders.</a:t>
            </a:r>
          </a:p>
          <a:p>
            <a:r>
              <a:rPr lang="en-US" dirty="0"/>
              <a:t>In 1800, there were 20,000 Comanche. Cholera and Smallpox epidemics reduced that to 10,000 by mid-century.</a:t>
            </a:r>
          </a:p>
        </p:txBody>
      </p:sp>
      <p:pic>
        <p:nvPicPr>
          <p:cNvPr id="5" name="Picture 4">
            <a:extLst>
              <a:ext uri="{FF2B5EF4-FFF2-40B4-BE49-F238E27FC236}">
                <a16:creationId xmlns:a16="http://schemas.microsoft.com/office/drawing/2014/main" id="{B03FAC72-15AF-94B5-0459-D8305ACE8DE6}"/>
              </a:ext>
            </a:extLst>
          </p:cNvPr>
          <p:cNvPicPr>
            <a:picLocks noChangeAspect="1"/>
          </p:cNvPicPr>
          <p:nvPr/>
        </p:nvPicPr>
        <p:blipFill>
          <a:blip r:embed="rId2"/>
          <a:stretch>
            <a:fillRect/>
          </a:stretch>
        </p:blipFill>
        <p:spPr>
          <a:xfrm>
            <a:off x="8783719" y="0"/>
            <a:ext cx="3408281" cy="6858000"/>
          </a:xfrm>
          <a:prstGeom prst="rect">
            <a:avLst/>
          </a:prstGeom>
        </p:spPr>
      </p:pic>
    </p:spTree>
    <p:extLst>
      <p:ext uri="{BB962C8B-B14F-4D97-AF65-F5344CB8AC3E}">
        <p14:creationId xmlns:p14="http://schemas.microsoft.com/office/powerpoint/2010/main" val="199943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0BC-CA58-6D2D-B798-51254E3DA3C2}"/>
              </a:ext>
            </a:extLst>
          </p:cNvPr>
          <p:cNvSpPr>
            <a:spLocks noGrp="1"/>
          </p:cNvSpPr>
          <p:nvPr>
            <p:ph type="title"/>
          </p:nvPr>
        </p:nvSpPr>
        <p:spPr>
          <a:xfrm>
            <a:off x="680322" y="753228"/>
            <a:ext cx="8103398" cy="1080938"/>
          </a:xfrm>
        </p:spPr>
        <p:txBody>
          <a:bodyPr/>
          <a:lstStyle/>
          <a:p>
            <a:r>
              <a:rPr lang="en-US" dirty="0"/>
              <a:t>The Southern Plains: Comanches</a:t>
            </a:r>
          </a:p>
        </p:txBody>
      </p:sp>
      <p:sp>
        <p:nvSpPr>
          <p:cNvPr id="3" name="Content Placeholder 2">
            <a:extLst>
              <a:ext uri="{FF2B5EF4-FFF2-40B4-BE49-F238E27FC236}">
                <a16:creationId xmlns:a16="http://schemas.microsoft.com/office/drawing/2014/main" id="{A80C26FA-F56E-8621-2AA5-4A33B0BB23E8}"/>
              </a:ext>
            </a:extLst>
          </p:cNvPr>
          <p:cNvSpPr>
            <a:spLocks noGrp="1"/>
          </p:cNvSpPr>
          <p:nvPr>
            <p:ph idx="1"/>
          </p:nvPr>
        </p:nvSpPr>
        <p:spPr>
          <a:xfrm>
            <a:off x="680321" y="2277980"/>
            <a:ext cx="10805826" cy="4379494"/>
          </a:xfrm>
        </p:spPr>
        <p:txBody>
          <a:bodyPr>
            <a:normAutofit/>
          </a:bodyPr>
          <a:lstStyle/>
          <a:p>
            <a:r>
              <a:rPr lang="en-US" dirty="0"/>
              <a:t>Their name for themselves was </a:t>
            </a:r>
            <a:r>
              <a:rPr lang="en-US" dirty="0" err="1"/>
              <a:t>Nermernuh</a:t>
            </a:r>
            <a:r>
              <a:rPr lang="en-US" dirty="0"/>
              <a:t> (The People). The name Comanche comes from the Ute word </a:t>
            </a:r>
            <a:r>
              <a:rPr lang="en-US" i="1" dirty="0" err="1"/>
              <a:t>kimantsi</a:t>
            </a:r>
            <a:r>
              <a:rPr lang="en-US" dirty="0"/>
              <a:t>, which means </a:t>
            </a:r>
            <a:r>
              <a:rPr lang="en-US" i="1" dirty="0"/>
              <a:t>enemy</a:t>
            </a:r>
            <a:r>
              <a:rPr lang="en-US" dirty="0"/>
              <a:t>.</a:t>
            </a:r>
          </a:p>
          <a:p>
            <a:r>
              <a:rPr lang="en-US" b="1" dirty="0"/>
              <a:t>They make the Lakota look like a highly regulated, rule-bound society.</a:t>
            </a:r>
          </a:p>
          <a:p>
            <a:pPr lvl="1"/>
            <a:r>
              <a:rPr lang="en-US" b="1" dirty="0"/>
              <a:t>No warrior societies.</a:t>
            </a:r>
          </a:p>
          <a:p>
            <a:pPr lvl="1"/>
            <a:r>
              <a:rPr lang="en-US" b="1" dirty="0"/>
              <a:t>No hereditary religious class.</a:t>
            </a:r>
          </a:p>
          <a:p>
            <a:pPr lvl="1"/>
            <a:r>
              <a:rPr lang="en-US" b="1" dirty="0"/>
              <a:t>No hint of a Comanche-wide council or chief of any kind.</a:t>
            </a:r>
          </a:p>
          <a:p>
            <a:pPr lvl="1"/>
            <a:r>
              <a:rPr lang="en-US" b="1" dirty="0"/>
              <a:t>Very little formal organization at he band level, aside from a War chief and a Peace chief, neither with much formal authority.</a:t>
            </a:r>
          </a:p>
        </p:txBody>
      </p:sp>
      <p:pic>
        <p:nvPicPr>
          <p:cNvPr id="4" name="Picture 3">
            <a:extLst>
              <a:ext uri="{FF2B5EF4-FFF2-40B4-BE49-F238E27FC236}">
                <a16:creationId xmlns:a16="http://schemas.microsoft.com/office/drawing/2014/main" id="{05856D99-10B6-6B47-628C-C2BFD22BC265}"/>
              </a:ext>
            </a:extLst>
          </p:cNvPr>
          <p:cNvPicPr>
            <a:picLocks noChangeAspect="1"/>
          </p:cNvPicPr>
          <p:nvPr/>
        </p:nvPicPr>
        <p:blipFill>
          <a:blip r:embed="rId2"/>
          <a:stretch>
            <a:fillRect/>
          </a:stretch>
        </p:blipFill>
        <p:spPr>
          <a:xfrm>
            <a:off x="10777896" y="586645"/>
            <a:ext cx="1414104" cy="1414104"/>
          </a:xfrm>
          <a:prstGeom prst="rect">
            <a:avLst/>
          </a:prstGeom>
        </p:spPr>
      </p:pic>
    </p:spTree>
    <p:extLst>
      <p:ext uri="{BB962C8B-B14F-4D97-AF65-F5344CB8AC3E}">
        <p14:creationId xmlns:p14="http://schemas.microsoft.com/office/powerpoint/2010/main" val="200875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0BC-CA58-6D2D-B798-51254E3DA3C2}"/>
              </a:ext>
            </a:extLst>
          </p:cNvPr>
          <p:cNvSpPr>
            <a:spLocks noGrp="1"/>
          </p:cNvSpPr>
          <p:nvPr>
            <p:ph type="title"/>
          </p:nvPr>
        </p:nvSpPr>
        <p:spPr>
          <a:xfrm>
            <a:off x="680322" y="753228"/>
            <a:ext cx="8103398" cy="1080938"/>
          </a:xfrm>
        </p:spPr>
        <p:txBody>
          <a:bodyPr/>
          <a:lstStyle/>
          <a:p>
            <a:r>
              <a:rPr lang="en-US" dirty="0"/>
              <a:t>The Southern Plains: Comanches</a:t>
            </a:r>
          </a:p>
        </p:txBody>
      </p:sp>
      <p:sp>
        <p:nvSpPr>
          <p:cNvPr id="3" name="Content Placeholder 2">
            <a:extLst>
              <a:ext uri="{FF2B5EF4-FFF2-40B4-BE49-F238E27FC236}">
                <a16:creationId xmlns:a16="http://schemas.microsoft.com/office/drawing/2014/main" id="{A80C26FA-F56E-8621-2AA5-4A33B0BB23E8}"/>
              </a:ext>
            </a:extLst>
          </p:cNvPr>
          <p:cNvSpPr>
            <a:spLocks noGrp="1"/>
          </p:cNvSpPr>
          <p:nvPr>
            <p:ph idx="1"/>
          </p:nvPr>
        </p:nvSpPr>
        <p:spPr>
          <a:xfrm>
            <a:off x="208547" y="2277980"/>
            <a:ext cx="6015790" cy="4379494"/>
          </a:xfrm>
        </p:spPr>
        <p:txBody>
          <a:bodyPr>
            <a:normAutofit/>
          </a:bodyPr>
          <a:lstStyle/>
          <a:p>
            <a:r>
              <a:rPr lang="en-US" dirty="0"/>
              <a:t>They were one of the first Native nations to domesticate and ride horses, and they remained the best riders on the American Plains. Many US cavalry officers called them the finest horsemen in the world.</a:t>
            </a:r>
          </a:p>
          <a:p>
            <a:r>
              <a:rPr lang="en-US" dirty="0"/>
              <a:t>Even Lakota often dismounted to fight, but the Comanches fought spectacularly from horseback.</a:t>
            </a:r>
          </a:p>
          <a:p>
            <a:endParaRPr lang="en-US" dirty="0"/>
          </a:p>
          <a:p>
            <a:pPr marL="0" indent="0">
              <a:buNone/>
            </a:pPr>
            <a:r>
              <a:rPr lang="en-US" sz="1900" dirty="0"/>
              <a:t>By George Catlin - Smithsonian American Art Museum: Public Domain, </a:t>
            </a:r>
            <a:endParaRPr lang="en-US" b="1" dirty="0"/>
          </a:p>
        </p:txBody>
      </p:sp>
      <p:pic>
        <p:nvPicPr>
          <p:cNvPr id="4" name="Picture 3">
            <a:extLst>
              <a:ext uri="{FF2B5EF4-FFF2-40B4-BE49-F238E27FC236}">
                <a16:creationId xmlns:a16="http://schemas.microsoft.com/office/drawing/2014/main" id="{05856D99-10B6-6B47-628C-C2BFD22BC265}"/>
              </a:ext>
            </a:extLst>
          </p:cNvPr>
          <p:cNvPicPr>
            <a:picLocks noChangeAspect="1"/>
          </p:cNvPicPr>
          <p:nvPr/>
        </p:nvPicPr>
        <p:blipFill>
          <a:blip r:embed="rId2"/>
          <a:stretch>
            <a:fillRect/>
          </a:stretch>
        </p:blipFill>
        <p:spPr>
          <a:xfrm>
            <a:off x="10777896" y="586645"/>
            <a:ext cx="1414104" cy="1414104"/>
          </a:xfrm>
          <a:prstGeom prst="rect">
            <a:avLst/>
          </a:prstGeom>
        </p:spPr>
      </p:pic>
      <p:pic>
        <p:nvPicPr>
          <p:cNvPr id="5" name="Picture 4">
            <a:extLst>
              <a:ext uri="{FF2B5EF4-FFF2-40B4-BE49-F238E27FC236}">
                <a16:creationId xmlns:a16="http://schemas.microsoft.com/office/drawing/2014/main" id="{C76F28C8-CD8F-32C0-83D5-A4BD4F907539}"/>
              </a:ext>
            </a:extLst>
          </p:cNvPr>
          <p:cNvPicPr>
            <a:picLocks noChangeAspect="1"/>
          </p:cNvPicPr>
          <p:nvPr/>
        </p:nvPicPr>
        <p:blipFill>
          <a:blip r:embed="rId3"/>
          <a:stretch>
            <a:fillRect/>
          </a:stretch>
        </p:blipFill>
        <p:spPr>
          <a:xfrm>
            <a:off x="6416842" y="2093494"/>
            <a:ext cx="5775158" cy="4764506"/>
          </a:xfrm>
          <a:prstGeom prst="rect">
            <a:avLst/>
          </a:prstGeom>
        </p:spPr>
      </p:pic>
    </p:spTree>
    <p:extLst>
      <p:ext uri="{BB962C8B-B14F-4D97-AF65-F5344CB8AC3E}">
        <p14:creationId xmlns:p14="http://schemas.microsoft.com/office/powerpoint/2010/main" val="81088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0BC-CA58-6D2D-B798-51254E3DA3C2}"/>
              </a:ext>
            </a:extLst>
          </p:cNvPr>
          <p:cNvSpPr>
            <a:spLocks noGrp="1"/>
          </p:cNvSpPr>
          <p:nvPr>
            <p:ph type="title"/>
          </p:nvPr>
        </p:nvSpPr>
        <p:spPr>
          <a:xfrm>
            <a:off x="680322" y="753228"/>
            <a:ext cx="8103398" cy="1080938"/>
          </a:xfrm>
        </p:spPr>
        <p:txBody>
          <a:bodyPr/>
          <a:lstStyle/>
          <a:p>
            <a:r>
              <a:rPr lang="en-US" dirty="0"/>
              <a:t>The Southern Plains: Comanches</a:t>
            </a:r>
          </a:p>
        </p:txBody>
      </p:sp>
      <p:sp>
        <p:nvSpPr>
          <p:cNvPr id="3" name="Content Placeholder 2">
            <a:extLst>
              <a:ext uri="{FF2B5EF4-FFF2-40B4-BE49-F238E27FC236}">
                <a16:creationId xmlns:a16="http://schemas.microsoft.com/office/drawing/2014/main" id="{A80C26FA-F56E-8621-2AA5-4A33B0BB23E8}"/>
              </a:ext>
            </a:extLst>
          </p:cNvPr>
          <p:cNvSpPr>
            <a:spLocks noGrp="1"/>
          </p:cNvSpPr>
          <p:nvPr>
            <p:ph idx="1"/>
          </p:nvPr>
        </p:nvSpPr>
        <p:spPr>
          <a:xfrm>
            <a:off x="680321" y="2277980"/>
            <a:ext cx="10805826" cy="4379494"/>
          </a:xfrm>
        </p:spPr>
        <p:txBody>
          <a:bodyPr>
            <a:normAutofit/>
          </a:bodyPr>
          <a:lstStyle/>
          <a:p>
            <a:r>
              <a:rPr lang="en-US" b="1" dirty="0"/>
              <a:t>They drove the Apa</a:t>
            </a:r>
            <a:r>
              <a:rPr lang="en-US" dirty="0"/>
              <a:t>c</a:t>
            </a:r>
            <a:r>
              <a:rPr lang="en-US" b="1" dirty="0"/>
              <a:t>he from the southern plains and into the mountains of he southwest.</a:t>
            </a:r>
          </a:p>
          <a:p>
            <a:r>
              <a:rPr lang="en-US" b="1" dirty="0"/>
              <a:t>They stopped Spanish </a:t>
            </a:r>
            <a:r>
              <a:rPr lang="en-US" dirty="0"/>
              <a:t>c</a:t>
            </a:r>
            <a:r>
              <a:rPr lang="en-US" b="1" dirty="0"/>
              <a:t>olonial expansion north and Fren</a:t>
            </a:r>
            <a:r>
              <a:rPr lang="en-US" dirty="0"/>
              <a:t>c</a:t>
            </a:r>
            <a:r>
              <a:rPr lang="en-US" b="1" dirty="0"/>
              <a:t>h </a:t>
            </a:r>
            <a:r>
              <a:rPr lang="en-US" dirty="0"/>
              <a:t>c</a:t>
            </a:r>
            <a:r>
              <a:rPr lang="en-US" b="1" dirty="0"/>
              <a:t>olonial expansion west from Louisiana.</a:t>
            </a:r>
          </a:p>
          <a:p>
            <a:r>
              <a:rPr lang="en-US" b="1" dirty="0"/>
              <a:t>When Mexi</a:t>
            </a:r>
            <a:r>
              <a:rPr lang="en-US" dirty="0"/>
              <a:t>c</a:t>
            </a:r>
            <a:r>
              <a:rPr lang="en-US" b="1" dirty="0"/>
              <a:t>o be</a:t>
            </a:r>
            <a:r>
              <a:rPr lang="en-US" dirty="0"/>
              <a:t>c</a:t>
            </a:r>
            <a:r>
              <a:rPr lang="en-US" b="1" dirty="0"/>
              <a:t>ame independent, they raided Texas and nearly overran the </a:t>
            </a:r>
            <a:r>
              <a:rPr lang="en-US" dirty="0"/>
              <a:t>c</a:t>
            </a:r>
            <a:r>
              <a:rPr lang="en-US" b="1" dirty="0"/>
              <a:t>olony. Only the introdu</a:t>
            </a:r>
            <a:r>
              <a:rPr lang="en-US" dirty="0"/>
              <a:t>ct</a:t>
            </a:r>
            <a:r>
              <a:rPr lang="en-US" b="1" dirty="0"/>
              <a:t>ion of thousands of Anglo settlers from the USA enabled the Texans to stand off the raids. But that also lost Texas to Mexi</a:t>
            </a:r>
            <a:r>
              <a:rPr lang="en-US" dirty="0"/>
              <a:t>c</a:t>
            </a:r>
            <a:r>
              <a:rPr lang="en-US" b="1" dirty="0"/>
              <a:t>o.</a:t>
            </a:r>
          </a:p>
          <a:p>
            <a:r>
              <a:rPr lang="en-US" dirty="0"/>
              <a:t>The friction points with Texas were mostly along the 98</a:t>
            </a:r>
            <a:r>
              <a:rPr lang="en-US" baseline="30000" dirty="0"/>
              <a:t>th</a:t>
            </a:r>
            <a:r>
              <a:rPr lang="en-US" dirty="0"/>
              <a:t> Meridian, and none of that involved the USA . . . until Texas was annexed. </a:t>
            </a:r>
          </a:p>
          <a:p>
            <a:endParaRPr lang="en-US" b="1" dirty="0"/>
          </a:p>
        </p:txBody>
      </p:sp>
      <p:pic>
        <p:nvPicPr>
          <p:cNvPr id="4" name="Picture 3">
            <a:extLst>
              <a:ext uri="{FF2B5EF4-FFF2-40B4-BE49-F238E27FC236}">
                <a16:creationId xmlns:a16="http://schemas.microsoft.com/office/drawing/2014/main" id="{05856D99-10B6-6B47-628C-C2BFD22BC265}"/>
              </a:ext>
            </a:extLst>
          </p:cNvPr>
          <p:cNvPicPr>
            <a:picLocks noChangeAspect="1"/>
          </p:cNvPicPr>
          <p:nvPr/>
        </p:nvPicPr>
        <p:blipFill>
          <a:blip r:embed="rId2"/>
          <a:stretch>
            <a:fillRect/>
          </a:stretch>
        </p:blipFill>
        <p:spPr>
          <a:xfrm>
            <a:off x="10777896" y="586645"/>
            <a:ext cx="1414104" cy="1414104"/>
          </a:xfrm>
          <a:prstGeom prst="rect">
            <a:avLst/>
          </a:prstGeom>
        </p:spPr>
      </p:pic>
    </p:spTree>
    <p:extLst>
      <p:ext uri="{BB962C8B-B14F-4D97-AF65-F5344CB8AC3E}">
        <p14:creationId xmlns:p14="http://schemas.microsoft.com/office/powerpoint/2010/main" val="328029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err="1"/>
              <a:t>Comancheria</a:t>
            </a:r>
            <a:endParaRPr lang="en-US" dirty="0"/>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336884" y="2149642"/>
            <a:ext cx="6063916" cy="4491789"/>
          </a:xfrm>
        </p:spPr>
        <p:txBody>
          <a:bodyPr>
            <a:normAutofit lnSpcReduction="10000"/>
          </a:bodyPr>
          <a:lstStyle/>
          <a:p>
            <a:r>
              <a:rPr lang="en-US" dirty="0"/>
              <a:t>Five main bands</a:t>
            </a:r>
          </a:p>
          <a:p>
            <a:pPr lvl="1"/>
            <a:r>
              <a:rPr lang="en-US" b="1" dirty="0" err="1"/>
              <a:t>Yamparika</a:t>
            </a:r>
            <a:r>
              <a:rPr lang="en-US" dirty="0"/>
              <a:t> (Yap-root Eaters)</a:t>
            </a:r>
          </a:p>
          <a:p>
            <a:pPr lvl="1"/>
            <a:r>
              <a:rPr lang="en-US" b="1" i="1" dirty="0" err="1"/>
              <a:t>Kotsoteko</a:t>
            </a:r>
            <a:r>
              <a:rPr lang="en-US" dirty="0"/>
              <a:t> (Buffalo Eaters)</a:t>
            </a:r>
          </a:p>
          <a:p>
            <a:pPr lvl="1"/>
            <a:r>
              <a:rPr lang="en-US" b="1" i="1" dirty="0" err="1"/>
              <a:t>Nokoni</a:t>
            </a:r>
            <a:r>
              <a:rPr lang="en-US" dirty="0"/>
              <a:t> (Wanderers)</a:t>
            </a:r>
          </a:p>
          <a:p>
            <a:pPr lvl="1"/>
            <a:r>
              <a:rPr lang="en-US" b="1" i="1" dirty="0" err="1"/>
              <a:t>Penateka</a:t>
            </a:r>
            <a:r>
              <a:rPr lang="en-US" dirty="0"/>
              <a:t> (Honey Eaters)</a:t>
            </a:r>
          </a:p>
          <a:p>
            <a:pPr lvl="1"/>
            <a:r>
              <a:rPr lang="en-US" b="1" i="1" dirty="0" err="1"/>
              <a:t>Kwahadi</a:t>
            </a:r>
            <a:r>
              <a:rPr lang="en-US" dirty="0"/>
              <a:t> (Antelopes)</a:t>
            </a:r>
          </a:p>
          <a:p>
            <a:r>
              <a:rPr lang="en-US" dirty="0"/>
              <a:t>Anchored on the Staked Planes </a:t>
            </a:r>
            <a:r>
              <a:rPr lang="en-US" i="1" dirty="0"/>
              <a:t>(El Llano Estacado).</a:t>
            </a:r>
          </a:p>
          <a:p>
            <a:r>
              <a:rPr lang="en-US" dirty="0"/>
              <a:t>Northwest area (shown with yellow dots) main range of the </a:t>
            </a:r>
            <a:r>
              <a:rPr lang="en-US" i="1" dirty="0" err="1"/>
              <a:t>Commancheros</a:t>
            </a:r>
            <a:r>
              <a:rPr lang="en-US" i="1" dirty="0"/>
              <a:t>, </a:t>
            </a:r>
            <a:r>
              <a:rPr lang="en-US" dirty="0"/>
              <a:t>traders based in Santa Fe, and main middlemen for Comanche horses and other trade items. </a:t>
            </a:r>
          </a:p>
        </p:txBody>
      </p:sp>
      <p:pic>
        <p:nvPicPr>
          <p:cNvPr id="11" name="Picture 10">
            <a:extLst>
              <a:ext uri="{FF2B5EF4-FFF2-40B4-BE49-F238E27FC236}">
                <a16:creationId xmlns:a16="http://schemas.microsoft.com/office/drawing/2014/main" id="{A0CB403B-6A7B-657E-2329-C2D781AA17DE}"/>
              </a:ext>
            </a:extLst>
          </p:cNvPr>
          <p:cNvPicPr>
            <a:picLocks noChangeAspect="1"/>
          </p:cNvPicPr>
          <p:nvPr/>
        </p:nvPicPr>
        <p:blipFill>
          <a:blip r:embed="rId2"/>
          <a:stretch>
            <a:fillRect/>
          </a:stretch>
        </p:blipFill>
        <p:spPr>
          <a:xfrm>
            <a:off x="6950927" y="0"/>
            <a:ext cx="5241073" cy="6858000"/>
          </a:xfrm>
          <a:prstGeom prst="rect">
            <a:avLst/>
          </a:prstGeom>
        </p:spPr>
      </p:pic>
    </p:spTree>
    <p:extLst>
      <p:ext uri="{BB962C8B-B14F-4D97-AF65-F5344CB8AC3E}">
        <p14:creationId xmlns:p14="http://schemas.microsoft.com/office/powerpoint/2010/main" val="300177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0BC-CA58-6D2D-B798-51254E3DA3C2}"/>
              </a:ext>
            </a:extLst>
          </p:cNvPr>
          <p:cNvSpPr>
            <a:spLocks noGrp="1"/>
          </p:cNvSpPr>
          <p:nvPr>
            <p:ph type="title"/>
          </p:nvPr>
        </p:nvSpPr>
        <p:spPr>
          <a:xfrm>
            <a:off x="680322" y="753228"/>
            <a:ext cx="8103398" cy="1080938"/>
          </a:xfrm>
        </p:spPr>
        <p:txBody>
          <a:bodyPr/>
          <a:lstStyle/>
          <a:p>
            <a:r>
              <a:rPr lang="en-US" dirty="0"/>
              <a:t>The Southern Plains</a:t>
            </a:r>
          </a:p>
        </p:txBody>
      </p:sp>
      <p:sp>
        <p:nvSpPr>
          <p:cNvPr id="3" name="Content Placeholder 2">
            <a:extLst>
              <a:ext uri="{FF2B5EF4-FFF2-40B4-BE49-F238E27FC236}">
                <a16:creationId xmlns:a16="http://schemas.microsoft.com/office/drawing/2014/main" id="{A80C26FA-F56E-8621-2AA5-4A33B0BB23E8}"/>
              </a:ext>
            </a:extLst>
          </p:cNvPr>
          <p:cNvSpPr>
            <a:spLocks noGrp="1"/>
          </p:cNvSpPr>
          <p:nvPr>
            <p:ph idx="1"/>
          </p:nvPr>
        </p:nvSpPr>
        <p:spPr>
          <a:xfrm>
            <a:off x="680321" y="2336872"/>
            <a:ext cx="7725742" cy="4320601"/>
          </a:xfrm>
        </p:spPr>
        <p:txBody>
          <a:bodyPr>
            <a:normAutofit fontScale="92500" lnSpcReduction="10000"/>
          </a:bodyPr>
          <a:lstStyle/>
          <a:p>
            <a:pPr marL="0" indent="0">
              <a:buNone/>
            </a:pPr>
            <a:r>
              <a:rPr lang="en-US" sz="2800" b="1" i="1" dirty="0" err="1">
                <a:solidFill>
                  <a:srgbClr val="FFFF00"/>
                </a:solidFill>
              </a:rPr>
              <a:t>Comancheria</a:t>
            </a:r>
            <a:r>
              <a:rPr lang="en-US" sz="2800" b="1" i="1" dirty="0">
                <a:solidFill>
                  <a:srgbClr val="FFFF00"/>
                </a:solidFill>
              </a:rPr>
              <a:t>, </a:t>
            </a:r>
            <a:r>
              <a:rPr lang="en-US" sz="2800" b="1" dirty="0">
                <a:solidFill>
                  <a:srgbClr val="FFFF00"/>
                </a:solidFill>
              </a:rPr>
              <a:t>first half of the 19</a:t>
            </a:r>
            <a:r>
              <a:rPr lang="en-US" sz="2800" b="1" baseline="30000" dirty="0">
                <a:solidFill>
                  <a:srgbClr val="FFFF00"/>
                </a:solidFill>
              </a:rPr>
              <a:t>th</a:t>
            </a:r>
            <a:r>
              <a:rPr lang="en-US" sz="2800" b="1" dirty="0">
                <a:solidFill>
                  <a:srgbClr val="FFFF00"/>
                </a:solidFill>
              </a:rPr>
              <a:t> Century</a:t>
            </a:r>
          </a:p>
          <a:p>
            <a:r>
              <a:rPr lang="en-US" dirty="0"/>
              <a:t>Comanches relied on trade with the US and Mexico through Santa Fe--the </a:t>
            </a:r>
            <a:r>
              <a:rPr lang="en-US" i="1" dirty="0"/>
              <a:t>Comancheros</a:t>
            </a:r>
            <a:r>
              <a:rPr lang="en-US" dirty="0"/>
              <a:t>. So the Comanches did not harass the Santa Fe Trail.</a:t>
            </a:r>
          </a:p>
          <a:p>
            <a:r>
              <a:rPr lang="en-US" b="1" dirty="0"/>
              <a:t>They also slowed their raids on Texas when they were told the Texans had suddenly become Americans, although the Comanche found that very confusing. But they did switch to raiding even farther south into Mexico instead, nearly to the gates of Mexi</a:t>
            </a:r>
            <a:r>
              <a:rPr lang="en-US" dirty="0"/>
              <a:t>co</a:t>
            </a:r>
            <a:r>
              <a:rPr lang="en-US" b="1" dirty="0"/>
              <a:t> City.</a:t>
            </a:r>
          </a:p>
          <a:p>
            <a:r>
              <a:rPr lang="en-US" b="1" dirty="0"/>
              <a:t>When the Civil War started, and the US Army withdrew, the Coman</a:t>
            </a:r>
            <a:r>
              <a:rPr lang="en-US" dirty="0"/>
              <a:t>c</a:t>
            </a:r>
            <a:r>
              <a:rPr lang="en-US" b="1" dirty="0"/>
              <a:t>hes drove ba</a:t>
            </a:r>
            <a:r>
              <a:rPr lang="en-US" dirty="0"/>
              <a:t>c</a:t>
            </a:r>
            <a:r>
              <a:rPr lang="en-US" b="1" dirty="0"/>
              <a:t>k the frontier in Texas by over 100 miles--the only time in US history that happened.</a:t>
            </a:r>
          </a:p>
        </p:txBody>
      </p:sp>
      <p:pic>
        <p:nvPicPr>
          <p:cNvPr id="6" name="Picture 5">
            <a:extLst>
              <a:ext uri="{FF2B5EF4-FFF2-40B4-BE49-F238E27FC236}">
                <a16:creationId xmlns:a16="http://schemas.microsoft.com/office/drawing/2014/main" id="{293BF4C9-56FC-8D40-EB91-FFEB73EA9971}"/>
              </a:ext>
            </a:extLst>
          </p:cNvPr>
          <p:cNvPicPr>
            <a:picLocks noChangeAspect="1"/>
          </p:cNvPicPr>
          <p:nvPr/>
        </p:nvPicPr>
        <p:blipFill>
          <a:blip r:embed="rId2"/>
          <a:stretch>
            <a:fillRect/>
          </a:stretch>
        </p:blipFill>
        <p:spPr>
          <a:xfrm>
            <a:off x="8880814" y="0"/>
            <a:ext cx="3311186" cy="6858000"/>
          </a:xfrm>
          <a:prstGeom prst="rect">
            <a:avLst/>
          </a:prstGeom>
        </p:spPr>
      </p:pic>
    </p:spTree>
    <p:extLst>
      <p:ext uri="{BB962C8B-B14F-4D97-AF65-F5344CB8AC3E}">
        <p14:creationId xmlns:p14="http://schemas.microsoft.com/office/powerpoint/2010/main" val="397247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2: </a:t>
            </a:r>
            <a:br>
              <a:rPr lang="en-US" sz="4800" dirty="0"/>
            </a:br>
            <a:r>
              <a:rPr lang="en-US" sz="4800" b="1" dirty="0"/>
              <a:t>Hancock’s War</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4" name="Picture 3">
            <a:extLst>
              <a:ext uri="{FF2B5EF4-FFF2-40B4-BE49-F238E27FC236}">
                <a16:creationId xmlns:a16="http://schemas.microsoft.com/office/drawing/2014/main" id="{E4A87B61-57B6-9D57-2706-58AEAAA59C06}"/>
              </a:ext>
            </a:extLst>
          </p:cNvPr>
          <p:cNvPicPr>
            <a:picLocks noChangeAspect="1"/>
          </p:cNvPicPr>
          <p:nvPr/>
        </p:nvPicPr>
        <p:blipFill>
          <a:blip r:embed="rId2"/>
          <a:stretch>
            <a:fillRect/>
          </a:stretch>
        </p:blipFill>
        <p:spPr>
          <a:xfrm>
            <a:off x="10056434" y="2669448"/>
            <a:ext cx="1766597" cy="1519103"/>
          </a:xfrm>
          <a:prstGeom prst="rect">
            <a:avLst/>
          </a:prstGeom>
        </p:spPr>
      </p:pic>
    </p:spTree>
    <p:extLst>
      <p:ext uri="{BB962C8B-B14F-4D97-AF65-F5344CB8AC3E}">
        <p14:creationId xmlns:p14="http://schemas.microsoft.com/office/powerpoint/2010/main" val="4085080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37D1-3B61-7211-491F-D92F1ABE7E2C}"/>
              </a:ext>
            </a:extLst>
          </p:cNvPr>
          <p:cNvSpPr>
            <a:spLocks noGrp="1"/>
          </p:cNvSpPr>
          <p:nvPr>
            <p:ph type="title"/>
          </p:nvPr>
        </p:nvSpPr>
        <p:spPr/>
        <p:txBody>
          <a:bodyPr/>
          <a:lstStyle/>
          <a:p>
            <a:r>
              <a:rPr lang="en-US" sz="3600" b="1" dirty="0"/>
              <a:t>Hancock’s War: Winfield Scott Hancock</a:t>
            </a:r>
            <a:endParaRPr lang="en-US" dirty="0"/>
          </a:p>
        </p:txBody>
      </p:sp>
      <p:sp>
        <p:nvSpPr>
          <p:cNvPr id="3" name="Content Placeholder 2">
            <a:extLst>
              <a:ext uri="{FF2B5EF4-FFF2-40B4-BE49-F238E27FC236}">
                <a16:creationId xmlns:a16="http://schemas.microsoft.com/office/drawing/2014/main" id="{74F483A1-84CD-C80D-A017-D5CC4AC74E95}"/>
              </a:ext>
            </a:extLst>
          </p:cNvPr>
          <p:cNvSpPr>
            <a:spLocks noGrp="1"/>
          </p:cNvSpPr>
          <p:nvPr>
            <p:ph idx="1"/>
          </p:nvPr>
        </p:nvSpPr>
        <p:spPr>
          <a:xfrm>
            <a:off x="401053" y="2336873"/>
            <a:ext cx="5694947" cy="4224348"/>
          </a:xfrm>
        </p:spPr>
        <p:txBody>
          <a:bodyPr>
            <a:normAutofit fontScale="92500" lnSpcReduction="20000"/>
          </a:bodyPr>
          <a:lstStyle/>
          <a:p>
            <a:r>
              <a:rPr lang="en-US" dirty="0"/>
              <a:t>Chivington’s massacre of Black Kettle’s village of Southern Cheyanne (Sand Creek Massacre) in 1864 and set the frontier ablaze with retaliatory raids by the Cheyenne, but also their allies the Arapaho and the Lakota.</a:t>
            </a:r>
          </a:p>
          <a:p>
            <a:r>
              <a:rPr lang="en-US" dirty="0"/>
              <a:t>It also severely damaged the Indians’ faith in the peace process and their expectations of the Army treating them fairly or speaking the truth.</a:t>
            </a:r>
          </a:p>
          <a:p>
            <a:r>
              <a:rPr lang="en-US" dirty="0"/>
              <a:t>By 1867 the level of violence had declined significantly as the Indian desire for vengeance had been largely satisfied. That’s when a new commander in the Southern Plains came west. </a:t>
            </a:r>
          </a:p>
        </p:txBody>
      </p:sp>
      <p:pic>
        <p:nvPicPr>
          <p:cNvPr id="4" name="Picture 3">
            <a:extLst>
              <a:ext uri="{FF2B5EF4-FFF2-40B4-BE49-F238E27FC236}">
                <a16:creationId xmlns:a16="http://schemas.microsoft.com/office/drawing/2014/main" id="{C976CC8F-ACA1-5102-AA24-0D5DB17B9FA4}"/>
              </a:ext>
            </a:extLst>
          </p:cNvPr>
          <p:cNvPicPr>
            <a:picLocks noChangeAspect="1"/>
          </p:cNvPicPr>
          <p:nvPr/>
        </p:nvPicPr>
        <p:blipFill>
          <a:blip r:embed="rId3"/>
          <a:stretch>
            <a:fillRect/>
          </a:stretch>
        </p:blipFill>
        <p:spPr>
          <a:xfrm>
            <a:off x="10425403" y="534145"/>
            <a:ext cx="1766597" cy="1519103"/>
          </a:xfrm>
          <a:prstGeom prst="rect">
            <a:avLst/>
          </a:prstGeom>
        </p:spPr>
      </p:pic>
    </p:spTree>
    <p:extLst>
      <p:ext uri="{BB962C8B-B14F-4D97-AF65-F5344CB8AC3E}">
        <p14:creationId xmlns:p14="http://schemas.microsoft.com/office/powerpoint/2010/main" val="298915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37D1-3B61-7211-491F-D92F1ABE7E2C}"/>
              </a:ext>
            </a:extLst>
          </p:cNvPr>
          <p:cNvSpPr>
            <a:spLocks noGrp="1"/>
          </p:cNvSpPr>
          <p:nvPr>
            <p:ph type="title"/>
          </p:nvPr>
        </p:nvSpPr>
        <p:spPr/>
        <p:txBody>
          <a:bodyPr/>
          <a:lstStyle/>
          <a:p>
            <a:r>
              <a:rPr lang="en-US" sz="3600" b="1" dirty="0"/>
              <a:t>Hancock’s War: Winfield Scott Hancock</a:t>
            </a:r>
            <a:endParaRPr lang="en-US" dirty="0"/>
          </a:p>
        </p:txBody>
      </p:sp>
      <p:sp>
        <p:nvSpPr>
          <p:cNvPr id="3" name="Content Placeholder 2">
            <a:extLst>
              <a:ext uri="{FF2B5EF4-FFF2-40B4-BE49-F238E27FC236}">
                <a16:creationId xmlns:a16="http://schemas.microsoft.com/office/drawing/2014/main" id="{74F483A1-84CD-C80D-A017-D5CC4AC74E95}"/>
              </a:ext>
            </a:extLst>
          </p:cNvPr>
          <p:cNvSpPr>
            <a:spLocks noGrp="1"/>
          </p:cNvSpPr>
          <p:nvPr>
            <p:ph idx="1"/>
          </p:nvPr>
        </p:nvSpPr>
        <p:spPr>
          <a:xfrm>
            <a:off x="401053" y="2336873"/>
            <a:ext cx="7908759" cy="4224348"/>
          </a:xfrm>
        </p:spPr>
        <p:txBody>
          <a:bodyPr>
            <a:normAutofit lnSpcReduction="10000"/>
          </a:bodyPr>
          <a:lstStyle/>
          <a:p>
            <a:r>
              <a:rPr lang="en-US" dirty="0"/>
              <a:t>Heroic and </a:t>
            </a:r>
            <a:r>
              <a:rPr lang="en-US" dirty="0" err="1"/>
              <a:t>successul</a:t>
            </a:r>
            <a:r>
              <a:rPr lang="en-US" dirty="0"/>
              <a:t> career with the Army of the Potomac in the Civil War. One of the best corps commanders in the Union Army. Admired, liked, and respected throughout the Army.</a:t>
            </a:r>
          </a:p>
          <a:p>
            <a:r>
              <a:rPr lang="en-US" dirty="0"/>
              <a:t>Knew </a:t>
            </a:r>
            <a:r>
              <a:rPr lang="en-US" b="1" i="1" dirty="0">
                <a:solidFill>
                  <a:srgbClr val="FFFF00"/>
                </a:solidFill>
              </a:rPr>
              <a:t>nothing</a:t>
            </a:r>
            <a:r>
              <a:rPr lang="en-US" dirty="0"/>
              <a:t> about Indian fighting, or Indian psychology, but was firmly </a:t>
            </a:r>
            <a:r>
              <a:rPr lang="en-US" dirty="0" err="1"/>
              <a:t>onvined</a:t>
            </a:r>
            <a:r>
              <a:rPr lang="en-US" dirty="0"/>
              <a:t> that all they were </a:t>
            </a:r>
            <a:r>
              <a:rPr lang="en-US" dirty="0" err="1"/>
              <a:t>apable</a:t>
            </a:r>
            <a:r>
              <a:rPr lang="en-US" dirty="0"/>
              <a:t> of understanding was force and </a:t>
            </a:r>
            <a:r>
              <a:rPr lang="en-US" dirty="0" err="1"/>
              <a:t>thepower</a:t>
            </a:r>
            <a:r>
              <a:rPr lang="en-US" dirty="0"/>
              <a:t> of a dominating personality.,</a:t>
            </a:r>
          </a:p>
          <a:p>
            <a:r>
              <a:rPr lang="en-US" dirty="0"/>
              <a:t>A number of Chiefs of the Cheyenne, Arapaho, and Kiowa tried to meet with him on April 12, shortly after he arrived. He refused to hear what they had to say. He instead delivered a harangue.</a:t>
            </a:r>
          </a:p>
        </p:txBody>
      </p:sp>
      <p:pic>
        <p:nvPicPr>
          <p:cNvPr id="4" name="Picture 3">
            <a:extLst>
              <a:ext uri="{FF2B5EF4-FFF2-40B4-BE49-F238E27FC236}">
                <a16:creationId xmlns:a16="http://schemas.microsoft.com/office/drawing/2014/main" id="{C976CC8F-ACA1-5102-AA24-0D5DB17B9FA4}"/>
              </a:ext>
            </a:extLst>
          </p:cNvPr>
          <p:cNvPicPr>
            <a:picLocks noChangeAspect="1"/>
          </p:cNvPicPr>
          <p:nvPr/>
        </p:nvPicPr>
        <p:blipFill>
          <a:blip r:embed="rId3"/>
          <a:stretch>
            <a:fillRect/>
          </a:stretch>
        </p:blipFill>
        <p:spPr>
          <a:xfrm>
            <a:off x="10425403" y="534145"/>
            <a:ext cx="1766597" cy="1519103"/>
          </a:xfrm>
          <a:prstGeom prst="rect">
            <a:avLst/>
          </a:prstGeom>
        </p:spPr>
      </p:pic>
      <p:pic>
        <p:nvPicPr>
          <p:cNvPr id="6" name="Picture 5">
            <a:extLst>
              <a:ext uri="{FF2B5EF4-FFF2-40B4-BE49-F238E27FC236}">
                <a16:creationId xmlns:a16="http://schemas.microsoft.com/office/drawing/2014/main" id="{C58C5EE0-1623-AEE7-3FF7-4049DF665850}"/>
              </a:ext>
            </a:extLst>
          </p:cNvPr>
          <p:cNvPicPr>
            <a:picLocks noChangeAspect="1"/>
          </p:cNvPicPr>
          <p:nvPr/>
        </p:nvPicPr>
        <p:blipFill>
          <a:blip r:embed="rId4"/>
          <a:stretch>
            <a:fillRect/>
          </a:stretch>
        </p:blipFill>
        <p:spPr>
          <a:xfrm>
            <a:off x="8646694" y="2031748"/>
            <a:ext cx="3545305" cy="4826252"/>
          </a:xfrm>
          <a:prstGeom prst="rect">
            <a:avLst/>
          </a:prstGeom>
        </p:spPr>
      </p:pic>
    </p:spTree>
    <p:extLst>
      <p:ext uri="{BB962C8B-B14F-4D97-AF65-F5344CB8AC3E}">
        <p14:creationId xmlns:p14="http://schemas.microsoft.com/office/powerpoint/2010/main" val="689682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37D1-3B61-7211-491F-D92F1ABE7E2C}"/>
              </a:ext>
            </a:extLst>
          </p:cNvPr>
          <p:cNvSpPr>
            <a:spLocks noGrp="1"/>
          </p:cNvSpPr>
          <p:nvPr>
            <p:ph type="title"/>
          </p:nvPr>
        </p:nvSpPr>
        <p:spPr/>
        <p:txBody>
          <a:bodyPr/>
          <a:lstStyle/>
          <a:p>
            <a:r>
              <a:rPr lang="en-US" sz="3600" b="1" dirty="0"/>
              <a:t>Hancock’s War: Meeting at Fort </a:t>
            </a:r>
            <a:r>
              <a:rPr lang="en-US" sz="3600" b="1" dirty="0" err="1"/>
              <a:t>Larned</a:t>
            </a:r>
            <a:endParaRPr lang="en-US" dirty="0"/>
          </a:p>
        </p:txBody>
      </p:sp>
      <p:sp>
        <p:nvSpPr>
          <p:cNvPr id="3" name="Content Placeholder 2">
            <a:extLst>
              <a:ext uri="{FF2B5EF4-FFF2-40B4-BE49-F238E27FC236}">
                <a16:creationId xmlns:a16="http://schemas.microsoft.com/office/drawing/2014/main" id="{74F483A1-84CD-C80D-A017-D5CC4AC74E95}"/>
              </a:ext>
            </a:extLst>
          </p:cNvPr>
          <p:cNvSpPr>
            <a:spLocks noGrp="1"/>
          </p:cNvSpPr>
          <p:nvPr>
            <p:ph idx="1"/>
          </p:nvPr>
        </p:nvSpPr>
        <p:spPr>
          <a:xfrm>
            <a:off x="401053" y="2336873"/>
            <a:ext cx="11213431" cy="4224348"/>
          </a:xfrm>
        </p:spPr>
        <p:txBody>
          <a:bodyPr>
            <a:normAutofit/>
          </a:bodyPr>
          <a:lstStyle/>
          <a:p>
            <a:pPr marL="0" indent="0">
              <a:buNone/>
            </a:pPr>
            <a:r>
              <a:rPr lang="en-US" sz="2800" i="1" dirty="0">
                <a:effectLst/>
                <a:ea typeface="Times New Roman" panose="02020603050405020304" pitchFamily="18" charset="0"/>
              </a:rPr>
              <a:t>You know very well, if you go to war with the white man you will lose….I have a great many chiefs with me that have commanded more men than you ever saw, and they have fought more great battles than you have fought fights.</a:t>
            </a:r>
          </a:p>
          <a:p>
            <a:pPr marL="0" indent="0">
              <a:buNone/>
            </a:pPr>
            <a:endParaRPr lang="en-US" sz="2800" dirty="0"/>
          </a:p>
          <a:p>
            <a:pPr marL="0" indent="0">
              <a:buNone/>
            </a:pPr>
            <a:r>
              <a:rPr lang="en-US" sz="2800" i="1" spc="-20" dirty="0">
                <a:effectLst/>
                <a:ea typeface="Times New Roman" panose="02020603050405020304" pitchFamily="18" charset="0"/>
                <a:cs typeface="Times New Roman" panose="02020603050405020304" pitchFamily="18" charset="0"/>
              </a:rPr>
              <a:t>I have a great deal to say to the Indians, but I want to talk with them all together. I want to say it at once.</a:t>
            </a:r>
            <a:endParaRPr lang="en-US" sz="2800" dirty="0">
              <a:effectLst/>
              <a:ea typeface="Calibri" panose="020F0502020204030204" pitchFamily="34" charset="0"/>
              <a:cs typeface="Times New Roman" panose="02020603050405020304" pitchFamily="18" charset="0"/>
            </a:endParaRPr>
          </a:p>
          <a:p>
            <a:pPr marL="0" indent="0">
              <a:buNone/>
            </a:pPr>
            <a:endParaRPr lang="en-US" sz="2800" dirty="0"/>
          </a:p>
        </p:txBody>
      </p:sp>
      <p:pic>
        <p:nvPicPr>
          <p:cNvPr id="4" name="Picture 3">
            <a:extLst>
              <a:ext uri="{FF2B5EF4-FFF2-40B4-BE49-F238E27FC236}">
                <a16:creationId xmlns:a16="http://schemas.microsoft.com/office/drawing/2014/main" id="{C976CC8F-ACA1-5102-AA24-0D5DB17B9FA4}"/>
              </a:ext>
            </a:extLst>
          </p:cNvPr>
          <p:cNvPicPr>
            <a:picLocks noChangeAspect="1"/>
          </p:cNvPicPr>
          <p:nvPr/>
        </p:nvPicPr>
        <p:blipFill>
          <a:blip r:embed="rId3"/>
          <a:stretch>
            <a:fillRect/>
          </a:stretch>
        </p:blipFill>
        <p:spPr>
          <a:xfrm>
            <a:off x="10425403" y="534145"/>
            <a:ext cx="1766597" cy="1519103"/>
          </a:xfrm>
          <a:prstGeom prst="rect">
            <a:avLst/>
          </a:prstGeom>
        </p:spPr>
      </p:pic>
    </p:spTree>
    <p:extLst>
      <p:ext uri="{BB962C8B-B14F-4D97-AF65-F5344CB8AC3E}">
        <p14:creationId xmlns:p14="http://schemas.microsoft.com/office/powerpoint/2010/main" val="76654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a:xfrm>
            <a:off x="375521" y="843261"/>
            <a:ext cx="9613861" cy="1080938"/>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What Came Before </a:t>
            </a:r>
            <a:r>
              <a:rPr lang="en-US" i="1" dirty="0"/>
              <a:t>(From Christopher Columbus to Manifest Destiny)</a:t>
            </a:r>
          </a:p>
          <a:p>
            <a:r>
              <a:rPr lang="en-US" dirty="0"/>
              <a:t>Week 2: A House Divided </a:t>
            </a:r>
            <a:r>
              <a:rPr lang="en-US" i="1" dirty="0"/>
              <a:t>(Genesis of the Western Wars)</a:t>
            </a:r>
          </a:p>
          <a:p>
            <a:r>
              <a:rPr lang="en-US" dirty="0"/>
              <a:t>Week 3: The Opponents </a:t>
            </a:r>
            <a:r>
              <a:rPr lang="en-US" i="1" dirty="0"/>
              <a:t>(The US Army and the Natives)</a:t>
            </a:r>
          </a:p>
          <a:p>
            <a:r>
              <a:rPr lang="en-US" dirty="0"/>
              <a:t>Week 4: Red Cloud’s War, the Lakota, and the Northern Plains</a:t>
            </a:r>
          </a:p>
          <a:p>
            <a:r>
              <a:rPr lang="en-US" dirty="0"/>
              <a:t>Week 5: Hancock’s War, </a:t>
            </a:r>
            <a:r>
              <a:rPr lang="en-US" i="1" dirty="0" err="1"/>
              <a:t>Commancheria</a:t>
            </a:r>
            <a:r>
              <a:rPr lang="en-US" dirty="0"/>
              <a:t>,  and the Southern Plains</a:t>
            </a:r>
          </a:p>
          <a:p>
            <a:r>
              <a:rPr lang="en-US" dirty="0"/>
              <a:t>Week 6: The Long Struggle for </a:t>
            </a:r>
            <a:r>
              <a:rPr lang="en-US" i="1" dirty="0"/>
              <a:t>Apacheria </a:t>
            </a:r>
            <a:r>
              <a:rPr lang="en-US" dirty="0"/>
              <a:t>and the Southwest</a:t>
            </a:r>
            <a:endParaRPr lang="en-US" sz="2800" u="sng" dirty="0"/>
          </a:p>
          <a:p>
            <a:r>
              <a:rPr lang="en-US" dirty="0"/>
              <a:t>Week 7: The Forgotten Wars </a:t>
            </a:r>
            <a:r>
              <a:rPr lang="en-US" i="1" dirty="0"/>
              <a:t>(The Great Basin and Pacific Northwest)</a:t>
            </a:r>
          </a:p>
          <a:p>
            <a:r>
              <a:rPr lang="en-US" dirty="0"/>
              <a:t>Week 8: Finale </a:t>
            </a:r>
            <a:r>
              <a:rPr lang="en-US" i="1" dirty="0"/>
              <a:t>(From the Little Bighorn to Wounded Knee)</a:t>
            </a:r>
          </a:p>
        </p:txBody>
      </p:sp>
      <p:pic>
        <p:nvPicPr>
          <p:cNvPr id="7" name="Picture 6">
            <a:extLst>
              <a:ext uri="{FF2B5EF4-FFF2-40B4-BE49-F238E27FC236}">
                <a16:creationId xmlns:a16="http://schemas.microsoft.com/office/drawing/2014/main" id="{7F4B9E40-3645-3CEF-07D4-C8DEB7949728}"/>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6453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37D1-3B61-7211-491F-D92F1ABE7E2C}"/>
              </a:ext>
            </a:extLst>
          </p:cNvPr>
          <p:cNvSpPr>
            <a:spLocks noGrp="1"/>
          </p:cNvSpPr>
          <p:nvPr>
            <p:ph type="title"/>
          </p:nvPr>
        </p:nvSpPr>
        <p:spPr/>
        <p:txBody>
          <a:bodyPr/>
          <a:lstStyle/>
          <a:p>
            <a:r>
              <a:rPr lang="en-US" sz="3600" b="1" dirty="0"/>
              <a:t>Hancock’s War: Meeting at Fort </a:t>
            </a:r>
            <a:r>
              <a:rPr lang="en-US" sz="3600" b="1" dirty="0" err="1"/>
              <a:t>Larned</a:t>
            </a:r>
            <a:endParaRPr lang="en-US" dirty="0"/>
          </a:p>
        </p:txBody>
      </p:sp>
      <p:sp>
        <p:nvSpPr>
          <p:cNvPr id="3" name="Content Placeholder 2">
            <a:extLst>
              <a:ext uri="{FF2B5EF4-FFF2-40B4-BE49-F238E27FC236}">
                <a16:creationId xmlns:a16="http://schemas.microsoft.com/office/drawing/2014/main" id="{74F483A1-84CD-C80D-A017-D5CC4AC74E95}"/>
              </a:ext>
            </a:extLst>
          </p:cNvPr>
          <p:cNvSpPr>
            <a:spLocks noGrp="1"/>
          </p:cNvSpPr>
          <p:nvPr>
            <p:ph idx="1"/>
          </p:nvPr>
        </p:nvSpPr>
        <p:spPr>
          <a:xfrm>
            <a:off x="401053" y="2336873"/>
            <a:ext cx="11197389" cy="4224348"/>
          </a:xfrm>
        </p:spPr>
        <p:txBody>
          <a:bodyPr>
            <a:normAutofit lnSpcReduction="10000"/>
          </a:bodyPr>
          <a:lstStyle/>
          <a:p>
            <a:r>
              <a:rPr lang="en-US" dirty="0"/>
              <a:t>Two days later Hancock and his escort (the 7</a:t>
            </a:r>
            <a:r>
              <a:rPr lang="en-US" baseline="30000" dirty="0"/>
              <a:t>th</a:t>
            </a:r>
            <a:r>
              <a:rPr lang="en-US" dirty="0"/>
              <a:t> Cavalry under LTC George Armstrong Custer) rode west to meet with the leaders of a very large village of Cheyenne and Lakota. Hancock ignored advice to camp a respectful distance away, and instead brought his cavalry right up to the edge of the village to intimidate the Indians.</a:t>
            </a:r>
          </a:p>
          <a:p>
            <a:r>
              <a:rPr lang="en-US" dirty="0"/>
              <a:t>Afraid of a repetition of the Sand Creek massacre, the village’s women and children fled, which Hancock interpreted as a deliberate slight. He refused to talk peace unless the warriors brought them back.</a:t>
            </a:r>
          </a:p>
          <a:p>
            <a:r>
              <a:rPr lang="en-US" dirty="0"/>
              <a:t>A number of warriors tried, but either could not find them (unlikely) or could not persuade them to return (very likely). </a:t>
            </a:r>
          </a:p>
          <a:p>
            <a:r>
              <a:rPr lang="en-US" dirty="0"/>
              <a:t>Hancock sent the 7</a:t>
            </a:r>
            <a:r>
              <a:rPr lang="en-US" baseline="30000" dirty="0"/>
              <a:t>th</a:t>
            </a:r>
            <a:r>
              <a:rPr lang="en-US" dirty="0"/>
              <a:t> Cavalry out after them as well, but they couldn’t find anyone.</a:t>
            </a:r>
          </a:p>
        </p:txBody>
      </p:sp>
      <p:pic>
        <p:nvPicPr>
          <p:cNvPr id="4" name="Picture 3">
            <a:extLst>
              <a:ext uri="{FF2B5EF4-FFF2-40B4-BE49-F238E27FC236}">
                <a16:creationId xmlns:a16="http://schemas.microsoft.com/office/drawing/2014/main" id="{C976CC8F-ACA1-5102-AA24-0D5DB17B9FA4}"/>
              </a:ext>
            </a:extLst>
          </p:cNvPr>
          <p:cNvPicPr>
            <a:picLocks noChangeAspect="1"/>
          </p:cNvPicPr>
          <p:nvPr/>
        </p:nvPicPr>
        <p:blipFill>
          <a:blip r:embed="rId3"/>
          <a:stretch>
            <a:fillRect/>
          </a:stretch>
        </p:blipFill>
        <p:spPr>
          <a:xfrm>
            <a:off x="10425403" y="534145"/>
            <a:ext cx="1766597" cy="1519103"/>
          </a:xfrm>
          <a:prstGeom prst="rect">
            <a:avLst/>
          </a:prstGeom>
        </p:spPr>
      </p:pic>
    </p:spTree>
    <p:extLst>
      <p:ext uri="{BB962C8B-B14F-4D97-AF65-F5344CB8AC3E}">
        <p14:creationId xmlns:p14="http://schemas.microsoft.com/office/powerpoint/2010/main" val="333858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37D1-3B61-7211-491F-D92F1ABE7E2C}"/>
              </a:ext>
            </a:extLst>
          </p:cNvPr>
          <p:cNvSpPr>
            <a:spLocks noGrp="1"/>
          </p:cNvSpPr>
          <p:nvPr>
            <p:ph type="title"/>
          </p:nvPr>
        </p:nvSpPr>
        <p:spPr/>
        <p:txBody>
          <a:bodyPr/>
          <a:lstStyle/>
          <a:p>
            <a:r>
              <a:rPr lang="en-US" sz="3600" b="1" dirty="0"/>
              <a:t>Hancock’s War: Meeting at Fort </a:t>
            </a:r>
            <a:r>
              <a:rPr lang="en-US" sz="3600" b="1" dirty="0" err="1"/>
              <a:t>Larned</a:t>
            </a:r>
            <a:endParaRPr lang="en-US" dirty="0"/>
          </a:p>
        </p:txBody>
      </p:sp>
      <p:sp>
        <p:nvSpPr>
          <p:cNvPr id="3" name="Content Placeholder 2">
            <a:extLst>
              <a:ext uri="{FF2B5EF4-FFF2-40B4-BE49-F238E27FC236}">
                <a16:creationId xmlns:a16="http://schemas.microsoft.com/office/drawing/2014/main" id="{74F483A1-84CD-C80D-A017-D5CC4AC74E95}"/>
              </a:ext>
            </a:extLst>
          </p:cNvPr>
          <p:cNvSpPr>
            <a:spLocks noGrp="1"/>
          </p:cNvSpPr>
          <p:nvPr>
            <p:ph idx="1"/>
          </p:nvPr>
        </p:nvSpPr>
        <p:spPr>
          <a:xfrm>
            <a:off x="401054" y="2336873"/>
            <a:ext cx="3449051" cy="4224348"/>
          </a:xfrm>
        </p:spPr>
        <p:txBody>
          <a:bodyPr>
            <a:normAutofit/>
          </a:bodyPr>
          <a:lstStyle/>
          <a:p>
            <a:r>
              <a:rPr lang="en-US" dirty="0"/>
              <a:t>So Hancock burned the village, destroying all of the worldly possessions of between eight and twelve thousand Indians, thinking this would cow them into surrender. </a:t>
            </a:r>
          </a:p>
        </p:txBody>
      </p:sp>
      <p:pic>
        <p:nvPicPr>
          <p:cNvPr id="4" name="Picture 3">
            <a:extLst>
              <a:ext uri="{FF2B5EF4-FFF2-40B4-BE49-F238E27FC236}">
                <a16:creationId xmlns:a16="http://schemas.microsoft.com/office/drawing/2014/main" id="{C976CC8F-ACA1-5102-AA24-0D5DB17B9FA4}"/>
              </a:ext>
            </a:extLst>
          </p:cNvPr>
          <p:cNvPicPr>
            <a:picLocks noChangeAspect="1"/>
          </p:cNvPicPr>
          <p:nvPr/>
        </p:nvPicPr>
        <p:blipFill>
          <a:blip r:embed="rId3"/>
          <a:stretch>
            <a:fillRect/>
          </a:stretch>
        </p:blipFill>
        <p:spPr>
          <a:xfrm>
            <a:off x="10425403" y="534145"/>
            <a:ext cx="1766597" cy="1519103"/>
          </a:xfrm>
          <a:prstGeom prst="rect">
            <a:avLst/>
          </a:prstGeom>
        </p:spPr>
      </p:pic>
      <p:pic>
        <p:nvPicPr>
          <p:cNvPr id="6" name="Picture 5">
            <a:extLst>
              <a:ext uri="{FF2B5EF4-FFF2-40B4-BE49-F238E27FC236}">
                <a16:creationId xmlns:a16="http://schemas.microsoft.com/office/drawing/2014/main" id="{C0730A14-49D0-7D5A-5044-F9E504BE863F}"/>
              </a:ext>
            </a:extLst>
          </p:cNvPr>
          <p:cNvPicPr>
            <a:picLocks noChangeAspect="1"/>
          </p:cNvPicPr>
          <p:nvPr/>
        </p:nvPicPr>
        <p:blipFill>
          <a:blip r:embed="rId4"/>
          <a:stretch>
            <a:fillRect/>
          </a:stretch>
        </p:blipFill>
        <p:spPr>
          <a:xfrm>
            <a:off x="4026568" y="2150062"/>
            <a:ext cx="7962214" cy="4607188"/>
          </a:xfrm>
          <a:prstGeom prst="rect">
            <a:avLst/>
          </a:prstGeom>
        </p:spPr>
      </p:pic>
    </p:spTree>
    <p:extLst>
      <p:ext uri="{BB962C8B-B14F-4D97-AF65-F5344CB8AC3E}">
        <p14:creationId xmlns:p14="http://schemas.microsoft.com/office/powerpoint/2010/main" val="629734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02C4-9175-7C68-14C9-847EBAD5E32F}"/>
              </a:ext>
            </a:extLst>
          </p:cNvPr>
          <p:cNvSpPr>
            <a:spLocks noGrp="1"/>
          </p:cNvSpPr>
          <p:nvPr>
            <p:ph type="title"/>
          </p:nvPr>
        </p:nvSpPr>
        <p:spPr/>
        <p:txBody>
          <a:bodyPr/>
          <a:lstStyle/>
          <a:p>
            <a:r>
              <a:rPr lang="en-US" sz="3600" b="1" dirty="0"/>
              <a:t>Hancock’s War: More War</a:t>
            </a:r>
            <a:endParaRPr lang="en-US" dirty="0"/>
          </a:p>
        </p:txBody>
      </p:sp>
      <p:sp>
        <p:nvSpPr>
          <p:cNvPr id="3" name="Content Placeholder 2">
            <a:extLst>
              <a:ext uri="{FF2B5EF4-FFF2-40B4-BE49-F238E27FC236}">
                <a16:creationId xmlns:a16="http://schemas.microsoft.com/office/drawing/2014/main" id="{4D5D7B42-77CA-3C7F-D26B-7FEF00FCB108}"/>
              </a:ext>
            </a:extLst>
          </p:cNvPr>
          <p:cNvSpPr>
            <a:spLocks noGrp="1"/>
          </p:cNvSpPr>
          <p:nvPr>
            <p:ph idx="1"/>
          </p:nvPr>
        </p:nvSpPr>
        <p:spPr>
          <a:xfrm>
            <a:off x="680321" y="2336872"/>
            <a:ext cx="4533363" cy="4336643"/>
          </a:xfrm>
        </p:spPr>
        <p:txBody>
          <a:bodyPr/>
          <a:lstStyle/>
          <a:p>
            <a:r>
              <a:rPr lang="en-US" dirty="0"/>
              <a:t>It might have in winter, but not in spring, when there was still plenty of time to hunt and collect enough food and hides for shelter to at least survive the next winter. Instead, it just enraged them, and all of the tribe members who were not there. </a:t>
            </a:r>
          </a:p>
          <a:p>
            <a:endParaRPr lang="en-US" dirty="0"/>
          </a:p>
        </p:txBody>
      </p:sp>
      <p:pic>
        <p:nvPicPr>
          <p:cNvPr id="8" name="Picture 7">
            <a:extLst>
              <a:ext uri="{FF2B5EF4-FFF2-40B4-BE49-F238E27FC236}">
                <a16:creationId xmlns:a16="http://schemas.microsoft.com/office/drawing/2014/main" id="{6BDC10F8-66E7-FEE5-0231-75FD05F5FEB5}"/>
              </a:ext>
            </a:extLst>
          </p:cNvPr>
          <p:cNvPicPr>
            <a:picLocks noChangeAspect="1"/>
          </p:cNvPicPr>
          <p:nvPr/>
        </p:nvPicPr>
        <p:blipFill>
          <a:blip r:embed="rId2"/>
          <a:stretch>
            <a:fillRect/>
          </a:stretch>
        </p:blipFill>
        <p:spPr>
          <a:xfrm>
            <a:off x="10425403" y="534145"/>
            <a:ext cx="1766597" cy="1519103"/>
          </a:xfrm>
          <a:prstGeom prst="rect">
            <a:avLst/>
          </a:prstGeom>
        </p:spPr>
      </p:pic>
    </p:spTree>
    <p:extLst>
      <p:ext uri="{BB962C8B-B14F-4D97-AF65-F5344CB8AC3E}">
        <p14:creationId xmlns:p14="http://schemas.microsoft.com/office/powerpoint/2010/main" val="1258869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02C4-9175-7C68-14C9-847EBAD5E32F}"/>
              </a:ext>
            </a:extLst>
          </p:cNvPr>
          <p:cNvSpPr>
            <a:spLocks noGrp="1"/>
          </p:cNvSpPr>
          <p:nvPr>
            <p:ph type="title"/>
          </p:nvPr>
        </p:nvSpPr>
        <p:spPr/>
        <p:txBody>
          <a:bodyPr/>
          <a:lstStyle/>
          <a:p>
            <a:r>
              <a:rPr lang="en-US" sz="3600" b="1" dirty="0"/>
              <a:t>Hancock’s War: Two Results</a:t>
            </a:r>
            <a:endParaRPr lang="en-US" dirty="0"/>
          </a:p>
        </p:txBody>
      </p:sp>
      <p:sp>
        <p:nvSpPr>
          <p:cNvPr id="3" name="Content Placeholder 2">
            <a:extLst>
              <a:ext uri="{FF2B5EF4-FFF2-40B4-BE49-F238E27FC236}">
                <a16:creationId xmlns:a16="http://schemas.microsoft.com/office/drawing/2014/main" id="{4D5D7B42-77CA-3C7F-D26B-7FEF00FCB108}"/>
              </a:ext>
            </a:extLst>
          </p:cNvPr>
          <p:cNvSpPr>
            <a:spLocks noGrp="1"/>
          </p:cNvSpPr>
          <p:nvPr>
            <p:ph idx="1"/>
          </p:nvPr>
        </p:nvSpPr>
        <p:spPr>
          <a:xfrm>
            <a:off x="151562" y="2336872"/>
            <a:ext cx="4709196" cy="4336643"/>
          </a:xfrm>
        </p:spPr>
        <p:txBody>
          <a:bodyPr>
            <a:normAutofit lnSpcReduction="10000"/>
          </a:bodyPr>
          <a:lstStyle/>
          <a:p>
            <a:r>
              <a:rPr lang="en-US" dirty="0"/>
              <a:t>1. The frontier exploded again in numerous Indian raids on settler wagon trains, farms, army supply convoys, and attacks on isolated army patrols. In the next three months there were ten serious engagements in Kansas alone, with many fatalities. </a:t>
            </a:r>
          </a:p>
          <a:p>
            <a:r>
              <a:rPr lang="en-US" dirty="0"/>
              <a:t>2. In August Hancock was relieved of command and transferred to other duties. He was replaced by General Phillip Sheridan.</a:t>
            </a:r>
          </a:p>
          <a:p>
            <a:endParaRPr lang="en-US" dirty="0"/>
          </a:p>
        </p:txBody>
      </p:sp>
      <p:pic>
        <p:nvPicPr>
          <p:cNvPr id="8" name="Picture 7">
            <a:extLst>
              <a:ext uri="{FF2B5EF4-FFF2-40B4-BE49-F238E27FC236}">
                <a16:creationId xmlns:a16="http://schemas.microsoft.com/office/drawing/2014/main" id="{6BDC10F8-66E7-FEE5-0231-75FD05F5FEB5}"/>
              </a:ext>
            </a:extLst>
          </p:cNvPr>
          <p:cNvPicPr>
            <a:picLocks noChangeAspect="1"/>
          </p:cNvPicPr>
          <p:nvPr/>
        </p:nvPicPr>
        <p:blipFill>
          <a:blip r:embed="rId2"/>
          <a:stretch>
            <a:fillRect/>
          </a:stretch>
        </p:blipFill>
        <p:spPr>
          <a:xfrm>
            <a:off x="10425403" y="534145"/>
            <a:ext cx="1766597" cy="1519103"/>
          </a:xfrm>
          <a:prstGeom prst="rect">
            <a:avLst/>
          </a:prstGeom>
        </p:spPr>
      </p:pic>
    </p:spTree>
    <p:extLst>
      <p:ext uri="{BB962C8B-B14F-4D97-AF65-F5344CB8AC3E}">
        <p14:creationId xmlns:p14="http://schemas.microsoft.com/office/powerpoint/2010/main" val="65144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3: </a:t>
            </a:r>
            <a:br>
              <a:rPr lang="en-US" sz="4800" dirty="0"/>
            </a:br>
            <a:r>
              <a:rPr lang="en-US" sz="4800" dirty="0"/>
              <a:t>Sheridan’s War</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4" name="Picture 3">
            <a:extLst>
              <a:ext uri="{FF2B5EF4-FFF2-40B4-BE49-F238E27FC236}">
                <a16:creationId xmlns:a16="http://schemas.microsoft.com/office/drawing/2014/main" id="{63D52DE8-57B3-9903-8175-2A4C1576DAAB}"/>
              </a:ext>
            </a:extLst>
          </p:cNvPr>
          <p:cNvPicPr>
            <a:picLocks noChangeAspect="1"/>
          </p:cNvPicPr>
          <p:nvPr/>
        </p:nvPicPr>
        <p:blipFill>
          <a:blip r:embed="rId2"/>
          <a:stretch>
            <a:fillRect/>
          </a:stretch>
        </p:blipFill>
        <p:spPr>
          <a:xfrm>
            <a:off x="9992266" y="2669448"/>
            <a:ext cx="1766597" cy="1519103"/>
          </a:xfrm>
          <a:prstGeom prst="rect">
            <a:avLst/>
          </a:prstGeom>
        </p:spPr>
      </p:pic>
    </p:spTree>
    <p:extLst>
      <p:ext uri="{BB962C8B-B14F-4D97-AF65-F5344CB8AC3E}">
        <p14:creationId xmlns:p14="http://schemas.microsoft.com/office/powerpoint/2010/main" val="100669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War—The Man and the Plan</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417095" y="2336872"/>
            <a:ext cx="8213558" cy="4304559"/>
          </a:xfrm>
        </p:spPr>
        <p:txBody>
          <a:bodyPr/>
          <a:lstStyle/>
          <a:p>
            <a:r>
              <a:rPr lang="en-US" b="1" dirty="0">
                <a:solidFill>
                  <a:srgbClr val="FFFF00"/>
                </a:solidFill>
              </a:rPr>
              <a:t>The Man: </a:t>
            </a:r>
            <a:r>
              <a:rPr lang="en-US" dirty="0"/>
              <a:t>Outstanding Union General in the Civil Wat; trusted subordinate of both Sherman and Grant. </a:t>
            </a:r>
            <a:r>
              <a:rPr lang="en-US" i="1" dirty="0"/>
              <a:t>(Played very well by J. Carrol </a:t>
            </a:r>
            <a:r>
              <a:rPr lang="en-US" i="1" dirty="0" err="1"/>
              <a:t>Naish</a:t>
            </a:r>
            <a:r>
              <a:rPr lang="en-US" i="1" dirty="0"/>
              <a:t> in several John Ford western films.) </a:t>
            </a:r>
            <a:r>
              <a:rPr lang="en-US" dirty="0"/>
              <a:t>Commanded the cavalry of the Army of the Potomac and forced Lee to abandon </a:t>
            </a:r>
            <a:r>
              <a:rPr lang="en-US" dirty="0" err="1"/>
              <a:t>th</a:t>
            </a:r>
            <a:r>
              <a:rPr lang="en-US" dirty="0"/>
              <a:t> Petersburg defenses and then pursued his army effectively to destruction, resulting in the surrender at Appomattox.</a:t>
            </a:r>
          </a:p>
          <a:p>
            <a:r>
              <a:rPr lang="en-US" b="1" dirty="0">
                <a:solidFill>
                  <a:srgbClr val="FFFF00"/>
                </a:solidFill>
              </a:rPr>
              <a:t>The Plan: </a:t>
            </a:r>
            <a:r>
              <a:rPr lang="en-US" dirty="0"/>
              <a:t>Take the war to the enemy using their own methods, but take advantage of the Army’s two major advantages: superior Firepower and Logistics.</a:t>
            </a:r>
          </a:p>
          <a:p>
            <a:endParaRPr lang="en-US" dirty="0"/>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9" name="Picture 8">
            <a:extLst>
              <a:ext uri="{FF2B5EF4-FFF2-40B4-BE49-F238E27FC236}">
                <a16:creationId xmlns:a16="http://schemas.microsoft.com/office/drawing/2014/main" id="{6FDB3C30-C6EE-1336-7846-2BE71E2409E8}"/>
              </a:ext>
            </a:extLst>
          </p:cNvPr>
          <p:cNvPicPr>
            <a:picLocks noChangeAspect="1"/>
          </p:cNvPicPr>
          <p:nvPr/>
        </p:nvPicPr>
        <p:blipFill>
          <a:blip r:embed="rId3"/>
          <a:stretch>
            <a:fillRect/>
          </a:stretch>
        </p:blipFill>
        <p:spPr>
          <a:xfrm>
            <a:off x="8961368" y="2042564"/>
            <a:ext cx="3230632" cy="4815436"/>
          </a:xfrm>
          <a:prstGeom prst="rect">
            <a:avLst/>
          </a:prstGeom>
        </p:spPr>
      </p:pic>
    </p:spTree>
    <p:extLst>
      <p:ext uri="{BB962C8B-B14F-4D97-AF65-F5344CB8AC3E}">
        <p14:creationId xmlns:p14="http://schemas.microsoft.com/office/powerpoint/2010/main" val="4046254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War—Battle of Beecher Island</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449180" y="2336872"/>
            <a:ext cx="4411578" cy="4304559"/>
          </a:xfrm>
        </p:spPr>
        <p:txBody>
          <a:bodyPr>
            <a:normAutofit lnSpcReduction="10000"/>
          </a:bodyPr>
          <a:lstStyle/>
          <a:p>
            <a:r>
              <a:rPr lang="en-US" dirty="0"/>
              <a:t>As a first step. Sheridan authorized the formation of a unit of experienced Indian scouts, serving under handpicked officers and armed with Spencer repeating rifles, to seek out Native raiding bands and destroy them.</a:t>
            </a:r>
          </a:p>
          <a:p>
            <a:r>
              <a:rPr lang="en-US" dirty="0"/>
              <a:t>By early September of 1868, Major Forsyth’s Scout Company had begun hunting Indian bands.</a:t>
            </a:r>
          </a:p>
          <a:p>
            <a:endParaRPr lang="en-US" dirty="0"/>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81817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War—Battle of Beecher Island</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368968" y="2336872"/>
            <a:ext cx="4235117" cy="4304559"/>
          </a:xfrm>
        </p:spPr>
        <p:txBody>
          <a:bodyPr/>
          <a:lstStyle/>
          <a:p>
            <a:r>
              <a:rPr lang="en-US" dirty="0"/>
              <a:t>It found them almost immediately—and followed them to a very larger encampment of Arapaho and Cheyenne, as well as both Oglala and Brulé Lakota.</a:t>
            </a:r>
          </a:p>
          <a:p>
            <a:r>
              <a:rPr lang="en-US" dirty="0"/>
              <a:t>Grossly outnumbered, they dug in on a sand bar in a shallow river and fought off numerous attacks for three days before relived.</a:t>
            </a:r>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83196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War—Battle of Beecher Island</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680322" y="2336872"/>
            <a:ext cx="10260393" cy="4304559"/>
          </a:xfrm>
        </p:spPr>
        <p:txBody>
          <a:bodyPr>
            <a:normAutofit/>
          </a:bodyPr>
          <a:lstStyle/>
          <a:p>
            <a:r>
              <a:rPr lang="en-US" dirty="0"/>
              <a:t>The Battle of Beecher Island (named for the unit’s second-in-command, who was </a:t>
            </a:r>
            <a:r>
              <a:rPr lang="en-US" dirty="0" err="1"/>
              <a:t>killd</a:t>
            </a:r>
            <a:r>
              <a:rPr lang="en-US" dirty="0"/>
              <a:t> in </a:t>
            </a:r>
            <a:r>
              <a:rPr lang="en-US" dirty="0" err="1"/>
              <a:t>th</a:t>
            </a:r>
            <a:r>
              <a:rPr lang="en-US" dirty="0"/>
              <a:t> action) was hailed as a heroic defense, which it was. But it was hardly he decisive victory sometimes claimed. </a:t>
            </a:r>
          </a:p>
          <a:p>
            <a:r>
              <a:rPr lang="en-US" dirty="0"/>
              <a:t>Forsyth’s unit of fifty men suffered six killed and nineteen wounded, half the unit’ strength, and with wo of its three officers dead and the commander critically wounded, the unit was disbanded.</a:t>
            </a:r>
          </a:p>
          <a:p>
            <a:r>
              <a:rPr lang="en-US" dirty="0"/>
              <a:t>By the time relief came, their ammunition was almost exhausted and the men were on the verge of collapse from dehydration, fatigue, and exposure. Another day and the command would have been wiped out.</a:t>
            </a:r>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725899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EC8A-F86F-BEFD-62E2-F92D3F74A6B5}"/>
              </a:ext>
            </a:extLst>
          </p:cNvPr>
          <p:cNvSpPr>
            <a:spLocks noGrp="1"/>
          </p:cNvSpPr>
          <p:nvPr>
            <p:ph type="title"/>
          </p:nvPr>
        </p:nvSpPr>
        <p:spPr/>
        <p:txBody>
          <a:bodyPr/>
          <a:lstStyle/>
          <a:p>
            <a:r>
              <a:rPr lang="en-US" dirty="0"/>
              <a:t>Sheridan’s War—Battle of Beecher Island</a:t>
            </a:r>
          </a:p>
        </p:txBody>
      </p:sp>
      <p:sp>
        <p:nvSpPr>
          <p:cNvPr id="3" name="Content Placeholder 2">
            <a:extLst>
              <a:ext uri="{FF2B5EF4-FFF2-40B4-BE49-F238E27FC236}">
                <a16:creationId xmlns:a16="http://schemas.microsoft.com/office/drawing/2014/main" id="{C2754AFD-489C-8180-5F9F-EABB115F86E9}"/>
              </a:ext>
            </a:extLst>
          </p:cNvPr>
          <p:cNvSpPr>
            <a:spLocks noGrp="1"/>
          </p:cNvSpPr>
          <p:nvPr>
            <p:ph idx="1"/>
          </p:nvPr>
        </p:nvSpPr>
        <p:spPr/>
        <p:txBody>
          <a:bodyPr>
            <a:normAutofit lnSpcReduction="10000"/>
          </a:bodyPr>
          <a:lstStyle/>
          <a:p>
            <a:r>
              <a:rPr lang="en-US" dirty="0"/>
              <a:t>The Indians may have suffered between nine (known by name to have did) and thirty-five (the Army’s claim) dead. For once, the Army claim may be close to correct. There were multiple mounted charges against a well-armed force of experienced fighters, who expended somewhere between six and ten thousand rounds of ammunition. </a:t>
            </a:r>
          </a:p>
          <a:p>
            <a:pPr lvl="1"/>
            <a:r>
              <a:rPr lang="en-US" dirty="0"/>
              <a:t>Each man carried 140 rounds of carbine ammunition and 30 rounds of revolver ammunition. (about 7,000 carbine rounds and 1,500 revolver)</a:t>
            </a:r>
          </a:p>
          <a:p>
            <a:pPr lvl="1"/>
            <a:r>
              <a:rPr lang="en-US" dirty="0"/>
              <a:t>4,000 additional rounds were carried by pack mule.</a:t>
            </a:r>
          </a:p>
          <a:p>
            <a:pPr lvl="1"/>
            <a:r>
              <a:rPr lang="en-US" dirty="0"/>
              <a:t>Not all of these were expended and some, particularly the pack mule, may have been lost.</a:t>
            </a:r>
          </a:p>
          <a:p>
            <a:endParaRPr lang="en-US" dirty="0"/>
          </a:p>
        </p:txBody>
      </p:sp>
      <p:pic>
        <p:nvPicPr>
          <p:cNvPr id="4" name="Picture 3">
            <a:extLst>
              <a:ext uri="{FF2B5EF4-FFF2-40B4-BE49-F238E27FC236}">
                <a16:creationId xmlns:a16="http://schemas.microsoft.com/office/drawing/2014/main" id="{E908453A-E7A7-9BF1-2B32-C67CD37AB8C0}"/>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43774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“A Good Day To Die”</a:t>
            </a:r>
            <a:br>
              <a:rPr lang="en-US" sz="4800" dirty="0"/>
            </a:br>
            <a:r>
              <a:rPr lang="en-US" sz="4800" dirty="0"/>
              <a:t>Indian Wars in the West</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fontScale="92500" lnSpcReduction="20000"/>
          </a:bodyPr>
          <a:lstStyle/>
          <a:p>
            <a:pPr algn="ctr"/>
            <a:endParaRPr lang="en-US" sz="4000" i="1" dirty="0"/>
          </a:p>
          <a:p>
            <a:pPr algn="ctr"/>
            <a:r>
              <a:rPr lang="en-US" sz="4000" i="1" dirty="0"/>
              <a:t>OLLI “Spring” 2021</a:t>
            </a:r>
          </a:p>
          <a:p>
            <a:pPr algn="ctr"/>
            <a:r>
              <a:rPr lang="en-US" sz="4000" i="1" dirty="0"/>
              <a:t>Week 5: </a:t>
            </a:r>
            <a:r>
              <a:rPr lang="en-US" sz="4400" dirty="0"/>
              <a:t>Hancock’s War, </a:t>
            </a:r>
            <a:r>
              <a:rPr lang="en-US" sz="4400" i="1" dirty="0" err="1"/>
              <a:t>Commancheria</a:t>
            </a:r>
            <a:r>
              <a:rPr lang="en-US" sz="4400" dirty="0"/>
              <a:t>,  and the Southern Plains</a:t>
            </a:r>
          </a:p>
        </p:txBody>
      </p:sp>
      <p:pic>
        <p:nvPicPr>
          <p:cNvPr id="4" name="Picture 3">
            <a:extLst>
              <a:ext uri="{FF2B5EF4-FFF2-40B4-BE49-F238E27FC236}">
                <a16:creationId xmlns:a16="http://schemas.microsoft.com/office/drawing/2014/main" id="{6AE49BB4-91BF-20DA-1EE3-957916D770D2}"/>
              </a:ext>
            </a:extLst>
          </p:cNvPr>
          <p:cNvPicPr>
            <a:picLocks noChangeAspect="1"/>
          </p:cNvPicPr>
          <p:nvPr/>
        </p:nvPicPr>
        <p:blipFill>
          <a:blip r:embed="rId2"/>
          <a:stretch>
            <a:fillRect/>
          </a:stretch>
        </p:blipFill>
        <p:spPr>
          <a:xfrm>
            <a:off x="10008309" y="2660692"/>
            <a:ext cx="1766597" cy="1519103"/>
          </a:xfrm>
          <a:prstGeom prst="rect">
            <a:avLst/>
          </a:prstGeom>
        </p:spPr>
      </p:pic>
    </p:spTree>
    <p:extLst>
      <p:ext uri="{BB962C8B-B14F-4D97-AF65-F5344CB8AC3E}">
        <p14:creationId xmlns:p14="http://schemas.microsoft.com/office/powerpoint/2010/main" val="203322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War—The 1868 Winter Campaign</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191654" y="2197768"/>
            <a:ext cx="5103943" cy="4652211"/>
          </a:xfrm>
        </p:spPr>
        <p:txBody>
          <a:bodyPr>
            <a:normAutofit fontScale="92500" lnSpcReduction="10000"/>
          </a:bodyPr>
          <a:lstStyle/>
          <a:p>
            <a:pPr marL="0" indent="0">
              <a:buNone/>
            </a:pPr>
            <a:r>
              <a:rPr lang="en-US" sz="2600" b="1" u="sng" dirty="0"/>
              <a:t>Sheridan’s Plan</a:t>
            </a:r>
          </a:p>
          <a:p>
            <a:r>
              <a:rPr lang="en-US" dirty="0"/>
              <a:t>Major Evans with 560 men, mostly from the 3</a:t>
            </a:r>
            <a:r>
              <a:rPr lang="en-US" baseline="30000" dirty="0"/>
              <a:t>rd</a:t>
            </a:r>
            <a:r>
              <a:rPr lang="en-US" dirty="0"/>
              <a:t> Cavalry, from New Mexico.</a:t>
            </a:r>
          </a:p>
          <a:p>
            <a:r>
              <a:rPr lang="en-US" dirty="0"/>
              <a:t>Major </a:t>
            </a:r>
            <a:r>
              <a:rPr lang="en-US" dirty="0" err="1"/>
              <a:t>Carr</a:t>
            </a:r>
            <a:r>
              <a:rPr lang="en-US" dirty="0"/>
              <a:t> with 650 men, mostly from 5</a:t>
            </a:r>
            <a:r>
              <a:rPr lang="en-US" baseline="30000" dirty="0"/>
              <a:t>th</a:t>
            </a:r>
            <a:r>
              <a:rPr lang="en-US" dirty="0"/>
              <a:t> Cavalry (but one third of the command from 10</a:t>
            </a:r>
            <a:r>
              <a:rPr lang="en-US" baseline="30000" dirty="0"/>
              <a:t>th</a:t>
            </a:r>
            <a:r>
              <a:rPr lang="en-US" dirty="0"/>
              <a:t> Cavalry) from Colorado.</a:t>
            </a:r>
          </a:p>
          <a:p>
            <a:r>
              <a:rPr lang="en-US" dirty="0"/>
              <a:t>Lieutenant Colonel Custer with 800 men of the 7</a:t>
            </a:r>
            <a:r>
              <a:rPr lang="en-US" baseline="30000" dirty="0"/>
              <a:t>th</a:t>
            </a:r>
            <a:r>
              <a:rPr lang="en-US" dirty="0"/>
              <a:t> Cavalry From Kansas.</a:t>
            </a:r>
          </a:p>
          <a:p>
            <a:r>
              <a:rPr lang="en-US" dirty="0"/>
              <a:t>Colonel Crawford with 900 men of the newly-formed 19</a:t>
            </a:r>
            <a:r>
              <a:rPr lang="en-US" baseline="30000" dirty="0"/>
              <a:t>th</a:t>
            </a:r>
            <a:r>
              <a:rPr lang="en-US" dirty="0"/>
              <a:t> Kansas Volunteer Cavalry, from eastern Kansas.</a:t>
            </a:r>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8" name="Picture 7">
            <a:extLst>
              <a:ext uri="{FF2B5EF4-FFF2-40B4-BE49-F238E27FC236}">
                <a16:creationId xmlns:a16="http://schemas.microsoft.com/office/drawing/2014/main" id="{7E7FE585-2CF3-374E-2FF6-1F091EA20337}"/>
              </a:ext>
            </a:extLst>
          </p:cNvPr>
          <p:cNvPicPr>
            <a:picLocks noChangeAspect="1"/>
          </p:cNvPicPr>
          <p:nvPr/>
        </p:nvPicPr>
        <p:blipFill>
          <a:blip r:embed="rId3"/>
          <a:stretch>
            <a:fillRect/>
          </a:stretch>
        </p:blipFill>
        <p:spPr>
          <a:xfrm>
            <a:off x="5295597" y="1931998"/>
            <a:ext cx="6896403" cy="4926002"/>
          </a:xfrm>
          <a:prstGeom prst="rect">
            <a:avLst/>
          </a:prstGeom>
        </p:spPr>
      </p:pic>
    </p:spTree>
    <p:extLst>
      <p:ext uri="{BB962C8B-B14F-4D97-AF65-F5344CB8AC3E}">
        <p14:creationId xmlns:p14="http://schemas.microsoft.com/office/powerpoint/2010/main" val="248028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1289847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pPr algn="ctr"/>
            <a:r>
              <a:rPr lang="en-US" dirty="0"/>
              <a:t>Sheridan’s War—Battle of the Washita</a:t>
            </a:r>
            <a:br>
              <a:rPr lang="en-US" dirty="0"/>
            </a:br>
            <a:r>
              <a:rPr lang="en-US" dirty="0"/>
              <a:t>November 27, 1868</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176464" y="2336872"/>
            <a:ext cx="5502442" cy="4304559"/>
          </a:xfrm>
        </p:spPr>
        <p:txBody>
          <a:bodyPr/>
          <a:lstStyle/>
          <a:p>
            <a:r>
              <a:rPr lang="en-US" dirty="0"/>
              <a:t>Four days after leaving Camp Supply, Custer’s Osage scouts located an Indian encampment. Custer left his supply train behind and moved the regiment to the north of the village in the predawn hours.</a:t>
            </a:r>
          </a:p>
          <a:p>
            <a:r>
              <a:rPr lang="en-US" dirty="0"/>
              <a:t>He did not carry out a more detailed reconnaissance for fear of alerting the Indians to his presence.</a:t>
            </a:r>
          </a:p>
          <a:p>
            <a:r>
              <a:rPr lang="en-US" dirty="0"/>
              <a:t>He divided the command into four columns.</a:t>
            </a:r>
          </a:p>
          <a:p>
            <a:pPr marL="0" indent="0">
              <a:buNone/>
            </a:pPr>
            <a:endParaRPr lang="en-US" dirty="0"/>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6" name="Picture 5">
            <a:extLst>
              <a:ext uri="{FF2B5EF4-FFF2-40B4-BE49-F238E27FC236}">
                <a16:creationId xmlns:a16="http://schemas.microsoft.com/office/drawing/2014/main" id="{25044B4A-BE62-7C29-229C-06CE18C4B381}"/>
              </a:ext>
            </a:extLst>
          </p:cNvPr>
          <p:cNvPicPr>
            <a:picLocks noChangeAspect="1"/>
          </p:cNvPicPr>
          <p:nvPr/>
        </p:nvPicPr>
        <p:blipFill>
          <a:blip r:embed="rId3"/>
          <a:stretch>
            <a:fillRect/>
          </a:stretch>
        </p:blipFill>
        <p:spPr>
          <a:xfrm>
            <a:off x="5893588" y="2032603"/>
            <a:ext cx="6298412" cy="4825397"/>
          </a:xfrm>
          <a:prstGeom prst="rect">
            <a:avLst/>
          </a:prstGeom>
        </p:spPr>
      </p:pic>
    </p:spTree>
    <p:extLst>
      <p:ext uri="{BB962C8B-B14F-4D97-AF65-F5344CB8AC3E}">
        <p14:creationId xmlns:p14="http://schemas.microsoft.com/office/powerpoint/2010/main" val="3120368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War—Battle of the Washita</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680322" y="2336872"/>
            <a:ext cx="4998583" cy="4304559"/>
          </a:xfrm>
        </p:spPr>
        <p:txBody>
          <a:bodyPr/>
          <a:lstStyle/>
          <a:p>
            <a:r>
              <a:rPr lang="en-US" dirty="0"/>
              <a:t>Custer attacked at dawn from four directions. </a:t>
            </a:r>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7" name="Picture 6">
            <a:extLst>
              <a:ext uri="{FF2B5EF4-FFF2-40B4-BE49-F238E27FC236}">
                <a16:creationId xmlns:a16="http://schemas.microsoft.com/office/drawing/2014/main" id="{392035A2-F87A-D114-E1BC-54EC7E7273B4}"/>
              </a:ext>
            </a:extLst>
          </p:cNvPr>
          <p:cNvPicPr>
            <a:picLocks noChangeAspect="1"/>
          </p:cNvPicPr>
          <p:nvPr/>
        </p:nvPicPr>
        <p:blipFill>
          <a:blip r:embed="rId3"/>
          <a:stretch>
            <a:fillRect/>
          </a:stretch>
        </p:blipFill>
        <p:spPr>
          <a:xfrm>
            <a:off x="5893588" y="2032603"/>
            <a:ext cx="6298412" cy="4825397"/>
          </a:xfrm>
          <a:prstGeom prst="rect">
            <a:avLst/>
          </a:prstGeom>
        </p:spPr>
      </p:pic>
    </p:spTree>
    <p:extLst>
      <p:ext uri="{BB962C8B-B14F-4D97-AF65-F5344CB8AC3E}">
        <p14:creationId xmlns:p14="http://schemas.microsoft.com/office/powerpoint/2010/main" val="4283847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War—Battle of the Washita</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680322" y="2336872"/>
            <a:ext cx="4998583" cy="4304559"/>
          </a:xfrm>
        </p:spPr>
        <p:txBody>
          <a:bodyPr/>
          <a:lstStyle/>
          <a:p>
            <a:r>
              <a:rPr lang="en-US" dirty="0"/>
              <a:t>Complete surprise. Village of 0 lodges, almost all Cheyenne, under Chief Black Kettle (again). </a:t>
            </a:r>
          </a:p>
          <a:p>
            <a:r>
              <a:rPr lang="en-US" dirty="0"/>
              <a:t>This time Black Kettle and his wife were killed trying to escape. </a:t>
            </a:r>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103464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War—Battle of the Washita</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680322" y="2336872"/>
            <a:ext cx="4998583" cy="4304559"/>
          </a:xfrm>
        </p:spPr>
        <p:txBody>
          <a:bodyPr/>
          <a:lstStyle/>
          <a:p>
            <a:r>
              <a:rPr lang="en-US" dirty="0"/>
              <a:t>As the regiment finished killing  most of the warriors in the village, two detachments pushed further east</a:t>
            </a:r>
          </a:p>
          <a:p>
            <a:r>
              <a:rPr lang="en-US" dirty="0"/>
              <a:t>Major Elliott with 18 men followed fleeing fugitives close by the river bank.</a:t>
            </a:r>
          </a:p>
          <a:p>
            <a:r>
              <a:rPr lang="en-US" dirty="0"/>
              <a:t>Lieutenant Godfrey with </a:t>
            </a:r>
            <a:r>
              <a:rPr lang="en-US" dirty="0" err="1"/>
              <a:t>aboutt</a:t>
            </a:r>
            <a:r>
              <a:rPr lang="en-US" dirty="0"/>
              <a:t> the same number of men pushed east toward the crest of a ridge where two Natives appear to be </a:t>
            </a:r>
            <a:r>
              <a:rPr lang="en-US" dirty="0" err="1"/>
              <a:t>signalling</a:t>
            </a:r>
            <a:r>
              <a:rPr lang="en-US" dirty="0"/>
              <a:t>. </a:t>
            </a:r>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7" name="Picture 6">
            <a:extLst>
              <a:ext uri="{FF2B5EF4-FFF2-40B4-BE49-F238E27FC236}">
                <a16:creationId xmlns:a16="http://schemas.microsoft.com/office/drawing/2014/main" id="{4A72A913-FF4F-9E58-071F-3126B1485295}"/>
              </a:ext>
            </a:extLst>
          </p:cNvPr>
          <p:cNvPicPr>
            <a:picLocks noChangeAspect="1"/>
          </p:cNvPicPr>
          <p:nvPr/>
        </p:nvPicPr>
        <p:blipFill>
          <a:blip r:embed="rId3"/>
          <a:stretch>
            <a:fillRect/>
          </a:stretch>
        </p:blipFill>
        <p:spPr>
          <a:xfrm>
            <a:off x="5893588" y="2032603"/>
            <a:ext cx="6298412" cy="4825397"/>
          </a:xfrm>
          <a:prstGeom prst="rect">
            <a:avLst/>
          </a:prstGeom>
        </p:spPr>
      </p:pic>
    </p:spTree>
    <p:extLst>
      <p:ext uri="{BB962C8B-B14F-4D97-AF65-F5344CB8AC3E}">
        <p14:creationId xmlns:p14="http://schemas.microsoft.com/office/powerpoint/2010/main" val="3641733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War—Battle of the Washita</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680322" y="2181726"/>
            <a:ext cx="4998583" cy="4459705"/>
          </a:xfrm>
        </p:spPr>
        <p:txBody>
          <a:bodyPr>
            <a:normAutofit lnSpcReduction="10000"/>
          </a:bodyPr>
          <a:lstStyle/>
          <a:p>
            <a:r>
              <a:rPr lang="en-US" dirty="0"/>
              <a:t>When Godfrey crested the ridge He saw a very large Indian encampment to the northeast, with many Indian warriors emerging and moving west.</a:t>
            </a:r>
          </a:p>
          <a:p>
            <a:r>
              <a:rPr lang="en-US" dirty="0"/>
              <a:t>Godfrey retired with his men, was caught by pursuing Indians, but dismounted, drove them back with fire, and then retired by squads--one covering the other—to safety.</a:t>
            </a:r>
          </a:p>
          <a:p>
            <a:r>
              <a:rPr lang="en-US" dirty="0"/>
              <a:t>Elliott continued forward in pursuit.</a:t>
            </a:r>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7" name="Picture 6">
            <a:extLst>
              <a:ext uri="{FF2B5EF4-FFF2-40B4-BE49-F238E27FC236}">
                <a16:creationId xmlns:a16="http://schemas.microsoft.com/office/drawing/2014/main" id="{EAE56A68-22B6-9774-491A-40514550BF2B}"/>
              </a:ext>
            </a:extLst>
          </p:cNvPr>
          <p:cNvPicPr>
            <a:picLocks noChangeAspect="1"/>
          </p:cNvPicPr>
          <p:nvPr/>
        </p:nvPicPr>
        <p:blipFill>
          <a:blip r:embed="rId3"/>
          <a:stretch>
            <a:fillRect/>
          </a:stretch>
        </p:blipFill>
        <p:spPr>
          <a:xfrm>
            <a:off x="5678905" y="1981052"/>
            <a:ext cx="6513095" cy="4884822"/>
          </a:xfrm>
          <a:prstGeom prst="rect">
            <a:avLst/>
          </a:prstGeom>
        </p:spPr>
      </p:pic>
    </p:spTree>
    <p:extLst>
      <p:ext uri="{BB962C8B-B14F-4D97-AF65-F5344CB8AC3E}">
        <p14:creationId xmlns:p14="http://schemas.microsoft.com/office/powerpoint/2010/main" val="1213700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War—Battle of the Washita</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320842" y="2336872"/>
            <a:ext cx="5358063" cy="4304559"/>
          </a:xfrm>
        </p:spPr>
        <p:txBody>
          <a:bodyPr/>
          <a:lstStyle/>
          <a:p>
            <a:r>
              <a:rPr lang="en-US" dirty="0"/>
              <a:t>Custer burned all material in the village, including 50 lodges, almost 1,000 buffalo robes and </a:t>
            </a:r>
            <a:r>
              <a:rPr lang="en-US" dirty="0" err="1"/>
              <a:t>unanned</a:t>
            </a:r>
            <a:r>
              <a:rPr lang="en-US" dirty="0"/>
              <a:t> hides, 80 firearms, 20 lbs. of lead (and 90 bullet </a:t>
            </a:r>
            <a:r>
              <a:rPr lang="en-US" dirty="0" err="1"/>
              <a:t>moulds</a:t>
            </a:r>
            <a:r>
              <a:rPr lang="en-US" dirty="0"/>
              <a:t>), and 4000 arrows.</a:t>
            </a:r>
          </a:p>
          <a:p>
            <a:r>
              <a:rPr lang="en-US" dirty="0"/>
              <a:t>The pony herd of over 800 head was shot.</a:t>
            </a:r>
          </a:p>
          <a:p>
            <a:r>
              <a:rPr lang="en-US" dirty="0"/>
              <a:t>Increasing numbers of Indian warriors on the surrounding high ground were visibly distraught at the slaughter of the horses.</a:t>
            </a:r>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7" name="Picture 6">
            <a:extLst>
              <a:ext uri="{FF2B5EF4-FFF2-40B4-BE49-F238E27FC236}">
                <a16:creationId xmlns:a16="http://schemas.microsoft.com/office/drawing/2014/main" id="{D5504885-472B-9C3B-C696-F55200B4E615}"/>
              </a:ext>
            </a:extLst>
          </p:cNvPr>
          <p:cNvPicPr>
            <a:picLocks noChangeAspect="1"/>
          </p:cNvPicPr>
          <p:nvPr/>
        </p:nvPicPr>
        <p:blipFill>
          <a:blip r:embed="rId3"/>
          <a:stretch>
            <a:fillRect/>
          </a:stretch>
        </p:blipFill>
        <p:spPr>
          <a:xfrm>
            <a:off x="5743985" y="2042564"/>
            <a:ext cx="6420581" cy="4815436"/>
          </a:xfrm>
          <a:prstGeom prst="rect">
            <a:avLst/>
          </a:prstGeom>
        </p:spPr>
      </p:pic>
    </p:spTree>
    <p:extLst>
      <p:ext uri="{BB962C8B-B14F-4D97-AF65-F5344CB8AC3E}">
        <p14:creationId xmlns:p14="http://schemas.microsoft.com/office/powerpoint/2010/main" val="2954707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War—Battle of the Washita</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320842" y="2336872"/>
            <a:ext cx="11598442" cy="4304559"/>
          </a:xfrm>
        </p:spPr>
        <p:txBody>
          <a:bodyPr>
            <a:normAutofit lnSpcReduction="10000"/>
          </a:bodyPr>
          <a:lstStyle/>
          <a:p>
            <a:r>
              <a:rPr lang="en-US" dirty="0"/>
              <a:t>The increasing number of warriors soon outnumbered Custer’s command, but they were unwilling to close with so many soldiers armed with Spencer repeating carbines. </a:t>
            </a:r>
          </a:p>
          <a:p>
            <a:r>
              <a:rPr lang="en-US" dirty="0"/>
              <a:t>Custer’s men ran dangerously short of ammunition, and the Natives had cut him off from his supply train.  The commander of the baggage wagons made the heroic (and probably reckless) decision to drive the ammunition wagons full speed right through the surrounding Indians and break through to Custer, which he did, and just in time. The soldiers began grabbing handfuls of cartridge as quickly as they could open the ammo boxes.</a:t>
            </a:r>
          </a:p>
          <a:p>
            <a:r>
              <a:rPr lang="en-US" dirty="0"/>
              <a:t>At dusk, Custer mounted up and marched the regiment toward the larger village. The warriors withdraw to reinforce the villages against attack. As darkness falls Custer reversed direction, broke contact, and withdrew safely. </a:t>
            </a:r>
          </a:p>
          <a:p>
            <a:r>
              <a:rPr lang="en-US" dirty="0"/>
              <a:t>Later they learned that Elliott and all of his men were killed.</a:t>
            </a:r>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296487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6774-5FC3-76CC-0CF9-EB93567D5D84}"/>
              </a:ext>
            </a:extLst>
          </p:cNvPr>
          <p:cNvSpPr>
            <a:spLocks noGrp="1"/>
          </p:cNvSpPr>
          <p:nvPr>
            <p:ph type="title"/>
          </p:nvPr>
        </p:nvSpPr>
        <p:spPr/>
        <p:txBody>
          <a:bodyPr/>
          <a:lstStyle/>
          <a:p>
            <a:r>
              <a:rPr lang="en-US" dirty="0"/>
              <a:t>Sheridan’s War—the Washita Aftermath</a:t>
            </a:r>
          </a:p>
        </p:txBody>
      </p:sp>
      <p:sp>
        <p:nvSpPr>
          <p:cNvPr id="3" name="Content Placeholder 2">
            <a:extLst>
              <a:ext uri="{FF2B5EF4-FFF2-40B4-BE49-F238E27FC236}">
                <a16:creationId xmlns:a16="http://schemas.microsoft.com/office/drawing/2014/main" id="{34D1CC1D-7C7A-8246-33D4-C5DA25A08D91}"/>
              </a:ext>
            </a:extLst>
          </p:cNvPr>
          <p:cNvSpPr>
            <a:spLocks noGrp="1"/>
          </p:cNvSpPr>
          <p:nvPr>
            <p:ph idx="1"/>
          </p:nvPr>
        </p:nvSpPr>
        <p:spPr>
          <a:xfrm>
            <a:off x="320842" y="2336872"/>
            <a:ext cx="11598442" cy="4304559"/>
          </a:xfrm>
        </p:spPr>
        <p:txBody>
          <a:bodyPr/>
          <a:lstStyle/>
          <a:p>
            <a:r>
              <a:rPr lang="en-US" dirty="0"/>
              <a:t>Custer lost twenty-two dead (including all of Elliott’s command) and sixteen wounded. Indian casualties are disputed, but must have been about one hundred killed (out of a likely total of four hundred in Black Kettle’s village), fifty women and children captured, and many wound, some of whom would later die of their wounds. </a:t>
            </a:r>
          </a:p>
          <a:p>
            <a:r>
              <a:rPr lang="en-US" dirty="0"/>
              <a:t>The destruction of the village and its horse herd would be nearly as significant a blow, given hat this was the start of a long, bitterly cold winter. </a:t>
            </a:r>
          </a:p>
          <a:p>
            <a:r>
              <a:rPr lang="en-US" dirty="0"/>
              <a:t>The other columns patrolled and occasionally found enemy bands and destroyed their camps. Although there were few casualties, the results were decisive.</a:t>
            </a:r>
          </a:p>
          <a:p>
            <a:endParaRPr lang="en-US" dirty="0"/>
          </a:p>
        </p:txBody>
      </p:sp>
      <p:pic>
        <p:nvPicPr>
          <p:cNvPr id="4" name="Picture 3">
            <a:extLst>
              <a:ext uri="{FF2B5EF4-FFF2-40B4-BE49-F238E27FC236}">
                <a16:creationId xmlns:a16="http://schemas.microsoft.com/office/drawing/2014/main" id="{9732DEB5-1E54-A51D-1892-7294F5175C45}"/>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38489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fontScale="90000"/>
          </a:bodyPr>
          <a:lstStyle/>
          <a:p>
            <a:pPr algn="ctr"/>
            <a:r>
              <a:rPr lang="en-US" sz="4800" dirty="0"/>
              <a:t>Hancock’s War, </a:t>
            </a:r>
            <a:r>
              <a:rPr lang="en-US" sz="4800" i="1" dirty="0" err="1"/>
              <a:t>Commancheria</a:t>
            </a:r>
            <a:r>
              <a:rPr lang="en-US" sz="4800" dirty="0"/>
              <a:t>,  and the Southern Plains</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pPr marL="742950" indent="-742950">
              <a:buAutoNum type="arabicParenR"/>
            </a:pPr>
            <a:r>
              <a:rPr lang="en-US" sz="3600" b="1" dirty="0"/>
              <a:t>Overview: The Southern Plains</a:t>
            </a:r>
          </a:p>
          <a:p>
            <a:pPr marL="742950" indent="-742950">
              <a:buAutoNum type="arabicParenR"/>
            </a:pPr>
            <a:r>
              <a:rPr lang="en-US" sz="3600" b="1" dirty="0"/>
              <a:t>Hancock’s War</a:t>
            </a:r>
          </a:p>
          <a:p>
            <a:pPr marL="742950" indent="-742950">
              <a:buAutoNum type="arabicParenR"/>
            </a:pPr>
            <a:r>
              <a:rPr lang="en-US" sz="3600" b="1" dirty="0"/>
              <a:t>Sheridan’s War</a:t>
            </a:r>
          </a:p>
          <a:p>
            <a:pPr marL="742950" indent="-742950">
              <a:buAutoNum type="arabicParenR"/>
            </a:pPr>
            <a:r>
              <a:rPr lang="en-US" sz="3600" b="1" dirty="0"/>
              <a:t>Grant’s Peace Policy</a:t>
            </a:r>
          </a:p>
          <a:p>
            <a:pPr marL="742950" indent="-742950">
              <a:buAutoNum type="arabicParenR"/>
            </a:pPr>
            <a:r>
              <a:rPr lang="en-US" sz="3600" b="1" dirty="0"/>
              <a:t>The Red River War</a:t>
            </a:r>
          </a:p>
          <a:p>
            <a:endParaRPr lang="en-US" sz="6000" dirty="0"/>
          </a:p>
        </p:txBody>
      </p:sp>
      <p:pic>
        <p:nvPicPr>
          <p:cNvPr id="5" name="Picture 4">
            <a:extLst>
              <a:ext uri="{FF2B5EF4-FFF2-40B4-BE49-F238E27FC236}">
                <a16:creationId xmlns:a16="http://schemas.microsoft.com/office/drawing/2014/main" id="{C479E8ED-0542-38A9-C758-30DD40F1CD00}"/>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39779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Sheridan’s War—the Washita Aftermath</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680321" y="2336872"/>
            <a:ext cx="4761065" cy="4112053"/>
          </a:xfrm>
        </p:spPr>
        <p:txBody>
          <a:bodyPr/>
          <a:lstStyle/>
          <a:p>
            <a:r>
              <a:rPr lang="en-US" dirty="0"/>
              <a:t>The Natives had assumed they were secure from attack during the winter. The disproof of that ended Indian resistance in the Southern Plains.</a:t>
            </a:r>
          </a:p>
          <a:p>
            <a:r>
              <a:rPr lang="en-US" dirty="0"/>
              <a:t>The Arapaho and Kiowa made peace.</a:t>
            </a:r>
          </a:p>
          <a:p>
            <a:r>
              <a:rPr lang="en-US" dirty="0"/>
              <a:t>Most of the Comanche did as well, except for the </a:t>
            </a:r>
            <a:r>
              <a:rPr lang="en-US" dirty="0" err="1"/>
              <a:t>Kwahadi</a:t>
            </a:r>
            <a:r>
              <a:rPr lang="en-US" dirty="0"/>
              <a:t>, secure in their remote fortress, the Staked Plains.</a:t>
            </a:r>
          </a:p>
          <a:p>
            <a:endParaRPr lang="en-US" dirty="0"/>
          </a:p>
        </p:txBody>
      </p:sp>
      <p:pic>
        <p:nvPicPr>
          <p:cNvPr id="4" name="Picture 3">
            <a:extLst>
              <a:ext uri="{FF2B5EF4-FFF2-40B4-BE49-F238E27FC236}">
                <a16:creationId xmlns:a16="http://schemas.microsoft.com/office/drawing/2014/main" id="{D00E8153-D230-F4FF-D88A-5218022AB95F}"/>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8" name="Picture 7">
            <a:extLst>
              <a:ext uri="{FF2B5EF4-FFF2-40B4-BE49-F238E27FC236}">
                <a16:creationId xmlns:a16="http://schemas.microsoft.com/office/drawing/2014/main" id="{0168AD85-C395-9C90-F7FD-FB31D041512D}"/>
              </a:ext>
            </a:extLst>
          </p:cNvPr>
          <p:cNvPicPr>
            <a:picLocks noChangeAspect="1"/>
          </p:cNvPicPr>
          <p:nvPr/>
        </p:nvPicPr>
        <p:blipFill>
          <a:blip r:embed="rId3"/>
          <a:stretch>
            <a:fillRect/>
          </a:stretch>
        </p:blipFill>
        <p:spPr>
          <a:xfrm>
            <a:off x="5441386" y="2336872"/>
            <a:ext cx="6444851" cy="4112052"/>
          </a:xfrm>
          <a:prstGeom prst="rect">
            <a:avLst/>
          </a:prstGeom>
        </p:spPr>
      </p:pic>
    </p:spTree>
    <p:extLst>
      <p:ext uri="{BB962C8B-B14F-4D97-AF65-F5344CB8AC3E}">
        <p14:creationId xmlns:p14="http://schemas.microsoft.com/office/powerpoint/2010/main" val="2993570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Sheridan’s War—the Washita Aftermath</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680321" y="2336872"/>
            <a:ext cx="4612365" cy="4112053"/>
          </a:xfrm>
        </p:spPr>
        <p:txBody>
          <a:bodyPr>
            <a:normAutofit/>
          </a:bodyPr>
          <a:lstStyle/>
          <a:p>
            <a:r>
              <a:rPr lang="en-US" dirty="0"/>
              <a:t>The Cheyenne split deeply over war and pace, but almost all opted for peace except the Dog Soldiers, who vowed to move north and fight on with the Lakota. </a:t>
            </a:r>
          </a:p>
          <a:p>
            <a:r>
              <a:rPr lang="en-US" dirty="0"/>
              <a:t>They were caught by he cavalry along the way and destroyed.</a:t>
            </a:r>
          </a:p>
          <a:p>
            <a:endParaRPr lang="en-US" dirty="0"/>
          </a:p>
        </p:txBody>
      </p:sp>
      <p:pic>
        <p:nvPicPr>
          <p:cNvPr id="4" name="Picture 3">
            <a:extLst>
              <a:ext uri="{FF2B5EF4-FFF2-40B4-BE49-F238E27FC236}">
                <a16:creationId xmlns:a16="http://schemas.microsoft.com/office/drawing/2014/main" id="{D00E8153-D230-F4FF-D88A-5218022AB95F}"/>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6" name="Picture 5">
            <a:extLst>
              <a:ext uri="{FF2B5EF4-FFF2-40B4-BE49-F238E27FC236}">
                <a16:creationId xmlns:a16="http://schemas.microsoft.com/office/drawing/2014/main" id="{566700E3-0AD3-F584-0491-955ED372E544}"/>
              </a:ext>
            </a:extLst>
          </p:cNvPr>
          <p:cNvPicPr>
            <a:picLocks noChangeAspect="1"/>
          </p:cNvPicPr>
          <p:nvPr/>
        </p:nvPicPr>
        <p:blipFill>
          <a:blip r:embed="rId3"/>
          <a:stretch>
            <a:fillRect/>
          </a:stretch>
        </p:blipFill>
        <p:spPr>
          <a:xfrm>
            <a:off x="5292686" y="2323635"/>
            <a:ext cx="6690766" cy="3750488"/>
          </a:xfrm>
          <a:prstGeom prst="rect">
            <a:avLst/>
          </a:prstGeom>
        </p:spPr>
      </p:pic>
    </p:spTree>
    <p:extLst>
      <p:ext uri="{BB962C8B-B14F-4D97-AF65-F5344CB8AC3E}">
        <p14:creationId xmlns:p14="http://schemas.microsoft.com/office/powerpoint/2010/main" val="998490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Sheridan’s War—Assessment of Custer</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680321" y="2336872"/>
            <a:ext cx="10950205" cy="4112053"/>
          </a:xfrm>
        </p:spPr>
        <p:txBody>
          <a:bodyPr>
            <a:normAutofit fontScale="92500"/>
          </a:bodyPr>
          <a:lstStyle/>
          <a:p>
            <a:r>
              <a:rPr lang="en-US" dirty="0"/>
              <a:t>Custer succeeded, but in part due to the famous “Custer Luck.” This was his first important battle against Indians. What did he do wrong? </a:t>
            </a:r>
          </a:p>
          <a:p>
            <a:r>
              <a:rPr lang="en-US" dirty="0">
                <a:solidFill>
                  <a:srgbClr val="FFFF00"/>
                </a:solidFill>
              </a:rPr>
              <a:t>Failed to adequately scout the enemy. </a:t>
            </a:r>
            <a:r>
              <a:rPr lang="en-US" dirty="0"/>
              <a:t>He was ignorant of the opposing strength and dispositions.</a:t>
            </a:r>
          </a:p>
          <a:p>
            <a:r>
              <a:rPr lang="en-US" dirty="0">
                <a:solidFill>
                  <a:srgbClr val="FFFF00"/>
                </a:solidFill>
              </a:rPr>
              <a:t>Lost control of battle. </a:t>
            </a:r>
            <a:r>
              <a:rPr lang="en-US" dirty="0"/>
              <a:t>A divided command and complicated maneuver orders insured confusion. Elliott became separated and was killed along with his men.</a:t>
            </a:r>
          </a:p>
          <a:p>
            <a:r>
              <a:rPr lang="en-US" dirty="0">
                <a:solidFill>
                  <a:srgbClr val="FFFF00"/>
                </a:solidFill>
              </a:rPr>
              <a:t>Became separated from his supplies. </a:t>
            </a:r>
            <a:r>
              <a:rPr lang="en-US" dirty="0"/>
              <a:t>He ran dangerously short of ammunition during the battle. Only the commander of the baggage wagons’ heroic decision saved him. </a:t>
            </a:r>
          </a:p>
          <a:p>
            <a:endParaRPr lang="en-US" dirty="0"/>
          </a:p>
          <a:p>
            <a:r>
              <a:rPr lang="en-US" dirty="0"/>
              <a:t>Perhaps he learned valuable lessons from those mistakes.</a:t>
            </a:r>
          </a:p>
          <a:p>
            <a:endParaRPr lang="en-US" dirty="0"/>
          </a:p>
        </p:txBody>
      </p:sp>
      <p:pic>
        <p:nvPicPr>
          <p:cNvPr id="4" name="Picture 3">
            <a:extLst>
              <a:ext uri="{FF2B5EF4-FFF2-40B4-BE49-F238E27FC236}">
                <a16:creationId xmlns:a16="http://schemas.microsoft.com/office/drawing/2014/main" id="{D00E8153-D230-F4FF-D88A-5218022AB95F}"/>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67026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4:</a:t>
            </a:r>
            <a:br>
              <a:rPr lang="en-US" sz="4800" dirty="0"/>
            </a:br>
            <a:r>
              <a:rPr lang="en-US" sz="4800" dirty="0"/>
              <a:t> </a:t>
            </a:r>
            <a:r>
              <a:rPr lang="en-US" sz="4800" b="1" dirty="0"/>
              <a:t>Grant’s Peace Policy</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4" name="Picture 3">
            <a:extLst>
              <a:ext uri="{FF2B5EF4-FFF2-40B4-BE49-F238E27FC236}">
                <a16:creationId xmlns:a16="http://schemas.microsoft.com/office/drawing/2014/main" id="{6C6016C7-29A0-2148-49F3-61D055AC85CF}"/>
              </a:ext>
            </a:extLst>
          </p:cNvPr>
          <p:cNvPicPr>
            <a:picLocks noChangeAspect="1"/>
          </p:cNvPicPr>
          <p:nvPr/>
        </p:nvPicPr>
        <p:blipFill>
          <a:blip r:embed="rId2"/>
          <a:stretch>
            <a:fillRect/>
          </a:stretch>
        </p:blipFill>
        <p:spPr>
          <a:xfrm>
            <a:off x="9960182" y="2660692"/>
            <a:ext cx="1766597" cy="1519103"/>
          </a:xfrm>
          <a:prstGeom prst="rect">
            <a:avLst/>
          </a:prstGeom>
        </p:spPr>
      </p:pic>
    </p:spTree>
    <p:extLst>
      <p:ext uri="{BB962C8B-B14F-4D97-AF65-F5344CB8AC3E}">
        <p14:creationId xmlns:p14="http://schemas.microsoft.com/office/powerpoint/2010/main" val="3749117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Grant Becomes President</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272716" y="2336872"/>
            <a:ext cx="8165432" cy="4112053"/>
          </a:xfrm>
        </p:spPr>
        <p:txBody>
          <a:bodyPr/>
          <a:lstStyle/>
          <a:p>
            <a:r>
              <a:rPr lang="en-US" dirty="0"/>
              <a:t>Ulysses S. Grant elected President in November 1868. Grant governed as a powerful advocate of civil rights. He backed passage of the 15</a:t>
            </a:r>
            <a:r>
              <a:rPr lang="en-US" baseline="30000" dirty="0"/>
              <a:t>th</a:t>
            </a:r>
            <a:r>
              <a:rPr lang="en-US" dirty="0"/>
              <a:t> Amendment, used the Reconstruction Act to support Black civil right in the south, crushed the Ku Klux Klan, and appointed many African-Americans and Jewish-Americans to prominent federal office.</a:t>
            </a:r>
          </a:p>
          <a:p>
            <a:r>
              <a:rPr lang="en-US" dirty="0"/>
              <a:t>Okay. But what about the Indians?</a:t>
            </a:r>
          </a:p>
          <a:p>
            <a:endParaRPr lang="en-US" dirty="0"/>
          </a:p>
        </p:txBody>
      </p:sp>
      <p:pic>
        <p:nvPicPr>
          <p:cNvPr id="4" name="Picture 3">
            <a:extLst>
              <a:ext uri="{FF2B5EF4-FFF2-40B4-BE49-F238E27FC236}">
                <a16:creationId xmlns:a16="http://schemas.microsoft.com/office/drawing/2014/main" id="{D00E8153-D230-F4FF-D88A-5218022AB95F}"/>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6" name="Picture 5">
            <a:extLst>
              <a:ext uri="{FF2B5EF4-FFF2-40B4-BE49-F238E27FC236}">
                <a16:creationId xmlns:a16="http://schemas.microsoft.com/office/drawing/2014/main" id="{E11D0D17-3625-1DEF-7878-FD8833A142F0}"/>
              </a:ext>
            </a:extLst>
          </p:cNvPr>
          <p:cNvPicPr>
            <a:picLocks noChangeAspect="1"/>
          </p:cNvPicPr>
          <p:nvPr/>
        </p:nvPicPr>
        <p:blipFill>
          <a:blip r:embed="rId3"/>
          <a:stretch>
            <a:fillRect/>
          </a:stretch>
        </p:blipFill>
        <p:spPr>
          <a:xfrm>
            <a:off x="8614611" y="2171933"/>
            <a:ext cx="3446871" cy="4564774"/>
          </a:xfrm>
          <a:prstGeom prst="rect">
            <a:avLst/>
          </a:prstGeom>
        </p:spPr>
      </p:pic>
    </p:spTree>
    <p:extLst>
      <p:ext uri="{BB962C8B-B14F-4D97-AF65-F5344CB8AC3E}">
        <p14:creationId xmlns:p14="http://schemas.microsoft.com/office/powerpoint/2010/main" val="1081910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Grant’s Peace Plan</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272716" y="2336872"/>
            <a:ext cx="7668126" cy="4352686"/>
          </a:xfrm>
        </p:spPr>
        <p:txBody>
          <a:bodyPr>
            <a:normAutofit fontScale="92500" lnSpcReduction="10000"/>
          </a:bodyPr>
          <a:lstStyle/>
          <a:p>
            <a:r>
              <a:rPr lang="en-US" dirty="0"/>
              <a:t>Grant appointed his former aid, Colonel Ely S. Parker, a full-blooded Seneca, as Commissioner of Indian Affairs (the first Native to hold that post).</a:t>
            </a:r>
          </a:p>
          <a:p>
            <a:r>
              <a:rPr lang="en-US" dirty="0"/>
              <a:t> Indian agents had a reputation as deeply corrupt. Grant mandated that in the central and southern Great Plains, Indian agents be selected by a board of clergymen. (All of the agents nominated were Quakers.) In all other regions, they were appointed from serving regular army officers.</a:t>
            </a:r>
          </a:p>
          <a:p>
            <a:r>
              <a:rPr lang="en-US" dirty="0"/>
              <a:t>He established a board of wealthy philanthropists, serving without pay, to oversee all funds appropriated for the benefit of Natives, especially for rations at reservations.</a:t>
            </a:r>
          </a:p>
          <a:p>
            <a:r>
              <a:rPr lang="en-US" dirty="0"/>
              <a:t>He ended the policy of negotiating treaties. </a:t>
            </a:r>
          </a:p>
          <a:p>
            <a:endParaRPr lang="en-US" dirty="0"/>
          </a:p>
        </p:txBody>
      </p:sp>
      <p:pic>
        <p:nvPicPr>
          <p:cNvPr id="7" name="Picture 6">
            <a:extLst>
              <a:ext uri="{FF2B5EF4-FFF2-40B4-BE49-F238E27FC236}">
                <a16:creationId xmlns:a16="http://schemas.microsoft.com/office/drawing/2014/main" id="{BEA3D458-B58E-00CD-395E-361A04CEB650}"/>
              </a:ext>
            </a:extLst>
          </p:cNvPr>
          <p:cNvPicPr>
            <a:picLocks noChangeAspect="1"/>
          </p:cNvPicPr>
          <p:nvPr/>
        </p:nvPicPr>
        <p:blipFill>
          <a:blip r:embed="rId2"/>
          <a:stretch>
            <a:fillRect/>
          </a:stretch>
        </p:blipFill>
        <p:spPr>
          <a:xfrm>
            <a:off x="8194160" y="2161674"/>
            <a:ext cx="3743051" cy="4527884"/>
          </a:xfrm>
          <a:prstGeom prst="rect">
            <a:avLst/>
          </a:prstGeom>
        </p:spPr>
      </p:pic>
      <p:pic>
        <p:nvPicPr>
          <p:cNvPr id="8" name="Picture 7">
            <a:extLst>
              <a:ext uri="{FF2B5EF4-FFF2-40B4-BE49-F238E27FC236}">
                <a16:creationId xmlns:a16="http://schemas.microsoft.com/office/drawing/2014/main" id="{A5B96E68-94B5-6236-98B0-5783C62BD008}"/>
              </a:ext>
            </a:extLst>
          </p:cNvPr>
          <p:cNvPicPr>
            <a:picLocks noChangeAspect="1"/>
          </p:cNvPicPr>
          <p:nvPr/>
        </p:nvPicPr>
        <p:blipFill>
          <a:blip r:embed="rId3"/>
          <a:stretch>
            <a:fillRect/>
          </a:stretch>
        </p:blipFill>
        <p:spPr>
          <a:xfrm>
            <a:off x="10748210" y="614964"/>
            <a:ext cx="1219202" cy="1219202"/>
          </a:xfrm>
          <a:prstGeom prst="rect">
            <a:avLst/>
          </a:prstGeom>
        </p:spPr>
      </p:pic>
    </p:spTree>
    <p:extLst>
      <p:ext uri="{BB962C8B-B14F-4D97-AF65-F5344CB8AC3E}">
        <p14:creationId xmlns:p14="http://schemas.microsoft.com/office/powerpoint/2010/main" val="3833395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Grant’s Peace Plan</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272716" y="2336872"/>
            <a:ext cx="5566610" cy="4112053"/>
          </a:xfrm>
        </p:spPr>
        <p:txBody>
          <a:bodyPr>
            <a:normAutofit lnSpcReduction="10000"/>
          </a:bodyPr>
          <a:lstStyle/>
          <a:p>
            <a:r>
              <a:rPr lang="en-US" dirty="0"/>
              <a:t>But replacing corrupt Indian agent with principled, idealistic ones could not solve the problem because the </a:t>
            </a:r>
            <a:r>
              <a:rPr lang="en-US" dirty="0" err="1"/>
              <a:t>the</a:t>
            </a:r>
            <a:r>
              <a:rPr lang="en-US" dirty="0"/>
              <a:t> problem was not a good policy derailed by corrupt administration.</a:t>
            </a:r>
          </a:p>
          <a:p>
            <a:r>
              <a:rPr lang="en-US" dirty="0"/>
              <a:t>The problem was that US Indian policy still made no legal or moral sense, unless you ignored the nation’s growing commitment to equality before the law and full participation in society, including government.</a:t>
            </a:r>
          </a:p>
          <a:p>
            <a:endParaRPr lang="en-US" dirty="0"/>
          </a:p>
        </p:txBody>
      </p:sp>
      <p:pic>
        <p:nvPicPr>
          <p:cNvPr id="4" name="Picture 3">
            <a:extLst>
              <a:ext uri="{FF2B5EF4-FFF2-40B4-BE49-F238E27FC236}">
                <a16:creationId xmlns:a16="http://schemas.microsoft.com/office/drawing/2014/main" id="{D00E8153-D230-F4FF-D88A-5218022AB95F}"/>
              </a:ext>
            </a:extLst>
          </p:cNvPr>
          <p:cNvPicPr>
            <a:picLocks noChangeAspect="1"/>
          </p:cNvPicPr>
          <p:nvPr/>
        </p:nvPicPr>
        <p:blipFill>
          <a:blip r:embed="rId2"/>
          <a:stretch>
            <a:fillRect/>
          </a:stretch>
        </p:blipFill>
        <p:spPr>
          <a:xfrm>
            <a:off x="10425403" y="523461"/>
            <a:ext cx="1766597" cy="1519103"/>
          </a:xfrm>
          <a:prstGeom prst="rect">
            <a:avLst/>
          </a:prstGeom>
        </p:spPr>
      </p:pic>
      <p:pic>
        <p:nvPicPr>
          <p:cNvPr id="13" name="Picture 12">
            <a:extLst>
              <a:ext uri="{FF2B5EF4-FFF2-40B4-BE49-F238E27FC236}">
                <a16:creationId xmlns:a16="http://schemas.microsoft.com/office/drawing/2014/main" id="{AACFF81E-1947-C41D-833F-252186FF52EA}"/>
              </a:ext>
            </a:extLst>
          </p:cNvPr>
          <p:cNvPicPr>
            <a:picLocks noChangeAspect="1"/>
          </p:cNvPicPr>
          <p:nvPr/>
        </p:nvPicPr>
        <p:blipFill>
          <a:blip r:embed="rId3"/>
          <a:stretch>
            <a:fillRect/>
          </a:stretch>
        </p:blipFill>
        <p:spPr>
          <a:xfrm>
            <a:off x="5985666" y="0"/>
            <a:ext cx="6206334" cy="6858000"/>
          </a:xfrm>
          <a:prstGeom prst="rect">
            <a:avLst/>
          </a:prstGeom>
        </p:spPr>
      </p:pic>
    </p:spTree>
    <p:extLst>
      <p:ext uri="{BB962C8B-B14F-4D97-AF65-F5344CB8AC3E}">
        <p14:creationId xmlns:p14="http://schemas.microsoft.com/office/powerpoint/2010/main" val="1230658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The Problems With Peace</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272716" y="2336872"/>
            <a:ext cx="11325726" cy="4112053"/>
          </a:xfrm>
        </p:spPr>
        <p:txBody>
          <a:bodyPr>
            <a:normAutofit/>
          </a:bodyPr>
          <a:lstStyle/>
          <a:p>
            <a:r>
              <a:rPr lang="en-US" dirty="0"/>
              <a:t>Reservation life was dull. Without war and hunting as releases, the Natives increasingly turned to liquor.</a:t>
            </a:r>
          </a:p>
          <a:p>
            <a:r>
              <a:rPr lang="en-US" dirty="0"/>
              <a:t>The pressures to learn a new language, new a new religion, and a new occupation all at once became psychologically overwhelming.</a:t>
            </a:r>
          </a:p>
          <a:p>
            <a:r>
              <a:rPr lang="en-US" dirty="0"/>
              <a:t>Without weapons they had no ability to protect their herds from white horse thieves and cattle rustlers. What wealth they had was being stolen daily.</a:t>
            </a:r>
          </a:p>
          <a:p>
            <a:r>
              <a:rPr lang="en-US" dirty="0"/>
              <a:t>Surveyors kept surveying the land the Indians had been promised “in perpetuity,” which made them nervous—and with good reason.</a:t>
            </a:r>
          </a:p>
          <a:p>
            <a:r>
              <a:rPr lang="en-US" dirty="0"/>
              <a:t>Hunters had now begun the mass extermination of the great Buffalo herds in </a:t>
            </a:r>
            <a:r>
              <a:rPr lang="en-US" dirty="0" err="1"/>
              <a:t>ther</a:t>
            </a:r>
            <a:r>
              <a:rPr lang="en-US" dirty="0"/>
              <a:t> own hunting grounds, and that both saddened and enraged them. </a:t>
            </a:r>
          </a:p>
        </p:txBody>
      </p:sp>
      <p:pic>
        <p:nvPicPr>
          <p:cNvPr id="5" name="Picture 4">
            <a:extLst>
              <a:ext uri="{FF2B5EF4-FFF2-40B4-BE49-F238E27FC236}">
                <a16:creationId xmlns:a16="http://schemas.microsoft.com/office/drawing/2014/main" id="{8B4C5C47-4E71-999B-13CB-27D96206B6BE}"/>
              </a:ext>
            </a:extLst>
          </p:cNvPr>
          <p:cNvPicPr>
            <a:picLocks noChangeAspect="1"/>
          </p:cNvPicPr>
          <p:nvPr/>
        </p:nvPicPr>
        <p:blipFill>
          <a:blip r:embed="rId2"/>
          <a:stretch>
            <a:fillRect/>
          </a:stretch>
        </p:blipFill>
        <p:spPr>
          <a:xfrm>
            <a:off x="10748210" y="614964"/>
            <a:ext cx="1219202" cy="1219202"/>
          </a:xfrm>
          <a:prstGeom prst="rect">
            <a:avLst/>
          </a:prstGeom>
        </p:spPr>
      </p:pic>
    </p:spTree>
    <p:extLst>
      <p:ext uri="{BB962C8B-B14F-4D97-AF65-F5344CB8AC3E}">
        <p14:creationId xmlns:p14="http://schemas.microsoft.com/office/powerpoint/2010/main" val="3037360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The Problems With Peace</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272716" y="2336872"/>
            <a:ext cx="11325726" cy="4112053"/>
          </a:xfrm>
        </p:spPr>
        <p:txBody>
          <a:bodyPr>
            <a:normAutofit/>
          </a:bodyPr>
          <a:lstStyle/>
          <a:p>
            <a:r>
              <a:rPr lang="en-US" dirty="0"/>
              <a:t>But the big problem was starvation during the winter of 1973-74. The government rations just stopped arriving.</a:t>
            </a:r>
          </a:p>
          <a:p>
            <a:r>
              <a:rPr lang="en-US" dirty="0"/>
              <a:t>Indians began slaughtering and eating their own horse herds just to keep their families alive. </a:t>
            </a:r>
          </a:p>
          <a:p>
            <a:r>
              <a:rPr lang="en-US" dirty="0"/>
              <a:t>Frantic calls from Indian agents for supplies and dire warnings about what might happen if they were withheld, went unanswered.</a:t>
            </a:r>
          </a:p>
          <a:p>
            <a:r>
              <a:rPr lang="en-US" dirty="0"/>
              <a:t>The problem was not government corruption. It was the </a:t>
            </a:r>
            <a:r>
              <a:rPr lang="en-US" dirty="0">
                <a:solidFill>
                  <a:srgbClr val="FFFF00"/>
                </a:solidFill>
              </a:rPr>
              <a:t>Panic of 1873</a:t>
            </a:r>
            <a:r>
              <a:rPr lang="en-US" dirty="0"/>
              <a:t>, which caused a global economic crash on a par with the Great Depression and left US government coffers nearly empty.</a:t>
            </a:r>
          </a:p>
          <a:p>
            <a:r>
              <a:rPr lang="en-US" dirty="0"/>
              <a:t>Now all the Natives needed to rise up in rebellion was a leader.</a:t>
            </a:r>
          </a:p>
        </p:txBody>
      </p:sp>
      <p:pic>
        <p:nvPicPr>
          <p:cNvPr id="5" name="Picture 4">
            <a:extLst>
              <a:ext uri="{FF2B5EF4-FFF2-40B4-BE49-F238E27FC236}">
                <a16:creationId xmlns:a16="http://schemas.microsoft.com/office/drawing/2014/main" id="{8B4C5C47-4E71-999B-13CB-27D96206B6BE}"/>
              </a:ext>
            </a:extLst>
          </p:cNvPr>
          <p:cNvPicPr>
            <a:picLocks noChangeAspect="1"/>
          </p:cNvPicPr>
          <p:nvPr/>
        </p:nvPicPr>
        <p:blipFill>
          <a:blip r:embed="rId2"/>
          <a:stretch>
            <a:fillRect/>
          </a:stretch>
        </p:blipFill>
        <p:spPr>
          <a:xfrm>
            <a:off x="10748210" y="614964"/>
            <a:ext cx="1219202" cy="1219202"/>
          </a:xfrm>
          <a:prstGeom prst="rect">
            <a:avLst/>
          </a:prstGeom>
        </p:spPr>
      </p:pic>
    </p:spTree>
    <p:extLst>
      <p:ext uri="{BB962C8B-B14F-4D97-AF65-F5344CB8AC3E}">
        <p14:creationId xmlns:p14="http://schemas.microsoft.com/office/powerpoint/2010/main" val="767571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5: </a:t>
            </a:r>
            <a:r>
              <a:rPr lang="en-US" sz="4800" b="1" dirty="0"/>
              <a:t>The Red River War</a:t>
            </a:r>
            <a:br>
              <a:rPr lang="en-US" sz="4800" b="1" dirty="0"/>
            </a:br>
            <a:r>
              <a:rPr lang="en-US" sz="4800" b="1" dirty="0"/>
              <a:t>1874-75</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4" name="Picture 3">
            <a:extLst>
              <a:ext uri="{FF2B5EF4-FFF2-40B4-BE49-F238E27FC236}">
                <a16:creationId xmlns:a16="http://schemas.microsoft.com/office/drawing/2014/main" id="{6C6016C7-29A0-2148-49F3-61D055AC85CF}"/>
              </a:ext>
            </a:extLst>
          </p:cNvPr>
          <p:cNvPicPr>
            <a:picLocks noChangeAspect="1"/>
          </p:cNvPicPr>
          <p:nvPr/>
        </p:nvPicPr>
        <p:blipFill>
          <a:blip r:embed="rId2"/>
          <a:stretch>
            <a:fillRect/>
          </a:stretch>
        </p:blipFill>
        <p:spPr>
          <a:xfrm>
            <a:off x="9960182" y="2660692"/>
            <a:ext cx="1766597" cy="1519103"/>
          </a:xfrm>
          <a:prstGeom prst="rect">
            <a:avLst/>
          </a:prstGeom>
        </p:spPr>
      </p:pic>
    </p:spTree>
    <p:extLst>
      <p:ext uri="{BB962C8B-B14F-4D97-AF65-F5344CB8AC3E}">
        <p14:creationId xmlns:p14="http://schemas.microsoft.com/office/powerpoint/2010/main" val="310460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1: </a:t>
            </a:r>
            <a:br>
              <a:rPr lang="en-US" sz="4800" dirty="0"/>
            </a:br>
            <a:r>
              <a:rPr lang="en-US" sz="4800" b="1" dirty="0"/>
              <a:t>The Southern Plains</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4" name="Picture 3">
            <a:extLst>
              <a:ext uri="{FF2B5EF4-FFF2-40B4-BE49-F238E27FC236}">
                <a16:creationId xmlns:a16="http://schemas.microsoft.com/office/drawing/2014/main" id="{E4A87B61-57B6-9D57-2706-58AEAAA59C06}"/>
              </a:ext>
            </a:extLst>
          </p:cNvPr>
          <p:cNvPicPr>
            <a:picLocks noChangeAspect="1"/>
          </p:cNvPicPr>
          <p:nvPr/>
        </p:nvPicPr>
        <p:blipFill>
          <a:blip r:embed="rId2"/>
          <a:stretch>
            <a:fillRect/>
          </a:stretch>
        </p:blipFill>
        <p:spPr>
          <a:xfrm>
            <a:off x="10056434" y="2669448"/>
            <a:ext cx="1766597" cy="1519103"/>
          </a:xfrm>
          <a:prstGeom prst="rect">
            <a:avLst/>
          </a:prstGeom>
        </p:spPr>
      </p:pic>
    </p:spTree>
    <p:extLst>
      <p:ext uri="{BB962C8B-B14F-4D97-AF65-F5344CB8AC3E}">
        <p14:creationId xmlns:p14="http://schemas.microsoft.com/office/powerpoint/2010/main" val="2837683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The Leader . . . Well, </a:t>
            </a:r>
            <a:r>
              <a:rPr lang="en-US" i="1" dirty="0"/>
              <a:t>Two</a:t>
            </a:r>
            <a:r>
              <a:rPr lang="en-US" dirty="0"/>
              <a:t> Leaders</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680322" y="2336872"/>
            <a:ext cx="7372816" cy="4112053"/>
          </a:xfrm>
        </p:spPr>
        <p:txBody>
          <a:bodyPr/>
          <a:lstStyle/>
          <a:p>
            <a:r>
              <a:rPr lang="en-US" dirty="0"/>
              <a:t>Isa-tai was a young </a:t>
            </a:r>
            <a:r>
              <a:rPr lang="en-US" dirty="0" err="1"/>
              <a:t>Kwahadi</a:t>
            </a:r>
            <a:r>
              <a:rPr lang="en-US" dirty="0"/>
              <a:t> Comanche medicine man. He made a number of predictions which came true, and some of his followers claimed to witness magical feats he had performed.</a:t>
            </a:r>
          </a:p>
          <a:p>
            <a:r>
              <a:rPr lang="en-US" dirty="0"/>
              <a:t>(One of these was vomiting up an entire wagon load of rifle ammunition, and then swallowing it again.)</a:t>
            </a:r>
          </a:p>
          <a:p>
            <a:r>
              <a:rPr lang="en-US" dirty="0"/>
              <a:t>He was also a close friend of a rising </a:t>
            </a:r>
            <a:r>
              <a:rPr lang="en-US" dirty="0" err="1"/>
              <a:t>Kwahadi</a:t>
            </a:r>
            <a:r>
              <a:rPr lang="en-US" dirty="0"/>
              <a:t> war chief named Quanah Parker.</a:t>
            </a:r>
          </a:p>
          <a:p>
            <a:endParaRPr lang="en-US" dirty="0"/>
          </a:p>
        </p:txBody>
      </p:sp>
      <p:pic>
        <p:nvPicPr>
          <p:cNvPr id="5" name="Picture 4">
            <a:extLst>
              <a:ext uri="{FF2B5EF4-FFF2-40B4-BE49-F238E27FC236}">
                <a16:creationId xmlns:a16="http://schemas.microsoft.com/office/drawing/2014/main" id="{B8782432-34FA-DE8C-0B45-AD13E15F565A}"/>
              </a:ext>
            </a:extLst>
          </p:cNvPr>
          <p:cNvPicPr>
            <a:picLocks noChangeAspect="1"/>
          </p:cNvPicPr>
          <p:nvPr/>
        </p:nvPicPr>
        <p:blipFill>
          <a:blip r:embed="rId2"/>
          <a:stretch>
            <a:fillRect/>
          </a:stretch>
        </p:blipFill>
        <p:spPr>
          <a:xfrm>
            <a:off x="10777896" y="586645"/>
            <a:ext cx="1414104" cy="1414104"/>
          </a:xfrm>
          <a:prstGeom prst="rect">
            <a:avLst/>
          </a:prstGeom>
        </p:spPr>
      </p:pic>
      <p:pic>
        <p:nvPicPr>
          <p:cNvPr id="7" name="Picture 6">
            <a:extLst>
              <a:ext uri="{FF2B5EF4-FFF2-40B4-BE49-F238E27FC236}">
                <a16:creationId xmlns:a16="http://schemas.microsoft.com/office/drawing/2014/main" id="{13CCAB80-231C-F83A-E28D-1219C0DB9AC2}"/>
              </a:ext>
            </a:extLst>
          </p:cNvPr>
          <p:cNvPicPr>
            <a:picLocks noChangeAspect="1"/>
          </p:cNvPicPr>
          <p:nvPr/>
        </p:nvPicPr>
        <p:blipFill>
          <a:blip r:embed="rId3"/>
          <a:stretch>
            <a:fillRect/>
          </a:stretch>
        </p:blipFill>
        <p:spPr>
          <a:xfrm>
            <a:off x="8382000" y="2028823"/>
            <a:ext cx="3810000" cy="4927600"/>
          </a:xfrm>
          <a:prstGeom prst="rect">
            <a:avLst/>
          </a:prstGeom>
        </p:spPr>
      </p:pic>
    </p:spTree>
    <p:extLst>
      <p:ext uri="{BB962C8B-B14F-4D97-AF65-F5344CB8AC3E}">
        <p14:creationId xmlns:p14="http://schemas.microsoft.com/office/powerpoint/2010/main" val="3941994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Quanah Parker</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680322" y="2336872"/>
            <a:ext cx="9089320" cy="4112053"/>
          </a:xfrm>
        </p:spPr>
        <p:txBody>
          <a:bodyPr/>
          <a:lstStyle/>
          <a:p>
            <a:r>
              <a:rPr lang="en-US" dirty="0"/>
              <a:t>Son of the </a:t>
            </a:r>
            <a:r>
              <a:rPr lang="en-US" dirty="0" err="1"/>
              <a:t>Kwahadi</a:t>
            </a:r>
            <a:r>
              <a:rPr lang="en-US" dirty="0"/>
              <a:t> chief Peta </a:t>
            </a:r>
            <a:r>
              <a:rPr lang="en-US" dirty="0" err="1"/>
              <a:t>Nokona</a:t>
            </a:r>
            <a:r>
              <a:rPr lang="en-US" dirty="0"/>
              <a:t> and the captured White girl Cynthia Ann Parker (who had been adopted into the </a:t>
            </a:r>
            <a:r>
              <a:rPr lang="en-US" dirty="0" err="1"/>
              <a:t>Nokoni</a:t>
            </a:r>
            <a:r>
              <a:rPr lang="en-US" dirty="0"/>
              <a:t> band of the Comanches). </a:t>
            </a:r>
          </a:p>
          <a:p>
            <a:r>
              <a:rPr lang="en-US" dirty="0"/>
              <a:t>Hus mother had been recaptured by Texas Rangers in an attack on their village. (His mother never gave up trying  to reunite with her Comanche family, but did before being able to.) </a:t>
            </a:r>
          </a:p>
          <a:p>
            <a:r>
              <a:rPr lang="en-US" dirty="0"/>
              <a:t>His father may have died in the same attack, but more likely lived another three or four years before succumbing to old wounds. </a:t>
            </a:r>
          </a:p>
          <a:p>
            <a:r>
              <a:rPr lang="en-US" dirty="0"/>
              <a:t>Parker was never formally chosen by the </a:t>
            </a:r>
            <a:r>
              <a:rPr lang="en-US" dirty="0" err="1"/>
              <a:t>Khwahadi</a:t>
            </a:r>
            <a:r>
              <a:rPr lang="en-US" dirty="0"/>
              <a:t> as “chief,” but he was the man they came to follow.</a:t>
            </a:r>
          </a:p>
          <a:p>
            <a:endParaRPr lang="en-US" dirty="0"/>
          </a:p>
        </p:txBody>
      </p:sp>
      <p:pic>
        <p:nvPicPr>
          <p:cNvPr id="5" name="Picture 4">
            <a:extLst>
              <a:ext uri="{FF2B5EF4-FFF2-40B4-BE49-F238E27FC236}">
                <a16:creationId xmlns:a16="http://schemas.microsoft.com/office/drawing/2014/main" id="{B8782432-34FA-DE8C-0B45-AD13E15F565A}"/>
              </a:ext>
            </a:extLst>
          </p:cNvPr>
          <p:cNvPicPr>
            <a:picLocks noChangeAspect="1"/>
          </p:cNvPicPr>
          <p:nvPr/>
        </p:nvPicPr>
        <p:blipFill>
          <a:blip r:embed="rId2"/>
          <a:stretch>
            <a:fillRect/>
          </a:stretch>
        </p:blipFill>
        <p:spPr>
          <a:xfrm>
            <a:off x="10777896" y="586645"/>
            <a:ext cx="1414104" cy="1414104"/>
          </a:xfrm>
          <a:prstGeom prst="rect">
            <a:avLst/>
          </a:prstGeom>
        </p:spPr>
      </p:pic>
      <p:pic>
        <p:nvPicPr>
          <p:cNvPr id="6" name="Picture 5">
            <a:extLst>
              <a:ext uri="{FF2B5EF4-FFF2-40B4-BE49-F238E27FC236}">
                <a16:creationId xmlns:a16="http://schemas.microsoft.com/office/drawing/2014/main" id="{1B92757C-5DCA-B2EC-38DB-148492F47AB3}"/>
              </a:ext>
            </a:extLst>
          </p:cNvPr>
          <p:cNvPicPr>
            <a:picLocks noChangeAspect="1"/>
          </p:cNvPicPr>
          <p:nvPr/>
        </p:nvPicPr>
        <p:blipFill>
          <a:blip r:embed="rId3"/>
          <a:stretch>
            <a:fillRect/>
          </a:stretch>
        </p:blipFill>
        <p:spPr>
          <a:xfrm>
            <a:off x="10231941" y="2000749"/>
            <a:ext cx="1960059" cy="4857251"/>
          </a:xfrm>
          <a:prstGeom prst="rect">
            <a:avLst/>
          </a:prstGeom>
        </p:spPr>
      </p:pic>
    </p:spTree>
    <p:extLst>
      <p:ext uri="{BB962C8B-B14F-4D97-AF65-F5344CB8AC3E}">
        <p14:creationId xmlns:p14="http://schemas.microsoft.com/office/powerpoint/2010/main" val="963514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The War Begins</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245295" y="2336872"/>
            <a:ext cx="6444263" cy="4112053"/>
          </a:xfrm>
        </p:spPr>
        <p:txBody>
          <a:bodyPr>
            <a:normAutofit fontScale="92500" lnSpcReduction="10000"/>
          </a:bodyPr>
          <a:lstStyle/>
          <a:p>
            <a:r>
              <a:rPr lang="en-US" dirty="0"/>
              <a:t>For the </a:t>
            </a:r>
            <a:r>
              <a:rPr lang="en-US" dirty="0" err="1"/>
              <a:t>Kwahadi</a:t>
            </a:r>
            <a:r>
              <a:rPr lang="en-US" dirty="0"/>
              <a:t>, it had never really ended, but now they were joined with Comanches and other Native allies from the reservations. The trigger had been when the government ended the policy of prohibiting troops onto a reservation unless specifically requested by the agent.</a:t>
            </a:r>
          </a:p>
          <a:p>
            <a:r>
              <a:rPr lang="en-US" dirty="0"/>
              <a:t>Isa-tai, the mystic medicine man, announced that for the first time in history, a Comanche medicine man (himself) would perform the sacred Sun Dance. He invited all the tribes of the southwest visit and watch the dance, and then decide if they would join him. </a:t>
            </a:r>
          </a:p>
          <a:p>
            <a:endParaRPr lang="en-US" dirty="0"/>
          </a:p>
        </p:txBody>
      </p:sp>
      <p:pic>
        <p:nvPicPr>
          <p:cNvPr id="5" name="Picture 4">
            <a:extLst>
              <a:ext uri="{FF2B5EF4-FFF2-40B4-BE49-F238E27FC236}">
                <a16:creationId xmlns:a16="http://schemas.microsoft.com/office/drawing/2014/main" id="{B8782432-34FA-DE8C-0B45-AD13E15F565A}"/>
              </a:ext>
            </a:extLst>
          </p:cNvPr>
          <p:cNvPicPr>
            <a:picLocks noChangeAspect="1"/>
          </p:cNvPicPr>
          <p:nvPr/>
        </p:nvPicPr>
        <p:blipFill>
          <a:blip r:embed="rId2"/>
          <a:stretch>
            <a:fillRect/>
          </a:stretch>
        </p:blipFill>
        <p:spPr>
          <a:xfrm>
            <a:off x="10777896" y="586645"/>
            <a:ext cx="1414104" cy="1414104"/>
          </a:xfrm>
          <a:prstGeom prst="rect">
            <a:avLst/>
          </a:prstGeom>
        </p:spPr>
      </p:pic>
      <p:pic>
        <p:nvPicPr>
          <p:cNvPr id="7" name="Picture 6">
            <a:extLst>
              <a:ext uri="{FF2B5EF4-FFF2-40B4-BE49-F238E27FC236}">
                <a16:creationId xmlns:a16="http://schemas.microsoft.com/office/drawing/2014/main" id="{0D35D400-2889-F7A3-F7AB-DC16E7D33506}"/>
              </a:ext>
            </a:extLst>
          </p:cNvPr>
          <p:cNvPicPr>
            <a:picLocks noChangeAspect="1"/>
          </p:cNvPicPr>
          <p:nvPr/>
        </p:nvPicPr>
        <p:blipFill>
          <a:blip r:embed="rId3"/>
          <a:stretch>
            <a:fillRect/>
          </a:stretch>
        </p:blipFill>
        <p:spPr>
          <a:xfrm>
            <a:off x="6854642" y="2336872"/>
            <a:ext cx="5092063" cy="3809524"/>
          </a:xfrm>
          <a:prstGeom prst="rect">
            <a:avLst/>
          </a:prstGeom>
        </p:spPr>
      </p:pic>
    </p:spTree>
    <p:extLst>
      <p:ext uri="{BB962C8B-B14F-4D97-AF65-F5344CB8AC3E}">
        <p14:creationId xmlns:p14="http://schemas.microsoft.com/office/powerpoint/2010/main" val="1359804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The Forces: Natives</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245295" y="2336872"/>
            <a:ext cx="10342494" cy="4112053"/>
          </a:xfrm>
        </p:spPr>
        <p:txBody>
          <a:bodyPr>
            <a:normAutofit lnSpcReduction="10000"/>
          </a:bodyPr>
          <a:lstStyle/>
          <a:p>
            <a:r>
              <a:rPr lang="en-US" dirty="0"/>
              <a:t>By this time there were only 3,000 Comanches left alive. One third of those lived in the Staked Plains—either </a:t>
            </a:r>
            <a:r>
              <a:rPr lang="en-US" dirty="0" err="1"/>
              <a:t>Kwahadi</a:t>
            </a:r>
            <a:r>
              <a:rPr lang="en-US" dirty="0"/>
              <a:t> or families from other bands who had joined them to escape reservation life. The others lived on the reservation but half of </a:t>
            </a:r>
            <a:r>
              <a:rPr lang="en-US" dirty="0" err="1"/>
              <a:t>thse</a:t>
            </a:r>
            <a:r>
              <a:rPr lang="en-US" dirty="0"/>
              <a:t> </a:t>
            </a:r>
            <a:r>
              <a:rPr lang="en-US" dirty="0" err="1"/>
              <a:t>jned</a:t>
            </a:r>
            <a:r>
              <a:rPr lang="en-US" dirty="0"/>
              <a:t> the rising. The 2,000 </a:t>
            </a:r>
            <a:r>
              <a:rPr lang="en-US" dirty="0">
                <a:solidFill>
                  <a:srgbClr val="FFFF00"/>
                </a:solidFill>
              </a:rPr>
              <a:t>Comanches</a:t>
            </a:r>
            <a:r>
              <a:rPr lang="en-US" dirty="0"/>
              <a:t> at large would have </a:t>
            </a:r>
            <a:r>
              <a:rPr lang="en-US" dirty="0">
                <a:solidFill>
                  <a:srgbClr val="FFFF00"/>
                </a:solidFill>
              </a:rPr>
              <a:t>500-600 warriors.</a:t>
            </a:r>
          </a:p>
          <a:p>
            <a:r>
              <a:rPr lang="en-US" dirty="0"/>
              <a:t>About 1,800 </a:t>
            </a:r>
            <a:r>
              <a:rPr lang="en-US" dirty="0">
                <a:solidFill>
                  <a:srgbClr val="FFFF00"/>
                </a:solidFill>
              </a:rPr>
              <a:t>Southern Cheyenne </a:t>
            </a:r>
            <a:r>
              <a:rPr lang="en-US" dirty="0"/>
              <a:t>lived off the reservation, with about </a:t>
            </a:r>
            <a:r>
              <a:rPr lang="en-US" dirty="0">
                <a:solidFill>
                  <a:srgbClr val="FFFF00"/>
                </a:solidFill>
              </a:rPr>
              <a:t>450-550 warriors. </a:t>
            </a:r>
          </a:p>
          <a:p>
            <a:r>
              <a:rPr lang="en-US" dirty="0"/>
              <a:t>About 1,000 </a:t>
            </a:r>
            <a:r>
              <a:rPr lang="en-US" dirty="0">
                <a:solidFill>
                  <a:srgbClr val="FFFF00"/>
                </a:solidFill>
              </a:rPr>
              <a:t>Kiowas and Kiowa </a:t>
            </a:r>
            <a:r>
              <a:rPr lang="en-US" dirty="0" err="1">
                <a:solidFill>
                  <a:srgbClr val="FFFF00"/>
                </a:solidFill>
              </a:rPr>
              <a:t>Apaches</a:t>
            </a:r>
            <a:r>
              <a:rPr lang="en-US" dirty="0">
                <a:solidFill>
                  <a:srgbClr val="FFFF00"/>
                </a:solidFill>
              </a:rPr>
              <a:t> </a:t>
            </a:r>
            <a:r>
              <a:rPr lang="en-US" dirty="0"/>
              <a:t>were off the reservation , with about </a:t>
            </a:r>
            <a:r>
              <a:rPr lang="en-US" dirty="0">
                <a:solidFill>
                  <a:srgbClr val="FFFF00"/>
                </a:solidFill>
              </a:rPr>
              <a:t>250-300 warriors. </a:t>
            </a:r>
            <a:endParaRPr lang="en-US" dirty="0"/>
          </a:p>
          <a:p>
            <a:r>
              <a:rPr lang="en-US" dirty="0"/>
              <a:t>The Arapaho had by now completely surrendered to reservation life.</a:t>
            </a:r>
          </a:p>
          <a:p>
            <a:r>
              <a:rPr lang="en-US" dirty="0">
                <a:solidFill>
                  <a:srgbClr val="FFFF00"/>
                </a:solidFill>
              </a:rPr>
              <a:t>Total: </a:t>
            </a:r>
            <a:r>
              <a:rPr lang="en-US" dirty="0"/>
              <a:t>4,800 people, </a:t>
            </a:r>
            <a:r>
              <a:rPr lang="en-US" dirty="0">
                <a:solidFill>
                  <a:srgbClr val="FFFF00"/>
                </a:solidFill>
              </a:rPr>
              <a:t>1200-1450 warriors.</a:t>
            </a:r>
          </a:p>
          <a:p>
            <a:endParaRPr lang="en-US" dirty="0"/>
          </a:p>
        </p:txBody>
      </p:sp>
      <p:pic>
        <p:nvPicPr>
          <p:cNvPr id="4" name="Picture 3">
            <a:extLst>
              <a:ext uri="{FF2B5EF4-FFF2-40B4-BE49-F238E27FC236}">
                <a16:creationId xmlns:a16="http://schemas.microsoft.com/office/drawing/2014/main" id="{37190271-6C72-CB4E-F007-4AFC5BD15C89}"/>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43233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The Forces: Army</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245295" y="2336872"/>
            <a:ext cx="10342494" cy="4112053"/>
          </a:xfrm>
        </p:spPr>
        <p:txBody>
          <a:bodyPr>
            <a:normAutofit/>
          </a:bodyPr>
          <a:lstStyle/>
          <a:p>
            <a:r>
              <a:rPr lang="en-US" dirty="0"/>
              <a:t>Fort </a:t>
            </a:r>
            <a:r>
              <a:rPr lang="en-US" dirty="0" err="1"/>
              <a:t>Siill</a:t>
            </a:r>
            <a:r>
              <a:rPr lang="en-US" dirty="0"/>
              <a:t>: Col Davidson, 10</a:t>
            </a:r>
            <a:r>
              <a:rPr lang="en-US" baseline="30000" dirty="0"/>
              <a:t>th</a:t>
            </a:r>
            <a:r>
              <a:rPr lang="en-US" dirty="0"/>
              <a:t> Cavalry </a:t>
            </a:r>
          </a:p>
          <a:p>
            <a:r>
              <a:rPr lang="en-US" dirty="0"/>
              <a:t>Fort ? : Col Buell, 11</a:t>
            </a:r>
            <a:r>
              <a:rPr lang="en-US" baseline="30000" dirty="0"/>
              <a:t>th</a:t>
            </a:r>
            <a:r>
              <a:rPr lang="en-US" dirty="0"/>
              <a:t> Infantry</a:t>
            </a:r>
          </a:p>
          <a:p>
            <a:r>
              <a:rPr lang="en-US" dirty="0"/>
              <a:t>Fort Concho: Col Mackenzie 4</a:t>
            </a:r>
            <a:r>
              <a:rPr lang="en-US" baseline="30000" dirty="0"/>
              <a:t>th</a:t>
            </a:r>
            <a:r>
              <a:rPr lang="en-US" dirty="0"/>
              <a:t> Cavalry </a:t>
            </a:r>
          </a:p>
          <a:p>
            <a:r>
              <a:rPr lang="en-US" dirty="0"/>
              <a:t>Fort Bascom: Major Price, 8</a:t>
            </a:r>
            <a:r>
              <a:rPr lang="en-US" baseline="30000" dirty="0"/>
              <a:t>th</a:t>
            </a:r>
            <a:r>
              <a:rPr lang="en-US" dirty="0"/>
              <a:t> Cavalry (half) </a:t>
            </a:r>
          </a:p>
          <a:p>
            <a:r>
              <a:rPr lang="en-US" dirty="0"/>
              <a:t>Fort Dodge: Col Miles 5</a:t>
            </a:r>
            <a:r>
              <a:rPr lang="en-US" baseline="30000" dirty="0"/>
              <a:t>th</a:t>
            </a:r>
            <a:r>
              <a:rPr lang="en-US" dirty="0"/>
              <a:t> Infantry (half) and 6</a:t>
            </a:r>
            <a:r>
              <a:rPr lang="en-US" baseline="30000" dirty="0"/>
              <a:t>th</a:t>
            </a:r>
            <a:r>
              <a:rPr lang="en-US" dirty="0"/>
              <a:t>  Cavalry</a:t>
            </a:r>
          </a:p>
          <a:p>
            <a:r>
              <a:rPr lang="en-US" dirty="0"/>
              <a:t>Total: about 2,500 officers and men</a:t>
            </a:r>
          </a:p>
        </p:txBody>
      </p:sp>
      <p:pic>
        <p:nvPicPr>
          <p:cNvPr id="4" name="Picture 3">
            <a:extLst>
              <a:ext uri="{FF2B5EF4-FFF2-40B4-BE49-F238E27FC236}">
                <a16:creationId xmlns:a16="http://schemas.microsoft.com/office/drawing/2014/main" id="{37190271-6C72-CB4E-F007-4AFC5BD15C89}"/>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13954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Battle of Adobe Walls: June 27, 1874 </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497305" y="2336872"/>
            <a:ext cx="5209259" cy="4112053"/>
          </a:xfrm>
        </p:spPr>
        <p:txBody>
          <a:bodyPr>
            <a:normAutofit/>
          </a:bodyPr>
          <a:lstStyle/>
          <a:p>
            <a:r>
              <a:rPr lang="en-US" dirty="0"/>
              <a:t>War party of about 500 warriors attacked a party of 29 buffalo hunters in several sod and adobe buildings.</a:t>
            </a:r>
          </a:p>
          <a:p>
            <a:r>
              <a:rPr lang="en-US" dirty="0"/>
              <a:t>Isa-tai (the mystic medicine man) informed the Natives his medicine would protect all of them, that the White bullet would just stop inside their guns and the Indians would “slaughter them like grandmothers.”</a:t>
            </a:r>
          </a:p>
        </p:txBody>
      </p:sp>
      <p:pic>
        <p:nvPicPr>
          <p:cNvPr id="4" name="Picture 3">
            <a:extLst>
              <a:ext uri="{FF2B5EF4-FFF2-40B4-BE49-F238E27FC236}">
                <a16:creationId xmlns:a16="http://schemas.microsoft.com/office/drawing/2014/main" id="{37190271-6C72-CB4E-F007-4AFC5BD15C89}"/>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1499838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Battle of Adobe Walls: June 27, 1874 </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497305" y="2336872"/>
            <a:ext cx="11101136" cy="4112053"/>
          </a:xfrm>
        </p:spPr>
        <p:txBody>
          <a:bodyPr>
            <a:normAutofit/>
          </a:bodyPr>
          <a:lstStyle/>
          <a:p>
            <a:r>
              <a:rPr lang="en-US" dirty="0"/>
              <a:t>Instead the buffalo hunters started hitting men at several hundred yards. Repeated charges were unable to overrun them and caused little damage </a:t>
            </a:r>
            <a:r>
              <a:rPr lang="en-US" dirty="0" err="1"/>
              <a:t>afer</a:t>
            </a:r>
            <a:r>
              <a:rPr lang="en-US" dirty="0"/>
              <a:t> the first charge due to the excellent cover. </a:t>
            </a:r>
          </a:p>
          <a:p>
            <a:r>
              <a:rPr lang="en-US" dirty="0"/>
              <a:t>Before braking off the attack, several chiefs thrashed Isa-tai with branches, yelling hat </a:t>
            </a:r>
            <a:r>
              <a:rPr lang="en-US" dirty="0" err="1"/>
              <a:t>hs</a:t>
            </a:r>
            <a:r>
              <a:rPr lang="en-US" dirty="0"/>
              <a:t> medicine was n good. </a:t>
            </a:r>
          </a:p>
          <a:p>
            <a:r>
              <a:rPr lang="en-US" dirty="0"/>
              <a:t>The Natives probably suffered about thirty deaths and at least as many wounded. It was also a serious blow to their morale.</a:t>
            </a:r>
          </a:p>
          <a:p>
            <a:r>
              <a:rPr lang="en-US" dirty="0"/>
              <a:t>Four hunters died but two of those were killed sleeping in a wagon during the first attack and one accidentally shot himself in the head climbing down a ladder.</a:t>
            </a:r>
          </a:p>
        </p:txBody>
      </p:sp>
      <p:pic>
        <p:nvPicPr>
          <p:cNvPr id="4" name="Picture 3">
            <a:extLst>
              <a:ext uri="{FF2B5EF4-FFF2-40B4-BE49-F238E27FC236}">
                <a16:creationId xmlns:a16="http://schemas.microsoft.com/office/drawing/2014/main" id="{37190271-6C72-CB4E-F007-4AFC5BD15C89}"/>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1166504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Subsequent Actions</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497305" y="2336872"/>
            <a:ext cx="11101136" cy="4112053"/>
          </a:xfrm>
        </p:spPr>
        <p:txBody>
          <a:bodyPr>
            <a:normAutofit/>
          </a:bodyPr>
          <a:lstStyle/>
          <a:p>
            <a:r>
              <a:rPr lang="en-US" dirty="0"/>
              <a:t>A number of additional engagements were fought and many followed a </a:t>
            </a:r>
            <a:r>
              <a:rPr lang="en-US" dirty="0" err="1"/>
              <a:t>smilar</a:t>
            </a:r>
            <a:r>
              <a:rPr lang="en-US" dirty="0"/>
              <a:t> pattern: the Army found an encampment and attacked, the Indians resisted, then retreated, and the Army then burned all of the captured lodges. </a:t>
            </a:r>
          </a:p>
          <a:p>
            <a:r>
              <a:rPr lang="en-US" dirty="0">
                <a:solidFill>
                  <a:srgbClr val="FFFF00"/>
                </a:solidFill>
              </a:rPr>
              <a:t>Casualties in the battles, on both sides, were generally low.</a:t>
            </a:r>
          </a:p>
          <a:p>
            <a:r>
              <a:rPr lang="en-US" dirty="0"/>
              <a:t>Climactic battle was </a:t>
            </a:r>
            <a:r>
              <a:rPr lang="en-US" dirty="0">
                <a:solidFill>
                  <a:srgbClr val="FFFF00"/>
                </a:solidFill>
              </a:rPr>
              <a:t>Battle of Palo </a:t>
            </a:r>
            <a:r>
              <a:rPr lang="en-US" dirty="0" err="1">
                <a:solidFill>
                  <a:srgbClr val="FFFF00"/>
                </a:solidFill>
              </a:rPr>
              <a:t>Duro</a:t>
            </a:r>
            <a:r>
              <a:rPr lang="en-US" dirty="0">
                <a:solidFill>
                  <a:srgbClr val="FFFF00"/>
                </a:solidFill>
              </a:rPr>
              <a:t> Canyon </a:t>
            </a:r>
            <a:r>
              <a:rPr lang="en-US" dirty="0"/>
              <a:t>on September 28, 1874. Colonel Ranald Mackenzie’s 4</a:t>
            </a:r>
            <a:r>
              <a:rPr lang="en-US" baseline="30000" dirty="0"/>
              <a:t>th</a:t>
            </a:r>
            <a:r>
              <a:rPr lang="en-US" dirty="0"/>
              <a:t> Cavalry attacked a large camp of Comanches and Cheyenne, over 200 lodges. They successfully drove the Natives away and then burned all of the lodges and slaughtered the captured horse herd of over a hundred head. </a:t>
            </a:r>
          </a:p>
          <a:p>
            <a:r>
              <a:rPr lang="en-US" dirty="0"/>
              <a:t>Indians only lost </a:t>
            </a:r>
            <a:r>
              <a:rPr lang="en-US" dirty="0">
                <a:solidFill>
                  <a:srgbClr val="FFFF00"/>
                </a:solidFill>
              </a:rPr>
              <a:t>three men killed</a:t>
            </a:r>
            <a:r>
              <a:rPr lang="en-US" dirty="0"/>
              <a:t>, but they also lost the war that day.</a:t>
            </a:r>
          </a:p>
        </p:txBody>
      </p:sp>
      <p:pic>
        <p:nvPicPr>
          <p:cNvPr id="4" name="Picture 3">
            <a:extLst>
              <a:ext uri="{FF2B5EF4-FFF2-40B4-BE49-F238E27FC236}">
                <a16:creationId xmlns:a16="http://schemas.microsoft.com/office/drawing/2014/main" id="{37190271-6C72-CB4E-F007-4AFC5BD15C89}"/>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1336788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BDF-5367-A075-EDC4-C95B746BDA43}"/>
              </a:ext>
            </a:extLst>
          </p:cNvPr>
          <p:cNvSpPr>
            <a:spLocks noGrp="1"/>
          </p:cNvSpPr>
          <p:nvPr>
            <p:ph type="title"/>
          </p:nvPr>
        </p:nvSpPr>
        <p:spPr/>
        <p:txBody>
          <a:bodyPr/>
          <a:lstStyle/>
          <a:p>
            <a:r>
              <a:rPr lang="en-US" dirty="0"/>
              <a:t>Palo </a:t>
            </a:r>
            <a:r>
              <a:rPr lang="en-US" dirty="0" err="1"/>
              <a:t>Duro</a:t>
            </a:r>
            <a:r>
              <a:rPr lang="en-US" dirty="0"/>
              <a:t> Canyon and Afterwards</a:t>
            </a:r>
          </a:p>
        </p:txBody>
      </p:sp>
      <p:sp>
        <p:nvSpPr>
          <p:cNvPr id="3" name="Content Placeholder 2">
            <a:extLst>
              <a:ext uri="{FF2B5EF4-FFF2-40B4-BE49-F238E27FC236}">
                <a16:creationId xmlns:a16="http://schemas.microsoft.com/office/drawing/2014/main" id="{8C20E685-5B25-3260-5696-C47002A50AFA}"/>
              </a:ext>
            </a:extLst>
          </p:cNvPr>
          <p:cNvSpPr>
            <a:spLocks noGrp="1"/>
          </p:cNvSpPr>
          <p:nvPr>
            <p:ph idx="1"/>
          </p:nvPr>
        </p:nvSpPr>
        <p:spPr>
          <a:xfrm>
            <a:off x="497305" y="2336872"/>
            <a:ext cx="11101136" cy="4112053"/>
          </a:xfrm>
        </p:spPr>
        <p:txBody>
          <a:bodyPr>
            <a:normAutofit lnSpcReduction="10000"/>
          </a:bodyPr>
          <a:lstStyle/>
          <a:p>
            <a:r>
              <a:rPr lang="en-US" dirty="0"/>
              <a:t>In the following days the converging Army columns fought more skirmishes and burned over 500 additional lodges, close to all the lodges of all the Indians off the reservation. </a:t>
            </a:r>
          </a:p>
          <a:p>
            <a:r>
              <a:rPr lang="en-US" dirty="0"/>
              <a:t>With winter approaching, the Indians had no remaining options except surrender, and they did so, a trickle at first, but then a torrent beginning in January of 1875. By spring, the entire southern plains were peaceful, and would reman so.</a:t>
            </a:r>
          </a:p>
          <a:p>
            <a:r>
              <a:rPr lang="en-US" dirty="0"/>
              <a:t>The Army faced severed logistical problems, but they overcame them. The </a:t>
            </a:r>
            <a:r>
              <a:rPr lang="en-US"/>
              <a:t>Natives could </a:t>
            </a:r>
            <a:r>
              <a:rPr lang="en-US" dirty="0"/>
              <a:t>not </a:t>
            </a:r>
            <a:r>
              <a:rPr lang="en-US"/>
              <a:t>overcome the </a:t>
            </a:r>
            <a:r>
              <a:rPr lang="en-US" dirty="0"/>
              <a:t>inherent limitation of having to bring their supply source with them and risk losing it.</a:t>
            </a:r>
          </a:p>
          <a:p>
            <a:r>
              <a:rPr lang="en-US" dirty="0"/>
              <a:t>The Army had discovered how to break Indian resistance without killing hundreds of them.</a:t>
            </a:r>
          </a:p>
        </p:txBody>
      </p:sp>
      <p:pic>
        <p:nvPicPr>
          <p:cNvPr id="4" name="Picture 3">
            <a:extLst>
              <a:ext uri="{FF2B5EF4-FFF2-40B4-BE49-F238E27FC236}">
                <a16:creationId xmlns:a16="http://schemas.microsoft.com/office/drawing/2014/main" id="{37190271-6C72-CB4E-F007-4AFC5BD15C89}"/>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477823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67040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0BC-CA58-6D2D-B798-51254E3DA3C2}"/>
              </a:ext>
            </a:extLst>
          </p:cNvPr>
          <p:cNvSpPr>
            <a:spLocks noGrp="1"/>
          </p:cNvSpPr>
          <p:nvPr>
            <p:ph type="title"/>
          </p:nvPr>
        </p:nvSpPr>
        <p:spPr/>
        <p:txBody>
          <a:bodyPr/>
          <a:lstStyle/>
          <a:p>
            <a:r>
              <a:rPr lang="en-US" dirty="0"/>
              <a:t>The Southern Plains</a:t>
            </a:r>
          </a:p>
        </p:txBody>
      </p:sp>
      <p:sp>
        <p:nvSpPr>
          <p:cNvPr id="3" name="Content Placeholder 2">
            <a:extLst>
              <a:ext uri="{FF2B5EF4-FFF2-40B4-BE49-F238E27FC236}">
                <a16:creationId xmlns:a16="http://schemas.microsoft.com/office/drawing/2014/main" id="{A80C26FA-F56E-8621-2AA5-4A33B0BB23E8}"/>
              </a:ext>
            </a:extLst>
          </p:cNvPr>
          <p:cNvSpPr>
            <a:spLocks noGrp="1"/>
          </p:cNvSpPr>
          <p:nvPr>
            <p:ph idx="1"/>
          </p:nvPr>
        </p:nvSpPr>
        <p:spPr>
          <a:xfrm>
            <a:off x="680321" y="2336872"/>
            <a:ext cx="7725742" cy="4320601"/>
          </a:xfrm>
        </p:spPr>
        <p:txBody>
          <a:bodyPr>
            <a:normAutofit/>
          </a:bodyPr>
          <a:lstStyle/>
          <a:p>
            <a:pPr marL="0" indent="0">
              <a:buNone/>
            </a:pPr>
            <a:r>
              <a:rPr lang="en-US" sz="2800" b="1" dirty="0">
                <a:solidFill>
                  <a:srgbClr val="FFFF00"/>
                </a:solidFill>
              </a:rPr>
              <a:t>Southern Cheyenne and Arapaho</a:t>
            </a:r>
          </a:p>
          <a:p>
            <a:r>
              <a:rPr lang="en-US" dirty="0"/>
              <a:t>Cheyanne originally lived in Minnesota.</a:t>
            </a:r>
          </a:p>
          <a:p>
            <a:r>
              <a:rPr lang="en-US" dirty="0"/>
              <a:t>Migrated southwest and reached the upper Missouri River. There they formed a close alliance with the Arapaho.</a:t>
            </a:r>
          </a:p>
          <a:p>
            <a:r>
              <a:rPr lang="en-US" dirty="0"/>
              <a:t>Lakota aggression caused the tribes to split in 1832, with those moving south becoming the Southern Cheyanne and Southern Arapaho. They settled on the headwaters of the Republican and Arkansas rivers.</a:t>
            </a:r>
          </a:p>
          <a:p>
            <a:r>
              <a:rPr lang="en-US" dirty="0"/>
              <a:t>Fought against Kiowa at first but forged alliance with them by 1840, and with the Comanche soon after.</a:t>
            </a:r>
          </a:p>
        </p:txBody>
      </p:sp>
      <p:pic>
        <p:nvPicPr>
          <p:cNvPr id="5" name="Picture 4">
            <a:extLst>
              <a:ext uri="{FF2B5EF4-FFF2-40B4-BE49-F238E27FC236}">
                <a16:creationId xmlns:a16="http://schemas.microsoft.com/office/drawing/2014/main" id="{B03FAC72-15AF-94B5-0459-D8305ACE8DE6}"/>
              </a:ext>
            </a:extLst>
          </p:cNvPr>
          <p:cNvPicPr>
            <a:picLocks noChangeAspect="1"/>
          </p:cNvPicPr>
          <p:nvPr/>
        </p:nvPicPr>
        <p:blipFill>
          <a:blip r:embed="rId2"/>
          <a:stretch>
            <a:fillRect/>
          </a:stretch>
        </p:blipFill>
        <p:spPr>
          <a:xfrm>
            <a:off x="8783719" y="0"/>
            <a:ext cx="3408281" cy="6858000"/>
          </a:xfrm>
          <a:prstGeom prst="rect">
            <a:avLst/>
          </a:prstGeom>
        </p:spPr>
      </p:pic>
    </p:spTree>
    <p:extLst>
      <p:ext uri="{BB962C8B-B14F-4D97-AF65-F5344CB8AC3E}">
        <p14:creationId xmlns:p14="http://schemas.microsoft.com/office/powerpoint/2010/main" val="336603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0BC-CA58-6D2D-B798-51254E3DA3C2}"/>
              </a:ext>
            </a:extLst>
          </p:cNvPr>
          <p:cNvSpPr>
            <a:spLocks noGrp="1"/>
          </p:cNvSpPr>
          <p:nvPr>
            <p:ph type="title"/>
          </p:nvPr>
        </p:nvSpPr>
        <p:spPr/>
        <p:txBody>
          <a:bodyPr/>
          <a:lstStyle/>
          <a:p>
            <a:r>
              <a:rPr lang="en-US" dirty="0"/>
              <a:t>The Southern Plains</a:t>
            </a:r>
          </a:p>
        </p:txBody>
      </p:sp>
      <p:sp>
        <p:nvSpPr>
          <p:cNvPr id="3" name="Content Placeholder 2">
            <a:extLst>
              <a:ext uri="{FF2B5EF4-FFF2-40B4-BE49-F238E27FC236}">
                <a16:creationId xmlns:a16="http://schemas.microsoft.com/office/drawing/2014/main" id="{A80C26FA-F56E-8621-2AA5-4A33B0BB23E8}"/>
              </a:ext>
            </a:extLst>
          </p:cNvPr>
          <p:cNvSpPr>
            <a:spLocks noGrp="1"/>
          </p:cNvSpPr>
          <p:nvPr>
            <p:ph idx="1"/>
          </p:nvPr>
        </p:nvSpPr>
        <p:spPr>
          <a:xfrm>
            <a:off x="680321" y="2336872"/>
            <a:ext cx="6586753" cy="4320601"/>
          </a:xfrm>
        </p:spPr>
        <p:txBody>
          <a:bodyPr>
            <a:normAutofit/>
          </a:bodyPr>
          <a:lstStyle/>
          <a:p>
            <a:pPr marL="0" indent="0">
              <a:buNone/>
            </a:pPr>
            <a:r>
              <a:rPr lang="en-US" sz="2800" b="1" dirty="0">
                <a:solidFill>
                  <a:srgbClr val="FFFF00"/>
                </a:solidFill>
              </a:rPr>
              <a:t>Southern Cheyenne Dog Soldiers</a:t>
            </a:r>
          </a:p>
          <a:p>
            <a:r>
              <a:rPr lang="en-US" dirty="0"/>
              <a:t>One unusual aspect of Cheyenne social organization was that one of the six Cheyenne warrior societies </a:t>
            </a:r>
            <a:r>
              <a:rPr lang="en-US" i="1" dirty="0"/>
              <a:t>(The Dog Soldiers) </a:t>
            </a:r>
            <a:r>
              <a:rPr lang="en-US" dirty="0"/>
              <a:t>formed their own band within the tribe.</a:t>
            </a:r>
          </a:p>
          <a:p>
            <a:r>
              <a:rPr lang="en-US" dirty="0"/>
              <a:t>After the 1852 cholera epidemic, most survivors of the </a:t>
            </a:r>
            <a:r>
              <a:rPr lang="en-US" b="0" i="1" dirty="0" err="1">
                <a:effectLst/>
              </a:rPr>
              <a:t>Masikota</a:t>
            </a:r>
            <a:r>
              <a:rPr lang="en-US" b="0" i="1" dirty="0">
                <a:effectLst/>
              </a:rPr>
              <a:t> </a:t>
            </a:r>
            <a:r>
              <a:rPr lang="en-US" b="0" dirty="0">
                <a:effectLst/>
              </a:rPr>
              <a:t>band of the Southern Cheyenne joined the Dog Soldiers, and most Dog Soldiers in other bands moved to his one.</a:t>
            </a:r>
            <a:endParaRPr lang="en-US" dirty="0"/>
          </a:p>
        </p:txBody>
      </p:sp>
    </p:spTree>
    <p:extLst>
      <p:ext uri="{BB962C8B-B14F-4D97-AF65-F5344CB8AC3E}">
        <p14:creationId xmlns:p14="http://schemas.microsoft.com/office/powerpoint/2010/main" val="145783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0BC-CA58-6D2D-B798-51254E3DA3C2}"/>
              </a:ext>
            </a:extLst>
          </p:cNvPr>
          <p:cNvSpPr>
            <a:spLocks noGrp="1"/>
          </p:cNvSpPr>
          <p:nvPr>
            <p:ph type="title"/>
          </p:nvPr>
        </p:nvSpPr>
        <p:spPr/>
        <p:txBody>
          <a:bodyPr/>
          <a:lstStyle/>
          <a:p>
            <a:r>
              <a:rPr lang="en-US" dirty="0"/>
              <a:t>The Southern Plains</a:t>
            </a:r>
          </a:p>
        </p:txBody>
      </p:sp>
      <p:sp>
        <p:nvSpPr>
          <p:cNvPr id="3" name="Content Placeholder 2">
            <a:extLst>
              <a:ext uri="{FF2B5EF4-FFF2-40B4-BE49-F238E27FC236}">
                <a16:creationId xmlns:a16="http://schemas.microsoft.com/office/drawing/2014/main" id="{A80C26FA-F56E-8621-2AA5-4A33B0BB23E8}"/>
              </a:ext>
            </a:extLst>
          </p:cNvPr>
          <p:cNvSpPr>
            <a:spLocks noGrp="1"/>
          </p:cNvSpPr>
          <p:nvPr>
            <p:ph idx="1"/>
          </p:nvPr>
        </p:nvSpPr>
        <p:spPr>
          <a:xfrm>
            <a:off x="352926" y="2336872"/>
            <a:ext cx="5981598" cy="4320601"/>
          </a:xfrm>
        </p:spPr>
        <p:txBody>
          <a:bodyPr>
            <a:normAutofit/>
          </a:bodyPr>
          <a:lstStyle/>
          <a:p>
            <a:pPr marL="0" indent="0">
              <a:buNone/>
            </a:pPr>
            <a:r>
              <a:rPr lang="en-US" sz="2800" b="1" dirty="0">
                <a:solidFill>
                  <a:srgbClr val="FFFF00"/>
                </a:solidFill>
              </a:rPr>
              <a:t>Southern Cheyenne Dog Soldiers</a:t>
            </a:r>
          </a:p>
          <a:p>
            <a:r>
              <a:rPr lang="en-US" dirty="0"/>
              <a:t>They were consistently the most warlike faction within the tribe, the one that never agreed to accept reservation life.</a:t>
            </a:r>
          </a:p>
          <a:p>
            <a:r>
              <a:rPr lang="en-US" dirty="0"/>
              <a:t>One practice was to stake themselves to the ground on a tether. Once they did so, they could not retreat unless and until another Dog Soldier cut the tether.</a:t>
            </a:r>
          </a:p>
        </p:txBody>
      </p:sp>
    </p:spTree>
    <p:extLst>
      <p:ext uri="{BB962C8B-B14F-4D97-AF65-F5344CB8AC3E}">
        <p14:creationId xmlns:p14="http://schemas.microsoft.com/office/powerpoint/2010/main" val="377472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0BC-CA58-6D2D-B798-51254E3DA3C2}"/>
              </a:ext>
            </a:extLst>
          </p:cNvPr>
          <p:cNvSpPr>
            <a:spLocks noGrp="1"/>
          </p:cNvSpPr>
          <p:nvPr>
            <p:ph type="title"/>
          </p:nvPr>
        </p:nvSpPr>
        <p:spPr/>
        <p:txBody>
          <a:bodyPr/>
          <a:lstStyle/>
          <a:p>
            <a:r>
              <a:rPr lang="en-US" dirty="0"/>
              <a:t>The Southern Plains</a:t>
            </a:r>
          </a:p>
        </p:txBody>
      </p:sp>
      <p:sp>
        <p:nvSpPr>
          <p:cNvPr id="3" name="Content Placeholder 2">
            <a:extLst>
              <a:ext uri="{FF2B5EF4-FFF2-40B4-BE49-F238E27FC236}">
                <a16:creationId xmlns:a16="http://schemas.microsoft.com/office/drawing/2014/main" id="{A80C26FA-F56E-8621-2AA5-4A33B0BB23E8}"/>
              </a:ext>
            </a:extLst>
          </p:cNvPr>
          <p:cNvSpPr>
            <a:spLocks noGrp="1"/>
          </p:cNvSpPr>
          <p:nvPr>
            <p:ph idx="1"/>
          </p:nvPr>
        </p:nvSpPr>
        <p:spPr>
          <a:xfrm>
            <a:off x="365760" y="2304788"/>
            <a:ext cx="8030094" cy="4295518"/>
          </a:xfrm>
        </p:spPr>
        <p:txBody>
          <a:bodyPr>
            <a:normAutofit fontScale="92500"/>
          </a:bodyPr>
          <a:lstStyle/>
          <a:p>
            <a:pPr marL="0" indent="0">
              <a:buNone/>
            </a:pPr>
            <a:r>
              <a:rPr lang="en-US" sz="2800" b="1" dirty="0">
                <a:solidFill>
                  <a:srgbClr val="FFFF00"/>
                </a:solidFill>
              </a:rPr>
              <a:t>Kiowa &amp; Plains Apache (or </a:t>
            </a:r>
            <a:r>
              <a:rPr lang="en-US" sz="2800" b="1" i="1" dirty="0">
                <a:solidFill>
                  <a:srgbClr val="FFFF00"/>
                </a:solidFill>
              </a:rPr>
              <a:t>Kiowa Apache)</a:t>
            </a:r>
          </a:p>
          <a:p>
            <a:r>
              <a:rPr lang="en-US" dirty="0"/>
              <a:t>Kiowa originally lived in the mountains of Montana</a:t>
            </a:r>
          </a:p>
          <a:p>
            <a:r>
              <a:rPr lang="en-US" dirty="0"/>
              <a:t>Migrated southeast and reached the Black Hills about 1775</a:t>
            </a:r>
          </a:p>
          <a:p>
            <a:r>
              <a:rPr lang="en-US" dirty="0"/>
              <a:t>Pushed south by Lakota to the Arkansas River valley. Excellent game and lots of horses. Became closely allied with local Plains Apache.</a:t>
            </a:r>
          </a:p>
          <a:p>
            <a:r>
              <a:rPr lang="en-US" dirty="0"/>
              <a:t>Fought against Comanche at first but forged very strong alliance with them between 1790 and 1806. </a:t>
            </a:r>
            <a:r>
              <a:rPr lang="en-US" i="1" dirty="0"/>
              <a:t>(Sometimes called a confederation.)</a:t>
            </a:r>
          </a:p>
          <a:p>
            <a:r>
              <a:rPr lang="en-US" dirty="0"/>
              <a:t> By 1840 also allied with Cheyenne, Arapaho, and Lakota.</a:t>
            </a:r>
          </a:p>
          <a:p>
            <a:r>
              <a:rPr lang="en-US" dirty="0"/>
              <a:t>By 1850 there were about 2,000 Kiowa and Kiowa Apache.</a:t>
            </a:r>
          </a:p>
        </p:txBody>
      </p:sp>
      <p:pic>
        <p:nvPicPr>
          <p:cNvPr id="5" name="Picture 4">
            <a:extLst>
              <a:ext uri="{FF2B5EF4-FFF2-40B4-BE49-F238E27FC236}">
                <a16:creationId xmlns:a16="http://schemas.microsoft.com/office/drawing/2014/main" id="{B03FAC72-15AF-94B5-0459-D8305ACE8DE6}"/>
              </a:ext>
            </a:extLst>
          </p:cNvPr>
          <p:cNvPicPr>
            <a:picLocks noChangeAspect="1"/>
          </p:cNvPicPr>
          <p:nvPr/>
        </p:nvPicPr>
        <p:blipFill>
          <a:blip r:embed="rId2"/>
          <a:stretch>
            <a:fillRect/>
          </a:stretch>
        </p:blipFill>
        <p:spPr>
          <a:xfrm>
            <a:off x="8783719" y="0"/>
            <a:ext cx="3408281" cy="6858000"/>
          </a:xfrm>
          <a:prstGeom prst="rect">
            <a:avLst/>
          </a:prstGeom>
        </p:spPr>
      </p:pic>
    </p:spTree>
    <p:extLst>
      <p:ext uri="{BB962C8B-B14F-4D97-AF65-F5344CB8AC3E}">
        <p14:creationId xmlns:p14="http://schemas.microsoft.com/office/powerpoint/2010/main" val="234995043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13761</TotalTime>
  <Words>4513</Words>
  <Application>Microsoft Office PowerPoint</Application>
  <PresentationFormat>Widescreen</PresentationFormat>
  <Paragraphs>251</Paragraphs>
  <Slides>59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Trebuchet MS</vt:lpstr>
      <vt:lpstr>Berlin</vt:lpstr>
      <vt:lpstr>“A Good Day To Die” Indian Wars in the American West</vt:lpstr>
      <vt:lpstr>Course Outline</vt:lpstr>
      <vt:lpstr>“A Good Day To Die” Indian Wars in the West</vt:lpstr>
      <vt:lpstr>Hancock’s War, Commancheria,  and the Southern Plains</vt:lpstr>
      <vt:lpstr>PART 1:  The Southern Plains</vt:lpstr>
      <vt:lpstr>The Southern Plains</vt:lpstr>
      <vt:lpstr>The Southern Plains</vt:lpstr>
      <vt:lpstr>The Southern Plains</vt:lpstr>
      <vt:lpstr>The Southern Plains</vt:lpstr>
      <vt:lpstr>The Southern Plains</vt:lpstr>
      <vt:lpstr>The Southern Plains: Comanches</vt:lpstr>
      <vt:lpstr>The Southern Plains: Comanches</vt:lpstr>
      <vt:lpstr>The Southern Plains: Comanches</vt:lpstr>
      <vt:lpstr>Comancheria</vt:lpstr>
      <vt:lpstr>The Southern Plains</vt:lpstr>
      <vt:lpstr>PART 2:  Hancock’s War</vt:lpstr>
      <vt:lpstr>Hancock’s War: Winfield Scott Hancock</vt:lpstr>
      <vt:lpstr>Hancock’s War: Winfield Scott Hancock</vt:lpstr>
      <vt:lpstr>Hancock’s War: Meeting at Fort Larned</vt:lpstr>
      <vt:lpstr>Hancock’s War: Meeting at Fort Larned</vt:lpstr>
      <vt:lpstr>Hancock’s War: Meeting at Fort Larned</vt:lpstr>
      <vt:lpstr>Hancock’s War: More War</vt:lpstr>
      <vt:lpstr>Hancock’s War: Two Results</vt:lpstr>
      <vt:lpstr>PART 3:  Sheridan’s War</vt:lpstr>
      <vt:lpstr>Sheridan’s War—The Man and the Plan</vt:lpstr>
      <vt:lpstr>Sheridan’s War—Battle of Beecher Island</vt:lpstr>
      <vt:lpstr>Sheridan’s War—Battle of Beecher Island</vt:lpstr>
      <vt:lpstr>Sheridan’s War—Battle of Beecher Island</vt:lpstr>
      <vt:lpstr>Sheridan’s War—Battle of Beecher Island</vt:lpstr>
      <vt:lpstr>Sheridan’s War—The 1868 Winter Campaign</vt:lpstr>
      <vt:lpstr>A Good Day to Die</vt:lpstr>
      <vt:lpstr>Sheridan’s War—Battle of the Washita November 27, 1868</vt:lpstr>
      <vt:lpstr>Sheridan’s War—Battle of the Washita</vt:lpstr>
      <vt:lpstr>Sheridan’s War—Battle of the Washita</vt:lpstr>
      <vt:lpstr>Sheridan’s War—Battle of the Washita</vt:lpstr>
      <vt:lpstr>Sheridan’s War—Battle of the Washita</vt:lpstr>
      <vt:lpstr>Sheridan’s War—Battle of the Washita</vt:lpstr>
      <vt:lpstr>Sheridan’s War—Battle of the Washita</vt:lpstr>
      <vt:lpstr>Sheridan’s War—the Washita Aftermath</vt:lpstr>
      <vt:lpstr>Sheridan’s War—the Washita Aftermath</vt:lpstr>
      <vt:lpstr>Sheridan’s War—the Washita Aftermath</vt:lpstr>
      <vt:lpstr>Sheridan’s War—Assessment of Custer</vt:lpstr>
      <vt:lpstr>PART 4:  Grant’s Peace Policy</vt:lpstr>
      <vt:lpstr>Grant Becomes President</vt:lpstr>
      <vt:lpstr>Grant’s Peace Plan</vt:lpstr>
      <vt:lpstr>Grant’s Peace Plan</vt:lpstr>
      <vt:lpstr>The Problems With Peace</vt:lpstr>
      <vt:lpstr>The Problems With Peace</vt:lpstr>
      <vt:lpstr>PART 5: The Red River War 1874-75</vt:lpstr>
      <vt:lpstr>The Leader . . . Well, Two Leaders</vt:lpstr>
      <vt:lpstr>Quanah Parker</vt:lpstr>
      <vt:lpstr>The War Begins</vt:lpstr>
      <vt:lpstr>The Forces: Natives</vt:lpstr>
      <vt:lpstr>The Forces: Army</vt:lpstr>
      <vt:lpstr>Battle of Adobe Walls: June 27, 1874 </vt:lpstr>
      <vt:lpstr>Battle of Adobe Walls: June 27, 1874 </vt:lpstr>
      <vt:lpstr>Subsequent Actions</vt:lpstr>
      <vt:lpstr>Palo Duro Canyon and Afterwards</vt:lpstr>
      <vt:lpstr>A Good Day to 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OLLI</cp:lastModifiedBy>
  <cp:revision>370</cp:revision>
  <dcterms:created xsi:type="dcterms:W3CDTF">2019-06-05T02:37:21Z</dcterms:created>
  <dcterms:modified xsi:type="dcterms:W3CDTF">2023-03-03T19:30:45Z</dcterms:modified>
</cp:coreProperties>
</file>