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504" r:id="rId2"/>
    <p:sldId id="505" r:id="rId3"/>
    <p:sldId id="513" r:id="rId4"/>
    <p:sldId id="431" r:id="rId5"/>
    <p:sldId id="522" r:id="rId6"/>
    <p:sldId id="563" r:id="rId7"/>
    <p:sldId id="564" r:id="rId8"/>
    <p:sldId id="565" r:id="rId9"/>
    <p:sldId id="566" r:id="rId10"/>
    <p:sldId id="568" r:id="rId11"/>
    <p:sldId id="523" r:id="rId12"/>
    <p:sldId id="531" r:id="rId13"/>
    <p:sldId id="530" r:id="rId14"/>
    <p:sldId id="539" r:id="rId15"/>
    <p:sldId id="540" r:id="rId16"/>
    <p:sldId id="532" r:id="rId17"/>
    <p:sldId id="533" r:id="rId18"/>
    <p:sldId id="534" r:id="rId19"/>
    <p:sldId id="555" r:id="rId20"/>
    <p:sldId id="536" r:id="rId21"/>
    <p:sldId id="569" r:id="rId22"/>
    <p:sldId id="538" r:id="rId23"/>
    <p:sldId id="551" r:id="rId24"/>
    <p:sldId id="558" r:id="rId25"/>
    <p:sldId id="559" r:id="rId26"/>
    <p:sldId id="560" r:id="rId27"/>
    <p:sldId id="561" r:id="rId28"/>
    <p:sldId id="562" r:id="rId29"/>
    <p:sldId id="537" r:id="rId30"/>
    <p:sldId id="556" r:id="rId31"/>
    <p:sldId id="554" r:id="rId32"/>
    <p:sldId id="524" r:id="rId33"/>
    <p:sldId id="541" r:id="rId34"/>
    <p:sldId id="550" r:id="rId35"/>
    <p:sldId id="542" r:id="rId36"/>
    <p:sldId id="557" r:id="rId37"/>
    <p:sldId id="543" r:id="rId38"/>
    <p:sldId id="544" r:id="rId39"/>
    <p:sldId id="545" r:id="rId40"/>
    <p:sldId id="547" r:id="rId41"/>
    <p:sldId id="548" r:id="rId42"/>
    <p:sldId id="549" r:id="rId43"/>
    <p:sldId id="552" r:id="rId44"/>
    <p:sldId id="570" r:id="rId45"/>
    <p:sldId id="527" r:id="rId46"/>
    <p:sldId id="571" r:id="rId47"/>
    <p:sldId id="572" r:id="rId48"/>
    <p:sldId id="574" r:id="rId49"/>
    <p:sldId id="575" r:id="rId50"/>
    <p:sldId id="576" r:id="rId51"/>
    <p:sldId id="573" r:id="rId52"/>
    <p:sldId id="578" r:id="rId53"/>
    <p:sldId id="580" r:id="rId54"/>
    <p:sldId id="579" r:id="rId55"/>
    <p:sldId id="581" r:id="rId56"/>
    <p:sldId id="528" r:id="rId57"/>
    <p:sldId id="582" r:id="rId58"/>
    <p:sldId id="577" r:id="rId59"/>
    <p:sldId id="583" r:id="rId60"/>
    <p:sldId id="553"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94270" autoAdjust="0"/>
  </p:normalViewPr>
  <p:slideViewPr>
    <p:cSldViewPr snapToGrid="0">
      <p:cViewPr varScale="1">
        <p:scale>
          <a:sx n="115" d="100"/>
          <a:sy n="115" d="100"/>
        </p:scale>
        <p:origin x="13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DC1AE-33DB-4500-AF56-23477670D145}" type="datetimeFigureOut">
              <a:rPr lang="en-US" smtClean="0"/>
              <a:t>2/23/2023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F10642-B15B-4CE3-9B66-41B0D6F0525C}" type="slidenum">
              <a:rPr lang="en-US" smtClean="0"/>
              <a:t>‹#›</a:t>
            </a:fld>
            <a:endParaRPr lang="en-US"/>
          </a:p>
        </p:txBody>
      </p:sp>
    </p:spTree>
    <p:extLst>
      <p:ext uri="{BB962C8B-B14F-4D97-AF65-F5344CB8AC3E}">
        <p14:creationId xmlns:p14="http://schemas.microsoft.com/office/powerpoint/2010/main" val="425507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10642-B15B-4CE3-9B66-41B0D6F0525C}" type="slidenum">
              <a:rPr lang="en-US" smtClean="0"/>
              <a:t>34</a:t>
            </a:fld>
            <a:endParaRPr lang="en-US"/>
          </a:p>
        </p:txBody>
      </p:sp>
    </p:spTree>
    <p:extLst>
      <p:ext uri="{BB962C8B-B14F-4D97-AF65-F5344CB8AC3E}">
        <p14:creationId xmlns:p14="http://schemas.microsoft.com/office/powerpoint/2010/main" val="3148945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F10642-B15B-4CE3-9B66-41B0D6F0525C}" type="slidenum">
              <a:rPr lang="en-US" smtClean="0"/>
              <a:t>35</a:t>
            </a:fld>
            <a:endParaRPr lang="en-US"/>
          </a:p>
        </p:txBody>
      </p:sp>
    </p:spTree>
    <p:extLst>
      <p:ext uri="{BB962C8B-B14F-4D97-AF65-F5344CB8AC3E}">
        <p14:creationId xmlns:p14="http://schemas.microsoft.com/office/powerpoint/2010/main" val="3841891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2/23/2023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2/23/2023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fontScale="90000"/>
          </a:bodyPr>
          <a:lstStyle/>
          <a:p>
            <a:pPr algn="ctr"/>
            <a:r>
              <a:rPr lang="en-US" sz="4800" dirty="0"/>
              <a:t>“A Good Day To Die”</a:t>
            </a:r>
            <a:br>
              <a:rPr lang="en-US" sz="4800" dirty="0"/>
            </a:br>
            <a:r>
              <a:rPr lang="en-US" sz="4800" dirty="0"/>
              <a:t>Indian Wars in the American West</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endParaRPr lang="en-US" sz="6000" dirty="0"/>
          </a:p>
          <a:p>
            <a:pPr marL="0" indent="0" algn="ctr">
              <a:buNone/>
            </a:pPr>
            <a:endParaRPr lang="en-US" sz="6000" dirty="0"/>
          </a:p>
        </p:txBody>
      </p:sp>
      <p:pic>
        <p:nvPicPr>
          <p:cNvPr id="9" name="Picture 8">
            <a:extLst>
              <a:ext uri="{FF2B5EF4-FFF2-40B4-BE49-F238E27FC236}">
                <a16:creationId xmlns:a16="http://schemas.microsoft.com/office/drawing/2014/main" id="{52425B6D-52EF-B66B-B860-10772480D7F7}"/>
              </a:ext>
            </a:extLst>
          </p:cNvPr>
          <p:cNvPicPr>
            <a:picLocks noChangeAspect="1"/>
          </p:cNvPicPr>
          <p:nvPr/>
        </p:nvPicPr>
        <p:blipFill>
          <a:blip r:embed="rId2"/>
          <a:stretch>
            <a:fillRect/>
          </a:stretch>
        </p:blipFill>
        <p:spPr>
          <a:xfrm>
            <a:off x="1619845" y="2151644"/>
            <a:ext cx="8952309" cy="4706356"/>
          </a:xfrm>
          <a:prstGeom prst="rect">
            <a:avLst/>
          </a:prstGeom>
        </p:spPr>
      </p:pic>
      <p:pic>
        <p:nvPicPr>
          <p:cNvPr id="11" name="Picture 10">
            <a:extLst>
              <a:ext uri="{FF2B5EF4-FFF2-40B4-BE49-F238E27FC236}">
                <a16:creationId xmlns:a16="http://schemas.microsoft.com/office/drawing/2014/main" id="{F8E536E2-D2FD-DEAA-A180-9F8FB2F40B69}"/>
              </a:ext>
            </a:extLst>
          </p:cNvPr>
          <p:cNvPicPr>
            <a:picLocks noChangeAspect="1"/>
          </p:cNvPicPr>
          <p:nvPr/>
        </p:nvPicPr>
        <p:blipFill>
          <a:blip r:embed="rId3"/>
          <a:stretch>
            <a:fillRect/>
          </a:stretch>
        </p:blipFill>
        <p:spPr>
          <a:xfrm>
            <a:off x="10726680" y="582591"/>
            <a:ext cx="1399815" cy="1422212"/>
          </a:xfrm>
          <a:prstGeom prst="rect">
            <a:avLst/>
          </a:prstGeom>
        </p:spPr>
      </p:pic>
    </p:spTree>
    <p:extLst>
      <p:ext uri="{BB962C8B-B14F-4D97-AF65-F5344CB8AC3E}">
        <p14:creationId xmlns:p14="http://schemas.microsoft.com/office/powerpoint/2010/main" val="286015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707C-85D1-67F2-69CA-F8B700640FAF}"/>
              </a:ext>
            </a:extLst>
          </p:cNvPr>
          <p:cNvSpPr>
            <a:spLocks noGrp="1"/>
          </p:cNvSpPr>
          <p:nvPr>
            <p:ph type="title"/>
          </p:nvPr>
        </p:nvSpPr>
        <p:spPr/>
        <p:txBody>
          <a:bodyPr/>
          <a:lstStyle/>
          <a:p>
            <a:r>
              <a:rPr lang="en-US" dirty="0"/>
              <a:t>Red Cloud’s Army</a:t>
            </a:r>
          </a:p>
        </p:txBody>
      </p:sp>
      <p:sp>
        <p:nvSpPr>
          <p:cNvPr id="3" name="Content Placeholder 2">
            <a:extLst>
              <a:ext uri="{FF2B5EF4-FFF2-40B4-BE49-F238E27FC236}">
                <a16:creationId xmlns:a16="http://schemas.microsoft.com/office/drawing/2014/main" id="{2BEE18B7-FDCE-F4D7-6607-EE5079CF9A86}"/>
              </a:ext>
            </a:extLst>
          </p:cNvPr>
          <p:cNvSpPr>
            <a:spLocks noGrp="1"/>
          </p:cNvSpPr>
          <p:nvPr>
            <p:ph idx="1"/>
          </p:nvPr>
        </p:nvSpPr>
        <p:spPr>
          <a:xfrm>
            <a:off x="192505" y="2336872"/>
            <a:ext cx="5181600" cy="4352685"/>
          </a:xfrm>
        </p:spPr>
        <p:txBody>
          <a:bodyPr>
            <a:normAutofit/>
          </a:bodyPr>
          <a:lstStyle/>
          <a:p>
            <a:pPr marL="0" indent="0">
              <a:buNone/>
            </a:pPr>
            <a:r>
              <a:rPr lang="en-US" sz="3200" u="sng" dirty="0"/>
              <a:t>TOTAL: c. 1800 warriors</a:t>
            </a:r>
          </a:p>
          <a:p>
            <a:pPr lvl="1"/>
            <a:r>
              <a:rPr lang="en-US" sz="2400" dirty="0"/>
              <a:t>Oglala Lakota: c. 600</a:t>
            </a:r>
          </a:p>
          <a:p>
            <a:pPr lvl="1"/>
            <a:r>
              <a:rPr lang="en-US" sz="2400" dirty="0"/>
              <a:t>Brulé Lakota: c. 500</a:t>
            </a:r>
          </a:p>
          <a:p>
            <a:pPr lvl="1"/>
            <a:r>
              <a:rPr lang="en-US" sz="2400" dirty="0"/>
              <a:t>Miniconjou Lakota: c. c. 200</a:t>
            </a:r>
          </a:p>
          <a:p>
            <a:pPr lvl="1"/>
            <a:r>
              <a:rPr lang="en-US" sz="2400" dirty="0"/>
              <a:t>Northern Cheyenne: c. 350</a:t>
            </a:r>
          </a:p>
          <a:p>
            <a:pPr lvl="1"/>
            <a:r>
              <a:rPr lang="en-US" sz="2400" dirty="0"/>
              <a:t>Northern Arapaho: c. 150</a:t>
            </a:r>
          </a:p>
          <a:p>
            <a:pPr lvl="1"/>
            <a:endParaRPr lang="en-US" sz="2400" dirty="0"/>
          </a:p>
          <a:p>
            <a:pPr marL="457200" lvl="1" indent="0">
              <a:buNone/>
            </a:pPr>
            <a:r>
              <a:rPr lang="en-US" sz="2400" i="1" dirty="0"/>
              <a:t>But very few firearms.</a:t>
            </a:r>
          </a:p>
          <a:p>
            <a:endParaRPr lang="en-US" dirty="0"/>
          </a:p>
        </p:txBody>
      </p:sp>
      <p:pic>
        <p:nvPicPr>
          <p:cNvPr id="4" name="Picture 3">
            <a:extLst>
              <a:ext uri="{FF2B5EF4-FFF2-40B4-BE49-F238E27FC236}">
                <a16:creationId xmlns:a16="http://schemas.microsoft.com/office/drawing/2014/main" id="{3D937932-C8DC-6FBF-F837-7C245F5901B6}"/>
              </a:ext>
            </a:extLst>
          </p:cNvPr>
          <p:cNvPicPr>
            <a:picLocks noChangeAspect="1"/>
          </p:cNvPicPr>
          <p:nvPr/>
        </p:nvPicPr>
        <p:blipFill>
          <a:blip r:embed="rId2"/>
          <a:stretch>
            <a:fillRect/>
          </a:stretch>
        </p:blipFill>
        <p:spPr>
          <a:xfrm>
            <a:off x="10294182" y="268075"/>
            <a:ext cx="2058397" cy="1856785"/>
          </a:xfrm>
          <a:prstGeom prst="rect">
            <a:avLst/>
          </a:prstGeom>
        </p:spPr>
      </p:pic>
      <p:pic>
        <p:nvPicPr>
          <p:cNvPr id="6" name="Picture 5">
            <a:extLst>
              <a:ext uri="{FF2B5EF4-FFF2-40B4-BE49-F238E27FC236}">
                <a16:creationId xmlns:a16="http://schemas.microsoft.com/office/drawing/2014/main" id="{479F624A-3B43-8CA4-460D-293283A8042C}"/>
              </a:ext>
            </a:extLst>
          </p:cNvPr>
          <p:cNvPicPr>
            <a:picLocks noChangeAspect="1"/>
          </p:cNvPicPr>
          <p:nvPr/>
        </p:nvPicPr>
        <p:blipFill>
          <a:blip r:embed="rId3"/>
          <a:stretch>
            <a:fillRect/>
          </a:stretch>
        </p:blipFill>
        <p:spPr>
          <a:xfrm>
            <a:off x="5268688" y="2051244"/>
            <a:ext cx="6923312" cy="4806756"/>
          </a:xfrm>
          <a:prstGeom prst="rect">
            <a:avLst/>
          </a:prstGeom>
        </p:spPr>
      </p:pic>
    </p:spTree>
    <p:extLst>
      <p:ext uri="{BB962C8B-B14F-4D97-AF65-F5344CB8AC3E}">
        <p14:creationId xmlns:p14="http://schemas.microsoft.com/office/powerpoint/2010/main" val="165269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2: </a:t>
            </a:r>
            <a:r>
              <a:rPr lang="en-US" sz="4800" b="1" dirty="0"/>
              <a:t>The Bozeman Trail and the Army</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5" name="Picture 4">
            <a:extLst>
              <a:ext uri="{FF2B5EF4-FFF2-40B4-BE49-F238E27FC236}">
                <a16:creationId xmlns:a16="http://schemas.microsoft.com/office/drawing/2014/main" id="{2CFAF34F-3158-E4FE-8F32-615DC2F91349}"/>
              </a:ext>
            </a:extLst>
          </p:cNvPr>
          <p:cNvPicPr>
            <a:picLocks noChangeAspect="1"/>
          </p:cNvPicPr>
          <p:nvPr/>
        </p:nvPicPr>
        <p:blipFill>
          <a:blip r:embed="rId2"/>
          <a:stretch>
            <a:fillRect/>
          </a:stretch>
        </p:blipFill>
        <p:spPr>
          <a:xfrm>
            <a:off x="9881937" y="2720225"/>
            <a:ext cx="1860884" cy="1400038"/>
          </a:xfrm>
          <a:prstGeom prst="rect">
            <a:avLst/>
          </a:prstGeom>
        </p:spPr>
      </p:pic>
    </p:spTree>
    <p:extLst>
      <p:ext uri="{BB962C8B-B14F-4D97-AF65-F5344CB8AC3E}">
        <p14:creationId xmlns:p14="http://schemas.microsoft.com/office/powerpoint/2010/main" val="100669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122B2-3788-7494-0C75-A25D446E9C80}"/>
              </a:ext>
            </a:extLst>
          </p:cNvPr>
          <p:cNvSpPr>
            <a:spLocks noGrp="1"/>
          </p:cNvSpPr>
          <p:nvPr>
            <p:ph type="title"/>
          </p:nvPr>
        </p:nvSpPr>
        <p:spPr/>
        <p:txBody>
          <a:bodyPr/>
          <a:lstStyle/>
          <a:p>
            <a:pPr algn="ctr"/>
            <a:r>
              <a:rPr lang="en-US" dirty="0"/>
              <a:t>The Bozeman Trail </a:t>
            </a:r>
            <a:br>
              <a:rPr lang="en-US" dirty="0"/>
            </a:br>
            <a:r>
              <a:rPr lang="en-US" i="1" dirty="0"/>
              <a:t>(Guess what? It’s all about </a:t>
            </a:r>
            <a:r>
              <a:rPr lang="en-US" i="1" dirty="0">
                <a:solidFill>
                  <a:srgbClr val="FFFF00"/>
                </a:solidFill>
              </a:rPr>
              <a:t>gold!</a:t>
            </a:r>
            <a:r>
              <a:rPr lang="en-US" i="1" dirty="0"/>
              <a:t>)</a:t>
            </a:r>
          </a:p>
        </p:txBody>
      </p:sp>
      <p:sp>
        <p:nvSpPr>
          <p:cNvPr id="3" name="Content Placeholder 2">
            <a:extLst>
              <a:ext uri="{FF2B5EF4-FFF2-40B4-BE49-F238E27FC236}">
                <a16:creationId xmlns:a16="http://schemas.microsoft.com/office/drawing/2014/main" id="{B8890B1B-2E81-224D-5327-F8B3EB6F0397}"/>
              </a:ext>
            </a:extLst>
          </p:cNvPr>
          <p:cNvSpPr>
            <a:spLocks noGrp="1"/>
          </p:cNvSpPr>
          <p:nvPr>
            <p:ph idx="1"/>
          </p:nvPr>
        </p:nvSpPr>
        <p:spPr>
          <a:xfrm>
            <a:off x="368968" y="2336873"/>
            <a:ext cx="6464970" cy="4224348"/>
          </a:xfrm>
        </p:spPr>
        <p:txBody>
          <a:bodyPr/>
          <a:lstStyle/>
          <a:p>
            <a:r>
              <a:rPr lang="en-US" dirty="0"/>
              <a:t>New </a:t>
            </a:r>
            <a:r>
              <a:rPr lang="en-US" dirty="0">
                <a:solidFill>
                  <a:srgbClr val="FFFF00"/>
                </a:solidFill>
              </a:rPr>
              <a:t>gold </a:t>
            </a:r>
            <a:r>
              <a:rPr lang="en-US" dirty="0"/>
              <a:t>finds in western Montana required a new trail for miners to move north. </a:t>
            </a:r>
          </a:p>
          <a:p>
            <a:r>
              <a:rPr lang="en-US" dirty="0"/>
              <a:t>The resulting extension off the Oregon Trail was called the Bozeman Trail, after John Bozeman, who blazed it.</a:t>
            </a:r>
          </a:p>
          <a:p>
            <a:r>
              <a:rPr lang="en-US" dirty="0"/>
              <a:t>The USA believed the 1851 Treaty of Fort Laramie gave them the right to build forts along </a:t>
            </a:r>
            <a:r>
              <a:rPr lang="en-US" b="1" i="1" dirty="0"/>
              <a:t>new</a:t>
            </a:r>
            <a:r>
              <a:rPr lang="en-US" dirty="0"/>
              <a:t> trails as well as the ones that existed before. </a:t>
            </a:r>
          </a:p>
          <a:p>
            <a:endParaRPr lang="en-US" dirty="0"/>
          </a:p>
          <a:p>
            <a:r>
              <a:rPr lang="en-US" dirty="0"/>
              <a:t>This was news to the Natives.</a:t>
            </a:r>
          </a:p>
        </p:txBody>
      </p:sp>
      <p:pic>
        <p:nvPicPr>
          <p:cNvPr id="4" name="Picture 3">
            <a:extLst>
              <a:ext uri="{FF2B5EF4-FFF2-40B4-BE49-F238E27FC236}">
                <a16:creationId xmlns:a16="http://schemas.microsoft.com/office/drawing/2014/main" id="{D2260165-031B-A2DA-D3EF-29BA2FC3F5CE}"/>
              </a:ext>
            </a:extLst>
          </p:cNvPr>
          <p:cNvPicPr>
            <a:picLocks noChangeAspect="1"/>
          </p:cNvPicPr>
          <p:nvPr/>
        </p:nvPicPr>
        <p:blipFill>
          <a:blip r:embed="rId2"/>
          <a:stretch>
            <a:fillRect/>
          </a:stretch>
        </p:blipFill>
        <p:spPr>
          <a:xfrm>
            <a:off x="7074568" y="2017720"/>
            <a:ext cx="5117432" cy="4840279"/>
          </a:xfrm>
          <a:prstGeom prst="rect">
            <a:avLst/>
          </a:prstGeom>
        </p:spPr>
      </p:pic>
      <p:pic>
        <p:nvPicPr>
          <p:cNvPr id="5" name="Picture 4">
            <a:extLst>
              <a:ext uri="{FF2B5EF4-FFF2-40B4-BE49-F238E27FC236}">
                <a16:creationId xmlns:a16="http://schemas.microsoft.com/office/drawing/2014/main" id="{3968E796-C422-5610-458A-2DCFB865E8AB}"/>
              </a:ext>
            </a:extLst>
          </p:cNvPr>
          <p:cNvPicPr>
            <a:picLocks noChangeAspect="1"/>
          </p:cNvPicPr>
          <p:nvPr/>
        </p:nvPicPr>
        <p:blipFill>
          <a:blip r:embed="rId3"/>
          <a:stretch>
            <a:fillRect/>
          </a:stretch>
        </p:blipFill>
        <p:spPr>
          <a:xfrm>
            <a:off x="10932550" y="717133"/>
            <a:ext cx="1097280" cy="1097280"/>
          </a:xfrm>
          <a:prstGeom prst="rect">
            <a:avLst/>
          </a:prstGeom>
        </p:spPr>
      </p:pic>
    </p:spTree>
    <p:extLst>
      <p:ext uri="{BB962C8B-B14F-4D97-AF65-F5344CB8AC3E}">
        <p14:creationId xmlns:p14="http://schemas.microsoft.com/office/powerpoint/2010/main" val="21172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6EC9-092C-AEB7-E758-B7853923970F}"/>
              </a:ext>
            </a:extLst>
          </p:cNvPr>
          <p:cNvSpPr>
            <a:spLocks noGrp="1"/>
          </p:cNvSpPr>
          <p:nvPr>
            <p:ph type="title"/>
          </p:nvPr>
        </p:nvSpPr>
        <p:spPr>
          <a:xfrm>
            <a:off x="224591" y="753228"/>
            <a:ext cx="4860756" cy="947235"/>
          </a:xfrm>
        </p:spPr>
        <p:txBody>
          <a:bodyPr/>
          <a:lstStyle/>
          <a:p>
            <a:pPr algn="ctr"/>
            <a:r>
              <a:rPr lang="en-US" dirty="0"/>
              <a:t>Whose Land is It?</a:t>
            </a:r>
          </a:p>
        </p:txBody>
      </p:sp>
      <p:sp>
        <p:nvSpPr>
          <p:cNvPr id="3" name="Content Placeholder 2">
            <a:extLst>
              <a:ext uri="{FF2B5EF4-FFF2-40B4-BE49-F238E27FC236}">
                <a16:creationId xmlns:a16="http://schemas.microsoft.com/office/drawing/2014/main" id="{44379E11-60E7-A7C7-7F7D-181962DF2F6D}"/>
              </a:ext>
            </a:extLst>
          </p:cNvPr>
          <p:cNvSpPr>
            <a:spLocks noGrp="1"/>
          </p:cNvSpPr>
          <p:nvPr>
            <p:ph idx="1"/>
          </p:nvPr>
        </p:nvSpPr>
        <p:spPr>
          <a:xfrm>
            <a:off x="224590" y="2336872"/>
            <a:ext cx="4716378" cy="4112053"/>
          </a:xfrm>
        </p:spPr>
        <p:txBody>
          <a:bodyPr>
            <a:normAutofit fontScale="92500" lnSpcReduction="10000"/>
          </a:bodyPr>
          <a:lstStyle/>
          <a:p>
            <a:r>
              <a:rPr lang="en-US" dirty="0"/>
              <a:t>In 1866 the Army began establishing forts along the Bozeman Trail in “Crow” territory.</a:t>
            </a:r>
          </a:p>
          <a:p>
            <a:r>
              <a:rPr lang="en-US" dirty="0"/>
              <a:t>The Crow were generally friendly to the USA.</a:t>
            </a:r>
          </a:p>
          <a:p>
            <a:r>
              <a:rPr lang="en-US" dirty="0"/>
              <a:t>But in the fifteen years since the Fort Laramie Treaty,  most of the Crow land south of the Yellowstone River had become </a:t>
            </a:r>
            <a:r>
              <a:rPr lang="en-US" dirty="0">
                <a:solidFill>
                  <a:srgbClr val="FFFF00"/>
                </a:solidFill>
              </a:rPr>
              <a:t>Lakota land.</a:t>
            </a:r>
          </a:p>
          <a:p>
            <a:r>
              <a:rPr lang="en-US" dirty="0"/>
              <a:t>The Bozeman trail runs through the heart of the best hunting grounds in the region.</a:t>
            </a:r>
          </a:p>
          <a:p>
            <a:endParaRPr lang="en-US" dirty="0"/>
          </a:p>
        </p:txBody>
      </p:sp>
      <p:pic>
        <p:nvPicPr>
          <p:cNvPr id="4" name="Content Placeholder 6">
            <a:extLst>
              <a:ext uri="{FF2B5EF4-FFF2-40B4-BE49-F238E27FC236}">
                <a16:creationId xmlns:a16="http://schemas.microsoft.com/office/drawing/2014/main" id="{250803C2-8F81-1C4D-475C-4A2D9EE4FF99}"/>
              </a:ext>
            </a:extLst>
          </p:cNvPr>
          <p:cNvPicPr>
            <a:picLocks noChangeAspect="1"/>
          </p:cNvPicPr>
          <p:nvPr/>
        </p:nvPicPr>
        <p:blipFill>
          <a:blip r:embed="rId2"/>
          <a:stretch>
            <a:fillRect/>
          </a:stretch>
        </p:blipFill>
        <p:spPr>
          <a:xfrm>
            <a:off x="5458859" y="0"/>
            <a:ext cx="6733142" cy="6889727"/>
          </a:xfrm>
          <a:prstGeom prst="rect">
            <a:avLst/>
          </a:prstGeom>
        </p:spPr>
      </p:pic>
    </p:spTree>
    <p:extLst>
      <p:ext uri="{BB962C8B-B14F-4D97-AF65-F5344CB8AC3E}">
        <p14:creationId xmlns:p14="http://schemas.microsoft.com/office/powerpoint/2010/main" val="3577742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8D27-DD4E-58E0-8133-F9E9FF66ED36}"/>
              </a:ext>
            </a:extLst>
          </p:cNvPr>
          <p:cNvSpPr>
            <a:spLocks noGrp="1"/>
          </p:cNvSpPr>
          <p:nvPr>
            <p:ph type="title"/>
          </p:nvPr>
        </p:nvSpPr>
        <p:spPr/>
        <p:txBody>
          <a:bodyPr/>
          <a:lstStyle/>
          <a:p>
            <a:pPr algn="ctr"/>
            <a:r>
              <a:rPr lang="en-US" dirty="0"/>
              <a:t>Negotiations</a:t>
            </a:r>
          </a:p>
        </p:txBody>
      </p:sp>
      <p:sp>
        <p:nvSpPr>
          <p:cNvPr id="3" name="Content Placeholder 2">
            <a:extLst>
              <a:ext uri="{FF2B5EF4-FFF2-40B4-BE49-F238E27FC236}">
                <a16:creationId xmlns:a16="http://schemas.microsoft.com/office/drawing/2014/main" id="{C3E6C979-8795-E9CA-2439-19B51BCCF15F}"/>
              </a:ext>
            </a:extLst>
          </p:cNvPr>
          <p:cNvSpPr>
            <a:spLocks noGrp="1"/>
          </p:cNvSpPr>
          <p:nvPr>
            <p:ph idx="1"/>
          </p:nvPr>
        </p:nvSpPr>
        <p:spPr>
          <a:xfrm>
            <a:off x="680321" y="2336872"/>
            <a:ext cx="10244353" cy="4112053"/>
          </a:xfrm>
        </p:spPr>
        <p:txBody>
          <a:bodyPr>
            <a:normAutofit/>
          </a:bodyPr>
          <a:lstStyle/>
          <a:p>
            <a:r>
              <a:rPr lang="en-US" dirty="0"/>
              <a:t>The provision of the 1851 </a:t>
            </a:r>
            <a:r>
              <a:rPr lang="en-US" dirty="0" err="1"/>
              <a:t>traty</a:t>
            </a:r>
            <a:r>
              <a:rPr lang="en-US" dirty="0"/>
              <a:t> allowing the Army to open new trails and build additional forts was actually added </a:t>
            </a:r>
            <a:r>
              <a:rPr lang="en-US" i="1" dirty="0"/>
              <a:t>during the ratification process in Washington</a:t>
            </a:r>
            <a:r>
              <a:rPr lang="en-US" dirty="0"/>
              <a:t>. The Indians had never seen it and had never agreed to it.</a:t>
            </a:r>
          </a:p>
          <a:p>
            <a:r>
              <a:rPr lang="en-US" dirty="0"/>
              <a:t>The Army belatedly attempted to gain permission to build the forts as they were already marching troops there to begin construction.</a:t>
            </a:r>
          </a:p>
          <a:p>
            <a:r>
              <a:rPr lang="en-US" dirty="0"/>
              <a:t>The obvious fact that they intended to build the forts with or without permission was not lost on the Lakota. Red Cloud spoke for most of the assembled chiefs when he said,</a:t>
            </a:r>
          </a:p>
          <a:p>
            <a:pPr marL="0" indent="0">
              <a:buNone/>
            </a:pPr>
            <a:endParaRPr lang="en-US" dirty="0"/>
          </a:p>
        </p:txBody>
      </p:sp>
      <p:pic>
        <p:nvPicPr>
          <p:cNvPr id="4" name="Picture 3">
            <a:extLst>
              <a:ext uri="{FF2B5EF4-FFF2-40B4-BE49-F238E27FC236}">
                <a16:creationId xmlns:a16="http://schemas.microsoft.com/office/drawing/2014/main" id="{94EE046D-6B5D-8F9F-6C55-53D23011B745}"/>
              </a:ext>
            </a:extLst>
          </p:cNvPr>
          <p:cNvPicPr>
            <a:picLocks noChangeAspect="1"/>
          </p:cNvPicPr>
          <p:nvPr/>
        </p:nvPicPr>
        <p:blipFill>
          <a:blip r:embed="rId2"/>
          <a:stretch>
            <a:fillRect/>
          </a:stretch>
        </p:blipFill>
        <p:spPr>
          <a:xfrm>
            <a:off x="10773741" y="699388"/>
            <a:ext cx="1219202" cy="1219202"/>
          </a:xfrm>
          <a:prstGeom prst="rect">
            <a:avLst/>
          </a:prstGeom>
        </p:spPr>
      </p:pic>
    </p:spTree>
    <p:extLst>
      <p:ext uri="{BB962C8B-B14F-4D97-AF65-F5344CB8AC3E}">
        <p14:creationId xmlns:p14="http://schemas.microsoft.com/office/powerpoint/2010/main" val="2996018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9DC5-32A1-F6FF-EFD3-766D409E310F}"/>
              </a:ext>
            </a:extLst>
          </p:cNvPr>
          <p:cNvSpPr>
            <a:spLocks noGrp="1"/>
          </p:cNvSpPr>
          <p:nvPr>
            <p:ph type="title"/>
          </p:nvPr>
        </p:nvSpPr>
        <p:spPr/>
        <p:txBody>
          <a:bodyPr/>
          <a:lstStyle/>
          <a:p>
            <a:pPr algn="ctr"/>
            <a:r>
              <a:rPr lang="en-US" dirty="0"/>
              <a:t>Red Cloud’s Declaration of War</a:t>
            </a:r>
          </a:p>
        </p:txBody>
      </p:sp>
      <p:sp>
        <p:nvSpPr>
          <p:cNvPr id="3" name="Content Placeholder 2">
            <a:extLst>
              <a:ext uri="{FF2B5EF4-FFF2-40B4-BE49-F238E27FC236}">
                <a16:creationId xmlns:a16="http://schemas.microsoft.com/office/drawing/2014/main" id="{8F5DC47C-0C63-796A-091E-8C92F02BB0D4}"/>
              </a:ext>
            </a:extLst>
          </p:cNvPr>
          <p:cNvSpPr>
            <a:spLocks noGrp="1"/>
          </p:cNvSpPr>
          <p:nvPr>
            <p:ph idx="1"/>
          </p:nvPr>
        </p:nvSpPr>
        <p:spPr>
          <a:xfrm>
            <a:off x="680321" y="2336872"/>
            <a:ext cx="7966373" cy="4128095"/>
          </a:xfrm>
        </p:spPr>
        <p:txBody>
          <a:bodyPr/>
          <a:lstStyle/>
          <a:p>
            <a:pPr marL="0" indent="0">
              <a:buNone/>
            </a:pPr>
            <a:r>
              <a:rPr lang="en-US" sz="3200" i="1" dirty="0"/>
              <a:t>“The Great Father sends presents and wants a new road. But the White Chief already goes with soldiers to steal the road before the Indian says yes or no. I will talk with you no more. I will go now, and I will fight you. As long as I live I will fight you for the last hunting grounds.”</a:t>
            </a:r>
          </a:p>
          <a:p>
            <a:endParaRPr lang="en-US" dirty="0"/>
          </a:p>
        </p:txBody>
      </p:sp>
      <p:pic>
        <p:nvPicPr>
          <p:cNvPr id="7" name="Picture 6">
            <a:extLst>
              <a:ext uri="{FF2B5EF4-FFF2-40B4-BE49-F238E27FC236}">
                <a16:creationId xmlns:a16="http://schemas.microsoft.com/office/drawing/2014/main" id="{2698F7A3-ED57-677C-0AAB-B36929F0BB51}"/>
              </a:ext>
            </a:extLst>
          </p:cNvPr>
          <p:cNvPicPr>
            <a:picLocks noChangeAspect="1"/>
          </p:cNvPicPr>
          <p:nvPr/>
        </p:nvPicPr>
        <p:blipFill>
          <a:blip r:embed="rId2"/>
          <a:stretch>
            <a:fillRect/>
          </a:stretch>
        </p:blipFill>
        <p:spPr>
          <a:xfrm>
            <a:off x="8852765" y="2124860"/>
            <a:ext cx="3149206" cy="4533333"/>
          </a:xfrm>
          <a:prstGeom prst="rect">
            <a:avLst/>
          </a:prstGeom>
        </p:spPr>
      </p:pic>
      <p:pic>
        <p:nvPicPr>
          <p:cNvPr id="5" name="Picture 4">
            <a:extLst>
              <a:ext uri="{FF2B5EF4-FFF2-40B4-BE49-F238E27FC236}">
                <a16:creationId xmlns:a16="http://schemas.microsoft.com/office/drawing/2014/main" id="{38F42A63-6028-C66D-5762-38C394893CBE}"/>
              </a:ext>
            </a:extLst>
          </p:cNvPr>
          <p:cNvPicPr>
            <a:picLocks noChangeAspect="1"/>
          </p:cNvPicPr>
          <p:nvPr/>
        </p:nvPicPr>
        <p:blipFill>
          <a:blip r:embed="rId3"/>
          <a:stretch>
            <a:fillRect/>
          </a:stretch>
        </p:blipFill>
        <p:spPr>
          <a:xfrm>
            <a:off x="10294182" y="268075"/>
            <a:ext cx="2058397" cy="1856785"/>
          </a:xfrm>
          <a:prstGeom prst="rect">
            <a:avLst/>
          </a:prstGeom>
        </p:spPr>
      </p:pic>
    </p:spTree>
    <p:extLst>
      <p:ext uri="{BB962C8B-B14F-4D97-AF65-F5344CB8AC3E}">
        <p14:creationId xmlns:p14="http://schemas.microsoft.com/office/powerpoint/2010/main" val="229616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4DC1-9ED3-7D34-62F8-84CFE5DB2937}"/>
              </a:ext>
            </a:extLst>
          </p:cNvPr>
          <p:cNvSpPr>
            <a:spLocks noGrp="1"/>
          </p:cNvSpPr>
          <p:nvPr>
            <p:ph type="title"/>
          </p:nvPr>
        </p:nvSpPr>
        <p:spPr/>
        <p:txBody>
          <a:bodyPr/>
          <a:lstStyle/>
          <a:p>
            <a:pPr algn="ctr"/>
            <a:r>
              <a:rPr lang="en-US" dirty="0"/>
              <a:t>The Army</a:t>
            </a:r>
          </a:p>
        </p:txBody>
      </p:sp>
      <p:sp>
        <p:nvSpPr>
          <p:cNvPr id="3" name="Content Placeholder 2">
            <a:extLst>
              <a:ext uri="{FF2B5EF4-FFF2-40B4-BE49-F238E27FC236}">
                <a16:creationId xmlns:a16="http://schemas.microsoft.com/office/drawing/2014/main" id="{B4597766-A281-F13C-1A1E-4D38BB839C43}"/>
              </a:ext>
            </a:extLst>
          </p:cNvPr>
          <p:cNvSpPr>
            <a:spLocks noGrp="1"/>
          </p:cNvSpPr>
          <p:nvPr>
            <p:ph idx="1"/>
          </p:nvPr>
        </p:nvSpPr>
        <p:spPr>
          <a:xfrm>
            <a:off x="368968" y="2336872"/>
            <a:ext cx="7122696" cy="4352685"/>
          </a:xfrm>
        </p:spPr>
        <p:txBody>
          <a:bodyPr>
            <a:normAutofit/>
          </a:bodyPr>
          <a:lstStyle/>
          <a:p>
            <a:r>
              <a:rPr lang="en-US" dirty="0"/>
              <a:t>The II Battalion, 18</a:t>
            </a:r>
            <a:r>
              <a:rPr lang="en-US" baseline="30000" dirty="0"/>
              <a:t>th</a:t>
            </a:r>
            <a:r>
              <a:rPr lang="en-US" dirty="0"/>
              <a:t> Infantry Regiment (soon to be reorganized as a separate regiment) under </a:t>
            </a:r>
            <a:r>
              <a:rPr lang="en-US" dirty="0">
                <a:solidFill>
                  <a:srgbClr val="FFFF00"/>
                </a:solidFill>
              </a:rPr>
              <a:t>Colonel Henry Carrington </a:t>
            </a:r>
            <a:r>
              <a:rPr lang="en-US" dirty="0"/>
              <a:t>was assigned the mission of constructing and defending the forts. The force had a strength of 700 men along with 300 civilian contractors. </a:t>
            </a:r>
          </a:p>
          <a:p>
            <a:r>
              <a:rPr lang="en-US" dirty="0"/>
              <a:t>Carrington assigned a quarter of his men to garrison the ramshackle Fort Reno, another quarter to build Fort C. F. Smith, and kept the bulk of the command to build the main post, Fort Phil Kearny.</a:t>
            </a:r>
          </a:p>
        </p:txBody>
      </p:sp>
      <p:pic>
        <p:nvPicPr>
          <p:cNvPr id="4" name="Picture 3">
            <a:extLst>
              <a:ext uri="{FF2B5EF4-FFF2-40B4-BE49-F238E27FC236}">
                <a16:creationId xmlns:a16="http://schemas.microsoft.com/office/drawing/2014/main" id="{5D9F9793-5FEA-F716-27F8-5CD5E9532412}"/>
              </a:ext>
            </a:extLst>
          </p:cNvPr>
          <p:cNvPicPr>
            <a:picLocks noChangeAspect="1"/>
          </p:cNvPicPr>
          <p:nvPr/>
        </p:nvPicPr>
        <p:blipFill>
          <a:blip r:embed="rId2"/>
          <a:stretch>
            <a:fillRect/>
          </a:stretch>
        </p:blipFill>
        <p:spPr>
          <a:xfrm>
            <a:off x="10738721" y="753228"/>
            <a:ext cx="1453279" cy="1093376"/>
          </a:xfrm>
          <a:prstGeom prst="rect">
            <a:avLst/>
          </a:prstGeom>
        </p:spPr>
      </p:pic>
      <p:pic>
        <p:nvPicPr>
          <p:cNvPr id="5" name="Picture 4">
            <a:extLst>
              <a:ext uri="{FF2B5EF4-FFF2-40B4-BE49-F238E27FC236}">
                <a16:creationId xmlns:a16="http://schemas.microsoft.com/office/drawing/2014/main" id="{C36B530F-0461-97C2-DABA-0FB83A0ABE1C}"/>
              </a:ext>
            </a:extLst>
          </p:cNvPr>
          <p:cNvPicPr>
            <a:picLocks noChangeAspect="1"/>
          </p:cNvPicPr>
          <p:nvPr/>
        </p:nvPicPr>
        <p:blipFill>
          <a:blip r:embed="rId3"/>
          <a:stretch>
            <a:fillRect/>
          </a:stretch>
        </p:blipFill>
        <p:spPr>
          <a:xfrm>
            <a:off x="7636042" y="2012264"/>
            <a:ext cx="4555958" cy="4845736"/>
          </a:xfrm>
          <a:prstGeom prst="rect">
            <a:avLst/>
          </a:prstGeom>
        </p:spPr>
      </p:pic>
    </p:spTree>
    <p:extLst>
      <p:ext uri="{BB962C8B-B14F-4D97-AF65-F5344CB8AC3E}">
        <p14:creationId xmlns:p14="http://schemas.microsoft.com/office/powerpoint/2010/main" val="212869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94DC1-9ED3-7D34-62F8-84CFE5DB2937}"/>
              </a:ext>
            </a:extLst>
          </p:cNvPr>
          <p:cNvSpPr>
            <a:spLocks noGrp="1"/>
          </p:cNvSpPr>
          <p:nvPr>
            <p:ph type="title"/>
          </p:nvPr>
        </p:nvSpPr>
        <p:spPr/>
        <p:txBody>
          <a:bodyPr/>
          <a:lstStyle/>
          <a:p>
            <a:pPr algn="ctr"/>
            <a:r>
              <a:rPr lang="en-US" dirty="0"/>
              <a:t>The Army</a:t>
            </a:r>
          </a:p>
        </p:txBody>
      </p:sp>
      <p:sp>
        <p:nvSpPr>
          <p:cNvPr id="3" name="Content Placeholder 2">
            <a:extLst>
              <a:ext uri="{FF2B5EF4-FFF2-40B4-BE49-F238E27FC236}">
                <a16:creationId xmlns:a16="http://schemas.microsoft.com/office/drawing/2014/main" id="{B4597766-A281-F13C-1A1E-4D38BB839C43}"/>
              </a:ext>
            </a:extLst>
          </p:cNvPr>
          <p:cNvSpPr>
            <a:spLocks noGrp="1"/>
          </p:cNvSpPr>
          <p:nvPr>
            <p:ph idx="1"/>
          </p:nvPr>
        </p:nvSpPr>
        <p:spPr>
          <a:xfrm>
            <a:off x="291515" y="2336873"/>
            <a:ext cx="5628023" cy="4224348"/>
          </a:xfrm>
        </p:spPr>
        <p:txBody>
          <a:bodyPr>
            <a:normAutofit lnSpcReduction="10000"/>
          </a:bodyPr>
          <a:lstStyle/>
          <a:p>
            <a:r>
              <a:rPr lang="en-US" dirty="0"/>
              <a:t>Most of the infantry had been taught how to ride, so they could function as mounted infantry if necessary.</a:t>
            </a:r>
          </a:p>
          <a:p>
            <a:r>
              <a:rPr lang="en-US" dirty="0"/>
              <a:t>But 500 of Carrington’s 700 total troops </a:t>
            </a:r>
            <a:r>
              <a:rPr lang="en-US" i="1" dirty="0"/>
              <a:t>(at all three forts) </a:t>
            </a:r>
            <a:r>
              <a:rPr lang="en-US" dirty="0"/>
              <a:t>were untrained recruits, the first wave of enlistees after the large post-Civil-War demobilization. </a:t>
            </a:r>
          </a:p>
          <a:p>
            <a:r>
              <a:rPr lang="en-US" dirty="0"/>
              <a:t>In June he began building Fort Phil Kearny. The nonstop labor left no time for additional training. There wasn’t enough ammunition for marksmanship training anyway.</a:t>
            </a:r>
          </a:p>
        </p:txBody>
      </p:sp>
      <p:pic>
        <p:nvPicPr>
          <p:cNvPr id="4" name="Picture 3">
            <a:extLst>
              <a:ext uri="{FF2B5EF4-FFF2-40B4-BE49-F238E27FC236}">
                <a16:creationId xmlns:a16="http://schemas.microsoft.com/office/drawing/2014/main" id="{5D9F9793-5FEA-F716-27F8-5CD5E9532412}"/>
              </a:ext>
            </a:extLst>
          </p:cNvPr>
          <p:cNvPicPr>
            <a:picLocks noChangeAspect="1"/>
          </p:cNvPicPr>
          <p:nvPr/>
        </p:nvPicPr>
        <p:blipFill>
          <a:blip r:embed="rId2"/>
          <a:stretch>
            <a:fillRect/>
          </a:stretch>
        </p:blipFill>
        <p:spPr>
          <a:xfrm>
            <a:off x="10738721" y="753228"/>
            <a:ext cx="1453279" cy="1093376"/>
          </a:xfrm>
          <a:prstGeom prst="rect">
            <a:avLst/>
          </a:prstGeom>
        </p:spPr>
      </p:pic>
      <p:pic>
        <p:nvPicPr>
          <p:cNvPr id="10" name="Picture 9">
            <a:extLst>
              <a:ext uri="{FF2B5EF4-FFF2-40B4-BE49-F238E27FC236}">
                <a16:creationId xmlns:a16="http://schemas.microsoft.com/office/drawing/2014/main" id="{C0FC5E90-2A0A-543E-EA81-7FA2B14C73DE}"/>
              </a:ext>
            </a:extLst>
          </p:cNvPr>
          <p:cNvPicPr>
            <a:picLocks noChangeAspect="1"/>
          </p:cNvPicPr>
          <p:nvPr/>
        </p:nvPicPr>
        <p:blipFill>
          <a:blip r:embed="rId3"/>
          <a:stretch>
            <a:fillRect/>
          </a:stretch>
        </p:blipFill>
        <p:spPr>
          <a:xfrm>
            <a:off x="6092508" y="2336873"/>
            <a:ext cx="5807977" cy="3767899"/>
          </a:xfrm>
          <a:prstGeom prst="rect">
            <a:avLst/>
          </a:prstGeom>
        </p:spPr>
      </p:pic>
    </p:spTree>
    <p:extLst>
      <p:ext uri="{BB962C8B-B14F-4D97-AF65-F5344CB8AC3E}">
        <p14:creationId xmlns:p14="http://schemas.microsoft.com/office/powerpoint/2010/main" val="1263050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8312-CE3B-BAF4-28F6-AA8745F83E3E}"/>
              </a:ext>
            </a:extLst>
          </p:cNvPr>
          <p:cNvSpPr>
            <a:spLocks noGrp="1"/>
          </p:cNvSpPr>
          <p:nvPr>
            <p:ph type="title"/>
          </p:nvPr>
        </p:nvSpPr>
        <p:spPr/>
        <p:txBody>
          <a:bodyPr/>
          <a:lstStyle/>
          <a:p>
            <a:pPr algn="ctr"/>
            <a:r>
              <a:rPr lang="en-US" dirty="0"/>
              <a:t>The Army</a:t>
            </a:r>
          </a:p>
        </p:txBody>
      </p:sp>
      <p:sp>
        <p:nvSpPr>
          <p:cNvPr id="3" name="Content Placeholder 2">
            <a:extLst>
              <a:ext uri="{FF2B5EF4-FFF2-40B4-BE49-F238E27FC236}">
                <a16:creationId xmlns:a16="http://schemas.microsoft.com/office/drawing/2014/main" id="{4780E388-2385-DCD1-4E16-BA6EC09AD70B}"/>
              </a:ext>
            </a:extLst>
          </p:cNvPr>
          <p:cNvSpPr>
            <a:spLocks noGrp="1"/>
          </p:cNvSpPr>
          <p:nvPr>
            <p:ph idx="1"/>
          </p:nvPr>
        </p:nvSpPr>
        <p:spPr>
          <a:xfrm>
            <a:off x="417095" y="2336872"/>
            <a:ext cx="3625517" cy="4031843"/>
          </a:xfrm>
        </p:spPr>
        <p:txBody>
          <a:bodyPr/>
          <a:lstStyle/>
          <a:p>
            <a:r>
              <a:rPr lang="en-US" dirty="0"/>
              <a:t>In November he was reinforced with a 63-man troop (company) of the 2</a:t>
            </a:r>
            <a:r>
              <a:rPr lang="en-US" baseline="30000" dirty="0"/>
              <a:t>nd</a:t>
            </a:r>
            <a:r>
              <a:rPr lang="en-US" dirty="0"/>
              <a:t> Cavalry Regiment.</a:t>
            </a:r>
          </a:p>
          <a:p>
            <a:r>
              <a:rPr lang="en-US" dirty="0"/>
              <a:t>About half of the cavalry troopers were green recruits who hardly know how to ride.</a:t>
            </a:r>
          </a:p>
          <a:p>
            <a:endParaRPr lang="en-US" dirty="0"/>
          </a:p>
        </p:txBody>
      </p:sp>
      <p:pic>
        <p:nvPicPr>
          <p:cNvPr id="6" name="Picture 5">
            <a:extLst>
              <a:ext uri="{FF2B5EF4-FFF2-40B4-BE49-F238E27FC236}">
                <a16:creationId xmlns:a16="http://schemas.microsoft.com/office/drawing/2014/main" id="{BECE57FD-4C44-1701-634B-88BA7F85D3D4}"/>
              </a:ext>
            </a:extLst>
          </p:cNvPr>
          <p:cNvPicPr>
            <a:picLocks noChangeAspect="1"/>
          </p:cNvPicPr>
          <p:nvPr/>
        </p:nvPicPr>
        <p:blipFill>
          <a:blip r:embed="rId2"/>
          <a:stretch>
            <a:fillRect/>
          </a:stretch>
        </p:blipFill>
        <p:spPr>
          <a:xfrm>
            <a:off x="4184999" y="2142237"/>
            <a:ext cx="7738296" cy="4354815"/>
          </a:xfrm>
          <a:prstGeom prst="rect">
            <a:avLst/>
          </a:prstGeom>
        </p:spPr>
      </p:pic>
      <p:pic>
        <p:nvPicPr>
          <p:cNvPr id="7" name="Picture 6">
            <a:extLst>
              <a:ext uri="{FF2B5EF4-FFF2-40B4-BE49-F238E27FC236}">
                <a16:creationId xmlns:a16="http://schemas.microsoft.com/office/drawing/2014/main" id="{3CE328A0-0AD8-E9EB-3D1F-A3CF2CE1B642}"/>
              </a:ext>
            </a:extLst>
          </p:cNvPr>
          <p:cNvPicPr>
            <a:picLocks noChangeAspect="1"/>
          </p:cNvPicPr>
          <p:nvPr/>
        </p:nvPicPr>
        <p:blipFill>
          <a:blip r:embed="rId3"/>
          <a:stretch>
            <a:fillRect/>
          </a:stretch>
        </p:blipFill>
        <p:spPr>
          <a:xfrm>
            <a:off x="10738721" y="753228"/>
            <a:ext cx="1453279" cy="1093376"/>
          </a:xfrm>
          <a:prstGeom prst="rect">
            <a:avLst/>
          </a:prstGeom>
        </p:spPr>
      </p:pic>
    </p:spTree>
    <p:extLst>
      <p:ext uri="{BB962C8B-B14F-4D97-AF65-F5344CB8AC3E}">
        <p14:creationId xmlns:p14="http://schemas.microsoft.com/office/powerpoint/2010/main" val="231271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8312-CE3B-BAF4-28F6-AA8745F83E3E}"/>
              </a:ext>
            </a:extLst>
          </p:cNvPr>
          <p:cNvSpPr>
            <a:spLocks noGrp="1"/>
          </p:cNvSpPr>
          <p:nvPr>
            <p:ph type="title"/>
          </p:nvPr>
        </p:nvSpPr>
        <p:spPr/>
        <p:txBody>
          <a:bodyPr/>
          <a:lstStyle/>
          <a:p>
            <a:pPr algn="ctr"/>
            <a:r>
              <a:rPr lang="en-US" dirty="0"/>
              <a:t>The Army</a:t>
            </a:r>
          </a:p>
        </p:txBody>
      </p:sp>
      <p:sp>
        <p:nvSpPr>
          <p:cNvPr id="3" name="Content Placeholder 2">
            <a:extLst>
              <a:ext uri="{FF2B5EF4-FFF2-40B4-BE49-F238E27FC236}">
                <a16:creationId xmlns:a16="http://schemas.microsoft.com/office/drawing/2014/main" id="{4780E388-2385-DCD1-4E16-BA6EC09AD70B}"/>
              </a:ext>
            </a:extLst>
          </p:cNvPr>
          <p:cNvSpPr>
            <a:spLocks noGrp="1"/>
          </p:cNvSpPr>
          <p:nvPr>
            <p:ph idx="1"/>
          </p:nvPr>
        </p:nvSpPr>
        <p:spPr>
          <a:xfrm>
            <a:off x="417095" y="2336872"/>
            <a:ext cx="7267073" cy="4031843"/>
          </a:xfrm>
        </p:spPr>
        <p:txBody>
          <a:bodyPr/>
          <a:lstStyle/>
          <a:p>
            <a:pPr marL="0" indent="0">
              <a:buNone/>
            </a:pPr>
            <a:r>
              <a:rPr lang="en-US" dirty="0"/>
              <a:t>The legendary mountain man Jim Bridger, now serving as Colonel Carrington’s senior scout summed up the officers and troops of the command succinctly:</a:t>
            </a:r>
          </a:p>
          <a:p>
            <a:pPr marL="0" indent="0">
              <a:buNone/>
            </a:pPr>
            <a:endParaRPr lang="en-US" dirty="0"/>
          </a:p>
          <a:p>
            <a:pPr marL="0" indent="0">
              <a:buNone/>
            </a:pPr>
            <a:r>
              <a:rPr lang="en-US" sz="3600" dirty="0"/>
              <a:t>“These soldiers don’t know anything about fighting Indians.”</a:t>
            </a:r>
          </a:p>
          <a:p>
            <a:endParaRPr lang="en-US" dirty="0"/>
          </a:p>
          <a:p>
            <a:endParaRPr lang="en-US" dirty="0"/>
          </a:p>
        </p:txBody>
      </p:sp>
      <p:pic>
        <p:nvPicPr>
          <p:cNvPr id="7" name="Picture 6">
            <a:extLst>
              <a:ext uri="{FF2B5EF4-FFF2-40B4-BE49-F238E27FC236}">
                <a16:creationId xmlns:a16="http://schemas.microsoft.com/office/drawing/2014/main" id="{3CE328A0-0AD8-E9EB-3D1F-A3CF2CE1B642}"/>
              </a:ext>
            </a:extLst>
          </p:cNvPr>
          <p:cNvPicPr>
            <a:picLocks noChangeAspect="1"/>
          </p:cNvPicPr>
          <p:nvPr/>
        </p:nvPicPr>
        <p:blipFill>
          <a:blip r:embed="rId2"/>
          <a:stretch>
            <a:fillRect/>
          </a:stretch>
        </p:blipFill>
        <p:spPr>
          <a:xfrm>
            <a:off x="10738721" y="753228"/>
            <a:ext cx="1453279" cy="1093376"/>
          </a:xfrm>
          <a:prstGeom prst="rect">
            <a:avLst/>
          </a:prstGeom>
        </p:spPr>
      </p:pic>
      <p:pic>
        <p:nvPicPr>
          <p:cNvPr id="5" name="Picture 4">
            <a:extLst>
              <a:ext uri="{FF2B5EF4-FFF2-40B4-BE49-F238E27FC236}">
                <a16:creationId xmlns:a16="http://schemas.microsoft.com/office/drawing/2014/main" id="{426E15FA-AD06-322D-2DF4-D31CD42EF9B2}"/>
              </a:ext>
            </a:extLst>
          </p:cNvPr>
          <p:cNvPicPr>
            <a:picLocks noChangeAspect="1"/>
          </p:cNvPicPr>
          <p:nvPr/>
        </p:nvPicPr>
        <p:blipFill>
          <a:blip r:embed="rId3"/>
          <a:stretch>
            <a:fillRect/>
          </a:stretch>
        </p:blipFill>
        <p:spPr>
          <a:xfrm>
            <a:off x="8382000" y="1971675"/>
            <a:ext cx="3810000" cy="4886325"/>
          </a:xfrm>
          <a:prstGeom prst="rect">
            <a:avLst/>
          </a:prstGeom>
        </p:spPr>
      </p:pic>
    </p:spTree>
    <p:extLst>
      <p:ext uri="{BB962C8B-B14F-4D97-AF65-F5344CB8AC3E}">
        <p14:creationId xmlns:p14="http://schemas.microsoft.com/office/powerpoint/2010/main" val="160409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a:xfrm>
            <a:off x="375521" y="843261"/>
            <a:ext cx="9613861" cy="1080938"/>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What Came Before </a:t>
            </a:r>
            <a:r>
              <a:rPr lang="en-US" i="1" dirty="0"/>
              <a:t>(From Christopher Columbus to Manifest Destiny)</a:t>
            </a:r>
          </a:p>
          <a:p>
            <a:r>
              <a:rPr lang="en-US" dirty="0"/>
              <a:t>Week 2: A House Divided </a:t>
            </a:r>
            <a:r>
              <a:rPr lang="en-US" i="1" dirty="0"/>
              <a:t>(Genesis of the Western Wars)</a:t>
            </a:r>
          </a:p>
          <a:p>
            <a:r>
              <a:rPr lang="en-US" dirty="0"/>
              <a:t>Week 3: The Opponents </a:t>
            </a:r>
            <a:r>
              <a:rPr lang="en-US" i="1" dirty="0"/>
              <a:t>(The US Army and the Natives)</a:t>
            </a:r>
          </a:p>
          <a:p>
            <a:r>
              <a:rPr lang="en-US" dirty="0"/>
              <a:t>Week 4: Red Cloud’s War, the Lakota, and the Northern Plains</a:t>
            </a:r>
          </a:p>
          <a:p>
            <a:r>
              <a:rPr lang="en-US" dirty="0"/>
              <a:t>Week 5: Hancock’s War, </a:t>
            </a:r>
            <a:r>
              <a:rPr lang="en-US" i="1" dirty="0" err="1"/>
              <a:t>Commancheria</a:t>
            </a:r>
            <a:r>
              <a:rPr lang="en-US" dirty="0"/>
              <a:t>,  and the Southern Plains</a:t>
            </a:r>
          </a:p>
          <a:p>
            <a:r>
              <a:rPr lang="en-US" dirty="0"/>
              <a:t>Week 6: The Long Struggle for </a:t>
            </a:r>
            <a:r>
              <a:rPr lang="en-US" i="1" dirty="0"/>
              <a:t>Apacheria </a:t>
            </a:r>
            <a:r>
              <a:rPr lang="en-US" dirty="0"/>
              <a:t>and the Southwest</a:t>
            </a:r>
            <a:endParaRPr lang="en-US" sz="2800" u="sng" dirty="0"/>
          </a:p>
          <a:p>
            <a:r>
              <a:rPr lang="en-US" dirty="0"/>
              <a:t>Week 7: The Forgotten Wars </a:t>
            </a:r>
            <a:r>
              <a:rPr lang="en-US" i="1" dirty="0"/>
              <a:t>(The Great Basin and Pacific Northwest)</a:t>
            </a:r>
          </a:p>
          <a:p>
            <a:r>
              <a:rPr lang="en-US" dirty="0"/>
              <a:t>Week 8: Finale </a:t>
            </a:r>
            <a:r>
              <a:rPr lang="en-US" i="1" dirty="0"/>
              <a:t>(From the Little Bighorn to Wounded Knee)</a:t>
            </a:r>
          </a:p>
        </p:txBody>
      </p:sp>
      <p:pic>
        <p:nvPicPr>
          <p:cNvPr id="7" name="Picture 6">
            <a:extLst>
              <a:ext uri="{FF2B5EF4-FFF2-40B4-BE49-F238E27FC236}">
                <a16:creationId xmlns:a16="http://schemas.microsoft.com/office/drawing/2014/main" id="{7F4B9E40-3645-3CEF-07D4-C8DEB7949728}"/>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6453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0DF2-30AA-769A-069E-CC3EAE7E017B}"/>
              </a:ext>
            </a:extLst>
          </p:cNvPr>
          <p:cNvSpPr>
            <a:spLocks noGrp="1"/>
          </p:cNvSpPr>
          <p:nvPr>
            <p:ph type="title"/>
          </p:nvPr>
        </p:nvSpPr>
        <p:spPr>
          <a:xfrm>
            <a:off x="128337" y="753228"/>
            <a:ext cx="4090737" cy="1080938"/>
          </a:xfrm>
        </p:spPr>
        <p:txBody>
          <a:bodyPr/>
          <a:lstStyle/>
          <a:p>
            <a:r>
              <a:rPr lang="en-US" dirty="0"/>
              <a:t>Fort Phil Kearny</a:t>
            </a:r>
          </a:p>
        </p:txBody>
      </p:sp>
      <p:sp>
        <p:nvSpPr>
          <p:cNvPr id="3" name="Content Placeholder 2">
            <a:extLst>
              <a:ext uri="{FF2B5EF4-FFF2-40B4-BE49-F238E27FC236}">
                <a16:creationId xmlns:a16="http://schemas.microsoft.com/office/drawing/2014/main" id="{B98E0CFD-ADE7-9FE6-EA07-64AC49565BBD}"/>
              </a:ext>
            </a:extLst>
          </p:cNvPr>
          <p:cNvSpPr>
            <a:spLocks noGrp="1"/>
          </p:cNvSpPr>
          <p:nvPr>
            <p:ph idx="1"/>
          </p:nvPr>
        </p:nvSpPr>
        <p:spPr>
          <a:xfrm>
            <a:off x="128337" y="2336872"/>
            <a:ext cx="4090737" cy="4521127"/>
          </a:xfrm>
        </p:spPr>
        <p:txBody>
          <a:bodyPr/>
          <a:lstStyle/>
          <a:p>
            <a:r>
              <a:rPr lang="en-US" dirty="0"/>
              <a:t>The Fort had to be close to the trail, close to fresh water, and close to timber (for construction and for firewood in winter).</a:t>
            </a:r>
          </a:p>
          <a:p>
            <a:r>
              <a:rPr lang="en-US" dirty="0"/>
              <a:t>The site had that, but was overlooked by several surrounding ridges and the eastern slopes of the Bighorn Mountains.</a:t>
            </a:r>
          </a:p>
          <a:p>
            <a:r>
              <a:rPr lang="en-US" dirty="0"/>
              <a:t>A road linked the fort to the logging camps.</a:t>
            </a:r>
          </a:p>
        </p:txBody>
      </p:sp>
      <p:pic>
        <p:nvPicPr>
          <p:cNvPr id="4" name="Content Placeholder 4">
            <a:extLst>
              <a:ext uri="{FF2B5EF4-FFF2-40B4-BE49-F238E27FC236}">
                <a16:creationId xmlns:a16="http://schemas.microsoft.com/office/drawing/2014/main" id="{5B0F180C-9A86-D6DE-CA46-722FA078056C}"/>
              </a:ext>
            </a:extLst>
          </p:cNvPr>
          <p:cNvPicPr>
            <a:picLocks noChangeAspect="1"/>
          </p:cNvPicPr>
          <p:nvPr/>
        </p:nvPicPr>
        <p:blipFill>
          <a:blip r:embed="rId2"/>
          <a:stretch>
            <a:fillRect/>
          </a:stretch>
        </p:blipFill>
        <p:spPr>
          <a:xfrm>
            <a:off x="4363453" y="34734"/>
            <a:ext cx="7828547" cy="6844910"/>
          </a:xfrm>
          <a:prstGeom prst="rect">
            <a:avLst/>
          </a:prstGeom>
        </p:spPr>
      </p:pic>
    </p:spTree>
    <p:extLst>
      <p:ext uri="{BB962C8B-B14F-4D97-AF65-F5344CB8AC3E}">
        <p14:creationId xmlns:p14="http://schemas.microsoft.com/office/powerpoint/2010/main" val="1538588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3: </a:t>
            </a:r>
            <a:r>
              <a:rPr lang="en-US" sz="4800" b="1" dirty="0"/>
              <a:t>The Fighting Begins</a:t>
            </a:r>
            <a:br>
              <a:rPr lang="en-US" sz="4800" b="1" dirty="0"/>
            </a:b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5" name="Picture 4">
            <a:extLst>
              <a:ext uri="{FF2B5EF4-FFF2-40B4-BE49-F238E27FC236}">
                <a16:creationId xmlns:a16="http://schemas.microsoft.com/office/drawing/2014/main" id="{2CFAF34F-3158-E4FE-8F32-615DC2F91349}"/>
              </a:ext>
            </a:extLst>
          </p:cNvPr>
          <p:cNvPicPr>
            <a:picLocks noChangeAspect="1"/>
          </p:cNvPicPr>
          <p:nvPr/>
        </p:nvPicPr>
        <p:blipFill>
          <a:blip r:embed="rId2"/>
          <a:stretch>
            <a:fillRect/>
          </a:stretch>
        </p:blipFill>
        <p:spPr>
          <a:xfrm>
            <a:off x="9881937" y="2720225"/>
            <a:ext cx="1860884" cy="1400038"/>
          </a:xfrm>
          <a:prstGeom prst="rect">
            <a:avLst/>
          </a:prstGeom>
        </p:spPr>
      </p:pic>
    </p:spTree>
    <p:extLst>
      <p:ext uri="{BB962C8B-B14F-4D97-AF65-F5344CB8AC3E}">
        <p14:creationId xmlns:p14="http://schemas.microsoft.com/office/powerpoint/2010/main" val="377316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6E0A-A5C0-C285-D3B7-CB8C8EBD782C}"/>
              </a:ext>
            </a:extLst>
          </p:cNvPr>
          <p:cNvSpPr>
            <a:spLocks noGrp="1"/>
          </p:cNvSpPr>
          <p:nvPr>
            <p:ph type="title"/>
          </p:nvPr>
        </p:nvSpPr>
        <p:spPr/>
        <p:txBody>
          <a:bodyPr/>
          <a:lstStyle/>
          <a:p>
            <a:pPr algn="ctr"/>
            <a:r>
              <a:rPr lang="en-US" dirty="0"/>
              <a:t>The Fighting Begins</a:t>
            </a:r>
          </a:p>
        </p:txBody>
      </p:sp>
      <p:sp>
        <p:nvSpPr>
          <p:cNvPr id="3" name="Content Placeholder 2">
            <a:extLst>
              <a:ext uri="{FF2B5EF4-FFF2-40B4-BE49-F238E27FC236}">
                <a16:creationId xmlns:a16="http://schemas.microsoft.com/office/drawing/2014/main" id="{5D8EEBF8-D77E-62DB-7BA7-88D05620600C}"/>
              </a:ext>
            </a:extLst>
          </p:cNvPr>
          <p:cNvSpPr>
            <a:spLocks noGrp="1"/>
          </p:cNvSpPr>
          <p:nvPr>
            <p:ph idx="1"/>
          </p:nvPr>
        </p:nvSpPr>
        <p:spPr>
          <a:xfrm>
            <a:off x="433137" y="2189987"/>
            <a:ext cx="8085221" cy="4439956"/>
          </a:xfrm>
        </p:spPr>
        <p:txBody>
          <a:bodyPr>
            <a:normAutofit fontScale="92500"/>
          </a:bodyPr>
          <a:lstStyle/>
          <a:p>
            <a:r>
              <a:rPr lang="en-US" dirty="0"/>
              <a:t>Both the troops at the forts and the wagon trains of settlers began suffering attacks almost at once.</a:t>
            </a:r>
          </a:p>
          <a:p>
            <a:r>
              <a:rPr lang="en-US" dirty="0"/>
              <a:t>Most Indian war parties were between twenty and a hundred men. They seldom pressed home an attack. Instead they stole horses and cattle, picked off stragglers, hit and ran.</a:t>
            </a:r>
          </a:p>
          <a:p>
            <a:r>
              <a:rPr lang="en-US" dirty="0"/>
              <a:t>Red Cloud did not try to impose a single policy on the raids. Instead he encouraged war party leaders to try </a:t>
            </a:r>
            <a:r>
              <a:rPr lang="en-US" i="1" dirty="0">
                <a:solidFill>
                  <a:srgbClr val="FFFF00"/>
                </a:solidFill>
              </a:rPr>
              <a:t>different tactics </a:t>
            </a:r>
            <a:r>
              <a:rPr lang="en-US" dirty="0"/>
              <a:t>each time. This meant the settlers and Army never knew what to expect from one attack to the next.</a:t>
            </a:r>
          </a:p>
          <a:p>
            <a:r>
              <a:rPr lang="en-US" dirty="0"/>
              <a:t>By November, about twenty soldiers and over a hundred and thirty civilians had been killed, and 800 head of cattle and horses had been stolen.</a:t>
            </a:r>
          </a:p>
        </p:txBody>
      </p:sp>
      <p:pic>
        <p:nvPicPr>
          <p:cNvPr id="7" name="Picture 6">
            <a:extLst>
              <a:ext uri="{FF2B5EF4-FFF2-40B4-BE49-F238E27FC236}">
                <a16:creationId xmlns:a16="http://schemas.microsoft.com/office/drawing/2014/main" id="{87C35897-0B5F-981F-4FB3-874E37F862A5}"/>
              </a:ext>
            </a:extLst>
          </p:cNvPr>
          <p:cNvPicPr>
            <a:picLocks noChangeAspect="1"/>
          </p:cNvPicPr>
          <p:nvPr/>
        </p:nvPicPr>
        <p:blipFill>
          <a:blip r:embed="rId2"/>
          <a:stretch>
            <a:fillRect/>
          </a:stretch>
        </p:blipFill>
        <p:spPr>
          <a:xfrm>
            <a:off x="8694820" y="2189987"/>
            <a:ext cx="3321087" cy="4439956"/>
          </a:xfrm>
          <a:prstGeom prst="rect">
            <a:avLst/>
          </a:prstGeom>
        </p:spPr>
      </p:pic>
      <p:pic>
        <p:nvPicPr>
          <p:cNvPr id="9" name="Picture 8">
            <a:extLst>
              <a:ext uri="{FF2B5EF4-FFF2-40B4-BE49-F238E27FC236}">
                <a16:creationId xmlns:a16="http://schemas.microsoft.com/office/drawing/2014/main" id="{0C0CF496-E9B4-79B9-64DA-5AC58CC4380A}"/>
              </a:ext>
            </a:extLst>
          </p:cNvPr>
          <p:cNvPicPr>
            <a:picLocks noChangeAspect="1"/>
          </p:cNvPicPr>
          <p:nvPr/>
        </p:nvPicPr>
        <p:blipFill>
          <a:blip r:embed="rId3"/>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1187412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7165-D42C-2713-8A10-C9D18E1B7906}"/>
              </a:ext>
            </a:extLst>
          </p:cNvPr>
          <p:cNvSpPr>
            <a:spLocks noGrp="1"/>
          </p:cNvSpPr>
          <p:nvPr>
            <p:ph type="title"/>
          </p:nvPr>
        </p:nvSpPr>
        <p:spPr/>
        <p:txBody>
          <a:bodyPr/>
          <a:lstStyle/>
          <a:p>
            <a:pPr algn="ctr"/>
            <a:r>
              <a:rPr lang="en-US" dirty="0"/>
              <a:t>The Bickering Begins as Well</a:t>
            </a:r>
          </a:p>
        </p:txBody>
      </p:sp>
      <p:sp>
        <p:nvSpPr>
          <p:cNvPr id="3" name="Content Placeholder 2">
            <a:extLst>
              <a:ext uri="{FF2B5EF4-FFF2-40B4-BE49-F238E27FC236}">
                <a16:creationId xmlns:a16="http://schemas.microsoft.com/office/drawing/2014/main" id="{34A6BF2F-74E4-360F-3D06-44BAE8993F84}"/>
              </a:ext>
            </a:extLst>
          </p:cNvPr>
          <p:cNvSpPr>
            <a:spLocks noGrp="1"/>
          </p:cNvSpPr>
          <p:nvPr>
            <p:ph idx="1"/>
          </p:nvPr>
        </p:nvSpPr>
        <p:spPr>
          <a:xfrm>
            <a:off x="680322" y="2336872"/>
            <a:ext cx="7982416" cy="4304559"/>
          </a:xfrm>
        </p:spPr>
        <p:txBody>
          <a:bodyPr>
            <a:normAutofit lnSpcReduction="10000"/>
          </a:bodyPr>
          <a:lstStyle/>
          <a:p>
            <a:r>
              <a:rPr lang="en-US" dirty="0"/>
              <a:t>Colonel Carrington was a talented administrator and engineer, but had never seen combat.</a:t>
            </a:r>
          </a:p>
          <a:p>
            <a:r>
              <a:rPr lang="en-US" dirty="0"/>
              <a:t>His second in command, Captain William J. Fetterman, had an outstanding combat record in the Civil War but had never fought Indians. He believed Carrington should be more aggressive.</a:t>
            </a:r>
          </a:p>
          <a:p>
            <a:r>
              <a:rPr lang="en-US" dirty="0"/>
              <a:t>Fetterman and many of the junior officers soon came to despise Carrington for his preoccupation with building he fort and his disinterest in attacking the Indians.</a:t>
            </a:r>
          </a:p>
          <a:p>
            <a:r>
              <a:rPr lang="en-US" dirty="0"/>
              <a:t>Fetterman reportedly said, “Give me eighty men and I’ll ride through the whole Sioux Nation.”</a:t>
            </a:r>
          </a:p>
          <a:p>
            <a:endParaRPr lang="en-US" dirty="0"/>
          </a:p>
        </p:txBody>
      </p:sp>
      <p:pic>
        <p:nvPicPr>
          <p:cNvPr id="4" name="Picture 3">
            <a:extLst>
              <a:ext uri="{FF2B5EF4-FFF2-40B4-BE49-F238E27FC236}">
                <a16:creationId xmlns:a16="http://schemas.microsoft.com/office/drawing/2014/main" id="{D7E97981-4BBA-CD40-A2C3-E46CC26F8546}"/>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7" name="Picture 6">
            <a:extLst>
              <a:ext uri="{FF2B5EF4-FFF2-40B4-BE49-F238E27FC236}">
                <a16:creationId xmlns:a16="http://schemas.microsoft.com/office/drawing/2014/main" id="{4330965F-5C32-D639-A45A-A6EFA18C11CC}"/>
              </a:ext>
            </a:extLst>
          </p:cNvPr>
          <p:cNvPicPr>
            <a:picLocks noChangeAspect="1"/>
          </p:cNvPicPr>
          <p:nvPr/>
        </p:nvPicPr>
        <p:blipFill>
          <a:blip r:embed="rId3"/>
          <a:stretch>
            <a:fillRect/>
          </a:stretch>
        </p:blipFill>
        <p:spPr>
          <a:xfrm>
            <a:off x="9160042" y="2186142"/>
            <a:ext cx="2864670" cy="4477119"/>
          </a:xfrm>
          <a:prstGeom prst="rect">
            <a:avLst/>
          </a:prstGeom>
        </p:spPr>
      </p:pic>
    </p:spTree>
    <p:extLst>
      <p:ext uri="{BB962C8B-B14F-4D97-AF65-F5344CB8AC3E}">
        <p14:creationId xmlns:p14="http://schemas.microsoft.com/office/powerpoint/2010/main" val="215722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3F0F-01E7-349E-2F9A-A10E1662A8AE}"/>
              </a:ext>
            </a:extLst>
          </p:cNvPr>
          <p:cNvSpPr>
            <a:spLocks noGrp="1"/>
          </p:cNvSpPr>
          <p:nvPr>
            <p:ph type="title"/>
          </p:nvPr>
        </p:nvSpPr>
        <p:spPr/>
        <p:txBody>
          <a:bodyPr/>
          <a:lstStyle/>
          <a:p>
            <a:r>
              <a:rPr lang="en-US" dirty="0"/>
              <a:t>December 6</a:t>
            </a:r>
          </a:p>
        </p:txBody>
      </p:sp>
      <p:sp>
        <p:nvSpPr>
          <p:cNvPr id="3" name="Content Placeholder 2">
            <a:extLst>
              <a:ext uri="{FF2B5EF4-FFF2-40B4-BE49-F238E27FC236}">
                <a16:creationId xmlns:a16="http://schemas.microsoft.com/office/drawing/2014/main" id="{0C36143F-81C4-1432-6D8C-A7EE9BD4F7D9}"/>
              </a:ext>
            </a:extLst>
          </p:cNvPr>
          <p:cNvSpPr>
            <a:spLocks noGrp="1"/>
          </p:cNvSpPr>
          <p:nvPr>
            <p:ph idx="1"/>
          </p:nvPr>
        </p:nvSpPr>
        <p:spPr>
          <a:xfrm>
            <a:off x="320842" y="2181726"/>
            <a:ext cx="3898232" cy="4443663"/>
          </a:xfrm>
        </p:spPr>
        <p:txBody>
          <a:bodyPr>
            <a:normAutofit lnSpcReduction="10000"/>
          </a:bodyPr>
          <a:lstStyle/>
          <a:p>
            <a:pPr marL="0" indent="0">
              <a:buNone/>
            </a:pPr>
            <a:r>
              <a:rPr lang="en-US" dirty="0"/>
              <a:t>1) The wagons carrying wood, escorted by almost 100 troops, are attacked by Indians from the north.</a:t>
            </a:r>
          </a:p>
          <a:p>
            <a:pPr marL="0" indent="0">
              <a:buNone/>
            </a:pPr>
            <a:r>
              <a:rPr lang="en-US" dirty="0"/>
              <a:t>2) A relief party of 50 infantry and cavalry under Fetterman leaves the fort to support the wood party. </a:t>
            </a:r>
          </a:p>
          <a:p>
            <a:pPr marL="0" indent="0">
              <a:buNone/>
            </a:pPr>
            <a:r>
              <a:rPr lang="en-US" dirty="0"/>
              <a:t>3) A flanking party of 25 mounted infantry under Carrington moves north and then  west to hit the Indians from behind.</a:t>
            </a:r>
          </a:p>
        </p:txBody>
      </p:sp>
      <p:pic>
        <p:nvPicPr>
          <p:cNvPr id="5" name="Picture 4">
            <a:extLst>
              <a:ext uri="{FF2B5EF4-FFF2-40B4-BE49-F238E27FC236}">
                <a16:creationId xmlns:a16="http://schemas.microsoft.com/office/drawing/2014/main" id="{908E66BA-4978-F4BC-9B40-C52E4E977596}"/>
              </a:ext>
            </a:extLst>
          </p:cNvPr>
          <p:cNvPicPr>
            <a:picLocks noChangeAspect="1"/>
          </p:cNvPicPr>
          <p:nvPr/>
        </p:nvPicPr>
        <p:blipFill>
          <a:blip r:embed="rId2"/>
          <a:stretch>
            <a:fillRect/>
          </a:stretch>
        </p:blipFill>
        <p:spPr>
          <a:xfrm>
            <a:off x="4348480" y="0"/>
            <a:ext cx="7843520" cy="6858000"/>
          </a:xfrm>
          <a:prstGeom prst="rect">
            <a:avLst/>
          </a:prstGeom>
        </p:spPr>
      </p:pic>
    </p:spTree>
    <p:extLst>
      <p:ext uri="{BB962C8B-B14F-4D97-AF65-F5344CB8AC3E}">
        <p14:creationId xmlns:p14="http://schemas.microsoft.com/office/powerpoint/2010/main" val="3405223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3F0F-01E7-349E-2F9A-A10E1662A8AE}"/>
              </a:ext>
            </a:extLst>
          </p:cNvPr>
          <p:cNvSpPr>
            <a:spLocks noGrp="1"/>
          </p:cNvSpPr>
          <p:nvPr>
            <p:ph type="title"/>
          </p:nvPr>
        </p:nvSpPr>
        <p:spPr/>
        <p:txBody>
          <a:bodyPr/>
          <a:lstStyle/>
          <a:p>
            <a:r>
              <a:rPr lang="en-US" dirty="0"/>
              <a:t>December 6</a:t>
            </a:r>
          </a:p>
        </p:txBody>
      </p:sp>
      <p:sp>
        <p:nvSpPr>
          <p:cNvPr id="3" name="Content Placeholder 2">
            <a:extLst>
              <a:ext uri="{FF2B5EF4-FFF2-40B4-BE49-F238E27FC236}">
                <a16:creationId xmlns:a16="http://schemas.microsoft.com/office/drawing/2014/main" id="{0C36143F-81C4-1432-6D8C-A7EE9BD4F7D9}"/>
              </a:ext>
            </a:extLst>
          </p:cNvPr>
          <p:cNvSpPr>
            <a:spLocks noGrp="1"/>
          </p:cNvSpPr>
          <p:nvPr>
            <p:ph idx="1"/>
          </p:nvPr>
        </p:nvSpPr>
        <p:spPr>
          <a:xfrm>
            <a:off x="320842" y="2181726"/>
            <a:ext cx="3898232" cy="4443663"/>
          </a:xfrm>
        </p:spPr>
        <p:txBody>
          <a:bodyPr>
            <a:normAutofit/>
          </a:bodyPr>
          <a:lstStyle/>
          <a:p>
            <a:pPr marL="0" indent="0">
              <a:buNone/>
            </a:pPr>
            <a:r>
              <a:rPr lang="en-US" dirty="0"/>
              <a:t>4) The Indians withdraw north.</a:t>
            </a:r>
          </a:p>
          <a:p>
            <a:pPr marL="0" indent="0">
              <a:buNone/>
            </a:pPr>
            <a:r>
              <a:rPr lang="en-US" dirty="0"/>
              <a:t>5) Fetterman pursues the Indians, but many men </a:t>
            </a:r>
            <a:r>
              <a:rPr lang="en-US" dirty="0" err="1"/>
              <a:t>sraggle</a:t>
            </a:r>
            <a:r>
              <a:rPr lang="en-US" dirty="0"/>
              <a:t> behind the leaders.</a:t>
            </a:r>
          </a:p>
          <a:p>
            <a:pPr marL="0" indent="0">
              <a:buNone/>
            </a:pPr>
            <a:r>
              <a:rPr lang="en-US" dirty="0"/>
              <a:t>6) Carrington advances west to the sound of gunfire, but some of his men straggle behind as well.</a:t>
            </a:r>
          </a:p>
        </p:txBody>
      </p:sp>
      <p:pic>
        <p:nvPicPr>
          <p:cNvPr id="6" name="Picture 5">
            <a:extLst>
              <a:ext uri="{FF2B5EF4-FFF2-40B4-BE49-F238E27FC236}">
                <a16:creationId xmlns:a16="http://schemas.microsoft.com/office/drawing/2014/main" id="{CE090E2F-EB73-FE6F-E0B0-0E5CBDD4B0C0}"/>
              </a:ext>
            </a:extLst>
          </p:cNvPr>
          <p:cNvPicPr>
            <a:picLocks noChangeAspect="1"/>
          </p:cNvPicPr>
          <p:nvPr/>
        </p:nvPicPr>
        <p:blipFill>
          <a:blip r:embed="rId2"/>
          <a:stretch>
            <a:fillRect/>
          </a:stretch>
        </p:blipFill>
        <p:spPr>
          <a:xfrm>
            <a:off x="4348480" y="0"/>
            <a:ext cx="7843520" cy="6858000"/>
          </a:xfrm>
          <a:prstGeom prst="rect">
            <a:avLst/>
          </a:prstGeom>
        </p:spPr>
      </p:pic>
    </p:spTree>
    <p:extLst>
      <p:ext uri="{BB962C8B-B14F-4D97-AF65-F5344CB8AC3E}">
        <p14:creationId xmlns:p14="http://schemas.microsoft.com/office/powerpoint/2010/main" val="279094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3F0F-01E7-349E-2F9A-A10E1662A8AE}"/>
              </a:ext>
            </a:extLst>
          </p:cNvPr>
          <p:cNvSpPr>
            <a:spLocks noGrp="1"/>
          </p:cNvSpPr>
          <p:nvPr>
            <p:ph type="title"/>
          </p:nvPr>
        </p:nvSpPr>
        <p:spPr/>
        <p:txBody>
          <a:bodyPr/>
          <a:lstStyle/>
          <a:p>
            <a:r>
              <a:rPr lang="en-US" dirty="0"/>
              <a:t>December 6</a:t>
            </a:r>
          </a:p>
        </p:txBody>
      </p:sp>
      <p:sp>
        <p:nvSpPr>
          <p:cNvPr id="3" name="Content Placeholder 2">
            <a:extLst>
              <a:ext uri="{FF2B5EF4-FFF2-40B4-BE49-F238E27FC236}">
                <a16:creationId xmlns:a16="http://schemas.microsoft.com/office/drawing/2014/main" id="{0C36143F-81C4-1432-6D8C-A7EE9BD4F7D9}"/>
              </a:ext>
            </a:extLst>
          </p:cNvPr>
          <p:cNvSpPr>
            <a:spLocks noGrp="1"/>
          </p:cNvSpPr>
          <p:nvPr>
            <p:ph idx="1"/>
          </p:nvPr>
        </p:nvSpPr>
        <p:spPr>
          <a:xfrm>
            <a:off x="320842" y="2181726"/>
            <a:ext cx="3898232" cy="4443663"/>
          </a:xfrm>
        </p:spPr>
        <p:txBody>
          <a:bodyPr>
            <a:normAutofit lnSpcReduction="10000"/>
          </a:bodyPr>
          <a:lstStyle/>
          <a:p>
            <a:pPr marL="0" indent="0">
              <a:buNone/>
            </a:pPr>
            <a:r>
              <a:rPr lang="en-US" dirty="0"/>
              <a:t>7) Indians withdraw north.</a:t>
            </a:r>
          </a:p>
          <a:p>
            <a:pPr marL="0" indent="0">
              <a:buNone/>
            </a:pPr>
            <a:r>
              <a:rPr lang="en-US" dirty="0"/>
              <a:t>8) Indian decoy party appears  on ridge. Parts of Fetterman’s command pursue.</a:t>
            </a:r>
          </a:p>
          <a:p>
            <a:pPr marL="0" indent="0">
              <a:buNone/>
            </a:pPr>
            <a:r>
              <a:rPr lang="en-US" dirty="0"/>
              <a:t>9) Party of 100 warriors attacks Carrington.</a:t>
            </a:r>
          </a:p>
          <a:p>
            <a:pPr marL="0" indent="0">
              <a:buNone/>
            </a:pPr>
            <a:r>
              <a:rPr lang="en-US" dirty="0"/>
              <a:t>10) Fetterman joins Carrington. Indians withdraw.</a:t>
            </a:r>
          </a:p>
          <a:p>
            <a:pPr marL="0" indent="0">
              <a:buNone/>
            </a:pPr>
            <a:r>
              <a:rPr lang="en-US" dirty="0"/>
              <a:t>11) Pursuit force attacked and </a:t>
            </a:r>
            <a:r>
              <a:rPr lang="en-US" dirty="0" err="1"/>
              <a:t>defated</a:t>
            </a:r>
            <a:r>
              <a:rPr lang="en-US" dirty="0"/>
              <a:t> by Indians.</a:t>
            </a:r>
          </a:p>
        </p:txBody>
      </p:sp>
      <p:pic>
        <p:nvPicPr>
          <p:cNvPr id="5" name="Picture 4">
            <a:extLst>
              <a:ext uri="{FF2B5EF4-FFF2-40B4-BE49-F238E27FC236}">
                <a16:creationId xmlns:a16="http://schemas.microsoft.com/office/drawing/2014/main" id="{3A898CAC-2076-A5D1-D37D-E96A3D561333}"/>
              </a:ext>
            </a:extLst>
          </p:cNvPr>
          <p:cNvPicPr>
            <a:picLocks noChangeAspect="1"/>
          </p:cNvPicPr>
          <p:nvPr/>
        </p:nvPicPr>
        <p:blipFill>
          <a:blip r:embed="rId2"/>
          <a:stretch>
            <a:fillRect/>
          </a:stretch>
        </p:blipFill>
        <p:spPr>
          <a:xfrm>
            <a:off x="4348480" y="0"/>
            <a:ext cx="7843520" cy="6858000"/>
          </a:xfrm>
          <a:prstGeom prst="rect">
            <a:avLst/>
          </a:prstGeom>
        </p:spPr>
      </p:pic>
    </p:spTree>
    <p:extLst>
      <p:ext uri="{BB962C8B-B14F-4D97-AF65-F5344CB8AC3E}">
        <p14:creationId xmlns:p14="http://schemas.microsoft.com/office/powerpoint/2010/main" val="1859795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12A4-DC0B-04F3-3A4B-E6855B83DC54}"/>
              </a:ext>
            </a:extLst>
          </p:cNvPr>
          <p:cNvSpPr>
            <a:spLocks noGrp="1"/>
          </p:cNvSpPr>
          <p:nvPr>
            <p:ph type="title"/>
          </p:nvPr>
        </p:nvSpPr>
        <p:spPr/>
        <p:txBody>
          <a:bodyPr/>
          <a:lstStyle/>
          <a:p>
            <a:r>
              <a:rPr lang="en-US" dirty="0"/>
              <a:t>December 6 Results </a:t>
            </a:r>
          </a:p>
        </p:txBody>
      </p:sp>
      <p:sp>
        <p:nvSpPr>
          <p:cNvPr id="3" name="Content Placeholder 2">
            <a:extLst>
              <a:ext uri="{FF2B5EF4-FFF2-40B4-BE49-F238E27FC236}">
                <a16:creationId xmlns:a16="http://schemas.microsoft.com/office/drawing/2014/main" id="{5C633FA5-16E7-5F26-11AB-7202FD87C88D}"/>
              </a:ext>
            </a:extLst>
          </p:cNvPr>
          <p:cNvSpPr>
            <a:spLocks noGrp="1"/>
          </p:cNvSpPr>
          <p:nvPr>
            <p:ph idx="1"/>
          </p:nvPr>
        </p:nvSpPr>
        <p:spPr>
          <a:xfrm>
            <a:off x="680321" y="2336872"/>
            <a:ext cx="9613861" cy="4079969"/>
          </a:xfrm>
        </p:spPr>
        <p:txBody>
          <a:bodyPr>
            <a:normAutofit lnSpcReduction="10000"/>
          </a:bodyPr>
          <a:lstStyle/>
          <a:p>
            <a:r>
              <a:rPr lang="en-US" dirty="0"/>
              <a:t>One cavalry officer and one infantry sergeant killed (in the defeated pursuit force). Perhaps a dozen wounded. Indians suffered a few wounds, no known fatalities (although the Army claimed six.)</a:t>
            </a:r>
          </a:p>
          <a:p>
            <a:r>
              <a:rPr lang="en-US" dirty="0"/>
              <a:t>Junior officers ignored orders, dashed out ahead.</a:t>
            </a:r>
          </a:p>
          <a:p>
            <a:r>
              <a:rPr lang="en-US" dirty="0"/>
              <a:t>Enlisted personnel straggled to avoid combat, refused orders to attack. </a:t>
            </a:r>
          </a:p>
          <a:p>
            <a:r>
              <a:rPr lang="en-US" dirty="0"/>
              <a:t>Commanders rapidly lost control of the battle, were lucky to escape with as few casualties as they did.</a:t>
            </a:r>
          </a:p>
          <a:p>
            <a:r>
              <a:rPr lang="en-US" dirty="0"/>
              <a:t>Fetterman’ revised assessment: </a:t>
            </a:r>
            <a:r>
              <a:rPr lang="en-US" b="0" i="0" dirty="0">
                <a:effectLst/>
              </a:rPr>
              <a:t>"This Indian war has become a hand-to-hand fight </a:t>
            </a:r>
            <a:r>
              <a:rPr lang="en-US" b="0" i="1" dirty="0">
                <a:solidFill>
                  <a:srgbClr val="FFFF00"/>
                </a:solidFill>
                <a:effectLst/>
              </a:rPr>
              <a:t>requiring the utmost caution</a:t>
            </a:r>
            <a:r>
              <a:rPr lang="en-US" b="0" i="0" dirty="0">
                <a:effectLst/>
              </a:rPr>
              <a:t>."</a:t>
            </a:r>
            <a:endParaRPr lang="en-US" dirty="0"/>
          </a:p>
        </p:txBody>
      </p:sp>
      <p:pic>
        <p:nvPicPr>
          <p:cNvPr id="4" name="Picture 3">
            <a:extLst>
              <a:ext uri="{FF2B5EF4-FFF2-40B4-BE49-F238E27FC236}">
                <a16:creationId xmlns:a16="http://schemas.microsoft.com/office/drawing/2014/main" id="{912E3379-6F51-2ED8-F352-49E07EAAF558}"/>
              </a:ext>
            </a:extLst>
          </p:cNvPr>
          <p:cNvPicPr>
            <a:picLocks noChangeAspect="1"/>
          </p:cNvPicPr>
          <p:nvPr/>
        </p:nvPicPr>
        <p:blipFill>
          <a:blip r:embed="rId2"/>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282175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12A4-DC0B-04F3-3A4B-E6855B83DC54}"/>
              </a:ext>
            </a:extLst>
          </p:cNvPr>
          <p:cNvSpPr>
            <a:spLocks noGrp="1"/>
          </p:cNvSpPr>
          <p:nvPr>
            <p:ph type="title"/>
          </p:nvPr>
        </p:nvSpPr>
        <p:spPr/>
        <p:txBody>
          <a:bodyPr/>
          <a:lstStyle/>
          <a:p>
            <a:r>
              <a:rPr lang="en-US" dirty="0"/>
              <a:t>December 6 Results </a:t>
            </a:r>
          </a:p>
        </p:txBody>
      </p:sp>
      <p:sp>
        <p:nvSpPr>
          <p:cNvPr id="3" name="Content Placeholder 2">
            <a:extLst>
              <a:ext uri="{FF2B5EF4-FFF2-40B4-BE49-F238E27FC236}">
                <a16:creationId xmlns:a16="http://schemas.microsoft.com/office/drawing/2014/main" id="{5C633FA5-16E7-5F26-11AB-7202FD87C88D}"/>
              </a:ext>
            </a:extLst>
          </p:cNvPr>
          <p:cNvSpPr>
            <a:spLocks noGrp="1"/>
          </p:cNvSpPr>
          <p:nvPr>
            <p:ph idx="1"/>
          </p:nvPr>
        </p:nvSpPr>
        <p:spPr>
          <a:xfrm>
            <a:off x="680321" y="2336872"/>
            <a:ext cx="9613861" cy="4079969"/>
          </a:xfrm>
        </p:spPr>
        <p:txBody>
          <a:bodyPr>
            <a:normAutofit/>
          </a:bodyPr>
          <a:lstStyle/>
          <a:p>
            <a:pPr marL="0" indent="0">
              <a:buNone/>
            </a:pPr>
            <a:r>
              <a:rPr lang="en-US" sz="3200" dirty="0"/>
              <a:t>Red Cloud’s assessment: </a:t>
            </a:r>
          </a:p>
          <a:p>
            <a:endParaRPr lang="en-US" dirty="0"/>
          </a:p>
          <a:p>
            <a:endParaRPr lang="en-US" dirty="0"/>
          </a:p>
          <a:p>
            <a:pPr marL="0" indent="0" algn="ctr">
              <a:buNone/>
            </a:pPr>
            <a:r>
              <a:rPr lang="en-US" sz="4000" b="1" i="1" dirty="0"/>
              <a:t>“These foolish soldiers are ready to be slaughtered.”</a:t>
            </a:r>
          </a:p>
        </p:txBody>
      </p:sp>
      <p:pic>
        <p:nvPicPr>
          <p:cNvPr id="4" name="Picture 3">
            <a:extLst>
              <a:ext uri="{FF2B5EF4-FFF2-40B4-BE49-F238E27FC236}">
                <a16:creationId xmlns:a16="http://schemas.microsoft.com/office/drawing/2014/main" id="{912E3379-6F51-2ED8-F352-49E07EAAF558}"/>
              </a:ext>
            </a:extLst>
          </p:cNvPr>
          <p:cNvPicPr>
            <a:picLocks noChangeAspect="1"/>
          </p:cNvPicPr>
          <p:nvPr/>
        </p:nvPicPr>
        <p:blipFill>
          <a:blip r:embed="rId2"/>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285518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0DF2-30AA-769A-069E-CC3EAE7E017B}"/>
              </a:ext>
            </a:extLst>
          </p:cNvPr>
          <p:cNvSpPr>
            <a:spLocks noGrp="1"/>
          </p:cNvSpPr>
          <p:nvPr>
            <p:ph type="title"/>
          </p:nvPr>
        </p:nvSpPr>
        <p:spPr>
          <a:xfrm>
            <a:off x="128337" y="753228"/>
            <a:ext cx="4090737" cy="1080938"/>
          </a:xfrm>
        </p:spPr>
        <p:txBody>
          <a:bodyPr/>
          <a:lstStyle/>
          <a:p>
            <a:r>
              <a:rPr lang="en-US" dirty="0"/>
              <a:t>December 19</a:t>
            </a:r>
          </a:p>
        </p:txBody>
      </p:sp>
      <p:sp>
        <p:nvSpPr>
          <p:cNvPr id="3" name="Content Placeholder 2">
            <a:extLst>
              <a:ext uri="{FF2B5EF4-FFF2-40B4-BE49-F238E27FC236}">
                <a16:creationId xmlns:a16="http://schemas.microsoft.com/office/drawing/2014/main" id="{B98E0CFD-ADE7-9FE6-EA07-64AC49565BBD}"/>
              </a:ext>
            </a:extLst>
          </p:cNvPr>
          <p:cNvSpPr>
            <a:spLocks noGrp="1"/>
          </p:cNvSpPr>
          <p:nvPr>
            <p:ph idx="1"/>
          </p:nvPr>
        </p:nvSpPr>
        <p:spPr>
          <a:xfrm>
            <a:off x="128337" y="2336872"/>
            <a:ext cx="4090737" cy="4521127"/>
          </a:xfrm>
        </p:spPr>
        <p:txBody>
          <a:bodyPr/>
          <a:lstStyle/>
          <a:p>
            <a:pPr marL="0" indent="0">
              <a:buNone/>
            </a:pPr>
            <a:r>
              <a:rPr lang="en-US" dirty="0"/>
              <a:t>1) The wagons carrying wood, escorted by almost 100 troops, are attacked by Indians from the north.</a:t>
            </a:r>
          </a:p>
          <a:p>
            <a:pPr marL="0" indent="0">
              <a:buNone/>
            </a:pPr>
            <a:r>
              <a:rPr lang="en-US" dirty="0"/>
              <a:t>2) A relief party of infantry and cavalry, under one of Carrington’s more cautious officers, leaves the fort to support the wood party. </a:t>
            </a:r>
          </a:p>
          <a:p>
            <a:pPr marL="0" indent="0">
              <a:buNone/>
            </a:pPr>
            <a:r>
              <a:rPr lang="en-US" dirty="0"/>
              <a:t>3) Indians break off and withdraw north. Wood party arrives safely.</a:t>
            </a:r>
          </a:p>
        </p:txBody>
      </p:sp>
      <p:pic>
        <p:nvPicPr>
          <p:cNvPr id="6" name="Picture 5">
            <a:extLst>
              <a:ext uri="{FF2B5EF4-FFF2-40B4-BE49-F238E27FC236}">
                <a16:creationId xmlns:a16="http://schemas.microsoft.com/office/drawing/2014/main" id="{360365F8-F9E4-EC82-76E6-181EC55182FD}"/>
              </a:ext>
            </a:extLst>
          </p:cNvPr>
          <p:cNvPicPr>
            <a:picLocks noChangeAspect="1"/>
          </p:cNvPicPr>
          <p:nvPr/>
        </p:nvPicPr>
        <p:blipFill>
          <a:blip r:embed="rId2"/>
          <a:stretch>
            <a:fillRect/>
          </a:stretch>
        </p:blipFill>
        <p:spPr>
          <a:xfrm>
            <a:off x="4348480" y="0"/>
            <a:ext cx="7843520" cy="6858000"/>
          </a:xfrm>
          <a:prstGeom prst="rect">
            <a:avLst/>
          </a:prstGeom>
        </p:spPr>
      </p:pic>
    </p:spTree>
    <p:extLst>
      <p:ext uri="{BB962C8B-B14F-4D97-AF65-F5344CB8AC3E}">
        <p14:creationId xmlns:p14="http://schemas.microsoft.com/office/powerpoint/2010/main" val="3309464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“A Good Day To Die”</a:t>
            </a:r>
            <a:br>
              <a:rPr lang="en-US" sz="4800" dirty="0"/>
            </a:br>
            <a:r>
              <a:rPr lang="en-US" sz="4800" dirty="0"/>
              <a:t>Indian Wars in the West</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fontScale="92500" lnSpcReduction="20000"/>
          </a:bodyPr>
          <a:lstStyle/>
          <a:p>
            <a:pPr algn="ctr"/>
            <a:endParaRPr lang="en-US" sz="4000" i="1" dirty="0"/>
          </a:p>
          <a:p>
            <a:pPr algn="ctr"/>
            <a:r>
              <a:rPr lang="en-US" sz="4000" i="1" dirty="0"/>
              <a:t>OLLI “Spring” 2021</a:t>
            </a:r>
          </a:p>
          <a:p>
            <a:pPr algn="ctr"/>
            <a:r>
              <a:rPr lang="en-US" sz="4000" i="1" dirty="0"/>
              <a:t>Week 4: </a:t>
            </a:r>
            <a:r>
              <a:rPr lang="en-US" sz="4000" b="1" i="1" dirty="0">
                <a:solidFill>
                  <a:srgbClr val="FFFF00"/>
                </a:solidFill>
              </a:rPr>
              <a:t>Red Cloud’s War</a:t>
            </a:r>
          </a:p>
          <a:p>
            <a:pPr algn="ctr"/>
            <a:r>
              <a:rPr lang="en-US" sz="4000" i="1" dirty="0"/>
              <a:t>And the Northern Plains</a:t>
            </a:r>
          </a:p>
        </p:txBody>
      </p:sp>
      <p:pic>
        <p:nvPicPr>
          <p:cNvPr id="4" name="Picture 3">
            <a:extLst>
              <a:ext uri="{FF2B5EF4-FFF2-40B4-BE49-F238E27FC236}">
                <a16:creationId xmlns:a16="http://schemas.microsoft.com/office/drawing/2014/main" id="{6AE49BB4-91BF-20DA-1EE3-957916D770D2}"/>
              </a:ext>
            </a:extLst>
          </p:cNvPr>
          <p:cNvPicPr>
            <a:picLocks noChangeAspect="1"/>
          </p:cNvPicPr>
          <p:nvPr/>
        </p:nvPicPr>
        <p:blipFill>
          <a:blip r:embed="rId2"/>
          <a:stretch>
            <a:fillRect/>
          </a:stretch>
        </p:blipFill>
        <p:spPr>
          <a:xfrm>
            <a:off x="10008309" y="2660692"/>
            <a:ext cx="1766597" cy="1519103"/>
          </a:xfrm>
          <a:prstGeom prst="rect">
            <a:avLst/>
          </a:prstGeom>
        </p:spPr>
      </p:pic>
    </p:spTree>
    <p:extLst>
      <p:ext uri="{BB962C8B-B14F-4D97-AF65-F5344CB8AC3E}">
        <p14:creationId xmlns:p14="http://schemas.microsoft.com/office/powerpoint/2010/main" val="203322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2C4F-8553-8843-BBF7-9B6DA913F51D}"/>
              </a:ext>
            </a:extLst>
          </p:cNvPr>
          <p:cNvSpPr>
            <a:spLocks noGrp="1"/>
          </p:cNvSpPr>
          <p:nvPr>
            <p:ph type="title"/>
          </p:nvPr>
        </p:nvSpPr>
        <p:spPr/>
        <p:txBody>
          <a:bodyPr/>
          <a:lstStyle/>
          <a:p>
            <a:r>
              <a:rPr lang="en-US" dirty="0"/>
              <a:t>December 20: The Prophecy</a:t>
            </a:r>
          </a:p>
        </p:txBody>
      </p:sp>
      <p:sp>
        <p:nvSpPr>
          <p:cNvPr id="3" name="Content Placeholder 2">
            <a:extLst>
              <a:ext uri="{FF2B5EF4-FFF2-40B4-BE49-F238E27FC236}">
                <a16:creationId xmlns:a16="http://schemas.microsoft.com/office/drawing/2014/main" id="{C68E79FE-51F2-9778-AC51-176366B061FC}"/>
              </a:ext>
            </a:extLst>
          </p:cNvPr>
          <p:cNvSpPr>
            <a:spLocks noGrp="1"/>
          </p:cNvSpPr>
          <p:nvPr>
            <p:ph idx="1"/>
          </p:nvPr>
        </p:nvSpPr>
        <p:spPr>
          <a:xfrm>
            <a:off x="680322" y="2336872"/>
            <a:ext cx="6747174" cy="4047885"/>
          </a:xfrm>
        </p:spPr>
        <p:txBody>
          <a:bodyPr>
            <a:normAutofit lnSpcReduction="10000"/>
          </a:bodyPr>
          <a:lstStyle/>
          <a:p>
            <a:r>
              <a:rPr lang="en-US" dirty="0"/>
              <a:t>Red Cloud decided to try for a decisive battle before the winter snows came and forced the Native army to disperse.</a:t>
            </a:r>
          </a:p>
          <a:p>
            <a:r>
              <a:rPr lang="en-US" dirty="0"/>
              <a:t>He called for the most respected Lakota </a:t>
            </a:r>
            <a:r>
              <a:rPr lang="en-US" i="1" dirty="0" err="1"/>
              <a:t>Winkte</a:t>
            </a:r>
            <a:r>
              <a:rPr lang="en-US" dirty="0"/>
              <a:t> (Two-Spirit Shaman) to view the ambush site and give him advice.</a:t>
            </a:r>
          </a:p>
          <a:p>
            <a:r>
              <a:rPr lang="en-US" dirty="0"/>
              <a:t>The </a:t>
            </a:r>
            <a:r>
              <a:rPr lang="en-US" dirty="0" err="1"/>
              <a:t>Winkte</a:t>
            </a:r>
            <a:r>
              <a:rPr lang="en-US" dirty="0"/>
              <a:t> rode around the assembled warriors four times, his arms waving wildly, and then he said he had gathered a hundred soldiers in his arms, “too many to hold.”</a:t>
            </a:r>
          </a:p>
          <a:p>
            <a:r>
              <a:rPr lang="en-US" dirty="0"/>
              <a:t>Red Cloud took this as a powerful prophecy of victory.</a:t>
            </a:r>
          </a:p>
        </p:txBody>
      </p:sp>
      <p:pic>
        <p:nvPicPr>
          <p:cNvPr id="6" name="Picture 5">
            <a:extLst>
              <a:ext uri="{FF2B5EF4-FFF2-40B4-BE49-F238E27FC236}">
                <a16:creationId xmlns:a16="http://schemas.microsoft.com/office/drawing/2014/main" id="{5337E3F4-25BB-8386-6B45-F736F46F52B3}"/>
              </a:ext>
            </a:extLst>
          </p:cNvPr>
          <p:cNvPicPr>
            <a:picLocks noChangeAspect="1"/>
          </p:cNvPicPr>
          <p:nvPr/>
        </p:nvPicPr>
        <p:blipFill>
          <a:blip r:embed="rId2"/>
          <a:stretch>
            <a:fillRect/>
          </a:stretch>
        </p:blipFill>
        <p:spPr>
          <a:xfrm>
            <a:off x="10294182" y="268075"/>
            <a:ext cx="2058397" cy="1856785"/>
          </a:xfrm>
          <a:prstGeom prst="rect">
            <a:avLst/>
          </a:prstGeom>
        </p:spPr>
      </p:pic>
      <p:pic>
        <p:nvPicPr>
          <p:cNvPr id="10" name="Picture 9">
            <a:extLst>
              <a:ext uri="{FF2B5EF4-FFF2-40B4-BE49-F238E27FC236}">
                <a16:creationId xmlns:a16="http://schemas.microsoft.com/office/drawing/2014/main" id="{66C359C7-1A68-5562-5C2E-FE42A4BAA1E2}"/>
              </a:ext>
            </a:extLst>
          </p:cNvPr>
          <p:cNvPicPr>
            <a:picLocks noChangeAspect="1"/>
          </p:cNvPicPr>
          <p:nvPr/>
        </p:nvPicPr>
        <p:blipFill>
          <a:blip r:embed="rId3"/>
          <a:stretch>
            <a:fillRect/>
          </a:stretch>
        </p:blipFill>
        <p:spPr>
          <a:xfrm>
            <a:off x="7714602" y="2336872"/>
            <a:ext cx="4239017" cy="4253053"/>
          </a:xfrm>
          <a:prstGeom prst="rect">
            <a:avLst/>
          </a:prstGeom>
        </p:spPr>
      </p:pic>
    </p:spTree>
    <p:extLst>
      <p:ext uri="{BB962C8B-B14F-4D97-AF65-F5344CB8AC3E}">
        <p14:creationId xmlns:p14="http://schemas.microsoft.com/office/powerpoint/2010/main" val="421867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435360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4:</a:t>
            </a:r>
            <a:br>
              <a:rPr lang="en-US" sz="4800" b="1" dirty="0"/>
            </a:br>
            <a:r>
              <a:rPr lang="en-US" sz="4800" b="1" dirty="0"/>
              <a:t>Fetterman’s “Massacre”</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3805D2B6-F6C3-843A-CEC8-558D493EE561}"/>
              </a:ext>
            </a:extLst>
          </p:cNvPr>
          <p:cNvPicPr>
            <a:picLocks noChangeAspect="1"/>
          </p:cNvPicPr>
          <p:nvPr/>
        </p:nvPicPr>
        <p:blipFill>
          <a:blip r:embed="rId2"/>
          <a:stretch>
            <a:fillRect/>
          </a:stretch>
        </p:blipFill>
        <p:spPr>
          <a:xfrm>
            <a:off x="10056435" y="2587676"/>
            <a:ext cx="1766597" cy="1519103"/>
          </a:xfrm>
          <a:prstGeom prst="rect">
            <a:avLst/>
          </a:prstGeom>
        </p:spPr>
      </p:pic>
    </p:spTree>
    <p:extLst>
      <p:ext uri="{BB962C8B-B14F-4D97-AF65-F5344CB8AC3E}">
        <p14:creationId xmlns:p14="http://schemas.microsoft.com/office/powerpoint/2010/main" val="571449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0DF2-30AA-769A-069E-CC3EAE7E017B}"/>
              </a:ext>
            </a:extLst>
          </p:cNvPr>
          <p:cNvSpPr>
            <a:spLocks noGrp="1"/>
          </p:cNvSpPr>
          <p:nvPr>
            <p:ph type="title"/>
          </p:nvPr>
        </p:nvSpPr>
        <p:spPr>
          <a:xfrm>
            <a:off x="128337" y="753228"/>
            <a:ext cx="4090737" cy="1080938"/>
          </a:xfrm>
        </p:spPr>
        <p:txBody>
          <a:bodyPr/>
          <a:lstStyle/>
          <a:p>
            <a:r>
              <a:rPr lang="en-US" dirty="0"/>
              <a:t>December 21</a:t>
            </a:r>
          </a:p>
        </p:txBody>
      </p:sp>
      <p:sp>
        <p:nvSpPr>
          <p:cNvPr id="3" name="Content Placeholder 2">
            <a:extLst>
              <a:ext uri="{FF2B5EF4-FFF2-40B4-BE49-F238E27FC236}">
                <a16:creationId xmlns:a16="http://schemas.microsoft.com/office/drawing/2014/main" id="{B98E0CFD-ADE7-9FE6-EA07-64AC49565BBD}"/>
              </a:ext>
            </a:extLst>
          </p:cNvPr>
          <p:cNvSpPr>
            <a:spLocks noGrp="1"/>
          </p:cNvSpPr>
          <p:nvPr>
            <p:ph idx="1"/>
          </p:nvPr>
        </p:nvSpPr>
        <p:spPr>
          <a:xfrm>
            <a:off x="128337" y="2336872"/>
            <a:ext cx="4090737" cy="4521127"/>
          </a:xfrm>
        </p:spPr>
        <p:txBody>
          <a:bodyPr/>
          <a:lstStyle/>
          <a:p>
            <a:pPr marL="0" indent="0">
              <a:buNone/>
            </a:pPr>
            <a:r>
              <a:rPr lang="en-US" dirty="0"/>
              <a:t>1) The wagons carrying wood, escorted by almost 100 troops, are attacked by Indians from the north.</a:t>
            </a:r>
          </a:p>
          <a:p>
            <a:pPr marL="0" indent="0">
              <a:buNone/>
            </a:pPr>
            <a:r>
              <a:rPr lang="en-US" dirty="0"/>
              <a:t>2) A relief party of infantry and cavalry leaves the fort to support the wood party. Fetterman commands this time. The column heads north instead of west, perhaps to cut off the Indian attackers.</a:t>
            </a:r>
          </a:p>
        </p:txBody>
      </p:sp>
      <p:pic>
        <p:nvPicPr>
          <p:cNvPr id="5" name="Picture 4">
            <a:extLst>
              <a:ext uri="{FF2B5EF4-FFF2-40B4-BE49-F238E27FC236}">
                <a16:creationId xmlns:a16="http://schemas.microsoft.com/office/drawing/2014/main" id="{7FEF022B-0A2C-BDC1-1C73-C03617702735}"/>
              </a:ext>
            </a:extLst>
          </p:cNvPr>
          <p:cNvPicPr>
            <a:picLocks noChangeAspect="1"/>
          </p:cNvPicPr>
          <p:nvPr/>
        </p:nvPicPr>
        <p:blipFill>
          <a:blip r:embed="rId2"/>
          <a:stretch>
            <a:fillRect/>
          </a:stretch>
        </p:blipFill>
        <p:spPr>
          <a:xfrm>
            <a:off x="4348480" y="0"/>
            <a:ext cx="7843520" cy="6858000"/>
          </a:xfrm>
          <a:prstGeom prst="rect">
            <a:avLst/>
          </a:prstGeom>
        </p:spPr>
      </p:pic>
    </p:spTree>
    <p:extLst>
      <p:ext uri="{BB962C8B-B14F-4D97-AF65-F5344CB8AC3E}">
        <p14:creationId xmlns:p14="http://schemas.microsoft.com/office/powerpoint/2010/main" val="3132866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3F4A-BF19-8D36-1AD8-3DB25B3B3A87}"/>
              </a:ext>
            </a:extLst>
          </p:cNvPr>
          <p:cNvSpPr>
            <a:spLocks noGrp="1"/>
          </p:cNvSpPr>
          <p:nvPr>
            <p:ph type="title"/>
          </p:nvPr>
        </p:nvSpPr>
        <p:spPr/>
        <p:txBody>
          <a:bodyPr/>
          <a:lstStyle/>
          <a:p>
            <a:r>
              <a:rPr lang="en-US" dirty="0"/>
              <a:t>Fetterman’s Command</a:t>
            </a:r>
          </a:p>
        </p:txBody>
      </p:sp>
      <p:sp>
        <p:nvSpPr>
          <p:cNvPr id="3" name="Content Placeholder 2">
            <a:extLst>
              <a:ext uri="{FF2B5EF4-FFF2-40B4-BE49-F238E27FC236}">
                <a16:creationId xmlns:a16="http://schemas.microsoft.com/office/drawing/2014/main" id="{4AAD064C-1271-3370-00C8-C5F4D7966E4B}"/>
              </a:ext>
            </a:extLst>
          </p:cNvPr>
          <p:cNvSpPr>
            <a:spLocks noGrp="1"/>
          </p:cNvSpPr>
          <p:nvPr>
            <p:ph idx="1"/>
          </p:nvPr>
        </p:nvSpPr>
        <p:spPr>
          <a:xfrm>
            <a:off x="680321" y="2336872"/>
            <a:ext cx="9613861" cy="4320601"/>
          </a:xfrm>
        </p:spPr>
        <p:txBody>
          <a:bodyPr/>
          <a:lstStyle/>
          <a:p>
            <a:r>
              <a:rPr lang="en-US" dirty="0"/>
              <a:t>Fetterman’s infantry were drawn from all four infantry companies stationed at Fort Phil Kearny: companies A, C, E, and H of 2</a:t>
            </a:r>
            <a:r>
              <a:rPr lang="en-US" baseline="30000" dirty="0"/>
              <a:t>nd</a:t>
            </a:r>
            <a:r>
              <a:rPr lang="en-US" dirty="0"/>
              <a:t>  Battalion, 18</a:t>
            </a:r>
            <a:r>
              <a:rPr lang="en-US" baseline="30000" dirty="0"/>
              <a:t>th</a:t>
            </a:r>
            <a:r>
              <a:rPr lang="en-US" dirty="0"/>
              <a:t> Infantry. One quarter of them (14 out of 46 enlisted men) were sergeants or corporals. This was over a third of the total infantry sergeants and corporals in the garrison. Hastily assembled from better trained men, but not used to working together. </a:t>
            </a:r>
          </a:p>
          <a:p>
            <a:r>
              <a:rPr lang="en-US" dirty="0"/>
              <a:t>Fetterman’s cavalry were all drawn from the only cavalry unit in the garrison, Company C, 2</a:t>
            </a:r>
            <a:r>
              <a:rPr lang="en-US" baseline="30000" dirty="0"/>
              <a:t>nd</a:t>
            </a:r>
            <a:r>
              <a:rPr lang="en-US" dirty="0"/>
              <a:t> Cavalry. Since the company had a strength of over 60, but half of them were virtually untrained, this was probably the better trained half of the company.</a:t>
            </a:r>
          </a:p>
        </p:txBody>
      </p:sp>
      <p:pic>
        <p:nvPicPr>
          <p:cNvPr id="4" name="Picture 3">
            <a:extLst>
              <a:ext uri="{FF2B5EF4-FFF2-40B4-BE49-F238E27FC236}">
                <a16:creationId xmlns:a16="http://schemas.microsoft.com/office/drawing/2014/main" id="{1B9540A9-B845-9F5D-7015-BD74BD942958}"/>
              </a:ext>
            </a:extLst>
          </p:cNvPr>
          <p:cNvPicPr>
            <a:picLocks noChangeAspect="1"/>
          </p:cNvPicPr>
          <p:nvPr/>
        </p:nvPicPr>
        <p:blipFill>
          <a:blip r:embed="rId3"/>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1076954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0DF2-30AA-769A-069E-CC3EAE7E017B}"/>
              </a:ext>
            </a:extLst>
          </p:cNvPr>
          <p:cNvSpPr>
            <a:spLocks noGrp="1"/>
          </p:cNvSpPr>
          <p:nvPr>
            <p:ph type="title"/>
          </p:nvPr>
        </p:nvSpPr>
        <p:spPr>
          <a:xfrm>
            <a:off x="128337" y="753228"/>
            <a:ext cx="4090737" cy="1080938"/>
          </a:xfrm>
        </p:spPr>
        <p:txBody>
          <a:bodyPr/>
          <a:lstStyle/>
          <a:p>
            <a:r>
              <a:rPr lang="en-US" dirty="0"/>
              <a:t>December 21</a:t>
            </a:r>
          </a:p>
        </p:txBody>
      </p:sp>
      <p:sp>
        <p:nvSpPr>
          <p:cNvPr id="3" name="Content Placeholder 2">
            <a:extLst>
              <a:ext uri="{FF2B5EF4-FFF2-40B4-BE49-F238E27FC236}">
                <a16:creationId xmlns:a16="http://schemas.microsoft.com/office/drawing/2014/main" id="{B98E0CFD-ADE7-9FE6-EA07-64AC49565BBD}"/>
              </a:ext>
            </a:extLst>
          </p:cNvPr>
          <p:cNvSpPr>
            <a:spLocks noGrp="1"/>
          </p:cNvSpPr>
          <p:nvPr>
            <p:ph idx="1"/>
          </p:nvPr>
        </p:nvSpPr>
        <p:spPr>
          <a:xfrm>
            <a:off x="128337" y="2336872"/>
            <a:ext cx="4090737" cy="4521127"/>
          </a:xfrm>
        </p:spPr>
        <p:txBody>
          <a:bodyPr/>
          <a:lstStyle/>
          <a:p>
            <a:pPr marL="0" indent="0">
              <a:buNone/>
            </a:pPr>
            <a:r>
              <a:rPr lang="en-US" dirty="0"/>
              <a:t>3) The attacking Indian war party withdraws to the north.</a:t>
            </a:r>
          </a:p>
          <a:p>
            <a:pPr marL="0" indent="0">
              <a:buNone/>
            </a:pPr>
            <a:r>
              <a:rPr lang="en-US" dirty="0"/>
              <a:t>4) Ten Indian riders appear on the crest of Lodge Trail Ridge and begin taunting the relief column. Although the soldiers do not know it, one of the riders is the young Oglala warrior Crazy Horse.</a:t>
            </a:r>
          </a:p>
        </p:txBody>
      </p:sp>
      <p:pic>
        <p:nvPicPr>
          <p:cNvPr id="6" name="Picture 5">
            <a:extLst>
              <a:ext uri="{FF2B5EF4-FFF2-40B4-BE49-F238E27FC236}">
                <a16:creationId xmlns:a16="http://schemas.microsoft.com/office/drawing/2014/main" id="{C59EF890-BC4F-FDEC-8A8A-EF9493B4E0FE}"/>
              </a:ext>
            </a:extLst>
          </p:cNvPr>
          <p:cNvPicPr>
            <a:picLocks noChangeAspect="1"/>
          </p:cNvPicPr>
          <p:nvPr/>
        </p:nvPicPr>
        <p:blipFill>
          <a:blip r:embed="rId3"/>
          <a:stretch>
            <a:fillRect/>
          </a:stretch>
        </p:blipFill>
        <p:spPr>
          <a:xfrm>
            <a:off x="4348480" y="0"/>
            <a:ext cx="7843520" cy="6858000"/>
          </a:xfrm>
          <a:prstGeom prst="rect">
            <a:avLst/>
          </a:prstGeom>
        </p:spPr>
      </p:pic>
    </p:spTree>
    <p:extLst>
      <p:ext uri="{BB962C8B-B14F-4D97-AF65-F5344CB8AC3E}">
        <p14:creationId xmlns:p14="http://schemas.microsoft.com/office/powerpoint/2010/main" val="4195263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5C88-7271-B200-926A-E02094CBF349}"/>
              </a:ext>
            </a:extLst>
          </p:cNvPr>
          <p:cNvSpPr>
            <a:spLocks noGrp="1"/>
          </p:cNvSpPr>
          <p:nvPr>
            <p:ph type="title"/>
          </p:nvPr>
        </p:nvSpPr>
        <p:spPr/>
        <p:txBody>
          <a:bodyPr/>
          <a:lstStyle/>
          <a:p>
            <a:pPr algn="ctr"/>
            <a:r>
              <a:rPr lang="en-US" dirty="0"/>
              <a:t>The Ten Riders</a:t>
            </a:r>
          </a:p>
        </p:txBody>
      </p:sp>
      <p:sp>
        <p:nvSpPr>
          <p:cNvPr id="3" name="Content Placeholder 2">
            <a:extLst>
              <a:ext uri="{FF2B5EF4-FFF2-40B4-BE49-F238E27FC236}">
                <a16:creationId xmlns:a16="http://schemas.microsoft.com/office/drawing/2014/main" id="{2BD97430-8B8C-687E-A922-A273D1A7EE4D}"/>
              </a:ext>
            </a:extLst>
          </p:cNvPr>
          <p:cNvSpPr>
            <a:spLocks noGrp="1"/>
          </p:cNvSpPr>
          <p:nvPr>
            <p:ph idx="1"/>
          </p:nvPr>
        </p:nvSpPr>
        <p:spPr>
          <a:xfrm>
            <a:off x="487815" y="2336870"/>
            <a:ext cx="7116143" cy="4128095"/>
          </a:xfrm>
        </p:spPr>
        <p:txBody>
          <a:bodyPr>
            <a:normAutofit/>
          </a:bodyPr>
          <a:lstStyle/>
          <a:p>
            <a:r>
              <a:rPr lang="en-US" dirty="0"/>
              <a:t>Red Cloud’s Army was made up of warriors from five distinct groups: Northern Cheyenne, Northern Arapaho, and three subtribes of Lakota--the Oglala, Brulé, and Miniconjou.</a:t>
            </a:r>
          </a:p>
          <a:p>
            <a:r>
              <a:rPr lang="en-US" dirty="0"/>
              <a:t>Red Cloud’s decoy party consisted of two riders from each of these five groups, so every group would share equally in the danger and in the glory. </a:t>
            </a:r>
          </a:p>
          <a:p>
            <a:r>
              <a:rPr lang="en-US" dirty="0"/>
              <a:t>This is how brilliant leaders successfully wage coalition warfare.</a:t>
            </a:r>
          </a:p>
        </p:txBody>
      </p:sp>
      <p:pic>
        <p:nvPicPr>
          <p:cNvPr id="4" name="Picture 3">
            <a:extLst>
              <a:ext uri="{FF2B5EF4-FFF2-40B4-BE49-F238E27FC236}">
                <a16:creationId xmlns:a16="http://schemas.microsoft.com/office/drawing/2014/main" id="{D9BF6A75-1432-D6CB-C66B-2391320E3BC6}"/>
              </a:ext>
            </a:extLst>
          </p:cNvPr>
          <p:cNvPicPr>
            <a:picLocks noChangeAspect="1"/>
          </p:cNvPicPr>
          <p:nvPr/>
        </p:nvPicPr>
        <p:blipFill>
          <a:blip r:embed="rId2"/>
          <a:stretch>
            <a:fillRect/>
          </a:stretch>
        </p:blipFill>
        <p:spPr>
          <a:xfrm>
            <a:off x="10294182" y="268075"/>
            <a:ext cx="2058397" cy="1856785"/>
          </a:xfrm>
          <a:prstGeom prst="rect">
            <a:avLst/>
          </a:prstGeom>
        </p:spPr>
      </p:pic>
      <p:pic>
        <p:nvPicPr>
          <p:cNvPr id="6" name="Picture 5">
            <a:extLst>
              <a:ext uri="{FF2B5EF4-FFF2-40B4-BE49-F238E27FC236}">
                <a16:creationId xmlns:a16="http://schemas.microsoft.com/office/drawing/2014/main" id="{91DCC638-7F43-88C6-B1A1-C1E3CF88A019}"/>
              </a:ext>
            </a:extLst>
          </p:cNvPr>
          <p:cNvPicPr>
            <a:picLocks noChangeAspect="1"/>
          </p:cNvPicPr>
          <p:nvPr/>
        </p:nvPicPr>
        <p:blipFill>
          <a:blip r:embed="rId3"/>
          <a:stretch>
            <a:fillRect/>
          </a:stretch>
        </p:blipFill>
        <p:spPr>
          <a:xfrm>
            <a:off x="8029382" y="2168386"/>
            <a:ext cx="3917462" cy="4465065"/>
          </a:xfrm>
          <a:prstGeom prst="rect">
            <a:avLst/>
          </a:prstGeom>
        </p:spPr>
      </p:pic>
    </p:spTree>
    <p:extLst>
      <p:ext uri="{BB962C8B-B14F-4D97-AF65-F5344CB8AC3E}">
        <p14:creationId xmlns:p14="http://schemas.microsoft.com/office/powerpoint/2010/main" val="7304801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0DF2-30AA-769A-069E-CC3EAE7E017B}"/>
              </a:ext>
            </a:extLst>
          </p:cNvPr>
          <p:cNvSpPr>
            <a:spLocks noGrp="1"/>
          </p:cNvSpPr>
          <p:nvPr>
            <p:ph type="title"/>
          </p:nvPr>
        </p:nvSpPr>
        <p:spPr>
          <a:xfrm>
            <a:off x="128337" y="753228"/>
            <a:ext cx="4090737" cy="1080938"/>
          </a:xfrm>
        </p:spPr>
        <p:txBody>
          <a:bodyPr/>
          <a:lstStyle/>
          <a:p>
            <a:r>
              <a:rPr lang="en-US" dirty="0"/>
              <a:t>December 21</a:t>
            </a:r>
          </a:p>
        </p:txBody>
      </p:sp>
      <p:sp>
        <p:nvSpPr>
          <p:cNvPr id="3" name="Content Placeholder 2">
            <a:extLst>
              <a:ext uri="{FF2B5EF4-FFF2-40B4-BE49-F238E27FC236}">
                <a16:creationId xmlns:a16="http://schemas.microsoft.com/office/drawing/2014/main" id="{B98E0CFD-ADE7-9FE6-EA07-64AC49565BBD}"/>
              </a:ext>
            </a:extLst>
          </p:cNvPr>
          <p:cNvSpPr>
            <a:spLocks noGrp="1"/>
          </p:cNvSpPr>
          <p:nvPr>
            <p:ph idx="1"/>
          </p:nvPr>
        </p:nvSpPr>
        <p:spPr>
          <a:xfrm>
            <a:off x="128337" y="2336872"/>
            <a:ext cx="4090737" cy="4521127"/>
          </a:xfrm>
        </p:spPr>
        <p:txBody>
          <a:bodyPr/>
          <a:lstStyle/>
          <a:p>
            <a:pPr marL="0" indent="0">
              <a:buNone/>
            </a:pPr>
            <a:r>
              <a:rPr lang="en-US" dirty="0"/>
              <a:t>5) The relief column pursues the ten riders, who retreat down the north slope of the ridge. The relief column follows them and disappears from view of the fort.</a:t>
            </a:r>
          </a:p>
          <a:p>
            <a:pPr marL="0" indent="0">
              <a:buNone/>
            </a:pPr>
            <a:endParaRPr lang="en-US" dirty="0"/>
          </a:p>
          <a:p>
            <a:pPr marL="0" indent="0">
              <a:buNone/>
            </a:pPr>
            <a:r>
              <a:rPr lang="en-US" dirty="0"/>
              <a:t>Fetterman’s column includes about 50 infantry and 30 cavalry, a total of 81 men.</a:t>
            </a:r>
          </a:p>
        </p:txBody>
      </p:sp>
      <p:pic>
        <p:nvPicPr>
          <p:cNvPr id="5" name="Picture 4">
            <a:extLst>
              <a:ext uri="{FF2B5EF4-FFF2-40B4-BE49-F238E27FC236}">
                <a16:creationId xmlns:a16="http://schemas.microsoft.com/office/drawing/2014/main" id="{0EA0F489-3155-C037-BC6D-EADCCC0B8B95}"/>
              </a:ext>
            </a:extLst>
          </p:cNvPr>
          <p:cNvPicPr>
            <a:picLocks noChangeAspect="1"/>
          </p:cNvPicPr>
          <p:nvPr/>
        </p:nvPicPr>
        <p:blipFill>
          <a:blip r:embed="rId2"/>
          <a:stretch>
            <a:fillRect/>
          </a:stretch>
        </p:blipFill>
        <p:spPr>
          <a:xfrm>
            <a:off x="4348480" y="-1"/>
            <a:ext cx="7843520" cy="6858000"/>
          </a:xfrm>
          <a:prstGeom prst="rect">
            <a:avLst/>
          </a:prstGeom>
        </p:spPr>
      </p:pic>
    </p:spTree>
    <p:extLst>
      <p:ext uri="{BB962C8B-B14F-4D97-AF65-F5344CB8AC3E}">
        <p14:creationId xmlns:p14="http://schemas.microsoft.com/office/powerpoint/2010/main" val="327100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0DF2-30AA-769A-069E-CC3EAE7E017B}"/>
              </a:ext>
            </a:extLst>
          </p:cNvPr>
          <p:cNvSpPr>
            <a:spLocks noGrp="1"/>
          </p:cNvSpPr>
          <p:nvPr>
            <p:ph type="title"/>
          </p:nvPr>
        </p:nvSpPr>
        <p:spPr>
          <a:xfrm>
            <a:off x="128337" y="753228"/>
            <a:ext cx="4090737" cy="1080938"/>
          </a:xfrm>
        </p:spPr>
        <p:txBody>
          <a:bodyPr/>
          <a:lstStyle/>
          <a:p>
            <a:r>
              <a:rPr lang="en-US" dirty="0"/>
              <a:t>December 21</a:t>
            </a:r>
          </a:p>
        </p:txBody>
      </p:sp>
      <p:sp>
        <p:nvSpPr>
          <p:cNvPr id="3" name="Content Placeholder 2">
            <a:extLst>
              <a:ext uri="{FF2B5EF4-FFF2-40B4-BE49-F238E27FC236}">
                <a16:creationId xmlns:a16="http://schemas.microsoft.com/office/drawing/2014/main" id="{B98E0CFD-ADE7-9FE6-EA07-64AC49565BBD}"/>
              </a:ext>
            </a:extLst>
          </p:cNvPr>
          <p:cNvSpPr>
            <a:spLocks noGrp="1"/>
          </p:cNvSpPr>
          <p:nvPr>
            <p:ph idx="1"/>
          </p:nvPr>
        </p:nvSpPr>
        <p:spPr>
          <a:xfrm>
            <a:off x="128337" y="2336872"/>
            <a:ext cx="4090737" cy="4521127"/>
          </a:xfrm>
        </p:spPr>
        <p:txBody>
          <a:bodyPr/>
          <a:lstStyle/>
          <a:p>
            <a:pPr marL="0" indent="0">
              <a:buNone/>
            </a:pPr>
            <a:r>
              <a:rPr lang="en-US" dirty="0"/>
              <a:t>6) The ten riders continue to retreat down the north slope toward </a:t>
            </a:r>
            <a:r>
              <a:rPr lang="en-US" dirty="0" err="1"/>
              <a:t>Peno</a:t>
            </a:r>
            <a:r>
              <a:rPr lang="en-US" dirty="0"/>
              <a:t> Creek.</a:t>
            </a:r>
          </a:p>
          <a:p>
            <a:pPr marL="0" indent="0">
              <a:buNone/>
            </a:pPr>
            <a:r>
              <a:rPr lang="en-US" dirty="0"/>
              <a:t>7) The cavalry pursuing them becomes separated from the infantry, and both are increasingly spread out and disorganized.</a:t>
            </a:r>
          </a:p>
        </p:txBody>
      </p:sp>
      <p:pic>
        <p:nvPicPr>
          <p:cNvPr id="8" name="Picture 7">
            <a:extLst>
              <a:ext uri="{FF2B5EF4-FFF2-40B4-BE49-F238E27FC236}">
                <a16:creationId xmlns:a16="http://schemas.microsoft.com/office/drawing/2014/main" id="{A6C09622-ACEA-51CE-8D34-8153227C23A4}"/>
              </a:ext>
            </a:extLst>
          </p:cNvPr>
          <p:cNvPicPr>
            <a:picLocks noChangeAspect="1"/>
          </p:cNvPicPr>
          <p:nvPr/>
        </p:nvPicPr>
        <p:blipFill>
          <a:blip r:embed="rId2"/>
          <a:stretch>
            <a:fillRect/>
          </a:stretch>
        </p:blipFill>
        <p:spPr>
          <a:xfrm>
            <a:off x="4360083" y="0"/>
            <a:ext cx="7831917" cy="6858000"/>
          </a:xfrm>
          <a:prstGeom prst="rect">
            <a:avLst/>
          </a:prstGeom>
        </p:spPr>
      </p:pic>
    </p:spTree>
    <p:extLst>
      <p:ext uri="{BB962C8B-B14F-4D97-AF65-F5344CB8AC3E}">
        <p14:creationId xmlns:p14="http://schemas.microsoft.com/office/powerpoint/2010/main" val="2459239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0DF2-30AA-769A-069E-CC3EAE7E017B}"/>
              </a:ext>
            </a:extLst>
          </p:cNvPr>
          <p:cNvSpPr>
            <a:spLocks noGrp="1"/>
          </p:cNvSpPr>
          <p:nvPr>
            <p:ph type="title"/>
          </p:nvPr>
        </p:nvSpPr>
        <p:spPr>
          <a:xfrm>
            <a:off x="128337" y="753228"/>
            <a:ext cx="4090737" cy="1080938"/>
          </a:xfrm>
        </p:spPr>
        <p:txBody>
          <a:bodyPr/>
          <a:lstStyle/>
          <a:p>
            <a:r>
              <a:rPr lang="en-US" dirty="0"/>
              <a:t>December 21</a:t>
            </a:r>
          </a:p>
        </p:txBody>
      </p:sp>
      <p:sp>
        <p:nvSpPr>
          <p:cNvPr id="3" name="Content Placeholder 2">
            <a:extLst>
              <a:ext uri="{FF2B5EF4-FFF2-40B4-BE49-F238E27FC236}">
                <a16:creationId xmlns:a16="http://schemas.microsoft.com/office/drawing/2014/main" id="{B98E0CFD-ADE7-9FE6-EA07-64AC49565BBD}"/>
              </a:ext>
            </a:extLst>
          </p:cNvPr>
          <p:cNvSpPr>
            <a:spLocks noGrp="1"/>
          </p:cNvSpPr>
          <p:nvPr>
            <p:ph idx="1"/>
          </p:nvPr>
        </p:nvSpPr>
        <p:spPr>
          <a:xfrm>
            <a:off x="128337" y="2336872"/>
            <a:ext cx="4090737" cy="4521127"/>
          </a:xfrm>
        </p:spPr>
        <p:txBody>
          <a:bodyPr/>
          <a:lstStyle/>
          <a:p>
            <a:pPr marL="0" indent="0">
              <a:buNone/>
            </a:pPr>
            <a:r>
              <a:rPr lang="en-US" dirty="0"/>
              <a:t>8) The ten riders stop retreating and ride in a figure eight pattern, the prearranged signal for the attack.</a:t>
            </a:r>
          </a:p>
          <a:p>
            <a:pPr marL="0" indent="0">
              <a:buNone/>
            </a:pPr>
            <a:r>
              <a:rPr lang="en-US" dirty="0"/>
              <a:t>9) Over one thousand Lakota, Cheyenne, and Arapaho warriors emerge from the concealment of the wooded stream beds.</a:t>
            </a:r>
          </a:p>
        </p:txBody>
      </p:sp>
      <p:pic>
        <p:nvPicPr>
          <p:cNvPr id="5" name="Picture 4">
            <a:extLst>
              <a:ext uri="{FF2B5EF4-FFF2-40B4-BE49-F238E27FC236}">
                <a16:creationId xmlns:a16="http://schemas.microsoft.com/office/drawing/2014/main" id="{1ACDD6E9-52EC-1279-3A24-69BBE9CD1ED4}"/>
              </a:ext>
            </a:extLst>
          </p:cNvPr>
          <p:cNvPicPr>
            <a:picLocks noChangeAspect="1"/>
          </p:cNvPicPr>
          <p:nvPr/>
        </p:nvPicPr>
        <p:blipFill>
          <a:blip r:embed="rId2"/>
          <a:stretch>
            <a:fillRect/>
          </a:stretch>
        </p:blipFill>
        <p:spPr>
          <a:xfrm>
            <a:off x="4360083" y="0"/>
            <a:ext cx="7831917" cy="6858000"/>
          </a:xfrm>
          <a:prstGeom prst="rect">
            <a:avLst/>
          </a:prstGeom>
        </p:spPr>
      </p:pic>
    </p:spTree>
    <p:extLst>
      <p:ext uri="{BB962C8B-B14F-4D97-AF65-F5344CB8AC3E}">
        <p14:creationId xmlns:p14="http://schemas.microsoft.com/office/powerpoint/2010/main" val="426603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Red Cloud’s War</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fontScale="92500"/>
          </a:bodyPr>
          <a:lstStyle/>
          <a:p>
            <a:pPr marL="0" indent="0">
              <a:buNone/>
            </a:pPr>
            <a:r>
              <a:rPr lang="en-US" sz="3600" b="1" dirty="0"/>
              <a:t>1) Red Cloud and the Lakota</a:t>
            </a:r>
          </a:p>
          <a:p>
            <a:pPr marL="0" indent="0">
              <a:buNone/>
            </a:pPr>
            <a:r>
              <a:rPr lang="en-US" sz="3600" b="1" dirty="0"/>
              <a:t>2) The Bozeman Trail and the Army</a:t>
            </a:r>
          </a:p>
          <a:p>
            <a:pPr marL="0" indent="0">
              <a:buNone/>
            </a:pPr>
            <a:r>
              <a:rPr lang="en-US" sz="3600" b="1" dirty="0"/>
              <a:t>3) The Fighting Begins</a:t>
            </a:r>
          </a:p>
          <a:p>
            <a:pPr marL="0" indent="0">
              <a:buNone/>
            </a:pPr>
            <a:r>
              <a:rPr lang="en-US" sz="3600" b="1" dirty="0"/>
              <a:t>4) Fetterman’s “Massacre”</a:t>
            </a:r>
          </a:p>
          <a:p>
            <a:pPr marL="0" indent="0">
              <a:buNone/>
            </a:pPr>
            <a:r>
              <a:rPr lang="en-US" sz="3600" b="1" dirty="0"/>
              <a:t>5) The Second Year: Wagon Box and Hayfield</a:t>
            </a:r>
          </a:p>
          <a:p>
            <a:pPr marL="0" indent="0">
              <a:buNone/>
            </a:pPr>
            <a:r>
              <a:rPr lang="en-US" sz="3600" b="1" dirty="0"/>
              <a:t>6) Peace </a:t>
            </a:r>
            <a:r>
              <a:rPr lang="en-US" sz="3600" b="1" i="1" dirty="0"/>
              <a:t>(For a while)</a:t>
            </a:r>
          </a:p>
          <a:p>
            <a:pPr marL="0" indent="0">
              <a:buNone/>
            </a:pPr>
            <a:endParaRPr lang="en-US" sz="6000" b="1" dirty="0">
              <a:solidFill>
                <a:srgbClr val="FFFF00"/>
              </a:solidFill>
            </a:endParaRPr>
          </a:p>
          <a:p>
            <a:endParaRPr lang="en-US" sz="6000" dirty="0"/>
          </a:p>
        </p:txBody>
      </p:sp>
      <p:pic>
        <p:nvPicPr>
          <p:cNvPr id="5" name="Picture 4">
            <a:extLst>
              <a:ext uri="{FF2B5EF4-FFF2-40B4-BE49-F238E27FC236}">
                <a16:creationId xmlns:a16="http://schemas.microsoft.com/office/drawing/2014/main" id="{C479E8ED-0542-38A9-C758-30DD40F1CD00}"/>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39779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3A5-91B6-ACDF-4B83-4C73642ED3D1}"/>
              </a:ext>
            </a:extLst>
          </p:cNvPr>
          <p:cNvSpPr>
            <a:spLocks noGrp="1"/>
          </p:cNvSpPr>
          <p:nvPr>
            <p:ph type="title"/>
          </p:nvPr>
        </p:nvSpPr>
        <p:spPr/>
        <p:txBody>
          <a:bodyPr/>
          <a:lstStyle/>
          <a:p>
            <a:pPr algn="ctr"/>
            <a:r>
              <a:rPr lang="en-US" dirty="0"/>
              <a:t>“Fetterman’s Massacre”</a:t>
            </a:r>
          </a:p>
        </p:txBody>
      </p:sp>
      <p:sp>
        <p:nvSpPr>
          <p:cNvPr id="3" name="Content Placeholder 2">
            <a:extLst>
              <a:ext uri="{FF2B5EF4-FFF2-40B4-BE49-F238E27FC236}">
                <a16:creationId xmlns:a16="http://schemas.microsoft.com/office/drawing/2014/main" id="{DF70FC4A-849B-F502-1D5D-C5A2A621F501}"/>
              </a:ext>
            </a:extLst>
          </p:cNvPr>
          <p:cNvSpPr>
            <a:spLocks noGrp="1"/>
          </p:cNvSpPr>
          <p:nvPr>
            <p:ph idx="1"/>
          </p:nvPr>
        </p:nvSpPr>
        <p:spPr>
          <a:xfrm>
            <a:off x="288758" y="2336873"/>
            <a:ext cx="4363453" cy="4521126"/>
          </a:xfrm>
        </p:spPr>
        <p:txBody>
          <a:bodyPr>
            <a:normAutofit lnSpcReduction="10000"/>
          </a:bodyPr>
          <a:lstStyle/>
          <a:p>
            <a:r>
              <a:rPr lang="en-US" dirty="0"/>
              <a:t>The soldiers attempted to escape from the trap, and were cut down to the man. </a:t>
            </a:r>
          </a:p>
          <a:p>
            <a:r>
              <a:rPr lang="en-US" dirty="0"/>
              <a:t>One Lakota warrior said that the sky was so full of arrows, it reminded him of swarms of grasshoppers.</a:t>
            </a:r>
          </a:p>
          <a:p>
            <a:r>
              <a:rPr lang="en-US" dirty="0"/>
              <a:t>Of the 81 men of Fetterman’s command, only six died from gunshot wounds, and one of these was self-inflicted. The rest were killed by arrows or war clubs.</a:t>
            </a:r>
          </a:p>
          <a:p>
            <a:endParaRPr lang="en-US" dirty="0"/>
          </a:p>
        </p:txBody>
      </p:sp>
      <p:pic>
        <p:nvPicPr>
          <p:cNvPr id="4" name="Picture 3">
            <a:extLst>
              <a:ext uri="{FF2B5EF4-FFF2-40B4-BE49-F238E27FC236}">
                <a16:creationId xmlns:a16="http://schemas.microsoft.com/office/drawing/2014/main" id="{5B56A18A-50CD-9F6D-5D14-A62C1356EDF6}"/>
              </a:ext>
            </a:extLst>
          </p:cNvPr>
          <p:cNvPicPr>
            <a:picLocks noChangeAspect="1"/>
          </p:cNvPicPr>
          <p:nvPr/>
        </p:nvPicPr>
        <p:blipFill>
          <a:blip r:embed="rId2"/>
          <a:stretch>
            <a:fillRect/>
          </a:stretch>
        </p:blipFill>
        <p:spPr>
          <a:xfrm>
            <a:off x="4809473" y="2037346"/>
            <a:ext cx="7382527" cy="4820653"/>
          </a:xfrm>
          <a:prstGeom prst="rect">
            <a:avLst/>
          </a:prstGeom>
        </p:spPr>
      </p:pic>
      <p:pic>
        <p:nvPicPr>
          <p:cNvPr id="5" name="Picture 4">
            <a:extLst>
              <a:ext uri="{FF2B5EF4-FFF2-40B4-BE49-F238E27FC236}">
                <a16:creationId xmlns:a16="http://schemas.microsoft.com/office/drawing/2014/main" id="{21EFFDBE-09CA-508C-E195-FA380E31F630}"/>
              </a:ext>
            </a:extLst>
          </p:cNvPr>
          <p:cNvPicPr>
            <a:picLocks noChangeAspect="1"/>
          </p:cNvPicPr>
          <p:nvPr/>
        </p:nvPicPr>
        <p:blipFill>
          <a:blip r:embed="rId3"/>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1061363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3A5-91B6-ACDF-4B83-4C73642ED3D1}"/>
              </a:ext>
            </a:extLst>
          </p:cNvPr>
          <p:cNvSpPr>
            <a:spLocks noGrp="1"/>
          </p:cNvSpPr>
          <p:nvPr>
            <p:ph type="title"/>
          </p:nvPr>
        </p:nvSpPr>
        <p:spPr/>
        <p:txBody>
          <a:bodyPr/>
          <a:lstStyle/>
          <a:p>
            <a:pPr algn="ctr"/>
            <a:r>
              <a:rPr lang="en-US" dirty="0"/>
              <a:t>“Fetterman’s Massacre”</a:t>
            </a:r>
          </a:p>
        </p:txBody>
      </p:sp>
      <p:sp>
        <p:nvSpPr>
          <p:cNvPr id="3" name="Content Placeholder 2">
            <a:extLst>
              <a:ext uri="{FF2B5EF4-FFF2-40B4-BE49-F238E27FC236}">
                <a16:creationId xmlns:a16="http://schemas.microsoft.com/office/drawing/2014/main" id="{DF70FC4A-849B-F502-1D5D-C5A2A621F501}"/>
              </a:ext>
            </a:extLst>
          </p:cNvPr>
          <p:cNvSpPr>
            <a:spLocks noGrp="1"/>
          </p:cNvSpPr>
          <p:nvPr>
            <p:ph idx="1"/>
          </p:nvPr>
        </p:nvSpPr>
        <p:spPr>
          <a:xfrm>
            <a:off x="288758" y="2336873"/>
            <a:ext cx="11213431" cy="4521126"/>
          </a:xfrm>
        </p:spPr>
        <p:txBody>
          <a:bodyPr>
            <a:normAutofit/>
          </a:bodyPr>
          <a:lstStyle/>
          <a:p>
            <a:r>
              <a:rPr lang="en-US" dirty="0"/>
              <a:t>The destruction of Fetterman’s force was the costliest defeat inflicted on the US Army by western Indians in history, and would remain so until the Battle of the Little Bighorn, ten years later.</a:t>
            </a:r>
          </a:p>
          <a:p>
            <a:r>
              <a:rPr lang="en-US" dirty="0"/>
              <a:t>The 81 men killed represented eight percent of all casualties suffered by the Army fighting the Indians west of the Mississippi up to that time.</a:t>
            </a:r>
          </a:p>
          <a:p>
            <a:r>
              <a:rPr lang="en-US" dirty="0"/>
              <a:t>Indian losses are estimated as between 13 (the actual known dead, by name) and 60 (an estimate, probably high). A reasonable guess would be between 30 and 40 dead. </a:t>
            </a:r>
          </a:p>
          <a:p>
            <a:r>
              <a:rPr lang="en-US" dirty="0"/>
              <a:t>As most of the soldiers put up a very brief resistance, it would have been even lower, but there were a number of Indian “friendly fire” casualties due to the large volume of arrow fire and the fact that the Indians were on all sides of the cavalry, so shots that went long fell among friendly warriors.</a:t>
            </a:r>
          </a:p>
        </p:txBody>
      </p:sp>
      <p:pic>
        <p:nvPicPr>
          <p:cNvPr id="5" name="Picture 4">
            <a:extLst>
              <a:ext uri="{FF2B5EF4-FFF2-40B4-BE49-F238E27FC236}">
                <a16:creationId xmlns:a16="http://schemas.microsoft.com/office/drawing/2014/main" id="{21EFFDBE-09CA-508C-E195-FA380E31F630}"/>
              </a:ext>
            </a:extLst>
          </p:cNvPr>
          <p:cNvPicPr>
            <a:picLocks noChangeAspect="1"/>
          </p:cNvPicPr>
          <p:nvPr/>
        </p:nvPicPr>
        <p:blipFill>
          <a:blip r:embed="rId2"/>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3898967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3A5-91B6-ACDF-4B83-4C73642ED3D1}"/>
              </a:ext>
            </a:extLst>
          </p:cNvPr>
          <p:cNvSpPr>
            <a:spLocks noGrp="1"/>
          </p:cNvSpPr>
          <p:nvPr>
            <p:ph type="title"/>
          </p:nvPr>
        </p:nvSpPr>
        <p:spPr/>
        <p:txBody>
          <a:bodyPr/>
          <a:lstStyle/>
          <a:p>
            <a:pPr algn="ctr"/>
            <a:r>
              <a:rPr lang="en-US" dirty="0"/>
              <a:t>Immediate Aftermath</a:t>
            </a:r>
          </a:p>
        </p:txBody>
      </p:sp>
      <p:sp>
        <p:nvSpPr>
          <p:cNvPr id="3" name="Content Placeholder 2">
            <a:extLst>
              <a:ext uri="{FF2B5EF4-FFF2-40B4-BE49-F238E27FC236}">
                <a16:creationId xmlns:a16="http://schemas.microsoft.com/office/drawing/2014/main" id="{DF70FC4A-849B-F502-1D5D-C5A2A621F501}"/>
              </a:ext>
            </a:extLst>
          </p:cNvPr>
          <p:cNvSpPr>
            <a:spLocks noGrp="1"/>
          </p:cNvSpPr>
          <p:nvPr>
            <p:ph idx="1"/>
          </p:nvPr>
        </p:nvSpPr>
        <p:spPr>
          <a:xfrm>
            <a:off x="288759" y="2336873"/>
            <a:ext cx="7704895" cy="4521126"/>
          </a:xfrm>
        </p:spPr>
        <p:txBody>
          <a:bodyPr>
            <a:normAutofit/>
          </a:bodyPr>
          <a:lstStyle/>
          <a:p>
            <a:r>
              <a:rPr lang="en-US" dirty="0"/>
              <a:t>The garrison was severely crippled by the loss of so many non-commissioned officers (sergeants and corporals) and most of the best trained privates. Carrington prepared for a desperate defense of the fort with his remaining men and dwindling ammunition. </a:t>
            </a:r>
          </a:p>
          <a:p>
            <a:r>
              <a:rPr lang="en-US" dirty="0"/>
              <a:t>He made provision for blowing up </a:t>
            </a:r>
            <a:r>
              <a:rPr lang="en-US" dirty="0" err="1"/>
              <a:t>th</a:t>
            </a:r>
            <a:r>
              <a:rPr lang="en-US" dirty="0"/>
              <a:t> </a:t>
            </a:r>
            <a:r>
              <a:rPr lang="en-US" dirty="0" err="1"/>
              <a:t>epowder</a:t>
            </a:r>
            <a:r>
              <a:rPr lang="en-US" dirty="0"/>
              <a:t> magazine, along </a:t>
            </a:r>
            <a:r>
              <a:rPr lang="en-US" dirty="0" err="1"/>
              <a:t>wih</a:t>
            </a:r>
            <a:r>
              <a:rPr lang="en-US" dirty="0"/>
              <a:t> all of the women and children, if the Indians got over the walls.</a:t>
            </a:r>
          </a:p>
        </p:txBody>
      </p:sp>
      <p:pic>
        <p:nvPicPr>
          <p:cNvPr id="5" name="Picture 4">
            <a:extLst>
              <a:ext uri="{FF2B5EF4-FFF2-40B4-BE49-F238E27FC236}">
                <a16:creationId xmlns:a16="http://schemas.microsoft.com/office/drawing/2014/main" id="{21EFFDBE-09CA-508C-E195-FA380E31F630}"/>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6" name="Picture 5">
            <a:extLst>
              <a:ext uri="{FF2B5EF4-FFF2-40B4-BE49-F238E27FC236}">
                <a16:creationId xmlns:a16="http://schemas.microsoft.com/office/drawing/2014/main" id="{5D26402D-1756-9472-ED78-080FD977CFA0}"/>
              </a:ext>
            </a:extLst>
          </p:cNvPr>
          <p:cNvPicPr>
            <a:picLocks noChangeAspect="1"/>
          </p:cNvPicPr>
          <p:nvPr/>
        </p:nvPicPr>
        <p:blipFill>
          <a:blip r:embed="rId3"/>
          <a:stretch>
            <a:fillRect/>
          </a:stretch>
        </p:blipFill>
        <p:spPr>
          <a:xfrm>
            <a:off x="8196631" y="2012076"/>
            <a:ext cx="3995369" cy="4845924"/>
          </a:xfrm>
          <a:prstGeom prst="rect">
            <a:avLst/>
          </a:prstGeom>
        </p:spPr>
      </p:pic>
    </p:spTree>
    <p:extLst>
      <p:ext uri="{BB962C8B-B14F-4D97-AF65-F5344CB8AC3E}">
        <p14:creationId xmlns:p14="http://schemas.microsoft.com/office/powerpoint/2010/main" val="48921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3A5-91B6-ACDF-4B83-4C73642ED3D1}"/>
              </a:ext>
            </a:extLst>
          </p:cNvPr>
          <p:cNvSpPr>
            <a:spLocks noGrp="1"/>
          </p:cNvSpPr>
          <p:nvPr>
            <p:ph type="title"/>
          </p:nvPr>
        </p:nvSpPr>
        <p:spPr/>
        <p:txBody>
          <a:bodyPr/>
          <a:lstStyle/>
          <a:p>
            <a:pPr algn="ctr"/>
            <a:r>
              <a:rPr lang="en-US" dirty="0"/>
              <a:t>Immediate Aftermath</a:t>
            </a:r>
          </a:p>
        </p:txBody>
      </p:sp>
      <p:sp>
        <p:nvSpPr>
          <p:cNvPr id="3" name="Content Placeholder 2">
            <a:extLst>
              <a:ext uri="{FF2B5EF4-FFF2-40B4-BE49-F238E27FC236}">
                <a16:creationId xmlns:a16="http://schemas.microsoft.com/office/drawing/2014/main" id="{DF70FC4A-849B-F502-1D5D-C5A2A621F501}"/>
              </a:ext>
            </a:extLst>
          </p:cNvPr>
          <p:cNvSpPr>
            <a:spLocks noGrp="1"/>
          </p:cNvSpPr>
          <p:nvPr>
            <p:ph idx="1"/>
          </p:nvPr>
        </p:nvSpPr>
        <p:spPr>
          <a:xfrm>
            <a:off x="288760" y="2336873"/>
            <a:ext cx="6144124" cy="4521126"/>
          </a:xfrm>
        </p:spPr>
        <p:txBody>
          <a:bodyPr>
            <a:normAutofit/>
          </a:bodyPr>
          <a:lstStyle/>
          <a:p>
            <a:r>
              <a:rPr lang="en-US" dirty="0"/>
              <a:t>The attack never came. With winter weather coming on, Red Cloud withdrew his army into winter encampments.</a:t>
            </a:r>
          </a:p>
          <a:p>
            <a:r>
              <a:rPr lang="en-US" dirty="0"/>
              <a:t>Colonel Carrington was relieved of command and the garrison was reinforced with two additional companies of infantry. More troops went to the other forts as well.</a:t>
            </a:r>
          </a:p>
        </p:txBody>
      </p:sp>
      <p:pic>
        <p:nvPicPr>
          <p:cNvPr id="5" name="Picture 4">
            <a:extLst>
              <a:ext uri="{FF2B5EF4-FFF2-40B4-BE49-F238E27FC236}">
                <a16:creationId xmlns:a16="http://schemas.microsoft.com/office/drawing/2014/main" id="{21EFFDBE-09CA-508C-E195-FA380E31F630}"/>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7" name="Picture 6">
            <a:extLst>
              <a:ext uri="{FF2B5EF4-FFF2-40B4-BE49-F238E27FC236}">
                <a16:creationId xmlns:a16="http://schemas.microsoft.com/office/drawing/2014/main" id="{33E7F6A4-61CF-9226-69C7-ACE717962D75}"/>
              </a:ext>
            </a:extLst>
          </p:cNvPr>
          <p:cNvPicPr>
            <a:picLocks noChangeAspect="1"/>
          </p:cNvPicPr>
          <p:nvPr/>
        </p:nvPicPr>
        <p:blipFill>
          <a:blip r:embed="rId3"/>
          <a:stretch>
            <a:fillRect/>
          </a:stretch>
        </p:blipFill>
        <p:spPr>
          <a:xfrm>
            <a:off x="6731139" y="2336873"/>
            <a:ext cx="5172101" cy="4028154"/>
          </a:xfrm>
          <a:prstGeom prst="rect">
            <a:avLst/>
          </a:prstGeom>
        </p:spPr>
      </p:pic>
    </p:spTree>
    <p:extLst>
      <p:ext uri="{BB962C8B-B14F-4D97-AF65-F5344CB8AC3E}">
        <p14:creationId xmlns:p14="http://schemas.microsoft.com/office/powerpoint/2010/main" val="2651725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D3A5-91B6-ACDF-4B83-4C73642ED3D1}"/>
              </a:ext>
            </a:extLst>
          </p:cNvPr>
          <p:cNvSpPr>
            <a:spLocks noGrp="1"/>
          </p:cNvSpPr>
          <p:nvPr>
            <p:ph type="title"/>
          </p:nvPr>
        </p:nvSpPr>
        <p:spPr/>
        <p:txBody>
          <a:bodyPr/>
          <a:lstStyle/>
          <a:p>
            <a:pPr algn="ctr"/>
            <a:r>
              <a:rPr lang="en-US" dirty="0"/>
              <a:t>Immediate Aftermath</a:t>
            </a:r>
          </a:p>
        </p:txBody>
      </p:sp>
      <p:sp>
        <p:nvSpPr>
          <p:cNvPr id="3" name="Content Placeholder 2">
            <a:extLst>
              <a:ext uri="{FF2B5EF4-FFF2-40B4-BE49-F238E27FC236}">
                <a16:creationId xmlns:a16="http://schemas.microsoft.com/office/drawing/2014/main" id="{DF70FC4A-849B-F502-1D5D-C5A2A621F501}"/>
              </a:ext>
            </a:extLst>
          </p:cNvPr>
          <p:cNvSpPr>
            <a:spLocks noGrp="1"/>
          </p:cNvSpPr>
          <p:nvPr>
            <p:ph idx="1"/>
          </p:nvPr>
        </p:nvSpPr>
        <p:spPr>
          <a:xfrm>
            <a:off x="288760" y="2336873"/>
            <a:ext cx="6721640" cy="4521126"/>
          </a:xfrm>
        </p:spPr>
        <p:txBody>
          <a:bodyPr>
            <a:normAutofit lnSpcReduction="10000"/>
          </a:bodyPr>
          <a:lstStyle/>
          <a:p>
            <a:r>
              <a:rPr lang="en-US" dirty="0"/>
              <a:t>In honor of the Two</a:t>
            </a:r>
            <a:r>
              <a:rPr lang="en-US" b="1" i="0" dirty="0">
                <a:effectLst/>
              </a:rPr>
              <a:t>-</a:t>
            </a:r>
            <a:r>
              <a:rPr lang="en-US" dirty="0"/>
              <a:t>Spirit </a:t>
            </a:r>
            <a:r>
              <a:rPr lang="en-US" dirty="0" err="1"/>
              <a:t>Wikte’s</a:t>
            </a:r>
            <a:r>
              <a:rPr lang="en-US" dirty="0"/>
              <a:t> prophesy, Red Cloud named it </a:t>
            </a:r>
            <a:r>
              <a:rPr lang="en-US" b="1" i="0" dirty="0">
                <a:solidFill>
                  <a:srgbClr val="FFFF00"/>
                </a:solidFill>
                <a:effectLst/>
              </a:rPr>
              <a:t>Battle of the Hundred-in-the-Hands.</a:t>
            </a:r>
            <a:endParaRPr lang="en-US" dirty="0">
              <a:solidFill>
                <a:srgbClr val="FFFF00"/>
              </a:solidFill>
            </a:endParaRPr>
          </a:p>
          <a:p>
            <a:r>
              <a:rPr lang="en-US" dirty="0"/>
              <a:t>Before dispersing the army for the winter, Red Cloud celebrated the victory, showering praise on each of the war leaders who had distinguished themselves. </a:t>
            </a:r>
          </a:p>
          <a:p>
            <a:r>
              <a:rPr lang="en-US" dirty="0"/>
              <a:t>He insisted that a shy and softspoken warrior recount his own important part in the fight to the assembled army. </a:t>
            </a:r>
          </a:p>
          <a:p>
            <a:r>
              <a:rPr lang="en-US" dirty="0"/>
              <a:t>That warrior was named Crazy Horse, and that’s when he began his rise to leadership of the Oglala.</a:t>
            </a:r>
          </a:p>
          <a:p>
            <a:endParaRPr lang="en-US" dirty="0"/>
          </a:p>
        </p:txBody>
      </p:sp>
      <p:pic>
        <p:nvPicPr>
          <p:cNvPr id="6" name="Picture 5">
            <a:extLst>
              <a:ext uri="{FF2B5EF4-FFF2-40B4-BE49-F238E27FC236}">
                <a16:creationId xmlns:a16="http://schemas.microsoft.com/office/drawing/2014/main" id="{EE399665-7BD3-6FE7-63D0-12DE90AB0EE6}"/>
              </a:ext>
            </a:extLst>
          </p:cNvPr>
          <p:cNvPicPr>
            <a:picLocks noChangeAspect="1"/>
          </p:cNvPicPr>
          <p:nvPr/>
        </p:nvPicPr>
        <p:blipFill>
          <a:blip r:embed="rId2"/>
          <a:stretch>
            <a:fillRect/>
          </a:stretch>
        </p:blipFill>
        <p:spPr>
          <a:xfrm>
            <a:off x="7213153" y="3934103"/>
            <a:ext cx="4690087" cy="2633664"/>
          </a:xfrm>
          <a:prstGeom prst="rect">
            <a:avLst/>
          </a:prstGeom>
        </p:spPr>
      </p:pic>
      <p:pic>
        <p:nvPicPr>
          <p:cNvPr id="8" name="Picture 7">
            <a:extLst>
              <a:ext uri="{FF2B5EF4-FFF2-40B4-BE49-F238E27FC236}">
                <a16:creationId xmlns:a16="http://schemas.microsoft.com/office/drawing/2014/main" id="{97A0E53A-C87C-1658-B88B-245E1B9D44BA}"/>
              </a:ext>
            </a:extLst>
          </p:cNvPr>
          <p:cNvPicPr>
            <a:picLocks noChangeAspect="1"/>
          </p:cNvPicPr>
          <p:nvPr/>
        </p:nvPicPr>
        <p:blipFill>
          <a:blip r:embed="rId3"/>
          <a:stretch>
            <a:fillRect/>
          </a:stretch>
        </p:blipFill>
        <p:spPr>
          <a:xfrm>
            <a:off x="10294182" y="268075"/>
            <a:ext cx="2058397" cy="1856785"/>
          </a:xfrm>
          <a:prstGeom prst="rect">
            <a:avLst/>
          </a:prstGeom>
        </p:spPr>
      </p:pic>
    </p:spTree>
    <p:extLst>
      <p:ext uri="{BB962C8B-B14F-4D97-AF65-F5344CB8AC3E}">
        <p14:creationId xmlns:p14="http://schemas.microsoft.com/office/powerpoint/2010/main" val="22309343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5: </a:t>
            </a:r>
            <a:br>
              <a:rPr lang="en-US" sz="4800" b="1" dirty="0"/>
            </a:br>
            <a:r>
              <a:rPr lang="en-US" sz="4800" b="1" dirty="0"/>
              <a:t>The Second Year</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4" name="Picture 3">
            <a:extLst>
              <a:ext uri="{FF2B5EF4-FFF2-40B4-BE49-F238E27FC236}">
                <a16:creationId xmlns:a16="http://schemas.microsoft.com/office/drawing/2014/main" id="{3EC67C60-63D8-29C3-E2FC-7CCC82F9D2DD}"/>
              </a:ext>
            </a:extLst>
          </p:cNvPr>
          <p:cNvPicPr>
            <a:picLocks noChangeAspect="1"/>
          </p:cNvPicPr>
          <p:nvPr/>
        </p:nvPicPr>
        <p:blipFill>
          <a:blip r:embed="rId2"/>
          <a:stretch>
            <a:fillRect/>
          </a:stretch>
        </p:blipFill>
        <p:spPr>
          <a:xfrm>
            <a:off x="10056435" y="2587676"/>
            <a:ext cx="1766597" cy="1519103"/>
          </a:xfrm>
          <a:prstGeom prst="rect">
            <a:avLst/>
          </a:prstGeom>
        </p:spPr>
      </p:pic>
    </p:spTree>
    <p:extLst>
      <p:ext uri="{BB962C8B-B14F-4D97-AF65-F5344CB8AC3E}">
        <p14:creationId xmlns:p14="http://schemas.microsoft.com/office/powerpoint/2010/main" val="2272830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More Soldiers and Weapons</a:t>
            </a:r>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680321" y="2336873"/>
            <a:ext cx="6314037" cy="3599316"/>
          </a:xfrm>
        </p:spPr>
        <p:txBody>
          <a:bodyPr/>
          <a:lstStyle/>
          <a:p>
            <a:r>
              <a:rPr lang="en-US" dirty="0"/>
              <a:t>The troops along the Bozeman trail were reinforced with more men and were reequipped with the new Allin conversion breach-loading Springfield rifles, along with a shipment of 100,000 rounds of ammunition.</a:t>
            </a:r>
          </a:p>
          <a:p>
            <a:r>
              <a:rPr lang="en-US" dirty="0"/>
              <a:t>New commanders took charge, as well, and they studied the lessons of he previous year’s defeat.</a:t>
            </a:r>
          </a:p>
        </p:txBody>
      </p:sp>
      <p:pic>
        <p:nvPicPr>
          <p:cNvPr id="5" name="Picture 4">
            <a:extLst>
              <a:ext uri="{FF2B5EF4-FFF2-40B4-BE49-F238E27FC236}">
                <a16:creationId xmlns:a16="http://schemas.microsoft.com/office/drawing/2014/main" id="{B338B1D3-8B4B-B882-6C9D-A0BA6B0C3E28}"/>
              </a:ext>
            </a:extLst>
          </p:cNvPr>
          <p:cNvPicPr>
            <a:picLocks noChangeAspect="1"/>
          </p:cNvPicPr>
          <p:nvPr/>
        </p:nvPicPr>
        <p:blipFill>
          <a:blip r:embed="rId2"/>
          <a:stretch>
            <a:fillRect/>
          </a:stretch>
        </p:blipFill>
        <p:spPr>
          <a:xfrm>
            <a:off x="7684169" y="2109820"/>
            <a:ext cx="4283242" cy="4555674"/>
          </a:xfrm>
          <a:prstGeom prst="rect">
            <a:avLst/>
          </a:prstGeom>
        </p:spPr>
      </p:pic>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3"/>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3813196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9C83-5628-9E53-6007-5BE611979EFD}"/>
              </a:ext>
            </a:extLst>
          </p:cNvPr>
          <p:cNvSpPr>
            <a:spLocks noGrp="1"/>
          </p:cNvSpPr>
          <p:nvPr>
            <p:ph type="title"/>
          </p:nvPr>
        </p:nvSpPr>
        <p:spPr/>
        <p:txBody>
          <a:bodyPr/>
          <a:lstStyle/>
          <a:p>
            <a:r>
              <a:rPr lang="en-US" dirty="0"/>
              <a:t>Divided Indian Counsel</a:t>
            </a:r>
          </a:p>
        </p:txBody>
      </p:sp>
      <p:sp>
        <p:nvSpPr>
          <p:cNvPr id="3" name="Content Placeholder 2">
            <a:extLst>
              <a:ext uri="{FF2B5EF4-FFF2-40B4-BE49-F238E27FC236}">
                <a16:creationId xmlns:a16="http://schemas.microsoft.com/office/drawing/2014/main" id="{0363F555-9A13-C05A-D256-14044D1BCE6C}"/>
              </a:ext>
            </a:extLst>
          </p:cNvPr>
          <p:cNvSpPr>
            <a:spLocks noGrp="1"/>
          </p:cNvSpPr>
          <p:nvPr>
            <p:ph idx="1"/>
          </p:nvPr>
        </p:nvSpPr>
        <p:spPr>
          <a:xfrm>
            <a:off x="680322" y="2336872"/>
            <a:ext cx="5271299" cy="4521127"/>
          </a:xfrm>
        </p:spPr>
        <p:txBody>
          <a:bodyPr/>
          <a:lstStyle/>
          <a:p>
            <a:r>
              <a:rPr lang="en-US" dirty="0"/>
              <a:t>Red Cloud wanted to concentrate against Fort Phil Kearny, while the Cheyenne and Arapaho wanted to attack Fort C. F. Smith. </a:t>
            </a:r>
          </a:p>
          <a:p>
            <a:r>
              <a:rPr lang="en-US" dirty="0"/>
              <a:t>Unable to reach agreement on a single joint target, Red Cloud compromised by timing the two attacks to take place as close to simultaneously as possible.</a:t>
            </a:r>
          </a:p>
          <a:p>
            <a:r>
              <a:rPr lang="en-US" dirty="0"/>
              <a:t>New Tactic: Charge home, regardless of losses, and overwhelm the soldiers.</a:t>
            </a:r>
          </a:p>
          <a:p>
            <a:endParaRPr lang="en-US" dirty="0"/>
          </a:p>
        </p:txBody>
      </p:sp>
      <p:pic>
        <p:nvPicPr>
          <p:cNvPr id="5" name="Picture 4">
            <a:extLst>
              <a:ext uri="{FF2B5EF4-FFF2-40B4-BE49-F238E27FC236}">
                <a16:creationId xmlns:a16="http://schemas.microsoft.com/office/drawing/2014/main" id="{923E4D3F-0541-0570-C0CB-885491AB22D8}"/>
              </a:ext>
            </a:extLst>
          </p:cNvPr>
          <p:cNvPicPr>
            <a:picLocks noChangeAspect="1"/>
          </p:cNvPicPr>
          <p:nvPr/>
        </p:nvPicPr>
        <p:blipFill>
          <a:blip r:embed="rId2"/>
          <a:stretch>
            <a:fillRect/>
          </a:stretch>
        </p:blipFill>
        <p:spPr>
          <a:xfrm>
            <a:off x="6096000" y="2255670"/>
            <a:ext cx="5825162" cy="3849102"/>
          </a:xfrm>
          <a:prstGeom prst="rect">
            <a:avLst/>
          </a:prstGeom>
        </p:spPr>
      </p:pic>
      <p:pic>
        <p:nvPicPr>
          <p:cNvPr id="6" name="Picture 5">
            <a:extLst>
              <a:ext uri="{FF2B5EF4-FFF2-40B4-BE49-F238E27FC236}">
                <a16:creationId xmlns:a16="http://schemas.microsoft.com/office/drawing/2014/main" id="{F5F8722A-A3B0-719C-9304-B02E9A4FA2C8}"/>
              </a:ext>
            </a:extLst>
          </p:cNvPr>
          <p:cNvPicPr>
            <a:picLocks noChangeAspect="1"/>
          </p:cNvPicPr>
          <p:nvPr/>
        </p:nvPicPr>
        <p:blipFill>
          <a:blip r:embed="rId3"/>
          <a:stretch>
            <a:fillRect/>
          </a:stretch>
        </p:blipFill>
        <p:spPr>
          <a:xfrm>
            <a:off x="10294182" y="268075"/>
            <a:ext cx="2058397" cy="1856785"/>
          </a:xfrm>
          <a:prstGeom prst="rect">
            <a:avLst/>
          </a:prstGeom>
        </p:spPr>
      </p:pic>
    </p:spTree>
    <p:extLst>
      <p:ext uri="{BB962C8B-B14F-4D97-AF65-F5344CB8AC3E}">
        <p14:creationId xmlns:p14="http://schemas.microsoft.com/office/powerpoint/2010/main" val="1894395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The Hayfield Fight : August 1, 18</a:t>
            </a:r>
            <a:r>
              <a:rPr lang="en-US" sz="3600" dirty="0"/>
              <a:t>67</a:t>
            </a:r>
            <a:endParaRPr lang="en-US" dirty="0"/>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439689" y="2336873"/>
            <a:ext cx="5239216" cy="4274354"/>
          </a:xfrm>
        </p:spPr>
        <p:txBody>
          <a:bodyPr>
            <a:normAutofit/>
          </a:bodyPr>
          <a:lstStyle/>
          <a:p>
            <a:r>
              <a:rPr lang="en-US" dirty="0"/>
              <a:t>Fort C. F. Smith regularly sent out parties of soldiers and hired civilians to cut grass and dry it for hay to use as winter feed for the animals.</a:t>
            </a:r>
          </a:p>
          <a:p>
            <a:r>
              <a:rPr lang="en-US" dirty="0"/>
              <a:t>Due to increasing Indian attacks, the Hayfield was provided with a fortified corral, a low log breastwork with entrances  blocked by wagons.</a:t>
            </a:r>
          </a:p>
        </p:txBody>
      </p:sp>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5" name="Picture 4">
            <a:extLst>
              <a:ext uri="{FF2B5EF4-FFF2-40B4-BE49-F238E27FC236}">
                <a16:creationId xmlns:a16="http://schemas.microsoft.com/office/drawing/2014/main" id="{C0B548D2-F189-F6AD-1BBA-5B6A6E512413}"/>
              </a:ext>
            </a:extLst>
          </p:cNvPr>
          <p:cNvPicPr>
            <a:picLocks noChangeAspect="1"/>
          </p:cNvPicPr>
          <p:nvPr/>
        </p:nvPicPr>
        <p:blipFill>
          <a:blip r:embed="rId3"/>
          <a:stretch>
            <a:fillRect/>
          </a:stretch>
        </p:blipFill>
        <p:spPr>
          <a:xfrm>
            <a:off x="5871411" y="2193599"/>
            <a:ext cx="6116853" cy="3529884"/>
          </a:xfrm>
          <a:prstGeom prst="rect">
            <a:avLst/>
          </a:prstGeom>
        </p:spPr>
      </p:pic>
    </p:spTree>
    <p:extLst>
      <p:ext uri="{BB962C8B-B14F-4D97-AF65-F5344CB8AC3E}">
        <p14:creationId xmlns:p14="http://schemas.microsoft.com/office/powerpoint/2010/main" val="1695402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The Hayfield Fight : August 1, 18</a:t>
            </a:r>
            <a:r>
              <a:rPr lang="en-US" sz="3600" dirty="0"/>
              <a:t>67</a:t>
            </a:r>
            <a:endParaRPr lang="en-US" dirty="0"/>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439689" y="2336873"/>
            <a:ext cx="4629616" cy="4274354"/>
          </a:xfrm>
        </p:spPr>
        <p:txBody>
          <a:bodyPr>
            <a:normAutofit fontScale="92500" lnSpcReduction="10000"/>
          </a:bodyPr>
          <a:lstStyle/>
          <a:p>
            <a:r>
              <a:rPr lang="en-US" dirty="0"/>
              <a:t>On August 1, the Hayfield work party consisted of 21 soldiers under a lieutenant and 9 civilians.</a:t>
            </a:r>
          </a:p>
          <a:p>
            <a:r>
              <a:rPr lang="en-US" dirty="0"/>
              <a:t>When the Cheyenne and Arapaho attacked, they drew a full volley </a:t>
            </a:r>
            <a:r>
              <a:rPr lang="en-US" dirty="0" err="1"/>
              <a:t>fo</a:t>
            </a:r>
            <a:r>
              <a:rPr lang="en-US" dirty="0"/>
              <a:t> rifle fire from the defenders and then charged home, confident they would catch the soldiers while reloading their muskets.</a:t>
            </a:r>
          </a:p>
          <a:p>
            <a:r>
              <a:rPr lang="en-US" dirty="0"/>
              <a:t>Instead the soldiers fired again in seconds, broke the charge, and the fired again. </a:t>
            </a:r>
          </a:p>
        </p:txBody>
      </p:sp>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7" name="Picture 6">
            <a:extLst>
              <a:ext uri="{FF2B5EF4-FFF2-40B4-BE49-F238E27FC236}">
                <a16:creationId xmlns:a16="http://schemas.microsoft.com/office/drawing/2014/main" id="{0CB7D837-D1E1-DE83-1445-3FE642A64968}"/>
              </a:ext>
            </a:extLst>
          </p:cNvPr>
          <p:cNvPicPr>
            <a:picLocks noChangeAspect="1"/>
          </p:cNvPicPr>
          <p:nvPr/>
        </p:nvPicPr>
        <p:blipFill>
          <a:blip r:embed="rId3"/>
          <a:stretch>
            <a:fillRect/>
          </a:stretch>
        </p:blipFill>
        <p:spPr>
          <a:xfrm>
            <a:off x="5325979" y="2156455"/>
            <a:ext cx="6665494" cy="4454772"/>
          </a:xfrm>
          <a:prstGeom prst="rect">
            <a:avLst/>
          </a:prstGeom>
        </p:spPr>
      </p:pic>
    </p:spTree>
    <p:extLst>
      <p:ext uri="{BB962C8B-B14F-4D97-AF65-F5344CB8AC3E}">
        <p14:creationId xmlns:p14="http://schemas.microsoft.com/office/powerpoint/2010/main" val="412200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1: </a:t>
            </a:r>
            <a:br>
              <a:rPr lang="en-US" sz="4800" dirty="0"/>
            </a:br>
            <a:r>
              <a:rPr lang="en-US" sz="4800" b="1" dirty="0"/>
              <a:t>Red Cloud and the Lakota</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9" name="Picture 8">
            <a:extLst>
              <a:ext uri="{FF2B5EF4-FFF2-40B4-BE49-F238E27FC236}">
                <a16:creationId xmlns:a16="http://schemas.microsoft.com/office/drawing/2014/main" id="{81B72F3D-938E-D2B3-A1E9-5D4BF64E316E}"/>
              </a:ext>
            </a:extLst>
          </p:cNvPr>
          <p:cNvPicPr>
            <a:picLocks noChangeAspect="1"/>
          </p:cNvPicPr>
          <p:nvPr/>
        </p:nvPicPr>
        <p:blipFill>
          <a:blip r:embed="rId2"/>
          <a:stretch>
            <a:fillRect/>
          </a:stretch>
        </p:blipFill>
        <p:spPr>
          <a:xfrm>
            <a:off x="10097574" y="2692675"/>
            <a:ext cx="1414104" cy="1414104"/>
          </a:xfrm>
          <a:prstGeom prst="rect">
            <a:avLst/>
          </a:prstGeom>
        </p:spPr>
      </p:pic>
    </p:spTree>
    <p:extLst>
      <p:ext uri="{BB962C8B-B14F-4D97-AF65-F5344CB8AC3E}">
        <p14:creationId xmlns:p14="http://schemas.microsoft.com/office/powerpoint/2010/main" val="2837683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The Hayfield Fight : August 1, 18</a:t>
            </a:r>
            <a:r>
              <a:rPr lang="en-US" sz="3600" dirty="0"/>
              <a:t>67</a:t>
            </a:r>
            <a:endParaRPr lang="en-US" dirty="0"/>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439688" y="2336873"/>
            <a:ext cx="11142711" cy="4274354"/>
          </a:xfrm>
        </p:spPr>
        <p:txBody>
          <a:bodyPr>
            <a:normAutofit fontScale="92500" lnSpcReduction="10000"/>
          </a:bodyPr>
          <a:lstStyle/>
          <a:p>
            <a:r>
              <a:rPr lang="en-US" dirty="0"/>
              <a:t>The Indians fell back to regroup but then charged again, and were again driven back by the </a:t>
            </a:r>
            <a:r>
              <a:rPr lang="en-US" dirty="0" err="1"/>
              <a:t>conentrated</a:t>
            </a:r>
            <a:r>
              <a:rPr lang="en-US" dirty="0"/>
              <a:t> fire of the defenders. The Indians had not known he infantry had reequipped with breach</a:t>
            </a:r>
            <a:r>
              <a:rPr lang="en-US" b="1" i="0" dirty="0">
                <a:effectLst/>
              </a:rPr>
              <a:t>-</a:t>
            </a:r>
            <a:r>
              <a:rPr lang="en-US" dirty="0"/>
              <a:t>loaders. The fact that most of the civilian contractors were equipped with Spencer 7</a:t>
            </a:r>
            <a:r>
              <a:rPr lang="en-US" b="1" i="0" dirty="0">
                <a:effectLst/>
              </a:rPr>
              <a:t>-shot repeating rifles also added to the defenders’ firepower.</a:t>
            </a:r>
          </a:p>
          <a:p>
            <a:r>
              <a:rPr lang="en-US" b="1" i="0" dirty="0">
                <a:effectLst/>
              </a:rPr>
              <a:t>The wooden breastwork provided excellent cover against Indian arrows, and very few of the attackers had firearms of any type.</a:t>
            </a:r>
            <a:endParaRPr lang="en-US" dirty="0"/>
          </a:p>
          <a:p>
            <a:r>
              <a:rPr lang="en-US" dirty="0"/>
              <a:t>The siege went on most of the day, but one soldier slipped through he Indian lines and brought a relief column in late afternoon. The Indians then broke off the action.</a:t>
            </a:r>
          </a:p>
          <a:p>
            <a:r>
              <a:rPr lang="en-US" dirty="0"/>
              <a:t>The thirty defenders suffered 3 killed (including the lieutenant commanding the unit) and nine wounded. </a:t>
            </a:r>
          </a:p>
          <a:p>
            <a:r>
              <a:rPr lang="en-US" dirty="0"/>
              <a:t>Indian casualties were reported as between 8 and 23 Indians killed and an uncertain number wounded. </a:t>
            </a:r>
          </a:p>
        </p:txBody>
      </p:sp>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2"/>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26867142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The Wagon Box Fight: August 2, 18</a:t>
            </a:r>
            <a:r>
              <a:rPr lang="en-US" sz="3600" dirty="0"/>
              <a:t>67</a:t>
            </a:r>
            <a:endParaRPr lang="en-US" dirty="0"/>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680321" y="2336873"/>
            <a:ext cx="10693531" cy="4288516"/>
          </a:xfrm>
        </p:spPr>
        <p:txBody>
          <a:bodyPr>
            <a:normAutofit fontScale="92500"/>
          </a:bodyPr>
          <a:lstStyle/>
          <a:p>
            <a:r>
              <a:rPr lang="en-US" dirty="0"/>
              <a:t>As at Fort . F Smith, civilian contractors and soldiers at Fort Phil Kearny had built a makeshift corral and entrenchment about a mile from the logging camps, by placing fourteen wagon boxes in an oval. </a:t>
            </a:r>
          </a:p>
          <a:p>
            <a:r>
              <a:rPr lang="en-US" dirty="0"/>
              <a:t>The soldiers and civilians were spread out at several different sites. Red Cloud intended to use a decoy force to lure any relief column into an ambush while hitting the coral itself in much greater strength than previously. </a:t>
            </a:r>
          </a:p>
          <a:p>
            <a:r>
              <a:rPr lang="en-US" dirty="0"/>
              <a:t>Surprise was lost when a small party of warriors disobeyed orders and hit an outlying logging camp before the rest of the force was in place. This first attack killed three soldiers and one civilian, but the survivors from the camp sounded he alarm.</a:t>
            </a:r>
          </a:p>
          <a:p>
            <a:r>
              <a:rPr lang="en-US" dirty="0"/>
              <a:t>By the time the main attack force under Crazy Horse was ready, the remaining 6 civilians and 26 soldiers were concentrated at the corral behind cover.</a:t>
            </a:r>
          </a:p>
        </p:txBody>
      </p:sp>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2"/>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4176144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The Wagon Box Fight: August 2, 18</a:t>
            </a:r>
            <a:r>
              <a:rPr lang="en-US" sz="3600" dirty="0"/>
              <a:t>67</a:t>
            </a:r>
            <a:endParaRPr lang="en-US" dirty="0"/>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368968" y="2336873"/>
            <a:ext cx="5181600" cy="4232908"/>
          </a:xfrm>
        </p:spPr>
        <p:txBody>
          <a:bodyPr>
            <a:normAutofit lnSpcReduction="10000"/>
          </a:bodyPr>
          <a:lstStyle/>
          <a:p>
            <a:r>
              <a:rPr lang="en-US" dirty="0"/>
              <a:t>Red Cloud had about 1,000 warriors available, but some of them were kept concealed to spring a trap on any relief force. Probably between 300 and 600 were actually involved in the assault on the corral.</a:t>
            </a:r>
          </a:p>
          <a:p>
            <a:r>
              <a:rPr lang="en-US" dirty="0"/>
              <a:t>They were almost entirely bow-armed. In the entire force of 1,000 warriors, there were at most 100 firearms, almost all old trade muskets, and fewer than 200 rounds of ammunition total.</a:t>
            </a:r>
          </a:p>
        </p:txBody>
      </p:sp>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5" name="Picture 4">
            <a:extLst>
              <a:ext uri="{FF2B5EF4-FFF2-40B4-BE49-F238E27FC236}">
                <a16:creationId xmlns:a16="http://schemas.microsoft.com/office/drawing/2014/main" id="{BDA1BD43-80A6-26BB-8838-1E25F5A8A8A3}"/>
              </a:ext>
            </a:extLst>
          </p:cNvPr>
          <p:cNvPicPr>
            <a:picLocks noChangeAspect="1"/>
          </p:cNvPicPr>
          <p:nvPr/>
        </p:nvPicPr>
        <p:blipFill>
          <a:blip r:embed="rId3"/>
          <a:stretch>
            <a:fillRect/>
          </a:stretch>
        </p:blipFill>
        <p:spPr>
          <a:xfrm>
            <a:off x="5871411" y="2325069"/>
            <a:ext cx="6096781" cy="4232908"/>
          </a:xfrm>
          <a:prstGeom prst="rect">
            <a:avLst/>
          </a:prstGeom>
        </p:spPr>
      </p:pic>
    </p:spTree>
    <p:extLst>
      <p:ext uri="{BB962C8B-B14F-4D97-AF65-F5344CB8AC3E}">
        <p14:creationId xmlns:p14="http://schemas.microsoft.com/office/powerpoint/2010/main" val="2682730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The Wagon Box Fight: August 2, 18</a:t>
            </a:r>
            <a:r>
              <a:rPr lang="en-US" sz="3600" dirty="0"/>
              <a:t>67</a:t>
            </a:r>
            <a:endParaRPr lang="en-US" dirty="0"/>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256674" y="2336873"/>
            <a:ext cx="5614737" cy="4192264"/>
          </a:xfrm>
        </p:spPr>
        <p:txBody>
          <a:bodyPr>
            <a:normAutofit fontScale="92500" lnSpcReduction="20000"/>
          </a:bodyPr>
          <a:lstStyle/>
          <a:p>
            <a:r>
              <a:rPr lang="en-US" sz="2400" dirty="0"/>
              <a:t>All of the soldiers in the corral were armed with the new breach</a:t>
            </a:r>
            <a:r>
              <a:rPr lang="en-US" b="1" i="0" dirty="0">
                <a:effectLst/>
              </a:rPr>
              <a:t>-</a:t>
            </a:r>
            <a:r>
              <a:rPr lang="en-US" sz="2400" dirty="0"/>
              <a:t>loading Springfield rifles, and the civilians were mostly armed with Spencer 7</a:t>
            </a:r>
            <a:r>
              <a:rPr lang="en-US" b="1" i="0" dirty="0">
                <a:effectLst/>
              </a:rPr>
              <a:t>-</a:t>
            </a:r>
            <a:r>
              <a:rPr lang="en-US" sz="2400" dirty="0"/>
              <a:t>shot repeaters, with one or two 15-shot Henry repeaters.</a:t>
            </a:r>
          </a:p>
          <a:p>
            <a:r>
              <a:rPr lang="en-US" sz="2400" dirty="0"/>
              <a:t>The wooden sides of the wagon boxes gave excellent protection against arrows.</a:t>
            </a:r>
          </a:p>
          <a:p>
            <a:r>
              <a:rPr lang="en-US" sz="2400" dirty="0"/>
              <a:t>Although the fight went on all morning and part of the afternoon, and the Indians launched several charges, they could make no headway against the intense firepower generated by the defenders.</a:t>
            </a:r>
          </a:p>
        </p:txBody>
      </p:sp>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5" name="Picture 4">
            <a:extLst>
              <a:ext uri="{FF2B5EF4-FFF2-40B4-BE49-F238E27FC236}">
                <a16:creationId xmlns:a16="http://schemas.microsoft.com/office/drawing/2014/main" id="{88C179FF-BE06-23F6-1656-90CB135EDF4D}"/>
              </a:ext>
            </a:extLst>
          </p:cNvPr>
          <p:cNvPicPr>
            <a:picLocks noChangeAspect="1"/>
          </p:cNvPicPr>
          <p:nvPr/>
        </p:nvPicPr>
        <p:blipFill>
          <a:blip r:embed="rId3"/>
          <a:stretch>
            <a:fillRect/>
          </a:stretch>
        </p:blipFill>
        <p:spPr>
          <a:xfrm>
            <a:off x="5871411" y="2259319"/>
            <a:ext cx="5943600" cy="3962400"/>
          </a:xfrm>
          <a:prstGeom prst="rect">
            <a:avLst/>
          </a:prstGeom>
        </p:spPr>
      </p:pic>
    </p:spTree>
    <p:extLst>
      <p:ext uri="{BB962C8B-B14F-4D97-AF65-F5344CB8AC3E}">
        <p14:creationId xmlns:p14="http://schemas.microsoft.com/office/powerpoint/2010/main" val="2321356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586C-F660-E08D-1DD3-2D4F89F892B7}"/>
              </a:ext>
            </a:extLst>
          </p:cNvPr>
          <p:cNvSpPr>
            <a:spLocks noGrp="1"/>
          </p:cNvSpPr>
          <p:nvPr>
            <p:ph type="title"/>
          </p:nvPr>
        </p:nvSpPr>
        <p:spPr/>
        <p:txBody>
          <a:bodyPr/>
          <a:lstStyle/>
          <a:p>
            <a:r>
              <a:rPr lang="en-US" dirty="0"/>
              <a:t>The Wagon Box Fight: August 2, 18</a:t>
            </a:r>
            <a:r>
              <a:rPr lang="en-US" sz="3600" dirty="0"/>
              <a:t>67</a:t>
            </a:r>
            <a:endParaRPr lang="en-US" dirty="0"/>
          </a:p>
        </p:txBody>
      </p:sp>
      <p:sp>
        <p:nvSpPr>
          <p:cNvPr id="3" name="Content Placeholder 2">
            <a:extLst>
              <a:ext uri="{FF2B5EF4-FFF2-40B4-BE49-F238E27FC236}">
                <a16:creationId xmlns:a16="http://schemas.microsoft.com/office/drawing/2014/main" id="{15B8A7F2-64AC-48E0-F5B6-68B7A7955E02}"/>
              </a:ext>
            </a:extLst>
          </p:cNvPr>
          <p:cNvSpPr>
            <a:spLocks noGrp="1"/>
          </p:cNvSpPr>
          <p:nvPr>
            <p:ph idx="1"/>
          </p:nvPr>
        </p:nvSpPr>
        <p:spPr>
          <a:xfrm>
            <a:off x="680322" y="2336872"/>
            <a:ext cx="4581490" cy="4276987"/>
          </a:xfrm>
        </p:spPr>
        <p:txBody>
          <a:bodyPr>
            <a:normAutofit/>
          </a:bodyPr>
          <a:lstStyle/>
          <a:p>
            <a:r>
              <a:rPr lang="en-US" dirty="0"/>
              <a:t>When a relief </a:t>
            </a:r>
            <a:r>
              <a:rPr lang="en-US" dirty="0" err="1"/>
              <a:t>olumn</a:t>
            </a:r>
            <a:r>
              <a:rPr lang="en-US" dirty="0"/>
              <a:t> finally arrived, I was not lured away by the decoys and so the Indians broke off the action.</a:t>
            </a:r>
          </a:p>
          <a:p>
            <a:r>
              <a:rPr lang="en-US" dirty="0"/>
              <a:t>Army casualties were 7 killed and 2 wounded. The official report does not list any civilian casualties, but at least one was killed at the logging camp, so there may have ben other unreported losses as well. </a:t>
            </a:r>
          </a:p>
        </p:txBody>
      </p:sp>
      <p:pic>
        <p:nvPicPr>
          <p:cNvPr id="6" name="Picture 5">
            <a:extLst>
              <a:ext uri="{FF2B5EF4-FFF2-40B4-BE49-F238E27FC236}">
                <a16:creationId xmlns:a16="http://schemas.microsoft.com/office/drawing/2014/main" id="{558E5E74-1BF8-BA7F-5B3B-35A1564EAD6A}"/>
              </a:ext>
            </a:extLst>
          </p:cNvPr>
          <p:cNvPicPr>
            <a:picLocks noChangeAspect="1"/>
          </p:cNvPicPr>
          <p:nvPr/>
        </p:nvPicPr>
        <p:blipFill>
          <a:blip r:embed="rId2"/>
          <a:stretch>
            <a:fillRect/>
          </a:stretch>
        </p:blipFill>
        <p:spPr>
          <a:xfrm>
            <a:off x="10628380" y="492973"/>
            <a:ext cx="1766597" cy="1519103"/>
          </a:xfrm>
          <a:prstGeom prst="rect">
            <a:avLst/>
          </a:prstGeom>
        </p:spPr>
      </p:pic>
      <p:pic>
        <p:nvPicPr>
          <p:cNvPr id="7" name="Picture 6">
            <a:extLst>
              <a:ext uri="{FF2B5EF4-FFF2-40B4-BE49-F238E27FC236}">
                <a16:creationId xmlns:a16="http://schemas.microsoft.com/office/drawing/2014/main" id="{6AEE3B87-93BD-5B1A-2A36-09615036F8DD}"/>
              </a:ext>
            </a:extLst>
          </p:cNvPr>
          <p:cNvPicPr>
            <a:picLocks noChangeAspect="1"/>
          </p:cNvPicPr>
          <p:nvPr/>
        </p:nvPicPr>
        <p:blipFill>
          <a:blip r:embed="rId3"/>
          <a:stretch>
            <a:fillRect/>
          </a:stretch>
        </p:blipFill>
        <p:spPr>
          <a:xfrm>
            <a:off x="5487251" y="2137110"/>
            <a:ext cx="6667500" cy="4476750"/>
          </a:xfrm>
          <a:prstGeom prst="rect">
            <a:avLst/>
          </a:prstGeom>
        </p:spPr>
      </p:pic>
    </p:spTree>
    <p:extLst>
      <p:ext uri="{BB962C8B-B14F-4D97-AF65-F5344CB8AC3E}">
        <p14:creationId xmlns:p14="http://schemas.microsoft.com/office/powerpoint/2010/main" val="878616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826A-0177-DF72-F6E4-A2DE0A068A19}"/>
              </a:ext>
            </a:extLst>
          </p:cNvPr>
          <p:cNvSpPr>
            <a:spLocks noGrp="1"/>
          </p:cNvSpPr>
          <p:nvPr>
            <p:ph type="title"/>
          </p:nvPr>
        </p:nvSpPr>
        <p:spPr/>
        <p:txBody>
          <a:bodyPr>
            <a:normAutofit/>
          </a:bodyPr>
          <a:lstStyle/>
          <a:p>
            <a:r>
              <a:rPr lang="en-US" dirty="0"/>
              <a:t>The Wagon Box Fight: August 2, 18</a:t>
            </a:r>
            <a:r>
              <a:rPr lang="en-US" sz="3600" dirty="0"/>
              <a:t>67</a:t>
            </a:r>
            <a:endParaRPr lang="en-US" dirty="0"/>
          </a:p>
        </p:txBody>
      </p:sp>
      <p:sp>
        <p:nvSpPr>
          <p:cNvPr id="3" name="Content Placeholder 2">
            <a:extLst>
              <a:ext uri="{FF2B5EF4-FFF2-40B4-BE49-F238E27FC236}">
                <a16:creationId xmlns:a16="http://schemas.microsoft.com/office/drawing/2014/main" id="{D56E05F9-FF35-D693-D730-620E4C210229}"/>
              </a:ext>
            </a:extLst>
          </p:cNvPr>
          <p:cNvSpPr>
            <a:spLocks noGrp="1"/>
          </p:cNvSpPr>
          <p:nvPr>
            <p:ph idx="1"/>
          </p:nvPr>
        </p:nvSpPr>
        <p:spPr>
          <a:xfrm>
            <a:off x="680321" y="2336873"/>
            <a:ext cx="10773742" cy="4224348"/>
          </a:xfrm>
        </p:spPr>
        <p:txBody>
          <a:bodyPr>
            <a:normAutofit fontScale="92500"/>
          </a:bodyPr>
          <a:lstStyle/>
          <a:p>
            <a:r>
              <a:rPr lang="en-US" dirty="0"/>
              <a:t>Indian casualties are a matter of dispute. The Army claimed 60 Indians killed and 120 wounded. Many modern historians believe the number was far less. At least one historian puts it at only 6 dead. </a:t>
            </a:r>
          </a:p>
          <a:p>
            <a:r>
              <a:rPr lang="en-US" dirty="0"/>
              <a:t>60 dead and 120 wounded, and nothing to show for those losses, would have shattered the spirit of his army and resulted in most of it breaking off the campaign. His losses were clearly less than that. </a:t>
            </a:r>
          </a:p>
          <a:p>
            <a:r>
              <a:rPr lang="en-US" dirty="0"/>
              <a:t>But Red Cloud continued launching small scale attacks on the settler wagon trains for the rest of the year, but did not launch another major attack on the forts. So he probably did not suffer </a:t>
            </a:r>
            <a:r>
              <a:rPr lang="en-US" i="1" dirty="0"/>
              <a:t>catastrophic</a:t>
            </a:r>
            <a:r>
              <a:rPr lang="en-US" dirty="0"/>
              <a:t> casualties.</a:t>
            </a:r>
          </a:p>
          <a:p>
            <a:r>
              <a:rPr lang="en-US" dirty="0"/>
              <a:t>But he did suffer </a:t>
            </a:r>
            <a:r>
              <a:rPr lang="en-US" i="1" dirty="0"/>
              <a:t>substantial</a:t>
            </a:r>
            <a:r>
              <a:rPr lang="en-US" dirty="0"/>
              <a:t> casualties, enough that he completely changed his tactics for the rest of the war. He returned to guerilla warfare and no longer sought a decisive battlefield victory to end the war in one stroke.</a:t>
            </a:r>
          </a:p>
        </p:txBody>
      </p:sp>
      <p:pic>
        <p:nvPicPr>
          <p:cNvPr id="4" name="Picture 3">
            <a:extLst>
              <a:ext uri="{FF2B5EF4-FFF2-40B4-BE49-F238E27FC236}">
                <a16:creationId xmlns:a16="http://schemas.microsoft.com/office/drawing/2014/main" id="{D3C410DE-DFF4-6F50-361C-B947727D1C0D}"/>
              </a:ext>
            </a:extLst>
          </p:cNvPr>
          <p:cNvPicPr>
            <a:picLocks noChangeAspect="1"/>
          </p:cNvPicPr>
          <p:nvPr/>
        </p:nvPicPr>
        <p:blipFill>
          <a:blip r:embed="rId2"/>
          <a:stretch>
            <a:fillRect/>
          </a:stretch>
        </p:blipFill>
        <p:spPr>
          <a:xfrm>
            <a:off x="10628380" y="492973"/>
            <a:ext cx="1766597" cy="1519103"/>
          </a:xfrm>
          <a:prstGeom prst="rect">
            <a:avLst/>
          </a:prstGeom>
        </p:spPr>
      </p:pic>
    </p:spTree>
    <p:extLst>
      <p:ext uri="{BB962C8B-B14F-4D97-AF65-F5344CB8AC3E}">
        <p14:creationId xmlns:p14="http://schemas.microsoft.com/office/powerpoint/2010/main" val="28898581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PART 6: </a:t>
            </a:r>
            <a:br>
              <a:rPr lang="en-US" sz="4800" b="1" dirty="0"/>
            </a:br>
            <a:r>
              <a:rPr lang="en-US" sz="4800" b="1" dirty="0"/>
              <a:t>Peace (For a While)</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p:txBody>
      </p:sp>
      <p:pic>
        <p:nvPicPr>
          <p:cNvPr id="6" name="Picture 5">
            <a:extLst>
              <a:ext uri="{FF2B5EF4-FFF2-40B4-BE49-F238E27FC236}">
                <a16:creationId xmlns:a16="http://schemas.microsoft.com/office/drawing/2014/main" id="{80230324-036F-36E4-A5FF-C2A400637B3B}"/>
              </a:ext>
            </a:extLst>
          </p:cNvPr>
          <p:cNvPicPr>
            <a:picLocks noChangeAspect="1"/>
          </p:cNvPicPr>
          <p:nvPr/>
        </p:nvPicPr>
        <p:blipFill>
          <a:blip r:embed="rId2"/>
          <a:stretch>
            <a:fillRect/>
          </a:stretch>
        </p:blipFill>
        <p:spPr>
          <a:xfrm>
            <a:off x="10667999" y="2819399"/>
            <a:ext cx="1219202" cy="1219202"/>
          </a:xfrm>
          <a:prstGeom prst="rect">
            <a:avLst/>
          </a:prstGeom>
        </p:spPr>
      </p:pic>
    </p:spTree>
    <p:extLst>
      <p:ext uri="{BB962C8B-B14F-4D97-AF65-F5344CB8AC3E}">
        <p14:creationId xmlns:p14="http://schemas.microsoft.com/office/powerpoint/2010/main" val="2275730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A538-43FE-2207-37AB-6B6B4E22F8AC}"/>
              </a:ext>
            </a:extLst>
          </p:cNvPr>
          <p:cNvSpPr>
            <a:spLocks noGrp="1"/>
          </p:cNvSpPr>
          <p:nvPr>
            <p:ph type="title"/>
          </p:nvPr>
        </p:nvSpPr>
        <p:spPr/>
        <p:txBody>
          <a:bodyPr/>
          <a:lstStyle/>
          <a:p>
            <a:pPr algn="ctr"/>
            <a:r>
              <a:rPr lang="en-US" dirty="0"/>
              <a:t>Red Cloud’s View</a:t>
            </a:r>
          </a:p>
        </p:txBody>
      </p:sp>
      <p:sp>
        <p:nvSpPr>
          <p:cNvPr id="3" name="Content Placeholder 2">
            <a:extLst>
              <a:ext uri="{FF2B5EF4-FFF2-40B4-BE49-F238E27FC236}">
                <a16:creationId xmlns:a16="http://schemas.microsoft.com/office/drawing/2014/main" id="{08B30261-0A22-7E1C-89AB-7F1223FA5513}"/>
              </a:ext>
            </a:extLst>
          </p:cNvPr>
          <p:cNvSpPr>
            <a:spLocks noGrp="1"/>
          </p:cNvSpPr>
          <p:nvPr>
            <p:ph idx="1"/>
          </p:nvPr>
        </p:nvSpPr>
        <p:spPr>
          <a:xfrm>
            <a:off x="680321" y="2336873"/>
            <a:ext cx="10645405" cy="3919548"/>
          </a:xfrm>
        </p:spPr>
        <p:txBody>
          <a:bodyPr>
            <a:normAutofit/>
          </a:bodyPr>
          <a:lstStyle/>
          <a:p>
            <a:r>
              <a:rPr lang="en-US" dirty="0"/>
              <a:t>The Native forces under Red </a:t>
            </a:r>
            <a:r>
              <a:rPr lang="en-US" dirty="0" err="1"/>
              <a:t>Coud</a:t>
            </a:r>
            <a:r>
              <a:rPr lang="en-US" dirty="0"/>
              <a:t> had suffered two </a:t>
            </a:r>
            <a:r>
              <a:rPr lang="en-US" b="1" i="1" dirty="0"/>
              <a:t>tactical</a:t>
            </a:r>
            <a:r>
              <a:rPr lang="en-US" dirty="0"/>
              <a:t> reverses in as many days, but Red Cloud understood that he still held the the </a:t>
            </a:r>
            <a:r>
              <a:rPr lang="en-US" b="1" i="1" dirty="0"/>
              <a:t>strategic</a:t>
            </a:r>
            <a:r>
              <a:rPr lang="en-US" dirty="0"/>
              <a:t> advantage. </a:t>
            </a:r>
          </a:p>
          <a:p>
            <a:r>
              <a:rPr lang="en-US" dirty="0"/>
              <a:t>He could not take the forts by direct assault, but he could harass them and conduct raids to drive off their horses and cattle. </a:t>
            </a:r>
          </a:p>
          <a:p>
            <a:r>
              <a:rPr lang="en-US" dirty="0"/>
              <a:t>Most importantly, he could choke off the movement of civilian settlers along the Bozeman Trail. </a:t>
            </a:r>
            <a:r>
              <a:rPr lang="en-US" dirty="0">
                <a:solidFill>
                  <a:srgbClr val="FFFF00"/>
                </a:solidFill>
              </a:rPr>
              <a:t>That, after all, was what the war was about: closing the Bozeman Trail.</a:t>
            </a:r>
          </a:p>
          <a:p>
            <a:r>
              <a:rPr lang="en-US" dirty="0"/>
              <a:t>Red Cloud’s clear strategic insight remains the quality that makes him unique among Native Indian war leaders. </a:t>
            </a:r>
          </a:p>
        </p:txBody>
      </p:sp>
      <p:pic>
        <p:nvPicPr>
          <p:cNvPr id="10" name="Picture 9">
            <a:extLst>
              <a:ext uri="{FF2B5EF4-FFF2-40B4-BE49-F238E27FC236}">
                <a16:creationId xmlns:a16="http://schemas.microsoft.com/office/drawing/2014/main" id="{968C1BA0-7C15-95E1-9A58-110F842786F6}"/>
              </a:ext>
            </a:extLst>
          </p:cNvPr>
          <p:cNvPicPr>
            <a:picLocks noChangeAspect="1"/>
          </p:cNvPicPr>
          <p:nvPr/>
        </p:nvPicPr>
        <p:blipFill>
          <a:blip r:embed="rId2"/>
          <a:stretch>
            <a:fillRect/>
          </a:stretch>
        </p:blipFill>
        <p:spPr>
          <a:xfrm>
            <a:off x="10902078" y="593208"/>
            <a:ext cx="1219202" cy="1219202"/>
          </a:xfrm>
          <a:prstGeom prst="rect">
            <a:avLst/>
          </a:prstGeom>
        </p:spPr>
      </p:pic>
    </p:spTree>
    <p:extLst>
      <p:ext uri="{BB962C8B-B14F-4D97-AF65-F5344CB8AC3E}">
        <p14:creationId xmlns:p14="http://schemas.microsoft.com/office/powerpoint/2010/main" val="2925819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A538-43FE-2207-37AB-6B6B4E22F8AC}"/>
              </a:ext>
            </a:extLst>
          </p:cNvPr>
          <p:cNvSpPr>
            <a:spLocks noGrp="1"/>
          </p:cNvSpPr>
          <p:nvPr>
            <p:ph type="title"/>
          </p:nvPr>
        </p:nvSpPr>
        <p:spPr/>
        <p:txBody>
          <a:bodyPr/>
          <a:lstStyle/>
          <a:p>
            <a:pPr algn="ctr"/>
            <a:r>
              <a:rPr lang="en-US" dirty="0"/>
              <a:t>The Army’s View</a:t>
            </a:r>
          </a:p>
        </p:txBody>
      </p:sp>
      <p:sp>
        <p:nvSpPr>
          <p:cNvPr id="3" name="Content Placeholder 2">
            <a:extLst>
              <a:ext uri="{FF2B5EF4-FFF2-40B4-BE49-F238E27FC236}">
                <a16:creationId xmlns:a16="http://schemas.microsoft.com/office/drawing/2014/main" id="{08B30261-0A22-7E1C-89AB-7F1223FA5513}"/>
              </a:ext>
            </a:extLst>
          </p:cNvPr>
          <p:cNvSpPr>
            <a:spLocks noGrp="1"/>
          </p:cNvSpPr>
          <p:nvPr>
            <p:ph idx="1"/>
          </p:nvPr>
        </p:nvSpPr>
        <p:spPr>
          <a:xfrm>
            <a:off x="680321" y="2336873"/>
            <a:ext cx="10645405" cy="4208306"/>
          </a:xfrm>
        </p:spPr>
        <p:txBody>
          <a:bodyPr>
            <a:normAutofit fontScale="92500" lnSpcReduction="10000"/>
          </a:bodyPr>
          <a:lstStyle/>
          <a:p>
            <a:r>
              <a:rPr lang="en-US" dirty="0"/>
              <a:t>The Army was genuinely worried that Red Cloud seemed able to draw together significant coalitions of tribes and keep them united in the field for more than a single campaign season. </a:t>
            </a:r>
          </a:p>
          <a:p>
            <a:r>
              <a:rPr lang="en-US" dirty="0"/>
              <a:t>They also were alarmed that he seemed able to coordinate nearly simultaneous strikes </a:t>
            </a:r>
            <a:r>
              <a:rPr lang="en-US" dirty="0" err="1"/>
              <a:t>separared</a:t>
            </a:r>
            <a:r>
              <a:rPr lang="en-US" dirty="0"/>
              <a:t> by great distances. The attacks had been unsuccessful this time, but there was no guarantee they would fail the next time.</a:t>
            </a:r>
          </a:p>
          <a:p>
            <a:r>
              <a:rPr lang="en-US" dirty="0"/>
              <a:t>Finally, the Army </a:t>
            </a:r>
            <a:r>
              <a:rPr lang="en-US" dirty="0" err="1"/>
              <a:t>undestod</a:t>
            </a:r>
            <a:r>
              <a:rPr lang="en-US" dirty="0"/>
              <a:t> Red Cloud’s grasp of the core strategic objective of the war: the Bozeman Trail. While the Army could hold the forts along the trail, they did not have the strength to take the field against Red Cloud and defeat his warriors in the open. </a:t>
            </a:r>
          </a:p>
          <a:p>
            <a:r>
              <a:rPr lang="en-US" dirty="0"/>
              <a:t>The Transcontinental Railroad was nearing completion, but coming under attack. The Army could not defend both, and the Railroad took precedence.</a:t>
            </a:r>
            <a:br>
              <a:rPr lang="en-US" dirty="0"/>
            </a:br>
            <a:endParaRPr lang="en-US" dirty="0"/>
          </a:p>
        </p:txBody>
      </p:sp>
      <p:pic>
        <p:nvPicPr>
          <p:cNvPr id="10" name="Picture 9">
            <a:extLst>
              <a:ext uri="{FF2B5EF4-FFF2-40B4-BE49-F238E27FC236}">
                <a16:creationId xmlns:a16="http://schemas.microsoft.com/office/drawing/2014/main" id="{968C1BA0-7C15-95E1-9A58-110F842786F6}"/>
              </a:ext>
            </a:extLst>
          </p:cNvPr>
          <p:cNvPicPr>
            <a:picLocks noChangeAspect="1"/>
          </p:cNvPicPr>
          <p:nvPr/>
        </p:nvPicPr>
        <p:blipFill>
          <a:blip r:embed="rId2"/>
          <a:stretch>
            <a:fillRect/>
          </a:stretch>
        </p:blipFill>
        <p:spPr>
          <a:xfrm>
            <a:off x="10902078" y="593208"/>
            <a:ext cx="1219202" cy="1219202"/>
          </a:xfrm>
          <a:prstGeom prst="rect">
            <a:avLst/>
          </a:prstGeom>
        </p:spPr>
      </p:pic>
    </p:spTree>
    <p:extLst>
      <p:ext uri="{BB962C8B-B14F-4D97-AF65-F5344CB8AC3E}">
        <p14:creationId xmlns:p14="http://schemas.microsoft.com/office/powerpoint/2010/main" val="27195143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FA538-43FE-2207-37AB-6B6B4E22F8AC}"/>
              </a:ext>
            </a:extLst>
          </p:cNvPr>
          <p:cNvSpPr>
            <a:spLocks noGrp="1"/>
          </p:cNvSpPr>
          <p:nvPr>
            <p:ph type="title"/>
          </p:nvPr>
        </p:nvSpPr>
        <p:spPr/>
        <p:txBody>
          <a:bodyPr/>
          <a:lstStyle/>
          <a:p>
            <a:pPr algn="ctr"/>
            <a:r>
              <a:rPr lang="en-US" dirty="0"/>
              <a:t>Negotiations</a:t>
            </a:r>
          </a:p>
        </p:txBody>
      </p:sp>
      <p:sp>
        <p:nvSpPr>
          <p:cNvPr id="3" name="Content Placeholder 2">
            <a:extLst>
              <a:ext uri="{FF2B5EF4-FFF2-40B4-BE49-F238E27FC236}">
                <a16:creationId xmlns:a16="http://schemas.microsoft.com/office/drawing/2014/main" id="{08B30261-0A22-7E1C-89AB-7F1223FA5513}"/>
              </a:ext>
            </a:extLst>
          </p:cNvPr>
          <p:cNvSpPr>
            <a:spLocks noGrp="1"/>
          </p:cNvSpPr>
          <p:nvPr>
            <p:ph idx="1"/>
          </p:nvPr>
        </p:nvSpPr>
        <p:spPr>
          <a:xfrm>
            <a:off x="680321" y="2336872"/>
            <a:ext cx="10645405" cy="4352685"/>
          </a:xfrm>
        </p:spPr>
        <p:txBody>
          <a:bodyPr>
            <a:normAutofit fontScale="92500" lnSpcReduction="20000"/>
          </a:bodyPr>
          <a:lstStyle/>
          <a:p>
            <a:r>
              <a:rPr lang="en-US" dirty="0"/>
              <a:t>In the spring of 1868, peace commissioners asked to negotiate a settlement with Red Cloud.</a:t>
            </a:r>
          </a:p>
          <a:p>
            <a:r>
              <a:rPr lang="en-US" dirty="0"/>
              <a:t>He answered that he would not talk peace as long as the three forts were still occupied in Lakota land. </a:t>
            </a:r>
          </a:p>
          <a:p>
            <a:r>
              <a:rPr lang="en-US" dirty="0"/>
              <a:t>In August of that year the US Army withdrew from all three forts. Then Red Cloud negotiated.</a:t>
            </a:r>
          </a:p>
          <a:p>
            <a:r>
              <a:rPr lang="en-US" dirty="0"/>
              <a:t>The 1868 Treaty of Fort Laramie guaranteed Indian ownership of the Powder River country (the land the Bozeman Trail passed through) and, most importantly, guaranteed that </a:t>
            </a:r>
            <a:r>
              <a:rPr lang="en-US" dirty="0">
                <a:solidFill>
                  <a:srgbClr val="FFFF00"/>
                </a:solidFill>
              </a:rPr>
              <a:t>“</a:t>
            </a:r>
            <a:r>
              <a:rPr lang="en-US" b="0" i="0" dirty="0">
                <a:solidFill>
                  <a:srgbClr val="FFFF00"/>
                </a:solidFill>
                <a:effectLst/>
              </a:rPr>
              <a:t>no white person or persons shall be permitted to settle upon or occupy any portion of the Powder River country . . . or without the consent of the Indians first had and obtained, to pass through it”.</a:t>
            </a:r>
          </a:p>
          <a:p>
            <a:r>
              <a:rPr lang="en-US" dirty="0"/>
              <a:t>This was an </a:t>
            </a:r>
            <a:r>
              <a:rPr lang="en-US" i="1" dirty="0">
                <a:solidFill>
                  <a:srgbClr val="FFFF00"/>
                </a:solidFill>
              </a:rPr>
              <a:t>unqualified strategic victory</a:t>
            </a:r>
            <a:r>
              <a:rPr lang="en-US" dirty="0"/>
              <a:t>—the first an Indian nation had ever achieved against the USA through warfare. </a:t>
            </a:r>
          </a:p>
          <a:p>
            <a:r>
              <a:rPr lang="en-US" dirty="0"/>
              <a:t>And the last. </a:t>
            </a:r>
          </a:p>
        </p:txBody>
      </p:sp>
      <p:pic>
        <p:nvPicPr>
          <p:cNvPr id="10" name="Picture 9">
            <a:extLst>
              <a:ext uri="{FF2B5EF4-FFF2-40B4-BE49-F238E27FC236}">
                <a16:creationId xmlns:a16="http://schemas.microsoft.com/office/drawing/2014/main" id="{968C1BA0-7C15-95E1-9A58-110F842786F6}"/>
              </a:ext>
            </a:extLst>
          </p:cNvPr>
          <p:cNvPicPr>
            <a:picLocks noChangeAspect="1"/>
          </p:cNvPicPr>
          <p:nvPr/>
        </p:nvPicPr>
        <p:blipFill>
          <a:blip r:embed="rId2"/>
          <a:stretch>
            <a:fillRect/>
          </a:stretch>
        </p:blipFill>
        <p:spPr>
          <a:xfrm>
            <a:off x="10902078" y="593208"/>
            <a:ext cx="1219202" cy="1219202"/>
          </a:xfrm>
          <a:prstGeom prst="rect">
            <a:avLst/>
          </a:prstGeom>
        </p:spPr>
      </p:pic>
    </p:spTree>
    <p:extLst>
      <p:ext uri="{BB962C8B-B14F-4D97-AF65-F5344CB8AC3E}">
        <p14:creationId xmlns:p14="http://schemas.microsoft.com/office/powerpoint/2010/main" val="162586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BF44-284A-CF83-6B60-472E91445E31}"/>
              </a:ext>
            </a:extLst>
          </p:cNvPr>
          <p:cNvSpPr>
            <a:spLocks noGrp="1"/>
          </p:cNvSpPr>
          <p:nvPr>
            <p:ph type="title"/>
          </p:nvPr>
        </p:nvSpPr>
        <p:spPr/>
        <p:txBody>
          <a:bodyPr/>
          <a:lstStyle/>
          <a:p>
            <a:r>
              <a:rPr lang="en-US" dirty="0"/>
              <a:t>Who Was Red Cloud?</a:t>
            </a:r>
          </a:p>
        </p:txBody>
      </p:sp>
      <p:sp>
        <p:nvSpPr>
          <p:cNvPr id="3" name="Content Placeholder 2">
            <a:extLst>
              <a:ext uri="{FF2B5EF4-FFF2-40B4-BE49-F238E27FC236}">
                <a16:creationId xmlns:a16="http://schemas.microsoft.com/office/drawing/2014/main" id="{AE8320A7-A74D-0541-1550-F2D130A42A1D}"/>
              </a:ext>
            </a:extLst>
          </p:cNvPr>
          <p:cNvSpPr>
            <a:spLocks noGrp="1"/>
          </p:cNvSpPr>
          <p:nvPr>
            <p:ph idx="1"/>
          </p:nvPr>
        </p:nvSpPr>
        <p:spPr>
          <a:xfrm>
            <a:off x="680321" y="2336873"/>
            <a:ext cx="8463679" cy="4392074"/>
          </a:xfrm>
        </p:spPr>
        <p:txBody>
          <a:bodyPr/>
          <a:lstStyle/>
          <a:p>
            <a:r>
              <a:rPr lang="en-US" dirty="0"/>
              <a:t>Born 1822, son of Lone Man, a Brulé chief, and Walks as She Thinks, an Oglala of the Bad Face band. </a:t>
            </a:r>
          </a:p>
          <a:p>
            <a:r>
              <a:rPr lang="en-US" dirty="0"/>
              <a:t>Shortly before he was born a bright red meter streaked across the sky. Hi father named him </a:t>
            </a:r>
            <a:r>
              <a:rPr lang="en-US" dirty="0" err="1"/>
              <a:t>M</a:t>
            </a:r>
            <a:r>
              <a:rPr lang="en-US" i="1" dirty="0" err="1"/>
              <a:t>akhpiya-luta</a:t>
            </a:r>
            <a:r>
              <a:rPr lang="en-US" dirty="0"/>
              <a:t>: Red Cloud.</a:t>
            </a:r>
          </a:p>
          <a:p>
            <a:r>
              <a:rPr lang="en-US" dirty="0"/>
              <a:t>His father died of alcoholism when Red Cloud was four and his mother rejoined her Oglala band. He was raised in the lodge of maternal uncle, Old Smoke, a chief of the Bad Faces, the largest band of the Oglala.</a:t>
            </a:r>
          </a:p>
          <a:p>
            <a:r>
              <a:rPr lang="en-US" dirty="0"/>
              <a:t>Note that ancestry was traced </a:t>
            </a:r>
            <a:r>
              <a:rPr lang="en-US" dirty="0">
                <a:solidFill>
                  <a:srgbClr val="FFFF00"/>
                </a:solidFill>
              </a:rPr>
              <a:t>matrilineally</a:t>
            </a:r>
            <a:r>
              <a:rPr lang="en-US" dirty="0"/>
              <a:t>, and so Red Cloud was considered an Oglala rather than Brulé.</a:t>
            </a:r>
          </a:p>
        </p:txBody>
      </p:sp>
      <p:pic>
        <p:nvPicPr>
          <p:cNvPr id="4" name="Picture 3">
            <a:extLst>
              <a:ext uri="{FF2B5EF4-FFF2-40B4-BE49-F238E27FC236}">
                <a16:creationId xmlns:a16="http://schemas.microsoft.com/office/drawing/2014/main" id="{9F442E47-3FB1-55D5-2F6B-C3AB3B86C175}"/>
              </a:ext>
            </a:extLst>
          </p:cNvPr>
          <p:cNvPicPr>
            <a:picLocks noChangeAspect="1"/>
          </p:cNvPicPr>
          <p:nvPr/>
        </p:nvPicPr>
        <p:blipFill>
          <a:blip r:embed="rId2"/>
          <a:stretch>
            <a:fillRect/>
          </a:stretch>
        </p:blipFill>
        <p:spPr>
          <a:xfrm>
            <a:off x="10777896" y="557907"/>
            <a:ext cx="1414104" cy="1414104"/>
          </a:xfrm>
          <a:prstGeom prst="rect">
            <a:avLst/>
          </a:prstGeom>
        </p:spPr>
      </p:pic>
      <p:pic>
        <p:nvPicPr>
          <p:cNvPr id="6" name="Picture 5">
            <a:extLst>
              <a:ext uri="{FF2B5EF4-FFF2-40B4-BE49-F238E27FC236}">
                <a16:creationId xmlns:a16="http://schemas.microsoft.com/office/drawing/2014/main" id="{EDF4277D-5089-D4A0-66D8-81F450851123}"/>
              </a:ext>
            </a:extLst>
          </p:cNvPr>
          <p:cNvPicPr>
            <a:picLocks noChangeAspect="1"/>
          </p:cNvPicPr>
          <p:nvPr/>
        </p:nvPicPr>
        <p:blipFill>
          <a:blip r:embed="rId3"/>
          <a:stretch>
            <a:fillRect/>
          </a:stretch>
        </p:blipFill>
        <p:spPr>
          <a:xfrm>
            <a:off x="9368589" y="2195763"/>
            <a:ext cx="2684045" cy="4392074"/>
          </a:xfrm>
          <a:prstGeom prst="rect">
            <a:avLst/>
          </a:prstGeom>
        </p:spPr>
      </p:pic>
    </p:spTree>
    <p:extLst>
      <p:ext uri="{BB962C8B-B14F-4D97-AF65-F5344CB8AC3E}">
        <p14:creationId xmlns:p14="http://schemas.microsoft.com/office/powerpoint/2010/main" val="9130496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87769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BF44-284A-CF83-6B60-472E91445E31}"/>
              </a:ext>
            </a:extLst>
          </p:cNvPr>
          <p:cNvSpPr>
            <a:spLocks noGrp="1"/>
          </p:cNvSpPr>
          <p:nvPr>
            <p:ph type="title"/>
          </p:nvPr>
        </p:nvSpPr>
        <p:spPr/>
        <p:txBody>
          <a:bodyPr/>
          <a:lstStyle/>
          <a:p>
            <a:r>
              <a:rPr lang="en-US" dirty="0"/>
              <a:t>Who Was Red Cloud?</a:t>
            </a:r>
          </a:p>
        </p:txBody>
      </p:sp>
      <p:sp>
        <p:nvSpPr>
          <p:cNvPr id="3" name="Content Placeholder 2">
            <a:extLst>
              <a:ext uri="{FF2B5EF4-FFF2-40B4-BE49-F238E27FC236}">
                <a16:creationId xmlns:a16="http://schemas.microsoft.com/office/drawing/2014/main" id="{AE8320A7-A74D-0541-1550-F2D130A42A1D}"/>
              </a:ext>
            </a:extLst>
          </p:cNvPr>
          <p:cNvSpPr>
            <a:spLocks noGrp="1"/>
          </p:cNvSpPr>
          <p:nvPr>
            <p:ph idx="1"/>
          </p:nvPr>
        </p:nvSpPr>
        <p:spPr>
          <a:xfrm>
            <a:off x="465221" y="2336873"/>
            <a:ext cx="7170821" cy="4392074"/>
          </a:xfrm>
        </p:spPr>
        <p:txBody>
          <a:bodyPr>
            <a:normAutofit/>
          </a:bodyPr>
          <a:lstStyle/>
          <a:p>
            <a:r>
              <a:rPr lang="en-US" dirty="0"/>
              <a:t>Despite his uncle’s status as a chief, Red Cloud’s own father’s membership in a different tribe, and his death by alcohol, remained a blot on the boy’s reputation. </a:t>
            </a:r>
          </a:p>
          <a:p>
            <a:r>
              <a:rPr lang="en-US" dirty="0"/>
              <a:t>As a result, Red Cloud strove harder than any of the others, and as a young man soon gained a reputation as the bravest and most clever warrior in the band.</a:t>
            </a:r>
          </a:p>
          <a:p>
            <a:r>
              <a:rPr lang="en-US" dirty="0"/>
              <a:t>Red Cloud taught himself to track at night by walking for hours on moonless nights barefoot, to learn what the ground felt like where men had walked. </a:t>
            </a:r>
          </a:p>
        </p:txBody>
      </p:sp>
      <p:pic>
        <p:nvPicPr>
          <p:cNvPr id="4" name="Picture 3">
            <a:extLst>
              <a:ext uri="{FF2B5EF4-FFF2-40B4-BE49-F238E27FC236}">
                <a16:creationId xmlns:a16="http://schemas.microsoft.com/office/drawing/2014/main" id="{9F442E47-3FB1-55D5-2F6B-C3AB3B86C175}"/>
              </a:ext>
            </a:extLst>
          </p:cNvPr>
          <p:cNvPicPr>
            <a:picLocks noChangeAspect="1"/>
          </p:cNvPicPr>
          <p:nvPr/>
        </p:nvPicPr>
        <p:blipFill>
          <a:blip r:embed="rId2"/>
          <a:stretch>
            <a:fillRect/>
          </a:stretch>
        </p:blipFill>
        <p:spPr>
          <a:xfrm>
            <a:off x="10777896" y="557907"/>
            <a:ext cx="1414104" cy="1414104"/>
          </a:xfrm>
          <a:prstGeom prst="rect">
            <a:avLst/>
          </a:prstGeom>
        </p:spPr>
      </p:pic>
      <p:pic>
        <p:nvPicPr>
          <p:cNvPr id="7" name="Picture 6">
            <a:extLst>
              <a:ext uri="{FF2B5EF4-FFF2-40B4-BE49-F238E27FC236}">
                <a16:creationId xmlns:a16="http://schemas.microsoft.com/office/drawing/2014/main" id="{C75098D1-65A2-1A1B-53B5-F30AF2FF23E0}"/>
              </a:ext>
            </a:extLst>
          </p:cNvPr>
          <p:cNvPicPr>
            <a:picLocks noChangeAspect="1"/>
          </p:cNvPicPr>
          <p:nvPr/>
        </p:nvPicPr>
        <p:blipFill>
          <a:blip r:embed="rId3"/>
          <a:stretch>
            <a:fillRect/>
          </a:stretch>
        </p:blipFill>
        <p:spPr>
          <a:xfrm>
            <a:off x="7870603" y="2332862"/>
            <a:ext cx="4118919" cy="3937686"/>
          </a:xfrm>
          <a:prstGeom prst="rect">
            <a:avLst/>
          </a:prstGeom>
        </p:spPr>
      </p:pic>
    </p:spTree>
    <p:extLst>
      <p:ext uri="{BB962C8B-B14F-4D97-AF65-F5344CB8AC3E}">
        <p14:creationId xmlns:p14="http://schemas.microsoft.com/office/powerpoint/2010/main" val="252242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BF44-284A-CF83-6B60-472E91445E31}"/>
              </a:ext>
            </a:extLst>
          </p:cNvPr>
          <p:cNvSpPr>
            <a:spLocks noGrp="1"/>
          </p:cNvSpPr>
          <p:nvPr>
            <p:ph type="title"/>
          </p:nvPr>
        </p:nvSpPr>
        <p:spPr/>
        <p:txBody>
          <a:bodyPr/>
          <a:lstStyle/>
          <a:p>
            <a:r>
              <a:rPr lang="en-US" dirty="0"/>
              <a:t>Who Was Red Cloud?</a:t>
            </a:r>
          </a:p>
        </p:txBody>
      </p:sp>
      <p:sp>
        <p:nvSpPr>
          <p:cNvPr id="3" name="Content Placeholder 2">
            <a:extLst>
              <a:ext uri="{FF2B5EF4-FFF2-40B4-BE49-F238E27FC236}">
                <a16:creationId xmlns:a16="http://schemas.microsoft.com/office/drawing/2014/main" id="{AE8320A7-A74D-0541-1550-F2D130A42A1D}"/>
              </a:ext>
            </a:extLst>
          </p:cNvPr>
          <p:cNvSpPr>
            <a:spLocks noGrp="1"/>
          </p:cNvSpPr>
          <p:nvPr>
            <p:ph idx="1"/>
          </p:nvPr>
        </p:nvSpPr>
        <p:spPr>
          <a:xfrm>
            <a:off x="465221" y="2336873"/>
            <a:ext cx="7860632" cy="4392074"/>
          </a:xfrm>
        </p:spPr>
        <p:txBody>
          <a:bodyPr>
            <a:normAutofit/>
          </a:bodyPr>
          <a:lstStyle/>
          <a:p>
            <a:r>
              <a:rPr lang="en-US" dirty="0"/>
              <a:t>He also understood tribal politics and knew he had to marry well in order to rise in the leadership. He wooed and wed Pretty Owl, the daughter of one of the most respected families in the band.</a:t>
            </a:r>
          </a:p>
          <a:p>
            <a:r>
              <a:rPr lang="en-US" dirty="0"/>
              <a:t>He paid a bride price of twelve horses, one of them his favorite pony.</a:t>
            </a:r>
          </a:p>
          <a:p>
            <a:r>
              <a:rPr lang="en-US" dirty="0"/>
              <a:t>She was his only wife and they remained together his entire life. They had five or six children together. Their eldest </a:t>
            </a:r>
            <a:r>
              <a:rPr lang="en-US" i="1" dirty="0"/>
              <a:t>(possible only) </a:t>
            </a:r>
            <a:r>
              <a:rPr lang="en-US" dirty="0"/>
              <a:t>son Jack succeeded him as Head Man of the Oglala.</a:t>
            </a:r>
          </a:p>
        </p:txBody>
      </p:sp>
      <p:pic>
        <p:nvPicPr>
          <p:cNvPr id="4" name="Picture 3">
            <a:extLst>
              <a:ext uri="{FF2B5EF4-FFF2-40B4-BE49-F238E27FC236}">
                <a16:creationId xmlns:a16="http://schemas.microsoft.com/office/drawing/2014/main" id="{9F442E47-3FB1-55D5-2F6B-C3AB3B86C175}"/>
              </a:ext>
            </a:extLst>
          </p:cNvPr>
          <p:cNvPicPr>
            <a:picLocks noChangeAspect="1"/>
          </p:cNvPicPr>
          <p:nvPr/>
        </p:nvPicPr>
        <p:blipFill>
          <a:blip r:embed="rId2"/>
          <a:stretch>
            <a:fillRect/>
          </a:stretch>
        </p:blipFill>
        <p:spPr>
          <a:xfrm>
            <a:off x="10777896" y="557907"/>
            <a:ext cx="1414104" cy="1414104"/>
          </a:xfrm>
          <a:prstGeom prst="rect">
            <a:avLst/>
          </a:prstGeom>
        </p:spPr>
      </p:pic>
      <p:pic>
        <p:nvPicPr>
          <p:cNvPr id="6" name="Picture 5">
            <a:extLst>
              <a:ext uri="{FF2B5EF4-FFF2-40B4-BE49-F238E27FC236}">
                <a16:creationId xmlns:a16="http://schemas.microsoft.com/office/drawing/2014/main" id="{98F43AA0-2B0D-0011-1459-41E25E1063DE}"/>
              </a:ext>
            </a:extLst>
          </p:cNvPr>
          <p:cNvPicPr>
            <a:picLocks noChangeAspect="1"/>
          </p:cNvPicPr>
          <p:nvPr/>
        </p:nvPicPr>
        <p:blipFill>
          <a:blip r:embed="rId3"/>
          <a:stretch>
            <a:fillRect/>
          </a:stretch>
        </p:blipFill>
        <p:spPr>
          <a:xfrm>
            <a:off x="8584322" y="2239527"/>
            <a:ext cx="3432217" cy="4392074"/>
          </a:xfrm>
          <a:prstGeom prst="rect">
            <a:avLst/>
          </a:prstGeom>
        </p:spPr>
      </p:pic>
    </p:spTree>
    <p:extLst>
      <p:ext uri="{BB962C8B-B14F-4D97-AF65-F5344CB8AC3E}">
        <p14:creationId xmlns:p14="http://schemas.microsoft.com/office/powerpoint/2010/main" val="172378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BF44-284A-CF83-6B60-472E91445E31}"/>
              </a:ext>
            </a:extLst>
          </p:cNvPr>
          <p:cNvSpPr>
            <a:spLocks noGrp="1"/>
          </p:cNvSpPr>
          <p:nvPr>
            <p:ph type="title"/>
          </p:nvPr>
        </p:nvSpPr>
        <p:spPr/>
        <p:txBody>
          <a:bodyPr/>
          <a:lstStyle/>
          <a:p>
            <a:r>
              <a:rPr lang="en-US" dirty="0"/>
              <a:t>Who Was Red Cloud?</a:t>
            </a:r>
          </a:p>
        </p:txBody>
      </p:sp>
      <p:sp>
        <p:nvSpPr>
          <p:cNvPr id="3" name="Content Placeholder 2">
            <a:extLst>
              <a:ext uri="{FF2B5EF4-FFF2-40B4-BE49-F238E27FC236}">
                <a16:creationId xmlns:a16="http://schemas.microsoft.com/office/drawing/2014/main" id="{AE8320A7-A74D-0541-1550-F2D130A42A1D}"/>
              </a:ext>
            </a:extLst>
          </p:cNvPr>
          <p:cNvSpPr>
            <a:spLocks noGrp="1"/>
          </p:cNvSpPr>
          <p:nvPr>
            <p:ph idx="1"/>
          </p:nvPr>
        </p:nvSpPr>
        <p:spPr>
          <a:xfrm>
            <a:off x="465221" y="2336873"/>
            <a:ext cx="5919537" cy="4392074"/>
          </a:xfrm>
        </p:spPr>
        <p:txBody>
          <a:bodyPr>
            <a:normAutofit fontScale="92500"/>
          </a:bodyPr>
          <a:lstStyle/>
          <a:p>
            <a:r>
              <a:rPr lang="en-US" dirty="0"/>
              <a:t>In the early 1840s, at the age of about twenty, Red Cloud was acknowledged as the </a:t>
            </a:r>
            <a:r>
              <a:rPr lang="en-US" i="1" dirty="0" err="1">
                <a:solidFill>
                  <a:srgbClr val="FFFF00"/>
                </a:solidFill>
              </a:rPr>
              <a:t>blotahunka</a:t>
            </a:r>
            <a:r>
              <a:rPr lang="en-US" dirty="0"/>
              <a:t> of the Bad Faces, a term meaning foremost warrior, usually translated as war chief.</a:t>
            </a:r>
          </a:p>
          <a:p>
            <a:r>
              <a:rPr lang="en-US" dirty="0"/>
              <a:t>In 1855 he had become the </a:t>
            </a:r>
            <a:r>
              <a:rPr lang="en-US" i="1" dirty="0" err="1">
                <a:solidFill>
                  <a:srgbClr val="FFFF00"/>
                </a:solidFill>
              </a:rPr>
              <a:t>blotahunka</a:t>
            </a:r>
            <a:r>
              <a:rPr lang="en-US" i="1" dirty="0">
                <a:solidFill>
                  <a:srgbClr val="FFFF00"/>
                </a:solidFill>
              </a:rPr>
              <a:t> </a:t>
            </a:r>
            <a:r>
              <a:rPr lang="en-US" dirty="0"/>
              <a:t>of the Oglala tribe and was honored by the entire Lakota nation by elevation to the chieftain class, a prerequisite for advancing from war leader to tribal elder.</a:t>
            </a:r>
          </a:p>
          <a:p>
            <a:r>
              <a:rPr lang="en-US" dirty="0"/>
              <a:t>By 1866 he had become the </a:t>
            </a:r>
            <a:r>
              <a:rPr lang="en-US" i="1" dirty="0" err="1">
                <a:solidFill>
                  <a:srgbClr val="FFFF00"/>
                </a:solidFill>
              </a:rPr>
              <a:t>blotahunka</a:t>
            </a:r>
            <a:r>
              <a:rPr lang="en-US" i="1" dirty="0">
                <a:solidFill>
                  <a:srgbClr val="FFFF00"/>
                </a:solidFill>
              </a:rPr>
              <a:t> </a:t>
            </a:r>
            <a:r>
              <a:rPr lang="en-US" i="1" dirty="0" err="1">
                <a:solidFill>
                  <a:srgbClr val="FFFF00"/>
                </a:solidFill>
              </a:rPr>
              <a:t>ataya</a:t>
            </a:r>
            <a:r>
              <a:rPr lang="en-US" i="1" dirty="0">
                <a:solidFill>
                  <a:srgbClr val="FFFF00"/>
                </a:solidFill>
              </a:rPr>
              <a:t>, </a:t>
            </a:r>
            <a:r>
              <a:rPr lang="en-US" dirty="0"/>
              <a:t>war chief of the entire Lakota </a:t>
            </a:r>
            <a:r>
              <a:rPr lang="en-US" dirty="0" err="1"/>
              <a:t>Naion</a:t>
            </a:r>
            <a:r>
              <a:rPr lang="en-US" dirty="0"/>
              <a:t>.</a:t>
            </a:r>
          </a:p>
          <a:p>
            <a:endParaRPr lang="en-US" dirty="0"/>
          </a:p>
        </p:txBody>
      </p:sp>
      <p:pic>
        <p:nvPicPr>
          <p:cNvPr id="4" name="Picture 3">
            <a:extLst>
              <a:ext uri="{FF2B5EF4-FFF2-40B4-BE49-F238E27FC236}">
                <a16:creationId xmlns:a16="http://schemas.microsoft.com/office/drawing/2014/main" id="{9F442E47-3FB1-55D5-2F6B-C3AB3B86C175}"/>
              </a:ext>
            </a:extLst>
          </p:cNvPr>
          <p:cNvPicPr>
            <a:picLocks noChangeAspect="1"/>
          </p:cNvPicPr>
          <p:nvPr/>
        </p:nvPicPr>
        <p:blipFill>
          <a:blip r:embed="rId2"/>
          <a:stretch>
            <a:fillRect/>
          </a:stretch>
        </p:blipFill>
        <p:spPr>
          <a:xfrm>
            <a:off x="10777896" y="557907"/>
            <a:ext cx="1414104" cy="1414104"/>
          </a:xfrm>
          <a:prstGeom prst="rect">
            <a:avLst/>
          </a:prstGeom>
        </p:spPr>
      </p:pic>
      <p:pic>
        <p:nvPicPr>
          <p:cNvPr id="7" name="Picture 6">
            <a:extLst>
              <a:ext uri="{FF2B5EF4-FFF2-40B4-BE49-F238E27FC236}">
                <a16:creationId xmlns:a16="http://schemas.microsoft.com/office/drawing/2014/main" id="{7A6E2216-1BF9-CDA3-1D12-CEFA0BDC13F3}"/>
              </a:ext>
            </a:extLst>
          </p:cNvPr>
          <p:cNvPicPr>
            <a:picLocks noChangeAspect="1"/>
          </p:cNvPicPr>
          <p:nvPr/>
        </p:nvPicPr>
        <p:blipFill>
          <a:blip r:embed="rId3"/>
          <a:stretch>
            <a:fillRect/>
          </a:stretch>
        </p:blipFill>
        <p:spPr>
          <a:xfrm>
            <a:off x="6593305" y="2064253"/>
            <a:ext cx="5486400" cy="4343400"/>
          </a:xfrm>
          <a:prstGeom prst="rect">
            <a:avLst/>
          </a:prstGeom>
        </p:spPr>
      </p:pic>
    </p:spTree>
    <p:extLst>
      <p:ext uri="{BB962C8B-B14F-4D97-AF65-F5344CB8AC3E}">
        <p14:creationId xmlns:p14="http://schemas.microsoft.com/office/powerpoint/2010/main" val="267595270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14929</TotalTime>
  <Words>4346</Words>
  <Application>Microsoft Office PowerPoint</Application>
  <PresentationFormat>Widescreen</PresentationFormat>
  <Paragraphs>239</Paragraphs>
  <Slides>60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Trebuchet MS</vt:lpstr>
      <vt:lpstr>Berlin</vt:lpstr>
      <vt:lpstr>“A Good Day To Die” Indian Wars in the American West</vt:lpstr>
      <vt:lpstr>Course Outline</vt:lpstr>
      <vt:lpstr>“A Good Day To Die” Indian Wars in the West</vt:lpstr>
      <vt:lpstr>Red Cloud’s War</vt:lpstr>
      <vt:lpstr>PART 1:  Red Cloud and the Lakota</vt:lpstr>
      <vt:lpstr>Who Was Red Cloud?</vt:lpstr>
      <vt:lpstr>Who Was Red Cloud?</vt:lpstr>
      <vt:lpstr>Who Was Red Cloud?</vt:lpstr>
      <vt:lpstr>Who Was Red Cloud?</vt:lpstr>
      <vt:lpstr>Red Cloud’s Army</vt:lpstr>
      <vt:lpstr>PART 2: The Bozeman Trail and the Army</vt:lpstr>
      <vt:lpstr>The Bozeman Trail  (Guess what? It’s all about gold!)</vt:lpstr>
      <vt:lpstr>Whose Land is It?</vt:lpstr>
      <vt:lpstr>Negotiations</vt:lpstr>
      <vt:lpstr>Red Cloud’s Declaration of War</vt:lpstr>
      <vt:lpstr>The Army</vt:lpstr>
      <vt:lpstr>The Army</vt:lpstr>
      <vt:lpstr>The Army</vt:lpstr>
      <vt:lpstr>The Army</vt:lpstr>
      <vt:lpstr>Fort Phil Kearny</vt:lpstr>
      <vt:lpstr>PART 3: The Fighting Begins </vt:lpstr>
      <vt:lpstr>The Fighting Begins</vt:lpstr>
      <vt:lpstr>The Bickering Begins as Well</vt:lpstr>
      <vt:lpstr>December 6</vt:lpstr>
      <vt:lpstr>December 6</vt:lpstr>
      <vt:lpstr>December 6</vt:lpstr>
      <vt:lpstr>December 6 Results </vt:lpstr>
      <vt:lpstr>December 6 Results </vt:lpstr>
      <vt:lpstr>December 19</vt:lpstr>
      <vt:lpstr>December 20: The Prophecy</vt:lpstr>
      <vt:lpstr>A Good Day to Die</vt:lpstr>
      <vt:lpstr>PART 4: Fetterman’s “Massacre”</vt:lpstr>
      <vt:lpstr>December 21</vt:lpstr>
      <vt:lpstr>Fetterman’s Command</vt:lpstr>
      <vt:lpstr>December 21</vt:lpstr>
      <vt:lpstr>The Ten Riders</vt:lpstr>
      <vt:lpstr>December 21</vt:lpstr>
      <vt:lpstr>December 21</vt:lpstr>
      <vt:lpstr>December 21</vt:lpstr>
      <vt:lpstr>“Fetterman’s Massacre”</vt:lpstr>
      <vt:lpstr>“Fetterman’s Massacre”</vt:lpstr>
      <vt:lpstr>Immediate Aftermath</vt:lpstr>
      <vt:lpstr>Immediate Aftermath</vt:lpstr>
      <vt:lpstr>Immediate Aftermath</vt:lpstr>
      <vt:lpstr>PART 5:  The Second Year</vt:lpstr>
      <vt:lpstr>More Soldiers and Weapons</vt:lpstr>
      <vt:lpstr>Divided Indian Counsel</vt:lpstr>
      <vt:lpstr>The Hayfield Fight : August 1, 1867</vt:lpstr>
      <vt:lpstr>The Hayfield Fight : August 1, 1867</vt:lpstr>
      <vt:lpstr>The Hayfield Fight : August 1, 1867</vt:lpstr>
      <vt:lpstr>The Wagon Box Fight: August 2, 1867</vt:lpstr>
      <vt:lpstr>The Wagon Box Fight: August 2, 1867</vt:lpstr>
      <vt:lpstr>The Wagon Box Fight: August 2, 1867</vt:lpstr>
      <vt:lpstr>The Wagon Box Fight: August 2, 1867</vt:lpstr>
      <vt:lpstr>The Wagon Box Fight: August 2, 1867</vt:lpstr>
      <vt:lpstr>PART 6:  Peace (For a While)</vt:lpstr>
      <vt:lpstr>Red Cloud’s View</vt:lpstr>
      <vt:lpstr>The Army’s View</vt:lpstr>
      <vt:lpstr>Negotiations</vt:lpstr>
      <vt:lpstr>A Good Day to 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OLLI</cp:lastModifiedBy>
  <cp:revision>374</cp:revision>
  <dcterms:created xsi:type="dcterms:W3CDTF">2019-06-05T02:37:21Z</dcterms:created>
  <dcterms:modified xsi:type="dcterms:W3CDTF">2023-02-23T14:17:56Z</dcterms:modified>
</cp:coreProperties>
</file>