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504" r:id="rId2"/>
    <p:sldId id="505" r:id="rId3"/>
    <p:sldId id="513" r:id="rId4"/>
    <p:sldId id="431" r:id="rId5"/>
    <p:sldId id="552" r:id="rId6"/>
    <p:sldId id="559" r:id="rId7"/>
    <p:sldId id="560" r:id="rId8"/>
    <p:sldId id="574" r:id="rId9"/>
    <p:sldId id="589" r:id="rId10"/>
    <p:sldId id="572" r:id="rId11"/>
    <p:sldId id="575" r:id="rId12"/>
    <p:sldId id="576" r:id="rId13"/>
    <p:sldId id="573" r:id="rId14"/>
    <p:sldId id="563" r:id="rId15"/>
    <p:sldId id="590" r:id="rId16"/>
    <p:sldId id="571" r:id="rId17"/>
    <p:sldId id="588" r:id="rId18"/>
    <p:sldId id="564" r:id="rId19"/>
    <p:sldId id="565" r:id="rId20"/>
    <p:sldId id="554" r:id="rId21"/>
    <p:sldId id="551" r:id="rId22"/>
    <p:sldId id="553" r:id="rId23"/>
    <p:sldId id="568" r:id="rId24"/>
    <p:sldId id="582" r:id="rId25"/>
    <p:sldId id="581" r:id="rId26"/>
    <p:sldId id="566" r:id="rId27"/>
    <p:sldId id="586" r:id="rId28"/>
    <p:sldId id="583" r:id="rId29"/>
    <p:sldId id="584" r:id="rId30"/>
    <p:sldId id="585" r:id="rId31"/>
    <p:sldId id="567" r:id="rId32"/>
    <p:sldId id="569" r:id="rId33"/>
    <p:sldId id="587" r:id="rId34"/>
    <p:sldId id="577" r:id="rId35"/>
    <p:sldId id="578" r:id="rId36"/>
    <p:sldId id="579" r:id="rId37"/>
    <p:sldId id="570" r:id="rId38"/>
    <p:sldId id="580" r:id="rId39"/>
    <p:sldId id="555" r:id="rId40"/>
    <p:sldId id="556" r:id="rId41"/>
    <p:sldId id="550"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rey Nyquist" initials="J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81" autoAdjust="0"/>
    <p:restoredTop sz="94270" autoAdjust="0"/>
  </p:normalViewPr>
  <p:slideViewPr>
    <p:cSldViewPr snapToGrid="0">
      <p:cViewPr varScale="1">
        <p:scale>
          <a:sx n="115" d="100"/>
          <a:sy n="115" d="100"/>
        </p:scale>
        <p:origin x="132"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71CDB3-D48F-4401-98FB-15A33C46A95A}" type="datetimeFigureOut">
              <a:rPr lang="en-US" smtClean="0"/>
              <a:t>2/16/2023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12DDF-C043-406B-BB80-74E744C83A74}" type="slidenum">
              <a:rPr lang="en-US" smtClean="0"/>
              <a:t>‹#›</a:t>
            </a:fld>
            <a:endParaRPr lang="en-US"/>
          </a:p>
        </p:txBody>
      </p:sp>
    </p:spTree>
    <p:extLst>
      <p:ext uri="{BB962C8B-B14F-4D97-AF65-F5344CB8AC3E}">
        <p14:creationId xmlns:p14="http://schemas.microsoft.com/office/powerpoint/2010/main" val="2651626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12DDF-C043-406B-BB80-74E744C83A74}" type="slidenum">
              <a:rPr lang="en-US" smtClean="0"/>
              <a:t>6</a:t>
            </a:fld>
            <a:endParaRPr lang="en-US"/>
          </a:p>
        </p:txBody>
      </p:sp>
    </p:spTree>
    <p:extLst>
      <p:ext uri="{BB962C8B-B14F-4D97-AF65-F5344CB8AC3E}">
        <p14:creationId xmlns:p14="http://schemas.microsoft.com/office/powerpoint/2010/main" val="560881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2/16/2023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2/16/2023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2/16/2023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2/16/2023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2/16/2023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2/16/2023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2/16/2023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2/16/2023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2/16/2023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fontScale="90000"/>
          </a:bodyPr>
          <a:lstStyle/>
          <a:p>
            <a:pPr algn="ctr"/>
            <a:r>
              <a:rPr lang="en-US" sz="4800" dirty="0"/>
              <a:t>“A Good Day To Die”</a:t>
            </a:r>
            <a:br>
              <a:rPr lang="en-US" sz="4800" dirty="0"/>
            </a:br>
            <a:r>
              <a:rPr lang="en-US" sz="4800" dirty="0"/>
              <a:t>Indian Wars in the American West</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p:txBody>
          <a:bodyPr>
            <a:normAutofit/>
          </a:bodyPr>
          <a:lstStyle/>
          <a:p>
            <a:pPr marL="0" indent="0">
              <a:buNone/>
            </a:pPr>
            <a:endParaRPr lang="en-US" sz="6000" dirty="0"/>
          </a:p>
          <a:p>
            <a:pPr marL="0" indent="0" algn="ctr">
              <a:buNone/>
            </a:pPr>
            <a:endParaRPr lang="en-US" sz="6000" dirty="0"/>
          </a:p>
        </p:txBody>
      </p:sp>
      <p:pic>
        <p:nvPicPr>
          <p:cNvPr id="11" name="Picture 10">
            <a:extLst>
              <a:ext uri="{FF2B5EF4-FFF2-40B4-BE49-F238E27FC236}">
                <a16:creationId xmlns:a16="http://schemas.microsoft.com/office/drawing/2014/main" id="{F8E536E2-D2FD-DEAA-A180-9F8FB2F40B69}"/>
              </a:ext>
            </a:extLst>
          </p:cNvPr>
          <p:cNvPicPr>
            <a:picLocks noChangeAspect="1"/>
          </p:cNvPicPr>
          <p:nvPr/>
        </p:nvPicPr>
        <p:blipFill>
          <a:blip r:embed="rId2"/>
          <a:stretch>
            <a:fillRect/>
          </a:stretch>
        </p:blipFill>
        <p:spPr>
          <a:xfrm>
            <a:off x="10726680" y="582591"/>
            <a:ext cx="1399815" cy="1422212"/>
          </a:xfrm>
          <a:prstGeom prst="rect">
            <a:avLst/>
          </a:prstGeom>
        </p:spPr>
      </p:pic>
    </p:spTree>
    <p:extLst>
      <p:ext uri="{BB962C8B-B14F-4D97-AF65-F5344CB8AC3E}">
        <p14:creationId xmlns:p14="http://schemas.microsoft.com/office/powerpoint/2010/main" val="2860159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17892-8126-7138-23DD-7208B6DE8585}"/>
              </a:ext>
            </a:extLst>
          </p:cNvPr>
          <p:cNvSpPr>
            <a:spLocks noGrp="1"/>
          </p:cNvSpPr>
          <p:nvPr>
            <p:ph type="title"/>
          </p:nvPr>
        </p:nvSpPr>
        <p:spPr/>
        <p:txBody>
          <a:bodyPr/>
          <a:lstStyle/>
          <a:p>
            <a:pPr algn="ctr"/>
            <a:r>
              <a:rPr lang="en-US" dirty="0"/>
              <a:t>Governance</a:t>
            </a:r>
          </a:p>
        </p:txBody>
      </p:sp>
      <p:sp>
        <p:nvSpPr>
          <p:cNvPr id="3" name="Content Placeholder 2">
            <a:extLst>
              <a:ext uri="{FF2B5EF4-FFF2-40B4-BE49-F238E27FC236}">
                <a16:creationId xmlns:a16="http://schemas.microsoft.com/office/drawing/2014/main" id="{54D08BD9-C8DB-5D9B-3F2D-E5E15763CAEA}"/>
              </a:ext>
            </a:extLst>
          </p:cNvPr>
          <p:cNvSpPr>
            <a:spLocks noGrp="1"/>
          </p:cNvSpPr>
          <p:nvPr>
            <p:ph idx="1"/>
          </p:nvPr>
        </p:nvSpPr>
        <p:spPr>
          <a:xfrm>
            <a:off x="165556" y="2336872"/>
            <a:ext cx="7791328" cy="4521127"/>
          </a:xfrm>
        </p:spPr>
        <p:txBody>
          <a:bodyPr>
            <a:normAutofit/>
          </a:bodyPr>
          <a:lstStyle/>
          <a:p>
            <a:r>
              <a:rPr lang="en-US" dirty="0"/>
              <a:t>Tribal elders choose emerging leaders to manage the hunt and wage war. </a:t>
            </a:r>
          </a:p>
          <a:p>
            <a:r>
              <a:rPr lang="en-US" dirty="0"/>
              <a:t>Successful leaders then become elders. In the Lakota, a band had a set number of elders elected for life. When one died, the surviving elders elected his replacement. </a:t>
            </a:r>
          </a:p>
          <a:p>
            <a:r>
              <a:rPr lang="en-US" dirty="0"/>
              <a:t>Police power limited to the hunt and the camp. War was less regulated.</a:t>
            </a:r>
          </a:p>
          <a:p>
            <a:r>
              <a:rPr lang="en-US" dirty="0"/>
              <a:t>In most cases, the only power a leader has is to persuade. His recognition by the elders, however, encourages the members of the tribe to give his words respect. </a:t>
            </a:r>
          </a:p>
          <a:p>
            <a:pPr marL="0" indent="0">
              <a:buNone/>
            </a:pPr>
            <a:endParaRPr lang="en-US" dirty="0"/>
          </a:p>
        </p:txBody>
      </p:sp>
      <p:pic>
        <p:nvPicPr>
          <p:cNvPr id="7" name="Picture 6">
            <a:extLst>
              <a:ext uri="{FF2B5EF4-FFF2-40B4-BE49-F238E27FC236}">
                <a16:creationId xmlns:a16="http://schemas.microsoft.com/office/drawing/2014/main" id="{65A0376F-FFEA-1C22-9844-4D7CD6BB0818}"/>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3629081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C5C1-D3EA-F7B1-3059-BBF6FDA2DC73}"/>
              </a:ext>
            </a:extLst>
          </p:cNvPr>
          <p:cNvSpPr>
            <a:spLocks noGrp="1"/>
          </p:cNvSpPr>
          <p:nvPr>
            <p:ph type="title"/>
          </p:nvPr>
        </p:nvSpPr>
        <p:spPr/>
        <p:txBody>
          <a:bodyPr/>
          <a:lstStyle/>
          <a:p>
            <a:pPr algn="ctr"/>
            <a:r>
              <a:rPr lang="en-US" dirty="0"/>
              <a:t>Spirituality</a:t>
            </a:r>
          </a:p>
        </p:txBody>
      </p:sp>
      <p:sp>
        <p:nvSpPr>
          <p:cNvPr id="3" name="Content Placeholder 2">
            <a:extLst>
              <a:ext uri="{FF2B5EF4-FFF2-40B4-BE49-F238E27FC236}">
                <a16:creationId xmlns:a16="http://schemas.microsoft.com/office/drawing/2014/main" id="{D6EBDF93-590C-2C15-B11A-079442481097}"/>
              </a:ext>
            </a:extLst>
          </p:cNvPr>
          <p:cNvSpPr>
            <a:spLocks noGrp="1"/>
          </p:cNvSpPr>
          <p:nvPr>
            <p:ph idx="1"/>
          </p:nvPr>
        </p:nvSpPr>
        <p:spPr>
          <a:xfrm>
            <a:off x="680321" y="2336873"/>
            <a:ext cx="7388857" cy="4192264"/>
          </a:xfrm>
        </p:spPr>
        <p:txBody>
          <a:bodyPr>
            <a:normAutofit/>
          </a:bodyPr>
          <a:lstStyle/>
          <a:p>
            <a:r>
              <a:rPr lang="en-US" b="1" dirty="0">
                <a:solidFill>
                  <a:srgbClr val="FFFF00"/>
                </a:solidFill>
                <a:latin typeface="Arial" panose="020B0604020202020204" pitchFamily="34" charset="0"/>
              </a:rPr>
              <a:t>Transactional: </a:t>
            </a:r>
            <a:r>
              <a:rPr lang="en-US" b="0" i="0" dirty="0">
                <a:effectLst/>
                <a:latin typeface="Arial" panose="020B0604020202020204" pitchFamily="34" charset="0"/>
              </a:rPr>
              <a:t>Everything is dynamically alive, with relationships rather than rules as its laws.</a:t>
            </a:r>
            <a:endParaRPr lang="en-US" dirty="0"/>
          </a:p>
          <a:p>
            <a:r>
              <a:rPr lang="en-US" b="1" dirty="0">
                <a:solidFill>
                  <a:srgbClr val="FFFF00"/>
                </a:solidFill>
              </a:rPr>
              <a:t>Nature-attuned</a:t>
            </a:r>
            <a:r>
              <a:rPr lang="en-US" b="1" dirty="0"/>
              <a:t>: </a:t>
            </a:r>
            <a:r>
              <a:rPr lang="en-US" dirty="0"/>
              <a:t>Animism strongly present.</a:t>
            </a:r>
          </a:p>
          <a:p>
            <a:r>
              <a:rPr lang="en-US" b="1" dirty="0">
                <a:solidFill>
                  <a:srgbClr val="FFFF00"/>
                </a:solidFill>
              </a:rPr>
              <a:t>Spirit Beings: </a:t>
            </a:r>
            <a:r>
              <a:rPr lang="en-US" dirty="0"/>
              <a:t>Power (“Medicine”)derived as gifts from spirit beings. Magical power to avoid injury, cure illness, </a:t>
            </a:r>
            <a:r>
              <a:rPr lang="en-US" dirty="0" err="1"/>
              <a:t>sueed</a:t>
            </a:r>
            <a:r>
              <a:rPr lang="en-US" dirty="0"/>
              <a:t> at the hunt.</a:t>
            </a:r>
          </a:p>
          <a:p>
            <a:r>
              <a:rPr lang="en-US" b="1" dirty="0">
                <a:solidFill>
                  <a:srgbClr val="FFFF00"/>
                </a:solidFill>
              </a:rPr>
              <a:t>Spirit Guides (“Medicine Men”): </a:t>
            </a:r>
            <a:r>
              <a:rPr lang="en-US" dirty="0"/>
              <a:t>Shamans, Priests. </a:t>
            </a:r>
          </a:p>
          <a:p>
            <a:r>
              <a:rPr lang="en-US" b="1" dirty="0">
                <a:solidFill>
                  <a:srgbClr val="FFFF00"/>
                </a:solidFill>
              </a:rPr>
              <a:t>Spirit Quest: </a:t>
            </a:r>
            <a:r>
              <a:rPr lang="en-US" dirty="0"/>
              <a:t>Search for personal spirit being.</a:t>
            </a:r>
          </a:p>
        </p:txBody>
      </p:sp>
      <p:pic>
        <p:nvPicPr>
          <p:cNvPr id="8" name="Picture 7">
            <a:extLst>
              <a:ext uri="{FF2B5EF4-FFF2-40B4-BE49-F238E27FC236}">
                <a16:creationId xmlns:a16="http://schemas.microsoft.com/office/drawing/2014/main" id="{0C4E98AC-AA75-EDF5-F566-B118CF217ADF}"/>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2411862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F20C2-2974-9B0F-4495-76F59594BFBC}"/>
              </a:ext>
            </a:extLst>
          </p:cNvPr>
          <p:cNvSpPr>
            <a:spLocks noGrp="1"/>
          </p:cNvSpPr>
          <p:nvPr>
            <p:ph type="title"/>
          </p:nvPr>
        </p:nvSpPr>
        <p:spPr/>
        <p:txBody>
          <a:bodyPr/>
          <a:lstStyle/>
          <a:p>
            <a:pPr algn="ctr"/>
            <a:r>
              <a:rPr lang="en-US" dirty="0"/>
              <a:t>“Medicine”</a:t>
            </a:r>
          </a:p>
        </p:txBody>
      </p:sp>
      <p:sp>
        <p:nvSpPr>
          <p:cNvPr id="3" name="Content Placeholder 2">
            <a:extLst>
              <a:ext uri="{FF2B5EF4-FFF2-40B4-BE49-F238E27FC236}">
                <a16:creationId xmlns:a16="http://schemas.microsoft.com/office/drawing/2014/main" id="{F2BD0B9D-9D19-5489-88DF-3234D91AD7C5}"/>
              </a:ext>
            </a:extLst>
          </p:cNvPr>
          <p:cNvSpPr>
            <a:spLocks noGrp="1"/>
          </p:cNvSpPr>
          <p:nvPr>
            <p:ph idx="1"/>
          </p:nvPr>
        </p:nvSpPr>
        <p:spPr>
          <a:xfrm>
            <a:off x="680321" y="2336873"/>
            <a:ext cx="8142837" cy="4208306"/>
          </a:xfrm>
        </p:spPr>
        <p:txBody>
          <a:bodyPr>
            <a:normAutofit/>
          </a:bodyPr>
          <a:lstStyle/>
          <a:p>
            <a:r>
              <a:rPr lang="en-US" b="1" dirty="0">
                <a:solidFill>
                  <a:srgbClr val="FFFF00"/>
                </a:solidFill>
              </a:rPr>
              <a:t>Medicine</a:t>
            </a:r>
            <a:r>
              <a:rPr lang="en-US" dirty="0"/>
              <a:t> means the power of a person’s spirit guardians. It is a personal physical protection, in the case of warriors, but also indicates the general good disposition toward the person by the spirit world.</a:t>
            </a:r>
          </a:p>
          <a:p>
            <a:r>
              <a:rPr lang="en-US" dirty="0">
                <a:solidFill>
                  <a:srgbClr val="FFFF00"/>
                </a:solidFill>
              </a:rPr>
              <a:t>Good Medicine: </a:t>
            </a:r>
            <a:r>
              <a:rPr lang="en-US" dirty="0"/>
              <a:t>Good fortune in war suggests good fortune in general. </a:t>
            </a:r>
          </a:p>
          <a:p>
            <a:r>
              <a:rPr lang="en-US" dirty="0">
                <a:solidFill>
                  <a:srgbClr val="FFFF00"/>
                </a:solidFill>
              </a:rPr>
              <a:t>Bad Medicine: </a:t>
            </a:r>
            <a:r>
              <a:rPr lang="en-US" dirty="0"/>
              <a:t>The death of a war leader often ended a raid by a war party.  The death </a:t>
            </a:r>
            <a:r>
              <a:rPr lang="en-US" dirty="0" err="1"/>
              <a:t>learly</a:t>
            </a:r>
            <a:r>
              <a:rPr lang="en-US" dirty="0"/>
              <a:t> demonstrated the leader’s Medicine had failed him, which suggested the venture he had planned and led was also doomed. </a:t>
            </a:r>
          </a:p>
        </p:txBody>
      </p:sp>
      <p:pic>
        <p:nvPicPr>
          <p:cNvPr id="6" name="Picture 5">
            <a:extLst>
              <a:ext uri="{FF2B5EF4-FFF2-40B4-BE49-F238E27FC236}">
                <a16:creationId xmlns:a16="http://schemas.microsoft.com/office/drawing/2014/main" id="{97314DBC-929B-EA30-E46A-27FC202D1BAB}"/>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3552774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3C7D-0C62-B036-173B-B7054CAEFE29}"/>
              </a:ext>
            </a:extLst>
          </p:cNvPr>
          <p:cNvSpPr>
            <a:spLocks noGrp="1"/>
          </p:cNvSpPr>
          <p:nvPr>
            <p:ph type="title"/>
          </p:nvPr>
        </p:nvSpPr>
        <p:spPr/>
        <p:txBody>
          <a:bodyPr/>
          <a:lstStyle/>
          <a:p>
            <a:pPr algn="ctr"/>
            <a:r>
              <a:rPr lang="en-US" dirty="0"/>
              <a:t>Torture</a:t>
            </a:r>
          </a:p>
        </p:txBody>
      </p:sp>
      <p:sp>
        <p:nvSpPr>
          <p:cNvPr id="3" name="Content Placeholder 2">
            <a:extLst>
              <a:ext uri="{FF2B5EF4-FFF2-40B4-BE49-F238E27FC236}">
                <a16:creationId xmlns:a16="http://schemas.microsoft.com/office/drawing/2014/main" id="{80CAB5C0-90B9-7E1B-124A-C4141DA7DAEC}"/>
              </a:ext>
            </a:extLst>
          </p:cNvPr>
          <p:cNvSpPr>
            <a:spLocks noGrp="1"/>
          </p:cNvSpPr>
          <p:nvPr>
            <p:ph idx="1"/>
          </p:nvPr>
        </p:nvSpPr>
        <p:spPr>
          <a:xfrm>
            <a:off x="417095" y="2336873"/>
            <a:ext cx="6593305" cy="4288516"/>
          </a:xfrm>
        </p:spPr>
        <p:txBody>
          <a:bodyPr>
            <a:normAutofit/>
          </a:bodyPr>
          <a:lstStyle/>
          <a:p>
            <a:pPr marL="0" indent="0">
              <a:buNone/>
            </a:pPr>
            <a:r>
              <a:rPr lang="en-US" b="0" i="0" dirty="0">
                <a:effectLst/>
                <a:latin typeface="Academica Book Pro"/>
              </a:rPr>
              <a:t>“Each man calls barbarism whatever is not his own practice</a:t>
            </a:r>
            <a:r>
              <a:rPr lang="en-US" dirty="0">
                <a:latin typeface="Academica Book Pro"/>
              </a:rPr>
              <a:t>.”</a:t>
            </a:r>
          </a:p>
          <a:p>
            <a:pPr marL="0" indent="0" algn="r">
              <a:buNone/>
            </a:pPr>
            <a:r>
              <a:rPr lang="en-US" dirty="0">
                <a:latin typeface="Academica Book Pro"/>
              </a:rPr>
              <a:t>--</a:t>
            </a:r>
            <a:r>
              <a:rPr lang="en-US" b="0" i="0" dirty="0">
                <a:effectLst/>
                <a:latin typeface="Academica Book Pro"/>
              </a:rPr>
              <a:t> Michel de Montaigne </a:t>
            </a:r>
          </a:p>
          <a:p>
            <a:r>
              <a:rPr lang="en-US" dirty="0">
                <a:solidFill>
                  <a:srgbClr val="FFFF00"/>
                </a:solidFill>
                <a:latin typeface="Academica Book Pro"/>
              </a:rPr>
              <a:t>1637 Jesuit missionaries: </a:t>
            </a:r>
            <a:r>
              <a:rPr lang="en-US" dirty="0">
                <a:latin typeface="Academica Book Pro"/>
              </a:rPr>
              <a:t>Hurons torturing and executing an Iroquois captive.</a:t>
            </a:r>
          </a:p>
          <a:p>
            <a:r>
              <a:rPr lang="en-US" dirty="0">
                <a:solidFill>
                  <a:srgbClr val="FFFF00"/>
                </a:solidFill>
                <a:latin typeface="Academica Book Pro"/>
              </a:rPr>
              <a:t>Why Torture Prisoners?</a:t>
            </a:r>
          </a:p>
          <a:p>
            <a:pPr lvl="1"/>
            <a:r>
              <a:rPr lang="en-US" dirty="0">
                <a:latin typeface="Academica Book Pro"/>
              </a:rPr>
              <a:t>A warrior surrenders his life when he </a:t>
            </a:r>
            <a:r>
              <a:rPr lang="en-US" dirty="0" err="1">
                <a:latin typeface="Academica Book Pro"/>
              </a:rPr>
              <a:t>mbarks</a:t>
            </a:r>
            <a:r>
              <a:rPr lang="en-US" dirty="0">
                <a:latin typeface="Academica Book Pro"/>
              </a:rPr>
              <a:t> on a raid.</a:t>
            </a:r>
          </a:p>
          <a:p>
            <a:pPr lvl="1"/>
            <a:r>
              <a:rPr lang="en-US" dirty="0">
                <a:latin typeface="Academica Book Pro"/>
              </a:rPr>
              <a:t>Proof of stronger Medicine than the defeated captive.</a:t>
            </a:r>
          </a:p>
          <a:p>
            <a:pPr lvl="1"/>
            <a:r>
              <a:rPr lang="en-US" dirty="0" err="1">
                <a:latin typeface="Academica Book Pro"/>
              </a:rPr>
              <a:t>Teacching</a:t>
            </a:r>
            <a:r>
              <a:rPr lang="en-US" dirty="0">
                <a:latin typeface="Academica Book Pro"/>
              </a:rPr>
              <a:t> moment for Children.</a:t>
            </a:r>
          </a:p>
          <a:p>
            <a:pPr lvl="1"/>
            <a:r>
              <a:rPr lang="en-US" dirty="0">
                <a:latin typeface="Academica Book Pro"/>
              </a:rPr>
              <a:t>Grieving/Closure for </a:t>
            </a:r>
            <a:r>
              <a:rPr lang="en-US" dirty="0" err="1">
                <a:latin typeface="Academica Book Pro"/>
              </a:rPr>
              <a:t>th</a:t>
            </a:r>
            <a:r>
              <a:rPr lang="en-US" dirty="0">
                <a:latin typeface="Academica Book Pro"/>
              </a:rPr>
              <a:t> relatives of the slain.</a:t>
            </a:r>
          </a:p>
          <a:p>
            <a:endParaRPr lang="en-US" dirty="0"/>
          </a:p>
        </p:txBody>
      </p:sp>
      <p:pic>
        <p:nvPicPr>
          <p:cNvPr id="6" name="Picture 5">
            <a:extLst>
              <a:ext uri="{FF2B5EF4-FFF2-40B4-BE49-F238E27FC236}">
                <a16:creationId xmlns:a16="http://schemas.microsoft.com/office/drawing/2014/main" id="{287DB4B4-F852-1FD9-C3AB-078658C58F7A}"/>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2585435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496A3-ADB4-61BD-B868-72D4230A551B}"/>
              </a:ext>
            </a:extLst>
          </p:cNvPr>
          <p:cNvSpPr>
            <a:spLocks noGrp="1"/>
          </p:cNvSpPr>
          <p:nvPr>
            <p:ph type="title"/>
          </p:nvPr>
        </p:nvSpPr>
        <p:spPr/>
        <p:txBody>
          <a:bodyPr/>
          <a:lstStyle/>
          <a:p>
            <a:pPr algn="ctr"/>
            <a:r>
              <a:rPr lang="en-US" dirty="0"/>
              <a:t>Warrior Ethos</a:t>
            </a:r>
          </a:p>
        </p:txBody>
      </p:sp>
      <p:sp>
        <p:nvSpPr>
          <p:cNvPr id="3" name="Content Placeholder 2">
            <a:extLst>
              <a:ext uri="{FF2B5EF4-FFF2-40B4-BE49-F238E27FC236}">
                <a16:creationId xmlns:a16="http://schemas.microsoft.com/office/drawing/2014/main" id="{70EB14CA-D979-45AB-0C4A-D955161600AA}"/>
              </a:ext>
            </a:extLst>
          </p:cNvPr>
          <p:cNvSpPr>
            <a:spLocks noGrp="1"/>
          </p:cNvSpPr>
          <p:nvPr>
            <p:ph idx="1"/>
          </p:nvPr>
        </p:nvSpPr>
        <p:spPr>
          <a:xfrm>
            <a:off x="304801" y="2336872"/>
            <a:ext cx="8037094" cy="4384769"/>
          </a:xfrm>
        </p:spPr>
        <p:txBody>
          <a:bodyPr>
            <a:normAutofit fontScale="92500"/>
          </a:bodyPr>
          <a:lstStyle/>
          <a:p>
            <a:r>
              <a:rPr lang="en-US" b="1" dirty="0">
                <a:solidFill>
                  <a:srgbClr val="FFFF00"/>
                </a:solidFill>
              </a:rPr>
              <a:t>Courage: </a:t>
            </a:r>
            <a:r>
              <a:rPr lang="en-US" dirty="0"/>
              <a:t>There are four cardinal virtues </a:t>
            </a:r>
            <a:r>
              <a:rPr lang="en-US" i="1" dirty="0"/>
              <a:t>(for the Lakota),</a:t>
            </a:r>
            <a:r>
              <a:rPr lang="en-US" dirty="0"/>
              <a:t> courage, generosity, truthfulness, and begetting children. But of the four, courage is </a:t>
            </a:r>
            <a:r>
              <a:rPr lang="en-US" b="1" i="1" dirty="0"/>
              <a:t>by far </a:t>
            </a:r>
            <a:r>
              <a:rPr lang="en-US" dirty="0"/>
              <a:t>the most important. </a:t>
            </a:r>
          </a:p>
          <a:p>
            <a:r>
              <a:rPr lang="en-US" dirty="0">
                <a:solidFill>
                  <a:srgbClr val="FFFF00"/>
                </a:solidFill>
              </a:rPr>
              <a:t>The Purpose of War: </a:t>
            </a:r>
            <a:r>
              <a:rPr lang="en-US" dirty="0"/>
              <a:t>War serves many material aims (protection of hunting grounds, capture of horses) but its spiritual aim is the display of courage and the demonstration of the power of a warrior’s Medicine.</a:t>
            </a:r>
          </a:p>
          <a:p>
            <a:r>
              <a:rPr lang="en-US" dirty="0">
                <a:solidFill>
                  <a:srgbClr val="FFFF00"/>
                </a:solidFill>
              </a:rPr>
              <a:t>Counting Coup: </a:t>
            </a:r>
            <a:r>
              <a:rPr lang="en-US" dirty="0"/>
              <a:t>A pure expression of the spiritual aim of War.</a:t>
            </a:r>
          </a:p>
          <a:p>
            <a:r>
              <a:rPr lang="en-US" dirty="0">
                <a:solidFill>
                  <a:srgbClr val="FFFF00"/>
                </a:solidFill>
              </a:rPr>
              <a:t>A Minority View: </a:t>
            </a:r>
            <a:r>
              <a:rPr lang="en-US" dirty="0"/>
              <a:t>The Apache, and some other non</a:t>
            </a:r>
            <a:r>
              <a:rPr lang="en-US" dirty="0">
                <a:latin typeface="Academica Book Pro"/>
              </a:rPr>
              <a:t>-</a:t>
            </a:r>
            <a:r>
              <a:rPr lang="en-US" dirty="0"/>
              <a:t>plains tribes, viewed war as more important materially than spiritually. More like a hunt; less like a spirit quest.</a:t>
            </a:r>
          </a:p>
        </p:txBody>
      </p:sp>
      <p:pic>
        <p:nvPicPr>
          <p:cNvPr id="11" name="Picture 10">
            <a:extLst>
              <a:ext uri="{FF2B5EF4-FFF2-40B4-BE49-F238E27FC236}">
                <a16:creationId xmlns:a16="http://schemas.microsoft.com/office/drawing/2014/main" id="{BFC7CC9B-FDD5-8AEC-FD82-4B9249537794}"/>
              </a:ext>
            </a:extLst>
          </p:cNvPr>
          <p:cNvPicPr>
            <a:picLocks noChangeAspect="1"/>
          </p:cNvPicPr>
          <p:nvPr/>
        </p:nvPicPr>
        <p:blipFill>
          <a:blip r:embed="rId2"/>
          <a:stretch>
            <a:fillRect/>
          </a:stretch>
        </p:blipFill>
        <p:spPr>
          <a:xfrm>
            <a:off x="10635916" y="642509"/>
            <a:ext cx="1443789" cy="1302375"/>
          </a:xfrm>
          <a:prstGeom prst="rect">
            <a:avLst/>
          </a:prstGeom>
        </p:spPr>
      </p:pic>
    </p:spTree>
    <p:extLst>
      <p:ext uri="{BB962C8B-B14F-4D97-AF65-F5344CB8AC3E}">
        <p14:creationId xmlns:p14="http://schemas.microsoft.com/office/powerpoint/2010/main" val="103243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496A3-ADB4-61BD-B868-72D4230A551B}"/>
              </a:ext>
            </a:extLst>
          </p:cNvPr>
          <p:cNvSpPr>
            <a:spLocks noGrp="1"/>
          </p:cNvSpPr>
          <p:nvPr>
            <p:ph type="title"/>
          </p:nvPr>
        </p:nvSpPr>
        <p:spPr/>
        <p:txBody>
          <a:bodyPr/>
          <a:lstStyle/>
          <a:p>
            <a:pPr algn="ctr"/>
            <a:r>
              <a:rPr lang="en-US" dirty="0"/>
              <a:t>Warrior Societies</a:t>
            </a:r>
          </a:p>
        </p:txBody>
      </p:sp>
      <p:sp>
        <p:nvSpPr>
          <p:cNvPr id="3" name="Content Placeholder 2">
            <a:extLst>
              <a:ext uri="{FF2B5EF4-FFF2-40B4-BE49-F238E27FC236}">
                <a16:creationId xmlns:a16="http://schemas.microsoft.com/office/drawing/2014/main" id="{70EB14CA-D979-45AB-0C4A-D955161600AA}"/>
              </a:ext>
            </a:extLst>
          </p:cNvPr>
          <p:cNvSpPr>
            <a:spLocks noGrp="1"/>
          </p:cNvSpPr>
          <p:nvPr>
            <p:ph idx="1"/>
          </p:nvPr>
        </p:nvSpPr>
        <p:spPr>
          <a:xfrm>
            <a:off x="680321" y="2336872"/>
            <a:ext cx="9613861" cy="4384769"/>
          </a:xfrm>
        </p:spPr>
        <p:txBody>
          <a:bodyPr/>
          <a:lstStyle/>
          <a:p>
            <a:r>
              <a:rPr lang="en-US" dirty="0">
                <a:solidFill>
                  <a:srgbClr val="FFFF00"/>
                </a:solidFill>
              </a:rPr>
              <a:t>Each had Particular Approach to War: </a:t>
            </a:r>
            <a:r>
              <a:rPr lang="en-US" dirty="0"/>
              <a:t>Stealth, defiance, planning.</a:t>
            </a:r>
          </a:p>
          <a:p>
            <a:r>
              <a:rPr lang="en-US" dirty="0">
                <a:solidFill>
                  <a:srgbClr val="FFFF00"/>
                </a:solidFill>
              </a:rPr>
              <a:t>Did not to fight together on the battlefield: </a:t>
            </a:r>
            <a:r>
              <a:rPr lang="en-US" dirty="0"/>
              <a:t>One reverse to cripple the society. Trying to show the society’s prowess to others, not compete with own members.</a:t>
            </a:r>
          </a:p>
          <a:p>
            <a:r>
              <a:rPr lang="en-US" dirty="0">
                <a:solidFill>
                  <a:srgbClr val="FFFF00"/>
                </a:solidFill>
              </a:rPr>
              <a:t>Some Societies were also Police: </a:t>
            </a:r>
            <a:r>
              <a:rPr lang="en-US" dirty="0"/>
              <a:t>Among the Lakota, the term </a:t>
            </a:r>
            <a:r>
              <a:rPr lang="en-US" i="1" dirty="0" err="1"/>
              <a:t>Akicita</a:t>
            </a:r>
            <a:r>
              <a:rPr lang="en-US" dirty="0"/>
              <a:t> </a:t>
            </a:r>
            <a:r>
              <a:rPr lang="en-US" dirty="0" err="1"/>
              <a:t>liteally</a:t>
            </a:r>
            <a:r>
              <a:rPr lang="en-US" dirty="0"/>
              <a:t> means </a:t>
            </a:r>
            <a:r>
              <a:rPr lang="en-US" i="1" dirty="0"/>
              <a:t>warrior</a:t>
            </a:r>
            <a:r>
              <a:rPr lang="en-US" dirty="0"/>
              <a:t>, but had the particular meaning of warriors </a:t>
            </a:r>
            <a:r>
              <a:rPr lang="en-US" dirty="0" err="1"/>
              <a:t>serbing</a:t>
            </a:r>
            <a:r>
              <a:rPr lang="en-US" dirty="0"/>
              <a:t> </a:t>
            </a:r>
            <a:r>
              <a:rPr lang="en-US" dirty="0" err="1"/>
              <a:t>th</a:t>
            </a:r>
            <a:r>
              <a:rPr lang="en-US" dirty="0"/>
              <a:t> tribal leaders. </a:t>
            </a:r>
          </a:p>
          <a:p>
            <a:pPr lvl="1"/>
            <a:r>
              <a:rPr lang="en-US" dirty="0" err="1"/>
              <a:t>Akicita</a:t>
            </a:r>
            <a:r>
              <a:rPr lang="en-US" dirty="0"/>
              <a:t> policed the hunts, making sure no one spooked the herds before everyone was in position.</a:t>
            </a:r>
          </a:p>
          <a:p>
            <a:pPr lvl="1"/>
            <a:r>
              <a:rPr lang="en-US" dirty="0" err="1"/>
              <a:t>Akicita</a:t>
            </a:r>
            <a:r>
              <a:rPr lang="en-US" dirty="0"/>
              <a:t> also maintained order in the camp. If someone killed another tribe member in the camp, the </a:t>
            </a:r>
            <a:r>
              <a:rPr lang="en-US" dirty="0" err="1"/>
              <a:t>Akicita</a:t>
            </a:r>
            <a:r>
              <a:rPr lang="en-US" dirty="0"/>
              <a:t> killed him.</a:t>
            </a:r>
          </a:p>
        </p:txBody>
      </p:sp>
      <p:pic>
        <p:nvPicPr>
          <p:cNvPr id="4" name="Picture 3">
            <a:extLst>
              <a:ext uri="{FF2B5EF4-FFF2-40B4-BE49-F238E27FC236}">
                <a16:creationId xmlns:a16="http://schemas.microsoft.com/office/drawing/2014/main" id="{597ADAC9-0C7F-0041-976C-EA7653F05E09}"/>
              </a:ext>
            </a:extLst>
          </p:cNvPr>
          <p:cNvPicPr>
            <a:picLocks noChangeAspect="1"/>
          </p:cNvPicPr>
          <p:nvPr/>
        </p:nvPicPr>
        <p:blipFill>
          <a:blip r:embed="rId2"/>
          <a:stretch>
            <a:fillRect/>
          </a:stretch>
        </p:blipFill>
        <p:spPr>
          <a:xfrm>
            <a:off x="10635916" y="642509"/>
            <a:ext cx="1443789" cy="1302375"/>
          </a:xfrm>
          <a:prstGeom prst="rect">
            <a:avLst/>
          </a:prstGeom>
        </p:spPr>
      </p:pic>
    </p:spTree>
    <p:extLst>
      <p:ext uri="{BB962C8B-B14F-4D97-AF65-F5344CB8AC3E}">
        <p14:creationId xmlns:p14="http://schemas.microsoft.com/office/powerpoint/2010/main" val="297718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8B8-6D3C-0266-AE23-7925E678DB8D}"/>
              </a:ext>
            </a:extLst>
          </p:cNvPr>
          <p:cNvSpPr>
            <a:spLocks noGrp="1"/>
          </p:cNvSpPr>
          <p:nvPr>
            <p:ph type="title"/>
          </p:nvPr>
        </p:nvSpPr>
        <p:spPr/>
        <p:txBody>
          <a:bodyPr/>
          <a:lstStyle/>
          <a:p>
            <a:pPr algn="ctr"/>
            <a:r>
              <a:rPr lang="en-US" dirty="0"/>
              <a:t>Weapons</a:t>
            </a:r>
          </a:p>
        </p:txBody>
      </p:sp>
      <p:sp>
        <p:nvSpPr>
          <p:cNvPr id="3" name="Content Placeholder 2">
            <a:extLst>
              <a:ext uri="{FF2B5EF4-FFF2-40B4-BE49-F238E27FC236}">
                <a16:creationId xmlns:a16="http://schemas.microsoft.com/office/drawing/2014/main" id="{D2AD5944-A525-C0CD-1BF8-D2314084F175}"/>
              </a:ext>
            </a:extLst>
          </p:cNvPr>
          <p:cNvSpPr>
            <a:spLocks noGrp="1"/>
          </p:cNvSpPr>
          <p:nvPr>
            <p:ph idx="1"/>
          </p:nvPr>
        </p:nvSpPr>
        <p:spPr>
          <a:xfrm>
            <a:off x="224589" y="2336872"/>
            <a:ext cx="7202906" cy="4384259"/>
          </a:xfrm>
        </p:spPr>
        <p:txBody>
          <a:bodyPr>
            <a:normAutofit fontScale="92500" lnSpcReduction="10000"/>
          </a:bodyPr>
          <a:lstStyle/>
          <a:p>
            <a:r>
              <a:rPr lang="en-US" dirty="0"/>
              <a:t>Bow and arrow</a:t>
            </a:r>
          </a:p>
          <a:p>
            <a:endParaRPr lang="en-US" dirty="0"/>
          </a:p>
          <a:p>
            <a:endParaRPr lang="en-US" dirty="0"/>
          </a:p>
          <a:p>
            <a:r>
              <a:rPr lang="en-US" dirty="0"/>
              <a:t>Parker, Field &amp; Co. c.1871 flintlock trade musket</a:t>
            </a:r>
          </a:p>
          <a:p>
            <a:pPr marL="0" indent="0">
              <a:buNone/>
            </a:pPr>
            <a:endParaRPr lang="en-US" dirty="0"/>
          </a:p>
          <a:p>
            <a:r>
              <a:rPr lang="en-US" dirty="0"/>
              <a:t>Tower 1861 .58 </a:t>
            </a:r>
            <a:r>
              <a:rPr lang="en-US" dirty="0" err="1"/>
              <a:t>cal</a:t>
            </a:r>
            <a:r>
              <a:rPr lang="en-US" dirty="0"/>
              <a:t> Rifled Musket (percussion cap)</a:t>
            </a:r>
          </a:p>
          <a:p>
            <a:endParaRPr lang="en-US" dirty="0"/>
          </a:p>
          <a:p>
            <a:r>
              <a:rPr lang="en-US" dirty="0"/>
              <a:t>Henry Rifle Model 1860, .44-26 </a:t>
            </a:r>
            <a:r>
              <a:rPr lang="en-US" dirty="0" err="1"/>
              <a:t>cal</a:t>
            </a:r>
            <a:r>
              <a:rPr lang="en-US" dirty="0"/>
              <a:t> (15-shot repeater)</a:t>
            </a:r>
          </a:p>
          <a:p>
            <a:endParaRPr lang="en-US" dirty="0"/>
          </a:p>
          <a:p>
            <a:r>
              <a:rPr lang="en-US" dirty="0"/>
              <a:t>Springfield Model 1873 Breach-loading Carbine, .45-55 (captured)</a:t>
            </a:r>
          </a:p>
          <a:p>
            <a:endParaRPr lang="en-US" dirty="0"/>
          </a:p>
        </p:txBody>
      </p:sp>
      <p:pic>
        <p:nvPicPr>
          <p:cNvPr id="6" name="Picture 5">
            <a:extLst>
              <a:ext uri="{FF2B5EF4-FFF2-40B4-BE49-F238E27FC236}">
                <a16:creationId xmlns:a16="http://schemas.microsoft.com/office/drawing/2014/main" id="{FCEECD4C-2E4D-A5FF-CD08-1FE28A0A4121}"/>
              </a:ext>
            </a:extLst>
          </p:cNvPr>
          <p:cNvPicPr>
            <a:picLocks noChangeAspect="1"/>
          </p:cNvPicPr>
          <p:nvPr/>
        </p:nvPicPr>
        <p:blipFill>
          <a:blip r:embed="rId2"/>
          <a:stretch>
            <a:fillRect/>
          </a:stretch>
        </p:blipFill>
        <p:spPr>
          <a:xfrm>
            <a:off x="7040416" y="2513423"/>
            <a:ext cx="4664587" cy="4207708"/>
          </a:xfrm>
          <a:prstGeom prst="rect">
            <a:avLst/>
          </a:prstGeom>
        </p:spPr>
      </p:pic>
      <p:pic>
        <p:nvPicPr>
          <p:cNvPr id="7" name="Picture 6">
            <a:extLst>
              <a:ext uri="{FF2B5EF4-FFF2-40B4-BE49-F238E27FC236}">
                <a16:creationId xmlns:a16="http://schemas.microsoft.com/office/drawing/2014/main" id="{F143E2B9-091A-5776-8C4B-2D30AAB9FA13}"/>
              </a:ext>
            </a:extLst>
          </p:cNvPr>
          <p:cNvPicPr>
            <a:picLocks noChangeAspect="1"/>
          </p:cNvPicPr>
          <p:nvPr/>
        </p:nvPicPr>
        <p:blipFill>
          <a:blip r:embed="rId2"/>
          <a:stretch>
            <a:fillRect/>
          </a:stretch>
        </p:blipFill>
        <p:spPr>
          <a:xfrm>
            <a:off x="10635916" y="642509"/>
            <a:ext cx="1443789" cy="1302375"/>
          </a:xfrm>
          <a:prstGeom prst="rect">
            <a:avLst/>
          </a:prstGeom>
        </p:spPr>
      </p:pic>
    </p:spTree>
    <p:extLst>
      <p:ext uri="{BB962C8B-B14F-4D97-AF65-F5344CB8AC3E}">
        <p14:creationId xmlns:p14="http://schemas.microsoft.com/office/powerpoint/2010/main" val="1184522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0C8B8-6D3C-0266-AE23-7925E678DB8D}"/>
              </a:ext>
            </a:extLst>
          </p:cNvPr>
          <p:cNvSpPr>
            <a:spLocks noGrp="1"/>
          </p:cNvSpPr>
          <p:nvPr>
            <p:ph type="title"/>
          </p:nvPr>
        </p:nvSpPr>
        <p:spPr/>
        <p:txBody>
          <a:bodyPr/>
          <a:lstStyle/>
          <a:p>
            <a:pPr algn="ctr"/>
            <a:r>
              <a:rPr lang="en-US" dirty="0"/>
              <a:t>Weapons</a:t>
            </a:r>
          </a:p>
        </p:txBody>
      </p:sp>
      <p:sp>
        <p:nvSpPr>
          <p:cNvPr id="3" name="Content Placeholder 2">
            <a:extLst>
              <a:ext uri="{FF2B5EF4-FFF2-40B4-BE49-F238E27FC236}">
                <a16:creationId xmlns:a16="http://schemas.microsoft.com/office/drawing/2014/main" id="{D2AD5944-A525-C0CD-1BF8-D2314084F175}"/>
              </a:ext>
            </a:extLst>
          </p:cNvPr>
          <p:cNvSpPr>
            <a:spLocks noGrp="1"/>
          </p:cNvSpPr>
          <p:nvPr>
            <p:ph idx="1"/>
          </p:nvPr>
        </p:nvSpPr>
        <p:spPr>
          <a:xfrm>
            <a:off x="224589" y="2336872"/>
            <a:ext cx="4411579" cy="4384259"/>
          </a:xfrm>
        </p:spPr>
        <p:txBody>
          <a:bodyPr>
            <a:normAutofit/>
          </a:bodyPr>
          <a:lstStyle/>
          <a:p>
            <a:r>
              <a:rPr lang="en-US" dirty="0"/>
              <a:t>Sitting Bull learned to read and write English after his surrender, and he carved his name on the stock of his flintlock musket.</a:t>
            </a:r>
          </a:p>
          <a:p>
            <a:endParaRPr lang="en-US" dirty="0"/>
          </a:p>
        </p:txBody>
      </p:sp>
      <p:pic>
        <p:nvPicPr>
          <p:cNvPr id="8" name="Picture 7">
            <a:extLst>
              <a:ext uri="{FF2B5EF4-FFF2-40B4-BE49-F238E27FC236}">
                <a16:creationId xmlns:a16="http://schemas.microsoft.com/office/drawing/2014/main" id="{3B00C283-4845-9159-B8FA-E0C05AB62A58}"/>
              </a:ext>
            </a:extLst>
          </p:cNvPr>
          <p:cNvPicPr>
            <a:picLocks noChangeAspect="1"/>
          </p:cNvPicPr>
          <p:nvPr/>
        </p:nvPicPr>
        <p:blipFill>
          <a:blip r:embed="rId2"/>
          <a:stretch>
            <a:fillRect/>
          </a:stretch>
        </p:blipFill>
        <p:spPr>
          <a:xfrm>
            <a:off x="10635916" y="642509"/>
            <a:ext cx="1443789" cy="1302375"/>
          </a:xfrm>
          <a:prstGeom prst="rect">
            <a:avLst/>
          </a:prstGeom>
        </p:spPr>
      </p:pic>
    </p:spTree>
    <p:extLst>
      <p:ext uri="{BB962C8B-B14F-4D97-AF65-F5344CB8AC3E}">
        <p14:creationId xmlns:p14="http://schemas.microsoft.com/office/powerpoint/2010/main" val="436938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1E7B-C5BA-B4CE-A22E-307AEADF7442}"/>
              </a:ext>
            </a:extLst>
          </p:cNvPr>
          <p:cNvSpPr>
            <a:spLocks noGrp="1"/>
          </p:cNvSpPr>
          <p:nvPr>
            <p:ph type="title"/>
          </p:nvPr>
        </p:nvSpPr>
        <p:spPr/>
        <p:txBody>
          <a:bodyPr/>
          <a:lstStyle/>
          <a:p>
            <a:pPr algn="ctr"/>
            <a:r>
              <a:rPr lang="en-US" dirty="0"/>
              <a:t>Military Tactics</a:t>
            </a:r>
          </a:p>
        </p:txBody>
      </p:sp>
      <p:sp>
        <p:nvSpPr>
          <p:cNvPr id="3" name="Content Placeholder 2">
            <a:extLst>
              <a:ext uri="{FF2B5EF4-FFF2-40B4-BE49-F238E27FC236}">
                <a16:creationId xmlns:a16="http://schemas.microsoft.com/office/drawing/2014/main" id="{C8060C9D-446B-0997-A6DE-87734335B656}"/>
              </a:ext>
            </a:extLst>
          </p:cNvPr>
          <p:cNvSpPr>
            <a:spLocks noGrp="1"/>
          </p:cNvSpPr>
          <p:nvPr>
            <p:ph idx="1"/>
          </p:nvPr>
        </p:nvSpPr>
        <p:spPr>
          <a:xfrm>
            <a:off x="368969" y="2149642"/>
            <a:ext cx="6354759" cy="4708357"/>
          </a:xfrm>
        </p:spPr>
        <p:txBody>
          <a:bodyPr>
            <a:normAutofit lnSpcReduction="10000"/>
          </a:bodyPr>
          <a:lstStyle/>
          <a:p>
            <a:r>
              <a:rPr lang="en-US" dirty="0" err="1"/>
              <a:t>CIrcle</a:t>
            </a:r>
            <a:r>
              <a:rPr lang="en-US" dirty="0"/>
              <a:t> the enemy to draw his fire, then close in.</a:t>
            </a:r>
          </a:p>
          <a:p>
            <a:r>
              <a:rPr lang="en-US" dirty="0"/>
              <a:t>Charge toward the enemy but pull back before contact (unless the enemy panics and runs).</a:t>
            </a:r>
          </a:p>
          <a:p>
            <a:r>
              <a:rPr lang="en-US" dirty="0"/>
              <a:t>Draw the enemy’s fire, then charge while reloading.</a:t>
            </a:r>
          </a:p>
          <a:p>
            <a:r>
              <a:rPr lang="en-US" dirty="0"/>
              <a:t>Stay mobile. Surge, fall back and regroup, attack again from a different direction.</a:t>
            </a:r>
          </a:p>
          <a:p>
            <a:r>
              <a:rPr lang="en-US" dirty="0"/>
              <a:t>Move around the flank, where their fire is not concentrated.</a:t>
            </a:r>
          </a:p>
          <a:p>
            <a:r>
              <a:rPr lang="en-US" dirty="0"/>
              <a:t>Use a small fore to draw the enemy into a larger force.</a:t>
            </a:r>
          </a:p>
        </p:txBody>
      </p:sp>
      <p:pic>
        <p:nvPicPr>
          <p:cNvPr id="6" name="Picture 5">
            <a:extLst>
              <a:ext uri="{FF2B5EF4-FFF2-40B4-BE49-F238E27FC236}">
                <a16:creationId xmlns:a16="http://schemas.microsoft.com/office/drawing/2014/main" id="{BB3929E6-763C-BD2E-B501-9EB04E4DE7CB}"/>
              </a:ext>
            </a:extLst>
          </p:cNvPr>
          <p:cNvPicPr>
            <a:picLocks noChangeAspect="1"/>
          </p:cNvPicPr>
          <p:nvPr/>
        </p:nvPicPr>
        <p:blipFill>
          <a:blip r:embed="rId2"/>
          <a:stretch>
            <a:fillRect/>
          </a:stretch>
        </p:blipFill>
        <p:spPr>
          <a:xfrm>
            <a:off x="10635916" y="642509"/>
            <a:ext cx="1443789" cy="1302375"/>
          </a:xfrm>
          <a:prstGeom prst="rect">
            <a:avLst/>
          </a:prstGeom>
        </p:spPr>
      </p:pic>
    </p:spTree>
    <p:extLst>
      <p:ext uri="{BB962C8B-B14F-4D97-AF65-F5344CB8AC3E}">
        <p14:creationId xmlns:p14="http://schemas.microsoft.com/office/powerpoint/2010/main" val="2303660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2B2BF-37B6-D2ED-4FF1-D9893136821D}"/>
              </a:ext>
            </a:extLst>
          </p:cNvPr>
          <p:cNvSpPr>
            <a:spLocks noGrp="1"/>
          </p:cNvSpPr>
          <p:nvPr>
            <p:ph type="title"/>
          </p:nvPr>
        </p:nvSpPr>
        <p:spPr/>
        <p:txBody>
          <a:bodyPr/>
          <a:lstStyle/>
          <a:p>
            <a:pPr algn="ctr"/>
            <a:r>
              <a:rPr lang="en-US" dirty="0"/>
              <a:t>Weaknesses</a:t>
            </a:r>
          </a:p>
        </p:txBody>
      </p:sp>
      <p:sp>
        <p:nvSpPr>
          <p:cNvPr id="3" name="Content Placeholder 2">
            <a:extLst>
              <a:ext uri="{FF2B5EF4-FFF2-40B4-BE49-F238E27FC236}">
                <a16:creationId xmlns:a16="http://schemas.microsoft.com/office/drawing/2014/main" id="{D9201278-4CF7-49F5-9F10-4AC1F3680D11}"/>
              </a:ext>
            </a:extLst>
          </p:cNvPr>
          <p:cNvSpPr>
            <a:spLocks noGrp="1"/>
          </p:cNvSpPr>
          <p:nvPr>
            <p:ph idx="1"/>
          </p:nvPr>
        </p:nvSpPr>
        <p:spPr>
          <a:xfrm>
            <a:off x="680321" y="2336872"/>
            <a:ext cx="9613861" cy="4015801"/>
          </a:xfrm>
        </p:spPr>
        <p:txBody>
          <a:bodyPr/>
          <a:lstStyle/>
          <a:p>
            <a:r>
              <a:rPr lang="en-US" dirty="0"/>
              <a:t>Dependent on Whites for Arms and Ammunition</a:t>
            </a:r>
          </a:p>
          <a:p>
            <a:r>
              <a:rPr lang="en-US" dirty="0"/>
              <a:t>Lack of a secure base when at war</a:t>
            </a:r>
          </a:p>
          <a:p>
            <a:r>
              <a:rPr lang="en-US" dirty="0"/>
              <a:t>Inter</a:t>
            </a:r>
            <a:r>
              <a:rPr lang="en-US" sz="2400" dirty="0"/>
              <a:t>-</a:t>
            </a:r>
            <a:r>
              <a:rPr lang="en-US" dirty="0"/>
              <a:t>Tribal Rivalry</a:t>
            </a:r>
          </a:p>
          <a:p>
            <a:r>
              <a:rPr lang="en-US" dirty="0"/>
              <a:t>Intra</a:t>
            </a:r>
            <a:r>
              <a:rPr lang="en-US" sz="2400" dirty="0"/>
              <a:t>-T</a:t>
            </a:r>
            <a:r>
              <a:rPr lang="en-US" dirty="0"/>
              <a:t>ribal Disunity </a:t>
            </a:r>
          </a:p>
          <a:p>
            <a:r>
              <a:rPr lang="en-US" dirty="0"/>
              <a:t>Ritualization of war (counting coup, etc.)</a:t>
            </a:r>
          </a:p>
          <a:p>
            <a:r>
              <a:rPr lang="en-US" dirty="0"/>
              <a:t>Inability to enforce tight discipline on campaign</a:t>
            </a:r>
          </a:p>
          <a:p>
            <a:pPr lvl="1"/>
            <a:r>
              <a:rPr lang="en-US" dirty="0"/>
              <a:t>Sentries</a:t>
            </a:r>
          </a:p>
          <a:p>
            <a:pPr lvl="1"/>
            <a:r>
              <a:rPr lang="en-US" dirty="0"/>
              <a:t>Informal authority of leaders</a:t>
            </a:r>
          </a:p>
        </p:txBody>
      </p:sp>
      <p:pic>
        <p:nvPicPr>
          <p:cNvPr id="4" name="Picture 3">
            <a:extLst>
              <a:ext uri="{FF2B5EF4-FFF2-40B4-BE49-F238E27FC236}">
                <a16:creationId xmlns:a16="http://schemas.microsoft.com/office/drawing/2014/main" id="{62B33CE5-AB95-0BCC-4A28-CE1214F4CD6F}"/>
              </a:ext>
            </a:extLst>
          </p:cNvPr>
          <p:cNvPicPr>
            <a:picLocks noChangeAspect="1"/>
          </p:cNvPicPr>
          <p:nvPr/>
        </p:nvPicPr>
        <p:blipFill>
          <a:blip r:embed="rId2"/>
          <a:stretch>
            <a:fillRect/>
          </a:stretch>
        </p:blipFill>
        <p:spPr>
          <a:xfrm>
            <a:off x="10635916" y="642509"/>
            <a:ext cx="1443789" cy="1302375"/>
          </a:xfrm>
          <a:prstGeom prst="rect">
            <a:avLst/>
          </a:prstGeom>
        </p:spPr>
      </p:pic>
    </p:spTree>
    <p:extLst>
      <p:ext uri="{BB962C8B-B14F-4D97-AF65-F5344CB8AC3E}">
        <p14:creationId xmlns:p14="http://schemas.microsoft.com/office/powerpoint/2010/main" val="3316744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BAEB3-FE88-44B6-BFBC-023B28C83066}"/>
              </a:ext>
            </a:extLst>
          </p:cNvPr>
          <p:cNvSpPr>
            <a:spLocks noGrp="1"/>
          </p:cNvSpPr>
          <p:nvPr>
            <p:ph type="title"/>
          </p:nvPr>
        </p:nvSpPr>
        <p:spPr>
          <a:xfrm>
            <a:off x="375521" y="843261"/>
            <a:ext cx="9613861" cy="1080938"/>
          </a:xfrm>
        </p:spPr>
        <p:txBody>
          <a:bodyPr/>
          <a:lstStyle/>
          <a:p>
            <a:pPr algn="ctr"/>
            <a:r>
              <a:rPr lang="en-US" dirty="0"/>
              <a:t>Course Outline</a:t>
            </a:r>
          </a:p>
        </p:txBody>
      </p:sp>
      <p:sp>
        <p:nvSpPr>
          <p:cNvPr id="3" name="Content Placeholder 2">
            <a:extLst>
              <a:ext uri="{FF2B5EF4-FFF2-40B4-BE49-F238E27FC236}">
                <a16:creationId xmlns:a16="http://schemas.microsoft.com/office/drawing/2014/main" id="{B1BC269E-B094-44EA-8536-54E28531F17C}"/>
              </a:ext>
            </a:extLst>
          </p:cNvPr>
          <p:cNvSpPr>
            <a:spLocks noGrp="1"/>
          </p:cNvSpPr>
          <p:nvPr>
            <p:ph idx="1"/>
          </p:nvPr>
        </p:nvSpPr>
        <p:spPr>
          <a:xfrm>
            <a:off x="680321" y="2336873"/>
            <a:ext cx="11180375" cy="3997666"/>
          </a:xfrm>
        </p:spPr>
        <p:txBody>
          <a:bodyPr>
            <a:normAutofit/>
          </a:bodyPr>
          <a:lstStyle/>
          <a:p>
            <a:r>
              <a:rPr lang="en-US" dirty="0"/>
              <a:t>Week 1: What Came Before </a:t>
            </a:r>
            <a:r>
              <a:rPr lang="en-US" i="1" dirty="0"/>
              <a:t>(From Christopher Columbus to Manifest Destiny)</a:t>
            </a:r>
          </a:p>
          <a:p>
            <a:r>
              <a:rPr lang="en-US" dirty="0"/>
              <a:t>Week 2: A House Divided </a:t>
            </a:r>
            <a:r>
              <a:rPr lang="en-US" i="1" dirty="0"/>
              <a:t>(Genesis of the Western Wars)</a:t>
            </a:r>
          </a:p>
          <a:p>
            <a:r>
              <a:rPr lang="en-US" dirty="0"/>
              <a:t>Week 3: The Opponents </a:t>
            </a:r>
            <a:r>
              <a:rPr lang="en-US" i="1" dirty="0"/>
              <a:t>(The US Army and the Natives)</a:t>
            </a:r>
          </a:p>
          <a:p>
            <a:r>
              <a:rPr lang="en-US" dirty="0"/>
              <a:t>Week 4: Red Cloud’s War, the Lakota, and the Northern Plains</a:t>
            </a:r>
          </a:p>
          <a:p>
            <a:r>
              <a:rPr lang="en-US" dirty="0"/>
              <a:t>Week 5: Hancock’s War, </a:t>
            </a:r>
            <a:r>
              <a:rPr lang="en-US" i="1" dirty="0" err="1"/>
              <a:t>Commancheria</a:t>
            </a:r>
            <a:r>
              <a:rPr lang="en-US" dirty="0"/>
              <a:t>,  and the Southern Plains</a:t>
            </a:r>
          </a:p>
          <a:p>
            <a:r>
              <a:rPr lang="en-US" dirty="0"/>
              <a:t>Week 6: The Long Struggle for </a:t>
            </a:r>
            <a:r>
              <a:rPr lang="en-US" i="1" dirty="0"/>
              <a:t>Apacheria </a:t>
            </a:r>
            <a:r>
              <a:rPr lang="en-US" dirty="0"/>
              <a:t>and the Southwest</a:t>
            </a:r>
            <a:endParaRPr lang="en-US" sz="2800" u="sng" dirty="0"/>
          </a:p>
          <a:p>
            <a:r>
              <a:rPr lang="en-US" dirty="0"/>
              <a:t>Week 7: The Forgotten Wars </a:t>
            </a:r>
            <a:r>
              <a:rPr lang="en-US" i="1" dirty="0"/>
              <a:t>(The Great Basin and Pacific Northwest)</a:t>
            </a:r>
          </a:p>
          <a:p>
            <a:r>
              <a:rPr lang="en-US" dirty="0"/>
              <a:t>Week 8: Finale </a:t>
            </a:r>
            <a:r>
              <a:rPr lang="en-US" i="1" dirty="0"/>
              <a:t>(From the Little Bighorn to Wounded Knee)</a:t>
            </a:r>
          </a:p>
        </p:txBody>
      </p:sp>
      <p:pic>
        <p:nvPicPr>
          <p:cNvPr id="7" name="Picture 6">
            <a:extLst>
              <a:ext uri="{FF2B5EF4-FFF2-40B4-BE49-F238E27FC236}">
                <a16:creationId xmlns:a16="http://schemas.microsoft.com/office/drawing/2014/main" id="{7F4B9E40-3645-3CEF-07D4-C8DEB7949728}"/>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464533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7528-2FA3-DDC1-F98C-038C003608A2}"/>
              </a:ext>
            </a:extLst>
          </p:cNvPr>
          <p:cNvSpPr>
            <a:spLocks noGrp="1"/>
          </p:cNvSpPr>
          <p:nvPr>
            <p:ph type="title"/>
          </p:nvPr>
        </p:nvSpPr>
        <p:spPr/>
        <p:txBody>
          <a:bodyPr/>
          <a:lstStyle/>
          <a:p>
            <a:pPr algn="ctr"/>
            <a:r>
              <a:rPr lang="en-US" dirty="0"/>
              <a:t>A Good Day to Die</a:t>
            </a:r>
          </a:p>
        </p:txBody>
      </p:sp>
      <p:sp>
        <p:nvSpPr>
          <p:cNvPr id="3" name="Content Placeholder 2">
            <a:extLst>
              <a:ext uri="{FF2B5EF4-FFF2-40B4-BE49-F238E27FC236}">
                <a16:creationId xmlns:a16="http://schemas.microsoft.com/office/drawing/2014/main" id="{D4D40504-0B34-5EF9-E5F5-5AD1BA2E9B92}"/>
              </a:ext>
            </a:extLst>
          </p:cNvPr>
          <p:cNvSpPr>
            <a:spLocks noGrp="1"/>
          </p:cNvSpPr>
          <p:nvPr>
            <p:ph idx="1"/>
          </p:nvPr>
        </p:nvSpPr>
        <p:spPr>
          <a:xfrm>
            <a:off x="680321" y="3272589"/>
            <a:ext cx="9613861" cy="2663600"/>
          </a:xfrm>
        </p:spPr>
        <p:txBody>
          <a:bodyPr>
            <a:normAutofit/>
          </a:bodyPr>
          <a:lstStyle/>
          <a:p>
            <a:pPr algn="ctr"/>
            <a:r>
              <a:rPr lang="en-US" sz="7200" dirty="0"/>
              <a:t>QUESTIONS?</a:t>
            </a:r>
          </a:p>
        </p:txBody>
      </p:sp>
      <p:pic>
        <p:nvPicPr>
          <p:cNvPr id="4" name="Picture 3">
            <a:extLst>
              <a:ext uri="{FF2B5EF4-FFF2-40B4-BE49-F238E27FC236}">
                <a16:creationId xmlns:a16="http://schemas.microsoft.com/office/drawing/2014/main" id="{D68553AD-8D2D-61E5-C153-E2AA03F7723C}"/>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3640287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69FA3-D5DC-B0D0-24CD-7EC09A8DF334}"/>
              </a:ext>
            </a:extLst>
          </p:cNvPr>
          <p:cNvSpPr>
            <a:spLocks noGrp="1"/>
          </p:cNvSpPr>
          <p:nvPr>
            <p:ph type="title"/>
          </p:nvPr>
        </p:nvSpPr>
        <p:spPr/>
        <p:txBody>
          <a:bodyPr/>
          <a:lstStyle/>
          <a:p>
            <a:pPr algn="ctr"/>
            <a:r>
              <a:rPr lang="en-US" sz="3600" dirty="0"/>
              <a:t>PART 2: </a:t>
            </a:r>
            <a:br>
              <a:rPr lang="en-US" sz="3600" dirty="0"/>
            </a:br>
            <a:r>
              <a:rPr lang="en-US" sz="3600" b="1" dirty="0"/>
              <a:t>“The Regular Army</a:t>
            </a:r>
            <a:r>
              <a:rPr lang="en-US" dirty="0"/>
              <a:t>-</a:t>
            </a:r>
            <a:r>
              <a:rPr lang="en-US" sz="3600" dirty="0"/>
              <a:t>O”</a:t>
            </a:r>
            <a:endParaRPr lang="en-US" dirty="0"/>
          </a:p>
        </p:txBody>
      </p:sp>
      <p:sp>
        <p:nvSpPr>
          <p:cNvPr id="3" name="Content Placeholder 2">
            <a:extLst>
              <a:ext uri="{FF2B5EF4-FFF2-40B4-BE49-F238E27FC236}">
                <a16:creationId xmlns:a16="http://schemas.microsoft.com/office/drawing/2014/main" id="{63229852-2CE5-0323-7B38-6106E42947B2}"/>
              </a:ext>
            </a:extLst>
          </p:cNvPr>
          <p:cNvSpPr>
            <a:spLocks noGrp="1"/>
          </p:cNvSpPr>
          <p:nvPr>
            <p:ph idx="1"/>
          </p:nvPr>
        </p:nvSpPr>
        <p:spPr>
          <a:xfrm>
            <a:off x="680321" y="2336873"/>
            <a:ext cx="10308521" cy="4224348"/>
          </a:xfrm>
        </p:spPr>
        <p:txBody>
          <a:bodyPr>
            <a:normAutofit lnSpcReduction="10000"/>
          </a:bodyPr>
          <a:lstStyle/>
          <a:p>
            <a:pPr marL="0" indent="0">
              <a:buNone/>
            </a:pPr>
            <a:r>
              <a:rPr lang="en-US" i="1" dirty="0"/>
              <a:t>Three years ago this very day, we went to Governor’s Isle,</a:t>
            </a:r>
          </a:p>
          <a:p>
            <a:pPr marL="0" indent="0">
              <a:buNone/>
            </a:pPr>
            <a:r>
              <a:rPr lang="en-US" i="1" dirty="0"/>
              <a:t>To stand betwixt the cannons, in the military style.</a:t>
            </a:r>
          </a:p>
          <a:p>
            <a:pPr marL="0" indent="0">
              <a:buNone/>
            </a:pPr>
            <a:r>
              <a:rPr lang="en-US" i="1" dirty="0"/>
              <a:t>Seventeen American dollars each month, we surely will get,</a:t>
            </a:r>
          </a:p>
          <a:p>
            <a:pPr marL="0" indent="0">
              <a:buNone/>
            </a:pPr>
            <a:r>
              <a:rPr lang="en-US" i="1" dirty="0"/>
              <a:t>To carry a gun and bayonet, with a military step.</a:t>
            </a:r>
          </a:p>
          <a:p>
            <a:pPr marL="0" indent="0">
              <a:buNone/>
            </a:pPr>
            <a:endParaRPr lang="en-US" i="1" dirty="0"/>
          </a:p>
          <a:p>
            <a:pPr marL="0" indent="0">
              <a:buNone/>
            </a:pPr>
            <a:r>
              <a:rPr lang="en-US" i="1" dirty="0"/>
              <a:t>There was Sergeant John McCaffery and Captain Donahue.</a:t>
            </a:r>
          </a:p>
          <a:p>
            <a:pPr marL="0" indent="0">
              <a:buNone/>
            </a:pPr>
            <a:r>
              <a:rPr lang="en-US" i="1" dirty="0"/>
              <a:t>They make us march and tow the mark, in gallant Company “Q.”</a:t>
            </a:r>
          </a:p>
          <a:p>
            <a:pPr marL="0" indent="0">
              <a:buNone/>
            </a:pPr>
            <a:r>
              <a:rPr lang="en-US" i="1" dirty="0"/>
              <a:t>Oh the drums would roll, upon my soul, this is the style we’d go,</a:t>
            </a:r>
          </a:p>
          <a:p>
            <a:pPr marL="0" indent="0">
              <a:buNone/>
            </a:pPr>
            <a:r>
              <a:rPr lang="en-US" i="1" dirty="0"/>
              <a:t>Forty miles a day on beans and hay in the Regular Army</a:t>
            </a:r>
            <a:r>
              <a:rPr lang="en-US" dirty="0"/>
              <a:t>-</a:t>
            </a:r>
            <a:r>
              <a:rPr lang="en-US" sz="2400" i="1" dirty="0"/>
              <a:t>O.</a:t>
            </a:r>
          </a:p>
          <a:p>
            <a:pPr marL="0" indent="0">
              <a:buNone/>
            </a:pPr>
            <a:r>
              <a:rPr lang="en-US" dirty="0"/>
              <a:t>			--Harrigan and Hart, 187</a:t>
            </a:r>
            <a:r>
              <a:rPr lang="en-US" sz="2400" dirty="0"/>
              <a:t>5</a:t>
            </a:r>
          </a:p>
          <a:p>
            <a:pPr marL="0" indent="0">
              <a:buNone/>
            </a:pPr>
            <a:endParaRPr lang="en-US" dirty="0"/>
          </a:p>
        </p:txBody>
      </p:sp>
      <p:pic>
        <p:nvPicPr>
          <p:cNvPr id="4" name="Picture 3">
            <a:extLst>
              <a:ext uri="{FF2B5EF4-FFF2-40B4-BE49-F238E27FC236}">
                <a16:creationId xmlns:a16="http://schemas.microsoft.com/office/drawing/2014/main" id="{CAD52C97-9F30-FB02-8FBE-7D903674E5CE}"/>
              </a:ext>
            </a:extLst>
          </p:cNvPr>
          <p:cNvPicPr>
            <a:picLocks noChangeAspect="1"/>
          </p:cNvPicPr>
          <p:nvPr/>
        </p:nvPicPr>
        <p:blipFill>
          <a:blip r:embed="rId2"/>
          <a:stretch>
            <a:fillRect/>
          </a:stretch>
        </p:blipFill>
        <p:spPr>
          <a:xfrm>
            <a:off x="10796337" y="753228"/>
            <a:ext cx="1395663" cy="1050029"/>
          </a:xfrm>
          <a:prstGeom prst="rect">
            <a:avLst/>
          </a:prstGeom>
        </p:spPr>
      </p:pic>
    </p:spTree>
    <p:extLst>
      <p:ext uri="{BB962C8B-B14F-4D97-AF65-F5344CB8AC3E}">
        <p14:creationId xmlns:p14="http://schemas.microsoft.com/office/powerpoint/2010/main" val="267680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6228-A21F-2685-6BDF-C59008C883E3}"/>
              </a:ext>
            </a:extLst>
          </p:cNvPr>
          <p:cNvSpPr>
            <a:spLocks noGrp="1"/>
          </p:cNvSpPr>
          <p:nvPr>
            <p:ph type="title"/>
          </p:nvPr>
        </p:nvSpPr>
        <p:spPr/>
        <p:txBody>
          <a:bodyPr/>
          <a:lstStyle/>
          <a:p>
            <a:pPr algn="ctr"/>
            <a:r>
              <a:rPr lang="en-US" sz="3600" b="1" dirty="0"/>
              <a:t>“The Regular Army</a:t>
            </a:r>
            <a:r>
              <a:rPr lang="en-US" dirty="0"/>
              <a:t>-</a:t>
            </a:r>
            <a:r>
              <a:rPr lang="en-US" sz="3600" dirty="0"/>
              <a:t>O”</a:t>
            </a:r>
            <a:endParaRPr lang="en-US" dirty="0"/>
          </a:p>
        </p:txBody>
      </p:sp>
      <p:sp>
        <p:nvSpPr>
          <p:cNvPr id="3" name="Content Placeholder 2">
            <a:extLst>
              <a:ext uri="{FF2B5EF4-FFF2-40B4-BE49-F238E27FC236}">
                <a16:creationId xmlns:a16="http://schemas.microsoft.com/office/drawing/2014/main" id="{CB2C82E1-B772-B8C3-E603-98D941F57654}"/>
              </a:ext>
            </a:extLst>
          </p:cNvPr>
          <p:cNvSpPr>
            <a:spLocks noGrp="1"/>
          </p:cNvSpPr>
          <p:nvPr>
            <p:ph idx="1"/>
          </p:nvPr>
        </p:nvSpPr>
        <p:spPr/>
        <p:txBody>
          <a:bodyPr/>
          <a:lstStyle/>
          <a:p>
            <a:pPr marL="0" indent="0" algn="ctr">
              <a:buNone/>
            </a:pPr>
            <a:endParaRPr lang="en-US" dirty="0"/>
          </a:p>
          <a:p>
            <a:pPr marL="0" indent="0" algn="ctr">
              <a:buNone/>
            </a:pPr>
            <a:r>
              <a:rPr lang="en-US" dirty="0"/>
              <a:t>1) Strength and Organization</a:t>
            </a:r>
          </a:p>
          <a:p>
            <a:pPr marL="0" indent="0" algn="ctr">
              <a:buNone/>
            </a:pPr>
            <a:r>
              <a:rPr lang="en-US" dirty="0"/>
              <a:t>2) The Soldiers</a:t>
            </a:r>
          </a:p>
          <a:p>
            <a:pPr marL="0" indent="0" algn="ctr">
              <a:buNone/>
            </a:pPr>
            <a:r>
              <a:rPr lang="en-US" dirty="0"/>
              <a:t>3) The Offi</a:t>
            </a:r>
            <a:r>
              <a:rPr lang="en-US" i="1" dirty="0"/>
              <a:t>c</a:t>
            </a:r>
            <a:r>
              <a:rPr lang="en-US" dirty="0"/>
              <a:t>ers</a:t>
            </a:r>
          </a:p>
          <a:p>
            <a:pPr marL="0" indent="0" algn="ctr">
              <a:buNone/>
            </a:pPr>
            <a:r>
              <a:rPr lang="en-US" dirty="0"/>
              <a:t>4) Weapons</a:t>
            </a:r>
          </a:p>
          <a:p>
            <a:pPr marL="0" indent="0" algn="ctr">
              <a:buNone/>
            </a:pPr>
            <a:r>
              <a:rPr lang="en-US" dirty="0"/>
              <a:t>5) Ta</a:t>
            </a:r>
            <a:r>
              <a:rPr lang="en-US" i="1" dirty="0"/>
              <a:t>c</a:t>
            </a:r>
            <a:r>
              <a:rPr lang="en-US" dirty="0"/>
              <a:t>ti</a:t>
            </a:r>
            <a:r>
              <a:rPr lang="en-US" i="1" dirty="0"/>
              <a:t>c</a:t>
            </a:r>
            <a:r>
              <a:rPr lang="en-US" dirty="0"/>
              <a:t>s</a:t>
            </a:r>
          </a:p>
          <a:p>
            <a:pPr marL="0" indent="0" algn="ctr">
              <a:buNone/>
            </a:pPr>
            <a:r>
              <a:rPr lang="en-US" dirty="0"/>
              <a:t>6) Complications</a:t>
            </a:r>
          </a:p>
        </p:txBody>
      </p:sp>
      <p:pic>
        <p:nvPicPr>
          <p:cNvPr id="4" name="Picture 3">
            <a:extLst>
              <a:ext uri="{FF2B5EF4-FFF2-40B4-BE49-F238E27FC236}">
                <a16:creationId xmlns:a16="http://schemas.microsoft.com/office/drawing/2014/main" id="{70951F93-A029-D4B9-0768-1DDE0391D58A}"/>
              </a:ext>
            </a:extLst>
          </p:cNvPr>
          <p:cNvPicPr>
            <a:picLocks noChangeAspect="1"/>
          </p:cNvPicPr>
          <p:nvPr/>
        </p:nvPicPr>
        <p:blipFill>
          <a:blip r:embed="rId2"/>
          <a:stretch>
            <a:fillRect/>
          </a:stretch>
        </p:blipFill>
        <p:spPr>
          <a:xfrm>
            <a:off x="10796337" y="753228"/>
            <a:ext cx="1395663" cy="1050029"/>
          </a:xfrm>
          <a:prstGeom prst="rect">
            <a:avLst/>
          </a:prstGeom>
        </p:spPr>
      </p:pic>
    </p:spTree>
    <p:extLst>
      <p:ext uri="{BB962C8B-B14F-4D97-AF65-F5344CB8AC3E}">
        <p14:creationId xmlns:p14="http://schemas.microsoft.com/office/powerpoint/2010/main" val="2919329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4E6E-426E-39FE-E80D-360C6548C692}"/>
              </a:ext>
            </a:extLst>
          </p:cNvPr>
          <p:cNvSpPr>
            <a:spLocks noGrp="1"/>
          </p:cNvSpPr>
          <p:nvPr>
            <p:ph type="title"/>
          </p:nvPr>
        </p:nvSpPr>
        <p:spPr/>
        <p:txBody>
          <a:bodyPr/>
          <a:lstStyle/>
          <a:p>
            <a:pPr algn="ctr"/>
            <a:r>
              <a:rPr lang="en-US" dirty="0"/>
              <a:t>1866 Organization</a:t>
            </a:r>
          </a:p>
        </p:txBody>
      </p:sp>
      <p:sp>
        <p:nvSpPr>
          <p:cNvPr id="3" name="Content Placeholder 2">
            <a:extLst>
              <a:ext uri="{FF2B5EF4-FFF2-40B4-BE49-F238E27FC236}">
                <a16:creationId xmlns:a16="http://schemas.microsoft.com/office/drawing/2014/main" id="{B83928F5-91C6-074B-648E-C9B6C82380F8}"/>
              </a:ext>
            </a:extLst>
          </p:cNvPr>
          <p:cNvSpPr>
            <a:spLocks noGrp="1"/>
          </p:cNvSpPr>
          <p:nvPr>
            <p:ph idx="1"/>
          </p:nvPr>
        </p:nvSpPr>
        <p:spPr>
          <a:xfrm>
            <a:off x="680321" y="2336872"/>
            <a:ext cx="9613861" cy="4400811"/>
          </a:xfrm>
        </p:spPr>
        <p:txBody>
          <a:bodyPr>
            <a:normAutofit/>
          </a:bodyPr>
          <a:lstStyle/>
          <a:p>
            <a:r>
              <a:rPr lang="en-US" dirty="0"/>
              <a:t>The postwar Regular Army was much larger than it had been before the war. I  1866 the Army size was set at:</a:t>
            </a:r>
          </a:p>
          <a:p>
            <a:pPr lvl="1"/>
            <a:r>
              <a:rPr lang="en-US" dirty="0"/>
              <a:t>37 infantry regiments (1 to 37, 34</a:t>
            </a:r>
            <a:r>
              <a:rPr lang="en-US" baseline="30000" dirty="0"/>
              <a:t>th</a:t>
            </a:r>
            <a:r>
              <a:rPr lang="en-US" dirty="0"/>
              <a:t> through 37</a:t>
            </a:r>
            <a:r>
              <a:rPr lang="en-US" baseline="30000" dirty="0"/>
              <a:t>th</a:t>
            </a:r>
            <a:r>
              <a:rPr lang="en-US" dirty="0"/>
              <a:t> raised from Black Freedmen)</a:t>
            </a:r>
          </a:p>
          <a:p>
            <a:pPr lvl="1"/>
            <a:r>
              <a:rPr lang="en-US" dirty="0"/>
              <a:t>10 cavalry regiments (1 to 10, 9</a:t>
            </a:r>
            <a:r>
              <a:rPr lang="en-US" baseline="30000" dirty="0"/>
              <a:t>th</a:t>
            </a:r>
            <a:r>
              <a:rPr lang="en-US" dirty="0"/>
              <a:t> and 10</a:t>
            </a:r>
            <a:r>
              <a:rPr lang="en-US" baseline="30000" dirty="0"/>
              <a:t>th</a:t>
            </a:r>
            <a:r>
              <a:rPr lang="en-US" dirty="0"/>
              <a:t> raised from Black Freedmen)</a:t>
            </a:r>
          </a:p>
          <a:p>
            <a:pPr lvl="1"/>
            <a:r>
              <a:rPr lang="en-US" dirty="0"/>
              <a:t>5 artillery regiments (1 to 5)</a:t>
            </a:r>
          </a:p>
          <a:p>
            <a:r>
              <a:rPr lang="en-US" dirty="0"/>
              <a:t>The authorized strength of the army had increased from 13,000 in the 1850s to 54,000 in 1866, although the Army only had 38,000 in uniform by the end of the year due to difficulty recruiting up to the authorized strength.</a:t>
            </a:r>
          </a:p>
        </p:txBody>
      </p:sp>
      <p:pic>
        <p:nvPicPr>
          <p:cNvPr id="4" name="Picture 3">
            <a:extLst>
              <a:ext uri="{FF2B5EF4-FFF2-40B4-BE49-F238E27FC236}">
                <a16:creationId xmlns:a16="http://schemas.microsoft.com/office/drawing/2014/main" id="{C80425AA-10F2-E419-B5CA-A15A7FB2D142}"/>
              </a:ext>
            </a:extLst>
          </p:cNvPr>
          <p:cNvPicPr>
            <a:picLocks noChangeAspect="1"/>
          </p:cNvPicPr>
          <p:nvPr/>
        </p:nvPicPr>
        <p:blipFill>
          <a:blip r:embed="rId2"/>
          <a:stretch>
            <a:fillRect/>
          </a:stretch>
        </p:blipFill>
        <p:spPr>
          <a:xfrm>
            <a:off x="10796337" y="753228"/>
            <a:ext cx="1395663" cy="1050029"/>
          </a:xfrm>
          <a:prstGeom prst="rect">
            <a:avLst/>
          </a:prstGeom>
        </p:spPr>
      </p:pic>
    </p:spTree>
    <p:extLst>
      <p:ext uri="{BB962C8B-B14F-4D97-AF65-F5344CB8AC3E}">
        <p14:creationId xmlns:p14="http://schemas.microsoft.com/office/powerpoint/2010/main" val="1863359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4E6E-426E-39FE-E80D-360C6548C692}"/>
              </a:ext>
            </a:extLst>
          </p:cNvPr>
          <p:cNvSpPr>
            <a:spLocks noGrp="1"/>
          </p:cNvSpPr>
          <p:nvPr>
            <p:ph type="title"/>
          </p:nvPr>
        </p:nvSpPr>
        <p:spPr/>
        <p:txBody>
          <a:bodyPr/>
          <a:lstStyle/>
          <a:p>
            <a:pPr algn="ctr"/>
            <a:r>
              <a:rPr lang="en-US" dirty="0"/>
              <a:t>1869 Organization</a:t>
            </a:r>
          </a:p>
        </p:txBody>
      </p:sp>
      <p:sp>
        <p:nvSpPr>
          <p:cNvPr id="3" name="Content Placeholder 2">
            <a:extLst>
              <a:ext uri="{FF2B5EF4-FFF2-40B4-BE49-F238E27FC236}">
                <a16:creationId xmlns:a16="http://schemas.microsoft.com/office/drawing/2014/main" id="{B83928F5-91C6-074B-648E-C9B6C82380F8}"/>
              </a:ext>
            </a:extLst>
          </p:cNvPr>
          <p:cNvSpPr>
            <a:spLocks noGrp="1"/>
          </p:cNvSpPr>
          <p:nvPr>
            <p:ph idx="1"/>
          </p:nvPr>
        </p:nvSpPr>
        <p:spPr>
          <a:xfrm>
            <a:off x="680321" y="2336872"/>
            <a:ext cx="9613861" cy="4400811"/>
          </a:xfrm>
        </p:spPr>
        <p:txBody>
          <a:bodyPr>
            <a:normAutofit/>
          </a:bodyPr>
          <a:lstStyle/>
          <a:p>
            <a:r>
              <a:rPr lang="en-US" dirty="0"/>
              <a:t>In 1869 the Army’s strength (primarily its infantry strength) was substantially reduced due to a lessened requirement to enforce </a:t>
            </a:r>
            <a:r>
              <a:rPr lang="en-US" dirty="0" err="1"/>
              <a:t>Reconstrution</a:t>
            </a:r>
            <a:r>
              <a:rPr lang="en-US" dirty="0"/>
              <a:t>. </a:t>
            </a:r>
          </a:p>
          <a:p>
            <a:pPr lvl="1"/>
            <a:r>
              <a:rPr lang="en-US" dirty="0"/>
              <a:t>25 infantry regiments (1 to 25, 24</a:t>
            </a:r>
            <a:r>
              <a:rPr lang="en-US" baseline="30000" dirty="0"/>
              <a:t>th</a:t>
            </a:r>
            <a:r>
              <a:rPr lang="en-US" dirty="0"/>
              <a:t> and 25</a:t>
            </a:r>
            <a:r>
              <a:rPr lang="en-US" baseline="30000" dirty="0"/>
              <a:t>th</a:t>
            </a:r>
            <a:r>
              <a:rPr lang="en-US" dirty="0"/>
              <a:t> raised from Black Freedmen)</a:t>
            </a:r>
          </a:p>
          <a:p>
            <a:pPr lvl="1"/>
            <a:r>
              <a:rPr lang="en-US" dirty="0"/>
              <a:t>10 cavalry regiments (1 to 10, 9</a:t>
            </a:r>
            <a:r>
              <a:rPr lang="en-US" baseline="30000" dirty="0"/>
              <a:t>th</a:t>
            </a:r>
            <a:r>
              <a:rPr lang="en-US" dirty="0"/>
              <a:t> and 10</a:t>
            </a:r>
            <a:r>
              <a:rPr lang="en-US" baseline="30000" dirty="0"/>
              <a:t>th</a:t>
            </a:r>
            <a:r>
              <a:rPr lang="en-US" dirty="0"/>
              <a:t> raised from Black Freedmen)</a:t>
            </a:r>
          </a:p>
          <a:p>
            <a:pPr lvl="1"/>
            <a:r>
              <a:rPr lang="en-US" dirty="0"/>
              <a:t>5 artillery regiments (1 to 5)</a:t>
            </a:r>
          </a:p>
          <a:p>
            <a:r>
              <a:rPr lang="en-US" dirty="0"/>
              <a:t>The authorized strength of the army fell from 54,000 in the 1866 to 37,000 in 1869.</a:t>
            </a:r>
          </a:p>
          <a:p>
            <a:r>
              <a:rPr lang="en-US" dirty="0"/>
              <a:t>Further cuts in 1874 reduced its total strength to 27,000. </a:t>
            </a:r>
          </a:p>
        </p:txBody>
      </p:sp>
      <p:pic>
        <p:nvPicPr>
          <p:cNvPr id="4" name="Picture 3">
            <a:extLst>
              <a:ext uri="{FF2B5EF4-FFF2-40B4-BE49-F238E27FC236}">
                <a16:creationId xmlns:a16="http://schemas.microsoft.com/office/drawing/2014/main" id="{69DDE920-DC2E-4875-81A8-3CAD3C706633}"/>
              </a:ext>
            </a:extLst>
          </p:cNvPr>
          <p:cNvPicPr>
            <a:picLocks noChangeAspect="1"/>
          </p:cNvPicPr>
          <p:nvPr/>
        </p:nvPicPr>
        <p:blipFill>
          <a:blip r:embed="rId2"/>
          <a:stretch>
            <a:fillRect/>
          </a:stretch>
        </p:blipFill>
        <p:spPr>
          <a:xfrm>
            <a:off x="10796337" y="753228"/>
            <a:ext cx="1395663" cy="1050029"/>
          </a:xfrm>
          <a:prstGeom prst="rect">
            <a:avLst/>
          </a:prstGeom>
        </p:spPr>
      </p:pic>
    </p:spTree>
    <p:extLst>
      <p:ext uri="{BB962C8B-B14F-4D97-AF65-F5344CB8AC3E}">
        <p14:creationId xmlns:p14="http://schemas.microsoft.com/office/powerpoint/2010/main" val="2628981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4E6E-426E-39FE-E80D-360C6548C692}"/>
              </a:ext>
            </a:extLst>
          </p:cNvPr>
          <p:cNvSpPr>
            <a:spLocks noGrp="1"/>
          </p:cNvSpPr>
          <p:nvPr>
            <p:ph type="title"/>
          </p:nvPr>
        </p:nvSpPr>
        <p:spPr/>
        <p:txBody>
          <a:bodyPr/>
          <a:lstStyle/>
          <a:p>
            <a:pPr algn="ctr"/>
            <a:r>
              <a:rPr lang="en-US" dirty="0"/>
              <a:t>Unit Organization</a:t>
            </a:r>
          </a:p>
        </p:txBody>
      </p:sp>
      <p:sp>
        <p:nvSpPr>
          <p:cNvPr id="3" name="Content Placeholder 2">
            <a:extLst>
              <a:ext uri="{FF2B5EF4-FFF2-40B4-BE49-F238E27FC236}">
                <a16:creationId xmlns:a16="http://schemas.microsoft.com/office/drawing/2014/main" id="{B83928F5-91C6-074B-648E-C9B6C82380F8}"/>
              </a:ext>
            </a:extLst>
          </p:cNvPr>
          <p:cNvSpPr>
            <a:spLocks noGrp="1"/>
          </p:cNvSpPr>
          <p:nvPr>
            <p:ph idx="1"/>
          </p:nvPr>
        </p:nvSpPr>
        <p:spPr>
          <a:xfrm>
            <a:off x="680321" y="2336872"/>
            <a:ext cx="9613861" cy="4400811"/>
          </a:xfrm>
        </p:spPr>
        <p:txBody>
          <a:bodyPr>
            <a:normAutofit lnSpcReduction="10000"/>
          </a:bodyPr>
          <a:lstStyle/>
          <a:p>
            <a:r>
              <a:rPr lang="en-US" dirty="0"/>
              <a:t>Infantry </a:t>
            </a:r>
            <a:r>
              <a:rPr lang="en-US" b="1" i="1" dirty="0">
                <a:solidFill>
                  <a:srgbClr val="FFFF00"/>
                </a:solidFill>
              </a:rPr>
              <a:t>regiments</a:t>
            </a:r>
            <a:r>
              <a:rPr lang="en-US" dirty="0"/>
              <a:t> each had </a:t>
            </a:r>
            <a:r>
              <a:rPr lang="en-US" i="1" dirty="0"/>
              <a:t>ten</a:t>
            </a:r>
            <a:r>
              <a:rPr lang="en-US" dirty="0"/>
              <a:t> lettered companies, A to K (skipping the letter J). </a:t>
            </a:r>
          </a:p>
          <a:p>
            <a:r>
              <a:rPr lang="en-US" dirty="0"/>
              <a:t>Cavalry and Artillery regiments had </a:t>
            </a:r>
            <a:r>
              <a:rPr lang="en-US" i="1" dirty="0"/>
              <a:t>twelve</a:t>
            </a:r>
            <a:r>
              <a:rPr lang="en-US" dirty="0"/>
              <a:t> lettered companies, A to M (skipping the letter J). Companies were called </a:t>
            </a:r>
            <a:r>
              <a:rPr lang="en-US" b="1" i="1" dirty="0">
                <a:solidFill>
                  <a:srgbClr val="FFFF00"/>
                </a:solidFill>
              </a:rPr>
              <a:t>Troops</a:t>
            </a:r>
            <a:r>
              <a:rPr lang="en-US" dirty="0"/>
              <a:t> in cavalry regiment and </a:t>
            </a:r>
            <a:r>
              <a:rPr lang="en-US" i="1" dirty="0">
                <a:solidFill>
                  <a:srgbClr val="FFFF00"/>
                </a:solidFill>
              </a:rPr>
              <a:t>Batteries</a:t>
            </a:r>
            <a:r>
              <a:rPr lang="en-US" dirty="0"/>
              <a:t> in artillery regiments.</a:t>
            </a:r>
          </a:p>
          <a:p>
            <a:r>
              <a:rPr lang="en-US" dirty="0"/>
              <a:t>J was not used as a company designation because it was too easy to confuse with I.</a:t>
            </a:r>
          </a:p>
          <a:p>
            <a:r>
              <a:rPr lang="en-US" dirty="0"/>
              <a:t>Each </a:t>
            </a:r>
            <a:r>
              <a:rPr lang="en-US" b="1" i="1" dirty="0">
                <a:solidFill>
                  <a:srgbClr val="FFFF00"/>
                </a:solidFill>
              </a:rPr>
              <a:t>company</a:t>
            </a:r>
            <a:r>
              <a:rPr lang="en-US" dirty="0"/>
              <a:t> had a captain, two lieutenants, a first sergeant, two </a:t>
            </a:r>
            <a:r>
              <a:rPr lang="en-US" i="1" dirty="0"/>
              <a:t>musicians (buglers in cavalry and artillery, drummers in infantry) </a:t>
            </a:r>
            <a:r>
              <a:rPr lang="en-US" dirty="0"/>
              <a:t>and four squads.</a:t>
            </a:r>
          </a:p>
          <a:p>
            <a:r>
              <a:rPr lang="en-US" dirty="0"/>
              <a:t>Each </a:t>
            </a:r>
            <a:r>
              <a:rPr lang="en-US" b="1" i="1" dirty="0">
                <a:solidFill>
                  <a:srgbClr val="FFFF00"/>
                </a:solidFill>
              </a:rPr>
              <a:t>squad</a:t>
            </a:r>
            <a:r>
              <a:rPr lang="en-US" dirty="0"/>
              <a:t> had a sergeant, a corporal, and from six to twelve privates. </a:t>
            </a:r>
          </a:p>
        </p:txBody>
      </p:sp>
      <p:pic>
        <p:nvPicPr>
          <p:cNvPr id="4" name="Picture 3">
            <a:extLst>
              <a:ext uri="{FF2B5EF4-FFF2-40B4-BE49-F238E27FC236}">
                <a16:creationId xmlns:a16="http://schemas.microsoft.com/office/drawing/2014/main" id="{95A81789-CAEB-AD53-2324-29F8B419233A}"/>
              </a:ext>
            </a:extLst>
          </p:cNvPr>
          <p:cNvPicPr>
            <a:picLocks noChangeAspect="1"/>
          </p:cNvPicPr>
          <p:nvPr/>
        </p:nvPicPr>
        <p:blipFill>
          <a:blip r:embed="rId2"/>
          <a:stretch>
            <a:fillRect/>
          </a:stretch>
        </p:blipFill>
        <p:spPr>
          <a:xfrm>
            <a:off x="10796337" y="753228"/>
            <a:ext cx="1395663" cy="1050029"/>
          </a:xfrm>
          <a:prstGeom prst="rect">
            <a:avLst/>
          </a:prstGeom>
        </p:spPr>
      </p:pic>
    </p:spTree>
    <p:extLst>
      <p:ext uri="{BB962C8B-B14F-4D97-AF65-F5344CB8AC3E}">
        <p14:creationId xmlns:p14="http://schemas.microsoft.com/office/powerpoint/2010/main" val="3918726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233B-2D94-342E-CC6D-281E490CA1ED}"/>
              </a:ext>
            </a:extLst>
          </p:cNvPr>
          <p:cNvSpPr>
            <a:spLocks noGrp="1"/>
          </p:cNvSpPr>
          <p:nvPr>
            <p:ph type="title"/>
          </p:nvPr>
        </p:nvSpPr>
        <p:spPr/>
        <p:txBody>
          <a:bodyPr/>
          <a:lstStyle/>
          <a:p>
            <a:pPr algn="ctr"/>
            <a:r>
              <a:rPr lang="en-US" dirty="0"/>
              <a:t>The Soldiers</a:t>
            </a:r>
          </a:p>
        </p:txBody>
      </p:sp>
      <p:sp>
        <p:nvSpPr>
          <p:cNvPr id="3" name="Content Placeholder 2">
            <a:extLst>
              <a:ext uri="{FF2B5EF4-FFF2-40B4-BE49-F238E27FC236}">
                <a16:creationId xmlns:a16="http://schemas.microsoft.com/office/drawing/2014/main" id="{3F55C0D7-B36C-0617-9EAB-B7E4C2C2D984}"/>
              </a:ext>
            </a:extLst>
          </p:cNvPr>
          <p:cNvSpPr>
            <a:spLocks noGrp="1"/>
          </p:cNvSpPr>
          <p:nvPr>
            <p:ph idx="1"/>
          </p:nvPr>
        </p:nvSpPr>
        <p:spPr>
          <a:xfrm>
            <a:off x="417095" y="2336872"/>
            <a:ext cx="6673516" cy="4320601"/>
          </a:xfrm>
        </p:spPr>
        <p:txBody>
          <a:bodyPr>
            <a:normAutofit lnSpcReduction="10000"/>
          </a:bodyPr>
          <a:lstStyle/>
          <a:p>
            <a:r>
              <a:rPr lang="en-US" b="1" dirty="0">
                <a:solidFill>
                  <a:srgbClr val="FFFF00"/>
                </a:solidFill>
              </a:rPr>
              <a:t>Ethnic Makeup: </a:t>
            </a:r>
            <a:r>
              <a:rPr lang="en-US" dirty="0"/>
              <a:t>A majority were foreign-born immigrants. </a:t>
            </a:r>
          </a:p>
          <a:p>
            <a:pPr lvl="1"/>
            <a:r>
              <a:rPr lang="en-US" dirty="0"/>
              <a:t>Over 1/3 of enlisted men were Irish-born.</a:t>
            </a:r>
          </a:p>
          <a:p>
            <a:pPr lvl="1"/>
            <a:r>
              <a:rPr lang="en-US" dirty="0"/>
              <a:t>Germans also were a substantial part of the enlisted strength.</a:t>
            </a:r>
          </a:p>
          <a:p>
            <a:r>
              <a:rPr lang="en-US" b="1" dirty="0">
                <a:solidFill>
                  <a:srgbClr val="FFFF00"/>
                </a:solidFill>
              </a:rPr>
              <a:t>Terrible Pay: </a:t>
            </a:r>
            <a:r>
              <a:rPr lang="en-US" dirty="0"/>
              <a:t>Privates made $16.00 a month ($17.00 according to the song.) In 1870 the pay was cut to $13.00 a month. It was usually late, and it was in paper money, </a:t>
            </a:r>
            <a:r>
              <a:rPr lang="en-US" dirty="0" err="1"/>
              <a:t>whih</a:t>
            </a:r>
            <a:r>
              <a:rPr lang="en-US" dirty="0"/>
              <a:t> was usually </a:t>
            </a:r>
            <a:r>
              <a:rPr lang="en-US" dirty="0" err="1"/>
              <a:t>disounted</a:t>
            </a:r>
            <a:r>
              <a:rPr lang="en-US" dirty="0"/>
              <a:t> 10 </a:t>
            </a:r>
            <a:r>
              <a:rPr lang="en-US" dirty="0" err="1"/>
              <a:t>perent</a:t>
            </a:r>
            <a:r>
              <a:rPr lang="en-US" dirty="0"/>
              <a:t> on he frontier.</a:t>
            </a:r>
          </a:p>
          <a:p>
            <a:pPr lvl="1"/>
            <a:r>
              <a:rPr lang="en-US" dirty="0"/>
              <a:t>Army contracted mule packers were paid $50.00 a month</a:t>
            </a:r>
          </a:p>
          <a:p>
            <a:pPr lvl="1"/>
            <a:endParaRPr lang="en-US" dirty="0"/>
          </a:p>
          <a:p>
            <a:endParaRPr lang="en-US" dirty="0"/>
          </a:p>
          <a:p>
            <a:endParaRPr lang="en-US" dirty="0"/>
          </a:p>
        </p:txBody>
      </p:sp>
      <p:pic>
        <p:nvPicPr>
          <p:cNvPr id="4" name="Picture 3">
            <a:extLst>
              <a:ext uri="{FF2B5EF4-FFF2-40B4-BE49-F238E27FC236}">
                <a16:creationId xmlns:a16="http://schemas.microsoft.com/office/drawing/2014/main" id="{BC95AE70-F712-2B28-3B1D-79485CC4C613}"/>
              </a:ext>
            </a:extLst>
          </p:cNvPr>
          <p:cNvPicPr>
            <a:picLocks noChangeAspect="1"/>
          </p:cNvPicPr>
          <p:nvPr/>
        </p:nvPicPr>
        <p:blipFill>
          <a:blip r:embed="rId2"/>
          <a:stretch>
            <a:fillRect/>
          </a:stretch>
        </p:blipFill>
        <p:spPr>
          <a:xfrm>
            <a:off x="10796337" y="753228"/>
            <a:ext cx="1395663" cy="1050029"/>
          </a:xfrm>
          <a:prstGeom prst="rect">
            <a:avLst/>
          </a:prstGeom>
        </p:spPr>
      </p:pic>
    </p:spTree>
    <p:extLst>
      <p:ext uri="{BB962C8B-B14F-4D97-AF65-F5344CB8AC3E}">
        <p14:creationId xmlns:p14="http://schemas.microsoft.com/office/powerpoint/2010/main" val="3085809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2F79D-D231-CCE8-5D64-B7C2B59E7132}"/>
              </a:ext>
            </a:extLst>
          </p:cNvPr>
          <p:cNvSpPr>
            <a:spLocks noGrp="1"/>
          </p:cNvSpPr>
          <p:nvPr>
            <p:ph type="title"/>
          </p:nvPr>
        </p:nvSpPr>
        <p:spPr/>
        <p:txBody>
          <a:bodyPr/>
          <a:lstStyle/>
          <a:p>
            <a:pPr algn="ctr"/>
            <a:r>
              <a:rPr lang="en-US" dirty="0"/>
              <a:t>The Soldiers</a:t>
            </a:r>
          </a:p>
        </p:txBody>
      </p:sp>
      <p:sp>
        <p:nvSpPr>
          <p:cNvPr id="3" name="Content Placeholder 2">
            <a:extLst>
              <a:ext uri="{FF2B5EF4-FFF2-40B4-BE49-F238E27FC236}">
                <a16:creationId xmlns:a16="http://schemas.microsoft.com/office/drawing/2014/main" id="{4DF36A20-EC46-6993-184E-A582DD263150}"/>
              </a:ext>
            </a:extLst>
          </p:cNvPr>
          <p:cNvSpPr>
            <a:spLocks noGrp="1"/>
          </p:cNvSpPr>
          <p:nvPr>
            <p:ph idx="1"/>
          </p:nvPr>
        </p:nvSpPr>
        <p:spPr>
          <a:xfrm>
            <a:off x="385011" y="2336872"/>
            <a:ext cx="11261557" cy="4320601"/>
          </a:xfrm>
        </p:spPr>
        <p:txBody>
          <a:bodyPr>
            <a:normAutofit lnSpcReduction="10000"/>
          </a:bodyPr>
          <a:lstStyle/>
          <a:p>
            <a:r>
              <a:rPr lang="en-US" dirty="0">
                <a:solidFill>
                  <a:srgbClr val="FFFF00"/>
                </a:solidFill>
              </a:rPr>
              <a:t>Poorly Trained: </a:t>
            </a:r>
            <a:r>
              <a:rPr lang="en-US" dirty="0"/>
              <a:t>Received minimal basic training at the recruit depots, and then spent most of their time with their regiment either on labor details or patrols, not training.</a:t>
            </a:r>
          </a:p>
          <a:p>
            <a:pPr lvl="1"/>
            <a:r>
              <a:rPr lang="en-US" dirty="0"/>
              <a:t>Many recruits arrived at cavalry regiments unable to ride.</a:t>
            </a:r>
          </a:p>
          <a:p>
            <a:pPr lvl="1"/>
            <a:r>
              <a:rPr lang="en-US" dirty="0"/>
              <a:t>Infantry recruits did not know how to load their rifles.</a:t>
            </a:r>
          </a:p>
          <a:p>
            <a:r>
              <a:rPr lang="en-US" dirty="0">
                <a:solidFill>
                  <a:srgbClr val="FFFF00"/>
                </a:solidFill>
              </a:rPr>
              <a:t>Over-worked: </a:t>
            </a:r>
            <a:r>
              <a:rPr lang="en-US" dirty="0"/>
              <a:t>Army posts were built and maintained by the troops stationed there. As there was a massive expansion of army posts and </a:t>
            </a:r>
            <a:r>
              <a:rPr lang="en-US" dirty="0" err="1"/>
              <a:t>frts</a:t>
            </a:r>
            <a:r>
              <a:rPr lang="en-US" dirty="0"/>
              <a:t> at this time, that left little time to train.</a:t>
            </a:r>
          </a:p>
          <a:p>
            <a:r>
              <a:rPr lang="en-US" dirty="0">
                <a:solidFill>
                  <a:srgbClr val="FFFF00"/>
                </a:solidFill>
              </a:rPr>
              <a:t>Bad Shots: </a:t>
            </a:r>
            <a:r>
              <a:rPr lang="en-US" dirty="0"/>
              <a:t>Until the 1880s the army was chronically short of ammunition, and so there was little marksmanship training.</a:t>
            </a:r>
          </a:p>
          <a:p>
            <a:pPr lvl="1"/>
            <a:r>
              <a:rPr lang="en-US" dirty="0"/>
              <a:t>8 rounds per man per month were authorized, but were seldom available.</a:t>
            </a:r>
          </a:p>
          <a:p>
            <a:pPr lvl="1"/>
            <a:r>
              <a:rPr lang="en-US" dirty="0"/>
              <a:t>Officers who wanted to train their men as better shots usually had to pay for the ammunition 0ut of their own pocket.</a:t>
            </a:r>
          </a:p>
          <a:p>
            <a:endParaRPr lang="en-US" dirty="0"/>
          </a:p>
        </p:txBody>
      </p:sp>
      <p:pic>
        <p:nvPicPr>
          <p:cNvPr id="4" name="Picture 3">
            <a:extLst>
              <a:ext uri="{FF2B5EF4-FFF2-40B4-BE49-F238E27FC236}">
                <a16:creationId xmlns:a16="http://schemas.microsoft.com/office/drawing/2014/main" id="{36BB66BC-87DF-D4BE-F46A-024343D7A7EE}"/>
              </a:ext>
            </a:extLst>
          </p:cNvPr>
          <p:cNvPicPr>
            <a:picLocks noChangeAspect="1"/>
          </p:cNvPicPr>
          <p:nvPr/>
        </p:nvPicPr>
        <p:blipFill>
          <a:blip r:embed="rId2"/>
          <a:stretch>
            <a:fillRect/>
          </a:stretch>
        </p:blipFill>
        <p:spPr>
          <a:xfrm>
            <a:off x="10796337" y="753228"/>
            <a:ext cx="1395663" cy="1050029"/>
          </a:xfrm>
          <a:prstGeom prst="rect">
            <a:avLst/>
          </a:prstGeom>
        </p:spPr>
      </p:pic>
    </p:spTree>
    <p:extLst>
      <p:ext uri="{BB962C8B-B14F-4D97-AF65-F5344CB8AC3E}">
        <p14:creationId xmlns:p14="http://schemas.microsoft.com/office/powerpoint/2010/main" val="2397378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233B-2D94-342E-CC6D-281E490CA1ED}"/>
              </a:ext>
            </a:extLst>
          </p:cNvPr>
          <p:cNvSpPr>
            <a:spLocks noGrp="1"/>
          </p:cNvSpPr>
          <p:nvPr>
            <p:ph type="title"/>
          </p:nvPr>
        </p:nvSpPr>
        <p:spPr/>
        <p:txBody>
          <a:bodyPr/>
          <a:lstStyle/>
          <a:p>
            <a:pPr algn="ctr"/>
            <a:r>
              <a:rPr lang="en-US" dirty="0"/>
              <a:t>The Soldiers</a:t>
            </a:r>
          </a:p>
        </p:txBody>
      </p:sp>
      <p:sp>
        <p:nvSpPr>
          <p:cNvPr id="3" name="Content Placeholder 2">
            <a:extLst>
              <a:ext uri="{FF2B5EF4-FFF2-40B4-BE49-F238E27FC236}">
                <a16:creationId xmlns:a16="http://schemas.microsoft.com/office/drawing/2014/main" id="{3F55C0D7-B36C-0617-9EAB-B7E4C2C2D984}"/>
              </a:ext>
            </a:extLst>
          </p:cNvPr>
          <p:cNvSpPr>
            <a:spLocks noGrp="1"/>
          </p:cNvSpPr>
          <p:nvPr>
            <p:ph idx="1"/>
          </p:nvPr>
        </p:nvSpPr>
        <p:spPr>
          <a:xfrm>
            <a:off x="680321" y="2336872"/>
            <a:ext cx="10982290" cy="4320601"/>
          </a:xfrm>
        </p:spPr>
        <p:txBody>
          <a:bodyPr>
            <a:normAutofit/>
          </a:bodyPr>
          <a:lstStyle/>
          <a:p>
            <a:r>
              <a:rPr lang="en-US" b="1" dirty="0">
                <a:solidFill>
                  <a:srgbClr val="FFFF00"/>
                </a:solidFill>
              </a:rPr>
              <a:t>Personnel Turbulence: </a:t>
            </a:r>
            <a:r>
              <a:rPr lang="en-US" dirty="0"/>
              <a:t>Enlistment terms were three years, but in </a:t>
            </a:r>
            <a:r>
              <a:rPr lang="en-US" dirty="0" err="1"/>
              <a:t>pratice</a:t>
            </a:r>
            <a:r>
              <a:rPr lang="en-US" dirty="0"/>
              <a:t> many men reenlisted for additional terms. Till, a unit could suffer as much as 20 percent turnover each year just from expired enlistments.</a:t>
            </a:r>
          </a:p>
          <a:p>
            <a:r>
              <a:rPr lang="en-US" dirty="0">
                <a:solidFill>
                  <a:srgbClr val="FFFF00"/>
                </a:solidFill>
              </a:rPr>
              <a:t>Desertion: </a:t>
            </a:r>
            <a:r>
              <a:rPr lang="en-US" dirty="0"/>
              <a:t>From 1866 to 1891, 34. percent of all soldiers who enlisted were officially listed as having deserted, a total of 88,712 men, or an average of 3,550 each year. That works out to an average of 10 percent of the total army strength deserting each year.  Many men joined the army just to get safely </a:t>
            </a:r>
            <a:r>
              <a:rPr lang="en-US" dirty="0" err="1"/>
              <a:t>nar</a:t>
            </a:r>
            <a:r>
              <a:rPr lang="en-US" dirty="0"/>
              <a:t> </a:t>
            </a:r>
            <a:r>
              <a:rPr lang="en-US" dirty="0" err="1"/>
              <a:t>th</a:t>
            </a:r>
            <a:r>
              <a:rPr lang="en-US" dirty="0"/>
              <a:t> goldfields, and then deserted to become miners. Low pay and poor training also contributed to desertion.</a:t>
            </a:r>
          </a:p>
          <a:p>
            <a:r>
              <a:rPr lang="en-US" dirty="0">
                <a:solidFill>
                  <a:srgbClr val="FFFF00"/>
                </a:solidFill>
              </a:rPr>
              <a:t>Average Unit Turnover: </a:t>
            </a:r>
            <a:r>
              <a:rPr lang="en-US" dirty="0"/>
              <a:t>Taking into account deaths from disease and hostile action (by far the </a:t>
            </a:r>
            <a:r>
              <a:rPr lang="en-US" dirty="0" err="1"/>
              <a:t>lowes</a:t>
            </a:r>
            <a:r>
              <a:rPr lang="en-US" dirty="0"/>
              <a:t> source of loss) </a:t>
            </a:r>
            <a:r>
              <a:rPr lang="en-US" dirty="0" err="1"/>
              <a:t>thr</a:t>
            </a:r>
            <a:r>
              <a:rPr lang="en-US" dirty="0"/>
              <a:t> average unit turned </a:t>
            </a:r>
            <a:r>
              <a:rPr lang="en-US" dirty="0" err="1"/>
              <a:t>ober</a:t>
            </a:r>
            <a:r>
              <a:rPr lang="en-US" dirty="0"/>
              <a:t> 25 to 33 percent of its personnel each year.  </a:t>
            </a:r>
          </a:p>
          <a:p>
            <a:pPr lvl="1"/>
            <a:endParaRPr lang="en-US" dirty="0"/>
          </a:p>
          <a:p>
            <a:endParaRPr lang="en-US" dirty="0"/>
          </a:p>
          <a:p>
            <a:endParaRPr lang="en-US" dirty="0"/>
          </a:p>
        </p:txBody>
      </p:sp>
      <p:pic>
        <p:nvPicPr>
          <p:cNvPr id="4" name="Picture 3">
            <a:extLst>
              <a:ext uri="{FF2B5EF4-FFF2-40B4-BE49-F238E27FC236}">
                <a16:creationId xmlns:a16="http://schemas.microsoft.com/office/drawing/2014/main" id="{10F570E9-281D-F562-995D-DAA46ACCC76A}"/>
              </a:ext>
            </a:extLst>
          </p:cNvPr>
          <p:cNvPicPr>
            <a:picLocks noChangeAspect="1"/>
          </p:cNvPicPr>
          <p:nvPr/>
        </p:nvPicPr>
        <p:blipFill>
          <a:blip r:embed="rId2"/>
          <a:stretch>
            <a:fillRect/>
          </a:stretch>
        </p:blipFill>
        <p:spPr>
          <a:xfrm>
            <a:off x="10796337" y="753228"/>
            <a:ext cx="1395663" cy="1050029"/>
          </a:xfrm>
          <a:prstGeom prst="rect">
            <a:avLst/>
          </a:prstGeom>
        </p:spPr>
      </p:pic>
    </p:spTree>
    <p:extLst>
      <p:ext uri="{BB962C8B-B14F-4D97-AF65-F5344CB8AC3E}">
        <p14:creationId xmlns:p14="http://schemas.microsoft.com/office/powerpoint/2010/main" val="435462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233B-2D94-342E-CC6D-281E490CA1ED}"/>
              </a:ext>
            </a:extLst>
          </p:cNvPr>
          <p:cNvSpPr>
            <a:spLocks noGrp="1"/>
          </p:cNvSpPr>
          <p:nvPr>
            <p:ph type="title"/>
          </p:nvPr>
        </p:nvSpPr>
        <p:spPr/>
        <p:txBody>
          <a:bodyPr/>
          <a:lstStyle/>
          <a:p>
            <a:pPr algn="ctr"/>
            <a:r>
              <a:rPr lang="en-US" dirty="0"/>
              <a:t>The Soldiers—The Bright Spots</a:t>
            </a:r>
          </a:p>
        </p:txBody>
      </p:sp>
      <p:sp>
        <p:nvSpPr>
          <p:cNvPr id="3" name="Content Placeholder 2">
            <a:extLst>
              <a:ext uri="{FF2B5EF4-FFF2-40B4-BE49-F238E27FC236}">
                <a16:creationId xmlns:a16="http://schemas.microsoft.com/office/drawing/2014/main" id="{3F55C0D7-B36C-0617-9EAB-B7E4C2C2D984}"/>
              </a:ext>
            </a:extLst>
          </p:cNvPr>
          <p:cNvSpPr>
            <a:spLocks noGrp="1"/>
          </p:cNvSpPr>
          <p:nvPr>
            <p:ph idx="1"/>
          </p:nvPr>
        </p:nvSpPr>
        <p:spPr>
          <a:xfrm>
            <a:off x="304801" y="2336872"/>
            <a:ext cx="5708238" cy="4320601"/>
          </a:xfrm>
        </p:spPr>
        <p:txBody>
          <a:bodyPr>
            <a:normAutofit/>
          </a:bodyPr>
          <a:lstStyle/>
          <a:p>
            <a:r>
              <a:rPr lang="en-US" b="1" dirty="0">
                <a:solidFill>
                  <a:srgbClr val="FFFF00"/>
                </a:solidFill>
              </a:rPr>
              <a:t>The Noncommissioned Officers: </a:t>
            </a:r>
            <a:r>
              <a:rPr lang="en-US" dirty="0"/>
              <a:t>Those soldiers who did not desert or let their enlistment expire became the cadre of long-service professional sergeants and corporals who held units together and passed on as much lore to new recruits as time and duties allowed. They were the true backbone of the frontier army.</a:t>
            </a:r>
          </a:p>
          <a:p>
            <a:pPr lvl="1"/>
            <a:endParaRPr lang="en-US" dirty="0"/>
          </a:p>
          <a:p>
            <a:endParaRPr lang="en-US" dirty="0"/>
          </a:p>
          <a:p>
            <a:endParaRPr lang="en-US" dirty="0"/>
          </a:p>
        </p:txBody>
      </p:sp>
      <p:pic>
        <p:nvPicPr>
          <p:cNvPr id="6" name="Picture 5">
            <a:extLst>
              <a:ext uri="{FF2B5EF4-FFF2-40B4-BE49-F238E27FC236}">
                <a16:creationId xmlns:a16="http://schemas.microsoft.com/office/drawing/2014/main" id="{65976686-4671-C168-71D2-3B0E60B642AB}"/>
              </a:ext>
            </a:extLst>
          </p:cNvPr>
          <p:cNvPicPr>
            <a:picLocks noChangeAspect="1"/>
          </p:cNvPicPr>
          <p:nvPr/>
        </p:nvPicPr>
        <p:blipFill>
          <a:blip r:embed="rId2"/>
          <a:stretch>
            <a:fillRect/>
          </a:stretch>
        </p:blipFill>
        <p:spPr>
          <a:xfrm>
            <a:off x="10796337" y="753228"/>
            <a:ext cx="1395663" cy="1050029"/>
          </a:xfrm>
          <a:prstGeom prst="rect">
            <a:avLst/>
          </a:prstGeom>
        </p:spPr>
      </p:pic>
    </p:spTree>
    <p:extLst>
      <p:ext uri="{BB962C8B-B14F-4D97-AF65-F5344CB8AC3E}">
        <p14:creationId xmlns:p14="http://schemas.microsoft.com/office/powerpoint/2010/main" val="2916047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68301-40D8-413B-9014-402A8EDD7A27}"/>
              </a:ext>
            </a:extLst>
          </p:cNvPr>
          <p:cNvSpPr>
            <a:spLocks noGrp="1"/>
          </p:cNvSpPr>
          <p:nvPr>
            <p:ph type="ctrTitle"/>
          </p:nvPr>
        </p:nvSpPr>
        <p:spPr/>
        <p:txBody>
          <a:bodyPr/>
          <a:lstStyle/>
          <a:p>
            <a:pPr algn="ctr"/>
            <a:r>
              <a:rPr lang="en-US" sz="4800" dirty="0"/>
              <a:t>“A Good Day To Die”</a:t>
            </a:r>
            <a:br>
              <a:rPr lang="en-US" sz="4800" dirty="0"/>
            </a:br>
            <a:r>
              <a:rPr lang="en-US" sz="4800" dirty="0"/>
              <a:t>Indian Wars in the West</a:t>
            </a:r>
            <a:endParaRPr lang="en-US" sz="3600" dirty="0"/>
          </a:p>
        </p:txBody>
      </p:sp>
      <p:sp>
        <p:nvSpPr>
          <p:cNvPr id="3" name="Subtitle 2">
            <a:extLst>
              <a:ext uri="{FF2B5EF4-FFF2-40B4-BE49-F238E27FC236}">
                <a16:creationId xmlns:a16="http://schemas.microsoft.com/office/drawing/2014/main" id="{C854FA09-96DD-4680-A501-5876DF53BA89}"/>
              </a:ext>
            </a:extLst>
          </p:cNvPr>
          <p:cNvSpPr>
            <a:spLocks noGrp="1"/>
          </p:cNvSpPr>
          <p:nvPr>
            <p:ph type="subTitle" idx="1"/>
          </p:nvPr>
        </p:nvSpPr>
        <p:spPr>
          <a:xfrm>
            <a:off x="680322" y="4106779"/>
            <a:ext cx="9852211" cy="2227760"/>
          </a:xfrm>
        </p:spPr>
        <p:txBody>
          <a:bodyPr>
            <a:normAutofit/>
          </a:bodyPr>
          <a:lstStyle/>
          <a:p>
            <a:pPr algn="ctr"/>
            <a:endParaRPr lang="en-US" sz="4000" i="1" dirty="0"/>
          </a:p>
          <a:p>
            <a:pPr algn="ctr"/>
            <a:r>
              <a:rPr lang="en-US" sz="4000" i="1" dirty="0"/>
              <a:t>OLLI “Spring” 2021</a:t>
            </a:r>
          </a:p>
          <a:p>
            <a:pPr algn="ctr"/>
            <a:r>
              <a:rPr lang="en-US" sz="4000" i="1" dirty="0"/>
              <a:t>Week 3: </a:t>
            </a:r>
            <a:r>
              <a:rPr lang="en-US" sz="4000" b="1" i="1" dirty="0">
                <a:solidFill>
                  <a:srgbClr val="FFFF00"/>
                </a:solidFill>
              </a:rPr>
              <a:t>The Opponents</a:t>
            </a:r>
          </a:p>
        </p:txBody>
      </p:sp>
      <p:pic>
        <p:nvPicPr>
          <p:cNvPr id="4" name="Picture 3">
            <a:extLst>
              <a:ext uri="{FF2B5EF4-FFF2-40B4-BE49-F238E27FC236}">
                <a16:creationId xmlns:a16="http://schemas.microsoft.com/office/drawing/2014/main" id="{6AE49BB4-91BF-20DA-1EE3-957916D770D2}"/>
              </a:ext>
            </a:extLst>
          </p:cNvPr>
          <p:cNvPicPr>
            <a:picLocks noChangeAspect="1"/>
          </p:cNvPicPr>
          <p:nvPr/>
        </p:nvPicPr>
        <p:blipFill>
          <a:blip r:embed="rId2"/>
          <a:stretch>
            <a:fillRect/>
          </a:stretch>
        </p:blipFill>
        <p:spPr>
          <a:xfrm>
            <a:off x="10008309" y="2660692"/>
            <a:ext cx="1766597" cy="1519103"/>
          </a:xfrm>
          <a:prstGeom prst="rect">
            <a:avLst/>
          </a:prstGeom>
        </p:spPr>
      </p:pic>
    </p:spTree>
    <p:extLst>
      <p:ext uri="{BB962C8B-B14F-4D97-AF65-F5344CB8AC3E}">
        <p14:creationId xmlns:p14="http://schemas.microsoft.com/office/powerpoint/2010/main" val="2033224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7233B-2D94-342E-CC6D-281E490CA1ED}"/>
              </a:ext>
            </a:extLst>
          </p:cNvPr>
          <p:cNvSpPr>
            <a:spLocks noGrp="1"/>
          </p:cNvSpPr>
          <p:nvPr>
            <p:ph type="title"/>
          </p:nvPr>
        </p:nvSpPr>
        <p:spPr/>
        <p:txBody>
          <a:bodyPr/>
          <a:lstStyle/>
          <a:p>
            <a:pPr algn="ctr"/>
            <a:r>
              <a:rPr lang="en-US" dirty="0"/>
              <a:t>The Soldiers—The Bright Spots</a:t>
            </a:r>
          </a:p>
        </p:txBody>
      </p:sp>
      <p:sp>
        <p:nvSpPr>
          <p:cNvPr id="3" name="Content Placeholder 2">
            <a:extLst>
              <a:ext uri="{FF2B5EF4-FFF2-40B4-BE49-F238E27FC236}">
                <a16:creationId xmlns:a16="http://schemas.microsoft.com/office/drawing/2014/main" id="{3F55C0D7-B36C-0617-9EAB-B7E4C2C2D984}"/>
              </a:ext>
            </a:extLst>
          </p:cNvPr>
          <p:cNvSpPr>
            <a:spLocks noGrp="1"/>
          </p:cNvSpPr>
          <p:nvPr>
            <p:ph idx="1"/>
          </p:nvPr>
        </p:nvSpPr>
        <p:spPr>
          <a:xfrm>
            <a:off x="112295" y="2213812"/>
            <a:ext cx="4684293" cy="4443662"/>
          </a:xfrm>
        </p:spPr>
        <p:txBody>
          <a:bodyPr>
            <a:normAutofit lnSpcReduction="10000"/>
          </a:bodyPr>
          <a:lstStyle/>
          <a:p>
            <a:r>
              <a:rPr lang="en-US" dirty="0">
                <a:solidFill>
                  <a:srgbClr val="FFFF00"/>
                </a:solidFill>
              </a:rPr>
              <a:t>The Buffalo Soldiers: </a:t>
            </a:r>
            <a:r>
              <a:rPr lang="en-US" dirty="0"/>
              <a:t>The four regiments of Black Freedmen (two infantry and two cavalry) were consistently the best regiments in the army at this time. They had high morale, a high reenlistment rate, and a very low desertion rate. </a:t>
            </a:r>
          </a:p>
          <a:p>
            <a:r>
              <a:rPr lang="en-US" dirty="0"/>
              <a:t>In 1877 the eight White regiments of cavalry averaged </a:t>
            </a:r>
            <a:r>
              <a:rPr lang="en-US" dirty="0">
                <a:solidFill>
                  <a:srgbClr val="FFFF00"/>
                </a:solidFill>
              </a:rPr>
              <a:t>156 desertions </a:t>
            </a:r>
            <a:r>
              <a:rPr lang="en-US" i="1" dirty="0">
                <a:solidFill>
                  <a:srgbClr val="FFFF00"/>
                </a:solidFill>
              </a:rPr>
              <a:t>per regiment</a:t>
            </a:r>
            <a:r>
              <a:rPr lang="en-US" dirty="0"/>
              <a:t>. The two Black regiments averaged 12.</a:t>
            </a:r>
          </a:p>
          <a:p>
            <a:pPr lvl="1"/>
            <a:endParaRPr lang="en-US" dirty="0"/>
          </a:p>
          <a:p>
            <a:endParaRPr lang="en-US" dirty="0"/>
          </a:p>
          <a:p>
            <a:endParaRPr lang="en-US" dirty="0"/>
          </a:p>
        </p:txBody>
      </p:sp>
      <p:pic>
        <p:nvPicPr>
          <p:cNvPr id="6" name="Picture 5">
            <a:extLst>
              <a:ext uri="{FF2B5EF4-FFF2-40B4-BE49-F238E27FC236}">
                <a16:creationId xmlns:a16="http://schemas.microsoft.com/office/drawing/2014/main" id="{E68BC5D5-0F36-9E53-AB85-ACB8A7F44108}"/>
              </a:ext>
            </a:extLst>
          </p:cNvPr>
          <p:cNvPicPr>
            <a:picLocks noChangeAspect="1"/>
          </p:cNvPicPr>
          <p:nvPr/>
        </p:nvPicPr>
        <p:blipFill>
          <a:blip r:embed="rId2"/>
          <a:stretch>
            <a:fillRect/>
          </a:stretch>
        </p:blipFill>
        <p:spPr>
          <a:xfrm>
            <a:off x="10796337" y="753228"/>
            <a:ext cx="1395663" cy="1050029"/>
          </a:xfrm>
          <a:prstGeom prst="rect">
            <a:avLst/>
          </a:prstGeom>
        </p:spPr>
      </p:pic>
    </p:spTree>
    <p:extLst>
      <p:ext uri="{BB962C8B-B14F-4D97-AF65-F5344CB8AC3E}">
        <p14:creationId xmlns:p14="http://schemas.microsoft.com/office/powerpoint/2010/main" val="3362762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343C-DB0B-C299-DBA4-AA9E5B641024}"/>
              </a:ext>
            </a:extLst>
          </p:cNvPr>
          <p:cNvSpPr>
            <a:spLocks noGrp="1"/>
          </p:cNvSpPr>
          <p:nvPr>
            <p:ph type="title"/>
          </p:nvPr>
        </p:nvSpPr>
        <p:spPr/>
        <p:txBody>
          <a:bodyPr/>
          <a:lstStyle/>
          <a:p>
            <a:pPr algn="ctr"/>
            <a:r>
              <a:rPr lang="en-US" dirty="0"/>
              <a:t>The Officers</a:t>
            </a:r>
          </a:p>
        </p:txBody>
      </p:sp>
      <p:sp>
        <p:nvSpPr>
          <p:cNvPr id="3" name="Content Placeholder 2">
            <a:extLst>
              <a:ext uri="{FF2B5EF4-FFF2-40B4-BE49-F238E27FC236}">
                <a16:creationId xmlns:a16="http://schemas.microsoft.com/office/drawing/2014/main" id="{B045C4E7-77AD-5BCE-6002-50D537A8A088}"/>
              </a:ext>
            </a:extLst>
          </p:cNvPr>
          <p:cNvSpPr>
            <a:spLocks noGrp="1"/>
          </p:cNvSpPr>
          <p:nvPr>
            <p:ph idx="1"/>
          </p:nvPr>
        </p:nvSpPr>
        <p:spPr>
          <a:xfrm>
            <a:off x="513347" y="2336873"/>
            <a:ext cx="8149391" cy="4272474"/>
          </a:xfrm>
        </p:spPr>
        <p:txBody>
          <a:bodyPr>
            <a:normAutofit lnSpcReduction="10000"/>
          </a:bodyPr>
          <a:lstStyle/>
          <a:p>
            <a:r>
              <a:rPr lang="en-US" b="1" dirty="0">
                <a:solidFill>
                  <a:srgbClr val="FFFF00"/>
                </a:solidFill>
              </a:rPr>
              <a:t>Excellent . . . </a:t>
            </a:r>
            <a:r>
              <a:rPr lang="en-US" b="1" i="1" dirty="0">
                <a:solidFill>
                  <a:srgbClr val="FFFF00"/>
                </a:solidFill>
              </a:rPr>
              <a:t>At First: </a:t>
            </a:r>
            <a:r>
              <a:rPr lang="en-US" dirty="0"/>
              <a:t>Young, well-educated, with experience of war. Most officers had commanded several grades above their post-war assignments.</a:t>
            </a:r>
          </a:p>
          <a:p>
            <a:pPr lvl="1"/>
            <a:r>
              <a:rPr lang="en-US" dirty="0"/>
              <a:t>George Custer had commanded a cavalry division of over a dozen regiments in the Civil War. Now he commanded one regiment, the 7</a:t>
            </a:r>
            <a:r>
              <a:rPr lang="en-US" baseline="30000" dirty="0"/>
              <a:t>th</a:t>
            </a:r>
            <a:r>
              <a:rPr lang="en-US" dirty="0"/>
              <a:t>.</a:t>
            </a:r>
          </a:p>
          <a:p>
            <a:r>
              <a:rPr lang="en-US" b="1" dirty="0">
                <a:solidFill>
                  <a:srgbClr val="FFFF00"/>
                </a:solidFill>
              </a:rPr>
              <a:t>Promotion by seniority: </a:t>
            </a:r>
            <a:r>
              <a:rPr lang="en-US" dirty="0"/>
              <a:t>But they’re all young, so they all got old together. The few promotions available on merit encouraged glory-hunting.</a:t>
            </a:r>
          </a:p>
          <a:p>
            <a:r>
              <a:rPr lang="en-US" b="1" dirty="0">
                <a:solidFill>
                  <a:srgbClr val="FFFF00"/>
                </a:solidFill>
              </a:rPr>
              <a:t>Monotony of Army Life: </a:t>
            </a:r>
            <a:r>
              <a:rPr lang="en-US" dirty="0"/>
              <a:t>It made a lot of officers alcoholics.</a:t>
            </a:r>
          </a:p>
          <a:p>
            <a:r>
              <a:rPr lang="en-US" dirty="0">
                <a:solidFill>
                  <a:srgbClr val="FFFF00"/>
                </a:solidFill>
              </a:rPr>
              <a:t>In</a:t>
            </a:r>
            <a:r>
              <a:rPr lang="en-US" dirty="0"/>
              <a:t>-</a:t>
            </a:r>
            <a:r>
              <a:rPr lang="en-US" dirty="0">
                <a:solidFill>
                  <a:srgbClr val="FFFF00"/>
                </a:solidFill>
              </a:rPr>
              <a:t>fighting: </a:t>
            </a:r>
            <a:r>
              <a:rPr lang="en-US" dirty="0"/>
              <a:t>The scarcity of promotion meant jealousy, favoritism, and cliquishness.</a:t>
            </a:r>
          </a:p>
        </p:txBody>
      </p:sp>
      <p:pic>
        <p:nvPicPr>
          <p:cNvPr id="4" name="Picture 3">
            <a:extLst>
              <a:ext uri="{FF2B5EF4-FFF2-40B4-BE49-F238E27FC236}">
                <a16:creationId xmlns:a16="http://schemas.microsoft.com/office/drawing/2014/main" id="{237979FF-414D-622F-E7C0-B2004C265D67}"/>
              </a:ext>
            </a:extLst>
          </p:cNvPr>
          <p:cNvPicPr>
            <a:picLocks noChangeAspect="1"/>
          </p:cNvPicPr>
          <p:nvPr/>
        </p:nvPicPr>
        <p:blipFill>
          <a:blip r:embed="rId2"/>
          <a:stretch>
            <a:fillRect/>
          </a:stretch>
        </p:blipFill>
        <p:spPr>
          <a:xfrm>
            <a:off x="10796337" y="753228"/>
            <a:ext cx="1395663" cy="1050029"/>
          </a:xfrm>
          <a:prstGeom prst="rect">
            <a:avLst/>
          </a:prstGeom>
        </p:spPr>
      </p:pic>
    </p:spTree>
    <p:extLst>
      <p:ext uri="{BB962C8B-B14F-4D97-AF65-F5344CB8AC3E}">
        <p14:creationId xmlns:p14="http://schemas.microsoft.com/office/powerpoint/2010/main" val="800509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D1B80-6A61-15C5-1469-CFDABA22F282}"/>
              </a:ext>
            </a:extLst>
          </p:cNvPr>
          <p:cNvSpPr>
            <a:spLocks noGrp="1"/>
          </p:cNvSpPr>
          <p:nvPr>
            <p:ph type="title"/>
          </p:nvPr>
        </p:nvSpPr>
        <p:spPr/>
        <p:txBody>
          <a:bodyPr/>
          <a:lstStyle/>
          <a:p>
            <a:pPr algn="ctr"/>
            <a:r>
              <a:rPr lang="en-US" dirty="0"/>
              <a:t>Infantry Weapons</a:t>
            </a:r>
          </a:p>
        </p:txBody>
      </p:sp>
      <p:sp>
        <p:nvSpPr>
          <p:cNvPr id="3" name="Content Placeholder 2">
            <a:extLst>
              <a:ext uri="{FF2B5EF4-FFF2-40B4-BE49-F238E27FC236}">
                <a16:creationId xmlns:a16="http://schemas.microsoft.com/office/drawing/2014/main" id="{84926742-A75A-EBFF-CE9D-D2DDE4814183}"/>
              </a:ext>
            </a:extLst>
          </p:cNvPr>
          <p:cNvSpPr>
            <a:spLocks noGrp="1"/>
          </p:cNvSpPr>
          <p:nvPr>
            <p:ph idx="1"/>
          </p:nvPr>
        </p:nvSpPr>
        <p:spPr>
          <a:xfrm>
            <a:off x="272717" y="2336873"/>
            <a:ext cx="6625388" cy="4240390"/>
          </a:xfrm>
        </p:spPr>
        <p:txBody>
          <a:bodyPr>
            <a:normAutofit/>
          </a:bodyPr>
          <a:lstStyle/>
          <a:p>
            <a:r>
              <a:rPr lang="en-US" dirty="0"/>
              <a:t>Springfield 1861 .58 </a:t>
            </a:r>
            <a:r>
              <a:rPr lang="en-US" dirty="0" err="1"/>
              <a:t>cal</a:t>
            </a:r>
            <a:r>
              <a:rPr lang="en-US" dirty="0"/>
              <a:t>, Muzzle-loading rifle-musket</a:t>
            </a:r>
          </a:p>
          <a:p>
            <a:endParaRPr lang="en-US" dirty="0"/>
          </a:p>
          <a:p>
            <a:r>
              <a:rPr lang="en-US" dirty="0"/>
              <a:t>Springfield 1866 .50-70 </a:t>
            </a:r>
            <a:r>
              <a:rPr lang="en-US" dirty="0" err="1"/>
              <a:t>cal</a:t>
            </a:r>
            <a:r>
              <a:rPr lang="en-US" dirty="0"/>
              <a:t>, Allin Conversion Breach-loading rifle. </a:t>
            </a:r>
          </a:p>
          <a:p>
            <a:endParaRPr lang="en-US" dirty="0"/>
          </a:p>
          <a:p>
            <a:r>
              <a:rPr lang="en-US" dirty="0"/>
              <a:t>Springfield 1873 .45-70 </a:t>
            </a:r>
            <a:r>
              <a:rPr lang="en-US" dirty="0" err="1"/>
              <a:t>cal</a:t>
            </a:r>
            <a:r>
              <a:rPr lang="en-US" dirty="0"/>
              <a:t>, Allin Conversion Breach-loading rifle. </a:t>
            </a:r>
          </a:p>
          <a:p>
            <a:endParaRPr lang="en-US" dirty="0"/>
          </a:p>
          <a:p>
            <a:pPr marL="0" indent="0">
              <a:buNone/>
            </a:pPr>
            <a:endParaRPr lang="en-US" dirty="0"/>
          </a:p>
        </p:txBody>
      </p:sp>
      <p:pic>
        <p:nvPicPr>
          <p:cNvPr id="9" name="Picture 8">
            <a:extLst>
              <a:ext uri="{FF2B5EF4-FFF2-40B4-BE49-F238E27FC236}">
                <a16:creationId xmlns:a16="http://schemas.microsoft.com/office/drawing/2014/main" id="{1F2508C7-1F02-3F7D-E3DB-837FB494348E}"/>
              </a:ext>
            </a:extLst>
          </p:cNvPr>
          <p:cNvPicPr>
            <a:picLocks noChangeAspect="1"/>
          </p:cNvPicPr>
          <p:nvPr/>
        </p:nvPicPr>
        <p:blipFill>
          <a:blip r:embed="rId2"/>
          <a:stretch>
            <a:fillRect/>
          </a:stretch>
        </p:blipFill>
        <p:spPr>
          <a:xfrm>
            <a:off x="6496762" y="2547147"/>
            <a:ext cx="5695238" cy="3400000"/>
          </a:xfrm>
          <a:prstGeom prst="rect">
            <a:avLst/>
          </a:prstGeom>
        </p:spPr>
      </p:pic>
      <p:pic>
        <p:nvPicPr>
          <p:cNvPr id="15" name="Picture 14">
            <a:extLst>
              <a:ext uri="{FF2B5EF4-FFF2-40B4-BE49-F238E27FC236}">
                <a16:creationId xmlns:a16="http://schemas.microsoft.com/office/drawing/2014/main" id="{35BD0681-9363-5E30-1DFE-8EBA8DB3BCA7}"/>
              </a:ext>
            </a:extLst>
          </p:cNvPr>
          <p:cNvPicPr>
            <a:picLocks noChangeAspect="1"/>
          </p:cNvPicPr>
          <p:nvPr/>
        </p:nvPicPr>
        <p:blipFill>
          <a:blip r:embed="rId3"/>
          <a:stretch>
            <a:fillRect/>
          </a:stretch>
        </p:blipFill>
        <p:spPr>
          <a:xfrm>
            <a:off x="10656535" y="555357"/>
            <a:ext cx="1423169" cy="1455359"/>
          </a:xfrm>
          <a:prstGeom prst="rect">
            <a:avLst/>
          </a:prstGeom>
        </p:spPr>
      </p:pic>
    </p:spTree>
    <p:extLst>
      <p:ext uri="{BB962C8B-B14F-4D97-AF65-F5344CB8AC3E}">
        <p14:creationId xmlns:p14="http://schemas.microsoft.com/office/powerpoint/2010/main" val="337634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D1B80-6A61-15C5-1469-CFDABA22F282}"/>
              </a:ext>
            </a:extLst>
          </p:cNvPr>
          <p:cNvSpPr>
            <a:spLocks noGrp="1"/>
          </p:cNvSpPr>
          <p:nvPr>
            <p:ph type="title"/>
          </p:nvPr>
        </p:nvSpPr>
        <p:spPr/>
        <p:txBody>
          <a:bodyPr/>
          <a:lstStyle/>
          <a:p>
            <a:pPr algn="ctr"/>
            <a:r>
              <a:rPr lang="en-US" dirty="0"/>
              <a:t>Cavalry Weapons</a:t>
            </a:r>
          </a:p>
        </p:txBody>
      </p:sp>
      <p:sp>
        <p:nvSpPr>
          <p:cNvPr id="3" name="Content Placeholder 2">
            <a:extLst>
              <a:ext uri="{FF2B5EF4-FFF2-40B4-BE49-F238E27FC236}">
                <a16:creationId xmlns:a16="http://schemas.microsoft.com/office/drawing/2014/main" id="{84926742-A75A-EBFF-CE9D-D2DDE4814183}"/>
              </a:ext>
            </a:extLst>
          </p:cNvPr>
          <p:cNvSpPr>
            <a:spLocks noGrp="1"/>
          </p:cNvSpPr>
          <p:nvPr>
            <p:ph idx="1"/>
          </p:nvPr>
        </p:nvSpPr>
        <p:spPr>
          <a:xfrm>
            <a:off x="272717" y="2336873"/>
            <a:ext cx="6625388" cy="4240390"/>
          </a:xfrm>
        </p:spPr>
        <p:txBody>
          <a:bodyPr>
            <a:normAutofit lnSpcReduction="10000"/>
          </a:bodyPr>
          <a:lstStyle/>
          <a:p>
            <a:r>
              <a:rPr lang="en-US" dirty="0"/>
              <a:t>Sharps Carbine, .52 </a:t>
            </a:r>
            <a:r>
              <a:rPr lang="en-US" dirty="0" err="1"/>
              <a:t>cal</a:t>
            </a:r>
            <a:r>
              <a:rPr lang="en-US" dirty="0"/>
              <a:t>, Breach-loading Carbine, converted to .50-70 in 1867, .45-55 in 1874</a:t>
            </a:r>
          </a:p>
          <a:p>
            <a:r>
              <a:rPr lang="en-US" dirty="0"/>
              <a:t>Spencer Repeating carbine .56-50 cal. (7-shot repeater)</a:t>
            </a:r>
          </a:p>
          <a:p>
            <a:endParaRPr lang="en-US" dirty="0"/>
          </a:p>
          <a:p>
            <a:r>
              <a:rPr lang="en-US" dirty="0"/>
              <a:t>Henry Rifle Model 1860, .44-26 cal. (15-shot repeater)</a:t>
            </a:r>
          </a:p>
          <a:p>
            <a:endParaRPr lang="en-US" dirty="0"/>
          </a:p>
          <a:p>
            <a:r>
              <a:rPr lang="en-US" dirty="0"/>
              <a:t>Springfield Model 1873 Breach-loading Carbine, .45-55</a:t>
            </a:r>
          </a:p>
        </p:txBody>
      </p:sp>
      <p:pic>
        <p:nvPicPr>
          <p:cNvPr id="7" name="Picture 6">
            <a:extLst>
              <a:ext uri="{FF2B5EF4-FFF2-40B4-BE49-F238E27FC236}">
                <a16:creationId xmlns:a16="http://schemas.microsoft.com/office/drawing/2014/main" id="{7ECCE200-5781-22C2-3BF6-CA8706D8E84D}"/>
              </a:ext>
            </a:extLst>
          </p:cNvPr>
          <p:cNvPicPr>
            <a:picLocks noChangeAspect="1"/>
          </p:cNvPicPr>
          <p:nvPr/>
        </p:nvPicPr>
        <p:blipFill>
          <a:blip r:embed="rId2"/>
          <a:stretch>
            <a:fillRect/>
          </a:stretch>
        </p:blipFill>
        <p:spPr>
          <a:xfrm>
            <a:off x="6096000" y="1834166"/>
            <a:ext cx="5871410" cy="5296327"/>
          </a:xfrm>
          <a:prstGeom prst="rect">
            <a:avLst/>
          </a:prstGeom>
        </p:spPr>
      </p:pic>
      <p:pic>
        <p:nvPicPr>
          <p:cNvPr id="5" name="Picture 4">
            <a:extLst>
              <a:ext uri="{FF2B5EF4-FFF2-40B4-BE49-F238E27FC236}">
                <a16:creationId xmlns:a16="http://schemas.microsoft.com/office/drawing/2014/main" id="{F74A586F-6583-8B40-3D2E-88C268D28882}"/>
              </a:ext>
            </a:extLst>
          </p:cNvPr>
          <p:cNvPicPr>
            <a:picLocks noChangeAspect="1"/>
          </p:cNvPicPr>
          <p:nvPr/>
        </p:nvPicPr>
        <p:blipFill>
          <a:blip r:embed="rId3"/>
          <a:stretch>
            <a:fillRect/>
          </a:stretch>
        </p:blipFill>
        <p:spPr>
          <a:xfrm>
            <a:off x="10656535" y="555357"/>
            <a:ext cx="1423169" cy="1455359"/>
          </a:xfrm>
          <a:prstGeom prst="rect">
            <a:avLst/>
          </a:prstGeom>
        </p:spPr>
      </p:pic>
    </p:spTree>
    <p:extLst>
      <p:ext uri="{BB962C8B-B14F-4D97-AF65-F5344CB8AC3E}">
        <p14:creationId xmlns:p14="http://schemas.microsoft.com/office/powerpoint/2010/main" val="4068000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D1B80-6A61-15C5-1469-CFDABA22F282}"/>
              </a:ext>
            </a:extLst>
          </p:cNvPr>
          <p:cNvSpPr>
            <a:spLocks noGrp="1"/>
          </p:cNvSpPr>
          <p:nvPr>
            <p:ph type="title"/>
          </p:nvPr>
        </p:nvSpPr>
        <p:spPr/>
        <p:txBody>
          <a:bodyPr/>
          <a:lstStyle/>
          <a:p>
            <a:pPr algn="ctr"/>
            <a:r>
              <a:rPr lang="en-US" dirty="0"/>
              <a:t>Weapons</a:t>
            </a:r>
          </a:p>
        </p:txBody>
      </p:sp>
      <p:sp>
        <p:nvSpPr>
          <p:cNvPr id="3" name="Content Placeholder 2">
            <a:extLst>
              <a:ext uri="{FF2B5EF4-FFF2-40B4-BE49-F238E27FC236}">
                <a16:creationId xmlns:a16="http://schemas.microsoft.com/office/drawing/2014/main" id="{84926742-A75A-EBFF-CE9D-D2DDE4814183}"/>
              </a:ext>
            </a:extLst>
          </p:cNvPr>
          <p:cNvSpPr>
            <a:spLocks noGrp="1"/>
          </p:cNvSpPr>
          <p:nvPr>
            <p:ph idx="1"/>
          </p:nvPr>
        </p:nvSpPr>
        <p:spPr>
          <a:xfrm>
            <a:off x="680321" y="2336873"/>
            <a:ext cx="9613861" cy="4240390"/>
          </a:xfrm>
        </p:spPr>
        <p:txBody>
          <a:bodyPr>
            <a:normAutofit/>
          </a:bodyPr>
          <a:lstStyle/>
          <a:p>
            <a:r>
              <a:rPr lang="en-US" dirty="0"/>
              <a:t>The War Department conducted very realistic fields trials for three years, the trials </a:t>
            </a:r>
            <a:r>
              <a:rPr lang="en-US" dirty="0" err="1"/>
              <a:t>onsisting</a:t>
            </a:r>
            <a:r>
              <a:rPr lang="en-US" dirty="0"/>
              <a:t> of just arming different regiment with different weapons and then evaluating the results. Sharps Carbine: 1</a:t>
            </a:r>
            <a:r>
              <a:rPr lang="en-US" baseline="30000" dirty="0"/>
              <a:t>st</a:t>
            </a:r>
            <a:r>
              <a:rPr lang="en-US" dirty="0"/>
              <a:t>, 3</a:t>
            </a:r>
            <a:r>
              <a:rPr lang="en-US" baseline="30000" dirty="0"/>
              <a:t>rd</a:t>
            </a:r>
            <a:r>
              <a:rPr lang="en-US" dirty="0"/>
              <a:t>, 5</a:t>
            </a:r>
            <a:r>
              <a:rPr lang="en-US" baseline="30000" dirty="0"/>
              <a:t>th</a:t>
            </a:r>
            <a:endParaRPr lang="en-US" dirty="0"/>
          </a:p>
          <a:p>
            <a:pPr lvl="1"/>
            <a:r>
              <a:rPr lang="en-US" dirty="0"/>
              <a:t>Spencer Carbine: 2</a:t>
            </a:r>
            <a:r>
              <a:rPr lang="en-US" baseline="30000" dirty="0"/>
              <a:t>nd</a:t>
            </a:r>
            <a:r>
              <a:rPr lang="en-US" dirty="0"/>
              <a:t>, 4</a:t>
            </a:r>
            <a:r>
              <a:rPr lang="en-US" baseline="30000" dirty="0"/>
              <a:t>th</a:t>
            </a:r>
            <a:r>
              <a:rPr lang="en-US" dirty="0"/>
              <a:t>, 7</a:t>
            </a:r>
            <a:r>
              <a:rPr lang="en-US" baseline="30000" dirty="0"/>
              <a:t>th</a:t>
            </a:r>
            <a:r>
              <a:rPr lang="en-US" dirty="0"/>
              <a:t>, 8</a:t>
            </a:r>
            <a:r>
              <a:rPr lang="en-US" baseline="30000" dirty="0"/>
              <a:t>th</a:t>
            </a:r>
            <a:r>
              <a:rPr lang="en-US" dirty="0"/>
              <a:t>, 9</a:t>
            </a:r>
            <a:r>
              <a:rPr lang="en-US" baseline="30000" dirty="0"/>
              <a:t>th</a:t>
            </a:r>
            <a:r>
              <a:rPr lang="en-US" dirty="0"/>
              <a:t> </a:t>
            </a:r>
          </a:p>
          <a:p>
            <a:pPr lvl="1"/>
            <a:r>
              <a:rPr lang="en-US" dirty="0"/>
              <a:t>Mixed of Sharps and </a:t>
            </a:r>
            <a:r>
              <a:rPr lang="en-US" dirty="0" err="1"/>
              <a:t>Spencers</a:t>
            </a:r>
            <a:r>
              <a:rPr lang="en-US" dirty="0"/>
              <a:t>: 6</a:t>
            </a:r>
            <a:r>
              <a:rPr lang="en-US" baseline="30000" dirty="0"/>
              <a:t>th</a:t>
            </a:r>
            <a:r>
              <a:rPr lang="en-US" dirty="0"/>
              <a:t>, 10</a:t>
            </a:r>
            <a:r>
              <a:rPr lang="en-US" baseline="30000" dirty="0"/>
              <a:t>th</a:t>
            </a:r>
            <a:r>
              <a:rPr lang="en-US" dirty="0"/>
              <a:t> </a:t>
            </a:r>
          </a:p>
          <a:p>
            <a:r>
              <a:rPr lang="en-US" dirty="0"/>
              <a:t>Result: Spencer Repeating Carbine is clearly the best. </a:t>
            </a:r>
          </a:p>
          <a:p>
            <a:r>
              <a:rPr lang="en-US" dirty="0"/>
              <a:t>Place orders for enough to completely equip all ten regiments of cavalry.</a:t>
            </a:r>
          </a:p>
          <a:p>
            <a:endParaRPr lang="en-US" dirty="0"/>
          </a:p>
          <a:p>
            <a:r>
              <a:rPr lang="en-US" i="1" dirty="0"/>
              <a:t>What do you mean that’s not possible?</a:t>
            </a:r>
          </a:p>
        </p:txBody>
      </p:sp>
      <p:pic>
        <p:nvPicPr>
          <p:cNvPr id="5" name="Picture 4">
            <a:extLst>
              <a:ext uri="{FF2B5EF4-FFF2-40B4-BE49-F238E27FC236}">
                <a16:creationId xmlns:a16="http://schemas.microsoft.com/office/drawing/2014/main" id="{269096C3-D00E-65D4-70B8-2E27DA82AA3B}"/>
              </a:ext>
            </a:extLst>
          </p:cNvPr>
          <p:cNvPicPr>
            <a:picLocks noChangeAspect="1"/>
          </p:cNvPicPr>
          <p:nvPr/>
        </p:nvPicPr>
        <p:blipFill>
          <a:blip r:embed="rId2"/>
          <a:stretch>
            <a:fillRect/>
          </a:stretch>
        </p:blipFill>
        <p:spPr>
          <a:xfrm>
            <a:off x="10656535" y="555357"/>
            <a:ext cx="1423169" cy="1455359"/>
          </a:xfrm>
          <a:prstGeom prst="rect">
            <a:avLst/>
          </a:prstGeom>
        </p:spPr>
      </p:pic>
    </p:spTree>
    <p:extLst>
      <p:ext uri="{BB962C8B-B14F-4D97-AF65-F5344CB8AC3E}">
        <p14:creationId xmlns:p14="http://schemas.microsoft.com/office/powerpoint/2010/main" val="1896795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C8C1-9C75-9F69-77F2-1173218C21A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76FBA62-32B2-2F12-E3BE-82BFFC12416D}"/>
              </a:ext>
            </a:extLst>
          </p:cNvPr>
          <p:cNvSpPr>
            <a:spLocks noGrp="1"/>
          </p:cNvSpPr>
          <p:nvPr>
            <p:ph idx="1"/>
          </p:nvPr>
        </p:nvSpPr>
        <p:spPr>
          <a:xfrm>
            <a:off x="272421" y="2336872"/>
            <a:ext cx="8229895" cy="4336644"/>
          </a:xfrm>
        </p:spPr>
        <p:txBody>
          <a:bodyPr>
            <a:normAutofit fontScale="92500" lnSpcReduction="10000"/>
          </a:bodyPr>
          <a:lstStyle/>
          <a:p>
            <a:r>
              <a:rPr lang="en-US" b="0" i="0" dirty="0">
                <a:effectLst/>
                <a:latin typeface="Arial" panose="020B0604020202020204" pitchFamily="34" charset="0"/>
              </a:rPr>
              <a:t>Total wartime production of the Spencer rifle approached 100,000 units. Veterans took them home when the war was over and demand for the rifle collapsed.</a:t>
            </a:r>
          </a:p>
          <a:p>
            <a:r>
              <a:rPr lang="en-US" b="0" i="0" dirty="0">
                <a:effectLst/>
                <a:latin typeface="Arial" panose="020B0604020202020204" pitchFamily="34" charset="0"/>
              </a:rPr>
              <a:t>Spencer had invested heavily to increase his manufacturing capacity. Now he could not met his loan payments. In 1868 he declared bankruptcy. </a:t>
            </a:r>
          </a:p>
          <a:p>
            <a:r>
              <a:rPr lang="en-US" b="0" i="0" dirty="0">
                <a:effectLst/>
                <a:latin typeface="Arial" panose="020B0604020202020204" pitchFamily="34" charset="0"/>
              </a:rPr>
              <a:t>In 1869 Oliver Winchester acquired the assets of the company </a:t>
            </a:r>
            <a:r>
              <a:rPr lang="en-US" b="0" i="1" dirty="0">
                <a:effectLst/>
                <a:latin typeface="Arial" panose="020B0604020202020204" pitchFamily="34" charset="0"/>
              </a:rPr>
              <a:t>(including its patents)</a:t>
            </a:r>
            <a:r>
              <a:rPr lang="en-US" b="0" i="0" dirty="0">
                <a:effectLst/>
                <a:latin typeface="Arial" panose="020B0604020202020204" pitchFamily="34" charset="0"/>
              </a:rPr>
              <a:t> for $200,000. </a:t>
            </a:r>
          </a:p>
          <a:p>
            <a:r>
              <a:rPr lang="en-US" b="0" i="0" dirty="0">
                <a:effectLst/>
                <a:latin typeface="Arial" panose="020B0604020202020204" pitchFamily="34" charset="0"/>
              </a:rPr>
              <a:t>He shelved the Spencer—the only real competition for the Henry </a:t>
            </a:r>
            <a:r>
              <a:rPr lang="en-US" b="0" i="1" dirty="0">
                <a:effectLst/>
                <a:latin typeface="Arial" panose="020B0604020202020204" pitchFamily="34" charset="0"/>
              </a:rPr>
              <a:t>(which he also had purchased </a:t>
            </a:r>
            <a:r>
              <a:rPr lang="en-US" i="1" dirty="0">
                <a:latin typeface="Arial" panose="020B0604020202020204" pitchFamily="34" charset="0"/>
              </a:rPr>
              <a:t>out of bankruptcy)</a:t>
            </a:r>
            <a:r>
              <a:rPr lang="en-US" b="0" i="1" dirty="0">
                <a:effectLst/>
                <a:latin typeface="Arial" panose="020B0604020202020204" pitchFamily="34" charset="0"/>
              </a:rPr>
              <a:t>—</a:t>
            </a:r>
            <a:r>
              <a:rPr lang="en-US" b="0" dirty="0">
                <a:effectLst/>
                <a:latin typeface="Arial" panose="020B0604020202020204" pitchFamily="34" charset="0"/>
              </a:rPr>
              <a:t>and put all his resources into the Henry, which he soon renamed the </a:t>
            </a:r>
            <a:r>
              <a:rPr lang="en-US" b="0" dirty="0">
                <a:solidFill>
                  <a:srgbClr val="FFFF00"/>
                </a:solidFill>
                <a:effectLst/>
                <a:latin typeface="Arial" panose="020B0604020202020204" pitchFamily="34" charset="0"/>
              </a:rPr>
              <a:t>Winchester</a:t>
            </a:r>
            <a:r>
              <a:rPr lang="en-US" b="0" dirty="0">
                <a:effectLst/>
                <a:latin typeface="Arial" panose="020B0604020202020204" pitchFamily="34" charset="0"/>
              </a:rPr>
              <a:t>.</a:t>
            </a:r>
          </a:p>
          <a:p>
            <a:r>
              <a:rPr lang="en-US" dirty="0">
                <a:latin typeface="Arial" panose="020B0604020202020204" pitchFamily="34" charset="0"/>
              </a:rPr>
              <a:t>No more </a:t>
            </a:r>
            <a:r>
              <a:rPr lang="en-US" dirty="0" err="1">
                <a:latin typeface="Arial" panose="020B0604020202020204" pitchFamily="34" charset="0"/>
              </a:rPr>
              <a:t>Spencers</a:t>
            </a:r>
            <a:r>
              <a:rPr lang="en-US" dirty="0">
                <a:latin typeface="Arial" panose="020B0604020202020204" pitchFamily="34" charset="0"/>
              </a:rPr>
              <a:t> for the cavalry.</a:t>
            </a:r>
            <a:endParaRPr lang="en-US" b="0" dirty="0">
              <a:effectLst/>
              <a:latin typeface="Arial" panose="020B0604020202020204" pitchFamily="34" charset="0"/>
            </a:endParaRPr>
          </a:p>
          <a:p>
            <a:pPr marL="0" indent="0">
              <a:buNone/>
            </a:pPr>
            <a:endParaRPr lang="en-US" dirty="0"/>
          </a:p>
        </p:txBody>
      </p:sp>
      <p:pic>
        <p:nvPicPr>
          <p:cNvPr id="5" name="Picture 4">
            <a:extLst>
              <a:ext uri="{FF2B5EF4-FFF2-40B4-BE49-F238E27FC236}">
                <a16:creationId xmlns:a16="http://schemas.microsoft.com/office/drawing/2014/main" id="{8AA93AA6-645E-2960-C947-03E50BF7460A}"/>
              </a:ext>
            </a:extLst>
          </p:cNvPr>
          <p:cNvPicPr>
            <a:picLocks noChangeAspect="1"/>
          </p:cNvPicPr>
          <p:nvPr/>
        </p:nvPicPr>
        <p:blipFill>
          <a:blip r:embed="rId2"/>
          <a:stretch>
            <a:fillRect/>
          </a:stretch>
        </p:blipFill>
        <p:spPr>
          <a:xfrm>
            <a:off x="10656535" y="555357"/>
            <a:ext cx="1423169" cy="1455359"/>
          </a:xfrm>
          <a:prstGeom prst="rect">
            <a:avLst/>
          </a:prstGeom>
        </p:spPr>
      </p:pic>
    </p:spTree>
    <p:extLst>
      <p:ext uri="{BB962C8B-B14F-4D97-AF65-F5344CB8AC3E}">
        <p14:creationId xmlns:p14="http://schemas.microsoft.com/office/powerpoint/2010/main" val="3210947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F4AFA-3939-C0F5-D00C-BECCF1E92B29}"/>
              </a:ext>
            </a:extLst>
          </p:cNvPr>
          <p:cNvSpPr>
            <a:spLocks noGrp="1"/>
          </p:cNvSpPr>
          <p:nvPr>
            <p:ph type="title"/>
          </p:nvPr>
        </p:nvSpPr>
        <p:spPr/>
        <p:txBody>
          <a:bodyPr/>
          <a:lstStyle/>
          <a:p>
            <a:pPr algn="ctr"/>
            <a:r>
              <a:rPr lang="en-US" dirty="0"/>
              <a:t>Close-In Weapons</a:t>
            </a:r>
          </a:p>
        </p:txBody>
      </p:sp>
      <p:sp>
        <p:nvSpPr>
          <p:cNvPr id="3" name="Content Placeholder 2">
            <a:extLst>
              <a:ext uri="{FF2B5EF4-FFF2-40B4-BE49-F238E27FC236}">
                <a16:creationId xmlns:a16="http://schemas.microsoft.com/office/drawing/2014/main" id="{E26F2830-4823-238D-8673-BF28E273E8C9}"/>
              </a:ext>
            </a:extLst>
          </p:cNvPr>
          <p:cNvSpPr>
            <a:spLocks noGrp="1"/>
          </p:cNvSpPr>
          <p:nvPr>
            <p:ph idx="1"/>
          </p:nvPr>
        </p:nvSpPr>
        <p:spPr>
          <a:xfrm>
            <a:off x="288758" y="2336872"/>
            <a:ext cx="5807241" cy="4352685"/>
          </a:xfrm>
        </p:spPr>
        <p:txBody>
          <a:bodyPr>
            <a:normAutofit/>
          </a:bodyPr>
          <a:lstStyle/>
          <a:p>
            <a:r>
              <a:rPr lang="en-US" dirty="0"/>
              <a:t>For mounted actions, troopers were issued with sabers at first, but they seldom had time to train in their use. Despite the fact that some Natives really did call them “Long Knives,” sabers were usually left behind when on campaign.</a:t>
            </a:r>
          </a:p>
          <a:p>
            <a:r>
              <a:rPr lang="en-US" dirty="0"/>
              <a:t>The preferred weapon for mounted combat was the Colt .45 caliber single-action revolver. Every man was issued one along with a carbine.</a:t>
            </a:r>
          </a:p>
        </p:txBody>
      </p:sp>
      <p:pic>
        <p:nvPicPr>
          <p:cNvPr id="5" name="Picture 4">
            <a:extLst>
              <a:ext uri="{FF2B5EF4-FFF2-40B4-BE49-F238E27FC236}">
                <a16:creationId xmlns:a16="http://schemas.microsoft.com/office/drawing/2014/main" id="{536B4DEF-6FE6-0642-F828-30679A1C5E9D}"/>
              </a:ext>
            </a:extLst>
          </p:cNvPr>
          <p:cNvPicPr>
            <a:picLocks noChangeAspect="1"/>
          </p:cNvPicPr>
          <p:nvPr/>
        </p:nvPicPr>
        <p:blipFill>
          <a:blip r:embed="rId2"/>
          <a:stretch>
            <a:fillRect/>
          </a:stretch>
        </p:blipFill>
        <p:spPr>
          <a:xfrm>
            <a:off x="10656535" y="555357"/>
            <a:ext cx="1423169" cy="1455359"/>
          </a:xfrm>
          <a:prstGeom prst="rect">
            <a:avLst/>
          </a:prstGeom>
        </p:spPr>
      </p:pic>
    </p:spTree>
    <p:extLst>
      <p:ext uri="{BB962C8B-B14F-4D97-AF65-F5344CB8AC3E}">
        <p14:creationId xmlns:p14="http://schemas.microsoft.com/office/powerpoint/2010/main" val="2374386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119B6-3986-C756-3531-67430D4E4B84}"/>
              </a:ext>
            </a:extLst>
          </p:cNvPr>
          <p:cNvSpPr>
            <a:spLocks noGrp="1"/>
          </p:cNvSpPr>
          <p:nvPr>
            <p:ph type="title"/>
          </p:nvPr>
        </p:nvSpPr>
        <p:spPr/>
        <p:txBody>
          <a:bodyPr/>
          <a:lstStyle/>
          <a:p>
            <a:pPr algn="ctr"/>
            <a:r>
              <a:rPr lang="en-US" dirty="0"/>
              <a:t>Tactics</a:t>
            </a:r>
          </a:p>
        </p:txBody>
      </p:sp>
      <p:sp>
        <p:nvSpPr>
          <p:cNvPr id="3" name="Content Placeholder 2">
            <a:extLst>
              <a:ext uri="{FF2B5EF4-FFF2-40B4-BE49-F238E27FC236}">
                <a16:creationId xmlns:a16="http://schemas.microsoft.com/office/drawing/2014/main" id="{4A8E57CA-898C-6AB2-F3B8-1F9AA0833804}"/>
              </a:ext>
            </a:extLst>
          </p:cNvPr>
          <p:cNvSpPr>
            <a:spLocks noGrp="1"/>
          </p:cNvSpPr>
          <p:nvPr>
            <p:ph idx="1"/>
          </p:nvPr>
        </p:nvSpPr>
        <p:spPr>
          <a:xfrm>
            <a:off x="133350" y="2336873"/>
            <a:ext cx="4345662" cy="4256432"/>
          </a:xfrm>
        </p:spPr>
        <p:txBody>
          <a:bodyPr/>
          <a:lstStyle/>
          <a:p>
            <a:r>
              <a:rPr lang="en-US" dirty="0"/>
              <a:t>US cavalry almost always fought as </a:t>
            </a:r>
            <a:r>
              <a:rPr lang="en-US" i="1" dirty="0">
                <a:solidFill>
                  <a:srgbClr val="FFFF00"/>
                </a:solidFill>
              </a:rPr>
              <a:t>mounted infantry</a:t>
            </a:r>
            <a:r>
              <a:rPr lang="en-US" dirty="0"/>
              <a:t>; they used horses for movement but </a:t>
            </a:r>
            <a:r>
              <a:rPr lang="en-US" dirty="0">
                <a:solidFill>
                  <a:srgbClr val="FFFF00"/>
                </a:solidFill>
              </a:rPr>
              <a:t>dismounted to fight</a:t>
            </a:r>
            <a:r>
              <a:rPr lang="en-US" dirty="0"/>
              <a:t>.</a:t>
            </a:r>
          </a:p>
          <a:p>
            <a:r>
              <a:rPr lang="en-US" dirty="0"/>
              <a:t>The smallest tactical unit was the </a:t>
            </a:r>
            <a:r>
              <a:rPr lang="en-US" dirty="0">
                <a:solidFill>
                  <a:srgbClr val="FFFF00"/>
                </a:solidFill>
              </a:rPr>
              <a:t>“Set of Four.” </a:t>
            </a:r>
            <a:r>
              <a:rPr lang="en-US" dirty="0"/>
              <a:t>When the set dismounted, one man held the reins of the four horses while the other three men joined the firing line.</a:t>
            </a:r>
          </a:p>
        </p:txBody>
      </p:sp>
      <p:pic>
        <p:nvPicPr>
          <p:cNvPr id="12" name="Picture 11">
            <a:extLst>
              <a:ext uri="{FF2B5EF4-FFF2-40B4-BE49-F238E27FC236}">
                <a16:creationId xmlns:a16="http://schemas.microsoft.com/office/drawing/2014/main" id="{7B4A7EC9-962E-96B2-EF03-F9D94F9D94EF}"/>
              </a:ext>
            </a:extLst>
          </p:cNvPr>
          <p:cNvPicPr>
            <a:picLocks noChangeAspect="1"/>
          </p:cNvPicPr>
          <p:nvPr/>
        </p:nvPicPr>
        <p:blipFill>
          <a:blip r:embed="rId2"/>
          <a:stretch>
            <a:fillRect/>
          </a:stretch>
        </p:blipFill>
        <p:spPr>
          <a:xfrm>
            <a:off x="10796337" y="753228"/>
            <a:ext cx="1395663" cy="1050029"/>
          </a:xfrm>
          <a:prstGeom prst="rect">
            <a:avLst/>
          </a:prstGeom>
        </p:spPr>
      </p:pic>
    </p:spTree>
    <p:extLst>
      <p:ext uri="{BB962C8B-B14F-4D97-AF65-F5344CB8AC3E}">
        <p14:creationId xmlns:p14="http://schemas.microsoft.com/office/powerpoint/2010/main" val="3615088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119B6-3986-C756-3531-67430D4E4B84}"/>
              </a:ext>
            </a:extLst>
          </p:cNvPr>
          <p:cNvSpPr>
            <a:spLocks noGrp="1"/>
          </p:cNvSpPr>
          <p:nvPr>
            <p:ph type="title"/>
          </p:nvPr>
        </p:nvSpPr>
        <p:spPr/>
        <p:txBody>
          <a:bodyPr/>
          <a:lstStyle/>
          <a:p>
            <a:pPr algn="ctr"/>
            <a:r>
              <a:rPr lang="en-US" dirty="0"/>
              <a:t>Tactics</a:t>
            </a:r>
          </a:p>
        </p:txBody>
      </p:sp>
      <p:sp>
        <p:nvSpPr>
          <p:cNvPr id="3" name="Content Placeholder 2">
            <a:extLst>
              <a:ext uri="{FF2B5EF4-FFF2-40B4-BE49-F238E27FC236}">
                <a16:creationId xmlns:a16="http://schemas.microsoft.com/office/drawing/2014/main" id="{4A8E57CA-898C-6AB2-F3B8-1F9AA0833804}"/>
              </a:ext>
            </a:extLst>
          </p:cNvPr>
          <p:cNvSpPr>
            <a:spLocks noGrp="1"/>
          </p:cNvSpPr>
          <p:nvPr>
            <p:ph idx="1"/>
          </p:nvPr>
        </p:nvSpPr>
        <p:spPr>
          <a:xfrm>
            <a:off x="680322" y="2336873"/>
            <a:ext cx="4164394" cy="4256432"/>
          </a:xfrm>
        </p:spPr>
        <p:txBody>
          <a:bodyPr>
            <a:normAutofit/>
          </a:bodyPr>
          <a:lstStyle/>
          <a:p>
            <a:r>
              <a:rPr lang="en-US" dirty="0" err="1"/>
              <a:t>Beause</a:t>
            </a:r>
            <a:r>
              <a:rPr lang="en-US" dirty="0"/>
              <a:t> of the uneven level of training and experience in most cavalry units, commanders often posted their most reliable squad (two or three “sets of four”) at the head of the column, where they could deal with any sudden emergency.</a:t>
            </a:r>
          </a:p>
        </p:txBody>
      </p:sp>
      <p:pic>
        <p:nvPicPr>
          <p:cNvPr id="6" name="Picture 5">
            <a:extLst>
              <a:ext uri="{FF2B5EF4-FFF2-40B4-BE49-F238E27FC236}">
                <a16:creationId xmlns:a16="http://schemas.microsoft.com/office/drawing/2014/main" id="{DD352A9E-7CD1-878D-5927-301B765B66C3}"/>
              </a:ext>
            </a:extLst>
          </p:cNvPr>
          <p:cNvPicPr>
            <a:picLocks noChangeAspect="1"/>
          </p:cNvPicPr>
          <p:nvPr/>
        </p:nvPicPr>
        <p:blipFill>
          <a:blip r:embed="rId2"/>
          <a:stretch>
            <a:fillRect/>
          </a:stretch>
        </p:blipFill>
        <p:spPr>
          <a:xfrm>
            <a:off x="10796337" y="753228"/>
            <a:ext cx="1395663" cy="1050029"/>
          </a:xfrm>
          <a:prstGeom prst="rect">
            <a:avLst/>
          </a:prstGeom>
        </p:spPr>
      </p:pic>
    </p:spTree>
    <p:extLst>
      <p:ext uri="{BB962C8B-B14F-4D97-AF65-F5344CB8AC3E}">
        <p14:creationId xmlns:p14="http://schemas.microsoft.com/office/powerpoint/2010/main" val="3600575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95B19-6B3E-8F48-4313-54D48CD6205D}"/>
              </a:ext>
            </a:extLst>
          </p:cNvPr>
          <p:cNvSpPr>
            <a:spLocks noGrp="1"/>
          </p:cNvSpPr>
          <p:nvPr>
            <p:ph type="title"/>
          </p:nvPr>
        </p:nvSpPr>
        <p:spPr/>
        <p:txBody>
          <a:bodyPr/>
          <a:lstStyle/>
          <a:p>
            <a:r>
              <a:rPr lang="en-US" dirty="0"/>
              <a:t>Complications: </a:t>
            </a:r>
            <a:r>
              <a:rPr lang="en-US" dirty="0">
                <a:solidFill>
                  <a:srgbClr val="FFFF00"/>
                </a:solidFill>
              </a:rPr>
              <a:t>Reconstruction</a:t>
            </a:r>
          </a:p>
        </p:txBody>
      </p:sp>
      <p:sp>
        <p:nvSpPr>
          <p:cNvPr id="3" name="Content Placeholder 2">
            <a:extLst>
              <a:ext uri="{FF2B5EF4-FFF2-40B4-BE49-F238E27FC236}">
                <a16:creationId xmlns:a16="http://schemas.microsoft.com/office/drawing/2014/main" id="{2757AA8F-24A5-F0EB-8375-CCFB6A031822}"/>
              </a:ext>
            </a:extLst>
          </p:cNvPr>
          <p:cNvSpPr>
            <a:spLocks noGrp="1"/>
          </p:cNvSpPr>
          <p:nvPr>
            <p:ph idx="1"/>
          </p:nvPr>
        </p:nvSpPr>
        <p:spPr>
          <a:xfrm>
            <a:off x="680321" y="2336873"/>
            <a:ext cx="10902079" cy="4176222"/>
          </a:xfrm>
        </p:spPr>
        <p:txBody>
          <a:bodyPr>
            <a:normAutofit/>
          </a:bodyPr>
          <a:lstStyle/>
          <a:p>
            <a:r>
              <a:rPr lang="en-US" dirty="0"/>
              <a:t>The immediate post-war army was heavily weighted toward reconstruction duties. </a:t>
            </a:r>
          </a:p>
          <a:p>
            <a:r>
              <a:rPr lang="en-US" dirty="0"/>
              <a:t>Example: Troops in Texas were responsible for internal policing </a:t>
            </a:r>
            <a:r>
              <a:rPr lang="en-US" i="1" dirty="0"/>
              <a:t>(Reconstruction), </a:t>
            </a:r>
            <a:r>
              <a:rPr lang="en-US" dirty="0"/>
              <a:t>border security </a:t>
            </a:r>
            <a:r>
              <a:rPr lang="en-US" i="1" dirty="0"/>
              <a:t>(with Mexico)</a:t>
            </a:r>
            <a:r>
              <a:rPr lang="en-US" dirty="0"/>
              <a:t> and frontier security, mostly against the </a:t>
            </a:r>
            <a:r>
              <a:rPr lang="en-US" dirty="0" err="1"/>
              <a:t>Commanches</a:t>
            </a:r>
            <a:r>
              <a:rPr lang="en-US" dirty="0"/>
              <a:t>. </a:t>
            </a:r>
          </a:p>
          <a:p>
            <a:r>
              <a:rPr lang="en-US" dirty="0"/>
              <a:t>In 1867, there were the equivalent of six regiments of Federal troops in Texas. Over half were occupied with the business of Reconstruction.</a:t>
            </a:r>
          </a:p>
          <a:p>
            <a:pPr lvl="1"/>
            <a:r>
              <a:rPr lang="en-US" dirty="0"/>
              <a:t>Reconstruction: 3 ½ regiments </a:t>
            </a:r>
          </a:p>
          <a:p>
            <a:pPr lvl="1"/>
            <a:r>
              <a:rPr lang="en-US" dirty="0"/>
              <a:t>Border: 1 regiment</a:t>
            </a:r>
          </a:p>
          <a:p>
            <a:pPr lvl="1"/>
            <a:r>
              <a:rPr lang="en-US" dirty="0"/>
              <a:t>Frontier: 1 ½ regiments</a:t>
            </a:r>
          </a:p>
          <a:p>
            <a:r>
              <a:rPr lang="en-US" dirty="0"/>
              <a:t>Was this level of commitment of troops to Reconstruction necessary?</a:t>
            </a:r>
          </a:p>
          <a:p>
            <a:endParaRPr lang="en-US" dirty="0"/>
          </a:p>
        </p:txBody>
      </p:sp>
      <p:pic>
        <p:nvPicPr>
          <p:cNvPr id="4" name="Picture 3">
            <a:extLst>
              <a:ext uri="{FF2B5EF4-FFF2-40B4-BE49-F238E27FC236}">
                <a16:creationId xmlns:a16="http://schemas.microsoft.com/office/drawing/2014/main" id="{E3356AF6-C335-BB35-A192-22BACE37157C}"/>
              </a:ext>
            </a:extLst>
          </p:cNvPr>
          <p:cNvPicPr>
            <a:picLocks noChangeAspect="1"/>
          </p:cNvPicPr>
          <p:nvPr/>
        </p:nvPicPr>
        <p:blipFill>
          <a:blip r:embed="rId2"/>
          <a:stretch>
            <a:fillRect/>
          </a:stretch>
        </p:blipFill>
        <p:spPr>
          <a:xfrm>
            <a:off x="10796337" y="753228"/>
            <a:ext cx="1395663" cy="1050029"/>
          </a:xfrm>
          <a:prstGeom prst="rect">
            <a:avLst/>
          </a:prstGeom>
        </p:spPr>
      </p:pic>
    </p:spTree>
    <p:extLst>
      <p:ext uri="{BB962C8B-B14F-4D97-AF65-F5344CB8AC3E}">
        <p14:creationId xmlns:p14="http://schemas.microsoft.com/office/powerpoint/2010/main" val="3437902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12C3-736A-8E4A-85C4-E77D74ED6E33}"/>
              </a:ext>
            </a:extLst>
          </p:cNvPr>
          <p:cNvSpPr>
            <a:spLocks noGrp="1"/>
          </p:cNvSpPr>
          <p:nvPr>
            <p:ph type="title"/>
          </p:nvPr>
        </p:nvSpPr>
        <p:spPr/>
        <p:txBody>
          <a:bodyPr>
            <a:normAutofit/>
          </a:bodyPr>
          <a:lstStyle/>
          <a:p>
            <a:pPr algn="ctr"/>
            <a:r>
              <a:rPr lang="en-US" sz="4800" dirty="0"/>
              <a:t>The Opponents</a:t>
            </a:r>
          </a:p>
        </p:txBody>
      </p:sp>
      <p:sp>
        <p:nvSpPr>
          <p:cNvPr id="3" name="Content Placeholder 2">
            <a:extLst>
              <a:ext uri="{FF2B5EF4-FFF2-40B4-BE49-F238E27FC236}">
                <a16:creationId xmlns:a16="http://schemas.microsoft.com/office/drawing/2014/main" id="{A2D10DD4-F0D1-5667-B975-AC37B7492602}"/>
              </a:ext>
            </a:extLst>
          </p:cNvPr>
          <p:cNvSpPr>
            <a:spLocks noGrp="1"/>
          </p:cNvSpPr>
          <p:nvPr>
            <p:ph idx="1"/>
          </p:nvPr>
        </p:nvSpPr>
        <p:spPr/>
        <p:txBody>
          <a:bodyPr>
            <a:normAutofit/>
          </a:bodyPr>
          <a:lstStyle/>
          <a:p>
            <a:pPr marL="0" indent="0">
              <a:buNone/>
            </a:pPr>
            <a:r>
              <a:rPr lang="en-US" sz="3600" b="1" dirty="0"/>
              <a:t>1) The Natives</a:t>
            </a:r>
          </a:p>
          <a:p>
            <a:pPr marL="0" indent="0">
              <a:buNone/>
            </a:pPr>
            <a:r>
              <a:rPr lang="en-US" sz="3600" b="1" dirty="0"/>
              <a:t>2) “The Regular Army</a:t>
            </a:r>
            <a:r>
              <a:rPr lang="en-US" sz="3600" dirty="0"/>
              <a:t>-O”</a:t>
            </a:r>
            <a:endParaRPr lang="en-US" sz="3600" b="1" dirty="0"/>
          </a:p>
          <a:p>
            <a:pPr marL="0" indent="0">
              <a:buNone/>
            </a:pPr>
            <a:endParaRPr lang="en-US" sz="6000" b="1" dirty="0">
              <a:solidFill>
                <a:srgbClr val="FFFF00"/>
              </a:solidFill>
            </a:endParaRPr>
          </a:p>
          <a:p>
            <a:endParaRPr lang="en-US" sz="6000" dirty="0"/>
          </a:p>
        </p:txBody>
      </p:sp>
      <p:pic>
        <p:nvPicPr>
          <p:cNvPr id="5" name="Picture 4">
            <a:extLst>
              <a:ext uri="{FF2B5EF4-FFF2-40B4-BE49-F238E27FC236}">
                <a16:creationId xmlns:a16="http://schemas.microsoft.com/office/drawing/2014/main" id="{C479E8ED-0542-38A9-C758-30DD40F1CD00}"/>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3397791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95B19-6B3E-8F48-4313-54D48CD6205D}"/>
              </a:ext>
            </a:extLst>
          </p:cNvPr>
          <p:cNvSpPr>
            <a:spLocks noGrp="1"/>
          </p:cNvSpPr>
          <p:nvPr>
            <p:ph type="title"/>
          </p:nvPr>
        </p:nvSpPr>
        <p:spPr/>
        <p:txBody>
          <a:bodyPr/>
          <a:lstStyle/>
          <a:p>
            <a:r>
              <a:rPr lang="en-US" dirty="0"/>
              <a:t>Complications: </a:t>
            </a:r>
            <a:r>
              <a:rPr lang="en-US" dirty="0">
                <a:solidFill>
                  <a:srgbClr val="FFFF00"/>
                </a:solidFill>
              </a:rPr>
              <a:t>Reconstruction</a:t>
            </a:r>
            <a:endParaRPr lang="en-US" dirty="0"/>
          </a:p>
        </p:txBody>
      </p:sp>
      <p:sp>
        <p:nvSpPr>
          <p:cNvPr id="3" name="Content Placeholder 2">
            <a:extLst>
              <a:ext uri="{FF2B5EF4-FFF2-40B4-BE49-F238E27FC236}">
                <a16:creationId xmlns:a16="http://schemas.microsoft.com/office/drawing/2014/main" id="{2757AA8F-24A5-F0EB-8375-CCFB6A031822}"/>
              </a:ext>
            </a:extLst>
          </p:cNvPr>
          <p:cNvSpPr>
            <a:spLocks noGrp="1"/>
          </p:cNvSpPr>
          <p:nvPr>
            <p:ph idx="1"/>
          </p:nvPr>
        </p:nvSpPr>
        <p:spPr>
          <a:xfrm>
            <a:off x="154485" y="2336873"/>
            <a:ext cx="5267747" cy="4176222"/>
          </a:xfrm>
        </p:spPr>
        <p:txBody>
          <a:bodyPr>
            <a:normAutofit lnSpcReduction="10000"/>
          </a:bodyPr>
          <a:lstStyle/>
          <a:p>
            <a:r>
              <a:rPr lang="en-US" b="1" i="1" dirty="0">
                <a:solidFill>
                  <a:srgbClr val="FFFF00"/>
                </a:solidFill>
              </a:rPr>
              <a:t>Yes! </a:t>
            </a:r>
            <a:r>
              <a:rPr lang="en-US" dirty="0"/>
              <a:t>One of the Army’s main Reconstruction tasks was to prevent violence by Texans against Freedmen (formerly enslaved Blacks). </a:t>
            </a:r>
          </a:p>
          <a:p>
            <a:r>
              <a:rPr lang="en-US" dirty="0"/>
              <a:t>In his final report for that year (1867) on the military forces in Texas, General Joseph J. Reynolds </a:t>
            </a:r>
            <a:r>
              <a:rPr lang="en-US" i="1" dirty="0"/>
              <a:t>(then in command of Texas) </a:t>
            </a:r>
            <a:r>
              <a:rPr lang="en-US" dirty="0"/>
              <a:t>noted that the deaths by violence in Texas that year had included:</a:t>
            </a:r>
          </a:p>
          <a:p>
            <a:pPr lvl="1"/>
            <a:r>
              <a:rPr lang="en-US" dirty="0"/>
              <a:t>Texans </a:t>
            </a:r>
            <a:r>
              <a:rPr lang="en-US" dirty="0">
                <a:solidFill>
                  <a:srgbClr val="FFFF00"/>
                </a:solidFill>
              </a:rPr>
              <a:t>killed by Indians: 26</a:t>
            </a:r>
          </a:p>
          <a:p>
            <a:pPr lvl="1"/>
            <a:r>
              <a:rPr lang="en-US" dirty="0"/>
              <a:t>Texans </a:t>
            </a:r>
            <a:r>
              <a:rPr lang="en-US" dirty="0">
                <a:solidFill>
                  <a:srgbClr val="FFFF00"/>
                </a:solidFill>
              </a:rPr>
              <a:t>killed by other Texans: 384</a:t>
            </a:r>
          </a:p>
        </p:txBody>
      </p:sp>
      <p:pic>
        <p:nvPicPr>
          <p:cNvPr id="5" name="Picture 4">
            <a:extLst>
              <a:ext uri="{FF2B5EF4-FFF2-40B4-BE49-F238E27FC236}">
                <a16:creationId xmlns:a16="http://schemas.microsoft.com/office/drawing/2014/main" id="{6EE4978A-320E-3243-5FEA-F732A1DC6409}"/>
              </a:ext>
            </a:extLst>
          </p:cNvPr>
          <p:cNvPicPr>
            <a:picLocks noChangeAspect="1"/>
          </p:cNvPicPr>
          <p:nvPr/>
        </p:nvPicPr>
        <p:blipFill>
          <a:blip r:embed="rId2"/>
          <a:stretch>
            <a:fillRect/>
          </a:stretch>
        </p:blipFill>
        <p:spPr>
          <a:xfrm>
            <a:off x="5628816" y="2148035"/>
            <a:ext cx="6408700" cy="4365060"/>
          </a:xfrm>
          <a:prstGeom prst="rect">
            <a:avLst/>
          </a:prstGeom>
        </p:spPr>
      </p:pic>
      <p:pic>
        <p:nvPicPr>
          <p:cNvPr id="6" name="Picture 5">
            <a:extLst>
              <a:ext uri="{FF2B5EF4-FFF2-40B4-BE49-F238E27FC236}">
                <a16:creationId xmlns:a16="http://schemas.microsoft.com/office/drawing/2014/main" id="{625DAED2-8969-DF59-E142-2DB699509B97}"/>
              </a:ext>
            </a:extLst>
          </p:cNvPr>
          <p:cNvPicPr>
            <a:picLocks noChangeAspect="1"/>
          </p:cNvPicPr>
          <p:nvPr/>
        </p:nvPicPr>
        <p:blipFill>
          <a:blip r:embed="rId3"/>
          <a:stretch>
            <a:fillRect/>
          </a:stretch>
        </p:blipFill>
        <p:spPr>
          <a:xfrm>
            <a:off x="10796337" y="753228"/>
            <a:ext cx="1395663" cy="1050029"/>
          </a:xfrm>
          <a:prstGeom prst="rect">
            <a:avLst/>
          </a:prstGeom>
        </p:spPr>
      </p:pic>
    </p:spTree>
    <p:extLst>
      <p:ext uri="{BB962C8B-B14F-4D97-AF65-F5344CB8AC3E}">
        <p14:creationId xmlns:p14="http://schemas.microsoft.com/office/powerpoint/2010/main" val="2521868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F7528-2FA3-DDC1-F98C-038C003608A2}"/>
              </a:ext>
            </a:extLst>
          </p:cNvPr>
          <p:cNvSpPr>
            <a:spLocks noGrp="1"/>
          </p:cNvSpPr>
          <p:nvPr>
            <p:ph type="title"/>
          </p:nvPr>
        </p:nvSpPr>
        <p:spPr/>
        <p:txBody>
          <a:bodyPr/>
          <a:lstStyle/>
          <a:p>
            <a:pPr algn="ctr"/>
            <a:r>
              <a:rPr lang="en-US" dirty="0"/>
              <a:t>A Good Day to Die</a:t>
            </a:r>
          </a:p>
        </p:txBody>
      </p:sp>
      <p:sp>
        <p:nvSpPr>
          <p:cNvPr id="3" name="Content Placeholder 2">
            <a:extLst>
              <a:ext uri="{FF2B5EF4-FFF2-40B4-BE49-F238E27FC236}">
                <a16:creationId xmlns:a16="http://schemas.microsoft.com/office/drawing/2014/main" id="{D4D40504-0B34-5EF9-E5F5-5AD1BA2E9B92}"/>
              </a:ext>
            </a:extLst>
          </p:cNvPr>
          <p:cNvSpPr>
            <a:spLocks noGrp="1"/>
          </p:cNvSpPr>
          <p:nvPr>
            <p:ph idx="1"/>
          </p:nvPr>
        </p:nvSpPr>
        <p:spPr>
          <a:xfrm>
            <a:off x="680321" y="3272589"/>
            <a:ext cx="9613861" cy="2663600"/>
          </a:xfrm>
        </p:spPr>
        <p:txBody>
          <a:bodyPr>
            <a:normAutofit/>
          </a:bodyPr>
          <a:lstStyle/>
          <a:p>
            <a:pPr algn="ctr"/>
            <a:r>
              <a:rPr lang="en-US" sz="7200" dirty="0"/>
              <a:t>QUESTIONS?</a:t>
            </a:r>
          </a:p>
        </p:txBody>
      </p:sp>
      <p:pic>
        <p:nvPicPr>
          <p:cNvPr id="4" name="Picture 3">
            <a:extLst>
              <a:ext uri="{FF2B5EF4-FFF2-40B4-BE49-F238E27FC236}">
                <a16:creationId xmlns:a16="http://schemas.microsoft.com/office/drawing/2014/main" id="{D68553AD-8D2D-61E5-C153-E2AA03F7723C}"/>
              </a:ext>
            </a:extLst>
          </p:cNvPr>
          <p:cNvPicPr>
            <a:picLocks noChangeAspect="1"/>
          </p:cNvPicPr>
          <p:nvPr/>
        </p:nvPicPr>
        <p:blipFill>
          <a:blip r:embed="rId2"/>
          <a:stretch>
            <a:fillRect/>
          </a:stretch>
        </p:blipFill>
        <p:spPr>
          <a:xfrm>
            <a:off x="10425403" y="523461"/>
            <a:ext cx="1766597" cy="1519103"/>
          </a:xfrm>
          <a:prstGeom prst="rect">
            <a:avLst/>
          </a:prstGeom>
        </p:spPr>
      </p:pic>
    </p:spTree>
    <p:extLst>
      <p:ext uri="{BB962C8B-B14F-4D97-AF65-F5344CB8AC3E}">
        <p14:creationId xmlns:p14="http://schemas.microsoft.com/office/powerpoint/2010/main" val="87769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F5F74-6D42-41F4-1640-79A28FDC27DC}"/>
              </a:ext>
            </a:extLst>
          </p:cNvPr>
          <p:cNvSpPr>
            <a:spLocks noGrp="1"/>
          </p:cNvSpPr>
          <p:nvPr>
            <p:ph type="title"/>
          </p:nvPr>
        </p:nvSpPr>
        <p:spPr/>
        <p:txBody>
          <a:bodyPr/>
          <a:lstStyle/>
          <a:p>
            <a:pPr algn="ctr"/>
            <a:r>
              <a:rPr lang="en-US" sz="3600" dirty="0"/>
              <a:t>PART 1: </a:t>
            </a:r>
            <a:br>
              <a:rPr lang="en-US" sz="3600" dirty="0"/>
            </a:br>
            <a:r>
              <a:rPr lang="en-US" sz="3600" b="1" dirty="0"/>
              <a:t>The Natives</a:t>
            </a:r>
            <a:endParaRPr lang="en-US" dirty="0"/>
          </a:p>
        </p:txBody>
      </p:sp>
      <p:sp>
        <p:nvSpPr>
          <p:cNvPr id="3" name="Content Placeholder 2">
            <a:extLst>
              <a:ext uri="{FF2B5EF4-FFF2-40B4-BE49-F238E27FC236}">
                <a16:creationId xmlns:a16="http://schemas.microsoft.com/office/drawing/2014/main" id="{6A9FD8A5-C961-63D3-D4F5-F10518EB733D}"/>
              </a:ext>
            </a:extLst>
          </p:cNvPr>
          <p:cNvSpPr>
            <a:spLocks noGrp="1"/>
          </p:cNvSpPr>
          <p:nvPr>
            <p:ph idx="1"/>
          </p:nvPr>
        </p:nvSpPr>
        <p:spPr/>
        <p:txBody>
          <a:bodyPr>
            <a:normAutofit lnSpcReduction="10000"/>
          </a:bodyPr>
          <a:lstStyle/>
          <a:p>
            <a:r>
              <a:rPr lang="en-US" dirty="0"/>
              <a:t>Cultural and Linguistic Regions</a:t>
            </a:r>
          </a:p>
          <a:p>
            <a:r>
              <a:rPr lang="en-US" dirty="0"/>
              <a:t>Familial and tribal structure</a:t>
            </a:r>
          </a:p>
          <a:p>
            <a:r>
              <a:rPr lang="en-US" dirty="0"/>
              <a:t>Spirituality</a:t>
            </a:r>
          </a:p>
          <a:p>
            <a:r>
              <a:rPr lang="en-US" dirty="0"/>
              <a:t>Torture</a:t>
            </a:r>
          </a:p>
          <a:p>
            <a:r>
              <a:rPr lang="en-US" dirty="0"/>
              <a:t>Warrior ethos (and Warrior societies)</a:t>
            </a:r>
          </a:p>
          <a:p>
            <a:r>
              <a:rPr lang="en-US" dirty="0"/>
              <a:t>Weapons</a:t>
            </a:r>
          </a:p>
          <a:p>
            <a:r>
              <a:rPr lang="en-US" dirty="0"/>
              <a:t>Military Tactics</a:t>
            </a:r>
          </a:p>
          <a:p>
            <a:r>
              <a:rPr lang="en-US" dirty="0"/>
              <a:t>Weaknesses</a:t>
            </a:r>
          </a:p>
        </p:txBody>
      </p:sp>
      <p:pic>
        <p:nvPicPr>
          <p:cNvPr id="6" name="Picture 5">
            <a:extLst>
              <a:ext uri="{FF2B5EF4-FFF2-40B4-BE49-F238E27FC236}">
                <a16:creationId xmlns:a16="http://schemas.microsoft.com/office/drawing/2014/main" id="{A25ACF14-5F76-14C5-87F6-587E08D19816}"/>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1247478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4BC7C-55A7-857F-5B79-906D35D9F5BC}"/>
              </a:ext>
            </a:extLst>
          </p:cNvPr>
          <p:cNvSpPr>
            <a:spLocks noGrp="1"/>
          </p:cNvSpPr>
          <p:nvPr>
            <p:ph type="title"/>
          </p:nvPr>
        </p:nvSpPr>
        <p:spPr>
          <a:xfrm>
            <a:off x="680321" y="753228"/>
            <a:ext cx="5415679" cy="1080938"/>
          </a:xfrm>
        </p:spPr>
        <p:txBody>
          <a:bodyPr/>
          <a:lstStyle/>
          <a:p>
            <a:r>
              <a:rPr lang="en-US" dirty="0"/>
              <a:t>Native Geographic and Cultural Regions</a:t>
            </a:r>
          </a:p>
        </p:txBody>
      </p:sp>
      <p:sp>
        <p:nvSpPr>
          <p:cNvPr id="3" name="Content Placeholder 2">
            <a:extLst>
              <a:ext uri="{FF2B5EF4-FFF2-40B4-BE49-F238E27FC236}">
                <a16:creationId xmlns:a16="http://schemas.microsoft.com/office/drawing/2014/main" id="{CD39B057-823A-E85D-BB61-FB13D4B25302}"/>
              </a:ext>
            </a:extLst>
          </p:cNvPr>
          <p:cNvSpPr>
            <a:spLocks noGrp="1"/>
          </p:cNvSpPr>
          <p:nvPr>
            <p:ph idx="1"/>
          </p:nvPr>
        </p:nvSpPr>
        <p:spPr>
          <a:xfrm>
            <a:off x="680322" y="2117558"/>
            <a:ext cx="5332957" cy="4491789"/>
          </a:xfrm>
        </p:spPr>
        <p:txBody>
          <a:bodyPr>
            <a:normAutofit fontScale="92500" lnSpcReduction="10000"/>
          </a:bodyPr>
          <a:lstStyle/>
          <a:p>
            <a:r>
              <a:rPr lang="en-US" b="1" dirty="0">
                <a:solidFill>
                  <a:srgbClr val="FFFF00"/>
                </a:solidFill>
              </a:rPr>
              <a:t>Great Plains: </a:t>
            </a:r>
            <a:r>
              <a:rPr lang="en-US" dirty="0"/>
              <a:t>Rolling grassland, limited water. More suitable for grazing than farming. Excellent horse country.</a:t>
            </a:r>
          </a:p>
          <a:p>
            <a:r>
              <a:rPr lang="en-US" b="1" dirty="0">
                <a:solidFill>
                  <a:srgbClr val="FFFF00"/>
                </a:solidFill>
              </a:rPr>
              <a:t>Southwest: </a:t>
            </a:r>
            <a:r>
              <a:rPr lang="en-US" dirty="0"/>
              <a:t>Desert, little or no water.</a:t>
            </a:r>
          </a:p>
          <a:p>
            <a:r>
              <a:rPr lang="en-US" b="1" dirty="0">
                <a:solidFill>
                  <a:srgbClr val="FFFF00"/>
                </a:solidFill>
              </a:rPr>
              <a:t>Great Basin: </a:t>
            </a:r>
            <a:r>
              <a:rPr lang="en-US" dirty="0"/>
              <a:t>Surrounded by mountains, limited water, rocky and broken.</a:t>
            </a:r>
          </a:p>
          <a:p>
            <a:r>
              <a:rPr lang="en-US" b="1" dirty="0">
                <a:solidFill>
                  <a:srgbClr val="FFFF00"/>
                </a:solidFill>
              </a:rPr>
              <a:t>Rocky Mountains: </a:t>
            </a:r>
            <a:r>
              <a:rPr lang="en-US" dirty="0"/>
              <a:t>Tall, timbered mountains, mostly unsuitable for farming.</a:t>
            </a:r>
          </a:p>
          <a:p>
            <a:r>
              <a:rPr lang="en-US" b="1" dirty="0">
                <a:solidFill>
                  <a:srgbClr val="FFFF00"/>
                </a:solidFill>
              </a:rPr>
              <a:t>Northwest: </a:t>
            </a:r>
            <a:r>
              <a:rPr lang="en-US" dirty="0"/>
              <a:t>Mix of coastal farmlands and inland wooded hills and mountains.</a:t>
            </a:r>
          </a:p>
        </p:txBody>
      </p:sp>
      <p:pic>
        <p:nvPicPr>
          <p:cNvPr id="6" name="Picture 5">
            <a:extLst>
              <a:ext uri="{FF2B5EF4-FFF2-40B4-BE49-F238E27FC236}">
                <a16:creationId xmlns:a16="http://schemas.microsoft.com/office/drawing/2014/main" id="{36993C00-0C0A-A8AB-8AD0-30473BCB4FF2}"/>
              </a:ext>
            </a:extLst>
          </p:cNvPr>
          <p:cNvPicPr>
            <a:picLocks noChangeAspect="1"/>
          </p:cNvPicPr>
          <p:nvPr/>
        </p:nvPicPr>
        <p:blipFill>
          <a:blip r:embed="rId3"/>
          <a:stretch>
            <a:fillRect/>
          </a:stretch>
        </p:blipFill>
        <p:spPr>
          <a:xfrm>
            <a:off x="6178722" y="0"/>
            <a:ext cx="6013278" cy="6858000"/>
          </a:xfrm>
          <a:prstGeom prst="rect">
            <a:avLst/>
          </a:prstGeom>
        </p:spPr>
      </p:pic>
    </p:spTree>
    <p:extLst>
      <p:ext uri="{BB962C8B-B14F-4D97-AF65-F5344CB8AC3E}">
        <p14:creationId xmlns:p14="http://schemas.microsoft.com/office/powerpoint/2010/main" val="1588315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03956-20CB-EF2F-BACF-D097FDBC8494}"/>
              </a:ext>
            </a:extLst>
          </p:cNvPr>
          <p:cNvSpPr>
            <a:spLocks noGrp="1"/>
          </p:cNvSpPr>
          <p:nvPr>
            <p:ph type="title"/>
          </p:nvPr>
        </p:nvSpPr>
        <p:spPr>
          <a:xfrm>
            <a:off x="680322" y="753228"/>
            <a:ext cx="4116268" cy="1080938"/>
          </a:xfrm>
        </p:spPr>
        <p:txBody>
          <a:bodyPr/>
          <a:lstStyle/>
          <a:p>
            <a:r>
              <a:rPr lang="en-US" dirty="0"/>
              <a:t>Major Linguistic and Tribal Groups</a:t>
            </a:r>
          </a:p>
        </p:txBody>
      </p:sp>
      <p:pic>
        <p:nvPicPr>
          <p:cNvPr id="5" name="Content Placeholder 4">
            <a:extLst>
              <a:ext uri="{FF2B5EF4-FFF2-40B4-BE49-F238E27FC236}">
                <a16:creationId xmlns:a16="http://schemas.microsoft.com/office/drawing/2014/main" id="{A5515ED2-5090-B1DF-C923-054B1E5D9E96}"/>
              </a:ext>
            </a:extLst>
          </p:cNvPr>
          <p:cNvPicPr>
            <a:picLocks noGrp="1" noChangeAspect="1"/>
          </p:cNvPicPr>
          <p:nvPr>
            <p:ph idx="1"/>
          </p:nvPr>
        </p:nvPicPr>
        <p:blipFill>
          <a:blip r:embed="rId2"/>
          <a:stretch>
            <a:fillRect/>
          </a:stretch>
        </p:blipFill>
        <p:spPr>
          <a:xfrm>
            <a:off x="4924927" y="-1"/>
            <a:ext cx="7267074" cy="6873499"/>
          </a:xfrm>
        </p:spPr>
      </p:pic>
    </p:spTree>
    <p:extLst>
      <p:ext uri="{BB962C8B-B14F-4D97-AF65-F5344CB8AC3E}">
        <p14:creationId xmlns:p14="http://schemas.microsoft.com/office/powerpoint/2010/main" val="3918820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1F7AD-7A6D-EB9E-A8B0-AB5FCD9A5ADA}"/>
              </a:ext>
            </a:extLst>
          </p:cNvPr>
          <p:cNvSpPr>
            <a:spLocks noGrp="1"/>
          </p:cNvSpPr>
          <p:nvPr>
            <p:ph type="title"/>
          </p:nvPr>
        </p:nvSpPr>
        <p:spPr/>
        <p:txBody>
          <a:bodyPr/>
          <a:lstStyle/>
          <a:p>
            <a:pPr algn="ctr"/>
            <a:r>
              <a:rPr lang="en-US" dirty="0"/>
              <a:t>Familial and Tribal Structure</a:t>
            </a:r>
          </a:p>
        </p:txBody>
      </p:sp>
      <p:sp>
        <p:nvSpPr>
          <p:cNvPr id="3" name="Content Placeholder 2">
            <a:extLst>
              <a:ext uri="{FF2B5EF4-FFF2-40B4-BE49-F238E27FC236}">
                <a16:creationId xmlns:a16="http://schemas.microsoft.com/office/drawing/2014/main" id="{015D99D6-F679-BDF0-7C85-0CCA77AC4207}"/>
              </a:ext>
            </a:extLst>
          </p:cNvPr>
          <p:cNvSpPr>
            <a:spLocks noGrp="1"/>
          </p:cNvSpPr>
          <p:nvPr>
            <p:ph idx="1"/>
          </p:nvPr>
        </p:nvSpPr>
        <p:spPr>
          <a:xfrm>
            <a:off x="680321" y="2336873"/>
            <a:ext cx="10934163" cy="3599316"/>
          </a:xfrm>
        </p:spPr>
        <p:txBody>
          <a:bodyPr>
            <a:normAutofit lnSpcReduction="10000"/>
          </a:bodyPr>
          <a:lstStyle/>
          <a:p>
            <a:r>
              <a:rPr lang="en-US" dirty="0">
                <a:solidFill>
                  <a:srgbClr val="FFFF00"/>
                </a:solidFill>
              </a:rPr>
              <a:t>Patriarchal: </a:t>
            </a:r>
            <a:r>
              <a:rPr lang="en-US" dirty="0"/>
              <a:t>Western Native tribes, particular of the Plains, were patriarchal. The senior male of the family made all important decisions—</a:t>
            </a:r>
            <a:r>
              <a:rPr lang="en-US" i="1" dirty="0"/>
              <a:t>in theory. </a:t>
            </a:r>
            <a:r>
              <a:rPr lang="en-US" dirty="0"/>
              <a:t>In practice, it was always more complicated.</a:t>
            </a:r>
          </a:p>
          <a:p>
            <a:pPr lvl="1"/>
            <a:r>
              <a:rPr lang="en-US" dirty="0">
                <a:solidFill>
                  <a:srgbClr val="FFFF00"/>
                </a:solidFill>
              </a:rPr>
              <a:t>One Size Does Not Fit All: </a:t>
            </a:r>
            <a:r>
              <a:rPr lang="en-US" dirty="0"/>
              <a:t>The Cherokee (for example) were </a:t>
            </a:r>
            <a:r>
              <a:rPr lang="en-US" b="1" i="1" dirty="0">
                <a:solidFill>
                  <a:srgbClr val="FFFF00"/>
                </a:solidFill>
              </a:rPr>
              <a:t>not</a:t>
            </a:r>
            <a:r>
              <a:rPr lang="en-US" dirty="0"/>
              <a:t> patriarchal</a:t>
            </a:r>
          </a:p>
          <a:p>
            <a:r>
              <a:rPr lang="en-US" dirty="0">
                <a:solidFill>
                  <a:srgbClr val="FFFF00"/>
                </a:solidFill>
              </a:rPr>
              <a:t>Bands: </a:t>
            </a:r>
            <a:r>
              <a:rPr lang="en-US" dirty="0"/>
              <a:t>Several family groups made up Bands, usually named. (Red Cloud’s band was known as the </a:t>
            </a:r>
            <a:r>
              <a:rPr lang="en-US" i="1" dirty="0"/>
              <a:t>Bad Faces</a:t>
            </a:r>
            <a:r>
              <a:rPr lang="en-US" dirty="0"/>
              <a:t>.) Typically included a few dozen to several hundred people.</a:t>
            </a:r>
          </a:p>
          <a:p>
            <a:r>
              <a:rPr lang="en-US" dirty="0">
                <a:solidFill>
                  <a:srgbClr val="FFFF00"/>
                </a:solidFill>
              </a:rPr>
              <a:t>Tribes: </a:t>
            </a:r>
            <a:r>
              <a:rPr lang="en-US" dirty="0"/>
              <a:t>Several bands made up a Tribe. (Red Cloud’s tribe was the </a:t>
            </a:r>
            <a:r>
              <a:rPr lang="en-US" i="1" dirty="0"/>
              <a:t>Oglala</a:t>
            </a:r>
            <a:r>
              <a:rPr lang="en-US" dirty="0"/>
              <a:t>).</a:t>
            </a:r>
          </a:p>
          <a:p>
            <a:r>
              <a:rPr lang="en-US" dirty="0">
                <a:solidFill>
                  <a:srgbClr val="FFFF00"/>
                </a:solidFill>
              </a:rPr>
              <a:t>Nations: </a:t>
            </a:r>
            <a:r>
              <a:rPr lang="en-US" dirty="0"/>
              <a:t>Several tribes made up a Nation. (Red Cloud’s nation was he </a:t>
            </a:r>
            <a:r>
              <a:rPr lang="en-US" i="1" dirty="0"/>
              <a:t>Lakota</a:t>
            </a:r>
            <a:r>
              <a:rPr lang="en-US" dirty="0"/>
              <a:t>.)</a:t>
            </a:r>
          </a:p>
        </p:txBody>
      </p:sp>
      <p:pic>
        <p:nvPicPr>
          <p:cNvPr id="4" name="Picture 3">
            <a:extLst>
              <a:ext uri="{FF2B5EF4-FFF2-40B4-BE49-F238E27FC236}">
                <a16:creationId xmlns:a16="http://schemas.microsoft.com/office/drawing/2014/main" id="{1D09ADAF-80EE-3BF6-6FDD-E5B4B9928280}"/>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2803237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1F7AD-7A6D-EB9E-A8B0-AB5FCD9A5ADA}"/>
              </a:ext>
            </a:extLst>
          </p:cNvPr>
          <p:cNvSpPr>
            <a:spLocks noGrp="1"/>
          </p:cNvSpPr>
          <p:nvPr>
            <p:ph type="title"/>
          </p:nvPr>
        </p:nvSpPr>
        <p:spPr/>
        <p:txBody>
          <a:bodyPr/>
          <a:lstStyle/>
          <a:p>
            <a:pPr algn="ctr"/>
            <a:r>
              <a:rPr lang="en-US" dirty="0"/>
              <a:t>Familial and Tribal Structure</a:t>
            </a:r>
          </a:p>
        </p:txBody>
      </p:sp>
      <p:sp>
        <p:nvSpPr>
          <p:cNvPr id="3" name="Content Placeholder 2">
            <a:extLst>
              <a:ext uri="{FF2B5EF4-FFF2-40B4-BE49-F238E27FC236}">
                <a16:creationId xmlns:a16="http://schemas.microsoft.com/office/drawing/2014/main" id="{015D99D6-F679-BDF0-7C85-0CCA77AC4207}"/>
              </a:ext>
            </a:extLst>
          </p:cNvPr>
          <p:cNvSpPr>
            <a:spLocks noGrp="1"/>
          </p:cNvSpPr>
          <p:nvPr>
            <p:ph idx="1"/>
          </p:nvPr>
        </p:nvSpPr>
        <p:spPr>
          <a:xfrm>
            <a:off x="680321" y="2336873"/>
            <a:ext cx="6410290" cy="3599316"/>
          </a:xfrm>
        </p:spPr>
        <p:txBody>
          <a:bodyPr>
            <a:normAutofit/>
          </a:bodyPr>
          <a:lstStyle/>
          <a:p>
            <a:r>
              <a:rPr lang="en-US" dirty="0"/>
              <a:t>Tribes and bands within a Nation never made war on each other, only with other nations. </a:t>
            </a:r>
          </a:p>
          <a:p>
            <a:r>
              <a:rPr lang="en-US" dirty="0"/>
              <a:t>Sometimes nations at war found a way to make peace and become allies. The Cheyenne and Arapaho were allies when the Lakota moved onto the plains. After a half-dozen years of war, the Cheyenne and Arapaho made peace with the Lakota and remained their allies from then on.</a:t>
            </a:r>
          </a:p>
        </p:txBody>
      </p:sp>
      <p:pic>
        <p:nvPicPr>
          <p:cNvPr id="5" name="Picture 4">
            <a:extLst>
              <a:ext uri="{FF2B5EF4-FFF2-40B4-BE49-F238E27FC236}">
                <a16:creationId xmlns:a16="http://schemas.microsoft.com/office/drawing/2014/main" id="{8EC0915A-82E9-6F52-D174-899A04C31845}"/>
              </a:ext>
            </a:extLst>
          </p:cNvPr>
          <p:cNvPicPr>
            <a:picLocks noChangeAspect="1"/>
          </p:cNvPicPr>
          <p:nvPr/>
        </p:nvPicPr>
        <p:blipFill>
          <a:blip r:embed="rId2"/>
          <a:stretch>
            <a:fillRect/>
          </a:stretch>
        </p:blipFill>
        <p:spPr>
          <a:xfrm>
            <a:off x="10777896" y="557907"/>
            <a:ext cx="1414104" cy="1414104"/>
          </a:xfrm>
          <a:prstGeom prst="rect">
            <a:avLst/>
          </a:prstGeom>
        </p:spPr>
      </p:pic>
    </p:spTree>
    <p:extLst>
      <p:ext uri="{BB962C8B-B14F-4D97-AF65-F5344CB8AC3E}">
        <p14:creationId xmlns:p14="http://schemas.microsoft.com/office/powerpoint/2010/main" val="290432534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13285</TotalTime>
  <Words>2987</Words>
  <Application>Microsoft Office PowerPoint</Application>
  <PresentationFormat>Widescreen</PresentationFormat>
  <Paragraphs>229</Paragraphs>
  <Slides>41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Academica Book Pro</vt:lpstr>
      <vt:lpstr>Arial</vt:lpstr>
      <vt:lpstr>Calibri</vt:lpstr>
      <vt:lpstr>Trebuchet MS</vt:lpstr>
      <vt:lpstr>Berlin</vt:lpstr>
      <vt:lpstr>“A Good Day To Die” Indian Wars in the American West</vt:lpstr>
      <vt:lpstr>Course Outline</vt:lpstr>
      <vt:lpstr>“A Good Day To Die” Indian Wars in the West</vt:lpstr>
      <vt:lpstr>The Opponents</vt:lpstr>
      <vt:lpstr>PART 1:  The Natives</vt:lpstr>
      <vt:lpstr>Native Geographic and Cultural Regions</vt:lpstr>
      <vt:lpstr>Major Linguistic and Tribal Groups</vt:lpstr>
      <vt:lpstr>Familial and Tribal Structure</vt:lpstr>
      <vt:lpstr>Familial and Tribal Structure</vt:lpstr>
      <vt:lpstr>Governance</vt:lpstr>
      <vt:lpstr>Spirituality</vt:lpstr>
      <vt:lpstr>“Medicine”</vt:lpstr>
      <vt:lpstr>Torture</vt:lpstr>
      <vt:lpstr>Warrior Ethos</vt:lpstr>
      <vt:lpstr>Warrior Societies</vt:lpstr>
      <vt:lpstr>Weapons</vt:lpstr>
      <vt:lpstr>Weapons</vt:lpstr>
      <vt:lpstr>Military Tactics</vt:lpstr>
      <vt:lpstr>Weaknesses</vt:lpstr>
      <vt:lpstr>A Good Day to Die</vt:lpstr>
      <vt:lpstr>PART 2:  “The Regular Army-O”</vt:lpstr>
      <vt:lpstr>“The Regular Army-O”</vt:lpstr>
      <vt:lpstr>1866 Organization</vt:lpstr>
      <vt:lpstr>1869 Organization</vt:lpstr>
      <vt:lpstr>Unit Organization</vt:lpstr>
      <vt:lpstr>The Soldiers</vt:lpstr>
      <vt:lpstr>The Soldiers</vt:lpstr>
      <vt:lpstr>The Soldiers</vt:lpstr>
      <vt:lpstr>The Soldiers—The Bright Spots</vt:lpstr>
      <vt:lpstr>The Soldiers—The Bright Spots</vt:lpstr>
      <vt:lpstr>The Officers</vt:lpstr>
      <vt:lpstr>Infantry Weapons</vt:lpstr>
      <vt:lpstr>Cavalry Weapons</vt:lpstr>
      <vt:lpstr>Weapons</vt:lpstr>
      <vt:lpstr>PowerPoint Presentation</vt:lpstr>
      <vt:lpstr>Close-In Weapons</vt:lpstr>
      <vt:lpstr>Tactics</vt:lpstr>
      <vt:lpstr>Tactics</vt:lpstr>
      <vt:lpstr>Complications: Reconstruction</vt:lpstr>
      <vt:lpstr>Complications: Reconstruction</vt:lpstr>
      <vt:lpstr>A Good Day to Die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the Axis Win?</dc:title>
  <dc:creator>Jeffrey Nyquist</dc:creator>
  <cp:lastModifiedBy>OLLI</cp:lastModifiedBy>
  <cp:revision>373</cp:revision>
  <dcterms:created xsi:type="dcterms:W3CDTF">2019-06-05T02:37:21Z</dcterms:created>
  <dcterms:modified xsi:type="dcterms:W3CDTF">2023-02-16T15:33:13Z</dcterms:modified>
</cp:coreProperties>
</file>