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504" r:id="rId2"/>
    <p:sldId id="505" r:id="rId3"/>
    <p:sldId id="513" r:id="rId4"/>
    <p:sldId id="431" r:id="rId5"/>
    <p:sldId id="551" r:id="rId6"/>
    <p:sldId id="552" r:id="rId7"/>
    <p:sldId id="499" r:id="rId8"/>
    <p:sldId id="566" r:id="rId9"/>
    <p:sldId id="500" r:id="rId10"/>
    <p:sldId id="507" r:id="rId11"/>
    <p:sldId id="501" r:id="rId12"/>
    <p:sldId id="518" r:id="rId13"/>
    <p:sldId id="506" r:id="rId14"/>
    <p:sldId id="519" r:id="rId15"/>
    <p:sldId id="531" r:id="rId16"/>
    <p:sldId id="567" r:id="rId17"/>
    <p:sldId id="559" r:id="rId18"/>
    <p:sldId id="561" r:id="rId19"/>
    <p:sldId id="502" r:id="rId20"/>
    <p:sldId id="549" r:id="rId21"/>
    <p:sldId id="558" r:id="rId22"/>
    <p:sldId id="568" r:id="rId23"/>
    <p:sldId id="569" r:id="rId24"/>
    <p:sldId id="543" r:id="rId25"/>
    <p:sldId id="545" r:id="rId26"/>
    <p:sldId id="580" r:id="rId27"/>
    <p:sldId id="522" r:id="rId28"/>
    <p:sldId id="555" r:id="rId29"/>
    <p:sldId id="557" r:id="rId30"/>
    <p:sldId id="556" r:id="rId31"/>
    <p:sldId id="523" r:id="rId32"/>
    <p:sldId id="554" r:id="rId33"/>
    <p:sldId id="570" r:id="rId34"/>
    <p:sldId id="571" r:id="rId35"/>
    <p:sldId id="572" r:id="rId36"/>
    <p:sldId id="560" r:id="rId37"/>
    <p:sldId id="573" r:id="rId38"/>
    <p:sldId id="574" r:id="rId39"/>
    <p:sldId id="524" r:id="rId40"/>
    <p:sldId id="563" r:id="rId41"/>
    <p:sldId id="564" r:id="rId42"/>
    <p:sldId id="562" r:id="rId43"/>
    <p:sldId id="575" r:id="rId44"/>
    <p:sldId id="565" r:id="rId45"/>
    <p:sldId id="576" r:id="rId46"/>
    <p:sldId id="526" r:id="rId47"/>
    <p:sldId id="553" r:id="rId48"/>
    <p:sldId id="550" r:id="rId49"/>
    <p:sldId id="577" r:id="rId50"/>
    <p:sldId id="578" r:id="rId51"/>
    <p:sldId id="57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1" autoAdjust="0"/>
    <p:restoredTop sz="94270" autoAdjust="0"/>
  </p:normalViewPr>
  <p:slideViewPr>
    <p:cSldViewPr snapToGrid="0">
      <p:cViewPr varScale="1">
        <p:scale>
          <a:sx n="115" d="100"/>
          <a:sy n="115" d="100"/>
        </p:scale>
        <p:origin x="132"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E4460-B9A5-48EA-A496-A7BEF2CEA4E6}"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E5503-F429-4747-A742-7E09F2CE26DC}" type="slidenum">
              <a:rPr lang="en-US" smtClean="0"/>
              <a:t>‹#›</a:t>
            </a:fld>
            <a:endParaRPr lang="en-US"/>
          </a:p>
        </p:txBody>
      </p:sp>
    </p:spTree>
    <p:extLst>
      <p:ext uri="{BB962C8B-B14F-4D97-AF65-F5344CB8AC3E}">
        <p14:creationId xmlns:p14="http://schemas.microsoft.com/office/powerpoint/2010/main" val="232561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E5503-F429-4747-A742-7E09F2CE26DC}" type="slidenum">
              <a:rPr lang="en-US" smtClean="0"/>
              <a:t>35</a:t>
            </a:fld>
            <a:endParaRPr lang="en-US"/>
          </a:p>
        </p:txBody>
      </p:sp>
    </p:spTree>
    <p:extLst>
      <p:ext uri="{BB962C8B-B14F-4D97-AF65-F5344CB8AC3E}">
        <p14:creationId xmlns:p14="http://schemas.microsoft.com/office/powerpoint/2010/main" val="164217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E5503-F429-4747-A742-7E09F2CE26DC}" type="slidenum">
              <a:rPr lang="en-US" smtClean="0"/>
              <a:t>48</a:t>
            </a:fld>
            <a:endParaRPr lang="en-US"/>
          </a:p>
        </p:txBody>
      </p:sp>
    </p:spTree>
    <p:extLst>
      <p:ext uri="{BB962C8B-B14F-4D97-AF65-F5344CB8AC3E}">
        <p14:creationId xmlns:p14="http://schemas.microsoft.com/office/powerpoint/2010/main" val="1619281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2/9/2023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2/9/2023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fontScale="90000"/>
          </a:bodyPr>
          <a:lstStyle/>
          <a:p>
            <a:pPr algn="ctr"/>
            <a:r>
              <a:rPr lang="en-US" sz="4800" dirty="0"/>
              <a:t>“A Good Day To Die”</a:t>
            </a:r>
            <a:br>
              <a:rPr lang="en-US" sz="4800" dirty="0"/>
            </a:br>
            <a:r>
              <a:rPr lang="en-US" sz="4800" dirty="0"/>
              <a:t>Indian Wars in the American West</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a:bodyPr>
          <a:lstStyle/>
          <a:p>
            <a:pPr marL="0" indent="0">
              <a:buNone/>
            </a:pPr>
            <a:endParaRPr lang="en-US" sz="6000" dirty="0"/>
          </a:p>
          <a:p>
            <a:pPr marL="0" indent="0" algn="ctr">
              <a:buNone/>
            </a:pPr>
            <a:endParaRPr lang="en-US" sz="6000" dirty="0"/>
          </a:p>
        </p:txBody>
      </p:sp>
      <p:pic>
        <p:nvPicPr>
          <p:cNvPr id="11" name="Picture 10">
            <a:extLst>
              <a:ext uri="{FF2B5EF4-FFF2-40B4-BE49-F238E27FC236}">
                <a16:creationId xmlns:a16="http://schemas.microsoft.com/office/drawing/2014/main" id="{F8E536E2-D2FD-DEAA-A180-9F8FB2F40B69}"/>
              </a:ext>
            </a:extLst>
          </p:cNvPr>
          <p:cNvPicPr>
            <a:picLocks noChangeAspect="1"/>
          </p:cNvPicPr>
          <p:nvPr/>
        </p:nvPicPr>
        <p:blipFill>
          <a:blip r:embed="rId2"/>
          <a:stretch>
            <a:fillRect/>
          </a:stretch>
        </p:blipFill>
        <p:spPr>
          <a:xfrm>
            <a:off x="10726680" y="582591"/>
            <a:ext cx="1399815" cy="1422212"/>
          </a:xfrm>
          <a:prstGeom prst="rect">
            <a:avLst/>
          </a:prstGeom>
        </p:spPr>
      </p:pic>
    </p:spTree>
    <p:extLst>
      <p:ext uri="{BB962C8B-B14F-4D97-AF65-F5344CB8AC3E}">
        <p14:creationId xmlns:p14="http://schemas.microsoft.com/office/powerpoint/2010/main" val="286015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1846-1848 Mexican-American War</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298581" y="2336872"/>
            <a:ext cx="4049484" cy="4077179"/>
          </a:xfrm>
        </p:spPr>
        <p:txBody>
          <a:bodyPr>
            <a:normAutofit/>
          </a:bodyPr>
          <a:lstStyle/>
          <a:p>
            <a:r>
              <a:rPr lang="en-US" dirty="0"/>
              <a:t>1846: Dispute with Mexico over southern border of Texas used as excuse to declare war.</a:t>
            </a:r>
          </a:p>
          <a:p>
            <a:endParaRPr lang="en-US" dirty="0"/>
          </a:p>
          <a:p>
            <a:r>
              <a:rPr lang="en-US" dirty="0"/>
              <a:t>1848: Military defeat and capture of Mexico City forced Mexico to relinquish most of it northern territory.</a:t>
            </a:r>
          </a:p>
          <a:p>
            <a:endParaRPr lang="en-US" dirty="0"/>
          </a:p>
        </p:txBody>
      </p:sp>
      <p:pic>
        <p:nvPicPr>
          <p:cNvPr id="7" name="Picture 6">
            <a:extLst>
              <a:ext uri="{FF2B5EF4-FFF2-40B4-BE49-F238E27FC236}">
                <a16:creationId xmlns:a16="http://schemas.microsoft.com/office/drawing/2014/main" id="{3E766E89-28D2-1158-F3C2-1AB0B4683679}"/>
              </a:ext>
            </a:extLst>
          </p:cNvPr>
          <p:cNvPicPr>
            <a:picLocks noChangeAspect="1"/>
          </p:cNvPicPr>
          <p:nvPr/>
        </p:nvPicPr>
        <p:blipFill>
          <a:blip r:embed="rId2"/>
          <a:stretch>
            <a:fillRect/>
          </a:stretch>
        </p:blipFill>
        <p:spPr>
          <a:xfrm>
            <a:off x="10595579" y="804250"/>
            <a:ext cx="1596421" cy="913951"/>
          </a:xfrm>
          <a:prstGeom prst="rect">
            <a:avLst/>
          </a:prstGeom>
        </p:spPr>
      </p:pic>
    </p:spTree>
    <p:extLst>
      <p:ext uri="{BB962C8B-B14F-4D97-AF65-F5344CB8AC3E}">
        <p14:creationId xmlns:p14="http://schemas.microsoft.com/office/powerpoint/2010/main" val="427630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1848: Mexican Cession</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298579" y="2336873"/>
            <a:ext cx="6310767" cy="3599316"/>
          </a:xfrm>
        </p:spPr>
        <p:txBody>
          <a:bodyPr>
            <a:normAutofit/>
          </a:bodyPr>
          <a:lstStyle/>
          <a:p>
            <a:pPr marL="0" indent="0">
              <a:buNone/>
            </a:pPr>
            <a:r>
              <a:rPr lang="en-US" sz="3600" dirty="0"/>
              <a:t>Mexico cedes California, Arizona, and New Mexico to USA.</a:t>
            </a:r>
          </a:p>
          <a:p>
            <a:pPr marL="0" indent="0">
              <a:buNone/>
            </a:pPr>
            <a:endParaRPr lang="en-US" sz="3600" dirty="0"/>
          </a:p>
          <a:p>
            <a:pPr marL="0" indent="0">
              <a:buNone/>
            </a:pPr>
            <a:r>
              <a:rPr lang="en-US" sz="3600" dirty="0"/>
              <a:t>US Population: 21 M</a:t>
            </a:r>
          </a:p>
          <a:p>
            <a:pPr marL="0" indent="0">
              <a:buNone/>
            </a:pPr>
            <a:r>
              <a:rPr lang="en-US" sz="3600" dirty="0"/>
              <a:t>	(400,000 Native Indians)</a:t>
            </a:r>
          </a:p>
          <a:p>
            <a:pPr marL="0" indent="0">
              <a:buNone/>
            </a:pPr>
            <a:endParaRPr lang="en-US" sz="3600" dirty="0"/>
          </a:p>
          <a:p>
            <a:pPr marL="0" indent="0" algn="ctr">
              <a:buNone/>
            </a:pPr>
            <a:endParaRPr lang="en-US" sz="6000" dirty="0"/>
          </a:p>
        </p:txBody>
      </p:sp>
      <p:pic>
        <p:nvPicPr>
          <p:cNvPr id="6" name="Picture 5">
            <a:extLst>
              <a:ext uri="{FF2B5EF4-FFF2-40B4-BE49-F238E27FC236}">
                <a16:creationId xmlns:a16="http://schemas.microsoft.com/office/drawing/2014/main" id="{B9E0CA95-79CA-1980-4AEC-3F88A77E546A}"/>
              </a:ext>
            </a:extLst>
          </p:cNvPr>
          <p:cNvPicPr>
            <a:picLocks noChangeAspect="1"/>
          </p:cNvPicPr>
          <p:nvPr/>
        </p:nvPicPr>
        <p:blipFill>
          <a:blip r:embed="rId2"/>
          <a:stretch>
            <a:fillRect/>
          </a:stretch>
        </p:blipFill>
        <p:spPr>
          <a:xfrm>
            <a:off x="7042484" y="2024909"/>
            <a:ext cx="5109832" cy="4833091"/>
          </a:xfrm>
          <a:prstGeom prst="rect">
            <a:avLst/>
          </a:prstGeom>
        </p:spPr>
      </p:pic>
      <p:pic>
        <p:nvPicPr>
          <p:cNvPr id="4" name="Picture 3">
            <a:extLst>
              <a:ext uri="{FF2B5EF4-FFF2-40B4-BE49-F238E27FC236}">
                <a16:creationId xmlns:a16="http://schemas.microsoft.com/office/drawing/2014/main" id="{EAF400FC-3A71-BDD5-26E6-1D7EFC7BE581}"/>
              </a:ext>
            </a:extLst>
          </p:cNvPr>
          <p:cNvPicPr>
            <a:picLocks noChangeAspect="1"/>
          </p:cNvPicPr>
          <p:nvPr/>
        </p:nvPicPr>
        <p:blipFill>
          <a:blip r:embed="rId3"/>
          <a:stretch>
            <a:fillRect/>
          </a:stretch>
        </p:blipFill>
        <p:spPr>
          <a:xfrm>
            <a:off x="10660902" y="528148"/>
            <a:ext cx="1531098" cy="1531098"/>
          </a:xfrm>
          <a:prstGeom prst="rect">
            <a:avLst/>
          </a:prstGeom>
        </p:spPr>
      </p:pic>
    </p:spTree>
    <p:extLst>
      <p:ext uri="{BB962C8B-B14F-4D97-AF65-F5344CB8AC3E}">
        <p14:creationId xmlns:p14="http://schemas.microsoft.com/office/powerpoint/2010/main" val="195961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1848: </a:t>
            </a:r>
            <a:r>
              <a:rPr lang="en-US" b="1" i="1" dirty="0">
                <a:solidFill>
                  <a:srgbClr val="FFFF00"/>
                </a:solidFill>
              </a:rPr>
              <a:t>GOLD!</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90331" y="2336872"/>
            <a:ext cx="5060237" cy="4077179"/>
          </a:xfrm>
        </p:spPr>
        <p:txBody>
          <a:bodyPr>
            <a:normAutofit fontScale="92500"/>
          </a:bodyPr>
          <a:lstStyle/>
          <a:p>
            <a:r>
              <a:rPr lang="en-US" dirty="0"/>
              <a:t>1848: Gold discovered in California.</a:t>
            </a:r>
          </a:p>
          <a:p>
            <a:r>
              <a:rPr lang="en-US" dirty="0"/>
              <a:t>1849: California Gold Rush begins. </a:t>
            </a:r>
          </a:p>
          <a:p>
            <a:r>
              <a:rPr lang="en-US" dirty="0"/>
              <a:t>300,000 immigrants move to California in the next seven years, about a third of them in the first year, the famous “Forty-Niners.” </a:t>
            </a:r>
          </a:p>
          <a:p>
            <a:r>
              <a:rPr lang="en-US" dirty="0"/>
              <a:t>Since US currency was tied to gold, the rapid increase in the money supply started a major economic boom.</a:t>
            </a:r>
          </a:p>
        </p:txBody>
      </p:sp>
      <p:pic>
        <p:nvPicPr>
          <p:cNvPr id="7" name="Picture 6">
            <a:extLst>
              <a:ext uri="{FF2B5EF4-FFF2-40B4-BE49-F238E27FC236}">
                <a16:creationId xmlns:a16="http://schemas.microsoft.com/office/drawing/2014/main" id="{E34DE33C-214C-7BAA-860B-7764E6BE31AA}"/>
              </a:ext>
            </a:extLst>
          </p:cNvPr>
          <p:cNvPicPr>
            <a:picLocks noChangeAspect="1"/>
          </p:cNvPicPr>
          <p:nvPr/>
        </p:nvPicPr>
        <p:blipFill>
          <a:blip r:embed="rId2"/>
          <a:stretch>
            <a:fillRect/>
          </a:stretch>
        </p:blipFill>
        <p:spPr>
          <a:xfrm>
            <a:off x="10932550" y="717133"/>
            <a:ext cx="1097280" cy="1097280"/>
          </a:xfrm>
          <a:prstGeom prst="rect">
            <a:avLst/>
          </a:prstGeom>
        </p:spPr>
      </p:pic>
    </p:spTree>
    <p:extLst>
      <p:ext uri="{BB962C8B-B14F-4D97-AF65-F5344CB8AC3E}">
        <p14:creationId xmlns:p14="http://schemas.microsoft.com/office/powerpoint/2010/main" val="253373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1848: </a:t>
            </a:r>
            <a:r>
              <a:rPr lang="en-US" b="1" i="1" dirty="0">
                <a:solidFill>
                  <a:srgbClr val="FFFF00"/>
                </a:solidFill>
              </a:rPr>
              <a:t>GOLD!</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90331" y="2336872"/>
            <a:ext cx="8316785" cy="4077179"/>
          </a:xfrm>
        </p:spPr>
        <p:txBody>
          <a:bodyPr>
            <a:normAutofit/>
          </a:bodyPr>
          <a:lstStyle/>
          <a:p>
            <a:r>
              <a:rPr lang="en-US" dirty="0"/>
              <a:t>The effect on the Native population of California was catastrophic, and is never a part of the Gold Rush story.</a:t>
            </a:r>
          </a:p>
          <a:p>
            <a:r>
              <a:rPr lang="en-US" dirty="0"/>
              <a:t>In 1848, when California became US territory, its native population was approximately </a:t>
            </a:r>
            <a:r>
              <a:rPr lang="en-US" dirty="0">
                <a:solidFill>
                  <a:srgbClr val="FFFF00"/>
                </a:solidFill>
              </a:rPr>
              <a:t>90,000, </a:t>
            </a:r>
            <a:r>
              <a:rPr lang="en-US" dirty="0"/>
              <a:t>some living on the coast as part of the Spanish mission system, but the majority living in the mountains, taking a meager but peaceful living from the earth. </a:t>
            </a:r>
          </a:p>
          <a:p>
            <a:r>
              <a:rPr lang="en-US" dirty="0"/>
              <a:t>They were called “Digger Indians” (a demeaning term) because dug-up roots formed an important part of their diet.</a:t>
            </a:r>
          </a:p>
        </p:txBody>
      </p:sp>
      <p:pic>
        <p:nvPicPr>
          <p:cNvPr id="4" name="Picture 3">
            <a:extLst>
              <a:ext uri="{FF2B5EF4-FFF2-40B4-BE49-F238E27FC236}">
                <a16:creationId xmlns:a16="http://schemas.microsoft.com/office/drawing/2014/main" id="{C488FDB8-7EF3-3C4D-3CC8-E848A7836CF0}"/>
              </a:ext>
            </a:extLst>
          </p:cNvPr>
          <p:cNvPicPr>
            <a:picLocks noChangeAspect="1"/>
          </p:cNvPicPr>
          <p:nvPr/>
        </p:nvPicPr>
        <p:blipFill>
          <a:blip r:embed="rId2"/>
          <a:stretch>
            <a:fillRect/>
          </a:stretch>
        </p:blipFill>
        <p:spPr>
          <a:xfrm>
            <a:off x="10932550" y="717133"/>
            <a:ext cx="1097280" cy="1097280"/>
          </a:xfrm>
          <a:prstGeom prst="rect">
            <a:avLst/>
          </a:prstGeom>
        </p:spPr>
      </p:pic>
    </p:spTree>
    <p:extLst>
      <p:ext uri="{BB962C8B-B14F-4D97-AF65-F5344CB8AC3E}">
        <p14:creationId xmlns:p14="http://schemas.microsoft.com/office/powerpoint/2010/main" val="253298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1848: </a:t>
            </a:r>
            <a:r>
              <a:rPr lang="en-US" b="1" i="1" dirty="0">
                <a:solidFill>
                  <a:srgbClr val="FFFF00"/>
                </a:solidFill>
              </a:rPr>
              <a:t>GOLD!</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90331" y="2336872"/>
            <a:ext cx="6247353" cy="4077179"/>
          </a:xfrm>
        </p:spPr>
        <p:txBody>
          <a:bodyPr>
            <a:normAutofit/>
          </a:bodyPr>
          <a:lstStyle/>
          <a:p>
            <a:r>
              <a:rPr lang="en-US" dirty="0"/>
              <a:t>They lived almost exactly where the richest veins of gold were found.</a:t>
            </a:r>
          </a:p>
          <a:p>
            <a:r>
              <a:rPr lang="en-US" dirty="0"/>
              <a:t>The “Diggers” had no warrior tradition, no tight tribal organization, no effective means of waging war. They provided no atrocities to use as an excuse for what happened. They were simply in the way.</a:t>
            </a:r>
          </a:p>
          <a:p>
            <a:endParaRPr lang="en-US" dirty="0"/>
          </a:p>
        </p:txBody>
      </p:sp>
      <p:pic>
        <p:nvPicPr>
          <p:cNvPr id="4" name="Picture 3">
            <a:extLst>
              <a:ext uri="{FF2B5EF4-FFF2-40B4-BE49-F238E27FC236}">
                <a16:creationId xmlns:a16="http://schemas.microsoft.com/office/drawing/2014/main" id="{0868BD84-8C7C-33AC-B5C2-B8EE4F2536B4}"/>
              </a:ext>
            </a:extLst>
          </p:cNvPr>
          <p:cNvPicPr>
            <a:picLocks noChangeAspect="1"/>
          </p:cNvPicPr>
          <p:nvPr/>
        </p:nvPicPr>
        <p:blipFill>
          <a:blip r:embed="rId2"/>
          <a:stretch>
            <a:fillRect/>
          </a:stretch>
        </p:blipFill>
        <p:spPr>
          <a:xfrm>
            <a:off x="10932550" y="717133"/>
            <a:ext cx="1097280" cy="1097280"/>
          </a:xfrm>
          <a:prstGeom prst="rect">
            <a:avLst/>
          </a:prstGeom>
        </p:spPr>
      </p:pic>
    </p:spTree>
    <p:extLst>
      <p:ext uri="{BB962C8B-B14F-4D97-AF65-F5344CB8AC3E}">
        <p14:creationId xmlns:p14="http://schemas.microsoft.com/office/powerpoint/2010/main" val="368823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1848: </a:t>
            </a:r>
            <a:r>
              <a:rPr lang="en-US" b="1" i="1" dirty="0">
                <a:solidFill>
                  <a:srgbClr val="FFFF00"/>
                </a:solidFill>
              </a:rPr>
              <a:t>GOLD!</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90331" y="2336872"/>
            <a:ext cx="8172406" cy="4077179"/>
          </a:xfrm>
        </p:spPr>
        <p:txBody>
          <a:bodyPr>
            <a:normAutofit/>
          </a:bodyPr>
          <a:lstStyle/>
          <a:p>
            <a:r>
              <a:rPr lang="en-US" dirty="0"/>
              <a:t>In 1851, California’s governor declared, “That a war of extermination will continue to be waged, until the Indian race becomes extinct, must be expected.”</a:t>
            </a:r>
          </a:p>
          <a:p>
            <a:r>
              <a:rPr lang="en-US" dirty="0"/>
              <a:t>Within five years, the Native population had shrunk to </a:t>
            </a:r>
            <a:r>
              <a:rPr lang="en-US" dirty="0">
                <a:solidFill>
                  <a:srgbClr val="FFFF00"/>
                </a:solidFill>
              </a:rPr>
              <a:t>30,000, </a:t>
            </a:r>
            <a:r>
              <a:rPr lang="en-US" dirty="0"/>
              <a:t>one third of its pre-gold rush level.</a:t>
            </a:r>
          </a:p>
          <a:p>
            <a:r>
              <a:rPr lang="en-US" dirty="0"/>
              <a:t>Perhaps a third of the deaths were due to violence. The rest were the result of disease, starvation and exposure brought about by forced relocation.</a:t>
            </a:r>
          </a:p>
          <a:p>
            <a:endParaRPr lang="en-US" dirty="0"/>
          </a:p>
        </p:txBody>
      </p:sp>
      <p:pic>
        <p:nvPicPr>
          <p:cNvPr id="5" name="Picture 4">
            <a:extLst>
              <a:ext uri="{FF2B5EF4-FFF2-40B4-BE49-F238E27FC236}">
                <a16:creationId xmlns:a16="http://schemas.microsoft.com/office/drawing/2014/main" id="{2D068E09-12F6-D2C4-A013-073E322D6276}"/>
              </a:ext>
            </a:extLst>
          </p:cNvPr>
          <p:cNvPicPr>
            <a:picLocks noChangeAspect="1"/>
          </p:cNvPicPr>
          <p:nvPr/>
        </p:nvPicPr>
        <p:blipFill>
          <a:blip r:embed="rId2"/>
          <a:stretch>
            <a:fillRect/>
          </a:stretch>
        </p:blipFill>
        <p:spPr>
          <a:xfrm>
            <a:off x="11194522" y="753229"/>
            <a:ext cx="732503" cy="1080938"/>
          </a:xfrm>
          <a:prstGeom prst="rect">
            <a:avLst/>
          </a:prstGeom>
        </p:spPr>
      </p:pic>
    </p:spTree>
    <p:extLst>
      <p:ext uri="{BB962C8B-B14F-4D97-AF65-F5344CB8AC3E}">
        <p14:creationId xmlns:p14="http://schemas.microsoft.com/office/powerpoint/2010/main" val="106219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1848: </a:t>
            </a:r>
            <a:r>
              <a:rPr lang="en-US" b="1" dirty="0"/>
              <a:t>GERMAN REBELLIONS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90331" y="2336872"/>
            <a:ext cx="5236701" cy="4077179"/>
          </a:xfrm>
        </p:spPr>
        <p:txBody>
          <a:bodyPr>
            <a:normAutofit fontScale="92500" lnSpcReduction="20000"/>
          </a:bodyPr>
          <a:lstStyle/>
          <a:p>
            <a:r>
              <a:rPr lang="en-US" dirty="0"/>
              <a:t>A series of rebellions break out across Germany. </a:t>
            </a:r>
          </a:p>
          <a:p>
            <a:r>
              <a:rPr lang="en-US" dirty="0"/>
              <a:t>Increasing hostility between Austria and Prussia , as well as fear of further revolutionary violence, leads to major expansion of German armies.</a:t>
            </a:r>
          </a:p>
          <a:p>
            <a:r>
              <a:rPr lang="en-US" dirty="0"/>
              <a:t>This triggers a wave of emigration, mostly to the United States, by Germans wishing to avoid military service.</a:t>
            </a:r>
          </a:p>
          <a:p>
            <a:r>
              <a:rPr lang="en-US" dirty="0"/>
              <a:t>Many of these immigrants will end up in the Union Army during the Civil War and the post-war army fighting the Indians.</a:t>
            </a:r>
          </a:p>
          <a:p>
            <a:endParaRPr lang="en-US" dirty="0"/>
          </a:p>
        </p:txBody>
      </p:sp>
      <p:pic>
        <p:nvPicPr>
          <p:cNvPr id="5" name="Picture 4">
            <a:extLst>
              <a:ext uri="{FF2B5EF4-FFF2-40B4-BE49-F238E27FC236}">
                <a16:creationId xmlns:a16="http://schemas.microsoft.com/office/drawing/2014/main" id="{61960574-C4D6-BD3E-2EC0-CC8ECC448433}"/>
              </a:ext>
            </a:extLst>
          </p:cNvPr>
          <p:cNvPicPr>
            <a:picLocks noChangeAspect="1"/>
          </p:cNvPicPr>
          <p:nvPr/>
        </p:nvPicPr>
        <p:blipFill>
          <a:blip r:embed="rId2"/>
          <a:stretch>
            <a:fillRect/>
          </a:stretch>
        </p:blipFill>
        <p:spPr>
          <a:xfrm>
            <a:off x="11171518" y="824107"/>
            <a:ext cx="680321" cy="1081634"/>
          </a:xfrm>
          <a:prstGeom prst="rect">
            <a:avLst/>
          </a:prstGeom>
        </p:spPr>
      </p:pic>
    </p:spTree>
    <p:extLst>
      <p:ext uri="{BB962C8B-B14F-4D97-AF65-F5344CB8AC3E}">
        <p14:creationId xmlns:p14="http://schemas.microsoft.com/office/powerpoint/2010/main" val="276794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B143-0B98-8462-D24B-C2904A92389B}"/>
              </a:ext>
            </a:extLst>
          </p:cNvPr>
          <p:cNvSpPr>
            <a:spLocks noGrp="1"/>
          </p:cNvSpPr>
          <p:nvPr>
            <p:ph type="title"/>
          </p:nvPr>
        </p:nvSpPr>
        <p:spPr/>
        <p:txBody>
          <a:bodyPr>
            <a:normAutofit/>
          </a:bodyPr>
          <a:lstStyle/>
          <a:p>
            <a:pPr algn="ctr"/>
            <a:r>
              <a:rPr lang="en-US" dirty="0"/>
              <a:t>1851: Peace in Our Time?</a:t>
            </a:r>
          </a:p>
        </p:txBody>
      </p:sp>
      <p:sp>
        <p:nvSpPr>
          <p:cNvPr id="3" name="Content Placeholder 2">
            <a:extLst>
              <a:ext uri="{FF2B5EF4-FFF2-40B4-BE49-F238E27FC236}">
                <a16:creationId xmlns:a16="http://schemas.microsoft.com/office/drawing/2014/main" id="{F8C585D0-F282-6A87-4983-1B4B4E74BF63}"/>
              </a:ext>
            </a:extLst>
          </p:cNvPr>
          <p:cNvSpPr>
            <a:spLocks noGrp="1"/>
          </p:cNvSpPr>
          <p:nvPr>
            <p:ph idx="1"/>
          </p:nvPr>
        </p:nvSpPr>
        <p:spPr>
          <a:xfrm>
            <a:off x="320842" y="2336873"/>
            <a:ext cx="5229726" cy="3935590"/>
          </a:xfrm>
        </p:spPr>
        <p:txBody>
          <a:bodyPr/>
          <a:lstStyle/>
          <a:p>
            <a:r>
              <a:rPr lang="en-US" dirty="0"/>
              <a:t>The US Government negotiates a treaty with seven tribes of the Northern Plains at </a:t>
            </a:r>
            <a:r>
              <a:rPr lang="en-US" b="1" dirty="0">
                <a:solidFill>
                  <a:srgbClr val="FFFF00"/>
                </a:solidFill>
              </a:rPr>
              <a:t>Fort Laramie</a:t>
            </a:r>
            <a:r>
              <a:rPr lang="en-US" dirty="0"/>
              <a:t>. It recognizes an enormous swath of territory, from western Kansas to the Rockies, as the legal territory of those tribes forever. </a:t>
            </a:r>
          </a:p>
          <a:p>
            <a:r>
              <a:rPr lang="en-US" dirty="0"/>
              <a:t>In return, the tribes promise to stop warring among themselves and not to wage war against the whites.</a:t>
            </a:r>
          </a:p>
          <a:p>
            <a:endParaRPr lang="en-US" dirty="0"/>
          </a:p>
        </p:txBody>
      </p:sp>
      <p:pic>
        <p:nvPicPr>
          <p:cNvPr id="8" name="Picture 7">
            <a:extLst>
              <a:ext uri="{FF2B5EF4-FFF2-40B4-BE49-F238E27FC236}">
                <a16:creationId xmlns:a16="http://schemas.microsoft.com/office/drawing/2014/main" id="{A97C30D8-A101-1232-803B-94BBF173BC3A}"/>
              </a:ext>
            </a:extLst>
          </p:cNvPr>
          <p:cNvPicPr>
            <a:picLocks noChangeAspect="1"/>
          </p:cNvPicPr>
          <p:nvPr/>
        </p:nvPicPr>
        <p:blipFill>
          <a:blip r:embed="rId2"/>
          <a:stretch>
            <a:fillRect/>
          </a:stretch>
        </p:blipFill>
        <p:spPr>
          <a:xfrm>
            <a:off x="10748210" y="614964"/>
            <a:ext cx="1219202" cy="1219202"/>
          </a:xfrm>
          <a:prstGeom prst="rect">
            <a:avLst/>
          </a:prstGeom>
        </p:spPr>
      </p:pic>
    </p:spTree>
    <p:extLst>
      <p:ext uri="{BB962C8B-B14F-4D97-AF65-F5344CB8AC3E}">
        <p14:creationId xmlns:p14="http://schemas.microsoft.com/office/powerpoint/2010/main" val="399583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B143-0B98-8462-D24B-C2904A92389B}"/>
              </a:ext>
            </a:extLst>
          </p:cNvPr>
          <p:cNvSpPr>
            <a:spLocks noGrp="1"/>
          </p:cNvSpPr>
          <p:nvPr>
            <p:ph type="title"/>
          </p:nvPr>
        </p:nvSpPr>
        <p:spPr/>
        <p:txBody>
          <a:bodyPr>
            <a:normAutofit/>
          </a:bodyPr>
          <a:lstStyle/>
          <a:p>
            <a:pPr algn="ctr"/>
            <a:r>
              <a:rPr lang="en-US" dirty="0"/>
              <a:t>1853: Peace in Our Time?</a:t>
            </a:r>
          </a:p>
        </p:txBody>
      </p:sp>
      <p:sp>
        <p:nvSpPr>
          <p:cNvPr id="3" name="Content Placeholder 2">
            <a:extLst>
              <a:ext uri="{FF2B5EF4-FFF2-40B4-BE49-F238E27FC236}">
                <a16:creationId xmlns:a16="http://schemas.microsoft.com/office/drawing/2014/main" id="{F8C585D0-F282-6A87-4983-1B4B4E74BF63}"/>
              </a:ext>
            </a:extLst>
          </p:cNvPr>
          <p:cNvSpPr>
            <a:spLocks noGrp="1"/>
          </p:cNvSpPr>
          <p:nvPr>
            <p:ph idx="1"/>
          </p:nvPr>
        </p:nvSpPr>
        <p:spPr>
          <a:xfrm>
            <a:off x="680322" y="2336873"/>
            <a:ext cx="5207131" cy="3935590"/>
          </a:xfrm>
        </p:spPr>
        <p:txBody>
          <a:bodyPr/>
          <a:lstStyle/>
          <a:p>
            <a:r>
              <a:rPr lang="en-US" dirty="0"/>
              <a:t>Two years later, at </a:t>
            </a:r>
            <a:r>
              <a:rPr lang="en-US" b="1" dirty="0">
                <a:solidFill>
                  <a:srgbClr val="FFFF00"/>
                </a:solidFill>
              </a:rPr>
              <a:t>Fort Atkins</a:t>
            </a:r>
            <a:r>
              <a:rPr lang="en-US" dirty="0"/>
              <a:t>, the US negotiates a similar treaty with the tribes of the Southern Plains.</a:t>
            </a:r>
          </a:p>
          <a:p>
            <a:endParaRPr lang="en-US" dirty="0"/>
          </a:p>
          <a:p>
            <a:r>
              <a:rPr lang="en-US" dirty="0"/>
              <a:t>No parties to either the treaties expect to honor their obligations under them. </a:t>
            </a:r>
          </a:p>
        </p:txBody>
      </p:sp>
      <p:pic>
        <p:nvPicPr>
          <p:cNvPr id="4" name="Picture 3">
            <a:extLst>
              <a:ext uri="{FF2B5EF4-FFF2-40B4-BE49-F238E27FC236}">
                <a16:creationId xmlns:a16="http://schemas.microsoft.com/office/drawing/2014/main" id="{59771B2F-ADBD-C152-079A-F72E22D61992}"/>
              </a:ext>
            </a:extLst>
          </p:cNvPr>
          <p:cNvPicPr>
            <a:picLocks noChangeAspect="1"/>
          </p:cNvPicPr>
          <p:nvPr/>
        </p:nvPicPr>
        <p:blipFill>
          <a:blip r:embed="rId2"/>
          <a:stretch>
            <a:fillRect/>
          </a:stretch>
        </p:blipFill>
        <p:spPr>
          <a:xfrm>
            <a:off x="10748210" y="614964"/>
            <a:ext cx="1219202" cy="1219202"/>
          </a:xfrm>
          <a:prstGeom prst="rect">
            <a:avLst/>
          </a:prstGeom>
        </p:spPr>
      </p:pic>
    </p:spTree>
    <p:extLst>
      <p:ext uri="{BB962C8B-B14F-4D97-AF65-F5344CB8AC3E}">
        <p14:creationId xmlns:p14="http://schemas.microsoft.com/office/powerpoint/2010/main" val="220436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1854: Gadsden Purchase</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261257" y="2336872"/>
            <a:ext cx="6267880" cy="4336643"/>
          </a:xfrm>
        </p:spPr>
        <p:txBody>
          <a:bodyPr>
            <a:normAutofit fontScale="32500" lnSpcReduction="20000"/>
          </a:bodyPr>
          <a:lstStyle/>
          <a:p>
            <a:r>
              <a:rPr lang="en-US" sz="7100" dirty="0"/>
              <a:t>Surveys showed the area south of the Gila River in Arizona as the only practical route for a southern transcontinental railroad.</a:t>
            </a:r>
          </a:p>
          <a:p>
            <a:r>
              <a:rPr lang="en-US" sz="7100" dirty="0"/>
              <a:t>Mexico was nearly bankrupt and could not defend the two settlements in the area from Apache raids.</a:t>
            </a:r>
          </a:p>
          <a:p>
            <a:r>
              <a:rPr lang="en-US" sz="7100" dirty="0"/>
              <a:t>Mexico agreed to sell the land to the USA. Its inhabitants became US citizens. The United States promised the US Army would protect them from Apache raids. </a:t>
            </a:r>
          </a:p>
          <a:p>
            <a:r>
              <a:rPr lang="en-US" sz="7100" dirty="0"/>
              <a:t>Delivering on that promise took thirty years.</a:t>
            </a:r>
          </a:p>
          <a:p>
            <a:pPr marL="0" indent="0">
              <a:buNone/>
            </a:pPr>
            <a:endParaRPr lang="en-US" sz="4400" dirty="0"/>
          </a:p>
          <a:p>
            <a:pPr marL="0" indent="0">
              <a:buNone/>
            </a:pPr>
            <a:r>
              <a:rPr lang="en-US" sz="8600" dirty="0"/>
              <a:t>US Population: 27 M</a:t>
            </a:r>
          </a:p>
          <a:p>
            <a:pPr marL="0" indent="0">
              <a:buNone/>
            </a:pPr>
            <a:r>
              <a:rPr lang="en-US" sz="8800" dirty="0"/>
              <a:t>	(360,000 Indians)</a:t>
            </a:r>
          </a:p>
          <a:p>
            <a:pPr marL="0" indent="0">
              <a:buNone/>
            </a:pPr>
            <a:endParaRPr lang="en-US" sz="8600" dirty="0"/>
          </a:p>
        </p:txBody>
      </p:sp>
      <p:pic>
        <p:nvPicPr>
          <p:cNvPr id="6" name="Picture 5">
            <a:extLst>
              <a:ext uri="{FF2B5EF4-FFF2-40B4-BE49-F238E27FC236}">
                <a16:creationId xmlns:a16="http://schemas.microsoft.com/office/drawing/2014/main" id="{F0CDACA7-3835-EC23-8EED-649528054BFE}"/>
              </a:ext>
            </a:extLst>
          </p:cNvPr>
          <p:cNvPicPr>
            <a:picLocks noChangeAspect="1"/>
          </p:cNvPicPr>
          <p:nvPr/>
        </p:nvPicPr>
        <p:blipFill>
          <a:blip r:embed="rId2"/>
          <a:stretch>
            <a:fillRect/>
          </a:stretch>
        </p:blipFill>
        <p:spPr>
          <a:xfrm>
            <a:off x="7010399" y="1994563"/>
            <a:ext cx="5141915" cy="4863436"/>
          </a:xfrm>
          <a:prstGeom prst="rect">
            <a:avLst/>
          </a:prstGeom>
        </p:spPr>
      </p:pic>
      <p:pic>
        <p:nvPicPr>
          <p:cNvPr id="4" name="Picture 3">
            <a:extLst>
              <a:ext uri="{FF2B5EF4-FFF2-40B4-BE49-F238E27FC236}">
                <a16:creationId xmlns:a16="http://schemas.microsoft.com/office/drawing/2014/main" id="{BFD1BF94-6647-274B-CF11-26F9A3A0D26D}"/>
              </a:ext>
            </a:extLst>
          </p:cNvPr>
          <p:cNvPicPr>
            <a:picLocks noChangeAspect="1"/>
          </p:cNvPicPr>
          <p:nvPr/>
        </p:nvPicPr>
        <p:blipFill>
          <a:blip r:embed="rId3"/>
          <a:stretch>
            <a:fillRect/>
          </a:stretch>
        </p:blipFill>
        <p:spPr>
          <a:xfrm>
            <a:off x="10621216" y="463465"/>
            <a:ext cx="1531098" cy="1531098"/>
          </a:xfrm>
          <a:prstGeom prst="rect">
            <a:avLst/>
          </a:prstGeom>
        </p:spPr>
      </p:pic>
    </p:spTree>
    <p:extLst>
      <p:ext uri="{BB962C8B-B14F-4D97-AF65-F5344CB8AC3E}">
        <p14:creationId xmlns:p14="http://schemas.microsoft.com/office/powerpoint/2010/main" val="80191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a:xfrm>
            <a:off x="375521" y="843261"/>
            <a:ext cx="9613861" cy="1080938"/>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11180375" cy="3997666"/>
          </a:xfrm>
        </p:spPr>
        <p:txBody>
          <a:bodyPr>
            <a:normAutofit/>
          </a:bodyPr>
          <a:lstStyle/>
          <a:p>
            <a:r>
              <a:rPr lang="en-US" dirty="0"/>
              <a:t>Week 1: What Came Before </a:t>
            </a:r>
            <a:r>
              <a:rPr lang="en-US" i="1" dirty="0"/>
              <a:t>(From Christopher Columbus to Manifest Destiny)</a:t>
            </a:r>
          </a:p>
          <a:p>
            <a:r>
              <a:rPr lang="en-US" dirty="0"/>
              <a:t>Week 2: A House Divided </a:t>
            </a:r>
            <a:r>
              <a:rPr lang="en-US" i="1" dirty="0"/>
              <a:t>(Genesis of the Western Wars)</a:t>
            </a:r>
          </a:p>
          <a:p>
            <a:r>
              <a:rPr lang="en-US" dirty="0"/>
              <a:t>Week 3: The Opponents </a:t>
            </a:r>
            <a:r>
              <a:rPr lang="en-US" i="1" dirty="0"/>
              <a:t>(The US Army and the Natives)</a:t>
            </a:r>
          </a:p>
          <a:p>
            <a:r>
              <a:rPr lang="en-US" dirty="0"/>
              <a:t>Week 4: Red Cloud’s War, the Lakota, and the Northern Plains</a:t>
            </a:r>
          </a:p>
          <a:p>
            <a:r>
              <a:rPr lang="en-US" dirty="0"/>
              <a:t>Week 5: Hancock’s War, </a:t>
            </a:r>
            <a:r>
              <a:rPr lang="en-US" i="1" dirty="0" err="1"/>
              <a:t>Commancheria</a:t>
            </a:r>
            <a:r>
              <a:rPr lang="en-US" dirty="0"/>
              <a:t>,  and the Southern Plains</a:t>
            </a:r>
          </a:p>
          <a:p>
            <a:r>
              <a:rPr lang="en-US" dirty="0"/>
              <a:t>Week 6: The Long Struggle for </a:t>
            </a:r>
            <a:r>
              <a:rPr lang="en-US" i="1" dirty="0"/>
              <a:t>Apacheria </a:t>
            </a:r>
            <a:r>
              <a:rPr lang="en-US" dirty="0"/>
              <a:t>and the Southwest</a:t>
            </a:r>
            <a:endParaRPr lang="en-US" sz="2800" u="sng" dirty="0"/>
          </a:p>
          <a:p>
            <a:r>
              <a:rPr lang="en-US" dirty="0"/>
              <a:t>Week 7: The Forgotten Wars </a:t>
            </a:r>
            <a:r>
              <a:rPr lang="en-US" i="1" dirty="0"/>
              <a:t>(The Great Basin and Pacific Northwest)</a:t>
            </a:r>
          </a:p>
          <a:p>
            <a:r>
              <a:rPr lang="en-US" dirty="0"/>
              <a:t>Week 8: Finale </a:t>
            </a:r>
            <a:r>
              <a:rPr lang="en-US" i="1" dirty="0"/>
              <a:t>(From the Little Bighorn to Wounded Knee)</a:t>
            </a:r>
          </a:p>
        </p:txBody>
      </p:sp>
      <p:pic>
        <p:nvPicPr>
          <p:cNvPr id="7" name="Picture 6">
            <a:extLst>
              <a:ext uri="{FF2B5EF4-FFF2-40B4-BE49-F238E27FC236}">
                <a16:creationId xmlns:a16="http://schemas.microsoft.com/office/drawing/2014/main" id="{7F4B9E40-3645-3CEF-07D4-C8DEB7949728}"/>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6453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1854: Kansas-Nebraska Act</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261256" y="2336872"/>
            <a:ext cx="6813311" cy="4336643"/>
          </a:xfrm>
        </p:spPr>
        <p:txBody>
          <a:bodyPr>
            <a:normAutofit fontScale="40000" lnSpcReduction="20000"/>
          </a:bodyPr>
          <a:lstStyle/>
          <a:p>
            <a:r>
              <a:rPr lang="en-US" sz="7100" dirty="0"/>
              <a:t>Repealed the Missouri Compromise by allowing states above the former limit to enter as Slave states.</a:t>
            </a:r>
          </a:p>
          <a:p>
            <a:r>
              <a:rPr lang="en-US" sz="7100" dirty="0"/>
              <a:t>Discarded the commitment to political balance by potentially adding more Slave state senators.</a:t>
            </a:r>
          </a:p>
          <a:p>
            <a:r>
              <a:rPr lang="en-US" sz="7100" dirty="0"/>
              <a:t>Triggered a violent guerrilla war in “Bleeding Kansas” along Abolitionist</a:t>
            </a:r>
            <a:r>
              <a:rPr lang="en-US" sz="7200" dirty="0"/>
              <a:t>/Pro-slavery lines, a precursor to the Civil War. Total deaths: about 200.</a:t>
            </a:r>
            <a:endParaRPr lang="en-US" sz="7100" dirty="0"/>
          </a:p>
          <a:p>
            <a:endParaRPr lang="en-US" sz="7100" dirty="0"/>
          </a:p>
          <a:p>
            <a:pPr marL="0" indent="0">
              <a:buNone/>
            </a:pPr>
            <a:endParaRPr lang="en-US" sz="8600" dirty="0"/>
          </a:p>
        </p:txBody>
      </p:sp>
      <p:pic>
        <p:nvPicPr>
          <p:cNvPr id="4" name="Picture 3">
            <a:extLst>
              <a:ext uri="{FF2B5EF4-FFF2-40B4-BE49-F238E27FC236}">
                <a16:creationId xmlns:a16="http://schemas.microsoft.com/office/drawing/2014/main" id="{BFD1BF94-6647-274B-CF11-26F9A3A0D26D}"/>
              </a:ext>
            </a:extLst>
          </p:cNvPr>
          <p:cNvPicPr>
            <a:picLocks noChangeAspect="1"/>
          </p:cNvPicPr>
          <p:nvPr/>
        </p:nvPicPr>
        <p:blipFill>
          <a:blip r:embed="rId2"/>
          <a:stretch>
            <a:fillRect/>
          </a:stretch>
        </p:blipFill>
        <p:spPr>
          <a:xfrm>
            <a:off x="10621216" y="463465"/>
            <a:ext cx="1531098" cy="1531098"/>
          </a:xfrm>
          <a:prstGeom prst="rect">
            <a:avLst/>
          </a:prstGeom>
        </p:spPr>
      </p:pic>
    </p:spTree>
    <p:extLst>
      <p:ext uri="{BB962C8B-B14F-4D97-AF65-F5344CB8AC3E}">
        <p14:creationId xmlns:p14="http://schemas.microsoft.com/office/powerpoint/2010/main" val="172917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1858: Gold Discovered in Colorado</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261256" y="2336872"/>
            <a:ext cx="7278533" cy="4336643"/>
          </a:xfrm>
        </p:spPr>
        <p:txBody>
          <a:bodyPr>
            <a:normAutofit/>
          </a:bodyPr>
          <a:lstStyle/>
          <a:p>
            <a:r>
              <a:rPr lang="en-US" sz="2600" dirty="0"/>
              <a:t>An immediate gold rush through Cheyenne and Arapaho territory violated the provisions of the 18</a:t>
            </a:r>
            <a:r>
              <a:rPr lang="en-US" sz="2800" dirty="0"/>
              <a:t>5</a:t>
            </a:r>
            <a:r>
              <a:rPr lang="en-US" sz="2600" dirty="0"/>
              <a:t>1 Treaty of Fort Laramie. </a:t>
            </a:r>
          </a:p>
          <a:p>
            <a:r>
              <a:rPr lang="en-US" sz="2600" dirty="0"/>
              <a:t>The USA proposes another treaty by which the tribes would give up claim to all but 1/13 of the original grant. A handful of chiefs sign it, which the USA declares binds </a:t>
            </a:r>
            <a:r>
              <a:rPr lang="en-US" sz="2600" i="1" dirty="0"/>
              <a:t>all</a:t>
            </a:r>
            <a:r>
              <a:rPr lang="en-US" sz="2600" dirty="0"/>
              <a:t> of the tribes.</a:t>
            </a:r>
          </a:p>
          <a:p>
            <a:endParaRPr lang="en-US" sz="7100" dirty="0"/>
          </a:p>
          <a:p>
            <a:pPr marL="0" indent="0">
              <a:buNone/>
            </a:pPr>
            <a:endParaRPr lang="en-US" sz="8600" dirty="0"/>
          </a:p>
        </p:txBody>
      </p:sp>
      <p:pic>
        <p:nvPicPr>
          <p:cNvPr id="8" name="Picture 7">
            <a:extLst>
              <a:ext uri="{FF2B5EF4-FFF2-40B4-BE49-F238E27FC236}">
                <a16:creationId xmlns:a16="http://schemas.microsoft.com/office/drawing/2014/main" id="{E890511A-CAE5-4C67-94E8-5105AFB80AEA}"/>
              </a:ext>
            </a:extLst>
          </p:cNvPr>
          <p:cNvPicPr>
            <a:picLocks noChangeAspect="1"/>
          </p:cNvPicPr>
          <p:nvPr/>
        </p:nvPicPr>
        <p:blipFill>
          <a:blip r:embed="rId2"/>
          <a:stretch>
            <a:fillRect/>
          </a:stretch>
        </p:blipFill>
        <p:spPr>
          <a:xfrm>
            <a:off x="10932550" y="717133"/>
            <a:ext cx="1097280" cy="1097280"/>
          </a:xfrm>
          <a:prstGeom prst="rect">
            <a:avLst/>
          </a:prstGeom>
        </p:spPr>
      </p:pic>
    </p:spTree>
    <p:extLst>
      <p:ext uri="{BB962C8B-B14F-4D97-AF65-F5344CB8AC3E}">
        <p14:creationId xmlns:p14="http://schemas.microsoft.com/office/powerpoint/2010/main" val="339290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Settlers&lt;-&gt;Army&lt;-&gt;Indians</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261256" y="2336872"/>
            <a:ext cx="5401607" cy="4336643"/>
          </a:xfrm>
        </p:spPr>
        <p:txBody>
          <a:bodyPr>
            <a:normAutofit/>
          </a:bodyPr>
          <a:lstStyle/>
          <a:p>
            <a:r>
              <a:rPr lang="en-US" sz="2600" dirty="0"/>
              <a:t>The army spent as much of its time keeping white settlers out of Indian country as it did fighting Indians. </a:t>
            </a:r>
          </a:p>
          <a:p>
            <a:r>
              <a:rPr lang="en-US" sz="2600" dirty="0"/>
              <a:t>Settlers resented Army “inaction.”</a:t>
            </a:r>
          </a:p>
          <a:p>
            <a:r>
              <a:rPr lang="en-US" sz="2600" dirty="0"/>
              <a:t>A grudging sense of respect developed between Natives and US Army troops grew.</a:t>
            </a:r>
          </a:p>
          <a:p>
            <a:endParaRPr lang="en-US" sz="2600" dirty="0"/>
          </a:p>
          <a:p>
            <a:endParaRPr lang="en-US" sz="2600" dirty="0"/>
          </a:p>
          <a:p>
            <a:endParaRPr lang="en-US" sz="7100" dirty="0"/>
          </a:p>
          <a:p>
            <a:pPr marL="0" indent="0">
              <a:buNone/>
            </a:pPr>
            <a:endParaRPr lang="en-US" sz="8600" dirty="0"/>
          </a:p>
        </p:txBody>
      </p:sp>
      <p:pic>
        <p:nvPicPr>
          <p:cNvPr id="4" name="Picture 3">
            <a:extLst>
              <a:ext uri="{FF2B5EF4-FFF2-40B4-BE49-F238E27FC236}">
                <a16:creationId xmlns:a16="http://schemas.microsoft.com/office/drawing/2014/main" id="{BFD1BF94-6647-274B-CF11-26F9A3A0D26D}"/>
              </a:ext>
            </a:extLst>
          </p:cNvPr>
          <p:cNvPicPr>
            <a:picLocks noChangeAspect="1"/>
          </p:cNvPicPr>
          <p:nvPr/>
        </p:nvPicPr>
        <p:blipFill>
          <a:blip r:embed="rId2"/>
          <a:stretch>
            <a:fillRect/>
          </a:stretch>
        </p:blipFill>
        <p:spPr>
          <a:xfrm>
            <a:off x="10621216" y="463465"/>
            <a:ext cx="1531098" cy="1531098"/>
          </a:xfrm>
          <a:prstGeom prst="rect">
            <a:avLst/>
          </a:prstGeom>
        </p:spPr>
      </p:pic>
    </p:spTree>
    <p:extLst>
      <p:ext uri="{BB962C8B-B14F-4D97-AF65-F5344CB8AC3E}">
        <p14:creationId xmlns:p14="http://schemas.microsoft.com/office/powerpoint/2010/main" val="1998422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Indian Fighting?</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261257" y="2336872"/>
            <a:ext cx="4968470" cy="4336643"/>
          </a:xfrm>
        </p:spPr>
        <p:txBody>
          <a:bodyPr>
            <a:normAutofit/>
          </a:bodyPr>
          <a:lstStyle/>
          <a:p>
            <a:r>
              <a:rPr lang="en-US" sz="2600" dirty="0"/>
              <a:t>In 18</a:t>
            </a:r>
            <a:r>
              <a:rPr lang="en-US" sz="2800" dirty="0"/>
              <a:t>6</a:t>
            </a:r>
            <a:r>
              <a:rPr lang="en-US" sz="2600" dirty="0"/>
              <a:t>0 there were </a:t>
            </a:r>
            <a:r>
              <a:rPr lang="en-US" sz="2600" dirty="0">
                <a:solidFill>
                  <a:srgbClr val="FFFF00"/>
                </a:solidFill>
              </a:rPr>
              <a:t>thirty </a:t>
            </a:r>
            <a:r>
              <a:rPr lang="en-US" sz="2600" dirty="0"/>
              <a:t>clashes</a:t>
            </a:r>
            <a:r>
              <a:rPr lang="en-US" sz="2600" dirty="0">
                <a:solidFill>
                  <a:srgbClr val="FFFF00"/>
                </a:solidFill>
              </a:rPr>
              <a:t> </a:t>
            </a:r>
            <a:r>
              <a:rPr lang="en-US" sz="2600" dirty="0"/>
              <a:t>between the US Army and Native warriors. </a:t>
            </a:r>
          </a:p>
          <a:p>
            <a:r>
              <a:rPr lang="en-US" sz="2600" dirty="0"/>
              <a:t>Total US casualties in all of those actions were: </a:t>
            </a:r>
          </a:p>
          <a:p>
            <a:pPr lvl="1"/>
            <a:r>
              <a:rPr lang="en-US" sz="2200" b="1" dirty="0"/>
              <a:t>Killed: </a:t>
            </a:r>
            <a:r>
              <a:rPr lang="en-US" sz="2200" i="1" dirty="0">
                <a:solidFill>
                  <a:srgbClr val="FFFF00"/>
                </a:solidFill>
              </a:rPr>
              <a:t>6 enlisted men</a:t>
            </a:r>
          </a:p>
          <a:p>
            <a:pPr lvl="1"/>
            <a:r>
              <a:rPr lang="en-US" sz="2200" b="1" dirty="0"/>
              <a:t>Wounded: </a:t>
            </a:r>
            <a:r>
              <a:rPr lang="en-US" sz="2200" i="1" dirty="0">
                <a:solidFill>
                  <a:srgbClr val="FFFF00"/>
                </a:solidFill>
              </a:rPr>
              <a:t>2 officers, 30 enlisted men</a:t>
            </a:r>
          </a:p>
          <a:p>
            <a:r>
              <a:rPr lang="en-US" sz="2600" dirty="0"/>
              <a:t>Estimated Indian deaths </a:t>
            </a:r>
            <a:r>
              <a:rPr lang="en-US" sz="2600" i="1" dirty="0"/>
              <a:t>(probably exaggerated)</a:t>
            </a:r>
            <a:r>
              <a:rPr lang="en-US" sz="2600" dirty="0"/>
              <a:t> were between 85 and 100.</a:t>
            </a:r>
          </a:p>
          <a:p>
            <a:endParaRPr lang="en-US" sz="2600" dirty="0"/>
          </a:p>
          <a:p>
            <a:endParaRPr lang="en-US" sz="2600" dirty="0"/>
          </a:p>
          <a:p>
            <a:endParaRPr lang="en-US" sz="7100" dirty="0"/>
          </a:p>
          <a:p>
            <a:pPr marL="0" indent="0">
              <a:buNone/>
            </a:pPr>
            <a:endParaRPr lang="en-US" sz="8600" dirty="0"/>
          </a:p>
        </p:txBody>
      </p:sp>
      <p:pic>
        <p:nvPicPr>
          <p:cNvPr id="8" name="Picture 7">
            <a:extLst>
              <a:ext uri="{FF2B5EF4-FFF2-40B4-BE49-F238E27FC236}">
                <a16:creationId xmlns:a16="http://schemas.microsoft.com/office/drawing/2014/main" id="{061B3F65-D6AC-4C3F-B2F1-6CE6D12E891F}"/>
              </a:ext>
            </a:extLst>
          </p:cNvPr>
          <p:cNvPicPr>
            <a:picLocks noChangeAspect="1"/>
          </p:cNvPicPr>
          <p:nvPr/>
        </p:nvPicPr>
        <p:blipFill>
          <a:blip r:embed="rId2"/>
          <a:stretch>
            <a:fillRect/>
          </a:stretch>
        </p:blipFill>
        <p:spPr>
          <a:xfrm>
            <a:off x="10499061" y="534145"/>
            <a:ext cx="1766597" cy="1519103"/>
          </a:xfrm>
          <a:prstGeom prst="rect">
            <a:avLst/>
          </a:prstGeom>
        </p:spPr>
      </p:pic>
    </p:spTree>
    <p:extLst>
      <p:ext uri="{BB962C8B-B14F-4D97-AF65-F5344CB8AC3E}">
        <p14:creationId xmlns:p14="http://schemas.microsoft.com/office/powerpoint/2010/main" val="81293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A5D6-CD98-19B3-6F5E-132816ED33CA}"/>
              </a:ext>
            </a:extLst>
          </p:cNvPr>
          <p:cNvSpPr>
            <a:spLocks noGrp="1"/>
          </p:cNvSpPr>
          <p:nvPr>
            <p:ph type="title"/>
          </p:nvPr>
        </p:nvSpPr>
        <p:spPr/>
        <p:txBody>
          <a:bodyPr/>
          <a:lstStyle/>
          <a:p>
            <a:pPr algn="ctr"/>
            <a:r>
              <a:rPr lang="en-US" dirty="0"/>
              <a:t>What Price (Manifest) Destiny?</a:t>
            </a:r>
          </a:p>
        </p:txBody>
      </p:sp>
      <p:sp>
        <p:nvSpPr>
          <p:cNvPr id="3" name="Content Placeholder 2">
            <a:extLst>
              <a:ext uri="{FF2B5EF4-FFF2-40B4-BE49-F238E27FC236}">
                <a16:creationId xmlns:a16="http://schemas.microsoft.com/office/drawing/2014/main" id="{4B897825-F644-8F14-54E2-ADF1D14D9D88}"/>
              </a:ext>
            </a:extLst>
          </p:cNvPr>
          <p:cNvSpPr>
            <a:spLocks noGrp="1"/>
          </p:cNvSpPr>
          <p:nvPr>
            <p:ph idx="1"/>
          </p:nvPr>
        </p:nvSpPr>
        <p:spPr>
          <a:xfrm>
            <a:off x="680320" y="2582779"/>
            <a:ext cx="10484985" cy="4010526"/>
          </a:xfrm>
        </p:spPr>
        <p:txBody>
          <a:bodyPr>
            <a:normAutofit lnSpcReduction="10000"/>
          </a:bodyPr>
          <a:lstStyle/>
          <a:p>
            <a:r>
              <a:rPr lang="en-US" dirty="0"/>
              <a:t>Rapid expansion of the USA and dramatic population growth meant new states entering the Union.</a:t>
            </a:r>
          </a:p>
          <a:p>
            <a:r>
              <a:rPr lang="en-US" dirty="0"/>
              <a:t>New states meant destabilization of the balance of power between Slave and Free states. </a:t>
            </a:r>
          </a:p>
          <a:p>
            <a:r>
              <a:rPr lang="en-US" dirty="0"/>
              <a:t>The rising tide of abolitionist sentiment meant the Free States would inevitably win that contest, if it were conducted along purely democratic lines.</a:t>
            </a:r>
          </a:p>
          <a:p>
            <a:r>
              <a:rPr lang="en-US" dirty="0"/>
              <a:t>The willingness of pro</a:t>
            </a:r>
            <a:r>
              <a:rPr lang="en-US" sz="2400" dirty="0"/>
              <a:t>-slavery adherents to resort to violence to discourage Free State voters, and armed response by Abolitionists, further eroded national unity and commitment to the rule of law.</a:t>
            </a:r>
          </a:p>
          <a:p>
            <a:r>
              <a:rPr lang="en-US" dirty="0"/>
              <a:t>Where did it all lead?</a:t>
            </a:r>
          </a:p>
        </p:txBody>
      </p:sp>
      <p:pic>
        <p:nvPicPr>
          <p:cNvPr id="5" name="Picture 4">
            <a:extLst>
              <a:ext uri="{FF2B5EF4-FFF2-40B4-BE49-F238E27FC236}">
                <a16:creationId xmlns:a16="http://schemas.microsoft.com/office/drawing/2014/main" id="{FA695A28-2EE0-8B98-87C8-675100044AEF}"/>
              </a:ext>
            </a:extLst>
          </p:cNvPr>
          <p:cNvPicPr>
            <a:picLocks noChangeAspect="1"/>
          </p:cNvPicPr>
          <p:nvPr/>
        </p:nvPicPr>
        <p:blipFill>
          <a:blip r:embed="rId2"/>
          <a:stretch>
            <a:fillRect/>
          </a:stretch>
        </p:blipFill>
        <p:spPr>
          <a:xfrm>
            <a:off x="10650742" y="753228"/>
            <a:ext cx="1541258" cy="924754"/>
          </a:xfrm>
          <a:prstGeom prst="rect">
            <a:avLst/>
          </a:prstGeom>
        </p:spPr>
      </p:pic>
    </p:spTree>
    <p:extLst>
      <p:ext uri="{BB962C8B-B14F-4D97-AF65-F5344CB8AC3E}">
        <p14:creationId xmlns:p14="http://schemas.microsoft.com/office/powerpoint/2010/main" val="504702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99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959927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2 </a:t>
            </a:r>
            <a:br>
              <a:rPr lang="en-US" sz="4800" dirty="0"/>
            </a:br>
            <a:r>
              <a:rPr lang="en-US" sz="4800" dirty="0">
                <a:solidFill>
                  <a:srgbClr val="FFFF00"/>
                </a:solidFill>
              </a:rPr>
              <a:t>1861: Changing of the Guard</a:t>
            </a:r>
            <a:endParaRPr lang="en-US" sz="3600" dirty="0">
              <a:solidFill>
                <a:srgbClr val="FFFF00"/>
              </a:solidFill>
            </a:endParaRP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620125"/>
            <a:ext cx="9852211" cy="1714413"/>
          </a:xfrm>
        </p:spPr>
        <p:txBody>
          <a:bodyPr>
            <a:normAutofit/>
          </a:bodyPr>
          <a:lstStyle/>
          <a:p>
            <a:pPr algn="ctr"/>
            <a:r>
              <a:rPr lang="en-US" sz="4000" i="1" dirty="0">
                <a:solidFill>
                  <a:srgbClr val="FFFF00"/>
                </a:solidFill>
              </a:rPr>
              <a:t>Departure of the Frontier Regulars</a:t>
            </a:r>
          </a:p>
        </p:txBody>
      </p:sp>
      <p:pic>
        <p:nvPicPr>
          <p:cNvPr id="5" name="Picture 4">
            <a:extLst>
              <a:ext uri="{FF2B5EF4-FFF2-40B4-BE49-F238E27FC236}">
                <a16:creationId xmlns:a16="http://schemas.microsoft.com/office/drawing/2014/main" id="{C6A7ECAE-1C2B-C981-F5DF-04C0EDAC7AE3}"/>
              </a:ext>
            </a:extLst>
          </p:cNvPr>
          <p:cNvPicPr>
            <a:picLocks noChangeAspect="1"/>
          </p:cNvPicPr>
          <p:nvPr/>
        </p:nvPicPr>
        <p:blipFill>
          <a:blip r:embed="rId2"/>
          <a:stretch>
            <a:fillRect/>
          </a:stretch>
        </p:blipFill>
        <p:spPr>
          <a:xfrm>
            <a:off x="9833812" y="2663098"/>
            <a:ext cx="1973178" cy="1297615"/>
          </a:xfrm>
          <a:prstGeom prst="rect">
            <a:avLst/>
          </a:prstGeom>
        </p:spPr>
      </p:pic>
    </p:spTree>
    <p:extLst>
      <p:ext uri="{BB962C8B-B14F-4D97-AF65-F5344CB8AC3E}">
        <p14:creationId xmlns:p14="http://schemas.microsoft.com/office/powerpoint/2010/main" val="2837683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83EF-0E8D-75C6-E7B8-D455B3E6C715}"/>
              </a:ext>
            </a:extLst>
          </p:cNvPr>
          <p:cNvSpPr>
            <a:spLocks noGrp="1"/>
          </p:cNvSpPr>
          <p:nvPr>
            <p:ph type="title"/>
          </p:nvPr>
        </p:nvSpPr>
        <p:spPr/>
        <p:txBody>
          <a:bodyPr/>
          <a:lstStyle/>
          <a:p>
            <a:pPr algn="ctr"/>
            <a:r>
              <a:rPr lang="en-US" sz="3600" dirty="0"/>
              <a:t>Changing of the Guard</a:t>
            </a:r>
            <a:endParaRPr lang="en-US" dirty="0"/>
          </a:p>
        </p:txBody>
      </p:sp>
      <p:sp>
        <p:nvSpPr>
          <p:cNvPr id="3" name="Content Placeholder 2">
            <a:extLst>
              <a:ext uri="{FF2B5EF4-FFF2-40B4-BE49-F238E27FC236}">
                <a16:creationId xmlns:a16="http://schemas.microsoft.com/office/drawing/2014/main" id="{3930C36B-3864-88D3-5150-4536AD776C5E}"/>
              </a:ext>
            </a:extLst>
          </p:cNvPr>
          <p:cNvSpPr>
            <a:spLocks noGrp="1"/>
          </p:cNvSpPr>
          <p:nvPr>
            <p:ph idx="1"/>
          </p:nvPr>
        </p:nvSpPr>
        <p:spPr>
          <a:xfrm>
            <a:off x="680321" y="2336873"/>
            <a:ext cx="10404774" cy="3599316"/>
          </a:xfrm>
        </p:spPr>
        <p:txBody>
          <a:bodyPr/>
          <a:lstStyle/>
          <a:p>
            <a:r>
              <a:rPr lang="en-US" b="1" dirty="0">
                <a:solidFill>
                  <a:srgbClr val="FFFF00"/>
                </a:solidFill>
              </a:rPr>
              <a:t>Outbreak of War: </a:t>
            </a:r>
            <a:r>
              <a:rPr lang="en-US" dirty="0"/>
              <a:t>19 regiments (15,000 men), mostly in the west.</a:t>
            </a:r>
          </a:p>
          <a:p>
            <a:r>
              <a:rPr lang="en-US" b="1" dirty="0">
                <a:solidFill>
                  <a:srgbClr val="FFFF00"/>
                </a:solidFill>
              </a:rPr>
              <a:t>The Shift East: </a:t>
            </a:r>
            <a:r>
              <a:rPr lang="en-US" dirty="0"/>
              <a:t>All but three regiments withdrawn east of the Mississippi.</a:t>
            </a:r>
          </a:p>
          <a:p>
            <a:r>
              <a:rPr lang="en-US" dirty="0">
                <a:solidFill>
                  <a:srgbClr val="FFFF00"/>
                </a:solidFill>
              </a:rPr>
              <a:t>Their Replacements in the West: </a:t>
            </a:r>
            <a:r>
              <a:rPr lang="en-US" dirty="0"/>
              <a:t>Over 20 locally</a:t>
            </a:r>
            <a:r>
              <a:rPr lang="en-US" sz="2400" dirty="0"/>
              <a:t>-</a:t>
            </a:r>
            <a:r>
              <a:rPr lang="en-US" dirty="0"/>
              <a:t>raised regiments of volunteers.</a:t>
            </a:r>
          </a:p>
          <a:p>
            <a:r>
              <a:rPr lang="en-US" dirty="0"/>
              <a:t>With the three regiments of regulars already there and the newly</a:t>
            </a:r>
            <a:r>
              <a:rPr lang="en-US" sz="2400" dirty="0"/>
              <a:t>-</a:t>
            </a:r>
            <a:r>
              <a:rPr lang="en-US" dirty="0"/>
              <a:t>raised regiments of volunteers, the US Army maintained a force of between 15,000 and 20,000 men in the Trans</a:t>
            </a:r>
            <a:r>
              <a:rPr lang="en-US" sz="2400" dirty="0"/>
              <a:t>-Mississippi throughout the Civil War.</a:t>
            </a:r>
            <a:endParaRPr lang="en-US" dirty="0"/>
          </a:p>
        </p:txBody>
      </p:sp>
      <p:pic>
        <p:nvPicPr>
          <p:cNvPr id="4" name="Picture 3">
            <a:extLst>
              <a:ext uri="{FF2B5EF4-FFF2-40B4-BE49-F238E27FC236}">
                <a16:creationId xmlns:a16="http://schemas.microsoft.com/office/drawing/2014/main" id="{C852E324-8DF2-9CCB-F6C1-97C9E71C9500}"/>
              </a:ext>
            </a:extLst>
          </p:cNvPr>
          <p:cNvPicPr>
            <a:picLocks noChangeAspect="1"/>
          </p:cNvPicPr>
          <p:nvPr/>
        </p:nvPicPr>
        <p:blipFill>
          <a:blip r:embed="rId2"/>
          <a:stretch>
            <a:fillRect/>
          </a:stretch>
        </p:blipFill>
        <p:spPr>
          <a:xfrm>
            <a:off x="10499061" y="534145"/>
            <a:ext cx="1766597" cy="1519103"/>
          </a:xfrm>
          <a:prstGeom prst="rect">
            <a:avLst/>
          </a:prstGeom>
        </p:spPr>
      </p:pic>
    </p:spTree>
    <p:extLst>
      <p:ext uri="{BB962C8B-B14F-4D97-AF65-F5344CB8AC3E}">
        <p14:creationId xmlns:p14="http://schemas.microsoft.com/office/powerpoint/2010/main" val="3648362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C4F2-BB93-35F8-E46A-FBFCE03F4C74}"/>
              </a:ext>
            </a:extLst>
          </p:cNvPr>
          <p:cNvSpPr>
            <a:spLocks noGrp="1"/>
          </p:cNvSpPr>
          <p:nvPr>
            <p:ph type="title"/>
          </p:nvPr>
        </p:nvSpPr>
        <p:spPr/>
        <p:txBody>
          <a:bodyPr/>
          <a:lstStyle/>
          <a:p>
            <a:pPr algn="ctr"/>
            <a:r>
              <a:rPr lang="en-US" sz="3600" dirty="0"/>
              <a:t>Changing of the Guard</a:t>
            </a:r>
            <a:endParaRPr lang="en-US" dirty="0"/>
          </a:p>
        </p:txBody>
      </p:sp>
      <p:pic>
        <p:nvPicPr>
          <p:cNvPr id="3" name="Picture 2">
            <a:extLst>
              <a:ext uri="{FF2B5EF4-FFF2-40B4-BE49-F238E27FC236}">
                <a16:creationId xmlns:a16="http://schemas.microsoft.com/office/drawing/2014/main" id="{6757D45F-80C0-1582-2001-5502586A5C9C}"/>
              </a:ext>
            </a:extLst>
          </p:cNvPr>
          <p:cNvPicPr>
            <a:picLocks noChangeAspect="1"/>
          </p:cNvPicPr>
          <p:nvPr/>
        </p:nvPicPr>
        <p:blipFill>
          <a:blip r:embed="rId2"/>
          <a:stretch>
            <a:fillRect/>
          </a:stretch>
        </p:blipFill>
        <p:spPr>
          <a:xfrm>
            <a:off x="10499061" y="534145"/>
            <a:ext cx="1766597" cy="1519103"/>
          </a:xfrm>
          <a:prstGeom prst="rect">
            <a:avLst/>
          </a:prstGeom>
        </p:spPr>
      </p:pic>
      <p:sp>
        <p:nvSpPr>
          <p:cNvPr id="6" name="Content Placeholder 5">
            <a:extLst>
              <a:ext uri="{FF2B5EF4-FFF2-40B4-BE49-F238E27FC236}">
                <a16:creationId xmlns:a16="http://schemas.microsoft.com/office/drawing/2014/main" id="{200EB880-1D6C-9CDF-FC2C-E1E1F2430C4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1367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“A Good Day To Die”</a:t>
            </a:r>
            <a:br>
              <a:rPr lang="en-US" sz="4800" dirty="0"/>
            </a:br>
            <a:r>
              <a:rPr lang="en-US" sz="4800" dirty="0"/>
              <a:t>Indian Wars in the West</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fontScale="92500" lnSpcReduction="20000"/>
          </a:bodyPr>
          <a:lstStyle/>
          <a:p>
            <a:pPr algn="ctr"/>
            <a:endParaRPr lang="en-US" sz="4000" i="1" dirty="0"/>
          </a:p>
          <a:p>
            <a:pPr algn="ctr"/>
            <a:r>
              <a:rPr lang="en-US" sz="4000" i="1" dirty="0"/>
              <a:t>OLLI “Spring” 2021</a:t>
            </a:r>
          </a:p>
          <a:p>
            <a:pPr algn="ctr"/>
            <a:r>
              <a:rPr lang="en-US" sz="4000" i="1" dirty="0"/>
              <a:t>Week 2: </a:t>
            </a:r>
            <a:r>
              <a:rPr lang="en-US" sz="4400" b="1" dirty="0">
                <a:solidFill>
                  <a:srgbClr val="FFFF00"/>
                </a:solidFill>
              </a:rPr>
              <a:t>A House Divided</a:t>
            </a:r>
          </a:p>
          <a:p>
            <a:pPr algn="ctr"/>
            <a:r>
              <a:rPr lang="en-US" sz="3500" i="1" dirty="0"/>
              <a:t>Genesis of the Western Wars</a:t>
            </a:r>
          </a:p>
        </p:txBody>
      </p:sp>
      <p:pic>
        <p:nvPicPr>
          <p:cNvPr id="4" name="Picture 3">
            <a:extLst>
              <a:ext uri="{FF2B5EF4-FFF2-40B4-BE49-F238E27FC236}">
                <a16:creationId xmlns:a16="http://schemas.microsoft.com/office/drawing/2014/main" id="{5C3E9017-C313-F3FF-731D-DDCF29653A0F}"/>
              </a:ext>
            </a:extLst>
          </p:cNvPr>
          <p:cNvPicPr>
            <a:picLocks noChangeAspect="1"/>
          </p:cNvPicPr>
          <p:nvPr/>
        </p:nvPicPr>
        <p:blipFill>
          <a:blip r:embed="rId2"/>
          <a:stretch>
            <a:fillRect/>
          </a:stretch>
        </p:blipFill>
        <p:spPr>
          <a:xfrm>
            <a:off x="10056435" y="2587676"/>
            <a:ext cx="1766597" cy="1519103"/>
          </a:xfrm>
          <a:prstGeom prst="rect">
            <a:avLst/>
          </a:prstGeom>
        </p:spPr>
      </p:pic>
    </p:spTree>
    <p:extLst>
      <p:ext uri="{BB962C8B-B14F-4D97-AF65-F5344CB8AC3E}">
        <p14:creationId xmlns:p14="http://schemas.microsoft.com/office/powerpoint/2010/main" val="203322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83EF-0E8D-75C6-E7B8-D455B3E6C715}"/>
              </a:ext>
            </a:extLst>
          </p:cNvPr>
          <p:cNvSpPr>
            <a:spLocks noGrp="1"/>
          </p:cNvSpPr>
          <p:nvPr>
            <p:ph type="title"/>
          </p:nvPr>
        </p:nvSpPr>
        <p:spPr/>
        <p:txBody>
          <a:bodyPr/>
          <a:lstStyle/>
          <a:p>
            <a:pPr algn="ctr"/>
            <a:r>
              <a:rPr lang="en-US" sz="3600" dirty="0"/>
              <a:t>Changing of the Guard</a:t>
            </a:r>
            <a:endParaRPr lang="en-US" dirty="0"/>
          </a:p>
        </p:txBody>
      </p:sp>
      <p:sp>
        <p:nvSpPr>
          <p:cNvPr id="3" name="Content Placeholder 2">
            <a:extLst>
              <a:ext uri="{FF2B5EF4-FFF2-40B4-BE49-F238E27FC236}">
                <a16:creationId xmlns:a16="http://schemas.microsoft.com/office/drawing/2014/main" id="{3930C36B-3864-88D3-5150-4536AD776C5E}"/>
              </a:ext>
            </a:extLst>
          </p:cNvPr>
          <p:cNvSpPr>
            <a:spLocks noGrp="1"/>
          </p:cNvSpPr>
          <p:nvPr>
            <p:ph idx="1"/>
          </p:nvPr>
        </p:nvSpPr>
        <p:spPr>
          <a:xfrm>
            <a:off x="680321" y="2336872"/>
            <a:ext cx="10404774" cy="4352685"/>
          </a:xfrm>
        </p:spPr>
        <p:txBody>
          <a:bodyPr>
            <a:normAutofit/>
          </a:bodyPr>
          <a:lstStyle/>
          <a:p>
            <a:r>
              <a:rPr lang="en-US" sz="2800" b="1" dirty="0">
                <a:solidFill>
                  <a:srgbClr val="FFFF00"/>
                </a:solidFill>
              </a:rPr>
              <a:t>How were the Volunteers different than the Regulars?</a:t>
            </a:r>
            <a:endParaRPr lang="en-US" sz="2800" dirty="0"/>
          </a:p>
          <a:p>
            <a:pPr lvl="1"/>
            <a:r>
              <a:rPr lang="en-US" sz="2400" dirty="0"/>
              <a:t>Better educated.</a:t>
            </a:r>
          </a:p>
          <a:p>
            <a:pPr lvl="1"/>
            <a:r>
              <a:rPr lang="en-US" sz="2400" dirty="0"/>
              <a:t>Higher morale: They fought with a purpose, and the goal of finishing so they could get back to their pre-war lives.</a:t>
            </a:r>
          </a:p>
          <a:p>
            <a:pPr lvl="1"/>
            <a:r>
              <a:rPr lang="en-US" sz="2400" dirty="0"/>
              <a:t>Less disciplined. They were still civilians at heart.</a:t>
            </a:r>
          </a:p>
          <a:p>
            <a:pPr lvl="1"/>
            <a:r>
              <a:rPr lang="en-US" sz="2400" dirty="0"/>
              <a:t>Politically connected: Raised and commanded by influential men of the community, many of them elected officials. They had clout, and they knew it.</a:t>
            </a:r>
          </a:p>
          <a:p>
            <a:pPr lvl="1"/>
            <a:r>
              <a:rPr lang="en-US" sz="2400" dirty="0"/>
              <a:t>They </a:t>
            </a:r>
            <a:r>
              <a:rPr lang="en-US" sz="2400" i="1" dirty="0"/>
              <a:t>hated</a:t>
            </a:r>
            <a:r>
              <a:rPr lang="en-US" sz="2400" dirty="0"/>
              <a:t> Indians. The Indians were in the way of their civilian goals.</a:t>
            </a:r>
          </a:p>
        </p:txBody>
      </p:sp>
      <p:pic>
        <p:nvPicPr>
          <p:cNvPr id="4" name="Picture 3">
            <a:extLst>
              <a:ext uri="{FF2B5EF4-FFF2-40B4-BE49-F238E27FC236}">
                <a16:creationId xmlns:a16="http://schemas.microsoft.com/office/drawing/2014/main" id="{3F5476B4-60D6-F3B8-BFC8-10F3AECBB6D7}"/>
              </a:ext>
            </a:extLst>
          </p:cNvPr>
          <p:cNvPicPr>
            <a:picLocks noChangeAspect="1"/>
          </p:cNvPicPr>
          <p:nvPr/>
        </p:nvPicPr>
        <p:blipFill>
          <a:blip r:embed="rId2"/>
          <a:stretch>
            <a:fillRect/>
          </a:stretch>
        </p:blipFill>
        <p:spPr>
          <a:xfrm>
            <a:off x="10425403" y="566416"/>
            <a:ext cx="1766597" cy="1519103"/>
          </a:xfrm>
          <a:prstGeom prst="rect">
            <a:avLst/>
          </a:prstGeom>
        </p:spPr>
      </p:pic>
    </p:spTree>
    <p:extLst>
      <p:ext uri="{BB962C8B-B14F-4D97-AF65-F5344CB8AC3E}">
        <p14:creationId xmlns:p14="http://schemas.microsoft.com/office/powerpoint/2010/main" val="3654218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3 </a:t>
            </a:r>
            <a:br>
              <a:rPr lang="en-US" sz="4800" dirty="0"/>
            </a:br>
            <a:r>
              <a:rPr lang="en-US" sz="4800" dirty="0">
                <a:solidFill>
                  <a:srgbClr val="FFFF00"/>
                </a:solidFill>
              </a:rPr>
              <a:t>1862: The Dakota War</a:t>
            </a:r>
            <a:endParaRPr lang="en-US" sz="3600" dirty="0">
              <a:solidFill>
                <a:srgbClr val="FFFF00"/>
              </a:solidFill>
            </a:endParaRP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3" y="4652211"/>
            <a:ext cx="8447636" cy="1682328"/>
          </a:xfrm>
        </p:spPr>
        <p:txBody>
          <a:bodyPr>
            <a:normAutofit/>
          </a:bodyPr>
          <a:lstStyle/>
          <a:p>
            <a:pPr algn="ctr"/>
            <a:r>
              <a:rPr lang="en-US" sz="4000" i="1" dirty="0">
                <a:solidFill>
                  <a:srgbClr val="FFFF00"/>
                </a:solidFill>
              </a:rPr>
              <a:t>A Spark Finds Tinder</a:t>
            </a:r>
          </a:p>
        </p:txBody>
      </p:sp>
      <p:pic>
        <p:nvPicPr>
          <p:cNvPr id="4" name="Picture 3">
            <a:extLst>
              <a:ext uri="{FF2B5EF4-FFF2-40B4-BE49-F238E27FC236}">
                <a16:creationId xmlns:a16="http://schemas.microsoft.com/office/drawing/2014/main" id="{3D424AAF-47F7-5BDA-3001-5AFF7B20078E}"/>
              </a:ext>
            </a:extLst>
          </p:cNvPr>
          <p:cNvPicPr>
            <a:picLocks noChangeAspect="1"/>
          </p:cNvPicPr>
          <p:nvPr/>
        </p:nvPicPr>
        <p:blipFill>
          <a:blip r:embed="rId2"/>
          <a:stretch>
            <a:fillRect/>
          </a:stretch>
        </p:blipFill>
        <p:spPr>
          <a:xfrm>
            <a:off x="10008309" y="2660692"/>
            <a:ext cx="1766597" cy="1519103"/>
          </a:xfrm>
          <a:prstGeom prst="rect">
            <a:avLst/>
          </a:prstGeom>
        </p:spPr>
      </p:pic>
    </p:spTree>
    <p:extLst>
      <p:ext uri="{BB962C8B-B14F-4D97-AF65-F5344CB8AC3E}">
        <p14:creationId xmlns:p14="http://schemas.microsoft.com/office/powerpoint/2010/main" val="1006698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D4DE-9334-6827-0603-1221A6CC6B84}"/>
              </a:ext>
            </a:extLst>
          </p:cNvPr>
          <p:cNvSpPr>
            <a:spLocks noGrp="1"/>
          </p:cNvSpPr>
          <p:nvPr>
            <p:ph type="title"/>
          </p:nvPr>
        </p:nvSpPr>
        <p:spPr/>
        <p:txBody>
          <a:bodyPr/>
          <a:lstStyle/>
          <a:p>
            <a:pPr algn="ctr"/>
            <a:r>
              <a:rPr lang="en-US" sz="3600" dirty="0"/>
              <a:t>1862: The Dakota War</a:t>
            </a:r>
            <a:endParaRPr lang="en-US" dirty="0"/>
          </a:p>
        </p:txBody>
      </p:sp>
      <p:sp>
        <p:nvSpPr>
          <p:cNvPr id="3" name="Content Placeholder 2">
            <a:extLst>
              <a:ext uri="{FF2B5EF4-FFF2-40B4-BE49-F238E27FC236}">
                <a16:creationId xmlns:a16="http://schemas.microsoft.com/office/drawing/2014/main" id="{3692F73E-2B49-B0B5-4224-5EAC1B224CD3}"/>
              </a:ext>
            </a:extLst>
          </p:cNvPr>
          <p:cNvSpPr>
            <a:spLocks noGrp="1"/>
          </p:cNvSpPr>
          <p:nvPr>
            <p:ph idx="1"/>
          </p:nvPr>
        </p:nvSpPr>
        <p:spPr>
          <a:xfrm>
            <a:off x="227798" y="2336872"/>
            <a:ext cx="5562608" cy="4256433"/>
          </a:xfrm>
        </p:spPr>
        <p:txBody>
          <a:bodyPr>
            <a:normAutofit fontScale="92500" lnSpcReduction="20000"/>
          </a:bodyPr>
          <a:lstStyle/>
          <a:p>
            <a:r>
              <a:rPr lang="en-US" dirty="0"/>
              <a:t>Treaties of </a:t>
            </a:r>
            <a:r>
              <a:rPr lang="en-US" b="0" i="0" dirty="0">
                <a:effectLst/>
              </a:rPr>
              <a:t>1837, 1851 and 1858 restricted the Eastern Dakota/Santee Sioux to a reservation only twenty miles wide along he Minnesota River.</a:t>
            </a:r>
          </a:p>
          <a:p>
            <a:r>
              <a:rPr lang="en-US" dirty="0"/>
              <a:t>Crop failure in 18</a:t>
            </a:r>
            <a:r>
              <a:rPr lang="en-US" sz="2400" dirty="0"/>
              <a:t>6</a:t>
            </a:r>
            <a:r>
              <a:rPr lang="en-US" dirty="0"/>
              <a:t>1 and harsh winter led to widespread starvation. </a:t>
            </a:r>
          </a:p>
          <a:p>
            <a:r>
              <a:rPr lang="en-US" dirty="0"/>
              <a:t>Government treaty annuity payments in 18</a:t>
            </a:r>
            <a:r>
              <a:rPr lang="en-US" sz="2400" dirty="0"/>
              <a:t>6</a:t>
            </a:r>
            <a:r>
              <a:rPr lang="en-US" dirty="0"/>
              <a:t>2 were late and local merchants refused to extend credit to the Indians to purchase food. </a:t>
            </a:r>
          </a:p>
          <a:p>
            <a:r>
              <a:rPr lang="en-US" dirty="0"/>
              <a:t>Hunting could not feed the tribes as the game had been depleted by he large influx of settlers.</a:t>
            </a:r>
          </a:p>
          <a:p>
            <a:r>
              <a:rPr lang="en-US" dirty="0"/>
              <a:t>Starvation grew worse.</a:t>
            </a:r>
          </a:p>
        </p:txBody>
      </p:sp>
      <p:pic>
        <p:nvPicPr>
          <p:cNvPr id="9" name="Picture 8">
            <a:extLst>
              <a:ext uri="{FF2B5EF4-FFF2-40B4-BE49-F238E27FC236}">
                <a16:creationId xmlns:a16="http://schemas.microsoft.com/office/drawing/2014/main" id="{E5441272-3AB4-572F-E41A-3EF9C3727FE4}"/>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85127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D4DE-9334-6827-0603-1221A6CC6B84}"/>
              </a:ext>
            </a:extLst>
          </p:cNvPr>
          <p:cNvSpPr>
            <a:spLocks noGrp="1"/>
          </p:cNvSpPr>
          <p:nvPr>
            <p:ph type="title"/>
          </p:nvPr>
        </p:nvSpPr>
        <p:spPr/>
        <p:txBody>
          <a:bodyPr/>
          <a:lstStyle/>
          <a:p>
            <a:pPr algn="ctr"/>
            <a:r>
              <a:rPr lang="en-US" sz="3600" dirty="0"/>
              <a:t>1862: The Dakota War</a:t>
            </a:r>
            <a:endParaRPr lang="en-US" dirty="0"/>
          </a:p>
        </p:txBody>
      </p:sp>
      <p:sp>
        <p:nvSpPr>
          <p:cNvPr id="3" name="Content Placeholder 2">
            <a:extLst>
              <a:ext uri="{FF2B5EF4-FFF2-40B4-BE49-F238E27FC236}">
                <a16:creationId xmlns:a16="http://schemas.microsoft.com/office/drawing/2014/main" id="{3692F73E-2B49-B0B5-4224-5EAC1B224CD3}"/>
              </a:ext>
            </a:extLst>
          </p:cNvPr>
          <p:cNvSpPr>
            <a:spLocks noGrp="1"/>
          </p:cNvSpPr>
          <p:nvPr>
            <p:ph idx="1"/>
          </p:nvPr>
        </p:nvSpPr>
        <p:spPr>
          <a:xfrm>
            <a:off x="465222" y="2336872"/>
            <a:ext cx="6374286" cy="4320601"/>
          </a:xfrm>
        </p:spPr>
        <p:txBody>
          <a:bodyPr>
            <a:normAutofit/>
          </a:bodyPr>
          <a:lstStyle/>
          <a:p>
            <a:r>
              <a:rPr lang="en-US" dirty="0"/>
              <a:t>Most of the US Army had ben withdrawn to fight in the Civil War, although Minnesota volunteer regiments were forming up.</a:t>
            </a:r>
          </a:p>
          <a:p>
            <a:r>
              <a:rPr lang="en-US" dirty="0"/>
              <a:t>August 17, </a:t>
            </a:r>
            <a:r>
              <a:rPr lang="en-US" sz="2400" dirty="0"/>
              <a:t>1862: Four young Sioux men on an unsuccessful hunting trip kill a settler family of five after they are refused food. </a:t>
            </a:r>
            <a:endParaRPr lang="en-US" dirty="0"/>
          </a:p>
          <a:p>
            <a:r>
              <a:rPr lang="en-US" dirty="0">
                <a:solidFill>
                  <a:srgbClr val="FFFF00"/>
                </a:solidFill>
              </a:rPr>
              <a:t>Little Crow </a:t>
            </a:r>
            <a:r>
              <a:rPr lang="en-US" dirty="0"/>
              <a:t>and several other chiefs decide hat sine there will be </a:t>
            </a:r>
            <a:r>
              <a:rPr lang="en-US" dirty="0" err="1"/>
              <a:t>reperussions</a:t>
            </a:r>
            <a:r>
              <a:rPr lang="en-US" dirty="0"/>
              <a:t> from this </a:t>
            </a:r>
            <a:r>
              <a:rPr lang="en-US" dirty="0" err="1"/>
              <a:t>direted</a:t>
            </a:r>
            <a:r>
              <a:rPr lang="en-US" dirty="0"/>
              <a:t> at the entire tribe, their best </a:t>
            </a:r>
            <a:r>
              <a:rPr lang="en-US" dirty="0" err="1"/>
              <a:t>ourse</a:t>
            </a:r>
            <a:r>
              <a:rPr lang="en-US" dirty="0"/>
              <a:t> I t attack the setters first and try to drive them entirely out of former Sioux territory.</a:t>
            </a:r>
          </a:p>
        </p:txBody>
      </p:sp>
      <p:pic>
        <p:nvPicPr>
          <p:cNvPr id="4" name="Picture 3">
            <a:extLst>
              <a:ext uri="{FF2B5EF4-FFF2-40B4-BE49-F238E27FC236}">
                <a16:creationId xmlns:a16="http://schemas.microsoft.com/office/drawing/2014/main" id="{482A2794-58D2-56F8-A1EF-813E4D6E4447}"/>
              </a:ext>
            </a:extLst>
          </p:cNvPr>
          <p:cNvPicPr>
            <a:picLocks noChangeAspect="1"/>
          </p:cNvPicPr>
          <p:nvPr/>
        </p:nvPicPr>
        <p:blipFill>
          <a:blip r:embed="rId2"/>
          <a:stretch>
            <a:fillRect/>
          </a:stretch>
        </p:blipFill>
        <p:spPr>
          <a:xfrm>
            <a:off x="10628380" y="534145"/>
            <a:ext cx="1766597" cy="1519103"/>
          </a:xfrm>
          <a:prstGeom prst="rect">
            <a:avLst/>
          </a:prstGeom>
        </p:spPr>
      </p:pic>
    </p:spTree>
    <p:extLst>
      <p:ext uri="{BB962C8B-B14F-4D97-AF65-F5344CB8AC3E}">
        <p14:creationId xmlns:p14="http://schemas.microsoft.com/office/powerpoint/2010/main" val="243638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D4DE-9334-6827-0603-1221A6CC6B84}"/>
              </a:ext>
            </a:extLst>
          </p:cNvPr>
          <p:cNvSpPr>
            <a:spLocks noGrp="1"/>
          </p:cNvSpPr>
          <p:nvPr>
            <p:ph type="title"/>
          </p:nvPr>
        </p:nvSpPr>
        <p:spPr/>
        <p:txBody>
          <a:bodyPr/>
          <a:lstStyle/>
          <a:p>
            <a:pPr algn="ctr"/>
            <a:r>
              <a:rPr lang="en-US" sz="3600" dirty="0"/>
              <a:t>1862: The Dakota War</a:t>
            </a:r>
            <a:endParaRPr lang="en-US" dirty="0"/>
          </a:p>
        </p:txBody>
      </p:sp>
      <p:sp>
        <p:nvSpPr>
          <p:cNvPr id="3" name="Content Placeholder 2">
            <a:extLst>
              <a:ext uri="{FF2B5EF4-FFF2-40B4-BE49-F238E27FC236}">
                <a16:creationId xmlns:a16="http://schemas.microsoft.com/office/drawing/2014/main" id="{3692F73E-2B49-B0B5-4224-5EAC1B224CD3}"/>
              </a:ext>
            </a:extLst>
          </p:cNvPr>
          <p:cNvSpPr>
            <a:spLocks noGrp="1"/>
          </p:cNvSpPr>
          <p:nvPr>
            <p:ph idx="1"/>
          </p:nvPr>
        </p:nvSpPr>
        <p:spPr>
          <a:xfrm>
            <a:off x="680322" y="2336872"/>
            <a:ext cx="6827384" cy="4336643"/>
          </a:xfrm>
        </p:spPr>
        <p:txBody>
          <a:bodyPr>
            <a:normAutofit/>
          </a:bodyPr>
          <a:lstStyle/>
          <a:p>
            <a:r>
              <a:rPr lang="en-US" dirty="0"/>
              <a:t>Out of a total Eastern Dakota/Santee population of 7,000, Little Crow led a faction of about 1,000. Most tribal leaders considered the attack suicidally stupid.</a:t>
            </a:r>
          </a:p>
          <a:p>
            <a:r>
              <a:rPr lang="en-US" dirty="0"/>
              <a:t>In one day, most of he farms and villages around the Sioux Agency were burned, but the majority of settlers escaped, due to the attackers concentrating on carrying off food.</a:t>
            </a:r>
          </a:p>
          <a:p>
            <a:r>
              <a:rPr lang="en-US" dirty="0"/>
              <a:t>A small detachment of soldiers sent to put down the uprising was defeated and nearly wiped out (34 men killed).</a:t>
            </a:r>
          </a:p>
        </p:txBody>
      </p:sp>
      <p:pic>
        <p:nvPicPr>
          <p:cNvPr id="4" name="Picture 3">
            <a:extLst>
              <a:ext uri="{FF2B5EF4-FFF2-40B4-BE49-F238E27FC236}">
                <a16:creationId xmlns:a16="http://schemas.microsoft.com/office/drawing/2014/main" id="{482A2794-58D2-56F8-A1EF-813E4D6E4447}"/>
              </a:ext>
            </a:extLst>
          </p:cNvPr>
          <p:cNvPicPr>
            <a:picLocks noChangeAspect="1"/>
          </p:cNvPicPr>
          <p:nvPr/>
        </p:nvPicPr>
        <p:blipFill>
          <a:blip r:embed="rId2"/>
          <a:stretch>
            <a:fillRect/>
          </a:stretch>
        </p:blipFill>
        <p:spPr>
          <a:xfrm>
            <a:off x="10628380" y="534145"/>
            <a:ext cx="1766597" cy="1519103"/>
          </a:xfrm>
          <a:prstGeom prst="rect">
            <a:avLst/>
          </a:prstGeom>
        </p:spPr>
      </p:pic>
    </p:spTree>
    <p:extLst>
      <p:ext uri="{BB962C8B-B14F-4D97-AF65-F5344CB8AC3E}">
        <p14:creationId xmlns:p14="http://schemas.microsoft.com/office/powerpoint/2010/main" val="4093390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D4DE-9334-6827-0603-1221A6CC6B84}"/>
              </a:ext>
            </a:extLst>
          </p:cNvPr>
          <p:cNvSpPr>
            <a:spLocks noGrp="1"/>
          </p:cNvSpPr>
          <p:nvPr>
            <p:ph type="title"/>
          </p:nvPr>
        </p:nvSpPr>
        <p:spPr/>
        <p:txBody>
          <a:bodyPr/>
          <a:lstStyle/>
          <a:p>
            <a:pPr algn="ctr"/>
            <a:r>
              <a:rPr lang="en-US" sz="3600" dirty="0"/>
              <a:t>1862: The Dakota War</a:t>
            </a:r>
            <a:endParaRPr lang="en-US" dirty="0"/>
          </a:p>
        </p:txBody>
      </p:sp>
      <p:sp>
        <p:nvSpPr>
          <p:cNvPr id="3" name="Content Placeholder 2">
            <a:extLst>
              <a:ext uri="{FF2B5EF4-FFF2-40B4-BE49-F238E27FC236}">
                <a16:creationId xmlns:a16="http://schemas.microsoft.com/office/drawing/2014/main" id="{3692F73E-2B49-B0B5-4224-5EAC1B224CD3}"/>
              </a:ext>
            </a:extLst>
          </p:cNvPr>
          <p:cNvSpPr>
            <a:spLocks noGrp="1"/>
          </p:cNvSpPr>
          <p:nvPr>
            <p:ph idx="1"/>
          </p:nvPr>
        </p:nvSpPr>
        <p:spPr>
          <a:xfrm>
            <a:off x="179222" y="2336873"/>
            <a:ext cx="5210926" cy="4308886"/>
          </a:xfrm>
        </p:spPr>
        <p:txBody>
          <a:bodyPr>
            <a:normAutofit fontScale="92500" lnSpcReduction="10000"/>
          </a:bodyPr>
          <a:lstStyle/>
          <a:p>
            <a:r>
              <a:rPr lang="en-US" dirty="0"/>
              <a:t>A force of Minnesota Volunteer Infantry defeated Little Crow by late September. </a:t>
            </a:r>
          </a:p>
          <a:p>
            <a:r>
              <a:rPr lang="en-US" dirty="0"/>
              <a:t>2,000 </a:t>
            </a:r>
            <a:r>
              <a:rPr lang="en-US" dirty="0" err="1"/>
              <a:t>Santees</a:t>
            </a:r>
            <a:r>
              <a:rPr lang="en-US" dirty="0"/>
              <a:t> (about 400 warriors) surrendered by the end of September. At the same time </a:t>
            </a:r>
            <a:r>
              <a:rPr lang="en-US" b="0" i="0" dirty="0">
                <a:effectLst/>
                <a:latin typeface="Arial" panose="020B0604020202020204" pitchFamily="34" charset="0"/>
              </a:rPr>
              <a:t>269</a:t>
            </a:r>
            <a:r>
              <a:rPr lang="en-US" dirty="0"/>
              <a:t> “hostages” were released by the peaceful Santee.</a:t>
            </a:r>
          </a:p>
          <a:p>
            <a:r>
              <a:rPr lang="en-US" dirty="0"/>
              <a:t>3</a:t>
            </a:r>
            <a:r>
              <a:rPr lang="en-US" sz="2400" dirty="0"/>
              <a:t>58 settler had been killed, but many more were driven from their homes and never returned. Abut 200</a:t>
            </a:r>
            <a:r>
              <a:rPr lang="en-US" dirty="0"/>
              <a:t>-</a:t>
            </a:r>
            <a:r>
              <a:rPr lang="en-US" sz="2400" dirty="0"/>
              <a:t>400 more died in later raids. 19 western counties depopulated.</a:t>
            </a:r>
          </a:p>
          <a:p>
            <a:r>
              <a:rPr lang="en-US" dirty="0"/>
              <a:t>Army casualties were 108 dead.</a:t>
            </a:r>
          </a:p>
          <a:p>
            <a:endParaRPr lang="en-US" dirty="0"/>
          </a:p>
        </p:txBody>
      </p:sp>
      <p:pic>
        <p:nvPicPr>
          <p:cNvPr id="4" name="Picture 3">
            <a:extLst>
              <a:ext uri="{FF2B5EF4-FFF2-40B4-BE49-F238E27FC236}">
                <a16:creationId xmlns:a16="http://schemas.microsoft.com/office/drawing/2014/main" id="{482A2794-58D2-56F8-A1EF-813E4D6E4447}"/>
              </a:ext>
            </a:extLst>
          </p:cNvPr>
          <p:cNvPicPr>
            <a:picLocks noChangeAspect="1"/>
          </p:cNvPicPr>
          <p:nvPr/>
        </p:nvPicPr>
        <p:blipFill>
          <a:blip r:embed="rId3"/>
          <a:stretch>
            <a:fillRect/>
          </a:stretch>
        </p:blipFill>
        <p:spPr>
          <a:xfrm>
            <a:off x="10628380" y="534145"/>
            <a:ext cx="1766597" cy="1519103"/>
          </a:xfrm>
          <a:prstGeom prst="rect">
            <a:avLst/>
          </a:prstGeom>
        </p:spPr>
      </p:pic>
    </p:spTree>
    <p:extLst>
      <p:ext uri="{BB962C8B-B14F-4D97-AF65-F5344CB8AC3E}">
        <p14:creationId xmlns:p14="http://schemas.microsoft.com/office/powerpoint/2010/main" val="3182606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D4DE-9334-6827-0603-1221A6CC6B84}"/>
              </a:ext>
            </a:extLst>
          </p:cNvPr>
          <p:cNvSpPr>
            <a:spLocks noGrp="1"/>
          </p:cNvSpPr>
          <p:nvPr>
            <p:ph type="title"/>
          </p:nvPr>
        </p:nvSpPr>
        <p:spPr/>
        <p:txBody>
          <a:bodyPr/>
          <a:lstStyle/>
          <a:p>
            <a:pPr algn="ctr"/>
            <a:r>
              <a:rPr lang="en-US" sz="3600" dirty="0"/>
              <a:t>1862: The Dakota War</a:t>
            </a:r>
            <a:endParaRPr lang="en-US" dirty="0"/>
          </a:p>
        </p:txBody>
      </p:sp>
      <p:sp>
        <p:nvSpPr>
          <p:cNvPr id="3" name="Content Placeholder 2">
            <a:extLst>
              <a:ext uri="{FF2B5EF4-FFF2-40B4-BE49-F238E27FC236}">
                <a16:creationId xmlns:a16="http://schemas.microsoft.com/office/drawing/2014/main" id="{3692F73E-2B49-B0B5-4224-5EAC1B224CD3}"/>
              </a:ext>
            </a:extLst>
          </p:cNvPr>
          <p:cNvSpPr>
            <a:spLocks noGrp="1"/>
          </p:cNvSpPr>
          <p:nvPr>
            <p:ph idx="1"/>
          </p:nvPr>
        </p:nvSpPr>
        <p:spPr>
          <a:xfrm>
            <a:off x="336885" y="2336873"/>
            <a:ext cx="6689558" cy="4240390"/>
          </a:xfrm>
        </p:spPr>
        <p:txBody>
          <a:bodyPr>
            <a:normAutofit lnSpcReduction="10000"/>
          </a:bodyPr>
          <a:lstStyle/>
          <a:p>
            <a:r>
              <a:rPr lang="en-US" dirty="0"/>
              <a:t>A tribunal of </a:t>
            </a:r>
            <a:r>
              <a:rPr lang="en-US" dirty="0" err="1"/>
              <a:t>Minnesote</a:t>
            </a:r>
            <a:r>
              <a:rPr lang="en-US" dirty="0"/>
              <a:t> Volunteer officers tried 392 Santee men in six days and condemned 303 of them  death. He </a:t>
            </a:r>
            <a:r>
              <a:rPr lang="en-US" dirty="0" err="1"/>
              <a:t>proediing</a:t>
            </a:r>
            <a:r>
              <a:rPr lang="en-US" dirty="0"/>
              <a:t> were never explained to he defendants.</a:t>
            </a:r>
          </a:p>
          <a:p>
            <a:r>
              <a:rPr lang="en-US" dirty="0"/>
              <a:t>President Lincoln reviewed the finding and commuted the death sentence of 2</a:t>
            </a:r>
            <a:r>
              <a:rPr lang="en-US" sz="2400" dirty="0"/>
              <a:t>64 defendants and confirmed the sentence of 39, one of whom was also later given a reprieve. </a:t>
            </a:r>
          </a:p>
          <a:p>
            <a:r>
              <a:rPr lang="en-US" dirty="0"/>
              <a:t>The remaining 38 were all hung on December 2, </a:t>
            </a:r>
            <a:r>
              <a:rPr lang="en-US" sz="2400" dirty="0"/>
              <a:t>1862. It remains the largest mass execution in US history.</a:t>
            </a:r>
            <a:endParaRPr lang="en-US" dirty="0"/>
          </a:p>
        </p:txBody>
      </p:sp>
      <p:pic>
        <p:nvPicPr>
          <p:cNvPr id="4" name="Picture 3">
            <a:extLst>
              <a:ext uri="{FF2B5EF4-FFF2-40B4-BE49-F238E27FC236}">
                <a16:creationId xmlns:a16="http://schemas.microsoft.com/office/drawing/2014/main" id="{2FF4880E-9F30-0F6F-7444-60AA69F52536}"/>
              </a:ext>
            </a:extLst>
          </p:cNvPr>
          <p:cNvPicPr>
            <a:picLocks noChangeAspect="1"/>
          </p:cNvPicPr>
          <p:nvPr/>
        </p:nvPicPr>
        <p:blipFill>
          <a:blip r:embed="rId2"/>
          <a:stretch>
            <a:fillRect/>
          </a:stretch>
        </p:blipFill>
        <p:spPr>
          <a:xfrm>
            <a:off x="10628380" y="534145"/>
            <a:ext cx="1766597" cy="1519103"/>
          </a:xfrm>
          <a:prstGeom prst="rect">
            <a:avLst/>
          </a:prstGeom>
        </p:spPr>
      </p:pic>
    </p:spTree>
    <p:extLst>
      <p:ext uri="{BB962C8B-B14F-4D97-AF65-F5344CB8AC3E}">
        <p14:creationId xmlns:p14="http://schemas.microsoft.com/office/powerpoint/2010/main" val="749678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D4DE-9334-6827-0603-1221A6CC6B84}"/>
              </a:ext>
            </a:extLst>
          </p:cNvPr>
          <p:cNvSpPr>
            <a:spLocks noGrp="1"/>
          </p:cNvSpPr>
          <p:nvPr>
            <p:ph type="title"/>
          </p:nvPr>
        </p:nvSpPr>
        <p:spPr/>
        <p:txBody>
          <a:bodyPr/>
          <a:lstStyle/>
          <a:p>
            <a:pPr algn="ctr"/>
            <a:r>
              <a:rPr lang="en-US" sz="3600" dirty="0"/>
              <a:t>The Dakota War: Myths</a:t>
            </a:r>
            <a:endParaRPr lang="en-US" dirty="0"/>
          </a:p>
        </p:txBody>
      </p:sp>
      <p:sp>
        <p:nvSpPr>
          <p:cNvPr id="3" name="Content Placeholder 2">
            <a:extLst>
              <a:ext uri="{FF2B5EF4-FFF2-40B4-BE49-F238E27FC236}">
                <a16:creationId xmlns:a16="http://schemas.microsoft.com/office/drawing/2014/main" id="{3692F73E-2B49-B0B5-4224-5EAC1B224CD3}"/>
              </a:ext>
            </a:extLst>
          </p:cNvPr>
          <p:cNvSpPr>
            <a:spLocks noGrp="1"/>
          </p:cNvSpPr>
          <p:nvPr>
            <p:ph idx="1"/>
          </p:nvPr>
        </p:nvSpPr>
        <p:spPr>
          <a:xfrm>
            <a:off x="336884" y="2336873"/>
            <a:ext cx="11245515" cy="4240390"/>
          </a:xfrm>
        </p:spPr>
        <p:txBody>
          <a:bodyPr>
            <a:normAutofit fontScale="92500" lnSpcReduction="10000"/>
          </a:bodyPr>
          <a:lstStyle/>
          <a:p>
            <a:r>
              <a:rPr lang="en-US" dirty="0"/>
              <a:t>It was </a:t>
            </a:r>
            <a:r>
              <a:rPr lang="en-US" b="1" i="1" dirty="0"/>
              <a:t>NOT</a:t>
            </a:r>
            <a:r>
              <a:rPr lang="en-US" dirty="0"/>
              <a:t> a general rising of the Eastern Sioux.</a:t>
            </a:r>
          </a:p>
          <a:p>
            <a:pPr lvl="1"/>
            <a:r>
              <a:rPr lang="en-US" dirty="0"/>
              <a:t>Many settlers </a:t>
            </a:r>
            <a:r>
              <a:rPr lang="en-US" dirty="0" err="1"/>
              <a:t>esaped</a:t>
            </a:r>
            <a:r>
              <a:rPr lang="en-US" dirty="0"/>
              <a:t> due to being warned the day before the attack by Eastern Sioux friends.</a:t>
            </a:r>
          </a:p>
          <a:p>
            <a:pPr lvl="1"/>
            <a:r>
              <a:rPr lang="en-US" dirty="0"/>
              <a:t>All four bands of the Eastern Sioux rescued </a:t>
            </a:r>
            <a:r>
              <a:rPr lang="en-US" b="0" i="0" dirty="0">
                <a:effectLst/>
                <a:latin typeface="Arial" panose="020B0604020202020204" pitchFamily="34" charset="0"/>
              </a:rPr>
              <a:t>269</a:t>
            </a:r>
            <a:r>
              <a:rPr lang="en-US" dirty="0"/>
              <a:t> settler refugees and protect them from the bands that were rising.</a:t>
            </a:r>
          </a:p>
          <a:p>
            <a:r>
              <a:rPr lang="en-US" dirty="0"/>
              <a:t>It had </a:t>
            </a:r>
            <a:r>
              <a:rPr lang="en-US" b="1" i="1" dirty="0"/>
              <a:t>NOT</a:t>
            </a:r>
            <a:r>
              <a:rPr lang="en-US" dirty="0"/>
              <a:t> been planned in advance.</a:t>
            </a:r>
          </a:p>
          <a:p>
            <a:pPr lvl="1"/>
            <a:r>
              <a:rPr lang="en-US" dirty="0"/>
              <a:t>The week before the rising, Little Crow had traded his three shotguns to a local farmer for two cows. </a:t>
            </a:r>
          </a:p>
          <a:p>
            <a:r>
              <a:rPr lang="en-US" dirty="0"/>
              <a:t>It was </a:t>
            </a:r>
            <a:r>
              <a:rPr lang="en-US" b="1" i="1" dirty="0"/>
              <a:t>NOT</a:t>
            </a:r>
            <a:r>
              <a:rPr lang="en-US" dirty="0"/>
              <a:t> accompanied by widespread torture, mutilation, or sexual assault.</a:t>
            </a:r>
          </a:p>
          <a:p>
            <a:pPr lvl="1"/>
            <a:r>
              <a:rPr lang="en-US" dirty="0"/>
              <a:t>Lincoln’s first criterion in reviewing the convictions was that any man who had raped a woman must die. He was surprised to find only two incidences of rape in all of the charges.</a:t>
            </a:r>
          </a:p>
          <a:p>
            <a:r>
              <a:rPr lang="en-US" dirty="0"/>
              <a:t>The settlers were </a:t>
            </a:r>
            <a:r>
              <a:rPr lang="en-US" b="1" i="1" dirty="0"/>
              <a:t>NOT</a:t>
            </a:r>
            <a:r>
              <a:rPr lang="en-US" dirty="0"/>
              <a:t> well</a:t>
            </a:r>
            <a:r>
              <a:rPr lang="en-US" sz="2400" dirty="0"/>
              <a:t>-</a:t>
            </a:r>
            <a:r>
              <a:rPr lang="en-US" dirty="0"/>
              <a:t>armed rugged frontiersmen prepared for trouble.</a:t>
            </a:r>
          </a:p>
          <a:p>
            <a:pPr lvl="1"/>
            <a:r>
              <a:rPr lang="en-US" dirty="0"/>
              <a:t>The community to which Little Crow traded his three shotguns then had a total of five shotguns, but only four shotgun shells.</a:t>
            </a:r>
          </a:p>
          <a:p>
            <a:endParaRPr lang="en-US" dirty="0"/>
          </a:p>
        </p:txBody>
      </p:sp>
      <p:pic>
        <p:nvPicPr>
          <p:cNvPr id="4" name="Picture 3">
            <a:extLst>
              <a:ext uri="{FF2B5EF4-FFF2-40B4-BE49-F238E27FC236}">
                <a16:creationId xmlns:a16="http://schemas.microsoft.com/office/drawing/2014/main" id="{2FF4880E-9F30-0F6F-7444-60AA69F52536}"/>
              </a:ext>
            </a:extLst>
          </p:cNvPr>
          <p:cNvPicPr>
            <a:picLocks noChangeAspect="1"/>
          </p:cNvPicPr>
          <p:nvPr/>
        </p:nvPicPr>
        <p:blipFill>
          <a:blip r:embed="rId2"/>
          <a:stretch>
            <a:fillRect/>
          </a:stretch>
        </p:blipFill>
        <p:spPr>
          <a:xfrm>
            <a:off x="10628380" y="534145"/>
            <a:ext cx="1766597" cy="1519103"/>
          </a:xfrm>
          <a:prstGeom prst="rect">
            <a:avLst/>
          </a:prstGeom>
        </p:spPr>
      </p:pic>
    </p:spTree>
    <p:extLst>
      <p:ext uri="{BB962C8B-B14F-4D97-AF65-F5344CB8AC3E}">
        <p14:creationId xmlns:p14="http://schemas.microsoft.com/office/powerpoint/2010/main" val="1489482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D4DE-9334-6827-0603-1221A6CC6B84}"/>
              </a:ext>
            </a:extLst>
          </p:cNvPr>
          <p:cNvSpPr>
            <a:spLocks noGrp="1"/>
          </p:cNvSpPr>
          <p:nvPr>
            <p:ph type="title"/>
          </p:nvPr>
        </p:nvSpPr>
        <p:spPr/>
        <p:txBody>
          <a:bodyPr/>
          <a:lstStyle/>
          <a:p>
            <a:pPr algn="ctr"/>
            <a:r>
              <a:rPr lang="en-US" sz="3600" dirty="0"/>
              <a:t>The Dakota War: Legacy</a:t>
            </a:r>
            <a:endParaRPr lang="en-US" dirty="0"/>
          </a:p>
        </p:txBody>
      </p:sp>
      <p:sp>
        <p:nvSpPr>
          <p:cNvPr id="3" name="Content Placeholder 2">
            <a:extLst>
              <a:ext uri="{FF2B5EF4-FFF2-40B4-BE49-F238E27FC236}">
                <a16:creationId xmlns:a16="http://schemas.microsoft.com/office/drawing/2014/main" id="{3692F73E-2B49-B0B5-4224-5EAC1B224CD3}"/>
              </a:ext>
            </a:extLst>
          </p:cNvPr>
          <p:cNvSpPr>
            <a:spLocks noGrp="1"/>
          </p:cNvSpPr>
          <p:nvPr>
            <p:ph idx="1"/>
          </p:nvPr>
        </p:nvSpPr>
        <p:spPr>
          <a:xfrm>
            <a:off x="473242" y="2336873"/>
            <a:ext cx="11245515" cy="4240390"/>
          </a:xfrm>
        </p:spPr>
        <p:txBody>
          <a:bodyPr>
            <a:normAutofit lnSpcReduction="10000"/>
          </a:bodyPr>
          <a:lstStyle/>
          <a:p>
            <a:r>
              <a:rPr lang="en-US" dirty="0"/>
              <a:t>The Republican Party lost votes in the next election due  Lincoln’s leniency.</a:t>
            </a:r>
          </a:p>
          <a:p>
            <a:pPr lvl="1"/>
            <a:r>
              <a:rPr lang="en-US" dirty="0"/>
              <a:t>He was warned at the time by the state’s governor he would lose votes if he didn’t hang more of the Indians. Lincoln replied, “I can’t hang people for votes.”</a:t>
            </a:r>
          </a:p>
          <a:p>
            <a:r>
              <a:rPr lang="en-US" dirty="0"/>
              <a:t>In April of 18</a:t>
            </a:r>
            <a:r>
              <a:rPr lang="en-US" sz="2400" dirty="0"/>
              <a:t>6</a:t>
            </a:r>
            <a:r>
              <a:rPr lang="en-US" dirty="0"/>
              <a:t>3 the US Congress renounced all previous treaties with the Eastern Sioux and expelled all of them from Minnesota.</a:t>
            </a:r>
          </a:p>
          <a:p>
            <a:pPr lvl="1"/>
            <a:r>
              <a:rPr lang="en-US" dirty="0"/>
              <a:t>The State of Minnesota offered a $2</a:t>
            </a:r>
            <a:r>
              <a:rPr lang="en-US" sz="2000" dirty="0"/>
              <a:t>5</a:t>
            </a:r>
            <a:r>
              <a:rPr lang="en-US" dirty="0"/>
              <a:t>.00 bounty per Dakota scalp as an additional inducement to leave.</a:t>
            </a:r>
          </a:p>
          <a:p>
            <a:r>
              <a:rPr lang="en-US" dirty="0"/>
              <a:t>Fighting continued along the Minnesota border and into Dakota Territory for the next two years, in part by warriors who had not surrendered, in part by  previously peaceful tribes who had been forceable expelled.</a:t>
            </a:r>
          </a:p>
          <a:p>
            <a:r>
              <a:rPr lang="en-US" dirty="0"/>
              <a:t>Panic spread all through the Trans</a:t>
            </a:r>
            <a:r>
              <a:rPr lang="en-US" sz="2400" dirty="0"/>
              <a:t>-</a:t>
            </a:r>
            <a:r>
              <a:rPr lang="en-US" dirty="0"/>
              <a:t>Mississippi settlements further south and west at the fear of a massive Indian uprising everywhere. </a:t>
            </a:r>
          </a:p>
          <a:p>
            <a:endParaRPr lang="en-US" dirty="0"/>
          </a:p>
        </p:txBody>
      </p:sp>
      <p:pic>
        <p:nvPicPr>
          <p:cNvPr id="4" name="Picture 3">
            <a:extLst>
              <a:ext uri="{FF2B5EF4-FFF2-40B4-BE49-F238E27FC236}">
                <a16:creationId xmlns:a16="http://schemas.microsoft.com/office/drawing/2014/main" id="{2FF4880E-9F30-0F6F-7444-60AA69F52536}"/>
              </a:ext>
            </a:extLst>
          </p:cNvPr>
          <p:cNvPicPr>
            <a:picLocks noChangeAspect="1"/>
          </p:cNvPicPr>
          <p:nvPr/>
        </p:nvPicPr>
        <p:blipFill>
          <a:blip r:embed="rId2"/>
          <a:stretch>
            <a:fillRect/>
          </a:stretch>
        </p:blipFill>
        <p:spPr>
          <a:xfrm>
            <a:off x="10628380" y="534145"/>
            <a:ext cx="1766597" cy="1519103"/>
          </a:xfrm>
          <a:prstGeom prst="rect">
            <a:avLst/>
          </a:prstGeom>
        </p:spPr>
      </p:pic>
    </p:spTree>
    <p:extLst>
      <p:ext uri="{BB962C8B-B14F-4D97-AF65-F5344CB8AC3E}">
        <p14:creationId xmlns:p14="http://schemas.microsoft.com/office/powerpoint/2010/main" val="2908836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4 </a:t>
            </a:r>
            <a:br>
              <a:rPr lang="en-US" sz="4800" dirty="0"/>
            </a:br>
            <a:r>
              <a:rPr lang="en-US" sz="4800" dirty="0">
                <a:solidFill>
                  <a:srgbClr val="FFFF00"/>
                </a:solidFill>
              </a:rPr>
              <a:t>1864: Sand Creek</a:t>
            </a:r>
            <a:endParaRPr lang="en-US" sz="3600" dirty="0">
              <a:solidFill>
                <a:srgbClr val="FFFF00"/>
              </a:solidFill>
            </a:endParaRP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979604"/>
            <a:ext cx="10773741" cy="1373070"/>
          </a:xfrm>
        </p:spPr>
        <p:txBody>
          <a:bodyPr>
            <a:normAutofit fontScale="85000" lnSpcReduction="20000"/>
          </a:bodyPr>
          <a:lstStyle/>
          <a:p>
            <a:pPr algn="l"/>
            <a:r>
              <a:rPr lang="en-US" sz="3600" b="0" i="0" dirty="0">
                <a:effectLst/>
                <a:latin typeface="Arial" panose="020B0604020202020204" pitchFamily="34" charset="0"/>
              </a:rPr>
              <a:t>“Burn villages and kill </a:t>
            </a:r>
            <a:r>
              <a:rPr lang="en-US" sz="3600" b="0" i="0" dirty="0" err="1">
                <a:effectLst/>
                <a:latin typeface="Arial" panose="020B0604020202020204" pitchFamily="34" charset="0"/>
              </a:rPr>
              <a:t>Cheyennes</a:t>
            </a:r>
            <a:r>
              <a:rPr lang="en-US" sz="3600" b="0" i="0" dirty="0">
                <a:effectLst/>
                <a:latin typeface="Arial" panose="020B0604020202020204" pitchFamily="34" charset="0"/>
              </a:rPr>
              <a:t> whenever and</a:t>
            </a:r>
          </a:p>
          <a:p>
            <a:pPr algn="l"/>
            <a:r>
              <a:rPr lang="en-US" sz="3600" b="0" i="0" dirty="0">
                <a:effectLst/>
                <a:latin typeface="Arial" panose="020B0604020202020204" pitchFamily="34" charset="0"/>
              </a:rPr>
              <a:t> wherever found.“</a:t>
            </a:r>
          </a:p>
          <a:p>
            <a:r>
              <a:rPr lang="en-US" sz="3600" dirty="0"/>
              <a:t>--</a:t>
            </a:r>
            <a:r>
              <a:rPr lang="en-US" sz="3600" dirty="0">
                <a:latin typeface="Arial" panose="020B0604020202020204" pitchFamily="34" charset="0"/>
              </a:rPr>
              <a:t>Colonel John Chivington</a:t>
            </a:r>
            <a:endParaRPr lang="en-US" sz="4000" i="1" dirty="0"/>
          </a:p>
        </p:txBody>
      </p:sp>
      <p:pic>
        <p:nvPicPr>
          <p:cNvPr id="4" name="Picture 3">
            <a:extLst>
              <a:ext uri="{FF2B5EF4-FFF2-40B4-BE49-F238E27FC236}">
                <a16:creationId xmlns:a16="http://schemas.microsoft.com/office/drawing/2014/main" id="{2FEC5090-126C-889B-496A-3B876EFB2D9C}"/>
              </a:ext>
            </a:extLst>
          </p:cNvPr>
          <p:cNvPicPr>
            <a:picLocks noChangeAspect="1"/>
          </p:cNvPicPr>
          <p:nvPr/>
        </p:nvPicPr>
        <p:blipFill>
          <a:blip r:embed="rId2"/>
          <a:stretch>
            <a:fillRect/>
          </a:stretch>
        </p:blipFill>
        <p:spPr>
          <a:xfrm>
            <a:off x="10008309" y="2660692"/>
            <a:ext cx="1766597" cy="1519103"/>
          </a:xfrm>
          <a:prstGeom prst="rect">
            <a:avLst/>
          </a:prstGeom>
        </p:spPr>
      </p:pic>
    </p:spTree>
    <p:extLst>
      <p:ext uri="{BB962C8B-B14F-4D97-AF65-F5344CB8AC3E}">
        <p14:creationId xmlns:p14="http://schemas.microsoft.com/office/powerpoint/2010/main" val="1503565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A House Divided</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a:bodyPr>
          <a:lstStyle/>
          <a:p>
            <a:pPr marL="0" indent="0">
              <a:buNone/>
            </a:pPr>
            <a:r>
              <a:rPr lang="en-US" sz="3600" b="1" dirty="0"/>
              <a:t>1)  What Price Manifest Destiny?</a:t>
            </a:r>
          </a:p>
          <a:p>
            <a:pPr marL="0" indent="0">
              <a:buNone/>
            </a:pPr>
            <a:r>
              <a:rPr lang="en-US" sz="3600" b="1" dirty="0"/>
              <a:t>2) Changing of the Guard in the West</a:t>
            </a:r>
          </a:p>
          <a:p>
            <a:pPr marL="0" indent="0">
              <a:buNone/>
            </a:pPr>
            <a:r>
              <a:rPr lang="en-US" sz="3600" b="1" dirty="0"/>
              <a:t>3) The Dakota War of 1862</a:t>
            </a:r>
          </a:p>
          <a:p>
            <a:pPr marL="0" indent="0">
              <a:buNone/>
            </a:pPr>
            <a:r>
              <a:rPr lang="en-US" sz="3600" b="1" dirty="0"/>
              <a:t>4) Sand Creek</a:t>
            </a:r>
          </a:p>
          <a:p>
            <a:pPr marL="0" indent="0">
              <a:buNone/>
            </a:pPr>
            <a:r>
              <a:rPr lang="en-US" sz="3600" b="1" dirty="0"/>
              <a:t>5) </a:t>
            </a:r>
            <a:r>
              <a:rPr lang="en-US" sz="3600" i="1" dirty="0"/>
              <a:t>“... and dedicated to the proposition ...”</a:t>
            </a:r>
          </a:p>
          <a:p>
            <a:pPr marL="0" indent="0">
              <a:buNone/>
            </a:pPr>
            <a:endParaRPr lang="en-US" sz="6000" b="1" dirty="0">
              <a:solidFill>
                <a:srgbClr val="FFFF00"/>
              </a:solidFill>
            </a:endParaRPr>
          </a:p>
          <a:p>
            <a:endParaRPr lang="en-US" sz="6000" dirty="0"/>
          </a:p>
        </p:txBody>
      </p:sp>
      <p:pic>
        <p:nvPicPr>
          <p:cNvPr id="8" name="Picture 7">
            <a:extLst>
              <a:ext uri="{FF2B5EF4-FFF2-40B4-BE49-F238E27FC236}">
                <a16:creationId xmlns:a16="http://schemas.microsoft.com/office/drawing/2014/main" id="{7350DA38-0803-2C95-957B-8A5FBD83508F}"/>
              </a:ext>
            </a:extLst>
          </p:cNvPr>
          <p:cNvPicPr>
            <a:picLocks noChangeAspect="1"/>
          </p:cNvPicPr>
          <p:nvPr/>
        </p:nvPicPr>
        <p:blipFill>
          <a:blip r:embed="rId2"/>
          <a:stretch>
            <a:fillRect/>
          </a:stretch>
        </p:blipFill>
        <p:spPr>
          <a:xfrm>
            <a:off x="10548305" y="753228"/>
            <a:ext cx="1643695" cy="1080938"/>
          </a:xfrm>
          <a:prstGeom prst="rect">
            <a:avLst/>
          </a:prstGeom>
        </p:spPr>
      </p:pic>
    </p:spTree>
    <p:extLst>
      <p:ext uri="{BB962C8B-B14F-4D97-AF65-F5344CB8AC3E}">
        <p14:creationId xmlns:p14="http://schemas.microsoft.com/office/powerpoint/2010/main" val="339779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A7B8-64B2-3712-F469-8EB1BA0C5B43}"/>
              </a:ext>
            </a:extLst>
          </p:cNvPr>
          <p:cNvSpPr>
            <a:spLocks noGrp="1"/>
          </p:cNvSpPr>
          <p:nvPr>
            <p:ph type="title"/>
          </p:nvPr>
        </p:nvSpPr>
        <p:spPr/>
        <p:txBody>
          <a:bodyPr/>
          <a:lstStyle/>
          <a:p>
            <a:pPr algn="ctr"/>
            <a:r>
              <a:rPr lang="en-US" sz="3600" dirty="0"/>
              <a:t>Sand Creek</a:t>
            </a:r>
            <a:endParaRPr lang="en-US" dirty="0"/>
          </a:p>
        </p:txBody>
      </p:sp>
      <p:sp>
        <p:nvSpPr>
          <p:cNvPr id="3" name="Content Placeholder 2">
            <a:extLst>
              <a:ext uri="{FF2B5EF4-FFF2-40B4-BE49-F238E27FC236}">
                <a16:creationId xmlns:a16="http://schemas.microsoft.com/office/drawing/2014/main" id="{44BD7285-834E-39D3-926B-852640B7E56B}"/>
              </a:ext>
            </a:extLst>
          </p:cNvPr>
          <p:cNvSpPr>
            <a:spLocks noGrp="1"/>
          </p:cNvSpPr>
          <p:nvPr>
            <p:ph idx="1"/>
          </p:nvPr>
        </p:nvSpPr>
        <p:spPr>
          <a:xfrm>
            <a:off x="680322" y="2336873"/>
            <a:ext cx="10918120" cy="3599316"/>
          </a:xfrm>
        </p:spPr>
        <p:txBody>
          <a:bodyPr>
            <a:normAutofit/>
          </a:bodyPr>
          <a:lstStyle/>
          <a:p>
            <a:r>
              <a:rPr lang="en-US" dirty="0"/>
              <a:t>Despite the fears of a general Indian uprising, most Plains tribes remained peaceful through 18</a:t>
            </a:r>
            <a:r>
              <a:rPr lang="en-US" sz="2400" dirty="0"/>
              <a:t>63 and into 1864. Nevertheless, anti</a:t>
            </a:r>
            <a:r>
              <a:rPr lang="en-US" dirty="0"/>
              <a:t>-</a:t>
            </a:r>
            <a:r>
              <a:rPr lang="en-US" sz="2400" dirty="0"/>
              <a:t>Indian sentiment among settlers in the Trans</a:t>
            </a:r>
            <a:r>
              <a:rPr lang="en-US" dirty="0"/>
              <a:t>-Mississippi grew.</a:t>
            </a:r>
          </a:p>
          <a:p>
            <a:r>
              <a:rPr lang="en-US" dirty="0"/>
              <a:t>In the spring of </a:t>
            </a:r>
            <a:r>
              <a:rPr lang="en-US" sz="2400" dirty="0"/>
              <a:t>1864, </a:t>
            </a:r>
            <a:r>
              <a:rPr lang="en-US" dirty="0"/>
              <a:t>Governor John Evans of Colorado and his military commander Colonel John Chivington (a former Methodist clergyman) decided on a military campaign against the Cheyenne and Arapaho to break their resistance to further settlement.</a:t>
            </a:r>
          </a:p>
          <a:p>
            <a:r>
              <a:rPr lang="en-US" dirty="0"/>
              <a:t>They began their campaign by striking at a number of Indian camps.</a:t>
            </a:r>
          </a:p>
        </p:txBody>
      </p:sp>
      <p:pic>
        <p:nvPicPr>
          <p:cNvPr id="4" name="Picture 3">
            <a:extLst>
              <a:ext uri="{FF2B5EF4-FFF2-40B4-BE49-F238E27FC236}">
                <a16:creationId xmlns:a16="http://schemas.microsoft.com/office/drawing/2014/main" id="{6FEF7BB7-AA51-EF1A-B63F-59C6746D3362}"/>
              </a:ext>
            </a:extLst>
          </p:cNvPr>
          <p:cNvPicPr>
            <a:picLocks noChangeAspect="1"/>
          </p:cNvPicPr>
          <p:nvPr/>
        </p:nvPicPr>
        <p:blipFill>
          <a:blip r:embed="rId2"/>
          <a:stretch>
            <a:fillRect/>
          </a:stretch>
        </p:blipFill>
        <p:spPr>
          <a:xfrm>
            <a:off x="10628380" y="534145"/>
            <a:ext cx="1766597" cy="1519103"/>
          </a:xfrm>
          <a:prstGeom prst="rect">
            <a:avLst/>
          </a:prstGeom>
        </p:spPr>
      </p:pic>
    </p:spTree>
    <p:extLst>
      <p:ext uri="{BB962C8B-B14F-4D97-AF65-F5344CB8AC3E}">
        <p14:creationId xmlns:p14="http://schemas.microsoft.com/office/powerpoint/2010/main" val="2813708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11A3-F41D-5BEF-354D-2B9255D3122A}"/>
              </a:ext>
            </a:extLst>
          </p:cNvPr>
          <p:cNvSpPr>
            <a:spLocks noGrp="1"/>
          </p:cNvSpPr>
          <p:nvPr>
            <p:ph type="title"/>
          </p:nvPr>
        </p:nvSpPr>
        <p:spPr/>
        <p:txBody>
          <a:bodyPr/>
          <a:lstStyle/>
          <a:p>
            <a:pPr algn="ctr"/>
            <a:r>
              <a:rPr lang="en-US" sz="3600" dirty="0"/>
              <a:t>Sand Creek</a:t>
            </a:r>
            <a:endParaRPr lang="en-US" dirty="0"/>
          </a:p>
        </p:txBody>
      </p:sp>
      <p:sp>
        <p:nvSpPr>
          <p:cNvPr id="3" name="Content Placeholder 2">
            <a:extLst>
              <a:ext uri="{FF2B5EF4-FFF2-40B4-BE49-F238E27FC236}">
                <a16:creationId xmlns:a16="http://schemas.microsoft.com/office/drawing/2014/main" id="{92E1715F-5FB2-9766-AB01-B7BC27DBE810}"/>
              </a:ext>
            </a:extLst>
          </p:cNvPr>
          <p:cNvSpPr>
            <a:spLocks noGrp="1"/>
          </p:cNvSpPr>
          <p:nvPr>
            <p:ph idx="1"/>
          </p:nvPr>
        </p:nvSpPr>
        <p:spPr>
          <a:xfrm>
            <a:off x="680320" y="2336872"/>
            <a:ext cx="10902079" cy="4079969"/>
          </a:xfrm>
        </p:spPr>
        <p:txBody>
          <a:bodyPr>
            <a:normAutofit/>
          </a:bodyPr>
          <a:lstStyle/>
          <a:p>
            <a:r>
              <a:rPr lang="en-US" dirty="0">
                <a:solidFill>
                  <a:srgbClr val="FFFF00"/>
                </a:solidFill>
              </a:rPr>
              <a:t>July 18</a:t>
            </a:r>
            <a:r>
              <a:rPr lang="en-US" sz="2400" dirty="0">
                <a:solidFill>
                  <a:srgbClr val="FFFF00"/>
                </a:solidFill>
              </a:rPr>
              <a:t>6</a:t>
            </a:r>
            <a:r>
              <a:rPr lang="en-US" dirty="0">
                <a:solidFill>
                  <a:srgbClr val="FFFF00"/>
                </a:solidFill>
              </a:rPr>
              <a:t>4: </a:t>
            </a:r>
            <a:r>
              <a:rPr lang="en-US" dirty="0"/>
              <a:t>Some Cheyenne and Arapaho war parties began striking back. </a:t>
            </a:r>
          </a:p>
          <a:p>
            <a:r>
              <a:rPr lang="en-US" dirty="0">
                <a:solidFill>
                  <a:srgbClr val="FFFF00"/>
                </a:solidFill>
              </a:rPr>
              <a:t>September 18</a:t>
            </a:r>
            <a:r>
              <a:rPr lang="en-US" sz="2400" dirty="0">
                <a:solidFill>
                  <a:srgbClr val="FFFF00"/>
                </a:solidFill>
              </a:rPr>
              <a:t>6</a:t>
            </a:r>
            <a:r>
              <a:rPr lang="en-US" dirty="0">
                <a:solidFill>
                  <a:srgbClr val="FFFF00"/>
                </a:solidFill>
              </a:rPr>
              <a:t>4: </a:t>
            </a:r>
            <a:r>
              <a:rPr lang="en-US" dirty="0"/>
              <a:t>Black Kettle and other peace chiefs meet with Governor Evans. If they want peace, take their people to nearest Army Fort to show they are not hostile. </a:t>
            </a:r>
          </a:p>
          <a:p>
            <a:r>
              <a:rPr lang="en-US" dirty="0">
                <a:solidFill>
                  <a:srgbClr val="FFFF00"/>
                </a:solidFill>
              </a:rPr>
              <a:t>November 18</a:t>
            </a:r>
            <a:r>
              <a:rPr lang="en-US" sz="2400" dirty="0">
                <a:solidFill>
                  <a:srgbClr val="FFFF00"/>
                </a:solidFill>
              </a:rPr>
              <a:t>6</a:t>
            </a:r>
            <a:r>
              <a:rPr lang="en-US" dirty="0">
                <a:solidFill>
                  <a:srgbClr val="FFFF00"/>
                </a:solidFill>
              </a:rPr>
              <a:t>4: </a:t>
            </a:r>
            <a:r>
              <a:rPr lang="en-US" dirty="0"/>
              <a:t>Black Kettle takes his village to Fort Lyon, whose commander says he has orders to fire on any Indians trying to approach. Tells Black Kettle to camp near Sand Creek while he asks for instructions from his superiors.</a:t>
            </a:r>
          </a:p>
          <a:p>
            <a:endParaRPr lang="en-US" dirty="0"/>
          </a:p>
        </p:txBody>
      </p:sp>
      <p:pic>
        <p:nvPicPr>
          <p:cNvPr id="5" name="Picture 4">
            <a:extLst>
              <a:ext uri="{FF2B5EF4-FFF2-40B4-BE49-F238E27FC236}">
                <a16:creationId xmlns:a16="http://schemas.microsoft.com/office/drawing/2014/main" id="{63F7FF8A-FCED-DA5D-CD56-7D751D4180FF}"/>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4178245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5883-C2DC-0173-9868-9971D28ACF16}"/>
              </a:ext>
            </a:extLst>
          </p:cNvPr>
          <p:cNvSpPr>
            <a:spLocks noGrp="1"/>
          </p:cNvSpPr>
          <p:nvPr>
            <p:ph type="title"/>
          </p:nvPr>
        </p:nvSpPr>
        <p:spPr/>
        <p:txBody>
          <a:bodyPr/>
          <a:lstStyle/>
          <a:p>
            <a:pPr algn="ctr"/>
            <a:r>
              <a:rPr lang="en-US" sz="3600" dirty="0"/>
              <a:t>Sand Creek</a:t>
            </a:r>
            <a:endParaRPr lang="en-US" dirty="0"/>
          </a:p>
        </p:txBody>
      </p:sp>
      <p:sp>
        <p:nvSpPr>
          <p:cNvPr id="3" name="Content Placeholder 2">
            <a:extLst>
              <a:ext uri="{FF2B5EF4-FFF2-40B4-BE49-F238E27FC236}">
                <a16:creationId xmlns:a16="http://schemas.microsoft.com/office/drawing/2014/main" id="{428190BD-7515-F799-F804-52CFF61A450F}"/>
              </a:ext>
            </a:extLst>
          </p:cNvPr>
          <p:cNvSpPr>
            <a:spLocks noGrp="1"/>
          </p:cNvSpPr>
          <p:nvPr>
            <p:ph idx="1"/>
          </p:nvPr>
        </p:nvSpPr>
        <p:spPr>
          <a:xfrm>
            <a:off x="112295" y="2336873"/>
            <a:ext cx="5534527" cy="3599316"/>
          </a:xfrm>
        </p:spPr>
        <p:txBody>
          <a:bodyPr/>
          <a:lstStyle/>
          <a:p>
            <a:r>
              <a:rPr lang="en-US" i="1" dirty="0"/>
              <a:t>“I want you to get all the chiefs of the soldiers to understand that we are for peace, and we have made peace, that we may not be mistaken by them for enemies.”</a:t>
            </a:r>
          </a:p>
          <a:p>
            <a:pPr marL="1371600" lvl="3" indent="0">
              <a:buNone/>
            </a:pPr>
            <a:r>
              <a:rPr lang="en-US" sz="2400" dirty="0"/>
              <a:t>		Black Kettle</a:t>
            </a:r>
          </a:p>
        </p:txBody>
      </p:sp>
      <p:pic>
        <p:nvPicPr>
          <p:cNvPr id="6" name="Picture 5">
            <a:extLst>
              <a:ext uri="{FF2B5EF4-FFF2-40B4-BE49-F238E27FC236}">
                <a16:creationId xmlns:a16="http://schemas.microsoft.com/office/drawing/2014/main" id="{91D63541-B53D-DF5D-1C83-3E5FDBF1DF69}"/>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2069185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11A3-F41D-5BEF-354D-2B9255D3122A}"/>
              </a:ext>
            </a:extLst>
          </p:cNvPr>
          <p:cNvSpPr>
            <a:spLocks noGrp="1"/>
          </p:cNvSpPr>
          <p:nvPr>
            <p:ph type="title"/>
          </p:nvPr>
        </p:nvSpPr>
        <p:spPr/>
        <p:txBody>
          <a:bodyPr/>
          <a:lstStyle/>
          <a:p>
            <a:pPr algn="ctr"/>
            <a:r>
              <a:rPr lang="en-US" sz="3600" dirty="0"/>
              <a:t>Sand Creek</a:t>
            </a:r>
            <a:endParaRPr lang="en-US" dirty="0"/>
          </a:p>
        </p:txBody>
      </p:sp>
      <p:sp>
        <p:nvSpPr>
          <p:cNvPr id="3" name="Content Placeholder 2">
            <a:extLst>
              <a:ext uri="{FF2B5EF4-FFF2-40B4-BE49-F238E27FC236}">
                <a16:creationId xmlns:a16="http://schemas.microsoft.com/office/drawing/2014/main" id="{92E1715F-5FB2-9766-AB01-B7BC27DBE810}"/>
              </a:ext>
            </a:extLst>
          </p:cNvPr>
          <p:cNvSpPr>
            <a:spLocks noGrp="1"/>
          </p:cNvSpPr>
          <p:nvPr>
            <p:ph idx="1"/>
          </p:nvPr>
        </p:nvSpPr>
        <p:spPr>
          <a:xfrm>
            <a:off x="680321" y="2336872"/>
            <a:ext cx="7132184" cy="4079969"/>
          </a:xfrm>
        </p:spPr>
        <p:txBody>
          <a:bodyPr>
            <a:normAutofit lnSpcReduction="10000"/>
          </a:bodyPr>
          <a:lstStyle/>
          <a:p>
            <a:r>
              <a:rPr lang="en-US" dirty="0">
                <a:solidFill>
                  <a:srgbClr val="FFFF00"/>
                </a:solidFill>
              </a:rPr>
              <a:t>Late November 18</a:t>
            </a:r>
            <a:r>
              <a:rPr lang="en-US" sz="2400" dirty="0">
                <a:solidFill>
                  <a:srgbClr val="FFFF00"/>
                </a:solidFill>
              </a:rPr>
              <a:t>6</a:t>
            </a:r>
            <a:r>
              <a:rPr lang="en-US" dirty="0">
                <a:solidFill>
                  <a:srgbClr val="FFFF00"/>
                </a:solidFill>
              </a:rPr>
              <a:t>4: </a:t>
            </a:r>
            <a:r>
              <a:rPr lang="en-US" dirty="0"/>
              <a:t>Colonel Chivington arrives at Fort Lyon with a regiment of locally-raised volunteer cavalry, is told of Black Kettle’s location, and sets out to attack his village. </a:t>
            </a:r>
          </a:p>
          <a:p>
            <a:r>
              <a:rPr lang="en-US" dirty="0"/>
              <a:t>Several of his officers question the morality of the attack.</a:t>
            </a:r>
          </a:p>
          <a:p>
            <a:r>
              <a:rPr lang="en-US" i="1" dirty="0"/>
              <a:t>“I believe it to be right and honorable to use any means under God’s heaven to kill Indians that would kill women and children, and damn any man who is in sympathy with Indians.”</a:t>
            </a:r>
          </a:p>
          <a:p>
            <a:pPr marL="1828800" lvl="4" indent="0">
              <a:buNone/>
            </a:pPr>
            <a:r>
              <a:rPr lang="en-US" sz="2400" dirty="0"/>
              <a:t>	Colonel (former Reverend) 			John Chivington</a:t>
            </a:r>
          </a:p>
          <a:p>
            <a:endParaRPr lang="en-US" dirty="0"/>
          </a:p>
        </p:txBody>
      </p:sp>
      <p:pic>
        <p:nvPicPr>
          <p:cNvPr id="4" name="Picture 3">
            <a:extLst>
              <a:ext uri="{FF2B5EF4-FFF2-40B4-BE49-F238E27FC236}">
                <a16:creationId xmlns:a16="http://schemas.microsoft.com/office/drawing/2014/main" id="{F7891696-324F-593B-7EF4-9090A4DBC9FA}"/>
              </a:ext>
            </a:extLst>
          </p:cNvPr>
          <p:cNvPicPr>
            <a:picLocks noChangeAspect="1"/>
          </p:cNvPicPr>
          <p:nvPr/>
        </p:nvPicPr>
        <p:blipFill>
          <a:blip r:embed="rId2"/>
          <a:stretch>
            <a:fillRect/>
          </a:stretch>
        </p:blipFill>
        <p:spPr>
          <a:xfrm>
            <a:off x="10628380" y="534145"/>
            <a:ext cx="1766597" cy="1519103"/>
          </a:xfrm>
          <a:prstGeom prst="rect">
            <a:avLst/>
          </a:prstGeom>
        </p:spPr>
      </p:pic>
    </p:spTree>
    <p:extLst>
      <p:ext uri="{BB962C8B-B14F-4D97-AF65-F5344CB8AC3E}">
        <p14:creationId xmlns:p14="http://schemas.microsoft.com/office/powerpoint/2010/main" val="3133448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5883-C2DC-0173-9868-9971D28ACF16}"/>
              </a:ext>
            </a:extLst>
          </p:cNvPr>
          <p:cNvSpPr>
            <a:spLocks noGrp="1"/>
          </p:cNvSpPr>
          <p:nvPr>
            <p:ph type="title"/>
          </p:nvPr>
        </p:nvSpPr>
        <p:spPr/>
        <p:txBody>
          <a:bodyPr/>
          <a:lstStyle/>
          <a:p>
            <a:pPr algn="ctr"/>
            <a:r>
              <a:rPr lang="en-US" sz="3600" dirty="0"/>
              <a:t>Sand Creek</a:t>
            </a:r>
            <a:endParaRPr lang="en-US" dirty="0"/>
          </a:p>
        </p:txBody>
      </p:sp>
      <p:sp>
        <p:nvSpPr>
          <p:cNvPr id="3" name="Content Placeholder 2">
            <a:extLst>
              <a:ext uri="{FF2B5EF4-FFF2-40B4-BE49-F238E27FC236}">
                <a16:creationId xmlns:a16="http://schemas.microsoft.com/office/drawing/2014/main" id="{428190BD-7515-F799-F804-52CFF61A450F}"/>
              </a:ext>
            </a:extLst>
          </p:cNvPr>
          <p:cNvSpPr>
            <a:spLocks noGrp="1"/>
          </p:cNvSpPr>
          <p:nvPr>
            <p:ph idx="1"/>
          </p:nvPr>
        </p:nvSpPr>
        <p:spPr>
          <a:xfrm>
            <a:off x="680321" y="2336872"/>
            <a:ext cx="5415679" cy="4320601"/>
          </a:xfrm>
        </p:spPr>
        <p:txBody>
          <a:bodyPr>
            <a:normAutofit lnSpcReduction="10000"/>
          </a:bodyPr>
          <a:lstStyle/>
          <a:p>
            <a:r>
              <a:rPr lang="en-US" dirty="0">
                <a:solidFill>
                  <a:srgbClr val="FFFF00"/>
                </a:solidFill>
              </a:rPr>
              <a:t>November 29, 18</a:t>
            </a:r>
            <a:r>
              <a:rPr lang="en-US" sz="2400" dirty="0">
                <a:solidFill>
                  <a:srgbClr val="FFFF00"/>
                </a:solidFill>
              </a:rPr>
              <a:t>6</a:t>
            </a:r>
            <a:r>
              <a:rPr lang="en-US" dirty="0">
                <a:solidFill>
                  <a:srgbClr val="FFFF00"/>
                </a:solidFill>
              </a:rPr>
              <a:t>4: </a:t>
            </a:r>
            <a:r>
              <a:rPr lang="en-US" dirty="0"/>
              <a:t>Black Kettle raised an American flag and a white flag on a flagpole in the center of the camp. Chivington attacked.</a:t>
            </a:r>
          </a:p>
          <a:p>
            <a:r>
              <a:rPr lang="en-US" i="1" dirty="0"/>
              <a:t>“They were scalped, their brains knocked out; the men used their knives, ripped open women, clubbed little children, knocked them in the head with their guns, beat heir brains out, mutilated their bodies in every sense of the word.”</a:t>
            </a:r>
          </a:p>
          <a:p>
            <a:pPr marL="914400" lvl="2" indent="0">
              <a:buNone/>
            </a:pPr>
            <a:r>
              <a:rPr lang="en-US" sz="2400" dirty="0"/>
              <a:t>John Smith, Army Interpreter</a:t>
            </a:r>
          </a:p>
        </p:txBody>
      </p:sp>
      <p:pic>
        <p:nvPicPr>
          <p:cNvPr id="4" name="Picture 3">
            <a:extLst>
              <a:ext uri="{FF2B5EF4-FFF2-40B4-BE49-F238E27FC236}">
                <a16:creationId xmlns:a16="http://schemas.microsoft.com/office/drawing/2014/main" id="{122AAD83-36B3-F182-EEED-76C27715BEFA}"/>
              </a:ext>
            </a:extLst>
          </p:cNvPr>
          <p:cNvPicPr>
            <a:picLocks noChangeAspect="1"/>
          </p:cNvPicPr>
          <p:nvPr/>
        </p:nvPicPr>
        <p:blipFill>
          <a:blip r:embed="rId2"/>
          <a:stretch>
            <a:fillRect/>
          </a:stretch>
        </p:blipFill>
        <p:spPr>
          <a:xfrm>
            <a:off x="10628380" y="534145"/>
            <a:ext cx="1766597" cy="1519103"/>
          </a:xfrm>
          <a:prstGeom prst="rect">
            <a:avLst/>
          </a:prstGeom>
        </p:spPr>
      </p:pic>
    </p:spTree>
    <p:extLst>
      <p:ext uri="{BB962C8B-B14F-4D97-AF65-F5344CB8AC3E}">
        <p14:creationId xmlns:p14="http://schemas.microsoft.com/office/powerpoint/2010/main" val="2235729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5883-C2DC-0173-9868-9971D28ACF16}"/>
              </a:ext>
            </a:extLst>
          </p:cNvPr>
          <p:cNvSpPr>
            <a:spLocks noGrp="1"/>
          </p:cNvSpPr>
          <p:nvPr>
            <p:ph type="title"/>
          </p:nvPr>
        </p:nvSpPr>
        <p:spPr/>
        <p:txBody>
          <a:bodyPr/>
          <a:lstStyle/>
          <a:p>
            <a:pPr algn="ctr"/>
            <a:r>
              <a:rPr lang="en-US" sz="3600" dirty="0"/>
              <a:t>Sand Creek -- Aftermath</a:t>
            </a:r>
            <a:endParaRPr lang="en-US" dirty="0"/>
          </a:p>
        </p:txBody>
      </p:sp>
      <p:sp>
        <p:nvSpPr>
          <p:cNvPr id="3" name="Content Placeholder 2">
            <a:extLst>
              <a:ext uri="{FF2B5EF4-FFF2-40B4-BE49-F238E27FC236}">
                <a16:creationId xmlns:a16="http://schemas.microsoft.com/office/drawing/2014/main" id="{428190BD-7515-F799-F804-52CFF61A450F}"/>
              </a:ext>
            </a:extLst>
          </p:cNvPr>
          <p:cNvSpPr>
            <a:spLocks noGrp="1"/>
          </p:cNvSpPr>
          <p:nvPr>
            <p:ph idx="1"/>
          </p:nvPr>
        </p:nvSpPr>
        <p:spPr>
          <a:xfrm>
            <a:off x="680321" y="2336872"/>
            <a:ext cx="10853953" cy="4320601"/>
          </a:xfrm>
        </p:spPr>
        <p:txBody>
          <a:bodyPr>
            <a:normAutofit/>
          </a:bodyPr>
          <a:lstStyle/>
          <a:p>
            <a:r>
              <a:rPr lang="en-US" dirty="0"/>
              <a:t>Over two hundred Cheyenne died at Sand Creek, two thirds of them women and children. Somehow, Black Kettle escaped, but nine other peace chief died. </a:t>
            </a:r>
          </a:p>
          <a:p>
            <a:r>
              <a:rPr lang="en-US" dirty="0"/>
              <a:t>Faced with the evidence of how Whites would treat Indians committed to peace, a great council of the chiefs of the Cheyenne, Arapaho, and Lakota met and smoked the war pipe.</a:t>
            </a:r>
          </a:p>
          <a:p>
            <a:r>
              <a:rPr lang="en-US" dirty="0"/>
              <a:t>In the winter of 18</a:t>
            </a:r>
            <a:r>
              <a:rPr lang="en-US" sz="2400" dirty="0"/>
              <a:t>6</a:t>
            </a:r>
            <a:r>
              <a:rPr lang="en-US" dirty="0"/>
              <a:t>4</a:t>
            </a:r>
            <a:r>
              <a:rPr lang="en-US" sz="2400" dirty="0"/>
              <a:t>-6</a:t>
            </a:r>
            <a:r>
              <a:rPr lang="en-US" dirty="0"/>
              <a:t>5, war parties raided all along the Platte River, burned stage stations, sacked settlement, killed settlers, and wiped out one Army supply wagon train.</a:t>
            </a:r>
          </a:p>
          <a:p>
            <a:r>
              <a:rPr lang="en-US" dirty="0"/>
              <a:t>Far from breaking Cheyenne resistance, Sand Creek set the frontier ablaze.</a:t>
            </a:r>
          </a:p>
        </p:txBody>
      </p:sp>
      <p:pic>
        <p:nvPicPr>
          <p:cNvPr id="4" name="Picture 3">
            <a:extLst>
              <a:ext uri="{FF2B5EF4-FFF2-40B4-BE49-F238E27FC236}">
                <a16:creationId xmlns:a16="http://schemas.microsoft.com/office/drawing/2014/main" id="{122AAD83-36B3-F182-EEED-76C27715BEFA}"/>
              </a:ext>
            </a:extLst>
          </p:cNvPr>
          <p:cNvPicPr>
            <a:picLocks noChangeAspect="1"/>
          </p:cNvPicPr>
          <p:nvPr/>
        </p:nvPicPr>
        <p:blipFill>
          <a:blip r:embed="rId2"/>
          <a:stretch>
            <a:fillRect/>
          </a:stretch>
        </p:blipFill>
        <p:spPr>
          <a:xfrm>
            <a:off x="10628380" y="534145"/>
            <a:ext cx="1766597" cy="1519103"/>
          </a:xfrm>
          <a:prstGeom prst="rect">
            <a:avLst/>
          </a:prstGeom>
        </p:spPr>
      </p:pic>
    </p:spTree>
    <p:extLst>
      <p:ext uri="{BB962C8B-B14F-4D97-AF65-F5344CB8AC3E}">
        <p14:creationId xmlns:p14="http://schemas.microsoft.com/office/powerpoint/2010/main" val="2498161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a:xfrm>
            <a:off x="128337" y="2733709"/>
            <a:ext cx="8696119" cy="1373070"/>
          </a:xfrm>
        </p:spPr>
        <p:txBody>
          <a:bodyPr/>
          <a:lstStyle/>
          <a:p>
            <a:pPr algn="ctr"/>
            <a:r>
              <a:rPr lang="en-US" sz="4800" dirty="0"/>
              <a:t>PART </a:t>
            </a:r>
            <a:r>
              <a:rPr lang="en-US" sz="4800" b="0" i="0" dirty="0">
                <a:effectLst/>
              </a:rPr>
              <a:t>5</a:t>
            </a:r>
            <a:r>
              <a:rPr lang="en-US" sz="4800" dirty="0"/>
              <a:t>: </a:t>
            </a:r>
            <a:br>
              <a:rPr lang="en-US" sz="4800" dirty="0"/>
            </a:br>
            <a:r>
              <a:rPr lang="en-US" sz="3400" i="1" dirty="0"/>
              <a:t>“... and dedicated to the proposition ...”</a:t>
            </a:r>
            <a:endParaRPr lang="en-US" sz="34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652211"/>
            <a:ext cx="9923510" cy="1682328"/>
          </a:xfrm>
        </p:spPr>
        <p:txBody>
          <a:bodyPr>
            <a:normAutofit fontScale="92500" lnSpcReduction="10000"/>
          </a:bodyPr>
          <a:lstStyle/>
          <a:p>
            <a:pPr algn="ctr"/>
            <a:r>
              <a:rPr lang="en-US" sz="4000" i="1" dirty="0"/>
              <a:t>For a long time, the issue that had divided America was what to make of the phrase, </a:t>
            </a:r>
          </a:p>
          <a:p>
            <a:pPr algn="ctr"/>
            <a:r>
              <a:rPr lang="en-US" sz="4000" i="1" dirty="0">
                <a:solidFill>
                  <a:srgbClr val="FFFF00"/>
                </a:solidFill>
              </a:rPr>
              <a:t>“All men are created equal.”</a:t>
            </a:r>
          </a:p>
        </p:txBody>
      </p:sp>
      <p:pic>
        <p:nvPicPr>
          <p:cNvPr id="6" name="Picture 5">
            <a:extLst>
              <a:ext uri="{FF2B5EF4-FFF2-40B4-BE49-F238E27FC236}">
                <a16:creationId xmlns:a16="http://schemas.microsoft.com/office/drawing/2014/main" id="{F39321EC-229C-9D8F-81F5-66F0C70B61E5}"/>
              </a:ext>
            </a:extLst>
          </p:cNvPr>
          <p:cNvPicPr>
            <a:picLocks noChangeAspect="1"/>
          </p:cNvPicPr>
          <p:nvPr/>
        </p:nvPicPr>
        <p:blipFill>
          <a:blip r:embed="rId2"/>
          <a:stretch>
            <a:fillRect/>
          </a:stretch>
        </p:blipFill>
        <p:spPr>
          <a:xfrm>
            <a:off x="9529010" y="2653710"/>
            <a:ext cx="2421783" cy="1453069"/>
          </a:xfrm>
          <a:prstGeom prst="rect">
            <a:avLst/>
          </a:prstGeom>
        </p:spPr>
      </p:pic>
    </p:spTree>
    <p:extLst>
      <p:ext uri="{BB962C8B-B14F-4D97-AF65-F5344CB8AC3E}">
        <p14:creationId xmlns:p14="http://schemas.microsoft.com/office/powerpoint/2010/main" val="3089164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5826-9FD4-6A3D-27BA-5622F2062BEC}"/>
              </a:ext>
            </a:extLst>
          </p:cNvPr>
          <p:cNvSpPr>
            <a:spLocks noGrp="1"/>
          </p:cNvSpPr>
          <p:nvPr>
            <p:ph type="title"/>
          </p:nvPr>
        </p:nvSpPr>
        <p:spPr/>
        <p:txBody>
          <a:bodyPr/>
          <a:lstStyle/>
          <a:p>
            <a:pPr algn="ctr"/>
            <a:r>
              <a:rPr lang="en-US" dirty="0"/>
              <a:t>Lincoln’s Gettysburg Address</a:t>
            </a:r>
          </a:p>
        </p:txBody>
      </p:sp>
      <p:sp>
        <p:nvSpPr>
          <p:cNvPr id="3" name="Content Placeholder 2">
            <a:extLst>
              <a:ext uri="{FF2B5EF4-FFF2-40B4-BE49-F238E27FC236}">
                <a16:creationId xmlns:a16="http://schemas.microsoft.com/office/drawing/2014/main" id="{79231BB5-74BB-BE0F-10DC-50D02BD5668B}"/>
              </a:ext>
            </a:extLst>
          </p:cNvPr>
          <p:cNvSpPr>
            <a:spLocks noGrp="1"/>
          </p:cNvSpPr>
          <p:nvPr>
            <p:ph idx="1"/>
          </p:nvPr>
        </p:nvSpPr>
        <p:spPr>
          <a:xfrm>
            <a:off x="128337" y="2336872"/>
            <a:ext cx="5069305" cy="4304559"/>
          </a:xfrm>
        </p:spPr>
        <p:txBody>
          <a:bodyPr>
            <a:normAutofit lnSpcReduction="10000"/>
          </a:bodyPr>
          <a:lstStyle/>
          <a:p>
            <a:r>
              <a:rPr lang="en-US" sz="3200" dirty="0"/>
              <a:t>“Fourscore and seven years ago, our fathers brought forth, on this continent, a new nation, conceived in liberty, and dedicated to the proposition that </a:t>
            </a:r>
            <a:r>
              <a:rPr lang="en-US" sz="3200" i="1" dirty="0">
                <a:solidFill>
                  <a:srgbClr val="FFFF00"/>
                </a:solidFill>
              </a:rPr>
              <a:t>all men are created equal</a:t>
            </a:r>
            <a:r>
              <a:rPr lang="en-US" sz="3200" dirty="0"/>
              <a:t>.”</a:t>
            </a:r>
          </a:p>
          <a:p>
            <a:pPr marL="914400" lvl="2" indent="0" algn="r">
              <a:buNone/>
            </a:pPr>
            <a:r>
              <a:rPr lang="en-US" sz="3200" dirty="0"/>
              <a:t>Abraham Lincoln, November 19, 1863</a:t>
            </a:r>
          </a:p>
        </p:txBody>
      </p:sp>
      <p:pic>
        <p:nvPicPr>
          <p:cNvPr id="4" name="Picture 3">
            <a:extLst>
              <a:ext uri="{FF2B5EF4-FFF2-40B4-BE49-F238E27FC236}">
                <a16:creationId xmlns:a16="http://schemas.microsoft.com/office/drawing/2014/main" id="{7CB5321F-1E6F-7A4E-A3DB-A5FE351F015A}"/>
              </a:ext>
            </a:extLst>
          </p:cNvPr>
          <p:cNvPicPr>
            <a:picLocks noChangeAspect="1"/>
          </p:cNvPicPr>
          <p:nvPr/>
        </p:nvPicPr>
        <p:blipFill>
          <a:blip r:embed="rId2"/>
          <a:stretch>
            <a:fillRect/>
          </a:stretch>
        </p:blipFill>
        <p:spPr>
          <a:xfrm>
            <a:off x="10682865" y="855943"/>
            <a:ext cx="1380798" cy="828478"/>
          </a:xfrm>
          <a:prstGeom prst="rect">
            <a:avLst/>
          </a:prstGeom>
        </p:spPr>
      </p:pic>
    </p:spTree>
    <p:extLst>
      <p:ext uri="{BB962C8B-B14F-4D97-AF65-F5344CB8AC3E}">
        <p14:creationId xmlns:p14="http://schemas.microsoft.com/office/powerpoint/2010/main" val="3518774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8415-BBE0-ADE3-D740-722639A54AF3}"/>
              </a:ext>
            </a:extLst>
          </p:cNvPr>
          <p:cNvSpPr>
            <a:spLocks noGrp="1"/>
          </p:cNvSpPr>
          <p:nvPr>
            <p:ph type="title"/>
          </p:nvPr>
        </p:nvSpPr>
        <p:spPr/>
        <p:txBody>
          <a:bodyPr/>
          <a:lstStyle/>
          <a:p>
            <a:pPr algn="ctr"/>
            <a:r>
              <a:rPr lang="en-US" dirty="0"/>
              <a:t>The Reconstruction Amendments</a:t>
            </a:r>
          </a:p>
        </p:txBody>
      </p:sp>
      <p:sp>
        <p:nvSpPr>
          <p:cNvPr id="3" name="Content Placeholder 2">
            <a:extLst>
              <a:ext uri="{FF2B5EF4-FFF2-40B4-BE49-F238E27FC236}">
                <a16:creationId xmlns:a16="http://schemas.microsoft.com/office/drawing/2014/main" id="{57B0B76F-C5B7-1391-6F7C-358567A3E831}"/>
              </a:ext>
            </a:extLst>
          </p:cNvPr>
          <p:cNvSpPr>
            <a:spLocks noGrp="1"/>
          </p:cNvSpPr>
          <p:nvPr>
            <p:ph idx="1"/>
          </p:nvPr>
        </p:nvSpPr>
        <p:spPr>
          <a:xfrm>
            <a:off x="0" y="2336872"/>
            <a:ext cx="6962274" cy="4096011"/>
          </a:xfrm>
        </p:spPr>
        <p:txBody>
          <a:bodyPr>
            <a:normAutofit/>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13</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400" dirty="0">
                <a:effectLst/>
                <a:latin typeface="Calibri" panose="020F0502020204030204" pitchFamily="34" charset="0"/>
                <a:ea typeface="Calibri" panose="020F0502020204030204" pitchFamily="34" charset="0"/>
                <a:cs typeface="Times New Roman" panose="02020603050405020304" pitchFamily="18" charset="0"/>
              </a:rPr>
              <a:t> (1865): </a:t>
            </a:r>
            <a:r>
              <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Ended Slavery</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14</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th </a:t>
            </a:r>
            <a:r>
              <a:rPr lang="en-US" sz="2400" dirty="0">
                <a:effectLst/>
                <a:latin typeface="Calibri" panose="020F0502020204030204" pitchFamily="34" charset="0"/>
                <a:ea typeface="Calibri" panose="020F0502020204030204" pitchFamily="34" charset="0"/>
                <a:cs typeface="Times New Roman" panose="02020603050405020304" pitchFamily="18" charset="0"/>
              </a:rPr>
              <a:t>(1866): </a:t>
            </a:r>
            <a:r>
              <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Equal Protection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under the Law </a:t>
            </a:r>
          </a:p>
          <a:p>
            <a:pPr lvl="3">
              <a:lnSpc>
                <a:spcPct val="107000"/>
              </a:lnSpc>
              <a:spcBef>
                <a:spcPts val="0"/>
              </a:spcBef>
              <a:spcAft>
                <a:spcPts val="800"/>
              </a:spcAft>
              <a:tabLst>
                <a:tab pos="1371600" algn="l"/>
              </a:tabLst>
            </a:pPr>
            <a:r>
              <a:rPr lang="en-US" dirty="0">
                <a:effectLst/>
                <a:latin typeface="Georgia" panose="02040502050405020303" pitchFamily="18" charset="0"/>
                <a:ea typeface="Calibri" panose="020F0502020204030204" pitchFamily="34" charset="0"/>
                <a:cs typeface="Times New Roman" panose="02020603050405020304" pitchFamily="18" charset="0"/>
              </a:rPr>
              <a:t>14.4 The validity of the public debt of the United States, authorized by law, including debts incurred for payment of pensions and bounties for services in suppressing insurrection or rebellion, shall not be questioned.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15</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th </a:t>
            </a:r>
            <a:r>
              <a:rPr lang="en-US" sz="2400" dirty="0">
                <a:effectLst/>
                <a:latin typeface="Calibri" panose="020F0502020204030204" pitchFamily="34" charset="0"/>
                <a:ea typeface="Calibri" panose="020F0502020204030204" pitchFamily="34" charset="0"/>
                <a:cs typeface="Times New Roman" panose="02020603050405020304" pitchFamily="18" charset="0"/>
              </a:rPr>
              <a:t>(1870) : Prohibited Federal and State governments from denying a citizen the </a:t>
            </a:r>
            <a:r>
              <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right to vote</a:t>
            </a:r>
            <a:r>
              <a:rPr lang="en-US" sz="2400" dirty="0">
                <a:effectLst/>
                <a:latin typeface="Calibri" panose="020F0502020204030204" pitchFamily="34" charset="0"/>
                <a:ea typeface="Calibri" panose="020F0502020204030204" pitchFamily="34" charset="0"/>
                <a:cs typeface="Times New Roman" panose="02020603050405020304" pitchFamily="18" charset="0"/>
              </a:rPr>
              <a:t> based on “race, color, or previous condition of servitude.”.</a:t>
            </a:r>
          </a:p>
          <a:p>
            <a:endParaRPr lang="en-US" dirty="0"/>
          </a:p>
        </p:txBody>
      </p:sp>
      <p:pic>
        <p:nvPicPr>
          <p:cNvPr id="4" name="Picture 3">
            <a:extLst>
              <a:ext uri="{FF2B5EF4-FFF2-40B4-BE49-F238E27FC236}">
                <a16:creationId xmlns:a16="http://schemas.microsoft.com/office/drawing/2014/main" id="{7BB0DD1A-3EC2-45A7-0BF6-F30E5A207505}"/>
              </a:ext>
            </a:extLst>
          </p:cNvPr>
          <p:cNvPicPr>
            <a:picLocks noChangeAspect="1"/>
          </p:cNvPicPr>
          <p:nvPr/>
        </p:nvPicPr>
        <p:blipFill>
          <a:blip r:embed="rId3"/>
          <a:stretch>
            <a:fillRect/>
          </a:stretch>
        </p:blipFill>
        <p:spPr>
          <a:xfrm>
            <a:off x="10682865" y="855943"/>
            <a:ext cx="1380798" cy="828478"/>
          </a:xfrm>
          <a:prstGeom prst="rect">
            <a:avLst/>
          </a:prstGeom>
        </p:spPr>
      </p:pic>
    </p:spTree>
    <p:extLst>
      <p:ext uri="{BB962C8B-B14F-4D97-AF65-F5344CB8AC3E}">
        <p14:creationId xmlns:p14="http://schemas.microsoft.com/office/powerpoint/2010/main" val="905999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8415-BBE0-ADE3-D740-722639A54AF3}"/>
              </a:ext>
            </a:extLst>
          </p:cNvPr>
          <p:cNvSpPr>
            <a:spLocks noGrp="1"/>
          </p:cNvSpPr>
          <p:nvPr>
            <p:ph type="title"/>
          </p:nvPr>
        </p:nvSpPr>
        <p:spPr/>
        <p:txBody>
          <a:bodyPr/>
          <a:lstStyle/>
          <a:p>
            <a:pPr algn="ctr"/>
            <a:r>
              <a:rPr lang="en-US" dirty="0" err="1"/>
              <a:t>Anoher</a:t>
            </a:r>
            <a:r>
              <a:rPr lang="en-US" dirty="0"/>
              <a:t> Reconstruction Amendment</a:t>
            </a:r>
            <a:br>
              <a:rPr lang="en-US" dirty="0"/>
            </a:br>
            <a:r>
              <a:rPr lang="en-US" i="1" dirty="0"/>
              <a:t>(</a:t>
            </a:r>
            <a:r>
              <a:rPr lang="en-US" i="1" dirty="0" err="1"/>
              <a:t>kinda</a:t>
            </a:r>
            <a:r>
              <a:rPr lang="en-US" i="1" dirty="0"/>
              <a:t>’)</a:t>
            </a:r>
          </a:p>
        </p:txBody>
      </p:sp>
      <p:sp>
        <p:nvSpPr>
          <p:cNvPr id="3" name="Content Placeholder 2">
            <a:extLst>
              <a:ext uri="{FF2B5EF4-FFF2-40B4-BE49-F238E27FC236}">
                <a16:creationId xmlns:a16="http://schemas.microsoft.com/office/drawing/2014/main" id="{57B0B76F-C5B7-1391-6F7C-358567A3E831}"/>
              </a:ext>
            </a:extLst>
          </p:cNvPr>
          <p:cNvSpPr>
            <a:spLocks noGrp="1"/>
          </p:cNvSpPr>
          <p:nvPr>
            <p:ph idx="1"/>
          </p:nvPr>
        </p:nvSpPr>
        <p:spPr>
          <a:xfrm>
            <a:off x="680322" y="2336872"/>
            <a:ext cx="7035932" cy="4096011"/>
          </a:xfrm>
        </p:spPr>
        <p:txBody>
          <a:bodyPr/>
          <a:lstStyle/>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2400" dirty="0">
                <a:effectLst/>
                <a:latin typeface="Georgia" panose="02040502050405020303" pitchFamily="18" charset="0"/>
                <a:ea typeface="Calibri" panose="020F0502020204030204" pitchFamily="34" charset="0"/>
                <a:cs typeface="Times New Roman" panose="02020603050405020304" pitchFamily="18" charset="0"/>
              </a:rPr>
              <a:t>19</a:t>
            </a:r>
            <a:r>
              <a:rPr lang="en-US" sz="2400" baseline="30000" dirty="0">
                <a:effectLst/>
                <a:latin typeface="Georgia" panose="02040502050405020303" pitchFamily="18" charset="0"/>
                <a:ea typeface="Calibri" panose="020F0502020204030204" pitchFamily="34" charset="0"/>
                <a:cs typeface="Times New Roman" panose="02020603050405020304" pitchFamily="18" charset="0"/>
              </a:rPr>
              <a:t>th</a:t>
            </a:r>
            <a:r>
              <a:rPr lang="en-US" sz="2400" dirty="0">
                <a:effectLst/>
                <a:latin typeface="Georgia" panose="02040502050405020303" pitchFamily="18" charset="0"/>
                <a:ea typeface="Calibri" panose="020F0502020204030204" pitchFamily="34" charset="0"/>
                <a:cs typeface="Times New Roman" panose="02020603050405020304" pitchFamily="18" charset="0"/>
              </a:rPr>
              <a:t> Amendment (1878-1920): Gave women the vote.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EF69C4C-1C3D-4613-E314-FD08FE81815F}"/>
              </a:ext>
            </a:extLst>
          </p:cNvPr>
          <p:cNvPicPr>
            <a:picLocks noChangeAspect="1"/>
          </p:cNvPicPr>
          <p:nvPr/>
        </p:nvPicPr>
        <p:blipFill>
          <a:blip r:embed="rId2"/>
          <a:stretch>
            <a:fillRect/>
          </a:stretch>
        </p:blipFill>
        <p:spPr>
          <a:xfrm>
            <a:off x="10682865" y="855943"/>
            <a:ext cx="1380798" cy="828478"/>
          </a:xfrm>
          <a:prstGeom prst="rect">
            <a:avLst/>
          </a:prstGeom>
        </p:spPr>
      </p:pic>
    </p:spTree>
    <p:extLst>
      <p:ext uri="{BB962C8B-B14F-4D97-AF65-F5344CB8AC3E}">
        <p14:creationId xmlns:p14="http://schemas.microsoft.com/office/powerpoint/2010/main" val="18545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1: </a:t>
            </a:r>
            <a:br>
              <a:rPr lang="en-US" sz="4800" dirty="0"/>
            </a:br>
            <a:r>
              <a:rPr lang="en-US" sz="4800" dirty="0">
                <a:solidFill>
                  <a:srgbClr val="FFFF00"/>
                </a:solidFill>
              </a:rPr>
              <a:t>What Price Manifest Destiny?</a:t>
            </a:r>
            <a:endParaRPr lang="en-US" sz="3600" dirty="0">
              <a:solidFill>
                <a:srgbClr val="FFFF00"/>
              </a:solidFill>
            </a:endParaRP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192506" y="4920434"/>
            <a:ext cx="10924674" cy="1414104"/>
          </a:xfrm>
        </p:spPr>
        <p:txBody>
          <a:bodyPr>
            <a:normAutofit/>
          </a:bodyPr>
          <a:lstStyle/>
          <a:p>
            <a:pPr algn="ctr"/>
            <a:endParaRPr lang="en-US" sz="4000" i="1" dirty="0"/>
          </a:p>
        </p:txBody>
      </p:sp>
      <p:pic>
        <p:nvPicPr>
          <p:cNvPr id="4" name="Picture 3">
            <a:extLst>
              <a:ext uri="{FF2B5EF4-FFF2-40B4-BE49-F238E27FC236}">
                <a16:creationId xmlns:a16="http://schemas.microsoft.com/office/drawing/2014/main" id="{C778D47F-66D8-356F-93B1-28C91C95C7F1}"/>
              </a:ext>
            </a:extLst>
          </p:cNvPr>
          <p:cNvPicPr>
            <a:picLocks noChangeAspect="1"/>
          </p:cNvPicPr>
          <p:nvPr/>
        </p:nvPicPr>
        <p:blipFill>
          <a:blip r:embed="rId2"/>
          <a:stretch>
            <a:fillRect/>
          </a:stretch>
        </p:blipFill>
        <p:spPr>
          <a:xfrm>
            <a:off x="10211723" y="2733709"/>
            <a:ext cx="1531098" cy="1531098"/>
          </a:xfrm>
          <a:prstGeom prst="rect">
            <a:avLst/>
          </a:prstGeom>
        </p:spPr>
      </p:pic>
    </p:spTree>
    <p:extLst>
      <p:ext uri="{BB962C8B-B14F-4D97-AF65-F5344CB8AC3E}">
        <p14:creationId xmlns:p14="http://schemas.microsoft.com/office/powerpoint/2010/main" val="2339506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8415-BBE0-ADE3-D740-722639A54AF3}"/>
              </a:ext>
            </a:extLst>
          </p:cNvPr>
          <p:cNvSpPr>
            <a:spLocks noGrp="1"/>
          </p:cNvSpPr>
          <p:nvPr>
            <p:ph type="title"/>
          </p:nvPr>
        </p:nvSpPr>
        <p:spPr/>
        <p:txBody>
          <a:bodyPr/>
          <a:lstStyle/>
          <a:p>
            <a:pPr algn="ctr"/>
            <a:r>
              <a:rPr lang="en-US" dirty="0"/>
              <a:t>The Dilemma</a:t>
            </a:r>
          </a:p>
        </p:txBody>
      </p:sp>
      <p:sp>
        <p:nvSpPr>
          <p:cNvPr id="3" name="Content Placeholder 2">
            <a:extLst>
              <a:ext uri="{FF2B5EF4-FFF2-40B4-BE49-F238E27FC236}">
                <a16:creationId xmlns:a16="http://schemas.microsoft.com/office/drawing/2014/main" id="{57B0B76F-C5B7-1391-6F7C-358567A3E831}"/>
              </a:ext>
            </a:extLst>
          </p:cNvPr>
          <p:cNvSpPr>
            <a:spLocks noGrp="1"/>
          </p:cNvSpPr>
          <p:nvPr>
            <p:ph idx="1"/>
          </p:nvPr>
        </p:nvSpPr>
        <p:spPr>
          <a:xfrm>
            <a:off x="0" y="2261938"/>
            <a:ext cx="5502442" cy="4170946"/>
          </a:xfrm>
        </p:spPr>
        <p:txBody>
          <a:bodyPr>
            <a:normAutofit fontScale="85000" lnSpcReduction="20000"/>
          </a:bodyPr>
          <a:lstStyle/>
          <a:p>
            <a:pPr marL="914400" marR="0" lvl="2" indent="0">
              <a:lnSpc>
                <a:spcPct val="107000"/>
              </a:lnSpc>
              <a:spcBef>
                <a:spcPts val="0"/>
              </a:spcBef>
              <a:spcAft>
                <a:spcPts val="800"/>
              </a:spcAft>
              <a:buNone/>
              <a:tabLst>
                <a:tab pos="1371600" algn="l"/>
              </a:tabLst>
            </a:pPr>
            <a:r>
              <a:rPr lang="en-US" sz="3600" dirty="0">
                <a:latin typeface="Georgia" panose="02040502050405020303" pitchFamily="18" charset="0"/>
                <a:ea typeface="Calibri" panose="020F0502020204030204" pitchFamily="34" charset="0"/>
                <a:cs typeface="Times New Roman" panose="02020603050405020304" pitchFamily="18" charset="0"/>
              </a:rPr>
              <a:t>If</a:t>
            </a:r>
            <a:r>
              <a:rPr lang="en-US" sz="3600" dirty="0">
                <a:effectLst/>
                <a:latin typeface="Georgia" panose="02040502050405020303" pitchFamily="18" charset="0"/>
                <a:ea typeface="Calibri" panose="020F0502020204030204" pitchFamily="34" charset="0"/>
                <a:cs typeface="Times New Roman" panose="02020603050405020304" pitchFamily="18" charset="0"/>
              </a:rPr>
              <a:t> </a:t>
            </a:r>
            <a:r>
              <a:rPr lang="en-US" sz="3600" i="1" dirty="0">
                <a:solidFill>
                  <a:srgbClr val="FFFF00"/>
                </a:solidFill>
                <a:effectLst/>
                <a:latin typeface="Georgia" panose="02040502050405020303" pitchFamily="18" charset="0"/>
                <a:ea typeface="Calibri" panose="020F0502020204030204" pitchFamily="34" charset="0"/>
                <a:cs typeface="Times New Roman" panose="02020603050405020304" pitchFamily="18" charset="0"/>
              </a:rPr>
              <a:t>all</a:t>
            </a:r>
            <a:r>
              <a:rPr lang="en-US" sz="3600" dirty="0">
                <a:effectLst/>
                <a:latin typeface="Georgia" panose="02040502050405020303" pitchFamily="18" charset="0"/>
                <a:ea typeface="Calibri" panose="020F0502020204030204" pitchFamily="34" charset="0"/>
                <a:cs typeface="Times New Roman" panose="02020603050405020304" pitchFamily="18" charset="0"/>
              </a:rPr>
              <a:t> people are created equal and are entitled to equal protection under the law, doesn’t that include Native American Indians?</a:t>
            </a:r>
          </a:p>
          <a:p>
            <a:pPr marL="914400" marR="0" lvl="2" indent="0">
              <a:lnSpc>
                <a:spcPct val="107000"/>
              </a:lnSpc>
              <a:spcBef>
                <a:spcPts val="0"/>
              </a:spcBef>
              <a:spcAft>
                <a:spcPts val="800"/>
              </a:spcAft>
              <a:buNone/>
              <a:tabLst>
                <a:tab pos="1371600" algn="l"/>
              </a:tabLst>
            </a:pPr>
            <a:endParaRPr lang="en-US" sz="3600" dirty="0">
              <a:latin typeface="Georgia" panose="02040502050405020303" pitchFamily="18" charset="0"/>
              <a:ea typeface="Calibri" panose="020F0502020204030204" pitchFamily="34" charset="0"/>
              <a:cs typeface="Times New Roman" panose="02020603050405020304" pitchFamily="18" charset="0"/>
            </a:endParaRPr>
          </a:p>
          <a:p>
            <a:pPr marL="914400" marR="0" lvl="2" indent="0">
              <a:lnSpc>
                <a:spcPct val="107000"/>
              </a:lnSpc>
              <a:spcBef>
                <a:spcPts val="0"/>
              </a:spcBef>
              <a:spcAft>
                <a:spcPts val="800"/>
              </a:spcAft>
              <a:buNone/>
              <a:tabLst>
                <a:tab pos="1371600" algn="l"/>
              </a:tabLst>
            </a:pPr>
            <a:r>
              <a:rPr lang="en-US" sz="3600" dirty="0">
                <a:effectLst/>
                <a:latin typeface="Georgia" panose="02040502050405020303" pitchFamily="18" charset="0"/>
                <a:ea typeface="Calibri" panose="020F0502020204030204" pitchFamily="34" charset="0"/>
                <a:cs typeface="Times New Roman" panose="02020603050405020304" pitchFamily="18" charset="0"/>
              </a:rPr>
              <a:t>And if so. . . </a:t>
            </a:r>
          </a:p>
          <a:p>
            <a:pPr marL="914400" marR="0" lvl="2" indent="0">
              <a:lnSpc>
                <a:spcPct val="107000"/>
              </a:lnSpc>
              <a:spcBef>
                <a:spcPts val="0"/>
              </a:spcBef>
              <a:spcAft>
                <a:spcPts val="800"/>
              </a:spcAft>
              <a:buNone/>
              <a:tabLst>
                <a:tab pos="1371600" algn="l"/>
              </a:tabLst>
            </a:pPr>
            <a:r>
              <a:rPr lang="en-US" sz="3600" i="1" dirty="0">
                <a:effectLst/>
                <a:latin typeface="Georgia" panose="02040502050405020303" pitchFamily="18" charset="0"/>
                <a:ea typeface="Calibri" panose="020F0502020204030204" pitchFamily="34" charset="0"/>
                <a:cs typeface="Times New Roman" panose="02020603050405020304" pitchFamily="18" charset="0"/>
              </a:rPr>
              <a:t>now what do we do?</a:t>
            </a: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D54F968-454F-8E0C-2A44-D95BD532B02D}"/>
              </a:ext>
            </a:extLst>
          </p:cNvPr>
          <p:cNvPicPr>
            <a:picLocks noChangeAspect="1"/>
          </p:cNvPicPr>
          <p:nvPr/>
        </p:nvPicPr>
        <p:blipFill>
          <a:blip r:embed="rId2"/>
          <a:stretch>
            <a:fillRect/>
          </a:stretch>
        </p:blipFill>
        <p:spPr>
          <a:xfrm>
            <a:off x="10682865" y="855943"/>
            <a:ext cx="1380798" cy="828478"/>
          </a:xfrm>
          <a:prstGeom prst="rect">
            <a:avLst/>
          </a:prstGeom>
        </p:spPr>
      </p:pic>
    </p:spTree>
    <p:extLst>
      <p:ext uri="{BB962C8B-B14F-4D97-AF65-F5344CB8AC3E}">
        <p14:creationId xmlns:p14="http://schemas.microsoft.com/office/powerpoint/2010/main" val="12973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67040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Manifest Destiny</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195167" y="2336872"/>
            <a:ext cx="7825886" cy="4213218"/>
          </a:xfrm>
        </p:spPr>
        <p:txBody>
          <a:bodyPr>
            <a:normAutofit/>
          </a:bodyPr>
          <a:lstStyle/>
          <a:p>
            <a:r>
              <a:rPr lang="en-US" sz="2800" b="1" dirty="0">
                <a:solidFill>
                  <a:srgbClr val="FFFF00"/>
                </a:solidFill>
              </a:rPr>
              <a:t>1844: </a:t>
            </a:r>
            <a:r>
              <a:rPr lang="en-US" sz="2800" dirty="0"/>
              <a:t>James Knox Polk elected 11</a:t>
            </a:r>
            <a:r>
              <a:rPr lang="en-US" sz="2800" baseline="30000" dirty="0"/>
              <a:t>th</a:t>
            </a:r>
            <a:r>
              <a:rPr lang="en-US" sz="2800" dirty="0"/>
              <a:t> President of the United States on the platform of expanding US territory to the Pacific, including California </a:t>
            </a:r>
            <a:r>
              <a:rPr lang="en-US" sz="2800" i="1" dirty="0"/>
              <a:t>(then part of Mexico).</a:t>
            </a:r>
          </a:p>
          <a:p>
            <a:endParaRPr lang="en-US" sz="2800" dirty="0"/>
          </a:p>
          <a:p>
            <a:r>
              <a:rPr lang="en-US" sz="2800" b="1" i="1" dirty="0"/>
              <a:t>“. . .by any means necessary.” </a:t>
            </a:r>
          </a:p>
          <a:p>
            <a:endParaRPr lang="en-US" dirty="0"/>
          </a:p>
        </p:txBody>
      </p:sp>
      <p:pic>
        <p:nvPicPr>
          <p:cNvPr id="9" name="Picture 8">
            <a:extLst>
              <a:ext uri="{FF2B5EF4-FFF2-40B4-BE49-F238E27FC236}">
                <a16:creationId xmlns:a16="http://schemas.microsoft.com/office/drawing/2014/main" id="{7C0BA634-49A6-A3C3-ED7B-F26E861E63A6}"/>
              </a:ext>
            </a:extLst>
          </p:cNvPr>
          <p:cNvPicPr>
            <a:picLocks noChangeAspect="1"/>
          </p:cNvPicPr>
          <p:nvPr/>
        </p:nvPicPr>
        <p:blipFill>
          <a:blip r:embed="rId2"/>
          <a:stretch>
            <a:fillRect/>
          </a:stretch>
        </p:blipFill>
        <p:spPr>
          <a:xfrm>
            <a:off x="10660902" y="591616"/>
            <a:ext cx="1531098" cy="1531098"/>
          </a:xfrm>
          <a:prstGeom prst="rect">
            <a:avLst/>
          </a:prstGeom>
        </p:spPr>
      </p:pic>
    </p:spTree>
    <p:extLst>
      <p:ext uri="{BB962C8B-B14F-4D97-AF65-F5344CB8AC3E}">
        <p14:creationId xmlns:p14="http://schemas.microsoft.com/office/powerpoint/2010/main" val="408639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184</a:t>
            </a:r>
            <a:r>
              <a:rPr lang="en-US" sz="4800" b="1" dirty="0"/>
              <a:t>5: </a:t>
            </a:r>
            <a:r>
              <a:rPr lang="en-US" sz="4800" dirty="0"/>
              <a:t>Annexation of Texas</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186611" y="2336872"/>
            <a:ext cx="6133977" cy="4213217"/>
          </a:xfrm>
        </p:spPr>
        <p:txBody>
          <a:bodyPr>
            <a:normAutofit lnSpcReduction="10000"/>
          </a:bodyPr>
          <a:lstStyle/>
          <a:p>
            <a:endParaRPr lang="en-US" sz="3600" dirty="0"/>
          </a:p>
          <a:p>
            <a:r>
              <a:rPr lang="en-US" sz="3600" b="1" dirty="0">
                <a:solidFill>
                  <a:srgbClr val="FFFF00"/>
                </a:solidFill>
              </a:rPr>
              <a:t>1845: </a:t>
            </a:r>
            <a:r>
              <a:rPr lang="en-US" sz="3600" dirty="0"/>
              <a:t>Texas annexed as a slave state.</a:t>
            </a:r>
          </a:p>
          <a:p>
            <a:r>
              <a:rPr lang="en-US" sz="3600" dirty="0"/>
              <a:t>Polk tips the political balance toward the South.</a:t>
            </a:r>
          </a:p>
          <a:p>
            <a:pPr marL="0" indent="0">
              <a:buNone/>
            </a:pPr>
            <a:endParaRPr lang="en-US" sz="3600" dirty="0"/>
          </a:p>
          <a:p>
            <a:pPr marL="0" indent="0">
              <a:buNone/>
            </a:pPr>
            <a:r>
              <a:rPr lang="en-US" sz="3300" dirty="0"/>
              <a:t>US Population: 17 Million</a:t>
            </a:r>
          </a:p>
          <a:p>
            <a:pPr marL="0" indent="0">
              <a:buNone/>
            </a:pPr>
            <a:r>
              <a:rPr lang="en-US" sz="3300" dirty="0"/>
              <a:t>	</a:t>
            </a:r>
            <a:r>
              <a:rPr lang="en-US" sz="3200" dirty="0"/>
              <a:t>(400,000 Native Indians)</a:t>
            </a:r>
          </a:p>
          <a:p>
            <a:pPr marL="0" indent="0">
              <a:buNone/>
            </a:pPr>
            <a:endParaRPr lang="en-US" sz="3300" dirty="0"/>
          </a:p>
          <a:p>
            <a:pPr marL="0" indent="0" algn="ctr">
              <a:buNone/>
            </a:pPr>
            <a:endParaRPr lang="en-US" sz="6000" dirty="0"/>
          </a:p>
        </p:txBody>
      </p:sp>
      <p:pic>
        <p:nvPicPr>
          <p:cNvPr id="6" name="Picture 5">
            <a:extLst>
              <a:ext uri="{FF2B5EF4-FFF2-40B4-BE49-F238E27FC236}">
                <a16:creationId xmlns:a16="http://schemas.microsoft.com/office/drawing/2014/main" id="{50B6C911-8126-C5BF-7A60-D7238667F3E9}"/>
              </a:ext>
            </a:extLst>
          </p:cNvPr>
          <p:cNvPicPr>
            <a:picLocks noChangeAspect="1"/>
          </p:cNvPicPr>
          <p:nvPr/>
        </p:nvPicPr>
        <p:blipFill>
          <a:blip r:embed="rId2"/>
          <a:stretch>
            <a:fillRect/>
          </a:stretch>
        </p:blipFill>
        <p:spPr>
          <a:xfrm>
            <a:off x="6927133" y="1957137"/>
            <a:ext cx="5264866" cy="4979728"/>
          </a:xfrm>
          <a:prstGeom prst="rect">
            <a:avLst/>
          </a:prstGeom>
        </p:spPr>
      </p:pic>
      <p:pic>
        <p:nvPicPr>
          <p:cNvPr id="4" name="Picture 3">
            <a:extLst>
              <a:ext uri="{FF2B5EF4-FFF2-40B4-BE49-F238E27FC236}">
                <a16:creationId xmlns:a16="http://schemas.microsoft.com/office/drawing/2014/main" id="{73FB4665-0811-36E3-E399-DA17E61B73F8}"/>
              </a:ext>
            </a:extLst>
          </p:cNvPr>
          <p:cNvPicPr>
            <a:picLocks noChangeAspect="1"/>
          </p:cNvPicPr>
          <p:nvPr/>
        </p:nvPicPr>
        <p:blipFill>
          <a:blip r:embed="rId3"/>
          <a:stretch>
            <a:fillRect/>
          </a:stretch>
        </p:blipFill>
        <p:spPr>
          <a:xfrm>
            <a:off x="10660902" y="528148"/>
            <a:ext cx="1531098" cy="1531098"/>
          </a:xfrm>
          <a:prstGeom prst="rect">
            <a:avLst/>
          </a:prstGeom>
        </p:spPr>
      </p:pic>
    </p:spTree>
    <p:extLst>
      <p:ext uri="{BB962C8B-B14F-4D97-AF65-F5344CB8AC3E}">
        <p14:creationId xmlns:p14="http://schemas.microsoft.com/office/powerpoint/2010/main" val="388602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184</a:t>
            </a:r>
            <a:r>
              <a:rPr lang="en-US" sz="4800" b="1" dirty="0"/>
              <a:t>5: </a:t>
            </a:r>
            <a:r>
              <a:rPr lang="en-US" sz="4800" dirty="0"/>
              <a:t>Irish Potato Famine</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186611" y="2336872"/>
            <a:ext cx="7930694" cy="4213217"/>
          </a:xfrm>
        </p:spPr>
        <p:txBody>
          <a:bodyPr>
            <a:normAutofit fontScale="85000" lnSpcReduction="10000"/>
          </a:bodyPr>
          <a:lstStyle/>
          <a:p>
            <a:r>
              <a:rPr lang="en-US" sz="3600" dirty="0"/>
              <a:t>By 1852, when the Irish Potato Blight ends, over </a:t>
            </a:r>
            <a:r>
              <a:rPr lang="en-US" sz="3600" b="1" i="1" dirty="0">
                <a:solidFill>
                  <a:srgbClr val="FFFF00"/>
                </a:solidFill>
              </a:rPr>
              <a:t>one million </a:t>
            </a:r>
            <a:r>
              <a:rPr lang="en-US" sz="3600" dirty="0"/>
              <a:t>Irish will have died of starvation, out a </a:t>
            </a:r>
            <a:r>
              <a:rPr lang="en-US" sz="3600" dirty="0" err="1"/>
              <a:t>a</a:t>
            </a:r>
            <a:r>
              <a:rPr lang="en-US" sz="3600" dirty="0"/>
              <a:t> pre-famine population of eight million.</a:t>
            </a:r>
          </a:p>
          <a:p>
            <a:r>
              <a:rPr lang="en-US" sz="3600" dirty="0"/>
              <a:t>Triggers a massive emigration wave, mostly  the USA. By 1855 a total of </a:t>
            </a:r>
            <a:r>
              <a:rPr lang="en-US" sz="3600" dirty="0">
                <a:solidFill>
                  <a:srgbClr val="FFFF00"/>
                </a:solidFill>
              </a:rPr>
              <a:t>one and a half million</a:t>
            </a:r>
            <a:r>
              <a:rPr lang="en-US" sz="3600" dirty="0"/>
              <a:t>, reducing Ireland’s population to less than  million.</a:t>
            </a:r>
          </a:p>
          <a:p>
            <a:r>
              <a:rPr lang="en-US" sz="3600" dirty="0"/>
              <a:t>They will become the largest single ethnic component of the post-Civil War US Army.</a:t>
            </a:r>
          </a:p>
          <a:p>
            <a:pPr marL="0" indent="0">
              <a:buNone/>
            </a:pPr>
            <a:endParaRPr lang="en-US" sz="3300" dirty="0"/>
          </a:p>
          <a:p>
            <a:pPr marL="0" indent="0" algn="ctr">
              <a:buNone/>
            </a:pPr>
            <a:endParaRPr lang="en-US" sz="6000" dirty="0"/>
          </a:p>
        </p:txBody>
      </p:sp>
      <p:pic>
        <p:nvPicPr>
          <p:cNvPr id="6" name="Picture 5">
            <a:extLst>
              <a:ext uri="{FF2B5EF4-FFF2-40B4-BE49-F238E27FC236}">
                <a16:creationId xmlns:a16="http://schemas.microsoft.com/office/drawing/2014/main" id="{40CD6868-BB6E-3377-63CD-C2A3660582D6}"/>
              </a:ext>
            </a:extLst>
          </p:cNvPr>
          <p:cNvPicPr>
            <a:picLocks noChangeAspect="1"/>
          </p:cNvPicPr>
          <p:nvPr/>
        </p:nvPicPr>
        <p:blipFill>
          <a:blip r:embed="rId2"/>
          <a:stretch>
            <a:fillRect/>
          </a:stretch>
        </p:blipFill>
        <p:spPr>
          <a:xfrm>
            <a:off x="11107954" y="901797"/>
            <a:ext cx="563881" cy="832106"/>
          </a:xfrm>
          <a:prstGeom prst="rect">
            <a:avLst/>
          </a:prstGeom>
        </p:spPr>
      </p:pic>
    </p:spTree>
    <p:extLst>
      <p:ext uri="{BB962C8B-B14F-4D97-AF65-F5344CB8AC3E}">
        <p14:creationId xmlns:p14="http://schemas.microsoft.com/office/powerpoint/2010/main" val="233174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1846: Oregon Treaty</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373223" y="2336872"/>
            <a:ext cx="6252165" cy="4213217"/>
          </a:xfrm>
        </p:spPr>
        <p:txBody>
          <a:bodyPr>
            <a:normAutofit/>
          </a:bodyPr>
          <a:lstStyle/>
          <a:p>
            <a:pPr marL="0" indent="0">
              <a:buNone/>
            </a:pPr>
            <a:r>
              <a:rPr lang="en-US" sz="2800" dirty="0"/>
              <a:t>Polk steps up diplomatic initiative to gain clear title to Oregon Territory.</a:t>
            </a:r>
          </a:p>
          <a:p>
            <a:pPr marL="0" indent="0">
              <a:buNone/>
            </a:pPr>
            <a:r>
              <a:rPr lang="en-US" sz="2800" dirty="0"/>
              <a:t>Great Britain and USA agree to extend formal boundary between USA and Canada to the Pacific coast.</a:t>
            </a:r>
          </a:p>
          <a:p>
            <a:pPr marL="0" indent="0">
              <a:buNone/>
            </a:pPr>
            <a:endParaRPr lang="en-US" sz="3600" dirty="0"/>
          </a:p>
          <a:p>
            <a:pPr marL="0" indent="0">
              <a:buNone/>
            </a:pPr>
            <a:r>
              <a:rPr lang="en-US" sz="3600" dirty="0"/>
              <a:t>US Population: 18 Million</a:t>
            </a:r>
          </a:p>
          <a:p>
            <a:pPr marL="0" indent="0">
              <a:buNone/>
            </a:pPr>
            <a:r>
              <a:rPr lang="en-US" sz="3600" dirty="0"/>
              <a:t>	(400,000 Native Indians)</a:t>
            </a:r>
          </a:p>
          <a:p>
            <a:pPr marL="0" indent="0">
              <a:buNone/>
            </a:pPr>
            <a:endParaRPr lang="en-US" sz="3600" dirty="0"/>
          </a:p>
        </p:txBody>
      </p:sp>
      <p:pic>
        <p:nvPicPr>
          <p:cNvPr id="6" name="Picture 5">
            <a:extLst>
              <a:ext uri="{FF2B5EF4-FFF2-40B4-BE49-F238E27FC236}">
                <a16:creationId xmlns:a16="http://schemas.microsoft.com/office/drawing/2014/main" id="{C73D4413-94E7-0B82-0183-6DA2F73AA2B1}"/>
              </a:ext>
            </a:extLst>
          </p:cNvPr>
          <p:cNvPicPr>
            <a:picLocks noChangeAspect="1"/>
          </p:cNvPicPr>
          <p:nvPr/>
        </p:nvPicPr>
        <p:blipFill>
          <a:blip r:embed="rId2"/>
          <a:stretch>
            <a:fillRect/>
          </a:stretch>
        </p:blipFill>
        <p:spPr>
          <a:xfrm>
            <a:off x="6978316" y="1964217"/>
            <a:ext cx="5173998" cy="4893782"/>
          </a:xfrm>
          <a:prstGeom prst="rect">
            <a:avLst/>
          </a:prstGeom>
        </p:spPr>
      </p:pic>
      <p:pic>
        <p:nvPicPr>
          <p:cNvPr id="4" name="Picture 3">
            <a:extLst>
              <a:ext uri="{FF2B5EF4-FFF2-40B4-BE49-F238E27FC236}">
                <a16:creationId xmlns:a16="http://schemas.microsoft.com/office/drawing/2014/main" id="{0341C695-0DFD-016A-4646-1C27F35D51D8}"/>
              </a:ext>
            </a:extLst>
          </p:cNvPr>
          <p:cNvPicPr>
            <a:picLocks noChangeAspect="1"/>
          </p:cNvPicPr>
          <p:nvPr/>
        </p:nvPicPr>
        <p:blipFill>
          <a:blip r:embed="rId3"/>
          <a:stretch>
            <a:fillRect/>
          </a:stretch>
        </p:blipFill>
        <p:spPr>
          <a:xfrm>
            <a:off x="10621216" y="528148"/>
            <a:ext cx="1531098" cy="1531098"/>
          </a:xfrm>
          <a:prstGeom prst="rect">
            <a:avLst/>
          </a:prstGeom>
        </p:spPr>
      </p:pic>
    </p:spTree>
    <p:extLst>
      <p:ext uri="{BB962C8B-B14F-4D97-AF65-F5344CB8AC3E}">
        <p14:creationId xmlns:p14="http://schemas.microsoft.com/office/powerpoint/2010/main" val="389837705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12998</TotalTime>
  <Words>3124</Words>
  <Application>Microsoft Office PowerPoint</Application>
  <PresentationFormat>Widescreen</PresentationFormat>
  <Paragraphs>225</Paragraphs>
  <Slides>51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Georgia</vt:lpstr>
      <vt:lpstr>Trebuchet MS</vt:lpstr>
      <vt:lpstr>Berlin</vt:lpstr>
      <vt:lpstr>“A Good Day To Die” Indian Wars in the American West</vt:lpstr>
      <vt:lpstr>Course Outline</vt:lpstr>
      <vt:lpstr>“A Good Day To Die” Indian Wars in the West</vt:lpstr>
      <vt:lpstr>A House Divided</vt:lpstr>
      <vt:lpstr>PART 1:  What Price Manifest Destiny?</vt:lpstr>
      <vt:lpstr>Manifest Destiny</vt:lpstr>
      <vt:lpstr>1845: Annexation of Texas</vt:lpstr>
      <vt:lpstr>1845: Irish Potato Famine</vt:lpstr>
      <vt:lpstr>1846: Oregon Treaty</vt:lpstr>
      <vt:lpstr>1846-1848 Mexican-American War</vt:lpstr>
      <vt:lpstr>1848: Mexican Cession</vt:lpstr>
      <vt:lpstr>1848: GOLD!</vt:lpstr>
      <vt:lpstr>1848: GOLD!</vt:lpstr>
      <vt:lpstr>1848: GOLD!</vt:lpstr>
      <vt:lpstr>1848: GOLD!</vt:lpstr>
      <vt:lpstr>1848: GERMAN REBELLIONS</vt:lpstr>
      <vt:lpstr>1851: Peace in Our Time?</vt:lpstr>
      <vt:lpstr>1853: Peace in Our Time?</vt:lpstr>
      <vt:lpstr>1854: Gadsden Purchase</vt:lpstr>
      <vt:lpstr>1854: Kansas-Nebraska Act</vt:lpstr>
      <vt:lpstr>1858: Gold Discovered in Colorado</vt:lpstr>
      <vt:lpstr>Settlers&lt;-&gt;Army&lt;-&gt;Indians</vt:lpstr>
      <vt:lpstr>Indian Fighting?</vt:lpstr>
      <vt:lpstr>What Price (Manifest) Destiny?</vt:lpstr>
      <vt:lpstr>PowerPoint Presentation</vt:lpstr>
      <vt:lpstr>A Good Day to Die</vt:lpstr>
      <vt:lpstr>PART 2  1861: Changing of the Guard</vt:lpstr>
      <vt:lpstr>Changing of the Guard</vt:lpstr>
      <vt:lpstr>Changing of the Guard</vt:lpstr>
      <vt:lpstr>Changing of the Guard</vt:lpstr>
      <vt:lpstr>PART 3  1862: The Dakota War</vt:lpstr>
      <vt:lpstr>1862: The Dakota War</vt:lpstr>
      <vt:lpstr>1862: The Dakota War</vt:lpstr>
      <vt:lpstr>1862: The Dakota War</vt:lpstr>
      <vt:lpstr>1862: The Dakota War</vt:lpstr>
      <vt:lpstr>1862: The Dakota War</vt:lpstr>
      <vt:lpstr>The Dakota War: Myths</vt:lpstr>
      <vt:lpstr>The Dakota War: Legacy</vt:lpstr>
      <vt:lpstr>PART 4  1864: Sand Creek</vt:lpstr>
      <vt:lpstr>Sand Creek</vt:lpstr>
      <vt:lpstr>Sand Creek</vt:lpstr>
      <vt:lpstr>Sand Creek</vt:lpstr>
      <vt:lpstr>Sand Creek</vt:lpstr>
      <vt:lpstr>Sand Creek</vt:lpstr>
      <vt:lpstr>Sand Creek -- Aftermath</vt:lpstr>
      <vt:lpstr>PART 5:  “... and dedicated to the proposition ...”</vt:lpstr>
      <vt:lpstr>Lincoln’s Gettysburg Address</vt:lpstr>
      <vt:lpstr>The Reconstruction Amendments</vt:lpstr>
      <vt:lpstr>Anoher Reconstruction Amendment (kinda’)</vt:lpstr>
      <vt:lpstr>The Dilemma</vt:lpstr>
      <vt:lpstr>A Good Day to Die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OLLI</cp:lastModifiedBy>
  <cp:revision>373</cp:revision>
  <dcterms:created xsi:type="dcterms:W3CDTF">2019-06-05T02:37:21Z</dcterms:created>
  <dcterms:modified xsi:type="dcterms:W3CDTF">2023-02-09T14:21:36Z</dcterms:modified>
</cp:coreProperties>
</file>