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504" r:id="rId2"/>
    <p:sldId id="494" r:id="rId3"/>
    <p:sldId id="513" r:id="rId4"/>
    <p:sldId id="431" r:id="rId5"/>
    <p:sldId id="522" r:id="rId6"/>
    <p:sldId id="526" r:id="rId7"/>
    <p:sldId id="527" r:id="rId8"/>
    <p:sldId id="528" r:id="rId9"/>
    <p:sldId id="529" r:id="rId10"/>
    <p:sldId id="523" r:id="rId11"/>
    <p:sldId id="551" r:id="rId12"/>
    <p:sldId id="541" r:id="rId13"/>
    <p:sldId id="542" r:id="rId14"/>
    <p:sldId id="540" r:id="rId15"/>
    <p:sldId id="547" r:id="rId16"/>
    <p:sldId id="546" r:id="rId17"/>
    <p:sldId id="532" r:id="rId18"/>
    <p:sldId id="533" r:id="rId19"/>
    <p:sldId id="534" r:id="rId20"/>
    <p:sldId id="535" r:id="rId21"/>
    <p:sldId id="536" r:id="rId22"/>
    <p:sldId id="537" r:id="rId23"/>
    <p:sldId id="539" r:id="rId24"/>
    <p:sldId id="512" r:id="rId25"/>
    <p:sldId id="550" r:id="rId26"/>
    <p:sldId id="524" r:id="rId27"/>
    <p:sldId id="497" r:id="rId28"/>
    <p:sldId id="498" r:id="rId29"/>
    <p:sldId id="548" r:id="rId30"/>
    <p:sldId id="508" r:id="rId31"/>
    <p:sldId id="515" r:id="rId32"/>
    <p:sldId id="516" r:id="rId33"/>
    <p:sldId id="517" r:id="rId34"/>
    <p:sldId id="530" r:id="rId35"/>
    <p:sldId id="514" r:id="rId36"/>
    <p:sldId id="538" r:id="rId37"/>
    <p:sldId id="509" r:id="rId38"/>
    <p:sldId id="510" r:id="rId39"/>
    <p:sldId id="525" r:id="rId40"/>
    <p:sldId id="55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Nyquist"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1" autoAdjust="0"/>
    <p:restoredTop sz="94270" autoAdjust="0"/>
  </p:normalViewPr>
  <p:slideViewPr>
    <p:cSldViewPr snapToGrid="0">
      <p:cViewPr varScale="1">
        <p:scale>
          <a:sx n="115" d="100"/>
          <a:sy n="115" d="100"/>
        </p:scale>
        <p:origin x="132"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2/9/2023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2/9/2023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fontScale="90000"/>
          </a:bodyPr>
          <a:lstStyle/>
          <a:p>
            <a:pPr algn="ctr"/>
            <a:r>
              <a:rPr lang="en-US" sz="4800" dirty="0"/>
              <a:t>“A Good Day To Die”</a:t>
            </a:r>
            <a:br>
              <a:rPr lang="en-US" sz="4800" dirty="0"/>
            </a:br>
            <a:r>
              <a:rPr lang="en-US" sz="4800" dirty="0"/>
              <a:t>Indian Wars in the American West</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p:txBody>
          <a:bodyPr>
            <a:normAutofit/>
          </a:bodyPr>
          <a:lstStyle/>
          <a:p>
            <a:pPr marL="0" indent="0">
              <a:buNone/>
            </a:pPr>
            <a:endParaRPr lang="en-US" sz="6000" dirty="0"/>
          </a:p>
          <a:p>
            <a:pPr marL="0" indent="0" algn="ctr">
              <a:buNone/>
            </a:pPr>
            <a:endParaRPr lang="en-US" sz="6000" dirty="0"/>
          </a:p>
        </p:txBody>
      </p:sp>
      <p:pic>
        <p:nvPicPr>
          <p:cNvPr id="11" name="Picture 10">
            <a:extLst>
              <a:ext uri="{FF2B5EF4-FFF2-40B4-BE49-F238E27FC236}">
                <a16:creationId xmlns:a16="http://schemas.microsoft.com/office/drawing/2014/main" id="{F8E536E2-D2FD-DEAA-A180-9F8FB2F40B69}"/>
              </a:ext>
            </a:extLst>
          </p:cNvPr>
          <p:cNvPicPr>
            <a:picLocks noChangeAspect="1"/>
          </p:cNvPicPr>
          <p:nvPr/>
        </p:nvPicPr>
        <p:blipFill>
          <a:blip r:embed="rId2"/>
          <a:stretch>
            <a:fillRect/>
          </a:stretch>
        </p:blipFill>
        <p:spPr>
          <a:xfrm>
            <a:off x="10726680" y="582591"/>
            <a:ext cx="1399815" cy="1422212"/>
          </a:xfrm>
          <a:prstGeom prst="rect">
            <a:avLst/>
          </a:prstGeom>
        </p:spPr>
      </p:pic>
    </p:spTree>
    <p:extLst>
      <p:ext uri="{BB962C8B-B14F-4D97-AF65-F5344CB8AC3E}">
        <p14:creationId xmlns:p14="http://schemas.microsoft.com/office/powerpoint/2010/main" val="286015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2: </a:t>
            </a:r>
            <a:br>
              <a:rPr lang="en-US" sz="4800" dirty="0"/>
            </a:br>
            <a:r>
              <a:rPr lang="en-US" sz="4800" dirty="0">
                <a:solidFill>
                  <a:srgbClr val="FFFF00"/>
                </a:solidFill>
              </a:rPr>
              <a:t>The Europeans Come</a:t>
            </a:r>
            <a:endParaRPr lang="en-US" sz="3600" dirty="0">
              <a:solidFill>
                <a:srgbClr val="FFFF00"/>
              </a:solidFill>
            </a:endParaRP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3" y="4803439"/>
            <a:ext cx="8144134" cy="1531099"/>
          </a:xfrm>
        </p:spPr>
        <p:txBody>
          <a:bodyPr>
            <a:normAutofit/>
          </a:bodyPr>
          <a:lstStyle/>
          <a:p>
            <a:pPr algn="ctr"/>
            <a:r>
              <a:rPr lang="en-US" sz="4000" i="1" dirty="0"/>
              <a:t>And they’re hungry.</a:t>
            </a:r>
          </a:p>
        </p:txBody>
      </p:sp>
      <p:pic>
        <p:nvPicPr>
          <p:cNvPr id="4" name="Picture 3">
            <a:extLst>
              <a:ext uri="{FF2B5EF4-FFF2-40B4-BE49-F238E27FC236}">
                <a16:creationId xmlns:a16="http://schemas.microsoft.com/office/drawing/2014/main" id="{FC14A0EE-A61A-D93D-01B6-C50F2BC96C11}"/>
              </a:ext>
            </a:extLst>
          </p:cNvPr>
          <p:cNvPicPr>
            <a:picLocks noChangeAspect="1"/>
          </p:cNvPicPr>
          <p:nvPr/>
        </p:nvPicPr>
        <p:blipFill>
          <a:blip r:embed="rId2"/>
          <a:stretch>
            <a:fillRect/>
          </a:stretch>
        </p:blipFill>
        <p:spPr>
          <a:xfrm>
            <a:off x="10099428" y="2663451"/>
            <a:ext cx="1531098" cy="1531098"/>
          </a:xfrm>
          <a:prstGeom prst="rect">
            <a:avLst/>
          </a:prstGeom>
        </p:spPr>
      </p:pic>
    </p:spTree>
    <p:extLst>
      <p:ext uri="{BB962C8B-B14F-4D97-AF65-F5344CB8AC3E}">
        <p14:creationId xmlns:p14="http://schemas.microsoft.com/office/powerpoint/2010/main" val="217286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8D9F-763C-18EB-2087-64D7806397C3}"/>
              </a:ext>
            </a:extLst>
          </p:cNvPr>
          <p:cNvSpPr>
            <a:spLocks noGrp="1"/>
          </p:cNvSpPr>
          <p:nvPr>
            <p:ph type="title"/>
          </p:nvPr>
        </p:nvSpPr>
        <p:spPr/>
        <p:txBody>
          <a:bodyPr/>
          <a:lstStyle/>
          <a:p>
            <a:pPr algn="ctr"/>
            <a:r>
              <a:rPr lang="en-US" dirty="0"/>
              <a:t>First Contact</a:t>
            </a:r>
          </a:p>
        </p:txBody>
      </p:sp>
      <p:sp>
        <p:nvSpPr>
          <p:cNvPr id="3" name="Content Placeholder 2">
            <a:extLst>
              <a:ext uri="{FF2B5EF4-FFF2-40B4-BE49-F238E27FC236}">
                <a16:creationId xmlns:a16="http://schemas.microsoft.com/office/drawing/2014/main" id="{47964346-6442-2A38-4544-FBC2A50FF0E3}"/>
              </a:ext>
            </a:extLst>
          </p:cNvPr>
          <p:cNvSpPr>
            <a:spLocks noGrp="1"/>
          </p:cNvSpPr>
          <p:nvPr>
            <p:ph idx="1"/>
          </p:nvPr>
        </p:nvSpPr>
        <p:spPr>
          <a:xfrm>
            <a:off x="680322" y="2336873"/>
            <a:ext cx="4003974" cy="3599316"/>
          </a:xfrm>
        </p:spPr>
        <p:txBody>
          <a:bodyPr/>
          <a:lstStyle/>
          <a:p>
            <a:r>
              <a:rPr lang="en-US" dirty="0"/>
              <a:t>Early explorers of the Atlantic coast of North America found the natives to be friendly, hospitable, generous, and healthy. </a:t>
            </a:r>
          </a:p>
          <a:p>
            <a:r>
              <a:rPr lang="en-US" dirty="0"/>
              <a:t>Their conclusion was that the Natives would make excellent slaves.</a:t>
            </a:r>
          </a:p>
        </p:txBody>
      </p:sp>
      <p:pic>
        <p:nvPicPr>
          <p:cNvPr id="6" name="Picture 5">
            <a:extLst>
              <a:ext uri="{FF2B5EF4-FFF2-40B4-BE49-F238E27FC236}">
                <a16:creationId xmlns:a16="http://schemas.microsoft.com/office/drawing/2014/main" id="{00C4D6FC-785D-2076-133F-2E3B78D2370B}"/>
              </a:ext>
            </a:extLst>
          </p:cNvPr>
          <p:cNvPicPr>
            <a:picLocks noChangeAspect="1"/>
          </p:cNvPicPr>
          <p:nvPr/>
        </p:nvPicPr>
        <p:blipFill>
          <a:blip r:embed="rId2"/>
          <a:stretch>
            <a:fillRect/>
          </a:stretch>
        </p:blipFill>
        <p:spPr>
          <a:xfrm>
            <a:off x="10660902" y="528148"/>
            <a:ext cx="1531098" cy="1531098"/>
          </a:xfrm>
          <a:prstGeom prst="rect">
            <a:avLst/>
          </a:prstGeom>
        </p:spPr>
      </p:pic>
    </p:spTree>
    <p:extLst>
      <p:ext uri="{BB962C8B-B14F-4D97-AF65-F5344CB8AC3E}">
        <p14:creationId xmlns:p14="http://schemas.microsoft.com/office/powerpoint/2010/main" val="321745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8D9F-763C-18EB-2087-64D7806397C3}"/>
              </a:ext>
            </a:extLst>
          </p:cNvPr>
          <p:cNvSpPr>
            <a:spLocks noGrp="1"/>
          </p:cNvSpPr>
          <p:nvPr>
            <p:ph type="title"/>
          </p:nvPr>
        </p:nvSpPr>
        <p:spPr/>
        <p:txBody>
          <a:bodyPr/>
          <a:lstStyle/>
          <a:p>
            <a:pPr algn="ctr"/>
            <a:r>
              <a:rPr lang="en-US" dirty="0"/>
              <a:t>First Contact</a:t>
            </a:r>
          </a:p>
        </p:txBody>
      </p:sp>
      <p:sp>
        <p:nvSpPr>
          <p:cNvPr id="3" name="Content Placeholder 2">
            <a:extLst>
              <a:ext uri="{FF2B5EF4-FFF2-40B4-BE49-F238E27FC236}">
                <a16:creationId xmlns:a16="http://schemas.microsoft.com/office/drawing/2014/main" id="{47964346-6442-2A38-4544-FBC2A50FF0E3}"/>
              </a:ext>
            </a:extLst>
          </p:cNvPr>
          <p:cNvSpPr>
            <a:spLocks noGrp="1"/>
          </p:cNvSpPr>
          <p:nvPr>
            <p:ph idx="1"/>
          </p:nvPr>
        </p:nvSpPr>
        <p:spPr>
          <a:xfrm>
            <a:off x="680322" y="2336873"/>
            <a:ext cx="6057362" cy="4144138"/>
          </a:xfrm>
        </p:spPr>
        <p:txBody>
          <a:bodyPr/>
          <a:lstStyle/>
          <a:p>
            <a:r>
              <a:rPr lang="en-US" dirty="0"/>
              <a:t>Many early colonies failed, and the ones that survived did so largely due to the generosity and support of the Native people who lived near them.</a:t>
            </a:r>
          </a:p>
          <a:p>
            <a:r>
              <a:rPr lang="en-US" dirty="0"/>
              <a:t>Despite this, war broke out in fairly short order. </a:t>
            </a:r>
          </a:p>
        </p:txBody>
      </p:sp>
      <p:pic>
        <p:nvPicPr>
          <p:cNvPr id="6" name="Picture 5">
            <a:extLst>
              <a:ext uri="{FF2B5EF4-FFF2-40B4-BE49-F238E27FC236}">
                <a16:creationId xmlns:a16="http://schemas.microsoft.com/office/drawing/2014/main" id="{9EFC042F-05E9-DAE3-AACE-83772C76B57A}"/>
              </a:ext>
            </a:extLst>
          </p:cNvPr>
          <p:cNvPicPr>
            <a:picLocks noChangeAspect="1"/>
          </p:cNvPicPr>
          <p:nvPr/>
        </p:nvPicPr>
        <p:blipFill>
          <a:blip r:embed="rId2"/>
          <a:stretch>
            <a:fillRect/>
          </a:stretch>
        </p:blipFill>
        <p:spPr>
          <a:xfrm>
            <a:off x="10660902" y="528148"/>
            <a:ext cx="1531098" cy="1531098"/>
          </a:xfrm>
          <a:prstGeom prst="rect">
            <a:avLst/>
          </a:prstGeom>
        </p:spPr>
      </p:pic>
    </p:spTree>
    <p:extLst>
      <p:ext uri="{BB962C8B-B14F-4D97-AF65-F5344CB8AC3E}">
        <p14:creationId xmlns:p14="http://schemas.microsoft.com/office/powerpoint/2010/main" val="355769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8D9F-763C-18EB-2087-64D7806397C3}"/>
              </a:ext>
            </a:extLst>
          </p:cNvPr>
          <p:cNvSpPr>
            <a:spLocks noGrp="1"/>
          </p:cNvSpPr>
          <p:nvPr>
            <p:ph type="title"/>
          </p:nvPr>
        </p:nvSpPr>
        <p:spPr/>
        <p:txBody>
          <a:bodyPr/>
          <a:lstStyle/>
          <a:p>
            <a:pPr algn="ctr"/>
            <a:r>
              <a:rPr lang="en-US" dirty="0"/>
              <a:t>First Contact</a:t>
            </a:r>
          </a:p>
        </p:txBody>
      </p:sp>
      <p:pic>
        <p:nvPicPr>
          <p:cNvPr id="6" name="Picture 5">
            <a:extLst>
              <a:ext uri="{FF2B5EF4-FFF2-40B4-BE49-F238E27FC236}">
                <a16:creationId xmlns:a16="http://schemas.microsoft.com/office/drawing/2014/main" id="{608A9830-99A2-432A-4A68-AAA46555043E}"/>
              </a:ext>
            </a:extLst>
          </p:cNvPr>
          <p:cNvPicPr>
            <a:picLocks noChangeAspect="1"/>
          </p:cNvPicPr>
          <p:nvPr/>
        </p:nvPicPr>
        <p:blipFill>
          <a:blip r:embed="rId2"/>
          <a:stretch>
            <a:fillRect/>
          </a:stretch>
        </p:blipFill>
        <p:spPr>
          <a:xfrm>
            <a:off x="10425403" y="523461"/>
            <a:ext cx="1766597" cy="1519103"/>
          </a:xfrm>
          <a:prstGeom prst="rect">
            <a:avLst/>
          </a:prstGeom>
        </p:spPr>
      </p:pic>
      <p:sp>
        <p:nvSpPr>
          <p:cNvPr id="4" name="Content Placeholder 3">
            <a:extLst>
              <a:ext uri="{FF2B5EF4-FFF2-40B4-BE49-F238E27FC236}">
                <a16:creationId xmlns:a16="http://schemas.microsoft.com/office/drawing/2014/main" id="{1253050C-8D6C-F63D-D74F-41B5FF4E40F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0170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8D9F-763C-18EB-2087-64D7806397C3}"/>
              </a:ext>
            </a:extLst>
          </p:cNvPr>
          <p:cNvSpPr>
            <a:spLocks noGrp="1"/>
          </p:cNvSpPr>
          <p:nvPr>
            <p:ph type="title"/>
          </p:nvPr>
        </p:nvSpPr>
        <p:spPr/>
        <p:txBody>
          <a:bodyPr/>
          <a:lstStyle/>
          <a:p>
            <a:pPr algn="ctr"/>
            <a:r>
              <a:rPr lang="en-US" dirty="0"/>
              <a:t>ROOTS OF CONFLICT</a:t>
            </a:r>
          </a:p>
        </p:txBody>
      </p:sp>
      <p:sp>
        <p:nvSpPr>
          <p:cNvPr id="3" name="Content Placeholder 2">
            <a:extLst>
              <a:ext uri="{FF2B5EF4-FFF2-40B4-BE49-F238E27FC236}">
                <a16:creationId xmlns:a16="http://schemas.microsoft.com/office/drawing/2014/main" id="{47964346-6442-2A38-4544-FBC2A50FF0E3}"/>
              </a:ext>
            </a:extLst>
          </p:cNvPr>
          <p:cNvSpPr>
            <a:spLocks noGrp="1"/>
          </p:cNvSpPr>
          <p:nvPr>
            <p:ph idx="1"/>
          </p:nvPr>
        </p:nvSpPr>
        <p:spPr>
          <a:xfrm>
            <a:off x="680322" y="2336873"/>
            <a:ext cx="7918246" cy="4144138"/>
          </a:xfrm>
        </p:spPr>
        <p:txBody>
          <a:bodyPr/>
          <a:lstStyle/>
          <a:p>
            <a:r>
              <a:rPr lang="en-US" dirty="0"/>
              <a:t>Was conflict due to the radical differences between the two cultures? </a:t>
            </a:r>
          </a:p>
          <a:p>
            <a:r>
              <a:rPr lang="en-US" dirty="0"/>
              <a:t>While that probably played a role, two striking </a:t>
            </a:r>
            <a:r>
              <a:rPr lang="en-US" i="1" dirty="0">
                <a:solidFill>
                  <a:srgbClr val="FFFF00"/>
                </a:solidFill>
              </a:rPr>
              <a:t>similarities</a:t>
            </a:r>
            <a:r>
              <a:rPr lang="en-US" dirty="0"/>
              <a:t> between them were at the root of most of the conflicts. </a:t>
            </a:r>
          </a:p>
          <a:p>
            <a:pPr lvl="1"/>
            <a:r>
              <a:rPr lang="en-US" sz="2400" dirty="0"/>
              <a:t>Neither side could prevent </a:t>
            </a:r>
            <a:r>
              <a:rPr lang="en-US" sz="2400" dirty="0">
                <a:solidFill>
                  <a:srgbClr val="FFFF00"/>
                </a:solidFill>
              </a:rPr>
              <a:t>some</a:t>
            </a:r>
            <a:r>
              <a:rPr lang="en-US" sz="2400" dirty="0"/>
              <a:t> of their own people from breaking the terms of agreements reached in good faith.</a:t>
            </a:r>
          </a:p>
          <a:p>
            <a:pPr lvl="1"/>
            <a:r>
              <a:rPr lang="en-US" sz="2400" dirty="0"/>
              <a:t>Both sides tended to hold </a:t>
            </a:r>
            <a:r>
              <a:rPr lang="en-US" sz="2400" dirty="0">
                <a:solidFill>
                  <a:srgbClr val="FFFF00"/>
                </a:solidFill>
              </a:rPr>
              <a:t>all</a:t>
            </a:r>
            <a:r>
              <a:rPr lang="en-US" sz="2400" dirty="0"/>
              <a:t> members of the other group responsible for the actions of </a:t>
            </a:r>
            <a:r>
              <a:rPr lang="en-US" sz="2400" dirty="0">
                <a:solidFill>
                  <a:srgbClr val="FFFF00"/>
                </a:solidFill>
              </a:rPr>
              <a:t>any</a:t>
            </a:r>
            <a:r>
              <a:rPr lang="en-US" sz="2400" dirty="0"/>
              <a:t> members of that group.</a:t>
            </a:r>
          </a:p>
        </p:txBody>
      </p:sp>
      <p:pic>
        <p:nvPicPr>
          <p:cNvPr id="6" name="Picture 5">
            <a:extLst>
              <a:ext uri="{FF2B5EF4-FFF2-40B4-BE49-F238E27FC236}">
                <a16:creationId xmlns:a16="http://schemas.microsoft.com/office/drawing/2014/main" id="{B86F08BB-4DEA-E388-A08A-26F4E47C2EC7}"/>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17077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3: </a:t>
            </a:r>
            <a:br>
              <a:rPr lang="en-US" sz="4800" dirty="0"/>
            </a:br>
            <a:r>
              <a:rPr lang="en-US" sz="4800" dirty="0">
                <a:solidFill>
                  <a:srgbClr val="FFFF00"/>
                </a:solidFill>
              </a:rPr>
              <a:t>How Did Native Life Change?</a:t>
            </a:r>
            <a:endParaRPr lang="en-US" sz="3600" dirty="0">
              <a:solidFill>
                <a:srgbClr val="FFFF00"/>
              </a:solidFill>
            </a:endParaRP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497305" y="4961468"/>
            <a:ext cx="10748211" cy="1373070"/>
          </a:xfrm>
        </p:spPr>
        <p:txBody>
          <a:bodyPr>
            <a:normAutofit/>
          </a:bodyPr>
          <a:lstStyle/>
          <a:p>
            <a:pPr algn="ctr"/>
            <a:r>
              <a:rPr lang="en-US" sz="4000" i="1" dirty="0"/>
              <a:t>Not Always Better, But More Interesting</a:t>
            </a:r>
          </a:p>
        </p:txBody>
      </p:sp>
      <p:pic>
        <p:nvPicPr>
          <p:cNvPr id="5" name="Picture 4">
            <a:extLst>
              <a:ext uri="{FF2B5EF4-FFF2-40B4-BE49-F238E27FC236}">
                <a16:creationId xmlns:a16="http://schemas.microsoft.com/office/drawing/2014/main" id="{787ADCBE-8A35-16D5-DD37-589607F2FD28}"/>
              </a:ext>
            </a:extLst>
          </p:cNvPr>
          <p:cNvPicPr>
            <a:picLocks noChangeAspect="1"/>
          </p:cNvPicPr>
          <p:nvPr/>
        </p:nvPicPr>
        <p:blipFill>
          <a:blip r:embed="rId2"/>
          <a:stretch>
            <a:fillRect/>
          </a:stretch>
        </p:blipFill>
        <p:spPr>
          <a:xfrm>
            <a:off x="10097574" y="2692675"/>
            <a:ext cx="1414104" cy="1414104"/>
          </a:xfrm>
          <a:prstGeom prst="rect">
            <a:avLst/>
          </a:prstGeom>
        </p:spPr>
      </p:pic>
    </p:spTree>
    <p:extLst>
      <p:ext uri="{BB962C8B-B14F-4D97-AF65-F5344CB8AC3E}">
        <p14:creationId xmlns:p14="http://schemas.microsoft.com/office/powerpoint/2010/main" val="1483885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BF38-857E-0C7B-CAE0-EAEE0CC10997}"/>
              </a:ext>
            </a:extLst>
          </p:cNvPr>
          <p:cNvSpPr>
            <a:spLocks noGrp="1"/>
          </p:cNvSpPr>
          <p:nvPr>
            <p:ph type="title"/>
          </p:nvPr>
        </p:nvSpPr>
        <p:spPr/>
        <p:txBody>
          <a:bodyPr/>
          <a:lstStyle/>
          <a:p>
            <a:pPr algn="ctr"/>
            <a:r>
              <a:rPr lang="en-US" dirty="0"/>
              <a:t>HOW DID NATIVE LIFE CHANGE?</a:t>
            </a:r>
          </a:p>
        </p:txBody>
      </p:sp>
      <p:sp>
        <p:nvSpPr>
          <p:cNvPr id="3" name="Content Placeholder 2">
            <a:extLst>
              <a:ext uri="{FF2B5EF4-FFF2-40B4-BE49-F238E27FC236}">
                <a16:creationId xmlns:a16="http://schemas.microsoft.com/office/drawing/2014/main" id="{0431D703-EF77-2478-A9FE-C93D4D6FEC63}"/>
              </a:ext>
            </a:extLst>
          </p:cNvPr>
          <p:cNvSpPr>
            <a:spLocks noGrp="1"/>
          </p:cNvSpPr>
          <p:nvPr>
            <p:ph idx="1"/>
          </p:nvPr>
        </p:nvSpPr>
        <p:spPr/>
        <p:txBody>
          <a:bodyPr>
            <a:normAutofit/>
          </a:bodyPr>
          <a:lstStyle/>
          <a:p>
            <a:r>
              <a:rPr lang="en-US" sz="3600" dirty="0"/>
              <a:t>There were three main drivers of change for Native Americans:</a:t>
            </a:r>
          </a:p>
          <a:p>
            <a:pPr lvl="1"/>
            <a:r>
              <a:rPr lang="en-US" sz="3600" dirty="0"/>
              <a:t>Horses</a:t>
            </a:r>
          </a:p>
          <a:p>
            <a:pPr lvl="1"/>
            <a:r>
              <a:rPr lang="en-US" sz="3600" dirty="0"/>
              <a:t>Firearms</a:t>
            </a:r>
          </a:p>
          <a:p>
            <a:pPr lvl="1"/>
            <a:r>
              <a:rPr lang="en-US" sz="3600" dirty="0"/>
              <a:t>Disease</a:t>
            </a:r>
          </a:p>
        </p:txBody>
      </p:sp>
      <p:pic>
        <p:nvPicPr>
          <p:cNvPr id="4" name="Picture 3">
            <a:extLst>
              <a:ext uri="{FF2B5EF4-FFF2-40B4-BE49-F238E27FC236}">
                <a16:creationId xmlns:a16="http://schemas.microsoft.com/office/drawing/2014/main" id="{6C6842C8-2D7D-F948-2DB0-7D9893A254C5}"/>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3295671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1. Horses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10547" y="2336872"/>
            <a:ext cx="4562506" cy="4213218"/>
          </a:xfrm>
        </p:spPr>
        <p:txBody>
          <a:bodyPr>
            <a:normAutofit/>
          </a:bodyPr>
          <a:lstStyle/>
          <a:p>
            <a:r>
              <a:rPr lang="en-US" sz="2800" dirty="0"/>
              <a:t>Before Columbus, Indians had no large draft animals. </a:t>
            </a:r>
          </a:p>
          <a:p>
            <a:r>
              <a:rPr lang="en-US" sz="2800" dirty="0"/>
              <a:t>Nomadic tribes in the Great Plains used dogs towing travois to carry their </a:t>
            </a:r>
            <a:r>
              <a:rPr lang="en-US" sz="2800" dirty="0" err="1"/>
              <a:t>posessions</a:t>
            </a:r>
            <a:r>
              <a:rPr lang="en-US" sz="2800" dirty="0"/>
              <a:t>.</a:t>
            </a:r>
          </a:p>
          <a:p>
            <a:endParaRPr lang="en-US" dirty="0"/>
          </a:p>
        </p:txBody>
      </p:sp>
      <p:pic>
        <p:nvPicPr>
          <p:cNvPr id="9" name="Picture 8">
            <a:extLst>
              <a:ext uri="{FF2B5EF4-FFF2-40B4-BE49-F238E27FC236}">
                <a16:creationId xmlns:a16="http://schemas.microsoft.com/office/drawing/2014/main" id="{46059822-DF21-67B0-1267-54596DB96199}"/>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333159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1. Horses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10547" y="2336872"/>
            <a:ext cx="4289790" cy="4213218"/>
          </a:xfrm>
        </p:spPr>
        <p:txBody>
          <a:bodyPr>
            <a:normAutofit/>
          </a:bodyPr>
          <a:lstStyle/>
          <a:p>
            <a:r>
              <a:rPr lang="en-US" sz="2800" b="1" dirty="0">
                <a:solidFill>
                  <a:srgbClr val="FFFF00"/>
                </a:solidFill>
              </a:rPr>
              <a:t>1519: </a:t>
            </a:r>
            <a:r>
              <a:rPr lang="en-US" sz="2800" b="1" dirty="0"/>
              <a:t>Spanish begin conquest of Mexico</a:t>
            </a:r>
            <a:r>
              <a:rPr lang="en-US" sz="2800" dirty="0"/>
              <a:t>. Horses used for cavalry and draft animals. Some escape, some are stolen or sold. </a:t>
            </a:r>
          </a:p>
          <a:p>
            <a:r>
              <a:rPr lang="en-US" sz="2800" dirty="0">
                <a:solidFill>
                  <a:srgbClr val="FFFF00"/>
                </a:solidFill>
              </a:rPr>
              <a:t>1700s: </a:t>
            </a:r>
            <a:r>
              <a:rPr lang="en-US" sz="2800" dirty="0"/>
              <a:t>Wild horses spread north through the Great Plains.</a:t>
            </a:r>
          </a:p>
          <a:p>
            <a:endParaRPr lang="en-US" dirty="0"/>
          </a:p>
        </p:txBody>
      </p:sp>
      <p:pic>
        <p:nvPicPr>
          <p:cNvPr id="9" name="Picture 8">
            <a:extLst>
              <a:ext uri="{FF2B5EF4-FFF2-40B4-BE49-F238E27FC236}">
                <a16:creationId xmlns:a16="http://schemas.microsoft.com/office/drawing/2014/main" id="{46059822-DF21-67B0-1267-54596DB96199}"/>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341442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1. Horses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10547" y="2336872"/>
            <a:ext cx="4995642" cy="4213218"/>
          </a:xfrm>
        </p:spPr>
        <p:txBody>
          <a:bodyPr>
            <a:normAutofit/>
          </a:bodyPr>
          <a:lstStyle/>
          <a:p>
            <a:r>
              <a:rPr lang="en-US" sz="2800" dirty="0"/>
              <a:t>Horse-drawn travois travelled faster and carried much larger loads. </a:t>
            </a:r>
          </a:p>
          <a:p>
            <a:r>
              <a:rPr lang="en-US" sz="2800" dirty="0"/>
              <a:t>Nomadic tribes could accumulate more material possessions, and carry  more preserved food.</a:t>
            </a:r>
          </a:p>
          <a:p>
            <a:endParaRPr lang="en-US" dirty="0"/>
          </a:p>
        </p:txBody>
      </p:sp>
      <p:pic>
        <p:nvPicPr>
          <p:cNvPr id="9" name="Picture 8">
            <a:extLst>
              <a:ext uri="{FF2B5EF4-FFF2-40B4-BE49-F238E27FC236}">
                <a16:creationId xmlns:a16="http://schemas.microsoft.com/office/drawing/2014/main" id="{46059822-DF21-67B0-1267-54596DB96199}"/>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158969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a:xfrm>
            <a:off x="375521" y="843261"/>
            <a:ext cx="9613861" cy="1080938"/>
          </a:xfrm>
        </p:spPr>
        <p:txBody>
          <a:bodyPr/>
          <a:lstStyle/>
          <a:p>
            <a:pPr algn="ctr"/>
            <a:r>
              <a:rPr lang="en-US" dirty="0"/>
              <a:t>Course Outline</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11180375" cy="3997666"/>
          </a:xfrm>
        </p:spPr>
        <p:txBody>
          <a:bodyPr>
            <a:normAutofit/>
          </a:bodyPr>
          <a:lstStyle/>
          <a:p>
            <a:r>
              <a:rPr lang="en-US" dirty="0"/>
              <a:t>Week 1: What Came Before </a:t>
            </a:r>
            <a:r>
              <a:rPr lang="en-US" i="1" dirty="0"/>
              <a:t>(From Christopher Columbus to Manifest Destiny)</a:t>
            </a:r>
          </a:p>
          <a:p>
            <a:r>
              <a:rPr lang="en-US" dirty="0"/>
              <a:t>Week 2: A House Divided </a:t>
            </a:r>
            <a:r>
              <a:rPr lang="en-US" i="1" dirty="0"/>
              <a:t>(Genesis of the Western Wars)</a:t>
            </a:r>
          </a:p>
          <a:p>
            <a:r>
              <a:rPr lang="en-US" dirty="0"/>
              <a:t>Week 3: The Opponents </a:t>
            </a:r>
            <a:r>
              <a:rPr lang="en-US" i="1" dirty="0"/>
              <a:t>(The US Army and the Natives)</a:t>
            </a:r>
          </a:p>
          <a:p>
            <a:r>
              <a:rPr lang="en-US" dirty="0"/>
              <a:t>Week 4: Red Cloud’s War, the Lakota, and the Northern Plains</a:t>
            </a:r>
          </a:p>
          <a:p>
            <a:r>
              <a:rPr lang="en-US" dirty="0"/>
              <a:t>Week 5: Hancock’s War, </a:t>
            </a:r>
            <a:r>
              <a:rPr lang="en-US" i="1" dirty="0" err="1"/>
              <a:t>Commancheria</a:t>
            </a:r>
            <a:r>
              <a:rPr lang="en-US" dirty="0"/>
              <a:t>,  and the Southern Plains</a:t>
            </a:r>
          </a:p>
          <a:p>
            <a:r>
              <a:rPr lang="en-US" dirty="0"/>
              <a:t>Week 6: The Long Struggle for </a:t>
            </a:r>
            <a:r>
              <a:rPr lang="en-US" i="1" dirty="0"/>
              <a:t>Apacheria </a:t>
            </a:r>
            <a:r>
              <a:rPr lang="en-US" dirty="0"/>
              <a:t>and the Southwest</a:t>
            </a:r>
            <a:endParaRPr lang="en-US" sz="2800" u="sng" dirty="0"/>
          </a:p>
          <a:p>
            <a:r>
              <a:rPr lang="en-US" dirty="0"/>
              <a:t>Week 7: The Forgotten Wars </a:t>
            </a:r>
            <a:r>
              <a:rPr lang="en-US" i="1" dirty="0"/>
              <a:t>(The Great Basin and Pacific Northwest)</a:t>
            </a:r>
          </a:p>
          <a:p>
            <a:r>
              <a:rPr lang="en-US" dirty="0"/>
              <a:t>Week 8: Finale </a:t>
            </a:r>
            <a:r>
              <a:rPr lang="en-US" i="1" dirty="0"/>
              <a:t>(From the Little Bighorn to Wounded Knee)</a:t>
            </a:r>
          </a:p>
        </p:txBody>
      </p:sp>
      <p:pic>
        <p:nvPicPr>
          <p:cNvPr id="7" name="Picture 6">
            <a:extLst>
              <a:ext uri="{FF2B5EF4-FFF2-40B4-BE49-F238E27FC236}">
                <a16:creationId xmlns:a16="http://schemas.microsoft.com/office/drawing/2014/main" id="{7F4B9E40-3645-3CEF-07D4-C8DEB7949728}"/>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824370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1. Horses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10547" y="2336872"/>
            <a:ext cx="4482295" cy="4213218"/>
          </a:xfrm>
        </p:spPr>
        <p:txBody>
          <a:bodyPr>
            <a:normAutofit/>
          </a:bodyPr>
          <a:lstStyle/>
          <a:p>
            <a:r>
              <a:rPr lang="en-US" sz="2800" dirty="0"/>
              <a:t>The horse revolutionized the buffalo hunt. For the first time the hunter could keep up with a stampeding herd and continue to attack.</a:t>
            </a:r>
            <a:endParaRPr lang="en-US" dirty="0"/>
          </a:p>
        </p:txBody>
      </p:sp>
      <p:pic>
        <p:nvPicPr>
          <p:cNvPr id="9" name="Picture 8">
            <a:extLst>
              <a:ext uri="{FF2B5EF4-FFF2-40B4-BE49-F238E27FC236}">
                <a16:creationId xmlns:a16="http://schemas.microsoft.com/office/drawing/2014/main" id="{46059822-DF21-67B0-1267-54596DB96199}"/>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632255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1. Horses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10547" y="2336872"/>
            <a:ext cx="7722800" cy="4213218"/>
          </a:xfrm>
        </p:spPr>
        <p:txBody>
          <a:bodyPr>
            <a:normAutofit/>
          </a:bodyPr>
          <a:lstStyle/>
          <a:p>
            <a:r>
              <a:rPr lang="en-US" sz="2800" dirty="0"/>
              <a:t>And of course it revolutionized warfare.</a:t>
            </a:r>
          </a:p>
          <a:p>
            <a:r>
              <a:rPr lang="en-US" sz="2800" dirty="0"/>
              <a:t>Mounted warriors could travel farther and faster, and so raid enemy camps at much greater ranges. </a:t>
            </a:r>
          </a:p>
          <a:p>
            <a:r>
              <a:rPr lang="en-US" sz="2800" dirty="0"/>
              <a:t>In tactical combat, the horse gave warriors the ability to strike quickly and then withdraw if the enemy was in greater strength. </a:t>
            </a:r>
            <a:endParaRPr lang="en-US" dirty="0"/>
          </a:p>
        </p:txBody>
      </p:sp>
      <p:pic>
        <p:nvPicPr>
          <p:cNvPr id="9" name="Picture 8">
            <a:extLst>
              <a:ext uri="{FF2B5EF4-FFF2-40B4-BE49-F238E27FC236}">
                <a16:creationId xmlns:a16="http://schemas.microsoft.com/office/drawing/2014/main" id="{46059822-DF21-67B0-1267-54596DB96199}"/>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179158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2. Firearms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10547" y="2336872"/>
            <a:ext cx="4899390" cy="4213218"/>
          </a:xfrm>
        </p:spPr>
        <p:txBody>
          <a:bodyPr>
            <a:normAutofit lnSpcReduction="10000"/>
          </a:bodyPr>
          <a:lstStyle/>
          <a:p>
            <a:r>
              <a:rPr lang="en-US" sz="2800" dirty="0"/>
              <a:t>Firearms were superior to bows in range, accuracy, and lethality. </a:t>
            </a:r>
          </a:p>
          <a:p>
            <a:r>
              <a:rPr lang="en-US" sz="2800" dirty="0"/>
              <a:t>Although horses arrived from the south, firearms arrived from the east, mostly as trade items.</a:t>
            </a:r>
          </a:p>
          <a:p>
            <a:r>
              <a:rPr lang="en-US" sz="2800" dirty="0"/>
              <a:t>This also meant eastern tribes (with firearms) were able to push western tribes further west.</a:t>
            </a:r>
            <a:endParaRPr lang="en-US" dirty="0"/>
          </a:p>
        </p:txBody>
      </p:sp>
      <p:pic>
        <p:nvPicPr>
          <p:cNvPr id="9" name="Picture 8">
            <a:extLst>
              <a:ext uri="{FF2B5EF4-FFF2-40B4-BE49-F238E27FC236}">
                <a16:creationId xmlns:a16="http://schemas.microsoft.com/office/drawing/2014/main" id="{46059822-DF21-67B0-1267-54596DB96199}"/>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279983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8D9F-763C-18EB-2087-64D7806397C3}"/>
              </a:ext>
            </a:extLst>
          </p:cNvPr>
          <p:cNvSpPr>
            <a:spLocks noGrp="1"/>
          </p:cNvSpPr>
          <p:nvPr>
            <p:ph type="title"/>
          </p:nvPr>
        </p:nvSpPr>
        <p:spPr/>
        <p:txBody>
          <a:bodyPr/>
          <a:lstStyle/>
          <a:p>
            <a:pPr algn="ctr"/>
            <a:r>
              <a:rPr lang="en-US" dirty="0"/>
              <a:t>3. Disease</a:t>
            </a:r>
          </a:p>
        </p:txBody>
      </p:sp>
      <p:sp>
        <p:nvSpPr>
          <p:cNvPr id="3" name="Content Placeholder 2">
            <a:extLst>
              <a:ext uri="{FF2B5EF4-FFF2-40B4-BE49-F238E27FC236}">
                <a16:creationId xmlns:a16="http://schemas.microsoft.com/office/drawing/2014/main" id="{47964346-6442-2A38-4544-FBC2A50FF0E3}"/>
              </a:ext>
            </a:extLst>
          </p:cNvPr>
          <p:cNvSpPr>
            <a:spLocks noGrp="1"/>
          </p:cNvSpPr>
          <p:nvPr>
            <p:ph idx="1"/>
          </p:nvPr>
        </p:nvSpPr>
        <p:spPr>
          <a:xfrm>
            <a:off x="680322" y="2336872"/>
            <a:ext cx="10934162" cy="4352685"/>
          </a:xfrm>
        </p:spPr>
        <p:txBody>
          <a:bodyPr>
            <a:normAutofit/>
          </a:bodyPr>
          <a:lstStyle/>
          <a:p>
            <a:r>
              <a:rPr lang="en-US" dirty="0"/>
              <a:t>Early explorers brought diseases against which the Native population had limited immunity.</a:t>
            </a:r>
          </a:p>
          <a:p>
            <a:r>
              <a:rPr lang="en-US" dirty="0"/>
              <a:t>Loss of life through disease was greatly increased in areas of active warfare and </a:t>
            </a:r>
            <a:r>
              <a:rPr lang="en-US" dirty="0" err="1"/>
              <a:t>olonial</a:t>
            </a:r>
            <a:r>
              <a:rPr lang="en-US" dirty="0"/>
              <a:t> subjugation. </a:t>
            </a:r>
          </a:p>
          <a:p>
            <a:pPr lvl="1"/>
            <a:r>
              <a:rPr lang="en-US" dirty="0"/>
              <a:t>Mexico lost 90 percent of its pre Columbian population between 1</a:t>
            </a:r>
            <a:r>
              <a:rPr lang="en-US" sz="2000" i="1" dirty="0"/>
              <a:t>5</a:t>
            </a:r>
            <a:r>
              <a:rPr lang="en-US" dirty="0"/>
              <a:t>00 and 1</a:t>
            </a:r>
            <a:r>
              <a:rPr lang="en-US" sz="2000" dirty="0"/>
              <a:t>6</a:t>
            </a:r>
            <a:r>
              <a:rPr lang="en-US" dirty="0"/>
              <a:t>00.</a:t>
            </a:r>
          </a:p>
          <a:p>
            <a:r>
              <a:rPr lang="en-US" dirty="0"/>
              <a:t>Population decline in the current territory of the USA started later, because French and English </a:t>
            </a:r>
            <a:r>
              <a:rPr lang="en-US" dirty="0" err="1"/>
              <a:t>colnies</a:t>
            </a:r>
            <a:r>
              <a:rPr lang="en-US" dirty="0"/>
              <a:t> were established later than Spanish colonies further south, and was less dramatic, but  still devastating.</a:t>
            </a:r>
          </a:p>
        </p:txBody>
      </p:sp>
      <p:pic>
        <p:nvPicPr>
          <p:cNvPr id="4" name="Picture 3">
            <a:extLst>
              <a:ext uri="{FF2B5EF4-FFF2-40B4-BE49-F238E27FC236}">
                <a16:creationId xmlns:a16="http://schemas.microsoft.com/office/drawing/2014/main" id="{B4693620-1D60-5513-5452-4A019D565BDF}"/>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1440405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3. Disease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10547" y="2336872"/>
            <a:ext cx="6438122" cy="4213218"/>
          </a:xfrm>
        </p:spPr>
        <p:txBody>
          <a:bodyPr>
            <a:normAutofit fontScale="92500" lnSpcReduction="20000"/>
          </a:bodyPr>
          <a:lstStyle/>
          <a:p>
            <a:r>
              <a:rPr lang="en-US" sz="2800" b="1" dirty="0">
                <a:solidFill>
                  <a:srgbClr val="FFFF00"/>
                </a:solidFill>
              </a:rPr>
              <a:t>1770s: </a:t>
            </a:r>
            <a:r>
              <a:rPr lang="en-US" sz="2800" b="1" dirty="0"/>
              <a:t>S</a:t>
            </a:r>
            <a:r>
              <a:rPr lang="en-US" sz="2800" dirty="0"/>
              <a:t>mallpox breaks out in the Pacific Northwest, brought by sea. Total population in Northwest reduced by 30 per cent. (tens of thousands)</a:t>
            </a:r>
          </a:p>
          <a:p>
            <a:pPr lvl="1"/>
            <a:r>
              <a:rPr lang="en-US" sz="2400" dirty="0"/>
              <a:t>Western Washington tribes reduced from 37,000 to 26,000.</a:t>
            </a:r>
          </a:p>
          <a:p>
            <a:r>
              <a:rPr lang="en-US" sz="2800" b="1" dirty="0">
                <a:solidFill>
                  <a:srgbClr val="FFFF00"/>
                </a:solidFill>
              </a:rPr>
              <a:t>1780-82: </a:t>
            </a:r>
            <a:r>
              <a:rPr lang="en-US" sz="2800" b="1" dirty="0"/>
              <a:t>S</a:t>
            </a:r>
            <a:r>
              <a:rPr lang="en-US" sz="2800" dirty="0"/>
              <a:t>mallpox breaks out in the Upper Missouri Valley.</a:t>
            </a:r>
            <a:r>
              <a:rPr lang="en-US" sz="2800" dirty="0">
                <a:solidFill>
                  <a:srgbClr val="FFFF00"/>
                </a:solidFill>
              </a:rPr>
              <a:t> </a:t>
            </a:r>
            <a:r>
              <a:rPr lang="en-US" sz="2800" dirty="0"/>
              <a:t>Over </a:t>
            </a:r>
            <a:r>
              <a:rPr lang="en-US" sz="2800" dirty="0">
                <a:solidFill>
                  <a:srgbClr val="FFFF00"/>
                </a:solidFill>
              </a:rPr>
              <a:t>30,000</a:t>
            </a:r>
            <a:r>
              <a:rPr lang="en-US" sz="2800" dirty="0"/>
              <a:t> Native Indians die in the outbreak.</a:t>
            </a:r>
          </a:p>
          <a:p>
            <a:pPr lvl="1"/>
            <a:r>
              <a:rPr lang="en-US" sz="2200" dirty="0">
                <a:solidFill>
                  <a:srgbClr val="FFFF00"/>
                </a:solidFill>
              </a:rPr>
              <a:t>Arikara tribe </a:t>
            </a:r>
            <a:r>
              <a:rPr lang="en-US" sz="2200" dirty="0"/>
              <a:t>reduced from 30,000 to 6,000.</a:t>
            </a:r>
          </a:p>
          <a:p>
            <a:pPr lvl="1"/>
            <a:r>
              <a:rPr lang="en-US" sz="2200" dirty="0">
                <a:solidFill>
                  <a:srgbClr val="FFFF00"/>
                </a:solidFill>
              </a:rPr>
              <a:t>Mandan tribe </a:t>
            </a:r>
            <a:r>
              <a:rPr lang="en-US" sz="2200" dirty="0"/>
              <a:t>reduced from 10,000 to 2,000.</a:t>
            </a:r>
          </a:p>
          <a:p>
            <a:r>
              <a:rPr lang="en-US" sz="2800" dirty="0">
                <a:solidFill>
                  <a:srgbClr val="FFFF00"/>
                </a:solidFill>
              </a:rPr>
              <a:t>1789</a:t>
            </a:r>
            <a:r>
              <a:rPr lang="en-US" sz="2800" dirty="0"/>
              <a:t> the total Native population of the current territory of the USA had probably sunk to less than 1 million.</a:t>
            </a:r>
          </a:p>
          <a:p>
            <a:pPr marL="457200" lvl="1" indent="0">
              <a:buNone/>
            </a:pPr>
            <a:endParaRPr lang="en-US" sz="2200" dirty="0"/>
          </a:p>
          <a:p>
            <a:endParaRPr lang="en-US" dirty="0"/>
          </a:p>
        </p:txBody>
      </p:sp>
      <p:pic>
        <p:nvPicPr>
          <p:cNvPr id="9" name="Picture 8">
            <a:extLst>
              <a:ext uri="{FF2B5EF4-FFF2-40B4-BE49-F238E27FC236}">
                <a16:creationId xmlns:a16="http://schemas.microsoft.com/office/drawing/2014/main" id="{46059822-DF21-67B0-1267-54596DB96199}"/>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3203529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528-2FA3-DDC1-F98C-038C003608A2}"/>
              </a:ext>
            </a:extLst>
          </p:cNvPr>
          <p:cNvSpPr>
            <a:spLocks noGrp="1"/>
          </p:cNvSpPr>
          <p:nvPr>
            <p:ph type="title"/>
          </p:nvPr>
        </p:nvSpPr>
        <p:spPr/>
        <p:txBody>
          <a:bodyPr/>
          <a:lstStyle/>
          <a:p>
            <a:pPr algn="ctr"/>
            <a:r>
              <a:rPr lang="en-US" dirty="0"/>
              <a:t>A Good Day to Die</a:t>
            </a:r>
          </a:p>
        </p:txBody>
      </p:sp>
      <p:sp>
        <p:nvSpPr>
          <p:cNvPr id="3" name="Content Placeholder 2">
            <a:extLst>
              <a:ext uri="{FF2B5EF4-FFF2-40B4-BE49-F238E27FC236}">
                <a16:creationId xmlns:a16="http://schemas.microsoft.com/office/drawing/2014/main" id="{D4D40504-0B34-5EF9-E5F5-5AD1BA2E9B92}"/>
              </a:ext>
            </a:extLst>
          </p:cNvPr>
          <p:cNvSpPr>
            <a:spLocks noGrp="1"/>
          </p:cNvSpPr>
          <p:nvPr>
            <p:ph idx="1"/>
          </p:nvPr>
        </p:nvSpPr>
        <p:spPr>
          <a:xfrm>
            <a:off x="680321" y="3272589"/>
            <a:ext cx="9613861" cy="2663600"/>
          </a:xfrm>
        </p:spPr>
        <p:txBody>
          <a:bodyPr>
            <a:normAutofit/>
          </a:bodyPr>
          <a:lstStyle/>
          <a:p>
            <a:pPr algn="ctr"/>
            <a:r>
              <a:rPr lang="en-US" sz="7200" dirty="0"/>
              <a:t>QUESTIONS?</a:t>
            </a:r>
          </a:p>
        </p:txBody>
      </p:sp>
      <p:pic>
        <p:nvPicPr>
          <p:cNvPr id="4" name="Picture 3">
            <a:extLst>
              <a:ext uri="{FF2B5EF4-FFF2-40B4-BE49-F238E27FC236}">
                <a16:creationId xmlns:a16="http://schemas.microsoft.com/office/drawing/2014/main" id="{D68553AD-8D2D-61E5-C153-E2AA03F7723C}"/>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979997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4: </a:t>
            </a:r>
            <a:br>
              <a:rPr lang="en-US" sz="4800" dirty="0"/>
            </a:br>
            <a:r>
              <a:rPr lang="en-US" sz="4800" dirty="0">
                <a:solidFill>
                  <a:srgbClr val="FFFF00"/>
                </a:solidFill>
              </a:rPr>
              <a:t>USA Expands Westward</a:t>
            </a:r>
            <a:endParaRPr lang="en-US" sz="3600" dirty="0">
              <a:solidFill>
                <a:srgbClr val="FFFF00"/>
              </a:solidFill>
            </a:endParaRP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5197641"/>
            <a:ext cx="9852211" cy="1136897"/>
          </a:xfrm>
        </p:spPr>
        <p:txBody>
          <a:bodyPr>
            <a:normAutofit/>
          </a:bodyPr>
          <a:lstStyle/>
          <a:p>
            <a:pPr algn="ctr"/>
            <a:r>
              <a:rPr lang="en-US" sz="4000" i="1" dirty="0"/>
              <a:t>There Goes the Neighborhood</a:t>
            </a:r>
          </a:p>
        </p:txBody>
      </p:sp>
      <p:pic>
        <p:nvPicPr>
          <p:cNvPr id="4" name="Picture 3">
            <a:extLst>
              <a:ext uri="{FF2B5EF4-FFF2-40B4-BE49-F238E27FC236}">
                <a16:creationId xmlns:a16="http://schemas.microsoft.com/office/drawing/2014/main" id="{FC14A0EE-A61A-D93D-01B6-C50F2BC96C11}"/>
              </a:ext>
            </a:extLst>
          </p:cNvPr>
          <p:cNvPicPr>
            <a:picLocks noChangeAspect="1"/>
          </p:cNvPicPr>
          <p:nvPr/>
        </p:nvPicPr>
        <p:blipFill>
          <a:blip r:embed="rId2"/>
          <a:stretch>
            <a:fillRect/>
          </a:stretch>
        </p:blipFill>
        <p:spPr>
          <a:xfrm>
            <a:off x="10099428" y="2663451"/>
            <a:ext cx="1531098" cy="1531098"/>
          </a:xfrm>
          <a:prstGeom prst="rect">
            <a:avLst/>
          </a:prstGeom>
        </p:spPr>
      </p:pic>
    </p:spTree>
    <p:extLst>
      <p:ext uri="{BB962C8B-B14F-4D97-AF65-F5344CB8AC3E}">
        <p14:creationId xmlns:p14="http://schemas.microsoft.com/office/powerpoint/2010/main" val="1805744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A New Nation</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261257" y="2336873"/>
            <a:ext cx="6283922" cy="3630790"/>
          </a:xfrm>
        </p:spPr>
        <p:txBody>
          <a:bodyPr>
            <a:normAutofit/>
          </a:bodyPr>
          <a:lstStyle/>
          <a:p>
            <a:pPr marL="0" indent="0">
              <a:buNone/>
            </a:pPr>
            <a:r>
              <a:rPr lang="en-US" sz="2800" dirty="0">
                <a:solidFill>
                  <a:srgbClr val="FFFF00"/>
                </a:solidFill>
              </a:rPr>
              <a:t>1789: </a:t>
            </a:r>
            <a:r>
              <a:rPr lang="en-US" sz="2800" dirty="0"/>
              <a:t>The United States when the Constitution was ratified.</a:t>
            </a:r>
          </a:p>
          <a:p>
            <a:pPr marL="0" indent="0">
              <a:buNone/>
            </a:pPr>
            <a:endParaRPr lang="en-US" sz="2800" dirty="0"/>
          </a:p>
          <a:p>
            <a:pPr marL="0" indent="0">
              <a:buNone/>
            </a:pPr>
            <a:endParaRPr lang="en-US" sz="2800" dirty="0"/>
          </a:p>
          <a:p>
            <a:pPr marL="0" indent="0">
              <a:buNone/>
            </a:pPr>
            <a:r>
              <a:rPr lang="en-US" sz="2800" dirty="0"/>
              <a:t>US Population: 4 Million </a:t>
            </a:r>
          </a:p>
          <a:p>
            <a:pPr marL="0" indent="0">
              <a:buNone/>
            </a:pPr>
            <a:r>
              <a:rPr lang="en-US" sz="2800" dirty="0"/>
              <a:t>	(625,000 Native Indians)</a:t>
            </a:r>
          </a:p>
        </p:txBody>
      </p:sp>
      <p:pic>
        <p:nvPicPr>
          <p:cNvPr id="5" name="Picture 4">
            <a:extLst>
              <a:ext uri="{FF2B5EF4-FFF2-40B4-BE49-F238E27FC236}">
                <a16:creationId xmlns:a16="http://schemas.microsoft.com/office/drawing/2014/main" id="{685FA5A0-84A1-315A-BBB8-FF1DFBBB2D20}"/>
              </a:ext>
            </a:extLst>
          </p:cNvPr>
          <p:cNvPicPr>
            <a:picLocks noChangeAspect="1"/>
          </p:cNvPicPr>
          <p:nvPr/>
        </p:nvPicPr>
        <p:blipFill>
          <a:blip r:embed="rId2"/>
          <a:stretch>
            <a:fillRect/>
          </a:stretch>
        </p:blipFill>
        <p:spPr>
          <a:xfrm>
            <a:off x="7058526" y="2002548"/>
            <a:ext cx="5133474" cy="4855452"/>
          </a:xfrm>
          <a:prstGeom prst="rect">
            <a:avLst/>
          </a:prstGeom>
        </p:spPr>
      </p:pic>
      <p:pic>
        <p:nvPicPr>
          <p:cNvPr id="4" name="Picture 3">
            <a:extLst>
              <a:ext uri="{FF2B5EF4-FFF2-40B4-BE49-F238E27FC236}">
                <a16:creationId xmlns:a16="http://schemas.microsoft.com/office/drawing/2014/main" id="{98DC1415-AB31-DFDD-830B-265354B731CC}"/>
              </a:ext>
            </a:extLst>
          </p:cNvPr>
          <p:cNvPicPr>
            <a:picLocks noChangeAspect="1"/>
          </p:cNvPicPr>
          <p:nvPr/>
        </p:nvPicPr>
        <p:blipFill>
          <a:blip r:embed="rId3"/>
          <a:stretch>
            <a:fillRect/>
          </a:stretch>
        </p:blipFill>
        <p:spPr>
          <a:xfrm>
            <a:off x="10660902" y="528148"/>
            <a:ext cx="1531098" cy="1531098"/>
          </a:xfrm>
          <a:prstGeom prst="rect">
            <a:avLst/>
          </a:prstGeom>
        </p:spPr>
      </p:pic>
    </p:spTree>
    <p:extLst>
      <p:ext uri="{BB962C8B-B14F-4D97-AF65-F5344CB8AC3E}">
        <p14:creationId xmlns:p14="http://schemas.microsoft.com/office/powerpoint/2010/main" val="288853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Louisiana Purchase</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223935" y="2336873"/>
            <a:ext cx="6513749" cy="4160180"/>
          </a:xfrm>
        </p:spPr>
        <p:txBody>
          <a:bodyPr>
            <a:normAutofit fontScale="70000" lnSpcReduction="20000"/>
          </a:bodyPr>
          <a:lstStyle/>
          <a:p>
            <a:r>
              <a:rPr lang="en-US" sz="3600" b="1" dirty="0">
                <a:solidFill>
                  <a:srgbClr val="FFFF00"/>
                </a:solidFill>
              </a:rPr>
              <a:t>1803: </a:t>
            </a:r>
            <a:r>
              <a:rPr lang="en-US" sz="3600" dirty="0"/>
              <a:t>Louisiana Territory purchased from France.</a:t>
            </a:r>
          </a:p>
          <a:p>
            <a:r>
              <a:rPr lang="en-US" sz="3600" dirty="0">
                <a:solidFill>
                  <a:srgbClr val="FFFF00"/>
                </a:solidFill>
              </a:rPr>
              <a:t>1804-1806: </a:t>
            </a:r>
            <a:r>
              <a:rPr lang="en-US" sz="3600" dirty="0"/>
              <a:t>Lewis and Clark Expedition explores the northern part of the territory and into Oregon  Country, at that time claimed by the USA, Great Britain, Russia, and Spain.</a:t>
            </a:r>
          </a:p>
          <a:p>
            <a:r>
              <a:rPr lang="en-US" sz="3600" dirty="0"/>
              <a:t>Russia and Spain later relinquished their claims in favor of the United States.</a:t>
            </a:r>
          </a:p>
          <a:p>
            <a:pPr marL="0" indent="0">
              <a:buNone/>
            </a:pPr>
            <a:endParaRPr lang="en-US" sz="3600" dirty="0"/>
          </a:p>
          <a:p>
            <a:pPr marL="0" indent="0">
              <a:buNone/>
            </a:pPr>
            <a:r>
              <a:rPr lang="en-US" sz="3600" dirty="0"/>
              <a:t>US Population: 5.3 M</a:t>
            </a:r>
          </a:p>
          <a:p>
            <a:pPr marL="0" indent="0">
              <a:buNone/>
            </a:pPr>
            <a:r>
              <a:rPr lang="en-US" sz="3600" dirty="0"/>
              <a:t>	(600,000 Native Indians)</a:t>
            </a:r>
          </a:p>
          <a:p>
            <a:pPr marL="0" indent="0">
              <a:buNone/>
            </a:pPr>
            <a:endParaRPr lang="en-US" sz="3600" dirty="0"/>
          </a:p>
          <a:p>
            <a:pPr marL="0" indent="0" algn="ctr">
              <a:buNone/>
            </a:pPr>
            <a:endParaRPr lang="en-US" sz="6000" dirty="0"/>
          </a:p>
        </p:txBody>
      </p:sp>
      <p:pic>
        <p:nvPicPr>
          <p:cNvPr id="6" name="Picture 5">
            <a:extLst>
              <a:ext uri="{FF2B5EF4-FFF2-40B4-BE49-F238E27FC236}">
                <a16:creationId xmlns:a16="http://schemas.microsoft.com/office/drawing/2014/main" id="{5B982AC7-E0FC-3F5E-82B3-262797C59AFD}"/>
              </a:ext>
            </a:extLst>
          </p:cNvPr>
          <p:cNvPicPr>
            <a:picLocks noChangeAspect="1"/>
          </p:cNvPicPr>
          <p:nvPr/>
        </p:nvPicPr>
        <p:blipFill>
          <a:blip r:embed="rId2"/>
          <a:stretch>
            <a:fillRect/>
          </a:stretch>
        </p:blipFill>
        <p:spPr>
          <a:xfrm>
            <a:off x="7202905" y="1971588"/>
            <a:ext cx="5166206" cy="4886411"/>
          </a:xfrm>
          <a:prstGeom prst="rect">
            <a:avLst/>
          </a:prstGeom>
        </p:spPr>
      </p:pic>
      <p:pic>
        <p:nvPicPr>
          <p:cNvPr id="4" name="Picture 3">
            <a:extLst>
              <a:ext uri="{FF2B5EF4-FFF2-40B4-BE49-F238E27FC236}">
                <a16:creationId xmlns:a16="http://schemas.microsoft.com/office/drawing/2014/main" id="{3AD332F3-3150-5CE3-B8B4-1235106767A4}"/>
              </a:ext>
            </a:extLst>
          </p:cNvPr>
          <p:cNvPicPr>
            <a:picLocks noChangeAspect="1"/>
          </p:cNvPicPr>
          <p:nvPr/>
        </p:nvPicPr>
        <p:blipFill>
          <a:blip r:embed="rId3"/>
          <a:stretch>
            <a:fillRect/>
          </a:stretch>
        </p:blipFill>
        <p:spPr>
          <a:xfrm>
            <a:off x="10660902" y="548774"/>
            <a:ext cx="1531098" cy="1531098"/>
          </a:xfrm>
          <a:prstGeom prst="rect">
            <a:avLst/>
          </a:prstGeom>
        </p:spPr>
      </p:pic>
    </p:spTree>
    <p:extLst>
      <p:ext uri="{BB962C8B-B14F-4D97-AF65-F5344CB8AC3E}">
        <p14:creationId xmlns:p14="http://schemas.microsoft.com/office/powerpoint/2010/main" val="3444666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7D45-5F2B-04A6-65F5-C0175A429F71}"/>
              </a:ext>
            </a:extLst>
          </p:cNvPr>
          <p:cNvSpPr>
            <a:spLocks noGrp="1"/>
          </p:cNvSpPr>
          <p:nvPr>
            <p:ph type="title"/>
          </p:nvPr>
        </p:nvSpPr>
        <p:spPr/>
        <p:txBody>
          <a:bodyPr/>
          <a:lstStyle/>
          <a:p>
            <a:pPr algn="ctr"/>
            <a:r>
              <a:rPr lang="en-US" dirty="0"/>
              <a:t>Missouri Compromise</a:t>
            </a:r>
          </a:p>
        </p:txBody>
      </p:sp>
      <p:sp>
        <p:nvSpPr>
          <p:cNvPr id="3" name="Content Placeholder 2">
            <a:extLst>
              <a:ext uri="{FF2B5EF4-FFF2-40B4-BE49-F238E27FC236}">
                <a16:creationId xmlns:a16="http://schemas.microsoft.com/office/drawing/2014/main" id="{82AE6B24-772D-4696-38D1-086F9A35385C}"/>
              </a:ext>
            </a:extLst>
          </p:cNvPr>
          <p:cNvSpPr>
            <a:spLocks noGrp="1"/>
          </p:cNvSpPr>
          <p:nvPr>
            <p:ph idx="1"/>
          </p:nvPr>
        </p:nvSpPr>
        <p:spPr>
          <a:xfrm>
            <a:off x="680322" y="2336873"/>
            <a:ext cx="5415678" cy="4176222"/>
          </a:xfrm>
        </p:spPr>
        <p:txBody>
          <a:bodyPr>
            <a:normAutofit lnSpcReduction="10000"/>
          </a:bodyPr>
          <a:lstStyle/>
          <a:p>
            <a:r>
              <a:rPr lang="en-US" dirty="0">
                <a:solidFill>
                  <a:srgbClr val="FFFF00"/>
                </a:solidFill>
              </a:rPr>
              <a:t>1820: </a:t>
            </a:r>
            <a:r>
              <a:rPr lang="en-US" dirty="0"/>
              <a:t>US admits Missouri as a Slave state and Maine as a Free state at the same time. </a:t>
            </a:r>
          </a:p>
          <a:p>
            <a:r>
              <a:rPr lang="en-US" dirty="0"/>
              <a:t>Prohibits slavery above 3</a:t>
            </a:r>
            <a:r>
              <a:rPr lang="en-US" sz="2400" dirty="0"/>
              <a:t>6 degrees, 30 minute latitude line for the rest of the Louisiana Territory.</a:t>
            </a:r>
          </a:p>
          <a:p>
            <a:r>
              <a:rPr lang="en-US" dirty="0"/>
              <a:t>Maintained pro</a:t>
            </a:r>
            <a:r>
              <a:rPr lang="en-US" sz="2400" dirty="0"/>
              <a:t>-</a:t>
            </a:r>
            <a:r>
              <a:rPr lang="en-US" dirty="0"/>
              <a:t>slavery balance in the Senate and pro</a:t>
            </a:r>
            <a:r>
              <a:rPr lang="en-US" sz="2400" dirty="0"/>
              <a:t>-Free State balance in the House.</a:t>
            </a:r>
          </a:p>
          <a:p>
            <a:r>
              <a:rPr lang="en-US" dirty="0"/>
              <a:t>Generally credited with delaying the start of the Civil War for several </a:t>
            </a:r>
            <a:r>
              <a:rPr lang="en-US" dirty="0" err="1"/>
              <a:t>deades</a:t>
            </a:r>
            <a:r>
              <a:rPr lang="en-US" dirty="0"/>
              <a:t>.</a:t>
            </a:r>
          </a:p>
        </p:txBody>
      </p:sp>
      <p:pic>
        <p:nvPicPr>
          <p:cNvPr id="6" name="Picture 5">
            <a:extLst>
              <a:ext uri="{FF2B5EF4-FFF2-40B4-BE49-F238E27FC236}">
                <a16:creationId xmlns:a16="http://schemas.microsoft.com/office/drawing/2014/main" id="{ED15CD2A-C545-D48D-2ACD-9BF41277F279}"/>
              </a:ext>
            </a:extLst>
          </p:cNvPr>
          <p:cNvPicPr>
            <a:picLocks noChangeAspect="1"/>
          </p:cNvPicPr>
          <p:nvPr/>
        </p:nvPicPr>
        <p:blipFill>
          <a:blip r:embed="rId2"/>
          <a:stretch>
            <a:fillRect/>
          </a:stretch>
        </p:blipFill>
        <p:spPr>
          <a:xfrm>
            <a:off x="10660902" y="528148"/>
            <a:ext cx="1531098" cy="1531098"/>
          </a:xfrm>
          <a:prstGeom prst="rect">
            <a:avLst/>
          </a:prstGeom>
        </p:spPr>
      </p:pic>
    </p:spTree>
    <p:extLst>
      <p:ext uri="{BB962C8B-B14F-4D97-AF65-F5344CB8AC3E}">
        <p14:creationId xmlns:p14="http://schemas.microsoft.com/office/powerpoint/2010/main" val="316656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“A Good Day To Die”</a:t>
            </a:r>
            <a:br>
              <a:rPr lang="en-US" sz="4800" dirty="0"/>
            </a:br>
            <a:r>
              <a:rPr lang="en-US" sz="4800" dirty="0"/>
              <a:t>Indian Wars in the West</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a:p>
            <a:pPr algn="ctr"/>
            <a:r>
              <a:rPr lang="en-US" sz="4000" i="1" dirty="0"/>
              <a:t>OLLI “Spring” 2021</a:t>
            </a:r>
          </a:p>
          <a:p>
            <a:pPr algn="ctr"/>
            <a:r>
              <a:rPr lang="en-US" sz="4000" i="1" dirty="0"/>
              <a:t>Week 1: </a:t>
            </a:r>
            <a:r>
              <a:rPr lang="en-US" sz="4400" dirty="0">
                <a:solidFill>
                  <a:srgbClr val="FFFF00"/>
                </a:solidFill>
              </a:rPr>
              <a:t>What Came Before</a:t>
            </a:r>
            <a:endParaRPr lang="en-US" sz="4000" b="1" i="1" dirty="0">
              <a:solidFill>
                <a:srgbClr val="FFFF00"/>
              </a:solidFill>
            </a:endParaRPr>
          </a:p>
        </p:txBody>
      </p:sp>
      <p:pic>
        <p:nvPicPr>
          <p:cNvPr id="5" name="Picture 4">
            <a:extLst>
              <a:ext uri="{FF2B5EF4-FFF2-40B4-BE49-F238E27FC236}">
                <a16:creationId xmlns:a16="http://schemas.microsoft.com/office/drawing/2014/main" id="{C7FE565C-79ED-CF38-F5DA-293E300EEF90}"/>
              </a:ext>
            </a:extLst>
          </p:cNvPr>
          <p:cNvPicPr>
            <a:picLocks noChangeAspect="1"/>
          </p:cNvPicPr>
          <p:nvPr/>
        </p:nvPicPr>
        <p:blipFill>
          <a:blip r:embed="rId2"/>
          <a:stretch>
            <a:fillRect/>
          </a:stretch>
        </p:blipFill>
        <p:spPr>
          <a:xfrm>
            <a:off x="7609934" y="439546"/>
            <a:ext cx="6302743" cy="5961395"/>
          </a:xfrm>
          <a:prstGeom prst="rect">
            <a:avLst/>
          </a:prstGeom>
        </p:spPr>
      </p:pic>
    </p:spTree>
    <p:extLst>
      <p:ext uri="{BB962C8B-B14F-4D97-AF65-F5344CB8AC3E}">
        <p14:creationId xmlns:p14="http://schemas.microsoft.com/office/powerpoint/2010/main" val="2033224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a:xfrm>
            <a:off x="490331" y="753228"/>
            <a:ext cx="9803851" cy="1080938"/>
          </a:xfrm>
        </p:spPr>
        <p:txBody>
          <a:bodyPr/>
          <a:lstStyle/>
          <a:p>
            <a:pPr algn="ctr"/>
            <a:r>
              <a:rPr lang="en-US" dirty="0"/>
              <a:t>The Trail of Tears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90331" y="2336872"/>
            <a:ext cx="6102974" cy="4077179"/>
          </a:xfrm>
        </p:spPr>
        <p:txBody>
          <a:bodyPr>
            <a:normAutofit/>
          </a:bodyPr>
          <a:lstStyle/>
          <a:p>
            <a:r>
              <a:rPr lang="en-US" sz="2800" b="1" dirty="0">
                <a:solidFill>
                  <a:srgbClr val="FFFF00"/>
                </a:solidFill>
              </a:rPr>
              <a:t>1830: </a:t>
            </a:r>
            <a:r>
              <a:rPr lang="en-US" sz="2800" b="1" dirty="0"/>
              <a:t>US C</a:t>
            </a:r>
            <a:r>
              <a:rPr lang="en-US" sz="2800" dirty="0"/>
              <a:t>ongress passes the </a:t>
            </a:r>
            <a:r>
              <a:rPr lang="en-US" sz="2800" b="1" dirty="0"/>
              <a:t>Indian Removal Act</a:t>
            </a:r>
            <a:r>
              <a:rPr lang="en-US" sz="2800" dirty="0"/>
              <a:t>.</a:t>
            </a:r>
          </a:p>
          <a:p>
            <a:r>
              <a:rPr lang="en-US" sz="2800" b="1" dirty="0"/>
              <a:t> </a:t>
            </a:r>
            <a:r>
              <a:rPr lang="en-US" sz="2800" dirty="0"/>
              <a:t>Five tribes from the US Southeast are forcibly relocated to “</a:t>
            </a:r>
            <a:r>
              <a:rPr lang="en-US" sz="2800" dirty="0">
                <a:solidFill>
                  <a:srgbClr val="FFFF00"/>
                </a:solidFill>
              </a:rPr>
              <a:t>Indian Territory</a:t>
            </a:r>
            <a:r>
              <a:rPr lang="en-US" sz="2800" dirty="0"/>
              <a:t>” (later Oklahoma) across the Mississippi.</a:t>
            </a:r>
          </a:p>
          <a:p>
            <a:endParaRPr lang="en-US" dirty="0"/>
          </a:p>
        </p:txBody>
      </p:sp>
      <p:pic>
        <p:nvPicPr>
          <p:cNvPr id="4" name="Picture 3">
            <a:extLst>
              <a:ext uri="{FF2B5EF4-FFF2-40B4-BE49-F238E27FC236}">
                <a16:creationId xmlns:a16="http://schemas.microsoft.com/office/drawing/2014/main" id="{2E8ABB1D-633B-F8C1-CAF1-50804BEAD321}"/>
              </a:ext>
            </a:extLst>
          </p:cNvPr>
          <p:cNvPicPr>
            <a:picLocks noChangeAspect="1"/>
          </p:cNvPicPr>
          <p:nvPr/>
        </p:nvPicPr>
        <p:blipFill>
          <a:blip r:embed="rId2"/>
          <a:stretch>
            <a:fillRect/>
          </a:stretch>
        </p:blipFill>
        <p:spPr>
          <a:xfrm>
            <a:off x="10777896" y="557907"/>
            <a:ext cx="1414104" cy="1414104"/>
          </a:xfrm>
          <a:prstGeom prst="rect">
            <a:avLst/>
          </a:prstGeom>
        </p:spPr>
      </p:pic>
      <p:pic>
        <p:nvPicPr>
          <p:cNvPr id="6" name="Picture 5">
            <a:extLst>
              <a:ext uri="{FF2B5EF4-FFF2-40B4-BE49-F238E27FC236}">
                <a16:creationId xmlns:a16="http://schemas.microsoft.com/office/drawing/2014/main" id="{8341B064-EA5C-20B7-6D84-1B25544C9751}"/>
              </a:ext>
            </a:extLst>
          </p:cNvPr>
          <p:cNvPicPr>
            <a:picLocks noChangeAspect="1"/>
          </p:cNvPicPr>
          <p:nvPr/>
        </p:nvPicPr>
        <p:blipFill>
          <a:blip r:embed="rId3"/>
          <a:stretch>
            <a:fillRect/>
          </a:stretch>
        </p:blipFill>
        <p:spPr>
          <a:xfrm>
            <a:off x="7026442" y="1972202"/>
            <a:ext cx="5165558" cy="4885798"/>
          </a:xfrm>
          <a:prstGeom prst="rect">
            <a:avLst/>
          </a:prstGeom>
        </p:spPr>
      </p:pic>
    </p:spTree>
    <p:extLst>
      <p:ext uri="{BB962C8B-B14F-4D97-AF65-F5344CB8AC3E}">
        <p14:creationId xmlns:p14="http://schemas.microsoft.com/office/powerpoint/2010/main" val="4228654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a:xfrm>
            <a:off x="128337" y="753228"/>
            <a:ext cx="10165845" cy="1080938"/>
          </a:xfrm>
        </p:spPr>
        <p:txBody>
          <a:bodyPr/>
          <a:lstStyle/>
          <a:p>
            <a:pPr algn="ctr"/>
            <a:r>
              <a:rPr lang="en-US" dirty="0"/>
              <a:t>The Trail of Tears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90331" y="2336872"/>
            <a:ext cx="4255090" cy="4077179"/>
          </a:xfrm>
        </p:spPr>
        <p:txBody>
          <a:bodyPr>
            <a:normAutofit fontScale="92500"/>
          </a:bodyPr>
          <a:lstStyle/>
          <a:p>
            <a:r>
              <a:rPr lang="en-US" sz="2800" b="1" dirty="0">
                <a:solidFill>
                  <a:srgbClr val="FFFF00"/>
                </a:solidFill>
              </a:rPr>
              <a:t>1831-33: </a:t>
            </a:r>
            <a:r>
              <a:rPr lang="en-US" sz="2800" dirty="0"/>
              <a:t>17,000 Choctaw relocated in severe winter; </a:t>
            </a:r>
            <a:r>
              <a:rPr lang="en-US" sz="2800" dirty="0">
                <a:solidFill>
                  <a:srgbClr val="FFFF00"/>
                </a:solidFill>
              </a:rPr>
              <a:t>2,500</a:t>
            </a:r>
            <a:r>
              <a:rPr lang="en-US" sz="2800" dirty="0"/>
              <a:t>-</a:t>
            </a:r>
            <a:r>
              <a:rPr lang="en-US" sz="2800" dirty="0">
                <a:solidFill>
                  <a:srgbClr val="FFFF00"/>
                </a:solidFill>
              </a:rPr>
              <a:t>6,000</a:t>
            </a:r>
            <a:r>
              <a:rPr lang="en-US" sz="2800" dirty="0"/>
              <a:t> die along the way.</a:t>
            </a:r>
          </a:p>
          <a:p>
            <a:r>
              <a:rPr lang="en-US" sz="2800" b="1" dirty="0">
                <a:solidFill>
                  <a:srgbClr val="FFFF00"/>
                </a:solidFill>
              </a:rPr>
              <a:t>1832-42: </a:t>
            </a:r>
            <a:r>
              <a:rPr lang="en-US" sz="2800" dirty="0"/>
              <a:t>2,800-4,000 Seminoles relocated; </a:t>
            </a:r>
            <a:r>
              <a:rPr lang="en-US" sz="2800" dirty="0">
                <a:solidFill>
                  <a:srgbClr val="FFFF00"/>
                </a:solidFill>
              </a:rPr>
              <a:t>250-400</a:t>
            </a:r>
            <a:r>
              <a:rPr lang="en-US" sz="2800" dirty="0"/>
              <a:t> die. </a:t>
            </a:r>
          </a:p>
          <a:p>
            <a:r>
              <a:rPr lang="en-US" sz="2800" b="1" dirty="0"/>
              <a:t> </a:t>
            </a:r>
            <a:r>
              <a:rPr lang="en-US" sz="2800" b="1" dirty="0">
                <a:solidFill>
                  <a:srgbClr val="FFFF00"/>
                </a:solidFill>
              </a:rPr>
              <a:t>1835-36: </a:t>
            </a:r>
            <a:r>
              <a:rPr lang="en-US" sz="2800" dirty="0"/>
              <a:t>19,600 Creeks relocated. </a:t>
            </a:r>
            <a:r>
              <a:rPr lang="en-US" sz="2800" dirty="0">
                <a:solidFill>
                  <a:srgbClr val="FFFF00"/>
                </a:solidFill>
              </a:rPr>
              <a:t>3,500-4,500</a:t>
            </a:r>
            <a:r>
              <a:rPr lang="en-US" sz="2800" dirty="0"/>
              <a:t> die.</a:t>
            </a:r>
          </a:p>
          <a:p>
            <a:endParaRPr lang="en-US" dirty="0"/>
          </a:p>
        </p:txBody>
      </p:sp>
      <p:pic>
        <p:nvPicPr>
          <p:cNvPr id="8" name="Picture 7">
            <a:extLst>
              <a:ext uri="{FF2B5EF4-FFF2-40B4-BE49-F238E27FC236}">
                <a16:creationId xmlns:a16="http://schemas.microsoft.com/office/drawing/2014/main" id="{6461B500-B096-41A2-F3D8-277FB5CE173E}"/>
              </a:ext>
            </a:extLst>
          </p:cNvPr>
          <p:cNvPicPr>
            <a:picLocks noChangeAspect="1"/>
          </p:cNvPicPr>
          <p:nvPr/>
        </p:nvPicPr>
        <p:blipFill>
          <a:blip r:embed="rId2"/>
          <a:stretch>
            <a:fillRect/>
          </a:stretch>
        </p:blipFill>
        <p:spPr>
          <a:xfrm>
            <a:off x="4924976" y="2336872"/>
            <a:ext cx="7077180" cy="3963221"/>
          </a:xfrm>
          <a:prstGeom prst="rect">
            <a:avLst/>
          </a:prstGeom>
        </p:spPr>
      </p:pic>
      <p:pic>
        <p:nvPicPr>
          <p:cNvPr id="9" name="Picture 8">
            <a:extLst>
              <a:ext uri="{FF2B5EF4-FFF2-40B4-BE49-F238E27FC236}">
                <a16:creationId xmlns:a16="http://schemas.microsoft.com/office/drawing/2014/main" id="{4B8D29F1-74C3-FEA8-4FEA-49DB9B0FCD9B}"/>
              </a:ext>
            </a:extLst>
          </p:cNvPr>
          <p:cNvPicPr>
            <a:picLocks noChangeAspect="1"/>
          </p:cNvPicPr>
          <p:nvPr/>
        </p:nvPicPr>
        <p:blipFill>
          <a:blip r:embed="rId3"/>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3984776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a:xfrm>
            <a:off x="128337" y="753228"/>
            <a:ext cx="10165845" cy="1080938"/>
          </a:xfrm>
        </p:spPr>
        <p:txBody>
          <a:bodyPr/>
          <a:lstStyle/>
          <a:p>
            <a:pPr algn="ctr"/>
            <a:r>
              <a:rPr lang="en-US" dirty="0"/>
              <a:t>The Trail of Tears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304801" y="2336872"/>
            <a:ext cx="3961770" cy="4077179"/>
          </a:xfrm>
        </p:spPr>
        <p:txBody>
          <a:bodyPr>
            <a:normAutofit/>
          </a:bodyPr>
          <a:lstStyle/>
          <a:p>
            <a:r>
              <a:rPr lang="en-US" sz="2800" b="1" dirty="0">
                <a:solidFill>
                  <a:srgbClr val="FFFF00"/>
                </a:solidFill>
              </a:rPr>
              <a:t>1837: </a:t>
            </a:r>
            <a:r>
              <a:rPr lang="en-US" sz="2800" dirty="0"/>
              <a:t>over 4,000 Chickasaw relocated, </a:t>
            </a:r>
            <a:r>
              <a:rPr lang="en-US" sz="2800" dirty="0">
                <a:solidFill>
                  <a:srgbClr val="FFFF00"/>
                </a:solidFill>
              </a:rPr>
              <a:t>500-800</a:t>
            </a:r>
            <a:r>
              <a:rPr lang="en-US" sz="2800" dirty="0"/>
              <a:t> die.</a:t>
            </a:r>
          </a:p>
          <a:p>
            <a:r>
              <a:rPr lang="en-US" sz="2800" b="1" dirty="0">
                <a:solidFill>
                  <a:srgbClr val="FFFF00"/>
                </a:solidFill>
              </a:rPr>
              <a:t>1838: </a:t>
            </a:r>
            <a:r>
              <a:rPr lang="en-US" sz="2800" dirty="0"/>
              <a:t>16,000 Cherokee relocated. </a:t>
            </a:r>
            <a:r>
              <a:rPr lang="en-US" sz="2800" dirty="0">
                <a:solidFill>
                  <a:srgbClr val="FFFF00"/>
                </a:solidFill>
              </a:rPr>
              <a:t>4,000-8,000</a:t>
            </a:r>
            <a:r>
              <a:rPr lang="en-US" sz="2800" dirty="0"/>
              <a:t> die along the way in a very harsh winter.</a:t>
            </a:r>
          </a:p>
          <a:p>
            <a:pPr marL="0" indent="0">
              <a:buNone/>
            </a:pPr>
            <a:endParaRPr lang="en-US" dirty="0"/>
          </a:p>
        </p:txBody>
      </p:sp>
      <p:pic>
        <p:nvPicPr>
          <p:cNvPr id="6" name="Picture 5">
            <a:extLst>
              <a:ext uri="{FF2B5EF4-FFF2-40B4-BE49-F238E27FC236}">
                <a16:creationId xmlns:a16="http://schemas.microsoft.com/office/drawing/2014/main" id="{7534F5DC-E23B-2F68-623A-1EA79677B529}"/>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1222809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a:xfrm>
            <a:off x="128337" y="753228"/>
            <a:ext cx="10165845" cy="1080938"/>
          </a:xfrm>
        </p:spPr>
        <p:txBody>
          <a:bodyPr/>
          <a:lstStyle/>
          <a:p>
            <a:pPr algn="ctr"/>
            <a:r>
              <a:rPr lang="en-US" dirty="0"/>
              <a:t>The Trail of Tears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304800" y="2336872"/>
            <a:ext cx="10844463" cy="4077179"/>
          </a:xfrm>
        </p:spPr>
        <p:txBody>
          <a:bodyPr>
            <a:normAutofit fontScale="92500" lnSpcReduction="10000"/>
          </a:bodyPr>
          <a:lstStyle/>
          <a:p>
            <a:r>
              <a:rPr lang="en-US" sz="3600" dirty="0"/>
              <a:t>The irony of the Relocation of the five Southeastern tribes to Indian Territory, is that the land they were relocated to was already occupied by other Indian tribes, who were themselves simply pushed further west.</a:t>
            </a:r>
          </a:p>
          <a:p>
            <a:r>
              <a:rPr lang="en-US" sz="3600" dirty="0"/>
              <a:t>One of the main demands the US government would later make on the tribes of the Great Plains was that they </a:t>
            </a:r>
            <a:r>
              <a:rPr lang="en-US" sz="3600" i="1" dirty="0">
                <a:solidFill>
                  <a:srgbClr val="FFFF00"/>
                </a:solidFill>
              </a:rPr>
              <a:t>stop making war on each other.</a:t>
            </a:r>
            <a:r>
              <a:rPr lang="en-US" sz="3600" dirty="0">
                <a:solidFill>
                  <a:srgbClr val="FFFF00"/>
                </a:solidFill>
              </a:rPr>
              <a:t> </a:t>
            </a:r>
            <a:r>
              <a:rPr lang="en-US" sz="3600" dirty="0"/>
              <a:t>But the US never stopped pushing eastern tribes further west. </a:t>
            </a:r>
          </a:p>
          <a:p>
            <a:pPr marL="0" indent="0">
              <a:buNone/>
            </a:pPr>
            <a:endParaRPr lang="en-US" dirty="0"/>
          </a:p>
        </p:txBody>
      </p:sp>
      <p:pic>
        <p:nvPicPr>
          <p:cNvPr id="6" name="Picture 5">
            <a:extLst>
              <a:ext uri="{FF2B5EF4-FFF2-40B4-BE49-F238E27FC236}">
                <a16:creationId xmlns:a16="http://schemas.microsoft.com/office/drawing/2014/main" id="{7534F5DC-E23B-2F68-623A-1EA79677B529}"/>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771836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a:xfrm>
            <a:off x="128337" y="753228"/>
            <a:ext cx="10165845" cy="1080938"/>
          </a:xfrm>
        </p:spPr>
        <p:txBody>
          <a:bodyPr/>
          <a:lstStyle/>
          <a:p>
            <a:pPr algn="ctr"/>
            <a:r>
              <a:rPr lang="en-US" dirty="0"/>
              <a:t>The “Permanent Indian Frontier”</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304800" y="2085474"/>
            <a:ext cx="6368715" cy="4523873"/>
          </a:xfrm>
        </p:spPr>
        <p:txBody>
          <a:bodyPr>
            <a:normAutofit fontScale="70000" lnSpcReduction="20000"/>
          </a:bodyPr>
          <a:lstStyle/>
          <a:p>
            <a:endParaRPr lang="en-US" sz="4000" dirty="0"/>
          </a:p>
          <a:p>
            <a:r>
              <a:rPr lang="en-US" sz="4000" dirty="0">
                <a:solidFill>
                  <a:srgbClr val="FFFF00"/>
                </a:solidFill>
              </a:rPr>
              <a:t>1834: </a:t>
            </a:r>
            <a:r>
              <a:rPr lang="en-US" sz="4000" dirty="0"/>
              <a:t>The US established a </a:t>
            </a:r>
            <a:r>
              <a:rPr lang="en-US" sz="4000" b="1" i="1" dirty="0">
                <a:solidFill>
                  <a:srgbClr val="FFFF00"/>
                </a:solidFill>
              </a:rPr>
              <a:t>Permanent Indian Frontier </a:t>
            </a:r>
            <a:r>
              <a:rPr lang="en-US" sz="4000" dirty="0"/>
              <a:t>along the western border of the states at that time, and began building a string of forts to enforce it.</a:t>
            </a:r>
          </a:p>
          <a:p>
            <a:endParaRPr lang="en-US" sz="4000" dirty="0"/>
          </a:p>
          <a:p>
            <a:r>
              <a:rPr lang="en-US" sz="4000" dirty="0">
                <a:solidFill>
                  <a:srgbClr val="FFFF00"/>
                </a:solidFill>
              </a:rPr>
              <a:t>“The Great </a:t>
            </a:r>
            <a:r>
              <a:rPr lang="en-US" sz="4000" dirty="0" err="1">
                <a:solidFill>
                  <a:srgbClr val="FFFF00"/>
                </a:solidFill>
              </a:rPr>
              <a:t>Amerian</a:t>
            </a:r>
            <a:r>
              <a:rPr lang="en-US" sz="4000" dirty="0">
                <a:solidFill>
                  <a:srgbClr val="FFFF00"/>
                </a:solidFill>
              </a:rPr>
              <a:t> Desert” </a:t>
            </a:r>
            <a:r>
              <a:rPr lang="en-US" sz="4000" dirty="0"/>
              <a:t>Most of the land west of the Mississippi was considered too arid, and the sod too thick, to farm. No further westward settlement was envisioned.</a:t>
            </a:r>
          </a:p>
          <a:p>
            <a:pPr marL="0" indent="0">
              <a:buNone/>
            </a:pPr>
            <a:endParaRPr lang="en-US" sz="4000" dirty="0"/>
          </a:p>
          <a:p>
            <a:pPr marL="0" indent="0">
              <a:buNone/>
            </a:pPr>
            <a:endParaRPr lang="en-US" dirty="0"/>
          </a:p>
        </p:txBody>
      </p:sp>
      <p:pic>
        <p:nvPicPr>
          <p:cNvPr id="6" name="Picture 5">
            <a:extLst>
              <a:ext uri="{FF2B5EF4-FFF2-40B4-BE49-F238E27FC236}">
                <a16:creationId xmlns:a16="http://schemas.microsoft.com/office/drawing/2014/main" id="{7534F5DC-E23B-2F68-623A-1EA79677B529}"/>
              </a:ext>
            </a:extLst>
          </p:cNvPr>
          <p:cNvPicPr>
            <a:picLocks noChangeAspect="1"/>
          </p:cNvPicPr>
          <p:nvPr/>
        </p:nvPicPr>
        <p:blipFill>
          <a:blip r:embed="rId2"/>
          <a:stretch>
            <a:fillRect/>
          </a:stretch>
        </p:blipFill>
        <p:spPr>
          <a:xfrm>
            <a:off x="10777896" y="557907"/>
            <a:ext cx="1414104" cy="1414104"/>
          </a:xfrm>
          <a:prstGeom prst="rect">
            <a:avLst/>
          </a:prstGeom>
        </p:spPr>
      </p:pic>
      <p:pic>
        <p:nvPicPr>
          <p:cNvPr id="5" name="Picture 4">
            <a:extLst>
              <a:ext uri="{FF2B5EF4-FFF2-40B4-BE49-F238E27FC236}">
                <a16:creationId xmlns:a16="http://schemas.microsoft.com/office/drawing/2014/main" id="{BD108D75-2E10-45EA-0FDB-E33BAFEABF9E}"/>
              </a:ext>
            </a:extLst>
          </p:cNvPr>
          <p:cNvPicPr>
            <a:picLocks noChangeAspect="1"/>
          </p:cNvPicPr>
          <p:nvPr/>
        </p:nvPicPr>
        <p:blipFill>
          <a:blip r:embed="rId3"/>
          <a:stretch>
            <a:fillRect/>
          </a:stretch>
        </p:blipFill>
        <p:spPr>
          <a:xfrm>
            <a:off x="7010400" y="1957028"/>
            <a:ext cx="5181600" cy="4900972"/>
          </a:xfrm>
          <a:prstGeom prst="rect">
            <a:avLst/>
          </a:prstGeom>
        </p:spPr>
      </p:pic>
    </p:spTree>
    <p:extLst>
      <p:ext uri="{BB962C8B-B14F-4D97-AF65-F5344CB8AC3E}">
        <p14:creationId xmlns:p14="http://schemas.microsoft.com/office/powerpoint/2010/main" val="3261783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Trouble in Texas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90331" y="2336872"/>
            <a:ext cx="6432984" cy="4077179"/>
          </a:xfrm>
        </p:spPr>
        <p:txBody>
          <a:bodyPr>
            <a:normAutofit lnSpcReduction="10000"/>
          </a:bodyPr>
          <a:lstStyle/>
          <a:p>
            <a:r>
              <a:rPr lang="en-US" sz="2800" b="1" dirty="0">
                <a:solidFill>
                  <a:srgbClr val="FFFF00"/>
                </a:solidFill>
              </a:rPr>
              <a:t>1835: </a:t>
            </a:r>
            <a:r>
              <a:rPr lang="en-US" sz="2800" dirty="0"/>
              <a:t>First clashes of Texas Revolution.</a:t>
            </a:r>
          </a:p>
          <a:p>
            <a:r>
              <a:rPr lang="en-US" sz="2800" b="1" dirty="0">
                <a:solidFill>
                  <a:srgbClr val="FFFF00"/>
                </a:solidFill>
              </a:rPr>
              <a:t>1836: </a:t>
            </a:r>
            <a:r>
              <a:rPr lang="en-US" sz="2800" dirty="0"/>
              <a:t>Alamo falls but Mexican Army defeated at Battle of San Jacinto. Texas becomes independent republic.</a:t>
            </a:r>
          </a:p>
          <a:p>
            <a:r>
              <a:rPr lang="en-US" sz="2800" dirty="0"/>
              <a:t>Texas applies for </a:t>
            </a:r>
            <a:r>
              <a:rPr lang="en-US" sz="2800" dirty="0">
                <a:solidFill>
                  <a:srgbClr val="FFFF00"/>
                </a:solidFill>
              </a:rPr>
              <a:t>annexation to USA</a:t>
            </a:r>
            <a:r>
              <a:rPr lang="en-US" sz="2800" dirty="0"/>
              <a:t>, but as a slave state. Both US political parties opposed annexation for fear of upsetting the political balance between </a:t>
            </a:r>
            <a:r>
              <a:rPr lang="en-US" sz="2800" dirty="0">
                <a:solidFill>
                  <a:srgbClr val="FFFF00"/>
                </a:solidFill>
              </a:rPr>
              <a:t>slave and free states</a:t>
            </a:r>
            <a:r>
              <a:rPr lang="en-US" sz="2800" dirty="0"/>
              <a:t>.</a:t>
            </a:r>
          </a:p>
          <a:p>
            <a:endParaRPr lang="en-US" dirty="0"/>
          </a:p>
        </p:txBody>
      </p:sp>
      <p:pic>
        <p:nvPicPr>
          <p:cNvPr id="13" name="Picture 12">
            <a:extLst>
              <a:ext uri="{FF2B5EF4-FFF2-40B4-BE49-F238E27FC236}">
                <a16:creationId xmlns:a16="http://schemas.microsoft.com/office/drawing/2014/main" id="{E879E147-1B8B-DBF3-FAB4-DFC24DA17DFB}"/>
              </a:ext>
            </a:extLst>
          </p:cNvPr>
          <p:cNvPicPr>
            <a:picLocks noChangeAspect="1"/>
          </p:cNvPicPr>
          <p:nvPr/>
        </p:nvPicPr>
        <p:blipFill>
          <a:blip r:embed="rId2"/>
          <a:stretch>
            <a:fillRect/>
          </a:stretch>
        </p:blipFill>
        <p:spPr>
          <a:xfrm>
            <a:off x="10688471" y="830556"/>
            <a:ext cx="1503529" cy="926282"/>
          </a:xfrm>
          <a:prstGeom prst="rect">
            <a:avLst/>
          </a:prstGeom>
        </p:spPr>
      </p:pic>
    </p:spTree>
    <p:extLst>
      <p:ext uri="{BB962C8B-B14F-4D97-AF65-F5344CB8AC3E}">
        <p14:creationId xmlns:p14="http://schemas.microsoft.com/office/powerpoint/2010/main" val="1357355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More Smallpox</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231907" y="2336872"/>
            <a:ext cx="6491620" cy="4213218"/>
          </a:xfrm>
        </p:spPr>
        <p:txBody>
          <a:bodyPr>
            <a:normAutofit lnSpcReduction="10000"/>
          </a:bodyPr>
          <a:lstStyle/>
          <a:p>
            <a:pPr lvl="1"/>
            <a:endParaRPr lang="en-US" sz="2200" dirty="0"/>
          </a:p>
          <a:p>
            <a:r>
              <a:rPr lang="en-US" sz="2800" b="1" dirty="0">
                <a:solidFill>
                  <a:srgbClr val="FFFF00"/>
                </a:solidFill>
              </a:rPr>
              <a:t>1837: </a:t>
            </a:r>
            <a:r>
              <a:rPr lang="en-US" sz="2800" dirty="0">
                <a:solidFill>
                  <a:srgbClr val="FFFF00"/>
                </a:solidFill>
              </a:rPr>
              <a:t>17,200</a:t>
            </a:r>
            <a:r>
              <a:rPr lang="en-US" sz="2800" dirty="0"/>
              <a:t> Native Indians die in the Upper Missouri valley. Deaths elsewhere on the Great Plains raise the total to about </a:t>
            </a:r>
            <a:r>
              <a:rPr lang="en-US" sz="2800" dirty="0">
                <a:solidFill>
                  <a:srgbClr val="FFFF00"/>
                </a:solidFill>
              </a:rPr>
              <a:t>34,000.</a:t>
            </a:r>
          </a:p>
          <a:p>
            <a:pPr lvl="1"/>
            <a:r>
              <a:rPr lang="en-US" sz="2200" dirty="0">
                <a:solidFill>
                  <a:srgbClr val="FFFF00"/>
                </a:solidFill>
              </a:rPr>
              <a:t>Mandan tribe </a:t>
            </a:r>
            <a:r>
              <a:rPr lang="en-US" sz="2200" dirty="0"/>
              <a:t>reduced from 1600 members to either 125 or 30 adults (depending on the source).</a:t>
            </a:r>
          </a:p>
          <a:p>
            <a:r>
              <a:rPr lang="en-US" sz="2800" dirty="0">
                <a:solidFill>
                  <a:srgbClr val="FFFF00"/>
                </a:solidFill>
              </a:rPr>
              <a:t>1840s: </a:t>
            </a:r>
            <a:r>
              <a:rPr lang="en-US" sz="2800" dirty="0"/>
              <a:t>Additional epidemics in the Pacific Northwest reduced the Western Washington Native population to only 6,000 by 1850.</a:t>
            </a:r>
          </a:p>
          <a:p>
            <a:endParaRPr lang="en-US" dirty="0"/>
          </a:p>
        </p:txBody>
      </p:sp>
      <p:pic>
        <p:nvPicPr>
          <p:cNvPr id="9" name="Picture 8">
            <a:extLst>
              <a:ext uri="{FF2B5EF4-FFF2-40B4-BE49-F238E27FC236}">
                <a16:creationId xmlns:a16="http://schemas.microsoft.com/office/drawing/2014/main" id="{46059822-DF21-67B0-1267-54596DB96199}"/>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2347329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John Deere of Illinois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195167" y="2336872"/>
            <a:ext cx="4712736" cy="4213218"/>
          </a:xfrm>
        </p:spPr>
        <p:txBody>
          <a:bodyPr>
            <a:normAutofit fontScale="92500"/>
          </a:bodyPr>
          <a:lstStyle/>
          <a:p>
            <a:r>
              <a:rPr lang="en-US" sz="2800" b="1" dirty="0">
                <a:solidFill>
                  <a:srgbClr val="FFFF00"/>
                </a:solidFill>
              </a:rPr>
              <a:t>1837: </a:t>
            </a:r>
            <a:r>
              <a:rPr lang="en-US" sz="2800" dirty="0"/>
              <a:t>John Deere developed the first steel plow suitable for large-scale production. </a:t>
            </a:r>
          </a:p>
          <a:p>
            <a:r>
              <a:rPr lang="en-US" sz="2800" dirty="0"/>
              <a:t>Called “self-scouring,” the lower friction smooth steel blade prevented the dense wet soil of the prairie from clumping on the blade. </a:t>
            </a:r>
          </a:p>
          <a:p>
            <a:r>
              <a:rPr lang="en-US" sz="2800" dirty="0"/>
              <a:t>So much for the “Permanent” frontier.</a:t>
            </a:r>
          </a:p>
          <a:p>
            <a:endParaRPr lang="en-US" dirty="0"/>
          </a:p>
        </p:txBody>
      </p:sp>
      <p:pic>
        <p:nvPicPr>
          <p:cNvPr id="5" name="Picture 4">
            <a:extLst>
              <a:ext uri="{FF2B5EF4-FFF2-40B4-BE49-F238E27FC236}">
                <a16:creationId xmlns:a16="http://schemas.microsoft.com/office/drawing/2014/main" id="{F90D5727-6B27-BA2C-5499-6E540A802AD1}"/>
              </a:ext>
            </a:extLst>
          </p:cNvPr>
          <p:cNvPicPr>
            <a:picLocks noChangeAspect="1"/>
          </p:cNvPicPr>
          <p:nvPr/>
        </p:nvPicPr>
        <p:blipFill>
          <a:blip r:embed="rId2"/>
          <a:stretch>
            <a:fillRect/>
          </a:stretch>
        </p:blipFill>
        <p:spPr>
          <a:xfrm>
            <a:off x="10674220" y="691567"/>
            <a:ext cx="1517780" cy="1142599"/>
          </a:xfrm>
          <a:prstGeom prst="rect">
            <a:avLst/>
          </a:prstGeom>
        </p:spPr>
      </p:pic>
    </p:spTree>
    <p:extLst>
      <p:ext uri="{BB962C8B-B14F-4D97-AF65-F5344CB8AC3E}">
        <p14:creationId xmlns:p14="http://schemas.microsoft.com/office/powerpoint/2010/main" val="3658414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Oregon Trail</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195167" y="2336872"/>
            <a:ext cx="4712736" cy="4213218"/>
          </a:xfrm>
        </p:spPr>
        <p:txBody>
          <a:bodyPr>
            <a:normAutofit lnSpcReduction="10000"/>
          </a:bodyPr>
          <a:lstStyle/>
          <a:p>
            <a:r>
              <a:rPr lang="en-US" sz="2800" b="1" dirty="0">
                <a:solidFill>
                  <a:srgbClr val="FFFF00"/>
                </a:solidFill>
              </a:rPr>
              <a:t>1841: </a:t>
            </a:r>
            <a:r>
              <a:rPr lang="en-US" sz="2800" dirty="0"/>
              <a:t>Oregon Trail opens. Large-scale immigration to the Pacific Northwest begins.</a:t>
            </a:r>
          </a:p>
          <a:p>
            <a:r>
              <a:rPr lang="en-US" sz="2800" dirty="0"/>
              <a:t>Steel plows are still not in wide enough use to make the prairie attractive for farming.</a:t>
            </a:r>
          </a:p>
          <a:p>
            <a:r>
              <a:rPr lang="en-US" sz="2800" dirty="0"/>
              <a:t>Ownership of Oregon Territory still disputed by Great Britain and USA.</a:t>
            </a:r>
          </a:p>
          <a:p>
            <a:endParaRPr lang="en-US" dirty="0"/>
          </a:p>
        </p:txBody>
      </p:sp>
      <p:pic>
        <p:nvPicPr>
          <p:cNvPr id="9" name="Picture 8">
            <a:extLst>
              <a:ext uri="{FF2B5EF4-FFF2-40B4-BE49-F238E27FC236}">
                <a16:creationId xmlns:a16="http://schemas.microsoft.com/office/drawing/2014/main" id="{7C0BA634-49A6-A3C3-ED7B-F26E861E63A6}"/>
              </a:ext>
            </a:extLst>
          </p:cNvPr>
          <p:cNvPicPr>
            <a:picLocks noChangeAspect="1"/>
          </p:cNvPicPr>
          <p:nvPr/>
        </p:nvPicPr>
        <p:blipFill>
          <a:blip r:embed="rId2"/>
          <a:stretch>
            <a:fillRect/>
          </a:stretch>
        </p:blipFill>
        <p:spPr>
          <a:xfrm>
            <a:off x="10660902" y="591616"/>
            <a:ext cx="1531098" cy="1531098"/>
          </a:xfrm>
          <a:prstGeom prst="rect">
            <a:avLst/>
          </a:prstGeom>
        </p:spPr>
      </p:pic>
    </p:spTree>
    <p:extLst>
      <p:ext uri="{BB962C8B-B14F-4D97-AF65-F5344CB8AC3E}">
        <p14:creationId xmlns:p14="http://schemas.microsoft.com/office/powerpoint/2010/main" val="52445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pPr algn="ctr"/>
            <a:r>
              <a:rPr lang="en-US" dirty="0"/>
              <a:t>Manifest Destiny</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195167" y="2336872"/>
            <a:ext cx="7825886" cy="4213218"/>
          </a:xfrm>
        </p:spPr>
        <p:txBody>
          <a:bodyPr>
            <a:normAutofit/>
          </a:bodyPr>
          <a:lstStyle/>
          <a:p>
            <a:r>
              <a:rPr lang="en-US" sz="2800" b="1" dirty="0">
                <a:solidFill>
                  <a:srgbClr val="FFFF00"/>
                </a:solidFill>
              </a:rPr>
              <a:t>1844: </a:t>
            </a:r>
            <a:r>
              <a:rPr lang="en-US" sz="2800" dirty="0"/>
              <a:t>James Knox Polk elected 11</a:t>
            </a:r>
            <a:r>
              <a:rPr lang="en-US" sz="2800" baseline="30000" dirty="0"/>
              <a:t>th</a:t>
            </a:r>
            <a:r>
              <a:rPr lang="en-US" sz="2800" dirty="0"/>
              <a:t> President of the United States on the platform of expanding US territory to the Pacific, including California </a:t>
            </a:r>
            <a:r>
              <a:rPr lang="en-US" sz="2800" i="1" dirty="0"/>
              <a:t>(then part of Mexico).</a:t>
            </a:r>
          </a:p>
          <a:p>
            <a:endParaRPr lang="en-US" sz="2800" dirty="0"/>
          </a:p>
          <a:p>
            <a:r>
              <a:rPr lang="en-US" sz="2800" b="1" i="1" dirty="0"/>
              <a:t>“. . .by any means necessary.” </a:t>
            </a:r>
          </a:p>
          <a:p>
            <a:endParaRPr lang="en-US" dirty="0"/>
          </a:p>
        </p:txBody>
      </p:sp>
      <p:pic>
        <p:nvPicPr>
          <p:cNvPr id="9" name="Picture 8">
            <a:extLst>
              <a:ext uri="{FF2B5EF4-FFF2-40B4-BE49-F238E27FC236}">
                <a16:creationId xmlns:a16="http://schemas.microsoft.com/office/drawing/2014/main" id="{7C0BA634-49A6-A3C3-ED7B-F26E861E63A6}"/>
              </a:ext>
            </a:extLst>
          </p:cNvPr>
          <p:cNvPicPr>
            <a:picLocks noChangeAspect="1"/>
          </p:cNvPicPr>
          <p:nvPr/>
        </p:nvPicPr>
        <p:blipFill>
          <a:blip r:embed="rId2"/>
          <a:stretch>
            <a:fillRect/>
          </a:stretch>
        </p:blipFill>
        <p:spPr>
          <a:xfrm>
            <a:off x="10660902" y="591616"/>
            <a:ext cx="1531098" cy="1531098"/>
          </a:xfrm>
          <a:prstGeom prst="rect">
            <a:avLst/>
          </a:prstGeom>
        </p:spPr>
      </p:pic>
    </p:spTree>
    <p:extLst>
      <p:ext uri="{BB962C8B-B14F-4D97-AF65-F5344CB8AC3E}">
        <p14:creationId xmlns:p14="http://schemas.microsoft.com/office/powerpoint/2010/main" val="408639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What Came Before</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p:txBody>
          <a:bodyPr>
            <a:normAutofit/>
          </a:bodyPr>
          <a:lstStyle/>
          <a:p>
            <a:pPr marL="0" indent="0">
              <a:buNone/>
            </a:pPr>
            <a:r>
              <a:rPr lang="en-US" sz="3600" b="1" dirty="0"/>
              <a:t>1) North America Before Columbus</a:t>
            </a:r>
          </a:p>
          <a:p>
            <a:pPr marL="0" indent="0">
              <a:buNone/>
            </a:pPr>
            <a:r>
              <a:rPr lang="en-US" sz="3600" b="1" dirty="0"/>
              <a:t>2) The Coming of Europeans</a:t>
            </a:r>
          </a:p>
          <a:p>
            <a:pPr marL="0" indent="0">
              <a:buNone/>
            </a:pPr>
            <a:r>
              <a:rPr lang="en-US" sz="3600" b="1" dirty="0"/>
              <a:t>3) How Did Native Life Change?</a:t>
            </a:r>
          </a:p>
          <a:p>
            <a:pPr marL="0" indent="0">
              <a:buNone/>
            </a:pPr>
            <a:r>
              <a:rPr lang="en-US" sz="3600" b="1" dirty="0"/>
              <a:t>3) America Expands Westward</a:t>
            </a:r>
          </a:p>
          <a:p>
            <a:pPr marL="0" indent="0">
              <a:buNone/>
            </a:pPr>
            <a:endParaRPr lang="en-US" sz="6000" b="1" dirty="0">
              <a:solidFill>
                <a:srgbClr val="FFFF00"/>
              </a:solidFill>
            </a:endParaRPr>
          </a:p>
          <a:p>
            <a:endParaRPr lang="en-US" sz="6000" dirty="0"/>
          </a:p>
        </p:txBody>
      </p:sp>
      <p:pic>
        <p:nvPicPr>
          <p:cNvPr id="5" name="Picture 4">
            <a:extLst>
              <a:ext uri="{FF2B5EF4-FFF2-40B4-BE49-F238E27FC236}">
                <a16:creationId xmlns:a16="http://schemas.microsoft.com/office/drawing/2014/main" id="{C479E8ED-0542-38A9-C758-30DD40F1CD00}"/>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397791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528-2FA3-DDC1-F98C-038C003608A2}"/>
              </a:ext>
            </a:extLst>
          </p:cNvPr>
          <p:cNvSpPr>
            <a:spLocks noGrp="1"/>
          </p:cNvSpPr>
          <p:nvPr>
            <p:ph type="title"/>
          </p:nvPr>
        </p:nvSpPr>
        <p:spPr/>
        <p:txBody>
          <a:bodyPr/>
          <a:lstStyle/>
          <a:p>
            <a:pPr algn="ctr"/>
            <a:r>
              <a:rPr lang="en-US" dirty="0"/>
              <a:t>A Good Day to Die</a:t>
            </a:r>
          </a:p>
        </p:txBody>
      </p:sp>
      <p:sp>
        <p:nvSpPr>
          <p:cNvPr id="3" name="Content Placeholder 2">
            <a:extLst>
              <a:ext uri="{FF2B5EF4-FFF2-40B4-BE49-F238E27FC236}">
                <a16:creationId xmlns:a16="http://schemas.microsoft.com/office/drawing/2014/main" id="{D4D40504-0B34-5EF9-E5F5-5AD1BA2E9B92}"/>
              </a:ext>
            </a:extLst>
          </p:cNvPr>
          <p:cNvSpPr>
            <a:spLocks noGrp="1"/>
          </p:cNvSpPr>
          <p:nvPr>
            <p:ph idx="1"/>
          </p:nvPr>
        </p:nvSpPr>
        <p:spPr>
          <a:xfrm>
            <a:off x="680321" y="3272589"/>
            <a:ext cx="9613861" cy="2663600"/>
          </a:xfrm>
        </p:spPr>
        <p:txBody>
          <a:bodyPr>
            <a:normAutofit/>
          </a:bodyPr>
          <a:lstStyle/>
          <a:p>
            <a:pPr algn="ctr"/>
            <a:r>
              <a:rPr lang="en-US" sz="7200" dirty="0"/>
              <a:t>QUESTIONS?</a:t>
            </a:r>
          </a:p>
        </p:txBody>
      </p:sp>
      <p:pic>
        <p:nvPicPr>
          <p:cNvPr id="4" name="Picture 3">
            <a:extLst>
              <a:ext uri="{FF2B5EF4-FFF2-40B4-BE49-F238E27FC236}">
                <a16:creationId xmlns:a16="http://schemas.microsoft.com/office/drawing/2014/main" id="{D68553AD-8D2D-61E5-C153-E2AA03F7723C}"/>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267040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1: </a:t>
            </a:r>
            <a:br>
              <a:rPr lang="en-US" sz="4800" dirty="0"/>
            </a:br>
            <a:r>
              <a:rPr lang="en-US" sz="4800" dirty="0">
                <a:solidFill>
                  <a:srgbClr val="FFFF00"/>
                </a:solidFill>
              </a:rPr>
              <a:t>Before Columbus</a:t>
            </a:r>
            <a:endParaRPr lang="en-US" sz="3600" dirty="0">
              <a:solidFill>
                <a:srgbClr val="FFFF00"/>
              </a:solidFill>
            </a:endParaRP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192506" y="4920434"/>
            <a:ext cx="10924674" cy="1414104"/>
          </a:xfrm>
        </p:spPr>
        <p:txBody>
          <a:bodyPr>
            <a:normAutofit/>
          </a:bodyPr>
          <a:lstStyle/>
          <a:p>
            <a:pPr algn="ctr"/>
            <a:r>
              <a:rPr lang="en-US" sz="4000" i="1" dirty="0"/>
              <a:t>A (Mostly) Green and (Mostly) Pleasant Land</a:t>
            </a:r>
          </a:p>
        </p:txBody>
      </p:sp>
      <p:pic>
        <p:nvPicPr>
          <p:cNvPr id="9" name="Picture 8">
            <a:extLst>
              <a:ext uri="{FF2B5EF4-FFF2-40B4-BE49-F238E27FC236}">
                <a16:creationId xmlns:a16="http://schemas.microsoft.com/office/drawing/2014/main" id="{81B72F3D-938E-D2B3-A1E9-5D4BF64E316E}"/>
              </a:ext>
            </a:extLst>
          </p:cNvPr>
          <p:cNvPicPr>
            <a:picLocks noChangeAspect="1"/>
          </p:cNvPicPr>
          <p:nvPr/>
        </p:nvPicPr>
        <p:blipFill>
          <a:blip r:embed="rId2"/>
          <a:stretch>
            <a:fillRect/>
          </a:stretch>
        </p:blipFill>
        <p:spPr>
          <a:xfrm>
            <a:off x="10097574" y="2692675"/>
            <a:ext cx="1414104" cy="1414104"/>
          </a:xfrm>
          <a:prstGeom prst="rect">
            <a:avLst/>
          </a:prstGeom>
        </p:spPr>
      </p:pic>
    </p:spTree>
    <p:extLst>
      <p:ext uri="{BB962C8B-B14F-4D97-AF65-F5344CB8AC3E}">
        <p14:creationId xmlns:p14="http://schemas.microsoft.com/office/powerpoint/2010/main" val="283768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Before Columbus</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p:txBody>
          <a:bodyPr>
            <a:normAutofit/>
          </a:bodyPr>
          <a:lstStyle/>
          <a:p>
            <a:r>
              <a:rPr lang="en-US" sz="3600" dirty="0"/>
              <a:t>The territory that now forms the contiguous 48 states of the USA had a population of about 3.</a:t>
            </a:r>
            <a:r>
              <a:rPr lang="en-US" sz="3600" b="1" dirty="0"/>
              <a:t>5 to 4</a:t>
            </a:r>
            <a:r>
              <a:rPr lang="en-US" sz="3600" dirty="0"/>
              <a:t> million in 1490. </a:t>
            </a:r>
          </a:p>
          <a:p>
            <a:pPr lvl="1"/>
            <a:r>
              <a:rPr lang="en-US" sz="3200" i="1" dirty="0"/>
              <a:t>Lowest estimate 700,000, highest estimate 15 million</a:t>
            </a:r>
          </a:p>
          <a:p>
            <a:pPr lvl="1"/>
            <a:r>
              <a:rPr lang="en-US" sz="3200" i="1" dirty="0"/>
              <a:t>Total population in the Western Hemisphere estimated at  50 million.</a:t>
            </a:r>
          </a:p>
          <a:p>
            <a:pPr marL="0" indent="0">
              <a:buNone/>
            </a:pPr>
            <a:endParaRPr lang="en-US" sz="6000" b="1" dirty="0">
              <a:solidFill>
                <a:srgbClr val="FFFF00"/>
              </a:solidFill>
            </a:endParaRPr>
          </a:p>
          <a:p>
            <a:endParaRPr lang="en-US" sz="6000" dirty="0"/>
          </a:p>
        </p:txBody>
      </p:sp>
      <p:pic>
        <p:nvPicPr>
          <p:cNvPr id="4" name="Picture 3">
            <a:extLst>
              <a:ext uri="{FF2B5EF4-FFF2-40B4-BE49-F238E27FC236}">
                <a16:creationId xmlns:a16="http://schemas.microsoft.com/office/drawing/2014/main" id="{EA949134-427D-8ACE-9F84-3DA5FB582497}"/>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386915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Before Columbus</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680321" y="2336873"/>
            <a:ext cx="9613861" cy="4144138"/>
          </a:xfrm>
        </p:spPr>
        <p:txBody>
          <a:bodyPr>
            <a:normAutofit fontScale="92500" lnSpcReduction="10000"/>
          </a:bodyPr>
          <a:lstStyle/>
          <a:p>
            <a:r>
              <a:rPr lang="en-US" sz="3600" dirty="0"/>
              <a:t>They comprised a wide variety of linguistic groups and cultures, adapted to the specific environments where they lived.</a:t>
            </a:r>
          </a:p>
          <a:p>
            <a:endParaRPr lang="en-US" sz="3600" dirty="0"/>
          </a:p>
          <a:p>
            <a:r>
              <a:rPr lang="en-US" sz="3600" dirty="0"/>
              <a:t>They were uniformly Stone Age material cultures. They did not work metal for tools or weapons. Although some cultures were on the cusp of the bronze age, all of them still relied on stone and bone. </a:t>
            </a:r>
            <a:endParaRPr lang="en-US" sz="6000" b="1" dirty="0">
              <a:solidFill>
                <a:srgbClr val="FFFF00"/>
              </a:solidFill>
            </a:endParaRPr>
          </a:p>
          <a:p>
            <a:endParaRPr lang="en-US" sz="6000" dirty="0"/>
          </a:p>
        </p:txBody>
      </p:sp>
      <p:pic>
        <p:nvPicPr>
          <p:cNvPr id="4" name="Picture 3">
            <a:extLst>
              <a:ext uri="{FF2B5EF4-FFF2-40B4-BE49-F238E27FC236}">
                <a16:creationId xmlns:a16="http://schemas.microsoft.com/office/drawing/2014/main" id="{237DA8B5-CC70-9FFD-F92C-F94FD9729736}"/>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181750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Before Columbus</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680321" y="2336873"/>
            <a:ext cx="9613861" cy="3919548"/>
          </a:xfrm>
        </p:spPr>
        <p:txBody>
          <a:bodyPr>
            <a:normAutofit lnSpcReduction="10000"/>
          </a:bodyPr>
          <a:lstStyle/>
          <a:p>
            <a:r>
              <a:rPr lang="en-US" sz="3600" dirty="0"/>
              <a:t>Tribes which lived in agriculturally rich areas were accomplished farmers. Those in more arid regions were hunters and gatherers, often nomadic.</a:t>
            </a:r>
          </a:p>
          <a:p>
            <a:endParaRPr lang="en-US" sz="3600" dirty="0"/>
          </a:p>
          <a:p>
            <a:r>
              <a:rPr lang="en-US" sz="3600" dirty="0"/>
              <a:t>Nomadic tribes, as with similar societies from Europe and Asia, tended to be warrior cultures. </a:t>
            </a:r>
            <a:endParaRPr lang="en-US" sz="6000" dirty="0"/>
          </a:p>
        </p:txBody>
      </p:sp>
      <p:pic>
        <p:nvPicPr>
          <p:cNvPr id="4" name="Picture 3">
            <a:extLst>
              <a:ext uri="{FF2B5EF4-FFF2-40B4-BE49-F238E27FC236}">
                <a16:creationId xmlns:a16="http://schemas.microsoft.com/office/drawing/2014/main" id="{3C1BC375-E9AE-F13D-D2B2-EA5A181EA36E}"/>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127474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Before Columbus</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a:xfrm>
            <a:off x="680321" y="2336873"/>
            <a:ext cx="10517068" cy="3963220"/>
          </a:xfrm>
        </p:spPr>
        <p:txBody>
          <a:bodyPr>
            <a:normAutofit fontScale="77500" lnSpcReduction="20000"/>
          </a:bodyPr>
          <a:lstStyle/>
          <a:p>
            <a:pPr marL="0" indent="0">
              <a:buNone/>
            </a:pPr>
            <a:r>
              <a:rPr lang="en-US" sz="4300" b="1" u="sng" dirty="0"/>
              <a:t>These are things they did not have:</a:t>
            </a:r>
          </a:p>
          <a:p>
            <a:pPr lvl="1"/>
            <a:endParaRPr lang="en-US" sz="3200" dirty="0"/>
          </a:p>
          <a:p>
            <a:pPr lvl="1"/>
            <a:r>
              <a:rPr lang="en-US" sz="3200" dirty="0"/>
              <a:t>Horses </a:t>
            </a:r>
            <a:r>
              <a:rPr lang="en-US" sz="3200" i="1" dirty="0"/>
              <a:t>(or any other large draft animals)</a:t>
            </a:r>
          </a:p>
          <a:p>
            <a:pPr lvl="1"/>
            <a:r>
              <a:rPr lang="en-US" sz="3200" dirty="0"/>
              <a:t>Metal tools or weapons</a:t>
            </a:r>
          </a:p>
          <a:p>
            <a:pPr lvl="1"/>
            <a:r>
              <a:rPr lang="en-US" sz="3200" dirty="0"/>
              <a:t>Written language</a:t>
            </a:r>
          </a:p>
          <a:p>
            <a:pPr lvl="1"/>
            <a:r>
              <a:rPr lang="en-US" sz="3200" dirty="0"/>
              <a:t>Sense of racial identity</a:t>
            </a:r>
          </a:p>
          <a:p>
            <a:pPr lvl="1"/>
            <a:r>
              <a:rPr lang="en-US" sz="3200" dirty="0"/>
              <a:t>Firearms</a:t>
            </a:r>
          </a:p>
          <a:p>
            <a:pPr lvl="1"/>
            <a:r>
              <a:rPr lang="en-US" sz="3200" dirty="0"/>
              <a:t>Distilled liquor</a:t>
            </a:r>
          </a:p>
          <a:p>
            <a:pPr lvl="1"/>
            <a:r>
              <a:rPr lang="en-US" sz="3200" dirty="0"/>
              <a:t>Absolutist monarchies </a:t>
            </a:r>
          </a:p>
          <a:p>
            <a:pPr lvl="1"/>
            <a:r>
              <a:rPr lang="en-US" sz="3200" dirty="0"/>
              <a:t>Obsession to make everyone worship like they did</a:t>
            </a:r>
          </a:p>
          <a:p>
            <a:pPr lvl="1"/>
            <a:r>
              <a:rPr lang="en-US" sz="3200" dirty="0"/>
              <a:t>Smallpox</a:t>
            </a:r>
          </a:p>
          <a:p>
            <a:endParaRPr lang="en-US" sz="6000" dirty="0"/>
          </a:p>
        </p:txBody>
      </p:sp>
      <p:pic>
        <p:nvPicPr>
          <p:cNvPr id="6" name="Picture 5">
            <a:extLst>
              <a:ext uri="{FF2B5EF4-FFF2-40B4-BE49-F238E27FC236}">
                <a16:creationId xmlns:a16="http://schemas.microsoft.com/office/drawing/2014/main" id="{8AD7C6B7-44BD-E60A-B783-70BF96B175F4}"/>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103067106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12822</TotalTime>
  <Words>1705</Words>
  <Application>Microsoft Office PowerPoint</Application>
  <PresentationFormat>Widescreen</PresentationFormat>
  <Paragraphs>160</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Trebuchet MS</vt:lpstr>
      <vt:lpstr>Berlin</vt:lpstr>
      <vt:lpstr>“A Good Day To Die” Indian Wars in the American West</vt:lpstr>
      <vt:lpstr>Course Outline</vt:lpstr>
      <vt:lpstr>“A Good Day To Die” Indian Wars in the West</vt:lpstr>
      <vt:lpstr>What Came Before</vt:lpstr>
      <vt:lpstr>PART 1:  Before Columbus</vt:lpstr>
      <vt:lpstr>Before Columbus</vt:lpstr>
      <vt:lpstr>Before Columbus</vt:lpstr>
      <vt:lpstr>Before Columbus</vt:lpstr>
      <vt:lpstr>Before Columbus</vt:lpstr>
      <vt:lpstr>PART 2:  The Europeans Come</vt:lpstr>
      <vt:lpstr>First Contact</vt:lpstr>
      <vt:lpstr>First Contact</vt:lpstr>
      <vt:lpstr>First Contact</vt:lpstr>
      <vt:lpstr>ROOTS OF CONFLICT</vt:lpstr>
      <vt:lpstr>PART 3:  How Did Native Life Change?</vt:lpstr>
      <vt:lpstr>HOW DID NATIVE LIFE CHANGE?</vt:lpstr>
      <vt:lpstr>1. Horses</vt:lpstr>
      <vt:lpstr>1. Horses</vt:lpstr>
      <vt:lpstr>1. Horses</vt:lpstr>
      <vt:lpstr>1. Horses</vt:lpstr>
      <vt:lpstr>1. Horses</vt:lpstr>
      <vt:lpstr>2. Firearms</vt:lpstr>
      <vt:lpstr>3. Disease</vt:lpstr>
      <vt:lpstr>3. Disease</vt:lpstr>
      <vt:lpstr>A Good Day to Die</vt:lpstr>
      <vt:lpstr>PART 4:  USA Expands Westward</vt:lpstr>
      <vt:lpstr>A New Nation</vt:lpstr>
      <vt:lpstr>Louisiana Purchase</vt:lpstr>
      <vt:lpstr>Missouri Compromise</vt:lpstr>
      <vt:lpstr>The Trail of Tears</vt:lpstr>
      <vt:lpstr>The Trail of Tears</vt:lpstr>
      <vt:lpstr>The Trail of Tears</vt:lpstr>
      <vt:lpstr>The Trail of Tears</vt:lpstr>
      <vt:lpstr>The “Permanent Indian Frontier”</vt:lpstr>
      <vt:lpstr>Trouble in Texas</vt:lpstr>
      <vt:lpstr>More Smallpox</vt:lpstr>
      <vt:lpstr>John Deere of Illinois</vt:lpstr>
      <vt:lpstr>Oregon Trail</vt:lpstr>
      <vt:lpstr>Manifest Destiny</vt:lpstr>
      <vt:lpstr>A Good Day to Die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Axis Win?</dc:title>
  <dc:creator>Jeffrey Nyquist</dc:creator>
  <cp:lastModifiedBy>OLLI</cp:lastModifiedBy>
  <cp:revision>372</cp:revision>
  <dcterms:created xsi:type="dcterms:W3CDTF">2019-06-05T02:37:21Z</dcterms:created>
  <dcterms:modified xsi:type="dcterms:W3CDTF">2023-02-09T14:22:24Z</dcterms:modified>
</cp:coreProperties>
</file>