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61" r:id="rId5"/>
    <p:sldId id="284" r:id="rId6"/>
    <p:sldId id="286" r:id="rId7"/>
    <p:sldId id="280" r:id="rId8"/>
    <p:sldId id="281" r:id="rId9"/>
    <p:sldId id="282" r:id="rId10"/>
    <p:sldId id="285" r:id="rId11"/>
    <p:sldId id="264" r:id="rId12"/>
    <p:sldId id="283" r:id="rId13"/>
    <p:sldId id="262" r:id="rId14"/>
    <p:sldId id="263" r:id="rId15"/>
    <p:sldId id="272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522"/>
  </p:normalViewPr>
  <p:slideViewPr>
    <p:cSldViewPr snapToGrid="0" snapToObjects="1">
      <p:cViewPr varScale="1">
        <p:scale>
          <a:sx n="123" d="100"/>
          <a:sy n="123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35C03E-5E49-CD41-9219-F9D7A1FBA136}" type="datetimeFigureOut"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1B381D-6D13-FA42-99A1-8B1651E6D64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Violence and Film in the US</a:t>
            </a:r>
          </a:p>
        </p:txBody>
      </p:sp>
    </p:spTree>
    <p:extLst>
      <p:ext uri="{BB962C8B-B14F-4D97-AF65-F5344CB8AC3E}">
        <p14:creationId xmlns:p14="http://schemas.microsoft.com/office/powerpoint/2010/main" val="179449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0D948F-699C-A54D-B95C-4C9CC2BF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Stylized Violence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EE4E55-67A9-AD45-8777-9E21703C0B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56815"/>
            <a:ext cx="4038600" cy="295087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EE76B2-7545-5B40-95B4-7336414FBE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33858"/>
            <a:ext cx="4038600" cy="2796784"/>
          </a:xfrm>
        </p:spPr>
      </p:pic>
    </p:spTree>
    <p:extLst>
      <p:ext uri="{BB962C8B-B14F-4D97-AF65-F5344CB8AC3E}">
        <p14:creationId xmlns:p14="http://schemas.microsoft.com/office/powerpoint/2010/main" val="67738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Tarantino and the 1990s:</a:t>
            </a:r>
            <a:br>
              <a:rPr lang="en-US" dirty="0"/>
            </a:br>
            <a:r>
              <a:rPr lang="en-US" dirty="0"/>
              <a:t>Balletic Bloodshed and Mixed Responses</a:t>
            </a:r>
          </a:p>
        </p:txBody>
      </p:sp>
      <p:pic>
        <p:nvPicPr>
          <p:cNvPr id="7" name="Content Placeholder 6" descr="better_tomorow_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14" b="-46714"/>
          <a:stretch>
            <a:fillRect/>
          </a:stretch>
        </p:blipFill>
        <p:spPr/>
      </p:pic>
      <p:pic>
        <p:nvPicPr>
          <p:cNvPr id="8" name="Content Placeholder 7" descr="PulpFicti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981" b="-56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053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Cartoony Violence</a:t>
            </a:r>
          </a:p>
        </p:txBody>
      </p:sp>
      <p:pic>
        <p:nvPicPr>
          <p:cNvPr id="5" name="Content Placeholder 4" descr="kill-bill-the-brid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55" b="-38555"/>
          <a:stretch>
            <a:fillRect/>
          </a:stretch>
        </p:blipFill>
        <p:spPr/>
      </p:pic>
      <p:pic>
        <p:nvPicPr>
          <p:cNvPr id="6" name="Content Placeholder 5" descr="LightsaberCSW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88" b="-45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85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Problematic Example: </a:t>
            </a:r>
            <a:br>
              <a:rPr lang="en-US"/>
            </a:br>
            <a:r>
              <a:rPr lang="en-US"/>
              <a:t>Spectator Attachment</a:t>
            </a:r>
          </a:p>
        </p:txBody>
      </p:sp>
      <p:pic>
        <p:nvPicPr>
          <p:cNvPr id="10" name="Content Placeholder 9" descr="ale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87" b="-27887"/>
          <a:stretch>
            <a:fillRect/>
          </a:stretch>
        </p:blipFill>
        <p:spPr/>
      </p:pic>
      <p:pic>
        <p:nvPicPr>
          <p:cNvPr id="11" name="Content Placeholder 10" descr="clockwork tortur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15" b="-39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164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181100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r>
              <a:rPr lang="en-US" sz="3100"/>
              <a:t>Problematic Example: </a:t>
            </a:r>
            <a:br>
              <a:rPr lang="en-US" sz="3100"/>
            </a:br>
            <a:r>
              <a:rPr lang="en-US" sz="3100"/>
              <a:t>Using Violence to Critique Violence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 descr="taxi bloody fing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4" r="-13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322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Criticism of the MPAA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“Ratings creep”</a:t>
            </a:r>
          </a:p>
          <a:p>
            <a:r>
              <a:rPr lang="en-US"/>
              <a:t>most apparent in PG-13 and R categories</a:t>
            </a:r>
          </a:p>
          <a:p>
            <a:r>
              <a:rPr lang="en-US"/>
              <a:t>filmmakers push for PG-13 ratings for commercial reasons</a:t>
            </a:r>
          </a:p>
          <a:p>
            <a:r>
              <a:rPr lang="en-US"/>
              <a:t>nonviability of NC-17 </a:t>
            </a:r>
            <a:r>
              <a:rPr lang="en-US">
                <a:sym typeface="Wingdings"/>
              </a:rPr>
              <a:t> R ratings for extreme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 Beliefs about Mediated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cathartic way to cope with fears</a:t>
            </a:r>
          </a:p>
          <a:p>
            <a:pPr lvl="1"/>
            <a:r>
              <a:rPr lang="en-US" i="1"/>
              <a:t>no evidence for this</a:t>
            </a:r>
          </a:p>
          <a:p>
            <a:r>
              <a:rPr lang="en-US"/>
              <a:t>Viewers attach to perpetrators of violence</a:t>
            </a:r>
          </a:p>
          <a:p>
            <a:pPr lvl="1"/>
            <a:r>
              <a:rPr lang="en-US" i="1"/>
              <a:t>little evidence for this in horror films</a:t>
            </a:r>
          </a:p>
          <a:p>
            <a:r>
              <a:rPr lang="en-US"/>
              <a:t>A social safety valve for aggression</a:t>
            </a:r>
          </a:p>
          <a:p>
            <a:pPr lvl="1"/>
            <a:r>
              <a:rPr lang="en-US" i="1"/>
              <a:t>no evidence for this</a:t>
            </a:r>
          </a:p>
        </p:txBody>
      </p:sp>
    </p:spTree>
    <p:extLst>
      <p:ext uri="{BB962C8B-B14F-4D97-AF65-F5344CB8AC3E}">
        <p14:creationId xmlns:p14="http://schemas.microsoft.com/office/powerpoint/2010/main" val="426501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Complexities in Film Violence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“Violence” is not a single thing.</a:t>
            </a:r>
          </a:p>
          <a:p>
            <a:r>
              <a:rPr lang="en-US" dirty="0"/>
              <a:t>Is only physical violence violence, or are emotional and psychological violence to be considered?</a:t>
            </a:r>
          </a:p>
          <a:p>
            <a:r>
              <a:rPr lang="en-US" dirty="0"/>
              <a:t>How violence is defined and the steps taken to regulate it are </a:t>
            </a:r>
            <a:r>
              <a:rPr lang="en-US" i="1" dirty="0"/>
              <a:t>political actions.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Complexities in Film Violence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to be considered in analysis:</a:t>
            </a:r>
          </a:p>
          <a:p>
            <a:pPr lvl="1"/>
            <a:r>
              <a:rPr lang="en-US" dirty="0"/>
              <a:t>the act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actor (perpetrator </a:t>
            </a:r>
            <a:r>
              <a:rPr lang="en-US" i="1" dirty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performer)</a:t>
            </a:r>
          </a:p>
          <a:p>
            <a:pPr lvl="1"/>
            <a:r>
              <a:rPr lang="en-US" dirty="0"/>
              <a:t>the victim</a:t>
            </a:r>
          </a:p>
          <a:p>
            <a:pPr lvl="1"/>
            <a:r>
              <a:rPr lang="en-US" dirty="0"/>
              <a:t>the motivation of the act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representation of the act</a:t>
            </a:r>
          </a:p>
          <a:p>
            <a:pPr lvl="1"/>
            <a:r>
              <a:rPr lang="en-US" dirty="0"/>
              <a:t>the narrative context in which the act occurs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tone or mood of the film</a:t>
            </a:r>
          </a:p>
          <a:p>
            <a:pPr lvl="1"/>
            <a:r>
              <a:rPr lang="en-US" dirty="0"/>
              <a:t>the purpose for which the act is presented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strategies of spectator attachment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reception situation</a:t>
            </a:r>
          </a:p>
        </p:txBody>
      </p:sp>
    </p:spTree>
    <p:extLst>
      <p:ext uri="{BB962C8B-B14F-4D97-AF65-F5344CB8AC3E}">
        <p14:creationId xmlns:p14="http://schemas.microsoft.com/office/powerpoint/2010/main" val="304714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Violence Is Made Palatable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narrative and style</a:t>
            </a:r>
          </a:p>
          <a:p>
            <a:pPr lvl="1"/>
            <a:r>
              <a:rPr lang="en-US" dirty="0"/>
              <a:t>constructive versus destructive violence</a:t>
            </a:r>
          </a:p>
          <a:p>
            <a:pPr lvl="1"/>
            <a:r>
              <a:rPr lang="en-US" dirty="0"/>
              <a:t>secure/paranoid endings</a:t>
            </a:r>
          </a:p>
          <a:p>
            <a:pPr lvl="1"/>
            <a:r>
              <a:rPr lang="en-US" dirty="0"/>
              <a:t>violence as ritual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iconic stars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iconic weapons</a:t>
            </a:r>
          </a:p>
          <a:p>
            <a:pPr lvl="1"/>
            <a:r>
              <a:rPr lang="en-US" dirty="0"/>
              <a:t>displacement in time and/or space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stylized violence, cartoony excess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non-realistic cinematic style: nondiegetic music, obtrusive cinematography and/or editing, obvious CGI and SFX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8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8BE9-B8D7-5F4B-BDCF-DBD6D37D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Quincey’s two-handled cup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A1D0C-2F25-C743-AD71-D5BB5003B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60985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322439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425B-D7B0-3E46-9067-AA8697A8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Bonnie and Clyde </a:t>
            </a:r>
            <a:r>
              <a:rPr lang="en-US" dirty="0"/>
              <a:t>(1967)</a:t>
            </a:r>
            <a:endParaRPr lang="en-US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C5485F-D6CC-DA4C-AB68-A4C3566A16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49644"/>
            <a:ext cx="4038600" cy="196521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F163684-8209-C94C-9DFA-371DEA718E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72346"/>
            <a:ext cx="4038600" cy="2319807"/>
          </a:xfrm>
        </p:spPr>
      </p:pic>
    </p:spTree>
    <p:extLst>
      <p:ext uri="{BB962C8B-B14F-4D97-AF65-F5344CB8AC3E}">
        <p14:creationId xmlns:p14="http://schemas.microsoft.com/office/powerpoint/2010/main" val="304146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Violence as Ritual</a:t>
            </a:r>
          </a:p>
        </p:txBody>
      </p:sp>
      <p:pic>
        <p:nvPicPr>
          <p:cNvPr id="6" name="Content Placeholder 5" descr="the-passion-of-the-christ-05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12" b="-91612"/>
          <a:stretch>
            <a:fillRect/>
          </a:stretch>
        </p:blipFill>
        <p:spPr/>
      </p:pic>
      <p:pic>
        <p:nvPicPr>
          <p:cNvPr id="7" name="Content Placeholder 6" descr="crouching tig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365" b="-91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68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Iconic Stars</a:t>
            </a:r>
          </a:p>
        </p:txBody>
      </p:sp>
      <p:pic>
        <p:nvPicPr>
          <p:cNvPr id="5" name="Content Placeholder 4" descr="John Wayne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3" b="-57743"/>
          <a:stretch>
            <a:fillRect/>
          </a:stretch>
        </p:blipFill>
        <p:spPr/>
      </p:pic>
      <p:pic>
        <p:nvPicPr>
          <p:cNvPr id="6" name="Content Placeholder 5" descr="Jason-statha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64" b="-43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365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Iconic Weapons</a:t>
            </a:r>
          </a:p>
        </p:txBody>
      </p:sp>
      <p:pic>
        <p:nvPicPr>
          <p:cNvPr id="5" name="Content Placeholder 4" descr="Dirty-harry-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49" b="-53849"/>
          <a:stretch>
            <a:fillRect/>
          </a:stretch>
        </p:blipFill>
        <p:spPr/>
      </p:pic>
      <p:pic>
        <p:nvPicPr>
          <p:cNvPr id="6" name="Content Placeholder 5" descr="Hero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40" b="-38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562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260</TotalTime>
  <Words>287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Clarity</vt:lpstr>
      <vt:lpstr>Violence and Film in the US</vt:lpstr>
      <vt:lpstr>Complexities in Film Violence</vt:lpstr>
      <vt:lpstr>Complexities in Film Violence</vt:lpstr>
      <vt:lpstr>How Violence Is Made Palatable</vt:lpstr>
      <vt:lpstr>De Quincey’s two-handled cup</vt:lpstr>
      <vt:lpstr>Example: Bonnie and Clyde (1967)</vt:lpstr>
      <vt:lpstr>Violence as Ritual</vt:lpstr>
      <vt:lpstr>Iconic Stars</vt:lpstr>
      <vt:lpstr>Iconic Weapons</vt:lpstr>
      <vt:lpstr>Stylized Violence </vt:lpstr>
      <vt:lpstr>Tarantino and the 1990s: Balletic Bloodshed and Mixed Responses</vt:lpstr>
      <vt:lpstr>Cartoony Violence</vt:lpstr>
      <vt:lpstr>Problematic Example:  Spectator Attachment</vt:lpstr>
      <vt:lpstr> Problematic Example:  Using Violence to Critique Violence </vt:lpstr>
      <vt:lpstr>Criticism of the MPAA</vt:lpstr>
      <vt:lpstr>Common Beliefs about Mediated Violence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and Film in the US</dc:title>
  <dc:creator>Sandy Camargo</dc:creator>
  <cp:lastModifiedBy>OLLI</cp:lastModifiedBy>
  <cp:revision>38</cp:revision>
  <dcterms:created xsi:type="dcterms:W3CDTF">2013-04-08T19:46:18Z</dcterms:created>
  <dcterms:modified xsi:type="dcterms:W3CDTF">2023-02-13T14:15:58Z</dcterms:modified>
</cp:coreProperties>
</file>