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58" r:id="rId7"/>
    <p:sldId id="260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/>
    <p:restoredTop sz="94648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0753C-90D1-D928-25FA-F3F01C574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AC91-59A7-C664-E8E0-BD12E1FCB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99FD2-034F-CC22-72F1-DB0E7646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620CF-36E5-DFBB-1F69-7A1B3AA5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507B0-E1E3-877A-7D96-A83F0D15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62C54-717F-85E0-FF2B-30AD8D0D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E9F0B-9028-8C0D-EDC7-966BF3710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EA2E4-CE94-01F0-4F5B-C3B98E9A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9A2CC-B790-25ED-C2E0-1D397B9C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E9E99-D6F6-4810-2AA9-9EB0F4ED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0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7AD43A-BFF3-AAF1-4350-60639C190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E5359-B99C-CB0C-A55B-BA4038E50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5B4C9-E8B1-A712-80D3-94EB27AF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88963-3ED6-C8FC-88A5-B91DAFDE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D7B2C-AC1B-F588-F284-AFD44DCD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2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5C57-E35E-4C6E-D78F-9479065A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4D3A-3961-C0F1-8C4D-9C20B7E44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C8023-E5F7-A851-37F8-F19BE98F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9C919-DFBD-EAF3-2D68-0327A210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D991E-D61E-B3E8-AB0D-99968AB4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1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635A-C45D-53AF-DC6A-4EE9EC8B0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F125A-20BF-CE65-A6E5-988465D7D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B119E-BDDA-ABF6-6BFB-091EBA24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2B17E-D89A-DA74-DD7C-3293D890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8E447-76A8-AE32-12F5-EFB5F142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5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812D-A0BD-A2B3-A0D1-A5539024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1FB5B-FEAD-DD3E-00A9-DB01EEABA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11E39-3FB8-A2DF-6EA1-FF43B5C55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6A8E5-7F7B-BB53-1E5F-71801A03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A4474-D8B3-4AF2-9116-220DA267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D420E-04D7-88DD-5F66-54F843ED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5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DE34-93DA-11B4-DE22-B667F01B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5CB5-947F-0F7D-CAFD-C6AD15BFE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89ABB-C51E-5A68-1A56-0ADBC92E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5E2D53-D1DC-4D15-0193-C27DE64FE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54EB2-45FC-E9F8-DC3D-A54DE6652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BC363F-68E0-94FA-0295-1865CA62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752735-6C77-3F8D-6307-4C4B3B67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3C15F-5520-4FE9-016F-8CF7AE94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0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21E0-B70D-EDC1-2AE8-7B4E72F4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7A61D9-5815-501B-49EE-BA3B518A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EB20B0-B8B5-120F-DA94-D95FAD56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B03C9B-76DB-469E-283C-D6532EEE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4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1FF4F-B784-E043-9831-3AE7BB6B7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0CDA0-3D26-A72E-6AE2-B0FBA891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04E05-7602-12EE-2711-5D37BB1D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2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B0280-9A65-4114-BA23-609B4026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D75A-8DF1-5C62-72E5-7B8C8517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0D457-34BB-C452-FFAB-32DE969EC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82B0B-F016-A867-7EB3-900BC59D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3A0B1-F1DB-A8AB-B85D-9846DEEB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EA3BF-260C-909F-B4ED-A608AB69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7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0F2A8-576A-4A4C-0E32-7A8F6859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BE62B-BB14-A729-350D-40B002AF7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C5116-FC63-387C-B07B-A275711E9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14FB4-561F-9B7E-33A5-E7C5065D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00F47-3FFC-4628-9E96-A3E9630B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1EE3E-BB86-1440-0B66-905F16B8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9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24DF34-AD00-9BE5-DBF8-5598CAF4D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2ED86-04B2-C3F0-4427-6350CEA08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48CDB-E7FF-0E81-0388-DC022076B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3040F-2F17-F041-90FD-7F05E7D76C5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895BB-CA8E-8729-F41D-EA72E56A4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ED593-8DCA-FB44-3A36-07BBEEC98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55BE9-4E6F-0E46-967C-1CD0DBC9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9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35FAB-9F71-F5FD-E34E-916F7BBC5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The Italian Gangster: </a:t>
            </a:r>
            <a:r>
              <a:rPr lang="en-US" sz="5400" i="1">
                <a:solidFill>
                  <a:schemeClr val="bg1">
                    <a:lumMod val="95000"/>
                    <a:lumOff val="5000"/>
                  </a:schemeClr>
                </a:solidFill>
              </a:rPr>
              <a:t>Scarface</a:t>
            </a:r>
            <a:endParaRPr lang="en-US" sz="540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19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26DA53-F323-5755-E4FB-B7764DA39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Film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F915FDB-07EB-608D-FD89-83951913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Scarface</a:t>
            </a:r>
            <a:r>
              <a:rPr lang="en-US" sz="2400" b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(1932; 93 mins) 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Directed by Howard Hawks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Written by Ben Hecht and others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Key characters </a:t>
            </a:r>
            <a:r>
              <a:rPr lang="en-US" sz="2400" i="1" u="sng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(and the actors who play them)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Tony “Scarface” </a:t>
            </a:r>
            <a:r>
              <a:rPr lang="en-US" sz="2400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Camonte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(Paul Muni)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Cesca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Tony’s sister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(Ann Dvorak)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Guino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Rinaldo, Tony’s best friend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(George Raft)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Johnny </a:t>
            </a:r>
            <a:r>
              <a:rPr lang="en-US" sz="2400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Lovo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Tony’s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capo (Osgood Perkins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Poppy, Johnny’s girlfriend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(Karen Morley)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Newspaper Publisher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(Purnell Pratt)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Chief of Detectives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(Edwin Marshall)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Gaffney, successor to the O’Hara mob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(Boris Karloff)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026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2B0CF0-15FB-DACF-E8C1-3A46BBCC8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Gangster Films and . . . 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55DFE-BB03-EB7C-95DD-62EE65D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Prohibition and the “invention” of organized crime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Negative attitudes towards big cities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The American Dream, the Horatio Alger story, and the Depression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Immigration issues (1920 and 1924 laws)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Anti-Catholicism</a:t>
            </a:r>
          </a:p>
          <a:p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66E7F-00A9-66D0-4BA7-37A8E0B9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 Gangster Film as a Social-Problem Film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9D33-B57C-2D4B-654D-DA3B946DC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  <a:latin typeface="Garamond" panose="02020404030301010803" pitchFamily="18" charset="0"/>
              </a:rPr>
              <a:t>Ripped from the headlines</a:t>
            </a:r>
          </a:p>
          <a:p>
            <a:r>
              <a:rPr lang="en-US" sz="2400">
                <a:solidFill>
                  <a:srgbClr val="FEFFFF"/>
                </a:solidFill>
                <a:latin typeface="Garamond" panose="02020404030301010803" pitchFamily="18" charset="0"/>
              </a:rPr>
              <a:t>Real gangsters as celebrities, hyped in print media</a:t>
            </a:r>
          </a:p>
          <a:p>
            <a:r>
              <a:rPr lang="en-US" sz="2400">
                <a:solidFill>
                  <a:srgbClr val="FEFFFF"/>
                </a:solidFill>
                <a:latin typeface="Garamond" panose="02020404030301010803" pitchFamily="18" charset="0"/>
              </a:rPr>
              <a:t>Spectator awareness </a:t>
            </a:r>
          </a:p>
          <a:p>
            <a:r>
              <a:rPr lang="en-US" sz="2400">
                <a:solidFill>
                  <a:srgbClr val="FEFFFF"/>
                </a:solidFill>
                <a:latin typeface="Garamond" panose="02020404030301010803" pitchFamily="18" charset="0"/>
              </a:rPr>
              <a:t>Problems of spectator attachment to the gangster</a:t>
            </a:r>
          </a:p>
          <a:p>
            <a:r>
              <a:rPr lang="en-US" sz="2400">
                <a:solidFill>
                  <a:srgbClr val="FEFFFF"/>
                </a:solidFill>
                <a:latin typeface="Garamond" panose="02020404030301010803" pitchFamily="18" charset="0"/>
              </a:rPr>
              <a:t>Representations of violence</a:t>
            </a:r>
          </a:p>
          <a:p>
            <a:endParaRPr lang="en-US" sz="2400">
              <a:solidFill>
                <a:srgbClr val="FEFFFF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9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3ECE10-EEC3-B7F0-21D7-7ED51A31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 Gangster Film and Violence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2024D-434C-2B2F-9001-D0B3CC408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“Crime must not pay” (Production Code demand): morality, not violence, worried the censors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The gangster’s downfall is personal, not professional.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Constructive versus Destructive Violence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“Do it first, do it yourself, and keep on </a:t>
            </a:r>
            <a:r>
              <a:rPr lang="en-US" dirty="0" err="1">
                <a:solidFill>
                  <a:srgbClr val="FEFFFF"/>
                </a:solidFill>
                <a:latin typeface="Garamond" panose="02020404030301010803" pitchFamily="18" charset="0"/>
              </a:rPr>
              <a:t>doin</a:t>
            </a:r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’ it” (T. </a:t>
            </a:r>
            <a:r>
              <a:rPr lang="en-US" dirty="0" err="1">
                <a:solidFill>
                  <a:srgbClr val="FEFFFF"/>
                </a:solidFill>
                <a:latin typeface="Garamond" panose="02020404030301010803" pitchFamily="18" charset="0"/>
              </a:rPr>
              <a:t>Camonte</a:t>
            </a:r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0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99609-1E63-3B9B-F61E-F19E5FED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i="1" dirty="0"/>
              <a:t>Scarface: </a:t>
            </a:r>
            <a:r>
              <a:rPr lang="en-US" sz="3200" dirty="0"/>
              <a:t>The Ur-Text and Generic Template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D6B03-4811-4256-95F7-625EBE533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r>
              <a:rPr lang="en-US" sz="2000" dirty="0"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R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ecent immigrants––usually Italian, despite the existence of many other ethnic gangs</a:t>
            </a: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r>
              <a:rPr lang="en-US" sz="2000" dirty="0"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Sound use: Colorful language, gunfire, squealing tires, etc.</a:t>
            </a: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r>
              <a:rPr lang="en-US" sz="2000" dirty="0"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Gangster’s rise and fall; fast pace</a:t>
            </a: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r>
              <a:rPr lang="en-US" sz="2000" dirty="0"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Other conventional characters: the moll, the comic-relief henchmen, women relatives,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long-time friend and second-in-command, rival gangsters</a:t>
            </a: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endParaRPr lang="en-US" sz="20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r>
              <a:rPr lang="en-US" sz="2000" dirty="0"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Law-enforcement officers: competent but limited</a:t>
            </a: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r>
              <a:rPr lang="en-US" sz="2000" dirty="0"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Media figures: If it bleeds, it leads.</a:t>
            </a: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indent="-285750">
              <a:spcBef>
                <a:spcPts val="0"/>
              </a:spcBef>
              <a:tabLst>
                <a:tab pos="457200" algn="l"/>
                <a:tab pos="685800" algn="l"/>
              </a:tabLst>
            </a:pPr>
            <a:r>
              <a:rPr lang="en-US" sz="2000" dirty="0"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Few, if any, innocent bystanders</a:t>
            </a: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685800" algn="l"/>
              </a:tabLst>
            </a:pPr>
            <a:endParaRPr lang="en-US" sz="1800" dirty="0"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685800" algn="l"/>
              </a:tabLst>
            </a:pPr>
            <a:endParaRPr lang="en-US" sz="1800" dirty="0">
              <a:latin typeface="Garamond" panose="020204040303010108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685800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66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D52B-AABE-E55B-E88B-A356F323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/>
              <a:t>Issues to Consider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8C71B-0E49-6ECE-6099-D01FF5284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What sorts of values guide Tony </a:t>
            </a:r>
            <a:r>
              <a:rPr lang="en-US" sz="18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Camonte’s</a:t>
            </a: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behavior in </a:t>
            </a:r>
            <a:r>
              <a:rPr lang="en-US" sz="1800" i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Scarface?</a:t>
            </a: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How do these standards relate to typical American values? to the American Dream?</a:t>
            </a: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What makes Tony </a:t>
            </a:r>
            <a:r>
              <a:rPr lang="en-US" sz="18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Camonte</a:t>
            </a: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such a good gangster?  How is he different from Johnny </a:t>
            </a:r>
            <a:r>
              <a:rPr lang="en-US" sz="18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Lovo</a:t>
            </a: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?  </a:t>
            </a: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How does Hawks encourage us to attach to Tony despite his being a criminal? What aspects of his character might audiences find appealing?</a:t>
            </a: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Consider not only character and narrative, but also the cinematic techniques used in the film. For instance, how is Tony’s rise to the top represented in the mise-</a:t>
            </a:r>
            <a:r>
              <a:rPr lang="en-US" sz="18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en</a:t>
            </a: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-</a:t>
            </a:r>
            <a:r>
              <a:rPr lang="en-US" sz="1800" dirty="0" err="1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scène</a:t>
            </a: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of the film? Consider how audiences in 1932, during the Great Depression, might respond to Tony’s success.</a:t>
            </a: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How are the acts of violence represented? What do you think might explain those choices?</a:t>
            </a:r>
            <a:endParaRPr lang="en-US" sz="1800" dirty="0">
              <a:solidFill>
                <a:schemeClr val="bg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49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1008C-0DE1-C6B1-64CB-BF7415AA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 Spectator and the Gangster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96D1-070D-E5B0-2533-2C6996B41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Attachment, not identification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Alignment with the protagonist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Temporal/spatial alignment: “domestication”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Subjective alignment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The “Godfather Effect”</a:t>
            </a:r>
          </a:p>
          <a:p>
            <a:r>
              <a:rPr lang="en-US" dirty="0">
                <a:solidFill>
                  <a:srgbClr val="FEFFFF"/>
                </a:solidFill>
                <a:latin typeface="Garamond" panose="02020404030301010803" pitchFamily="18" charset="0"/>
              </a:rPr>
              <a:t>Sympathy, antipathy, empathy</a:t>
            </a:r>
          </a:p>
        </p:txBody>
      </p:sp>
    </p:spTree>
    <p:extLst>
      <p:ext uri="{BB962C8B-B14F-4D97-AF65-F5344CB8AC3E}">
        <p14:creationId xmlns:p14="http://schemas.microsoft.com/office/powerpoint/2010/main" val="187614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CD0BF72-0C4D-44AB-AA6C-FD2587C5D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Film reel and slate">
            <a:extLst>
              <a:ext uri="{FF2B5EF4-FFF2-40B4-BE49-F238E27FC236}">
                <a16:creationId xmlns:a16="http://schemas.microsoft.com/office/drawing/2014/main" id="{1F958D2A-B2F1-FC9E-BDDB-51D081FEBC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06" r="30160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96000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88570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90581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8" y="1124043"/>
            <a:ext cx="6105065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B99E7-1D9D-8214-6170-F5C9BB829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917" y="1445775"/>
            <a:ext cx="5437074" cy="33424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Watch the Film</a:t>
            </a:r>
          </a:p>
        </p:txBody>
      </p:sp>
    </p:spTree>
    <p:extLst>
      <p:ext uri="{BB962C8B-B14F-4D97-AF65-F5344CB8AC3E}">
        <p14:creationId xmlns:p14="http://schemas.microsoft.com/office/powerpoint/2010/main" val="301093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498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Garamond</vt:lpstr>
      <vt:lpstr>Office Theme</vt:lpstr>
      <vt:lpstr>The Italian Gangster: Scarface</vt:lpstr>
      <vt:lpstr>The Film</vt:lpstr>
      <vt:lpstr>Gangster Films and . . . </vt:lpstr>
      <vt:lpstr>The Gangster Film as a Social-Problem Film</vt:lpstr>
      <vt:lpstr>The Gangster Film and Violence</vt:lpstr>
      <vt:lpstr>Scarface: The Ur-Text and Generic Template</vt:lpstr>
      <vt:lpstr>Issues to Consider</vt:lpstr>
      <vt:lpstr>The Spectator and the Gangster</vt:lpstr>
      <vt:lpstr>Watch the Film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Italian Gangster: Scarface</dc:title>
  <dc:creator>Camargo, Sandy</dc:creator>
  <cp:lastModifiedBy>OLLI</cp:lastModifiedBy>
  <cp:revision>11</cp:revision>
  <dcterms:created xsi:type="dcterms:W3CDTF">2023-02-05T16:45:25Z</dcterms:created>
  <dcterms:modified xsi:type="dcterms:W3CDTF">2023-02-13T14:16:45Z</dcterms:modified>
</cp:coreProperties>
</file>