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63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8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6"/>
    <p:restoredTop sz="96197"/>
  </p:normalViewPr>
  <p:slideViewPr>
    <p:cSldViewPr snapToGrid="0">
      <p:cViewPr varScale="1">
        <p:scale>
          <a:sx n="122" d="100"/>
          <a:sy n="122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FB03-CFAB-875F-D19B-D20DD78EA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CC0B5-0E7C-FBA3-54DC-81F9C3ACE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7311F-CEBF-05D1-F172-7E8C04A7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393AC-4CE3-385E-18E9-5F94D3D4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E7E56-52E0-06A6-F3BC-B21647AC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BBE3E-0F1E-A8A6-A330-8B37DB9A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E25AF-C55A-41B5-D816-FCD166F58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E511F-DADE-7F45-DA15-34EBE1FF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F9859-A63E-0D0B-2F32-B8F30EAB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47FFA-448A-E7EF-0842-08110360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1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1F107-2705-52E6-A673-6ABCB37A1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5AC06F-7552-067E-B4FB-182479369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5FCF6-56F2-3A01-123F-E245B597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A3C1E-0B11-6D7A-6929-5557297F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94258-B262-D227-CC36-7368DD5C6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5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364E-2135-83DB-242B-92CAFA9B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60124-3F1F-A4E9-E211-096B571DD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59B6-455C-7E0B-3613-F421F303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90AA-CD6D-D007-2475-5095AA5D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93050-D56B-3406-AFEC-0B643390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2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33329-4C11-8784-1165-BFBD1E69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67DCE-1112-2C0D-216B-151A44F49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98BFB-4B04-3AB9-641C-6500CCA7A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72629-B02A-C806-FAAF-E9EB4124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CB596-5F0B-DF62-02EB-43911DEBC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D265-D810-2208-935F-F573AD02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91070-FC19-E8D7-4E9D-FBCFAE3F3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D7570-5028-E650-6D05-9C15DFAC1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88F0F-63B4-8CBC-96F4-A883A54B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3E3AD-9B74-581C-3696-CC6D5C4F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75248-2720-8EF9-C0A5-04EE2150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B230-FB78-ED90-9610-C3D0C06D5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EBF60-1048-F2C1-251F-72F4304C7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5674B-3BB3-C3C4-3EC3-3215AFA0D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857B4-49F8-4EF3-D592-E7F501479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26393-3B44-2A68-E7CB-68F730332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B2E96-5E0C-0E3E-F466-A705A053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5525D4-4E7E-66D8-A635-46E1568E0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2C6EC4-B302-E442-DFDE-2A1ED7C8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5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CA99F-CDE6-047C-7597-E95246C1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DCA78A-6933-A246-842A-DBFE94FB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D0231-225D-F23D-989F-3CD51B38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5B0EF-C407-E462-1A58-49B9EE45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5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CADA2-0A42-5352-54B2-E3789C57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230F3-B949-4D5B-07DD-66D19FE3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63EBE-A4E8-A090-AE7D-9AF87C85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7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65E5-5083-E152-F831-93D3DAFB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98D1F-57C4-F412-9038-86DA5F83F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F27C3-C059-2CCA-0787-7DAC76FB7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B7C13-8B59-9A7E-EF3B-981BF485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B291E-22B0-72A4-D1BD-881214F7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58782-7A2E-8BC7-6198-589BC35E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0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9557-21B6-40C3-7507-FC4B2021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CF598-08E8-6E84-11F4-6813AB6DF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DB2A7-0311-1809-F9A1-5F10FC675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C6FD2-B8E5-C8AD-916D-41132192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801E1-2FF7-208E-8D2E-DE8CCB1D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44352-653F-8691-C287-E7D1249E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2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B3F750-447C-51B2-52DD-1D1DDB45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DE0BB-7A08-057B-1CCC-BC4760D4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71F30-C38E-F41B-0E90-95B2E246A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1C52-E064-4A44-949C-D8D895A3E70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9BB42-C777-9A70-6BCE-81264DA0A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209F3-C321-4773-6EED-EE0AF86F7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ABF8-AC56-BF41-B524-F5235B7F2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001AFEA-2442-4A9F-BA37-8C469F306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B51C2B-699F-30BC-E153-85AC08460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637046"/>
            <a:ext cx="5174207" cy="2971473"/>
          </a:xfrm>
        </p:spPr>
        <p:txBody>
          <a:bodyPr>
            <a:normAutofit/>
          </a:bodyPr>
          <a:lstStyle/>
          <a:p>
            <a:pPr algn="l"/>
            <a:r>
              <a:rPr lang="en-US" sz="5600">
                <a:solidFill>
                  <a:srgbClr val="FFFFFF"/>
                </a:solidFill>
              </a:rPr>
              <a:t>Orientalism after September 11, 2001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9D3A7-21C5-A41A-6CDB-B1E441228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174207" cy="1963486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>
                <a:solidFill>
                  <a:srgbClr val="FFFFFF"/>
                </a:solidFill>
              </a:rPr>
              <a:t>The Visitor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9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68ACBF-F9FF-DC2B-057F-070C610B8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Analyzing </a:t>
            </a:r>
            <a:r>
              <a:rPr lang="en-US" i="1" dirty="0">
                <a:solidFill>
                  <a:srgbClr val="FFFFFF"/>
                </a:solidFill>
              </a:rPr>
              <a:t>The Visitor </a:t>
            </a:r>
            <a:r>
              <a:rPr lang="en-US" dirty="0">
                <a:solidFill>
                  <a:srgbClr val="FFFFFF"/>
                </a:solidFill>
              </a:rPr>
              <a:t>and Xenophobia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E24A-C379-D92A-6C69-F933E107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does </a:t>
            </a:r>
            <a:r>
              <a:rPr lang="en-US" sz="20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Visitor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tell us that we don’t want to know? 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Consider this consistent pattern: confrontation with difference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fear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anger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rejection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oppression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more difference (repeat).	</a:t>
            </a: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Pattern in previous films</a:t>
            </a:r>
            <a:r>
              <a:rPr lang="en-US" sz="2000" dirty="0">
                <a:effectLst/>
              </a:rPr>
              <a:t>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that we’ve watched?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How does </a:t>
            </a:r>
            <a:r>
              <a:rPr lang="en-US" sz="20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Visitor </a:t>
            </a: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fit in with the other films that we’ve viewed?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3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C9C5B5-0DE6-03BF-DCC8-09F4547C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Post-9/11 Effects on Muslims and Arabs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E8A8A-596B-CD83-1A94-5B6C8FBD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NSEERS</a:t>
            </a:r>
          </a:p>
          <a:p>
            <a:r>
              <a:rPr lang="en-US" dirty="0">
                <a:latin typeface="Garamond" panose="02020404030301010803" pitchFamily="18" charset="0"/>
              </a:rPr>
              <a:t>Mainstream Media representations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44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EE6A59-78F9-29C8-996C-4098557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Issues with Arab Representation in Film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70A61-7F99-F7E0-009B-AC1718B5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few ordinary Arabs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lack of individuation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lack of </a:t>
            </a:r>
            <a:r>
              <a:rPr lang="en-US" b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structures of sympathy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few images of refugees and oppressed people, especially Palestinians 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Arab world represented monolithically. 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1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1FF1D-C6D9-EE99-4C14-7F920AC9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Persistence of Negative Portrayals of Arabs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27FD7-129D-0BF1-D95E-0DF8524E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News coverage that focuses only on a minority of a minority 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Arabs as synonymous with “bad people.”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0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stereotypes are simplistic, but therefore somehow comforting.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0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Mainstream Hollywood filmmakers fear being labeled pro-Arab if they represent Arabs in any other way.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0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of negative responses from film critics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000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Silence: no public outcry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5"/>
              <a:tabLst>
                <a:tab pos="228600" algn="l"/>
              </a:tabLst>
            </a:pPr>
            <a:endParaRPr lang="en-US" sz="20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Arab version of the ADL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0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Arab presence in Hollywood executive suites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944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88D0C2-3A40-E60B-32C8-480E4B02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Arab Immigration to the United States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FD66B-FD2C-6107-A947-CC8FFF499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 dirty="0">
                <a:latin typeface="Garamond" panose="02020404030301010803" pitchFamily="18" charset="0"/>
              </a:rPr>
              <a:t>1890–1914: Christians from Lebanon and Syria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1924: Quota based on 1914 population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Class: Syrians’ incomes were 3X the US average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Blacks were shown to be inferior to Arabs in the movies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Syrians were treated as Jews, i.e., not quite White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1948–1965: Palestinians, Islamic rather than Christian, less well-off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After 1965: the end of the quota system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After January 2017: Trump travel ban and “extreme vetting”</a:t>
            </a:r>
          </a:p>
        </p:txBody>
      </p:sp>
    </p:spTree>
    <p:extLst>
      <p:ext uri="{BB962C8B-B14F-4D97-AF65-F5344CB8AC3E}">
        <p14:creationId xmlns:p14="http://schemas.microsoft.com/office/powerpoint/2010/main" val="99880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EDBE4-F995-F1BC-F4BA-4F61D1F1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Basic Elements in Orientalism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2E999-8F59-380D-A066-0599B125E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Need for redefinition after French Revolution and Napoleonic era</a:t>
            </a:r>
          </a:p>
          <a:p>
            <a:r>
              <a:rPr lang="en-US" dirty="0">
                <a:latin typeface="Garamond" panose="02020404030301010803" pitchFamily="18" charset="0"/>
              </a:rPr>
              <a:t>Based on distortions, not accurate</a:t>
            </a:r>
          </a:p>
          <a:p>
            <a:r>
              <a:rPr lang="en-US" dirty="0">
                <a:latin typeface="Garamond" panose="02020404030301010803" pitchFamily="18" charset="0"/>
              </a:rPr>
              <a:t>Binary comparisons of Europe and the Orient</a:t>
            </a:r>
          </a:p>
          <a:p>
            <a:r>
              <a:rPr lang="en-US" dirty="0">
                <a:latin typeface="Garamond" panose="02020404030301010803" pitchFamily="18" charset="0"/>
              </a:rPr>
              <a:t>The Orient is femininized</a:t>
            </a:r>
          </a:p>
          <a:p>
            <a:r>
              <a:rPr lang="en-US" dirty="0">
                <a:latin typeface="Garamond" panose="02020404030301010803" pitchFamily="18" charset="0"/>
              </a:rPr>
              <a:t>The West is masculine</a:t>
            </a:r>
          </a:p>
          <a:p>
            <a:r>
              <a:rPr lang="en-US" dirty="0">
                <a:latin typeface="Garamond" panose="02020404030301010803" pitchFamily="18" charset="0"/>
              </a:rPr>
              <a:t>Europe: the Orient = Middle East and Asia</a:t>
            </a:r>
          </a:p>
          <a:p>
            <a:r>
              <a:rPr lang="en-US" dirty="0">
                <a:latin typeface="Garamond" panose="02020404030301010803" pitchFamily="18" charset="0"/>
              </a:rPr>
              <a:t>The US: Middle East separate from Asia</a:t>
            </a:r>
          </a:p>
        </p:txBody>
      </p:sp>
    </p:spTree>
    <p:extLst>
      <p:ext uri="{BB962C8B-B14F-4D97-AF65-F5344CB8AC3E}">
        <p14:creationId xmlns:p14="http://schemas.microsoft.com/office/powerpoint/2010/main" val="341071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A4EA52-B4D8-BCA9-4817-2D25CCF8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Said/USA take on binaries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20B71-C723-D666-A87B-1C3AFE70F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Said: the West is homogenous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The US: race a key variable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Said: gender binary justifies imperialist expansion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The US: nuclear family as key national trope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Said: all stereotypes are Orientalist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The US: some stereotypes are simply racist and exoticizing</a:t>
            </a:r>
          </a:p>
        </p:txBody>
      </p:sp>
    </p:spTree>
    <p:extLst>
      <p:ext uri="{BB962C8B-B14F-4D97-AF65-F5344CB8AC3E}">
        <p14:creationId xmlns:p14="http://schemas.microsoft.com/office/powerpoint/2010/main" val="185254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8F364-B64E-A701-484B-58E5DAF8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Critique of Orientalism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5562A-AEFF-F6EE-922C-0C401119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Based on </a:t>
            </a:r>
            <a:r>
              <a:rPr lang="en-US" sz="3200" i="1" dirty="0">
                <a:latin typeface="Garamond" panose="02020404030301010803" pitchFamily="18" charset="0"/>
              </a:rPr>
              <a:t>essentialism, </a:t>
            </a:r>
            <a:r>
              <a:rPr lang="en-US" sz="3200" dirty="0">
                <a:latin typeface="Garamond" panose="02020404030301010803" pitchFamily="18" charset="0"/>
              </a:rPr>
              <a:t>which is racism by another name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Based on religion as homogenizing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2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50550-B2D2-02C7-9AC3-3140F17D5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Post-9/11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A86D-9B32-B0AC-3669-096CF66C1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Neo-Orientalism 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 Islamophobia</a:t>
            </a:r>
          </a:p>
          <a:p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The Arab World = social and existential threat</a:t>
            </a:r>
          </a:p>
          <a:p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The War on Terror versus a </a:t>
            </a:r>
            <a:r>
              <a:rPr lang="en-US" b="1" dirty="0">
                <a:latin typeface="Garamond" panose="02020404030301010803" pitchFamily="18" charset="0"/>
                <a:sym typeface="Wingdings" pitchFamily="2" charset="2"/>
              </a:rPr>
              <a:t>non-state actor</a:t>
            </a:r>
          </a:p>
          <a:p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Presence of Muslims outside of the Middle East </a:t>
            </a:r>
          </a:p>
          <a:p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Clash of Civilizations paradigm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92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4B0CD-A27E-B2A3-C9BD-58327E3E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br>
              <a:rPr lang="en-US" b="1" i="1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5400" b="1" i="1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Visitor 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9B090-24A4-8246-B55E-FBB330FCF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Written and directed by Tom McCarthy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(2007; 104 mins)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Key characters </a:t>
            </a:r>
            <a:r>
              <a:rPr lang="en-US" sz="2400" i="1" u="sng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(and the actors who play them)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Walter Vale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(Richard Jenkins)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Tarek Khalil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Haaz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Sleiman)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Zainab, Tarek’s partner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(Danai Gurira)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Mouna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Tarek’s mother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(Hiam </a:t>
            </a:r>
            <a:r>
              <a:rPr lang="en-US" sz="2400" i="1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Abbass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Barbara, Walter’s piano teacher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(Marian Seldes)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Karen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(Maggie Moore)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Charles, Walter’s department chair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(Michael </a:t>
            </a:r>
            <a:r>
              <a:rPr lang="en-US" sz="2400" i="1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Cumpsty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Darin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(Bill McHenry)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Jacob, Walter’s neighbor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(Richard Kind)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Zev, a market trader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Tzahi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Moskovitz)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Mr. Shah, the lawyer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(Amir </a:t>
            </a:r>
            <a:r>
              <a:rPr lang="en-US" sz="2400" i="1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Arison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56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EB62A3-5858-4FD0-AC18-E8EA4C41A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The Visitor </a:t>
            </a:r>
            <a:r>
              <a:rPr lang="en-US" dirty="0">
                <a:solidFill>
                  <a:srgbClr val="FFFFFF"/>
                </a:solidFill>
              </a:rPr>
              <a:t>and Xenophobia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B51BB-EE4C-7068-5B23-935786C0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Visitor 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as a representation of US xenophobia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How does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Visitor 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fit in with the other films that we’ve viewed?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795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ilm reel and slate">
            <a:extLst>
              <a:ext uri="{FF2B5EF4-FFF2-40B4-BE49-F238E27FC236}">
                <a16:creationId xmlns:a16="http://schemas.microsoft.com/office/drawing/2014/main" id="{893DD4EE-5FC0-0F87-74DA-6D7BDA7BCE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EC6A21-2A6D-BA6C-E9A9-1E3C967E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/>
              <a:t>Let’s Watch the Film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96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569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Office Theme</vt:lpstr>
      <vt:lpstr>Orientalism after September 11, 2001</vt:lpstr>
      <vt:lpstr>Arab Immigration to the United States</vt:lpstr>
      <vt:lpstr>Basic Elements in Orientalism</vt:lpstr>
      <vt:lpstr>Said/USA take on binaries </vt:lpstr>
      <vt:lpstr>Critique of Orientalism</vt:lpstr>
      <vt:lpstr>Post-9/11</vt:lpstr>
      <vt:lpstr> The Visitor </vt:lpstr>
      <vt:lpstr>The Visitor and Xenophobia</vt:lpstr>
      <vt:lpstr>Let’s Watch the Film</vt:lpstr>
      <vt:lpstr>Analyzing The Visitor and Xenophobia</vt:lpstr>
      <vt:lpstr>Post-9/11 Effects on Muslims and Arabs</vt:lpstr>
      <vt:lpstr>Issues with Arab Representation in Film</vt:lpstr>
      <vt:lpstr>Persistence of Negative Portrayals of Arabs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Orientalism after September  eleven</dc:title>
  <dc:creator>Camargo, Sandy</dc:creator>
  <cp:lastModifiedBy>OLLI</cp:lastModifiedBy>
  <cp:revision>17</cp:revision>
  <dcterms:created xsi:type="dcterms:W3CDTF">2023-03-08T16:17:36Z</dcterms:created>
  <dcterms:modified xsi:type="dcterms:W3CDTF">2023-03-23T20:32:54Z</dcterms:modified>
</cp:coreProperties>
</file>