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35"/>
    <p:restoredTop sz="94648"/>
  </p:normalViewPr>
  <p:slideViewPr>
    <p:cSldViewPr snapToGrid="0">
      <p:cViewPr varScale="1">
        <p:scale>
          <a:sx n="116" d="100"/>
          <a:sy n="116" d="100"/>
        </p:scale>
        <p:origin x="10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6C8AD-8C86-9446-9A87-1846E8FC6D49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A6B97-8857-354A-806E-9DD5581B9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856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1A6B97-8857-354A-806E-9DD5581B936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582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1A6B97-8857-354A-806E-9DD5581B936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506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A0EDD-A43C-43F0-1E9E-ED3EB34FBF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66F525-0C29-C890-515E-FAD014BDAF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C1AA37-88A9-88FD-0E78-094F4CD07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D4F7-9DD0-AD4D-965C-53FFFC9B4B94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25066-E561-AA97-21EC-A0E139C1B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DD2DA-69DA-6727-05EF-52DF30572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771EF-6DC7-B348-929E-FECC7EB0B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975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C4FFC-3D04-94CF-3934-75625F32A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EA53E6-B016-DA42-D813-1B777817B8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A5067D-DB4D-D49D-FB36-2545F2C0C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D4F7-9DD0-AD4D-965C-53FFFC9B4B94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ADC24-5426-E0B3-378C-81FD02C98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EB2A12-AE1D-65D5-D82C-86142E7BA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771EF-6DC7-B348-929E-FECC7EB0B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56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640490-00D9-7CF0-3E0A-9DB7075F0E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2A1130-250A-E0A7-5216-8F2485722F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208B0B-6253-FC74-C56F-250F21821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D4F7-9DD0-AD4D-965C-53FFFC9B4B94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B88B9-AC81-D2CE-EFAE-A5A95C3EE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46E532-4620-2D49-1770-311524283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771EF-6DC7-B348-929E-FECC7EB0B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135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FFB64-85EF-F0E3-2F74-6902994BA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9ABFD-3E75-D33C-6A19-4BE77BF0B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DC66D9-DFF2-4EF9-6671-B3E6A6D16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D4F7-9DD0-AD4D-965C-53FFFC9B4B94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A459C-F1BD-105D-CDC0-85EC644E5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BEA15-6AE5-A6C5-F20F-200FEBDEB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771EF-6DC7-B348-929E-FECC7EB0B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520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57D1E-B205-4649-1813-DA8B86645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E3BE40-FF36-5893-618B-F6C82332B9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337F9D-5CD3-7185-7A95-D4F228B69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D4F7-9DD0-AD4D-965C-53FFFC9B4B94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FEB11-BDA5-AFBA-7DC4-ED93DFFEC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DEF9B-41F9-8CC6-86EC-B3691BB13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771EF-6DC7-B348-929E-FECC7EB0B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264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A0DB0-BF12-D0F8-2DFB-76A24572C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B6C69-2A5A-0E23-0B0C-CDC7A22CDF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5BCC52-4374-7077-81E1-E4EC26EAC8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0D7190-B50B-BE34-2930-BB0426069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D4F7-9DD0-AD4D-965C-53FFFC9B4B94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A18C23-65D5-F5C6-13E8-1FB773842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E8063D-1B32-E956-B3D5-3702ACDA8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771EF-6DC7-B348-929E-FECC7EB0B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690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485C7-79FF-C38C-2E8F-AF8EE7A31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CAEAF9-D936-E122-6121-DCA80D4B3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516540-03B9-8418-FAA8-8828F0EB5E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CFDAD1-4A9B-F4EA-5B68-5495162497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C803F2-0790-12DC-E32A-688920CCF9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810000-B0D0-E765-7AF9-70BF14060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D4F7-9DD0-AD4D-965C-53FFFC9B4B94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8AC462-6807-DD20-F50A-74A5B46B2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B2A98C-8A7C-82CB-724F-F899799F7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771EF-6DC7-B348-929E-FECC7EB0B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26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00E1F-766B-EC15-C50F-3B6D03E00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986DEA-7F1E-B4A1-1029-05E13BFF7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D4F7-9DD0-AD4D-965C-53FFFC9B4B94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4D31D8-65B2-6104-8279-AD9D930D4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51DE36-E760-DE2B-D993-B04AA038D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771EF-6DC7-B348-929E-FECC7EB0B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89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14CA71-39D1-87BC-359B-3F6BABDB6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D4F7-9DD0-AD4D-965C-53FFFC9B4B94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4CF426-1E2A-2EFD-76DE-2ADE283C6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577215-8013-D021-DD83-3E55F90E3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771EF-6DC7-B348-929E-FECC7EB0B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121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04031-D321-B55A-6569-15C362AF9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756D8-8ADB-FB30-161F-FCAD6C481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F30CEC-8885-0EC4-2DD5-7E97501562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4FD059-183E-7A4C-5D24-7F6A5386F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D4F7-9DD0-AD4D-965C-53FFFC9B4B94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B4DA0E-31DC-77D3-8C93-8BFE806EE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6CADC8-FA41-E1AC-B3E4-1C49AEC29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771EF-6DC7-B348-929E-FECC7EB0B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335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1AF84-75A1-CE1F-0522-DD1F8E931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F0BC50-F6E7-F5FD-4B10-3098FA4DD5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85380F-F1B1-2B0E-7317-5B9224DF68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4F2B62-4ECB-678D-C2A2-19CB0F9D2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D4F7-9DD0-AD4D-965C-53FFFC9B4B94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792147-EF5D-BD7C-DDA2-819CBE9FA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E3ACB2-9EC4-2915-CC7A-B847CA78C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771EF-6DC7-B348-929E-FECC7EB0B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365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651463-3A98-B02B-D73D-1EBBFF7AE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FA8E94-A665-F1FB-7837-386326F5BD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76C260-6A34-2CFB-5C1A-7641B44706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AD4F7-9DD0-AD4D-965C-53FFFC9B4B94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17AF00-3532-CA20-1A3E-8847276A5A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90F4C-B931-9107-41B9-FAC5C8CA9D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771EF-6DC7-B348-929E-FECC7EB0B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136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4"/>
            <a:ext cx="12192000" cy="6402581"/>
          </a:xfrm>
          <a:prstGeom prst="rect">
            <a:avLst/>
          </a:prstGeom>
          <a:gradFill>
            <a:gsLst>
              <a:gs pos="1000">
                <a:schemeClr val="accent1">
                  <a:lumMod val="75000"/>
                  <a:alpha val="59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2088DD-B1AD-40E0-8B86-1D87A2CCD9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63054" y="-2653923"/>
            <a:ext cx="6858001" cy="12165846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rgbClr val="000000">
                  <a:alpha val="28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4763" y="0"/>
            <a:ext cx="6096001" cy="6858000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chemeClr val="accent1">
                  <a:lumMod val="75000"/>
                  <a:alpha val="50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C395952-4E26-45A2-8756-2ADFD6E53C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-3"/>
            <a:ext cx="12182871" cy="6871922"/>
          </a:xfrm>
          <a:prstGeom prst="rect">
            <a:avLst/>
          </a:prstGeom>
          <a:gradFill>
            <a:gsLst>
              <a:gs pos="13000">
                <a:srgbClr val="000000">
                  <a:alpha val="35000"/>
                </a:srgbClr>
              </a:gs>
              <a:gs pos="99000">
                <a:schemeClr val="accent1">
                  <a:lumMod val="75000"/>
                  <a:alpha val="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734BADF-9461-4621-B112-2D7BABEA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7713" y="4049"/>
            <a:ext cx="10216576" cy="4729040"/>
          </a:xfrm>
          <a:custGeom>
            <a:avLst/>
            <a:gdLst>
              <a:gd name="connsiteX0" fmla="*/ 0 w 10216576"/>
              <a:gd name="connsiteY0" fmla="*/ 0 h 4729040"/>
              <a:gd name="connsiteX1" fmla="*/ 10216576 w 10216576"/>
              <a:gd name="connsiteY1" fmla="*/ 0 h 4729040"/>
              <a:gd name="connsiteX2" fmla="*/ 10210268 w 10216576"/>
              <a:gd name="connsiteY2" fmla="*/ 124944 h 4729040"/>
              <a:gd name="connsiteX3" fmla="*/ 5108288 w 10216576"/>
              <a:gd name="connsiteY3" fmla="*/ 4729040 h 4729040"/>
              <a:gd name="connsiteX4" fmla="*/ 6309 w 10216576"/>
              <a:gd name="connsiteY4" fmla="*/ 124944 h 472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16576" h="4729040">
                <a:moveTo>
                  <a:pt x="0" y="0"/>
                </a:moveTo>
                <a:lnTo>
                  <a:pt x="10216576" y="0"/>
                </a:lnTo>
                <a:lnTo>
                  <a:pt x="10210268" y="124944"/>
                </a:lnTo>
                <a:cubicBezTo>
                  <a:pt x="9947637" y="2710997"/>
                  <a:pt x="7763635" y="4729040"/>
                  <a:pt x="5108288" y="4729040"/>
                </a:cubicBezTo>
                <a:cubicBezTo>
                  <a:pt x="2452942" y="4729040"/>
                  <a:pt x="268937" y="2710997"/>
                  <a:pt x="6309" y="124944"/>
                </a:cubicBezTo>
                <a:close/>
              </a:path>
            </a:pathLst>
          </a:custGeom>
          <a:gradFill>
            <a:gsLst>
              <a:gs pos="7000">
                <a:schemeClr val="accent1">
                  <a:lumMod val="50000"/>
                  <a:alpha val="4000"/>
                </a:schemeClr>
              </a:gs>
              <a:gs pos="99000">
                <a:schemeClr val="accent1">
                  <a:alpha val="24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705018-8548-ABEB-B960-03C54FA884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6693" y="1030406"/>
            <a:ext cx="8147713" cy="3081242"/>
          </a:xfrm>
        </p:spPr>
        <p:txBody>
          <a:bodyPr anchor="ctr">
            <a:normAutofit/>
          </a:bodyPr>
          <a:lstStyle/>
          <a:p>
            <a:r>
              <a:rPr lang="en-US" sz="7200" dirty="0">
                <a:solidFill>
                  <a:srgbClr val="FFFFFF"/>
                </a:solidFill>
              </a:rPr>
              <a:t>West-East Relations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5E534D-203F-1FBF-04F9-A86303647A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9943" y="5171093"/>
            <a:ext cx="9078628" cy="860620"/>
          </a:xfrm>
        </p:spPr>
        <p:txBody>
          <a:bodyPr anchor="ctr">
            <a:normAutofit/>
          </a:bodyPr>
          <a:lstStyle/>
          <a:p>
            <a:r>
              <a:rPr lang="en-US" sz="4800" i="1" dirty="0">
                <a:solidFill>
                  <a:srgbClr val="FFFFFF"/>
                </a:solidFill>
              </a:rPr>
              <a:t>M. Butterfly</a:t>
            </a:r>
            <a:endParaRPr lang="en-US" sz="4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422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09188-07B3-45CF-ECE4-1AA67DAD4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1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M. Butterfly</a:t>
            </a:r>
            <a:r>
              <a:rPr lang="en-US" sz="2400" b="1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(1993; 101 mins)</a:t>
            </a:r>
            <a:endParaRPr lang="en-US" sz="2400" dirty="0">
              <a:effectLst/>
              <a:latin typeface="Garamond" panose="020204040303010108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2400" dirty="0">
              <a:effectLst/>
              <a:latin typeface="Garamond" panose="020204040303010108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Directed by David Cronenberg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Written by David Henry Hwang, based on his play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u="sng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Key characters </a:t>
            </a:r>
            <a:r>
              <a:rPr lang="en-US" sz="2400" i="1" u="sng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(and the actors who play them)</a:t>
            </a:r>
            <a:endParaRPr lang="en-US" sz="2400" dirty="0">
              <a:effectLst/>
              <a:latin typeface="Garamond" panose="020204040303010108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René Gallimard </a:t>
            </a:r>
            <a:r>
              <a:rPr lang="en-US" sz="2400" i="1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(Jeremy Irons)</a:t>
            </a:r>
            <a:endParaRPr lang="en-US" sz="2400" dirty="0">
              <a:effectLst/>
              <a:latin typeface="Garamond" panose="020204040303010108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Song </a:t>
            </a:r>
            <a:r>
              <a:rPr lang="en-US" sz="2400" dirty="0" err="1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Liling</a:t>
            </a:r>
            <a:r>
              <a:rPr lang="en-US" sz="24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(J. Lone)</a:t>
            </a:r>
            <a:endParaRPr lang="en-US" sz="2400" dirty="0">
              <a:effectLst/>
              <a:latin typeface="Garamond" panose="020204040303010108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Jeanne Gallimard, René’s wife </a:t>
            </a:r>
            <a:r>
              <a:rPr lang="en-US" sz="2400" i="1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(Barbara Sukowa)</a:t>
            </a:r>
            <a:endParaRPr lang="en-US" sz="2400" dirty="0">
              <a:effectLst/>
              <a:latin typeface="Garamond" panose="020204040303010108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M. Toulon, the French Ambassador </a:t>
            </a:r>
            <a:r>
              <a:rPr lang="en-US" sz="2400" i="1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(Ian Richardson)</a:t>
            </a:r>
            <a:endParaRPr lang="en-US" sz="2400" dirty="0">
              <a:effectLst/>
              <a:latin typeface="Garamond" panose="020204040303010108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Frau Baden </a:t>
            </a:r>
            <a:r>
              <a:rPr lang="en-US" sz="2400" i="1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(Annabel </a:t>
            </a:r>
            <a:r>
              <a:rPr lang="en-US" sz="2400" i="1" dirty="0" err="1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Leventon</a:t>
            </a:r>
            <a:r>
              <a:rPr lang="en-US" sz="2400" i="1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endParaRPr lang="en-US" sz="2400" dirty="0">
              <a:effectLst/>
              <a:latin typeface="Garamond" panose="020204040303010108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Comrade Chin </a:t>
            </a:r>
            <a:r>
              <a:rPr lang="en-US" sz="2400" i="1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US" sz="2400" i="1" dirty="0" err="1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Zhizuko</a:t>
            </a:r>
            <a:r>
              <a:rPr lang="en-US" sz="2400" i="1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Hoshi)</a:t>
            </a:r>
            <a:endParaRPr lang="en-US" sz="2400" dirty="0">
              <a:effectLst/>
              <a:latin typeface="Garamond" panose="020204040303010108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Agent </a:t>
            </a:r>
            <a:r>
              <a:rPr lang="en-US" sz="2400" dirty="0" err="1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Etancelin</a:t>
            </a:r>
            <a:r>
              <a:rPr lang="en-US" sz="24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(Vernon Dobtcheff)</a:t>
            </a:r>
            <a:endParaRPr lang="en-US" sz="2400" dirty="0">
              <a:effectLst/>
              <a:latin typeface="Garamond" panose="02020404030301010803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229243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020109-6907-4A4C-EF3B-014A1553A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Themes and Points of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1C958-EF1C-C607-9EAF-C2C81FCE1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 lnSpcReduction="10000"/>
          </a:bodyPr>
          <a:lstStyle/>
          <a:p>
            <a:r>
              <a:rPr lang="en-US" sz="3200" i="1" dirty="0">
                <a:latin typeface="Garamond" panose="02020404030301010803" pitchFamily="18" charset="0"/>
              </a:rPr>
              <a:t>M. Butterfly </a:t>
            </a:r>
            <a:r>
              <a:rPr lang="en-US" sz="3200" dirty="0">
                <a:latin typeface="Garamond" panose="02020404030301010803" pitchFamily="18" charset="0"/>
              </a:rPr>
              <a:t>begins in China in the 1960s. </a:t>
            </a:r>
          </a:p>
          <a:p>
            <a:r>
              <a:rPr lang="en-US" sz="3200" i="1" dirty="0">
                <a:latin typeface="Garamond" panose="02020404030301010803" pitchFamily="18" charset="0"/>
              </a:rPr>
              <a:t>Madame Butterfly: </a:t>
            </a:r>
            <a:r>
              <a:rPr lang="en-US" sz="3200" dirty="0">
                <a:latin typeface="Garamond" panose="02020404030301010803" pitchFamily="18" charset="0"/>
              </a:rPr>
              <a:t>what role does this opera play in shaping our understanding of René and Song?</a:t>
            </a:r>
          </a:p>
          <a:p>
            <a:r>
              <a:rPr lang="en-US" sz="3200" dirty="0">
                <a:latin typeface="Garamond" panose="02020404030301010803" pitchFamily="18" charset="0"/>
              </a:rPr>
              <a:t>Representations of imperialism, racism, and sexism</a:t>
            </a:r>
          </a:p>
          <a:p>
            <a:r>
              <a:rPr lang="en-US" sz="3200" dirty="0">
                <a:latin typeface="Garamond" panose="02020404030301010803" pitchFamily="18" charset="0"/>
              </a:rPr>
              <a:t>Western myths about Asian women</a:t>
            </a:r>
          </a:p>
          <a:p>
            <a:r>
              <a:rPr lang="en-US" sz="3200" dirty="0">
                <a:latin typeface="Garamond" panose="02020404030301010803" pitchFamily="18" charset="0"/>
              </a:rPr>
              <a:t>Western mistrust of the Chinese</a:t>
            </a:r>
          </a:p>
          <a:p>
            <a:r>
              <a:rPr lang="en-US" sz="3200" dirty="0">
                <a:latin typeface="Garamond" panose="02020404030301010803" pitchFamily="18" charset="0"/>
              </a:rPr>
              <a:t>Chinese views of the West</a:t>
            </a:r>
          </a:p>
          <a:p>
            <a:r>
              <a:rPr lang="en-US" sz="3200" dirty="0">
                <a:latin typeface="Garamond" panose="02020404030301010803" pitchFamily="18" charset="0"/>
              </a:rPr>
              <a:t>Stereotyping and the </a:t>
            </a:r>
            <a:r>
              <a:rPr lang="en-US" sz="3200" dirty="0" err="1">
                <a:latin typeface="Garamond" panose="02020404030301010803" pitchFamily="18" charset="0"/>
              </a:rPr>
              <a:t>stereotyper</a:t>
            </a:r>
            <a:endParaRPr lang="en-US" sz="3200" dirty="0">
              <a:latin typeface="Garamond" panose="02020404030301010803" pitchFamily="18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31488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D4148-68EB-BAA7-E5D0-41D9593CC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i="1" dirty="0">
                <a:solidFill>
                  <a:srgbClr val="FEFFFF"/>
                </a:solidFill>
              </a:rPr>
              <a:t>M. Butterfly </a:t>
            </a:r>
            <a:r>
              <a:rPr lang="en-US" dirty="0">
                <a:solidFill>
                  <a:srgbClr val="FEFFFF"/>
                </a:solidFill>
              </a:rPr>
              <a:t>is based on a true story.</a:t>
            </a:r>
          </a:p>
          <a:p>
            <a:pPr marL="0" indent="0">
              <a:buNone/>
            </a:pPr>
            <a:r>
              <a:rPr lang="en-US" sz="3600">
                <a:solidFill>
                  <a:srgbClr val="FEFFFF"/>
                </a:solidFill>
              </a:rPr>
              <a:t>So, </a:t>
            </a:r>
            <a:r>
              <a:rPr lang="en-US" sz="3600" dirty="0">
                <a:solidFill>
                  <a:srgbClr val="FEFFFF"/>
                </a:solidFill>
              </a:rPr>
              <a:t>the key </a:t>
            </a:r>
            <a:r>
              <a:rPr lang="en-US" sz="3600">
                <a:solidFill>
                  <a:srgbClr val="FEFFFF"/>
                </a:solidFill>
              </a:rPr>
              <a:t>question is:</a:t>
            </a:r>
            <a:endParaRPr lang="en-US" sz="3600" dirty="0">
              <a:solidFill>
                <a:srgbClr val="FEFFFF"/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FEFFFF"/>
                </a:solidFill>
              </a:rPr>
              <a:t>How was this possible?</a:t>
            </a:r>
          </a:p>
        </p:txBody>
      </p:sp>
    </p:spTree>
    <p:extLst>
      <p:ext uri="{BB962C8B-B14F-4D97-AF65-F5344CB8AC3E}">
        <p14:creationId xmlns:p14="http://schemas.microsoft.com/office/powerpoint/2010/main" val="3793934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8A187B9-94B1-7102-A917-E10FA873C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Let’s watch the film</a:t>
            </a:r>
          </a:p>
        </p:txBody>
      </p:sp>
    </p:spTree>
    <p:extLst>
      <p:ext uri="{BB962C8B-B14F-4D97-AF65-F5344CB8AC3E}">
        <p14:creationId xmlns:p14="http://schemas.microsoft.com/office/powerpoint/2010/main" val="1034688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3E29E93-AF35-A40E-A18B-A7657C61F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After viewing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B432E9-76F9-5519-EDB6-0614FE74F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rgbClr val="FEFFFF"/>
                </a:solidFill>
              </a:rPr>
              <a:t>Eroticism and the Chinese</a:t>
            </a:r>
          </a:p>
          <a:p>
            <a:r>
              <a:rPr lang="en-US" sz="2400" dirty="0">
                <a:solidFill>
                  <a:srgbClr val="FEFFFF"/>
                </a:solidFill>
              </a:rPr>
              <a:t>The Chinese versus the Japanese</a:t>
            </a:r>
          </a:p>
          <a:p>
            <a:r>
              <a:rPr lang="en-US" sz="2400" dirty="0">
                <a:solidFill>
                  <a:srgbClr val="FEFFFF"/>
                </a:solidFill>
              </a:rPr>
              <a:t>Western fantasies about the Chinese</a:t>
            </a:r>
          </a:p>
          <a:p>
            <a:r>
              <a:rPr lang="en-US" sz="2400" dirty="0">
                <a:solidFill>
                  <a:srgbClr val="FEFFFF"/>
                </a:solidFill>
              </a:rPr>
              <a:t>Race and theatricality: performing Chinese</a:t>
            </a:r>
          </a:p>
          <a:p>
            <a:r>
              <a:rPr lang="en-US" sz="2400" dirty="0">
                <a:solidFill>
                  <a:srgbClr val="FEFFFF"/>
                </a:solidFill>
              </a:rPr>
              <a:t>Communication between the Chinese and Europeans</a:t>
            </a:r>
          </a:p>
          <a:p>
            <a:r>
              <a:rPr lang="en-US" sz="2400" dirty="0">
                <a:solidFill>
                  <a:srgbClr val="FEFFFF"/>
                </a:solidFill>
              </a:rPr>
              <a:t>The Cultural Revolution and the Red Guard</a:t>
            </a:r>
          </a:p>
          <a:p>
            <a:r>
              <a:rPr lang="en-US" sz="2400" dirty="0">
                <a:solidFill>
                  <a:srgbClr val="FEFFFF"/>
                </a:solidFill>
              </a:rPr>
              <a:t>The student riots in Paris in 1968</a:t>
            </a:r>
          </a:p>
          <a:p>
            <a:r>
              <a:rPr lang="en-US" sz="2400" dirty="0">
                <a:solidFill>
                  <a:srgbClr val="FEFFFF"/>
                </a:solidFill>
              </a:rPr>
              <a:t>Reference to Anna May Wong</a:t>
            </a:r>
          </a:p>
        </p:txBody>
      </p:sp>
    </p:spTree>
    <p:extLst>
      <p:ext uri="{BB962C8B-B14F-4D97-AF65-F5344CB8AC3E}">
        <p14:creationId xmlns:p14="http://schemas.microsoft.com/office/powerpoint/2010/main" val="1993034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A52190-53CC-77E3-5CA4-1D5F76B4B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The True 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BE6A5-6D17-AC0C-1753-837F188C3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2000" dirty="0"/>
              <a:t>Bernard </a:t>
            </a:r>
            <a:r>
              <a:rPr lang="en-US" sz="2000" dirty="0" err="1"/>
              <a:t>Boursicot</a:t>
            </a:r>
            <a:r>
              <a:rPr lang="en-US" sz="2000" dirty="0"/>
              <a:t> was 20 when they met</a:t>
            </a:r>
            <a:r>
              <a:rPr lang="en-US" sz="2000"/>
              <a:t>; Shi Pei Pu </a:t>
            </a:r>
            <a:r>
              <a:rPr lang="en-US" sz="2000" dirty="0"/>
              <a:t>was 26.</a:t>
            </a:r>
          </a:p>
          <a:p>
            <a:pPr marL="0" indent="0">
              <a:buNone/>
            </a:pPr>
            <a:r>
              <a:rPr lang="en-US" sz="2000" dirty="0"/>
              <a:t>Shi hid his penis and could retract his testicles.</a:t>
            </a:r>
          </a:p>
          <a:p>
            <a:pPr marL="0" indent="0">
              <a:buNone/>
            </a:pPr>
            <a:r>
              <a:rPr lang="en-US" sz="2000" dirty="0"/>
              <a:t>The Cultural Revolution made it hard for them to see each other.</a:t>
            </a:r>
          </a:p>
          <a:p>
            <a:pPr marL="0" indent="0">
              <a:buNone/>
            </a:pPr>
            <a:r>
              <a:rPr lang="en-US" sz="2000" dirty="0" err="1"/>
              <a:t>Boursicot</a:t>
            </a:r>
            <a:r>
              <a:rPr lang="en-US" sz="2000" dirty="0"/>
              <a:t> started passing documents to Shi.</a:t>
            </a:r>
          </a:p>
          <a:p>
            <a:pPr marL="0" indent="0">
              <a:buNone/>
            </a:pPr>
            <a:r>
              <a:rPr lang="en-US" sz="2000" dirty="0" err="1"/>
              <a:t>Boursicot</a:t>
            </a:r>
            <a:r>
              <a:rPr lang="en-US" sz="2000" dirty="0"/>
              <a:t> returned to France in 1979; arrested in 1983.</a:t>
            </a:r>
          </a:p>
          <a:p>
            <a:pPr marL="0" indent="0">
              <a:buNone/>
            </a:pPr>
            <a:r>
              <a:rPr lang="en-US" sz="2000" dirty="0" err="1"/>
              <a:t>Boursicot</a:t>
            </a:r>
            <a:r>
              <a:rPr lang="en-US" sz="2000" dirty="0"/>
              <a:t> and Shi were tried for espionage; sentenced to 7 years. </a:t>
            </a:r>
          </a:p>
          <a:p>
            <a:pPr marL="0" indent="0">
              <a:buNone/>
            </a:pPr>
            <a:r>
              <a:rPr lang="en-US" sz="2000" dirty="0"/>
              <a:t>Shi pardoned in 1987.</a:t>
            </a:r>
          </a:p>
          <a:p>
            <a:pPr marL="0" indent="0">
              <a:buNone/>
            </a:pPr>
            <a:r>
              <a:rPr lang="en-US" sz="2000" dirty="0" err="1"/>
              <a:t>Boursicot</a:t>
            </a:r>
            <a:r>
              <a:rPr lang="en-US" sz="2000" dirty="0"/>
              <a:t> started a family after his release from prison.</a:t>
            </a:r>
          </a:p>
          <a:p>
            <a:pPr marL="0" indent="0">
              <a:buNone/>
            </a:pPr>
            <a:r>
              <a:rPr lang="en-US" sz="2000" dirty="0"/>
              <a:t>“When I believed it [the affair], it was a beautiful story.”</a:t>
            </a:r>
          </a:p>
        </p:txBody>
      </p:sp>
    </p:spTree>
    <p:extLst>
      <p:ext uri="{BB962C8B-B14F-4D97-AF65-F5344CB8AC3E}">
        <p14:creationId xmlns:p14="http://schemas.microsoft.com/office/powerpoint/2010/main" val="1354643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329</Words>
  <Application>Microsoft Office PowerPoint</Application>
  <PresentationFormat>Widescreen</PresentationFormat>
  <Paragraphs>50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Garamond</vt:lpstr>
      <vt:lpstr>Office Theme</vt:lpstr>
      <vt:lpstr>West-East Relations</vt:lpstr>
      <vt:lpstr>PowerPoint Presentation</vt:lpstr>
      <vt:lpstr>Themes and Points of Discussion</vt:lpstr>
      <vt:lpstr>PowerPoint Presentation</vt:lpstr>
      <vt:lpstr>Let’s watch the film</vt:lpstr>
      <vt:lpstr>After viewing</vt:lpstr>
      <vt:lpstr>The True Story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West-East Relations</dc:title>
  <dc:creator>Camargo, Sandy</dc:creator>
  <cp:lastModifiedBy>OLLI</cp:lastModifiedBy>
  <cp:revision>7</cp:revision>
  <dcterms:created xsi:type="dcterms:W3CDTF">2023-02-19T18:57:17Z</dcterms:created>
  <dcterms:modified xsi:type="dcterms:W3CDTF">2023-02-28T16:45:58Z</dcterms:modified>
</cp:coreProperties>
</file>