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9" r:id="rId4"/>
    <p:sldId id="258" r:id="rId5"/>
    <p:sldId id="265" r:id="rId6"/>
    <p:sldId id="266" r:id="rId7"/>
    <p:sldId id="260" r:id="rId8"/>
    <p:sldId id="263" r:id="rId9"/>
    <p:sldId id="264" r:id="rId10"/>
    <p:sldId id="267" r:id="rId11"/>
    <p:sldId id="268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1"/>
    <p:restoredTop sz="96197"/>
  </p:normalViewPr>
  <p:slideViewPr>
    <p:cSldViewPr snapToGrid="0">
      <p:cViewPr varScale="1">
        <p:scale>
          <a:sx n="122" d="100"/>
          <a:sy n="122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4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3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1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2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4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6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6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2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7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4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6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9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4A6327-56A3-832A-90A2-021320B2F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r>
              <a:rPr lang="en-US" dirty="0"/>
              <a:t>Disney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34CBB-66FF-18F5-8D8D-13481AD87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Garamond" panose="02020404030301010803" pitchFamily="18" charset="0"/>
              </a:rPr>
              <a:t>Aladdin, </a:t>
            </a:r>
            <a:r>
              <a:rPr lang="en-US" sz="3200" b="1" dirty="0">
                <a:latin typeface="Garamond" panose="02020404030301010803" pitchFamily="18" charset="0"/>
              </a:rPr>
              <a:t>Orientalism, and Racism</a:t>
            </a:r>
            <a:endParaRPr lang="en-US" sz="3200" b="1" i="1" dirty="0">
              <a:latin typeface="Garamond" panose="02020404030301010803" pitchFamily="18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94778"/>
          </a:solidFill>
          <a:ln w="38100" cap="rnd">
            <a:solidFill>
              <a:srgbClr val="C9477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lose-up of a wave&#10;&#10;Description automatically generated with low confidence">
            <a:extLst>
              <a:ext uri="{FF2B5EF4-FFF2-40B4-BE49-F238E27FC236}">
                <a16:creationId xmlns:a16="http://schemas.microsoft.com/office/drawing/2014/main" id="{07F9BF9D-EA71-36EA-F351-D4030F3D5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45" r="3393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35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C94778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31B6E-8705-706C-04D5-6A22DCB7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6800">
                <a:solidFill>
                  <a:schemeClr val="bg1"/>
                </a:solidFill>
              </a:rPr>
              <a:t>Race in Disney Films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F932-36FB-8B4E-A4DD-00499A877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Animals:</a:t>
            </a:r>
          </a:p>
          <a:p>
            <a:pPr lvl="1"/>
            <a:r>
              <a:rPr lang="en-US" sz="2800" dirty="0">
                <a:latin typeface="Garamond" panose="02020404030301010803" pitchFamily="18" charset="0"/>
              </a:rPr>
              <a:t>Crows in </a:t>
            </a:r>
            <a:r>
              <a:rPr lang="en-US" sz="2800" i="1" dirty="0">
                <a:latin typeface="Garamond" panose="02020404030301010803" pitchFamily="18" charset="0"/>
              </a:rPr>
              <a:t>Dumbo</a:t>
            </a:r>
          </a:p>
          <a:p>
            <a:pPr lvl="1"/>
            <a:r>
              <a:rPr lang="en-US" sz="2800" dirty="0">
                <a:latin typeface="Garamond" panose="02020404030301010803" pitchFamily="18" charset="0"/>
              </a:rPr>
              <a:t>Hyenas in </a:t>
            </a:r>
            <a:r>
              <a:rPr lang="en-US" sz="2800" i="1" dirty="0">
                <a:latin typeface="Garamond" panose="02020404030301010803" pitchFamily="18" charset="0"/>
              </a:rPr>
              <a:t>The Lion King</a:t>
            </a:r>
          </a:p>
          <a:p>
            <a:pPr lvl="1"/>
            <a:r>
              <a:rPr lang="en-US" sz="2800" dirty="0">
                <a:latin typeface="Garamond" panose="02020404030301010803" pitchFamily="18" charset="0"/>
              </a:rPr>
              <a:t>Siamese cats in </a:t>
            </a:r>
            <a:r>
              <a:rPr lang="en-US" sz="2800" i="1" dirty="0">
                <a:latin typeface="Garamond" panose="02020404030301010803" pitchFamily="18" charset="0"/>
              </a:rPr>
              <a:t>Lady and the Tramp</a:t>
            </a:r>
          </a:p>
          <a:p>
            <a:r>
              <a:rPr lang="en-US" dirty="0">
                <a:latin typeface="Garamond" panose="02020404030301010803" pitchFamily="18" charset="0"/>
              </a:rPr>
              <a:t>China = oppressive and sexist society in </a:t>
            </a:r>
            <a:r>
              <a:rPr lang="en-US" i="1" dirty="0">
                <a:latin typeface="Garamond" panose="02020404030301010803" pitchFamily="18" charset="0"/>
              </a:rPr>
              <a:t>Mulan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i="1" dirty="0">
                <a:latin typeface="Garamond" panose="02020404030301010803" pitchFamily="18" charset="0"/>
              </a:rPr>
              <a:t>Tarzan = </a:t>
            </a:r>
            <a:r>
              <a:rPr lang="en-US" dirty="0">
                <a:latin typeface="Garamond" panose="02020404030301010803" pitchFamily="18" charset="0"/>
              </a:rPr>
              <a:t>no Black people at all, just apes</a:t>
            </a:r>
            <a:endParaRPr lang="en-US" i="1" dirty="0">
              <a:latin typeface="Garamond" panose="02020404030301010803" pitchFamily="18" charset="0"/>
            </a:endParaRPr>
          </a:p>
          <a:p>
            <a:pPr lvl="1" indent="0"/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6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rgbClr val="C94778"/>
          </a:solidFill>
          <a:ln w="57150">
            <a:solidFill>
              <a:srgbClr val="C94778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A9E88E-6045-E343-666F-1F24F746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So What?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3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C94778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391D1-5293-1679-5D43-B2495EF3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Issues Relating to Disney Films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BEB76-23E5-E5A4-4AC7-C06BC6954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latin typeface="Garamond" panose="02020404030301010803" pitchFamily="18" charset="0"/>
              </a:rPr>
              <a:t>So entertaining</a:t>
            </a:r>
          </a:p>
          <a:p>
            <a:pPr lvl="1"/>
            <a:r>
              <a:rPr lang="en-US" sz="2800" dirty="0">
                <a:latin typeface="Garamond" panose="02020404030301010803" pitchFamily="18" charset="0"/>
              </a:rPr>
              <a:t>So visually entrancing</a:t>
            </a:r>
          </a:p>
          <a:p>
            <a:pPr lvl="1"/>
            <a:r>
              <a:rPr lang="en-US" sz="2800" dirty="0">
                <a:latin typeface="Garamond" panose="02020404030301010803" pitchFamily="18" charset="0"/>
              </a:rPr>
              <a:t>Appeals to emotion</a:t>
            </a:r>
          </a:p>
          <a:p>
            <a:pPr lvl="1"/>
            <a:r>
              <a:rPr lang="en-US" sz="2800" dirty="0">
                <a:latin typeface="Garamond" panose="02020404030301010803" pitchFamily="18" charset="0"/>
              </a:rPr>
              <a:t>Aimed at children</a:t>
            </a:r>
          </a:p>
          <a:p>
            <a:pPr lvl="1"/>
            <a:r>
              <a:rPr lang="en-US" sz="2800" dirty="0">
                <a:latin typeface="Garamond" panose="02020404030301010803" pitchFamily="18" charset="0"/>
              </a:rPr>
              <a:t>Not taken seriously by adults</a:t>
            </a:r>
          </a:p>
        </p:txBody>
      </p:sp>
    </p:spTree>
    <p:extLst>
      <p:ext uri="{BB962C8B-B14F-4D97-AF65-F5344CB8AC3E}">
        <p14:creationId xmlns:p14="http://schemas.microsoft.com/office/powerpoint/2010/main" val="3098484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C94778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B6937-0B75-5EED-E2C8-1D1A1A00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6800" dirty="0">
                <a:solidFill>
                  <a:schemeClr val="bg1"/>
                </a:solidFill>
              </a:rPr>
              <a:t>Disney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DE56E-85DC-41DD-249C-43EC7C371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Giant corporate umbrella</a:t>
            </a:r>
          </a:p>
          <a:p>
            <a:r>
              <a:rPr lang="en-US" dirty="0">
                <a:latin typeface="Garamond" panose="02020404030301010803" pitchFamily="18" charset="0"/>
              </a:rPr>
              <a:t>Global reach</a:t>
            </a:r>
          </a:p>
          <a:p>
            <a:r>
              <a:rPr lang="en-US" dirty="0">
                <a:latin typeface="Garamond" panose="02020404030301010803" pitchFamily="18" charset="0"/>
              </a:rPr>
              <a:t>Strict licensing control over characters and images</a:t>
            </a:r>
          </a:p>
        </p:txBody>
      </p:sp>
    </p:spTree>
    <p:extLst>
      <p:ext uri="{BB962C8B-B14F-4D97-AF65-F5344CB8AC3E}">
        <p14:creationId xmlns:p14="http://schemas.microsoft.com/office/powerpoint/2010/main" val="189054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C94778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77F4DD-1F5C-2F5E-77BC-07F0B0C8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6800" i="1" dirty="0">
                <a:solidFill>
                  <a:schemeClr val="bg1"/>
                </a:solidFill>
              </a:rPr>
              <a:t>Aladdin</a:t>
            </a:r>
            <a:r>
              <a:rPr lang="en-US" sz="6800" dirty="0">
                <a:solidFill>
                  <a:schemeClr val="bg1"/>
                </a:solidFill>
              </a:rPr>
              <a:t>’s Agenda</a:t>
            </a:r>
            <a:endParaRPr lang="en-US" sz="68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B8FA0-966E-727E-D137-46B482A7C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latin typeface="Garamond" panose="02020404030301010803" pitchFamily="18" charset="0"/>
                <a:cs typeface="Baloo 2" panose="03080502040302020200" pitchFamily="66" charset="77"/>
              </a:rPr>
              <a:t>To calm the audience by making the “Oriental Other” less frightening</a:t>
            </a:r>
          </a:p>
          <a:p>
            <a:pPr lvl="1"/>
            <a:r>
              <a:rPr lang="en-US" sz="2800" dirty="0">
                <a:latin typeface="Garamond" panose="02020404030301010803" pitchFamily="18" charset="0"/>
                <a:cs typeface="Baloo 2" panose="03080502040302020200" pitchFamily="66" charset="77"/>
              </a:rPr>
              <a:t>To display technical innovations in animation</a:t>
            </a:r>
          </a:p>
          <a:p>
            <a:pPr lvl="1"/>
            <a:r>
              <a:rPr lang="en-US" sz="2800" dirty="0">
                <a:latin typeface="Garamond" panose="02020404030301010803" pitchFamily="18" charset="0"/>
                <a:cs typeface="Baloo 2" panose="03080502040302020200" pitchFamily="66" charset="77"/>
              </a:rPr>
              <a:t>To assert Western dominance through textual appropriation</a:t>
            </a:r>
          </a:p>
          <a:p>
            <a:pPr lvl="1"/>
            <a:r>
              <a:rPr lang="en-US" sz="2800" dirty="0">
                <a:latin typeface="Garamond" panose="02020404030301010803" pitchFamily="18" charset="0"/>
                <a:cs typeface="Baloo 2" panose="03080502040302020200" pitchFamily="66" charset="77"/>
              </a:rPr>
              <a:t>Per Said: appropriation and cooptation are key strategies</a:t>
            </a:r>
          </a:p>
          <a:p>
            <a:pPr lvl="1"/>
            <a:endParaRPr lang="en-US" dirty="0">
              <a:latin typeface="Baloo 2" panose="03080502040302020200" pitchFamily="66" charset="77"/>
              <a:cs typeface="Baloo 2" panose="03080502040302020200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972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C94778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243FA-31A4-0E0A-06AC-EB4FC3450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6800" dirty="0">
                <a:solidFill>
                  <a:schemeClr val="bg1"/>
                </a:solidFill>
              </a:rPr>
              <a:t>Source for the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ABEA6-E9D3-47E1-CE8B-AC01B55A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i="1" dirty="0">
                <a:latin typeface="Garamond" panose="02020404030301010803" pitchFamily="18" charset="0"/>
              </a:rPr>
              <a:t>Arabian Nights </a:t>
            </a:r>
            <a:r>
              <a:rPr lang="en-US" dirty="0">
                <a:latin typeface="Garamond" panose="02020404030301010803" pitchFamily="18" charset="0"/>
              </a:rPr>
              <a:t>or </a:t>
            </a:r>
            <a:r>
              <a:rPr lang="en-US" i="1" dirty="0">
                <a:latin typeface="Garamond" panose="02020404030301010803" pitchFamily="18" charset="0"/>
              </a:rPr>
              <a:t>The Thousand and One Nights</a:t>
            </a:r>
          </a:p>
          <a:p>
            <a:r>
              <a:rPr lang="en-US" dirty="0">
                <a:latin typeface="Garamond" panose="02020404030301010803" pitchFamily="18" charset="0"/>
              </a:rPr>
              <a:t>Insertion of </a:t>
            </a:r>
            <a:r>
              <a:rPr lang="en-US" i="1" dirty="0">
                <a:latin typeface="Garamond" panose="02020404030301010803" pitchFamily="18" charset="0"/>
              </a:rPr>
              <a:t>Aladdin </a:t>
            </a:r>
            <a:r>
              <a:rPr lang="en-US" dirty="0">
                <a:latin typeface="Garamond" panose="02020404030301010803" pitchFamily="18" charset="0"/>
              </a:rPr>
              <a:t>by Galland</a:t>
            </a:r>
          </a:p>
          <a:p>
            <a:r>
              <a:rPr lang="en-US" dirty="0" err="1">
                <a:latin typeface="Garamond" panose="02020404030301010803" pitchFamily="18" charset="0"/>
              </a:rPr>
              <a:t>Galland</a:t>
            </a:r>
            <a:r>
              <a:rPr lang="en-US" dirty="0">
                <a:latin typeface="Garamond" panose="02020404030301010803" pitchFamily="18" charset="0"/>
              </a:rPr>
              <a:t> adapted the </a:t>
            </a:r>
            <a:r>
              <a:rPr lang="en-US" i="1" dirty="0">
                <a:latin typeface="Garamond" panose="02020404030301010803" pitchFamily="18" charset="0"/>
              </a:rPr>
              <a:t>Arabian Nights </a:t>
            </a:r>
            <a:r>
              <a:rPr lang="en-US" dirty="0">
                <a:latin typeface="Garamond" panose="02020404030301010803" pitchFamily="18" charset="0"/>
              </a:rPr>
              <a:t>for children</a:t>
            </a:r>
          </a:p>
          <a:p>
            <a:r>
              <a:rPr lang="en-US" dirty="0">
                <a:latin typeface="Garamond" panose="02020404030301010803" pitchFamily="18" charset="0"/>
              </a:rPr>
              <a:t>Richard Burton’s version not popular</a:t>
            </a:r>
          </a:p>
          <a:p>
            <a:r>
              <a:rPr lang="en-US" dirty="0">
                <a:latin typeface="Garamond" panose="02020404030301010803" pitchFamily="18" charset="0"/>
              </a:rPr>
              <a:t>Children still seen as main audience</a:t>
            </a:r>
          </a:p>
          <a:p>
            <a:endParaRPr lang="en-US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2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C94778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2650-F9BA-811C-A5AC-3AB9F9005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300">
                <a:solidFill>
                  <a:schemeClr val="bg1"/>
                </a:solidFill>
              </a:rPr>
              <a:t>Visual Inspirations for </a:t>
            </a:r>
            <a:r>
              <a:rPr lang="en-US" sz="5300" i="1">
                <a:solidFill>
                  <a:schemeClr val="bg1"/>
                </a:solidFill>
              </a:rPr>
              <a:t>Aladdin</a:t>
            </a:r>
            <a:endParaRPr lang="en-US" sz="53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26538-EEAA-8329-5073-3354BC3A9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Persian miniature paintings c. 1000–1500 CE</a:t>
            </a:r>
          </a:p>
          <a:p>
            <a:r>
              <a:rPr lang="en-US" dirty="0">
                <a:latin typeface="Garamond" panose="02020404030301010803" pitchFamily="18" charset="0"/>
              </a:rPr>
              <a:t>Victorian paintings of Eastern cultures</a:t>
            </a:r>
          </a:p>
          <a:p>
            <a:r>
              <a:rPr lang="en-US" dirty="0">
                <a:latin typeface="Garamond" panose="02020404030301010803" pitchFamily="18" charset="0"/>
              </a:rPr>
              <a:t>Coffee-table books of photos on the Middle East</a:t>
            </a:r>
          </a:p>
          <a:p>
            <a:r>
              <a:rPr lang="en-US" dirty="0">
                <a:latin typeface="Garamond" panose="02020404030301010803" pitchFamily="18" charset="0"/>
              </a:rPr>
              <a:t>Mid-1940s and mid-1950s Disney films</a:t>
            </a:r>
          </a:p>
          <a:p>
            <a:r>
              <a:rPr lang="en-US" dirty="0">
                <a:latin typeface="Garamond" panose="02020404030301010803" pitchFamily="18" charset="0"/>
              </a:rPr>
              <a:t>Alexander </a:t>
            </a:r>
            <a:r>
              <a:rPr lang="en-US" dirty="0" err="1">
                <a:latin typeface="Garamond" panose="02020404030301010803" pitchFamily="18" charset="0"/>
              </a:rPr>
              <a:t>Korda’s</a:t>
            </a:r>
            <a:r>
              <a:rPr lang="en-US" dirty="0">
                <a:latin typeface="Garamond" panose="02020404030301010803" pitchFamily="18" charset="0"/>
              </a:rPr>
              <a:t> 1940 </a:t>
            </a:r>
            <a:r>
              <a:rPr lang="en-US" i="1" dirty="0">
                <a:latin typeface="Garamond" panose="02020404030301010803" pitchFamily="18" charset="0"/>
              </a:rPr>
              <a:t>The Thief of Bagdad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3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C94778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92B70-2844-E4CD-CE55-C40EEC43D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r>
              <a:rPr lang="en-US" sz="6800" dirty="0">
                <a:solidFill>
                  <a:schemeClr val="bg1"/>
                </a:solidFill>
              </a:rPr>
              <a:t>Oriental Tropes in “Arabia”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D8AC7-CD3E-C872-3EE1-2A59598C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Among other things:</a:t>
            </a:r>
          </a:p>
          <a:p>
            <a:r>
              <a:rPr lang="en-US" dirty="0">
                <a:latin typeface="Garamond" panose="02020404030301010803" pitchFamily="18" charset="0"/>
              </a:rPr>
              <a:t>Belly dancers</a:t>
            </a:r>
          </a:p>
          <a:p>
            <a:r>
              <a:rPr lang="en-US" dirty="0">
                <a:latin typeface="Garamond" panose="02020404030301010803" pitchFamily="18" charset="0"/>
              </a:rPr>
              <a:t>Elephants</a:t>
            </a:r>
          </a:p>
          <a:p>
            <a:r>
              <a:rPr lang="en-US" dirty="0">
                <a:latin typeface="Garamond" panose="02020404030301010803" pitchFamily="18" charset="0"/>
              </a:rPr>
              <a:t>Bengal tigers </a:t>
            </a:r>
          </a:p>
          <a:p>
            <a:r>
              <a:rPr lang="en-US" dirty="0">
                <a:latin typeface="Garamond" panose="02020404030301010803" pitchFamily="18" charset="0"/>
              </a:rPr>
              <a:t>Cobras </a:t>
            </a:r>
          </a:p>
          <a:p>
            <a:r>
              <a:rPr lang="en-US" dirty="0">
                <a:latin typeface="Garamond" panose="02020404030301010803" pitchFamily="18" charset="0"/>
              </a:rPr>
              <a:t>Taj Mahal</a:t>
            </a:r>
          </a:p>
        </p:txBody>
      </p:sp>
    </p:spTree>
    <p:extLst>
      <p:ext uri="{BB962C8B-B14F-4D97-AF65-F5344CB8AC3E}">
        <p14:creationId xmlns:p14="http://schemas.microsoft.com/office/powerpoint/2010/main" val="58668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C94778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0EDD3-0A1C-7B0F-2AC1-34E361CB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bg1"/>
                </a:solidFill>
              </a:rPr>
              <a:t>Objectionable  Elements in </a:t>
            </a:r>
            <a:r>
              <a:rPr lang="en-US" sz="4400" i="1" dirty="0">
                <a:solidFill>
                  <a:schemeClr val="bg1"/>
                </a:solidFill>
              </a:rPr>
              <a:t>Aladdin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C9311-B6D1-0AF6-540F-C459F1B3D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Opening song</a:t>
            </a:r>
          </a:p>
          <a:p>
            <a:r>
              <a:rPr lang="en-US" dirty="0">
                <a:latin typeface="Garamond" panose="02020404030301010803" pitchFamily="18" charset="0"/>
              </a:rPr>
              <a:t>Brutal merchant threatening Jasmine</a:t>
            </a:r>
          </a:p>
          <a:p>
            <a:r>
              <a:rPr lang="en-US" dirty="0">
                <a:latin typeface="Garamond" panose="02020404030301010803" pitchFamily="18" charset="0"/>
              </a:rPr>
              <a:t>Appearance of major characters</a:t>
            </a:r>
          </a:p>
          <a:p>
            <a:r>
              <a:rPr lang="en-US" dirty="0">
                <a:latin typeface="Garamond" panose="02020404030301010803" pitchFamily="18" charset="0"/>
              </a:rPr>
              <a:t>Non-Western values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2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C94778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5E5393-5AFA-90D3-5AC7-1A7F6197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6800">
                <a:solidFill>
                  <a:schemeClr val="bg1"/>
                </a:solidFill>
              </a:rPr>
              <a:t>Oriental Imagery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D7F05-A782-720A-62FA-0E239886D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Oriental imagery as a special effect</a:t>
            </a:r>
          </a:p>
          <a:p>
            <a:r>
              <a:rPr lang="en-US" dirty="0">
                <a:latin typeface="Garamond" panose="02020404030301010803" pitchFamily="18" charset="0"/>
              </a:rPr>
              <a:t>Smoke and fire loosely based on Arabic calligraphy</a:t>
            </a:r>
          </a:p>
          <a:p>
            <a:r>
              <a:rPr lang="en-US" dirty="0">
                <a:latin typeface="Garamond" panose="02020404030301010803" pitchFamily="18" charset="0"/>
              </a:rPr>
              <a:t>Creating a fictionalized Orientalist text</a:t>
            </a:r>
          </a:p>
        </p:txBody>
      </p:sp>
    </p:spTree>
    <p:extLst>
      <p:ext uri="{BB962C8B-B14F-4D97-AF65-F5344CB8AC3E}">
        <p14:creationId xmlns:p14="http://schemas.microsoft.com/office/powerpoint/2010/main" val="8164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C94778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787A6-32B8-C1AC-33BD-F8D60B73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6800">
                <a:solidFill>
                  <a:schemeClr val="bg1"/>
                </a:solidFill>
              </a:rPr>
              <a:t>Gender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887D1-5318-7B24-3133-8119437F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Hardly changed over decades, females are caricatures</a:t>
            </a:r>
          </a:p>
          <a:p>
            <a:r>
              <a:rPr lang="en-US" dirty="0">
                <a:latin typeface="Garamond" panose="02020404030301010803" pitchFamily="18" charset="0"/>
              </a:rPr>
              <a:t>Women active, but need a man’s help</a:t>
            </a:r>
          </a:p>
          <a:p>
            <a:r>
              <a:rPr lang="en-US" dirty="0">
                <a:latin typeface="Garamond" panose="02020404030301010803" pitchFamily="18" charset="0"/>
              </a:rPr>
              <a:t>Women can change men</a:t>
            </a:r>
          </a:p>
        </p:txBody>
      </p:sp>
    </p:spTree>
    <p:extLst>
      <p:ext uri="{BB962C8B-B14F-4D97-AF65-F5344CB8AC3E}">
        <p14:creationId xmlns:p14="http://schemas.microsoft.com/office/powerpoint/2010/main" val="367788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C94778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3C7F2-8E59-51AA-E895-CDBBFF95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6800">
                <a:solidFill>
                  <a:schemeClr val="bg1"/>
                </a:solidFill>
              </a:rPr>
              <a:t>Key Disney Princesses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8D995-927E-54BF-E3FF-A5876A4B4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Ariel in </a:t>
            </a:r>
            <a:r>
              <a:rPr lang="en-US" i="1" dirty="0">
                <a:latin typeface="Garamond" panose="02020404030301010803" pitchFamily="18" charset="0"/>
              </a:rPr>
              <a:t>The Little Mermaid: </a:t>
            </a:r>
            <a:r>
              <a:rPr lang="en-US" dirty="0">
                <a:latin typeface="Garamond" panose="02020404030301010803" pitchFamily="18" charset="0"/>
              </a:rPr>
              <a:t>a male ideal?</a:t>
            </a:r>
          </a:p>
          <a:p>
            <a:r>
              <a:rPr lang="en-US" dirty="0">
                <a:latin typeface="Garamond" panose="02020404030301010803" pitchFamily="18" charset="0"/>
              </a:rPr>
              <a:t>Mulan in </a:t>
            </a:r>
            <a:r>
              <a:rPr lang="en-US" i="1" dirty="0">
                <a:latin typeface="Garamond" panose="02020404030301010803" pitchFamily="18" charset="0"/>
              </a:rPr>
              <a:t>Mulan </a:t>
            </a:r>
            <a:r>
              <a:rPr lang="en-US" dirty="0">
                <a:latin typeface="Garamond" panose="02020404030301010803" pitchFamily="18" charset="0"/>
              </a:rPr>
              <a:t>after the war</a:t>
            </a:r>
          </a:p>
          <a:p>
            <a:r>
              <a:rPr lang="en-US" dirty="0">
                <a:latin typeface="Garamond" panose="02020404030301010803" pitchFamily="18" charset="0"/>
              </a:rPr>
              <a:t>Belle in </a:t>
            </a:r>
            <a:r>
              <a:rPr lang="en-US" i="1" dirty="0">
                <a:latin typeface="Garamond" panose="02020404030301010803" pitchFamily="18" charset="0"/>
              </a:rPr>
              <a:t>Beauty and the Beast: </a:t>
            </a:r>
            <a:r>
              <a:rPr lang="en-US" dirty="0">
                <a:latin typeface="Garamond" panose="02020404030301010803" pitchFamily="18" charset="0"/>
              </a:rPr>
              <a:t>object of domestic abuse</a:t>
            </a:r>
          </a:p>
          <a:p>
            <a:r>
              <a:rPr lang="en-US" dirty="0">
                <a:latin typeface="Garamond" panose="02020404030301010803" pitchFamily="18" charset="0"/>
              </a:rPr>
              <a:t>Jasmine in </a:t>
            </a:r>
            <a:r>
              <a:rPr lang="en-US" i="1" dirty="0">
                <a:latin typeface="Garamond" panose="02020404030301010803" pitchFamily="18" charset="0"/>
              </a:rPr>
              <a:t>Aladdin:</a:t>
            </a:r>
            <a:r>
              <a:rPr lang="en-US" dirty="0">
                <a:latin typeface="Garamond" panose="02020404030301010803" pitchFamily="18" charset="0"/>
              </a:rPr>
              <a:t> distracts Jafar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4619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01B2C"/>
      </a:dk2>
      <a:lt2>
        <a:srgbClr val="F0F3F2"/>
      </a:lt2>
      <a:accent1>
        <a:srgbClr val="C94778"/>
      </a:accent1>
      <a:accent2>
        <a:srgbClr val="B7359D"/>
      </a:accent2>
      <a:accent3>
        <a:srgbClr val="AD47C9"/>
      </a:accent3>
      <a:accent4>
        <a:srgbClr val="6535B7"/>
      </a:accent4>
      <a:accent5>
        <a:srgbClr val="474DC9"/>
      </a:accent5>
      <a:accent6>
        <a:srgbClr val="3571B7"/>
      </a:accent6>
      <a:hlink>
        <a:srgbClr val="6A5EC9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305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Baloo 2</vt:lpstr>
      <vt:lpstr>Garamond</vt:lpstr>
      <vt:lpstr>Modern Love</vt:lpstr>
      <vt:lpstr>The Hand</vt:lpstr>
      <vt:lpstr>SketchyVTI</vt:lpstr>
      <vt:lpstr>Disney </vt:lpstr>
      <vt:lpstr>Aladdin’s Agenda</vt:lpstr>
      <vt:lpstr>Source for the Story</vt:lpstr>
      <vt:lpstr>Visual Inspirations for Aladdin</vt:lpstr>
      <vt:lpstr>Oriental Tropes in “Arabia”</vt:lpstr>
      <vt:lpstr>Objectionable  Elements in Aladdin</vt:lpstr>
      <vt:lpstr>Oriental Imagery</vt:lpstr>
      <vt:lpstr>Gender Representation</vt:lpstr>
      <vt:lpstr>Key Disney Princesses</vt:lpstr>
      <vt:lpstr>Race in Disney Films</vt:lpstr>
      <vt:lpstr>So What?</vt:lpstr>
      <vt:lpstr>Issues Relating to Disney Films</vt:lpstr>
      <vt:lpstr>Disney Power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Disney</dc:title>
  <dc:creator>Camargo, Sandy</dc:creator>
  <cp:lastModifiedBy>OLLI</cp:lastModifiedBy>
  <cp:revision>14</cp:revision>
  <dcterms:created xsi:type="dcterms:W3CDTF">2023-03-14T15:18:37Z</dcterms:created>
  <dcterms:modified xsi:type="dcterms:W3CDTF">2023-03-20T13:16:24Z</dcterms:modified>
</cp:coreProperties>
</file>