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9"/>
  </p:notesMasterIdLst>
  <p:sldIdLst>
    <p:sldId id="256" r:id="rId2"/>
    <p:sldId id="259" r:id="rId3"/>
    <p:sldId id="257" r:id="rId4"/>
    <p:sldId id="262" r:id="rId5"/>
    <p:sldId id="260" r:id="rId6"/>
    <p:sldId id="268" r:id="rId7"/>
    <p:sldId id="263" r:id="rId8"/>
    <p:sldId id="264" r:id="rId9"/>
    <p:sldId id="269" r:id="rId10"/>
    <p:sldId id="265" r:id="rId11"/>
    <p:sldId id="267" r:id="rId12"/>
    <p:sldId id="266" r:id="rId13"/>
    <p:sldId id="270" r:id="rId14"/>
    <p:sldId id="271" r:id="rId15"/>
    <p:sldId id="273" r:id="rId16"/>
    <p:sldId id="27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2B16F3-AA9E-A44F-89BD-A8AB86E4FADB}">
          <p14:sldIdLst>
            <p14:sldId id="256"/>
            <p14:sldId id="259"/>
            <p14:sldId id="257"/>
            <p14:sldId id="262"/>
            <p14:sldId id="260"/>
            <p14:sldId id="268"/>
            <p14:sldId id="263"/>
            <p14:sldId id="264"/>
            <p14:sldId id="269"/>
            <p14:sldId id="265"/>
            <p14:sldId id="267"/>
            <p14:sldId id="266"/>
            <p14:sldId id="270"/>
            <p14:sldId id="271"/>
            <p14:sldId id="273"/>
            <p14:sldId id="274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8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B8F8E-0C80-3147-A123-AA122A34C32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857AF-44D8-0547-834A-4768C401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57AF-44D8-0547-834A-4768C401F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0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57AF-44D8-0547-834A-4768C401F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9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57AF-44D8-0547-834A-4768C401F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9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7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3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2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1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5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6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27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58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6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0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14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9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3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8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AC24A9-CCB6-4F8D-B8DB-C2F3692CFA5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2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ughlydaily.com/2021/03/19/the-most-beautiful-sight-in-a-movie-theater-is-to-walk-down-to-the-front-turn-around-and-look-at-the-light-from-the-screen-reflected-on-the-upturned-faces-of-the-members-of-the-audience/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37EC3DD-327D-3AFC-E128-5E9672B12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372" b="608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2C94D0-21DB-13AE-CAF0-A8070B347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7200"/>
              <a:t>Arabs in Hollywood Films 2</a:t>
            </a:r>
          </a:p>
        </p:txBody>
      </p:sp>
    </p:spTree>
    <p:extLst>
      <p:ext uri="{BB962C8B-B14F-4D97-AF65-F5344CB8AC3E}">
        <p14:creationId xmlns:p14="http://schemas.microsoft.com/office/powerpoint/2010/main" val="272640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D3D6B-D2E5-BEE1-34B9-312C6A56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1960s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0639B-433C-4F69-FD95-871A933E2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1920s stereotypes continue</a:t>
            </a:r>
          </a:p>
          <a:p>
            <a:r>
              <a:rPr lang="en-US" sz="2800" dirty="0"/>
              <a:t>Historical epics</a:t>
            </a:r>
          </a:p>
        </p:txBody>
      </p:sp>
    </p:spTree>
    <p:extLst>
      <p:ext uri="{BB962C8B-B14F-4D97-AF65-F5344CB8AC3E}">
        <p14:creationId xmlns:p14="http://schemas.microsoft.com/office/powerpoint/2010/main" val="91480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wearing a military uniform&#10;&#10;Description automatically generated with medium confidence">
            <a:extLst>
              <a:ext uri="{FF2B5EF4-FFF2-40B4-BE49-F238E27FC236}">
                <a16:creationId xmlns:a16="http://schemas.microsoft.com/office/drawing/2014/main" id="{022F1357-3535-72C4-D2B9-E06D9FBE15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6587" y="1112838"/>
            <a:ext cx="2512251" cy="3309937"/>
          </a:xfrm>
        </p:spPr>
      </p:pic>
      <p:pic>
        <p:nvPicPr>
          <p:cNvPr id="10" name="Content Placeholder 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83643A0-A5DE-3459-FB4E-7A58F8DBC9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15938" y="1548265"/>
            <a:ext cx="2469318" cy="3309937"/>
          </a:xfrm>
        </p:spPr>
      </p:pic>
      <p:pic>
        <p:nvPicPr>
          <p:cNvPr id="12" name="Picture 11" descr="A cover of a book&#10;&#10;Description automatically generated with medium confidence">
            <a:extLst>
              <a:ext uri="{FF2B5EF4-FFF2-40B4-BE49-F238E27FC236}">
                <a16:creationId xmlns:a16="http://schemas.microsoft.com/office/drawing/2014/main" id="{17397923-7BDC-5E4A-5F52-5BC9F5839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357" y="1221921"/>
            <a:ext cx="3632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B0E0-42C5-669F-E997-16365496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1970s Key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732E-F04A-BC37-78D5-C99EFE3FB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Oil embargo by OPEC</a:t>
            </a:r>
          </a:p>
          <a:p>
            <a:r>
              <a:rPr lang="en-US" sz="2800" dirty="0"/>
              <a:t>1972 the Munich Olympics</a:t>
            </a:r>
          </a:p>
          <a:p>
            <a:r>
              <a:rPr lang="en-US" sz="2800" dirty="0"/>
              <a:t>Arabs represented as direct enemies of the US</a:t>
            </a:r>
          </a:p>
        </p:txBody>
      </p:sp>
    </p:spTree>
    <p:extLst>
      <p:ext uri="{BB962C8B-B14F-4D97-AF65-F5344CB8AC3E}">
        <p14:creationId xmlns:p14="http://schemas.microsoft.com/office/powerpoint/2010/main" val="275062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DE12-971A-E958-75CD-C0EE482D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Black Sunday </a:t>
            </a:r>
            <a:r>
              <a:rPr lang="en-US" dirty="0"/>
              <a:t>(1977)</a:t>
            </a:r>
            <a:endParaRPr lang="en-US" i="1" dirty="0"/>
          </a:p>
        </p:txBody>
      </p:sp>
      <p:pic>
        <p:nvPicPr>
          <p:cNvPr id="5" name="Content Placeholder 4" descr="A picture containing text, person, accessory, people&#10;&#10;Description automatically generated">
            <a:extLst>
              <a:ext uri="{FF2B5EF4-FFF2-40B4-BE49-F238E27FC236}">
                <a16:creationId xmlns:a16="http://schemas.microsoft.com/office/drawing/2014/main" id="{20C55BE8-D73D-96EE-6DEC-2039A8668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9943" y="2557463"/>
            <a:ext cx="2392113" cy="3317875"/>
          </a:xfrm>
        </p:spPr>
      </p:pic>
    </p:spTree>
    <p:extLst>
      <p:ext uri="{BB962C8B-B14F-4D97-AF65-F5344CB8AC3E}">
        <p14:creationId xmlns:p14="http://schemas.microsoft.com/office/powerpoint/2010/main" val="381311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D466-4C2C-485C-042E-D4CB942B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1980s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C780E-9E20-9493-5E89-4E6C0BAA7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 earlier decades gave us the Thief, the Sheik, the Mummy, the Foreign Legion, and the Arab-Israeli melodrama, the 1980s gave us the Terrorist.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5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5D12-6C49-EE7B-24A0-BF4CE0DF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b="1" i="1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4400" b="1" i="1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Aladdin</a:t>
            </a:r>
            <a:r>
              <a:rPr lang="en-US" sz="4400" i="1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(Disney, 1992; 90 mins)</a:t>
            </a:r>
            <a:br>
              <a:rPr lang="en-US" sz="44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803E-0AB0-D89F-7107-CA5E463D4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2000" u="sng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Key characters</a:t>
            </a:r>
            <a:endParaRPr lang="en-US" sz="2000" dirty="0">
              <a:effectLst/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Aladdin, a street urchin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Genie </a:t>
            </a:r>
            <a:r>
              <a:rPr lang="en-US" sz="2000" i="1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(Robin Williams)</a:t>
            </a:r>
            <a:endParaRPr lang="en-US" sz="2000" dirty="0">
              <a:effectLst/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Jasmine, a princess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Jafar</a:t>
            </a: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the Grand Vizier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Sultan, Jasmine’s father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Abu, Aladdin’s monkey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Iago, </a:t>
            </a:r>
            <a:r>
              <a:rPr lang="en-US" sz="2000" dirty="0" err="1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Jafar’s</a:t>
            </a: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parrot </a:t>
            </a:r>
            <a:r>
              <a:rPr lang="en-US" sz="2000" i="1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(Gilbert Gottfried)</a:t>
            </a:r>
            <a:endParaRPr lang="en-US" sz="2000" dirty="0">
              <a:effectLst/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Gazeem</a:t>
            </a: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Jafar’s</a:t>
            </a: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henchman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Prince </a:t>
            </a:r>
            <a:r>
              <a:rPr lang="en-US" sz="2000" dirty="0" err="1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Achmed</a:t>
            </a: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 suitor for Jasmine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Razoul</a:t>
            </a: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&amp; Farouk, palace guards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0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3411B-5656-99FC-3A6B-65215A75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0E726-42FD-7669-9293-1B069B7C6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How does the film represent Arabs and the Arab world?</a:t>
            </a:r>
            <a:r>
              <a:rPr lang="en-US" sz="2000" dirty="0">
                <a:effectLst/>
              </a:rPr>
              <a:t> </a:t>
            </a:r>
            <a:endParaRPr lang="en-US" sz="2000" dirty="0">
              <a:effectLst/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role and power of Disney in relation to Arab stereotypes</a:t>
            </a:r>
          </a:p>
          <a:p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sorts of values would you say that Disney, as a brand, embodies? What kinds of messages do Disney films send to children? to White children? to children of color? </a:t>
            </a:r>
          </a:p>
          <a:p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messages does </a:t>
            </a:r>
            <a:r>
              <a:rPr lang="en-US" sz="2000" i="1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Aladdin </a:t>
            </a:r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send to White children and to children of color?</a:t>
            </a:r>
          </a:p>
          <a:p>
            <a:r>
              <a:rPr lang="en-US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Consider the Disney Princess as a trope: note that Jasmine is the first nonwhite Disney princess.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756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E2B731-A259-768A-DF27-3EC1A392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Let’s Watch the Movie</a:t>
            </a: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indoor, ceiling, hall, auditorium&#10;&#10;Description automatically generated">
            <a:extLst>
              <a:ext uri="{FF2B5EF4-FFF2-40B4-BE49-F238E27FC236}">
                <a16:creationId xmlns:a16="http://schemas.microsoft.com/office/drawing/2014/main" id="{5FE6FAA4-C3B3-831B-0AE5-37612DE9C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35910" y="1368255"/>
            <a:ext cx="6098041" cy="4070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9FB6DC-2D8A-4B86-50FE-F96802E010A5}"/>
              </a:ext>
            </a:extLst>
          </p:cNvPr>
          <p:cNvSpPr txBox="1"/>
          <p:nvPr/>
        </p:nvSpPr>
        <p:spPr>
          <a:xfrm>
            <a:off x="9196453" y="5238642"/>
            <a:ext cx="23374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roughlydaily.com/2021/03/19/the-most-beautiful-sight-in-a-movie-theater-is-to-walk-down-to-the-front-turn-around-and-look-at-the-light-from-the-screen-reflected-on-the-upturned-faces-of-the-members-of-the-audien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4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6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026567C-AD5A-AD77-3C87-35B29029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The Silent Era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22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2897-658A-5A4F-8A51-D02DB1A5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1920s: 87 films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50A2A-1BA7-3C31-8265-E38EC02D8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Exotic adventure melodramas </a:t>
            </a:r>
            <a:r>
              <a:rPr lang="en-US" sz="3200" dirty="0" err="1"/>
              <a:t>à</a:t>
            </a:r>
            <a:r>
              <a:rPr lang="en-US" sz="3200" dirty="0"/>
              <a:t> la </a:t>
            </a:r>
            <a:r>
              <a:rPr lang="en-US" sz="3200" i="1" dirty="0"/>
              <a:t>The Sheik </a:t>
            </a:r>
            <a:r>
              <a:rPr lang="en-US" sz="3200" dirty="0">
                <a:sym typeface="Wingdings" pitchFamily="2" charset="2"/>
              </a:rPr>
              <a:t> </a:t>
            </a:r>
          </a:p>
          <a:p>
            <a:pPr lvl="1"/>
            <a:r>
              <a:rPr lang="en-US" sz="3200" dirty="0">
                <a:sym typeface="Wingdings" pitchFamily="2" charset="2"/>
              </a:rPr>
              <a:t>violence and sex</a:t>
            </a:r>
          </a:p>
          <a:p>
            <a:r>
              <a:rPr lang="en-US" sz="3200" dirty="0"/>
              <a:t>Light comedies: Arabs as buffoons</a:t>
            </a:r>
          </a:p>
        </p:txBody>
      </p:sp>
    </p:spTree>
    <p:extLst>
      <p:ext uri="{BB962C8B-B14F-4D97-AF65-F5344CB8AC3E}">
        <p14:creationId xmlns:p14="http://schemas.microsoft.com/office/powerpoint/2010/main" val="259717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6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4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6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026567C-AD5A-AD77-3C87-35B29029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The Early Sound Era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7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146F07-6B84-71F5-B868-A8791279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1930s–1940s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9B374-DC9A-9C2C-B542-EBA60767B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Horror films</a:t>
            </a:r>
          </a:p>
          <a:p>
            <a:r>
              <a:rPr lang="en-US" sz="3200" dirty="0"/>
              <a:t>Foreign Legion films</a:t>
            </a:r>
          </a:p>
          <a:p>
            <a:r>
              <a:rPr lang="en-US" sz="3200" i="1" dirty="0"/>
              <a:t>Casablanca</a:t>
            </a:r>
          </a:p>
        </p:txBody>
      </p:sp>
    </p:spTree>
    <p:extLst>
      <p:ext uri="{BB962C8B-B14F-4D97-AF65-F5344CB8AC3E}">
        <p14:creationId xmlns:p14="http://schemas.microsoft.com/office/powerpoint/2010/main" val="278306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standing next to 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BEF6A56F-8C41-61C9-89F4-2228D15CDA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6206" y="1413328"/>
            <a:ext cx="2249185" cy="3309937"/>
          </a:xfrm>
        </p:spPr>
      </p:pic>
      <p:pic>
        <p:nvPicPr>
          <p:cNvPr id="10" name="Content Placeholder 9" descr="A picture containing text, person, person, sign&#10;&#10;Description automatically generated">
            <a:extLst>
              <a:ext uri="{FF2B5EF4-FFF2-40B4-BE49-F238E27FC236}">
                <a16:creationId xmlns:a16="http://schemas.microsoft.com/office/drawing/2014/main" id="{CA07797C-21D7-C5F7-4B9A-88ECE6FA57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0735" y="1413328"/>
            <a:ext cx="2331346" cy="3309937"/>
          </a:xfrm>
        </p:spPr>
      </p:pic>
      <p:pic>
        <p:nvPicPr>
          <p:cNvPr id="12" name="Picture 11" descr="A poster of a person holding an object&#10;&#10;Description automatically generated with low confidence">
            <a:extLst>
              <a:ext uri="{FF2B5EF4-FFF2-40B4-BE49-F238E27FC236}">
                <a16:creationId xmlns:a16="http://schemas.microsoft.com/office/drawing/2014/main" id="{36FC06D3-4AA0-ACB5-DE07-19B40970F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379" y="1413328"/>
            <a:ext cx="31115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7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4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6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749A1DE-D3E0-7AB4-C650-69925E42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Post–World War II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3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E1D2-DE86-5A6F-A5E7-8CD83BEA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1950s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36E26-FF45-7688-3A47-DCB828A8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Light comedies </a:t>
            </a:r>
          </a:p>
          <a:p>
            <a:r>
              <a:rPr lang="en-US" sz="3200" dirty="0"/>
              <a:t>Strong-man films </a:t>
            </a:r>
          </a:p>
          <a:p>
            <a:r>
              <a:rPr lang="en-US" sz="3200" dirty="0"/>
              <a:t>Biblical epics</a:t>
            </a:r>
          </a:p>
        </p:txBody>
      </p:sp>
    </p:spTree>
    <p:extLst>
      <p:ext uri="{BB962C8B-B14F-4D97-AF65-F5344CB8AC3E}">
        <p14:creationId xmlns:p14="http://schemas.microsoft.com/office/powerpoint/2010/main" val="352498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96515067-4565-D780-B080-2948D50FEF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5446" y="2125065"/>
            <a:ext cx="1993704" cy="3309937"/>
          </a:xfr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3C8D938-C130-52A7-4292-2061FEC05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841" y="1091602"/>
            <a:ext cx="3022600" cy="4343400"/>
          </a:xfrm>
          <a:prstGeom prst="rect">
            <a:avLst/>
          </a:prstGeom>
        </p:spPr>
      </p:pic>
      <p:pic>
        <p:nvPicPr>
          <p:cNvPr id="16" name="Content Placeholder 1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D70D08D7-3175-59B1-1CF8-BC73067948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30254" y="1316453"/>
            <a:ext cx="2296501" cy="3309937"/>
          </a:xfrm>
        </p:spPr>
      </p:pic>
    </p:spTree>
    <p:extLst>
      <p:ext uri="{BB962C8B-B14F-4D97-AF65-F5344CB8AC3E}">
        <p14:creationId xmlns:p14="http://schemas.microsoft.com/office/powerpoint/2010/main" val="3335713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{E0AD292C-BE84-EC47-A8B4-4B21F4F82240}tf10001064</Template>
  <TotalTime>2846</TotalTime>
  <Words>292</Words>
  <Application>Microsoft Office PowerPoint</Application>
  <PresentationFormat>Widescreen</PresentationFormat>
  <Paragraphs>50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Arabs in Hollywood Films 2</vt:lpstr>
      <vt:lpstr>The Silent Era</vt:lpstr>
      <vt:lpstr>1920s: 87 films</vt:lpstr>
      <vt:lpstr>The Early Sound Era</vt:lpstr>
      <vt:lpstr>1930s–1940s</vt:lpstr>
      <vt:lpstr>PowerPoint Presentation</vt:lpstr>
      <vt:lpstr>Post–World War II</vt:lpstr>
      <vt:lpstr>1950s</vt:lpstr>
      <vt:lpstr>PowerPoint Presentation</vt:lpstr>
      <vt:lpstr>1960s</vt:lpstr>
      <vt:lpstr>PowerPoint Presentation</vt:lpstr>
      <vt:lpstr>1970s Key Events</vt:lpstr>
      <vt:lpstr>Black Sunday (1977)</vt:lpstr>
      <vt:lpstr>1980s</vt:lpstr>
      <vt:lpstr> Aladdin (Disney, 1992; 90 mins) </vt:lpstr>
      <vt:lpstr>Considerations</vt:lpstr>
      <vt:lpstr>Let’s Watch the Movie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Arabs in Hollywood Films 2</dc:title>
  <dc:creator>Camargo, Sandy</dc:creator>
  <cp:lastModifiedBy>OLLI</cp:lastModifiedBy>
  <cp:revision>20</cp:revision>
  <dcterms:created xsi:type="dcterms:W3CDTF">2023-03-12T17:00:03Z</dcterms:created>
  <dcterms:modified xsi:type="dcterms:W3CDTF">2023-03-20T13:15:43Z</dcterms:modified>
</cp:coreProperties>
</file>