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283" r:id="rId2"/>
    <p:sldId id="302" r:id="rId3"/>
    <p:sldId id="284" r:id="rId4"/>
    <p:sldId id="257" r:id="rId5"/>
    <p:sldId id="256" r:id="rId6"/>
    <p:sldId id="258" r:id="rId7"/>
    <p:sldId id="259" r:id="rId8"/>
    <p:sldId id="260" r:id="rId9"/>
    <p:sldId id="261" r:id="rId10"/>
    <p:sldId id="262" r:id="rId11"/>
    <p:sldId id="308" r:id="rId12"/>
    <p:sldId id="264" r:id="rId13"/>
    <p:sldId id="265" r:id="rId14"/>
    <p:sldId id="278" r:id="rId15"/>
    <p:sldId id="266" r:id="rId16"/>
    <p:sldId id="303" r:id="rId17"/>
    <p:sldId id="304" r:id="rId18"/>
    <p:sldId id="305" r:id="rId19"/>
    <p:sldId id="288" r:id="rId20"/>
    <p:sldId id="287" r:id="rId21"/>
    <p:sldId id="273" r:id="rId22"/>
    <p:sldId id="279" r:id="rId23"/>
    <p:sldId id="280" r:id="rId24"/>
    <p:sldId id="282" r:id="rId25"/>
    <p:sldId id="267" r:id="rId26"/>
    <p:sldId id="289" r:id="rId27"/>
    <p:sldId id="290" r:id="rId28"/>
    <p:sldId id="291" r:id="rId29"/>
    <p:sldId id="292" r:id="rId30"/>
    <p:sldId id="293" r:id="rId31"/>
    <p:sldId id="294" r:id="rId32"/>
    <p:sldId id="295" r:id="rId33"/>
    <p:sldId id="312" r:id="rId34"/>
    <p:sldId id="313" r:id="rId35"/>
    <p:sldId id="314" r:id="rId36"/>
    <p:sldId id="270" r:id="rId37"/>
    <p:sldId id="296" r:id="rId38"/>
    <p:sldId id="274" r:id="rId39"/>
    <p:sldId id="275" r:id="rId40"/>
    <p:sldId id="276" r:id="rId41"/>
    <p:sldId id="277" r:id="rId42"/>
    <p:sldId id="263" r:id="rId43"/>
    <p:sldId id="306" r:id="rId44"/>
    <p:sldId id="307" r:id="rId45"/>
    <p:sldId id="268" r:id="rId46"/>
    <p:sldId id="281" r:id="rId47"/>
    <p:sldId id="269" r:id="rId48"/>
    <p:sldId id="309" r:id="rId49"/>
    <p:sldId id="311" r:id="rId50"/>
    <p:sldId id="310" r:id="rId51"/>
    <p:sldId id="299" r:id="rId52"/>
    <p:sldId id="298" r:id="rId53"/>
    <p:sldId id="271" r:id="rId54"/>
    <p:sldId id="272" r:id="rId55"/>
    <p:sldId id="300" r:id="rId56"/>
    <p:sldId id="301" r:id="rId57"/>
    <p:sldId id="297" r:id="rId58"/>
    <p:sldId id="315"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94694"/>
  </p:normalViewPr>
  <p:slideViewPr>
    <p:cSldViewPr snapToGrid="0">
      <p:cViewPr varScale="1">
        <p:scale>
          <a:sx n="121" d="100"/>
          <a:sy n="121" d="100"/>
        </p:scale>
        <p:origin x="51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6T18:06:26.689"/>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50 41,'41'-6,"11"0,10 2,9-1,-3 2,-7-1,-8 2,-5-1,0 1,6 1,7 0,5 0,0 0,-6 0,-9 0,-7 1,-5 1,0 0,-2 0,0-1,-5 1,9 1,7 2,11 6,18 7,4 5,6 2,1 0,-5-3,-3-1,-4 0,-1 1,2 2,2 2,1 2,-2 0,-5-1,-7 0,-2 1,-1 1,1 3,-1 1,-1 0,-6-1,-4 0,-3 3,2 4,1 2,-1 0,-7-3,-8-4,-10-6,-6-1,-4-3,-4 1,-1 2,-2 5,0 5,-1 6,-1 5,0 5,0 2,-1 0,-1-7,-2-8,-1-7,-3-4,-2 0,-3 2,-5 5,-4 6,-4 6,-4 5,-2 4,-3-1,-1-1,0-4,-3-4,0-7,-2-2,-4-2,-5 3,-6 5,-1 2,0-1,4-3,3-6,4-4,1-1,3-2,3-2,2-2,4-2,2-2,1-1,1-2,0 0,-1-1,-1 1,-3 1,-1 2,0 1,0 1,1 0,1 0,1 0,1-2,1 0,0-1,-1-2,-1-1,-2 1,1 0,-3 1,-1 1,-2-1,-3 0,0-3,-2-1,-2-1,-2-1,-1-1,2-1,0-2,-1-1,1-3,1-2,2 0,5-1,1 0,-2-1,-6-2,-10-1,-9-3,-7-2,-4-2,0-2,4 1,7 0,11 1,8 1,5-1,2-2,0-1,-1-1,1 0,-1-2,-1-2,0 0,2-2,5 0,5-2,4 0,3-1,3 0,1-3,-1-4,-2-4,-5-6,-5-6,0-2,0 1,4 3,3 6,4 4,1 1,1 2,0-3,1 1,0 0,1-2,0-3,-2-3,1-5,-1-1,0-1,1-1,0 2,3 3,1 5,2-3,2 14,0-8,1 12,1-8,-1-1,1-2,0-2,0-3,0 1,0 1,0 1,0 2,0 3,0 4,1 4,1 0,1 0,0-1,1-2,1-1,0-1,0 0,-1-1,0 1,0-1,-1 1,1 0,0 2,1 2,0 1,-1 3,0 0,-2 2,1 1,1 0,-1 1,2-1,0-1,0-1,0 1,-1 2,1 2,1 1,0 0,1 1,-1 1,0 2,0 0,-1 2,0 0,-1 2,-1 1,1 0,0-1,0 1,0 0,-2 0,1-1,-1 0,0-1,-1 2,0 0,4-3,-1 2,4-4,-1 2,-1 2,0 1,-1-1,0 1,-2 1,1 0,-1 0,1-2,1 0,-1 1,-24 2,15 2,-18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6T18:06:28.522"/>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82 0,'-6'24,"-2"0,1-7,0-2,2-5,2-4,2-2,-1 2,0-1,-2 2,2-2,0 0,-1 1,1 0,-2 3,1 0,0-1,-1 0,0-1,0-1,1-1,0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6T18:06:33.807"/>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1415 712,'-47'1,"-8"1,-14-1,-14 1,-14 1,33-1,-17 2,31 0,-11 2,2 3,14-1,7 1,-3 5,-6 5,-5 7,-6 10,4 8,0 11,2 9,1 2,5-1,4-2,4-2,5 2,3 6,6 7,6 5,5 0,6-3,3-6,3-7,1-5,1-4,2-1,5 3,6 0,4 1,4-2,3-1,4 0,5-1,4 0,5 1,4 1,4 1,4-3,3-2,5-1,8-2,8-1,-34-24,0-1,4 1,1-1,1-1,1-2,0 0,0-1,-2-2,0-1,45 12,-3-5,-1-3,-6-6,-36-9,2 0,-1-2,0 0,41 1,-11-3,-29-1,-6-1,0 0,7-1,7 0,6 1,0-2,-3 0,-3-1,1-2,6 0,8 0,2 0,-2 1,-7-1,-4-1,-3-2,0-2,-3-3,-7-3,-5-5,-3-4,5-6,8-8,5-6,3-4,2-5,2-1,0 1,-4 1,-5 2,-7-1,-4-2,-6-1,-4 0,-3 0,-2 0,-2 0,-2-2,-1-2,-2-2,-4-2,-5-4,-7-3,-5-4,-4-3,-4-2,-2-1,-5-1,-5 1,-7 2,-6 1,-7 2,-4 1,-3 0,-2 4,-2 3,-3 4,-2 3,2 7,-8-2,-6-1,-2 2,-4-1,7 10,4 5,-3 1,-3 2,-7 1,-5 2,-3 3,-3 2,-5 1,-5-2,42 14,0 0,-2 0,0-1,4 2,1 0,-2 1,2 0,-44-10,13 5,5 4,21 7,11 5,5 2,9 0,4 1,1 0,-1 0,-5 1,-5 0,-8 2,-6 3,-5 2,-3 4,-2 2,0 0,3 1,5-2,5 1,5 0,5-1,3 0,3-1,2 1,4 0,1 1,0 1,2-1,-1 0,0-1,0 0,1 1,-1 4,1 4,0 2,0 0,1-2,2-1,2-1,1 0,0 2,1 0,2-1,1-3,0-3,2-3,1-1,-1-1,0 1,-1 1,-1 1,0 2,-1 2,0 2,1-1,1-1,1-3,0-1,0 1,-2 2,2 0,1-1,2-3,2-5,1-3,1 0,-5 5,3-3,-2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6T18:15:16.877"/>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5F59EF-FD6A-5443-A49C-E954C2F64AF0}" type="datetimeFigureOut">
              <a:rPr lang="en-US" smtClean="0"/>
              <a:t>3/5/23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2F1D0-C2CF-B84F-A4C5-D31B6F73C759}" type="slidenum">
              <a:rPr lang="en-US" smtClean="0"/>
              <a:t>‹#›</a:t>
            </a:fld>
            <a:endParaRPr lang="en-US"/>
          </a:p>
        </p:txBody>
      </p:sp>
    </p:spTree>
    <p:extLst>
      <p:ext uri="{BB962C8B-B14F-4D97-AF65-F5344CB8AC3E}">
        <p14:creationId xmlns:p14="http://schemas.microsoft.com/office/powerpoint/2010/main" val="2811788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12F1D0-C2CF-B84F-A4C5-D31B6F73C759}" type="slidenum">
              <a:rPr lang="en-US" smtClean="0"/>
              <a:t>41</a:t>
            </a:fld>
            <a:endParaRPr lang="en-US"/>
          </a:p>
        </p:txBody>
      </p:sp>
    </p:spTree>
    <p:extLst>
      <p:ext uri="{BB962C8B-B14F-4D97-AF65-F5344CB8AC3E}">
        <p14:creationId xmlns:p14="http://schemas.microsoft.com/office/powerpoint/2010/main" val="4042681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12F1D0-C2CF-B84F-A4C5-D31B6F73C759}" type="slidenum">
              <a:rPr lang="en-US" smtClean="0"/>
              <a:t>56</a:t>
            </a:fld>
            <a:endParaRPr lang="en-US"/>
          </a:p>
        </p:txBody>
      </p:sp>
    </p:spTree>
    <p:extLst>
      <p:ext uri="{BB962C8B-B14F-4D97-AF65-F5344CB8AC3E}">
        <p14:creationId xmlns:p14="http://schemas.microsoft.com/office/powerpoint/2010/main" val="3810798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579E6-B824-0041-5C50-3C34B5AF2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001400-20E6-C8F6-6193-91986D2A5A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FD0F52-1D64-E1AA-758D-6634058329BB}"/>
              </a:ext>
            </a:extLst>
          </p:cNvPr>
          <p:cNvSpPr>
            <a:spLocks noGrp="1"/>
          </p:cNvSpPr>
          <p:nvPr>
            <p:ph type="dt" sz="half" idx="10"/>
          </p:nvPr>
        </p:nvSpPr>
        <p:spPr/>
        <p:txBody>
          <a:bodyPr/>
          <a:lstStyle/>
          <a:p>
            <a:fld id="{0DE9BF70-55A3-4542-862C-45471623641E}" type="datetimeFigureOut">
              <a:rPr lang="en-US" smtClean="0"/>
              <a:t>3/5/23</a:t>
            </a:fld>
            <a:endParaRPr lang="en-US"/>
          </a:p>
        </p:txBody>
      </p:sp>
      <p:sp>
        <p:nvSpPr>
          <p:cNvPr id="5" name="Footer Placeholder 4">
            <a:extLst>
              <a:ext uri="{FF2B5EF4-FFF2-40B4-BE49-F238E27FC236}">
                <a16:creationId xmlns:a16="http://schemas.microsoft.com/office/drawing/2014/main" id="{C1FCE115-75BF-5AF9-3782-A491B4A437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9C3B68-4741-2D68-5C73-4C819414CA22}"/>
              </a:ext>
            </a:extLst>
          </p:cNvPr>
          <p:cNvSpPr>
            <a:spLocks noGrp="1"/>
          </p:cNvSpPr>
          <p:nvPr>
            <p:ph type="sldNum" sz="quarter" idx="12"/>
          </p:nvPr>
        </p:nvSpPr>
        <p:spPr/>
        <p:txBody>
          <a:bodyPr/>
          <a:lstStyle/>
          <a:p>
            <a:fld id="{7714C613-3614-764C-AD79-EA0F1A66E88A}" type="slidenum">
              <a:rPr lang="en-US" smtClean="0"/>
              <a:t>‹#›</a:t>
            </a:fld>
            <a:endParaRPr lang="en-US"/>
          </a:p>
        </p:txBody>
      </p:sp>
    </p:spTree>
    <p:extLst>
      <p:ext uri="{BB962C8B-B14F-4D97-AF65-F5344CB8AC3E}">
        <p14:creationId xmlns:p14="http://schemas.microsoft.com/office/powerpoint/2010/main" val="2197044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C8B88-AA00-006F-8CF6-41EB8B3120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32A7F8-01C8-E0C8-8FDB-B96DD66CD4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84A945-CAF9-6834-505F-6B7124A31D85}"/>
              </a:ext>
            </a:extLst>
          </p:cNvPr>
          <p:cNvSpPr>
            <a:spLocks noGrp="1"/>
          </p:cNvSpPr>
          <p:nvPr>
            <p:ph type="dt" sz="half" idx="10"/>
          </p:nvPr>
        </p:nvSpPr>
        <p:spPr/>
        <p:txBody>
          <a:bodyPr/>
          <a:lstStyle/>
          <a:p>
            <a:fld id="{0DE9BF70-55A3-4542-862C-45471623641E}" type="datetimeFigureOut">
              <a:rPr lang="en-US" smtClean="0"/>
              <a:t>3/5/23</a:t>
            </a:fld>
            <a:endParaRPr lang="en-US"/>
          </a:p>
        </p:txBody>
      </p:sp>
      <p:sp>
        <p:nvSpPr>
          <p:cNvPr id="5" name="Footer Placeholder 4">
            <a:extLst>
              <a:ext uri="{FF2B5EF4-FFF2-40B4-BE49-F238E27FC236}">
                <a16:creationId xmlns:a16="http://schemas.microsoft.com/office/drawing/2014/main" id="{3271B0DB-CC3F-CCCB-DE37-1F0855ED69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7DFBC1-883E-2197-980E-157CA481BF91}"/>
              </a:ext>
            </a:extLst>
          </p:cNvPr>
          <p:cNvSpPr>
            <a:spLocks noGrp="1"/>
          </p:cNvSpPr>
          <p:nvPr>
            <p:ph type="sldNum" sz="quarter" idx="12"/>
          </p:nvPr>
        </p:nvSpPr>
        <p:spPr/>
        <p:txBody>
          <a:bodyPr/>
          <a:lstStyle/>
          <a:p>
            <a:fld id="{7714C613-3614-764C-AD79-EA0F1A66E88A}" type="slidenum">
              <a:rPr lang="en-US" smtClean="0"/>
              <a:t>‹#›</a:t>
            </a:fld>
            <a:endParaRPr lang="en-US"/>
          </a:p>
        </p:txBody>
      </p:sp>
    </p:spTree>
    <p:extLst>
      <p:ext uri="{BB962C8B-B14F-4D97-AF65-F5344CB8AC3E}">
        <p14:creationId xmlns:p14="http://schemas.microsoft.com/office/powerpoint/2010/main" val="3589243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FDC2D8-0BD0-F632-CCE2-4F829EB420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250408-892B-2B02-53FB-ACF278F5E5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B60561-DB09-8290-6A77-79DE09A02472}"/>
              </a:ext>
            </a:extLst>
          </p:cNvPr>
          <p:cNvSpPr>
            <a:spLocks noGrp="1"/>
          </p:cNvSpPr>
          <p:nvPr>
            <p:ph type="dt" sz="half" idx="10"/>
          </p:nvPr>
        </p:nvSpPr>
        <p:spPr/>
        <p:txBody>
          <a:bodyPr/>
          <a:lstStyle/>
          <a:p>
            <a:fld id="{0DE9BF70-55A3-4542-862C-45471623641E}" type="datetimeFigureOut">
              <a:rPr lang="en-US" smtClean="0"/>
              <a:t>3/5/23</a:t>
            </a:fld>
            <a:endParaRPr lang="en-US"/>
          </a:p>
        </p:txBody>
      </p:sp>
      <p:sp>
        <p:nvSpPr>
          <p:cNvPr id="5" name="Footer Placeholder 4">
            <a:extLst>
              <a:ext uri="{FF2B5EF4-FFF2-40B4-BE49-F238E27FC236}">
                <a16:creationId xmlns:a16="http://schemas.microsoft.com/office/drawing/2014/main" id="{B8BA587B-0EC8-18F8-23E3-FE62417DCE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6D3DF7-358E-55A8-855A-72F95243CD79}"/>
              </a:ext>
            </a:extLst>
          </p:cNvPr>
          <p:cNvSpPr>
            <a:spLocks noGrp="1"/>
          </p:cNvSpPr>
          <p:nvPr>
            <p:ph type="sldNum" sz="quarter" idx="12"/>
          </p:nvPr>
        </p:nvSpPr>
        <p:spPr/>
        <p:txBody>
          <a:bodyPr/>
          <a:lstStyle/>
          <a:p>
            <a:fld id="{7714C613-3614-764C-AD79-EA0F1A66E88A}" type="slidenum">
              <a:rPr lang="en-US" smtClean="0"/>
              <a:t>‹#›</a:t>
            </a:fld>
            <a:endParaRPr lang="en-US"/>
          </a:p>
        </p:txBody>
      </p:sp>
    </p:spTree>
    <p:extLst>
      <p:ext uri="{BB962C8B-B14F-4D97-AF65-F5344CB8AC3E}">
        <p14:creationId xmlns:p14="http://schemas.microsoft.com/office/powerpoint/2010/main" val="2498691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EC900-062C-0FBC-720F-3CA8FCE259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8DA2BF-F4AB-4137-48B4-318210FC68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5EBD40-41B7-AD05-0458-36E967AB4084}"/>
              </a:ext>
            </a:extLst>
          </p:cNvPr>
          <p:cNvSpPr>
            <a:spLocks noGrp="1"/>
          </p:cNvSpPr>
          <p:nvPr>
            <p:ph type="dt" sz="half" idx="10"/>
          </p:nvPr>
        </p:nvSpPr>
        <p:spPr/>
        <p:txBody>
          <a:bodyPr/>
          <a:lstStyle/>
          <a:p>
            <a:fld id="{0DE9BF70-55A3-4542-862C-45471623641E}" type="datetimeFigureOut">
              <a:rPr lang="en-US" smtClean="0"/>
              <a:t>3/5/23</a:t>
            </a:fld>
            <a:endParaRPr lang="en-US"/>
          </a:p>
        </p:txBody>
      </p:sp>
      <p:sp>
        <p:nvSpPr>
          <p:cNvPr id="5" name="Footer Placeholder 4">
            <a:extLst>
              <a:ext uri="{FF2B5EF4-FFF2-40B4-BE49-F238E27FC236}">
                <a16:creationId xmlns:a16="http://schemas.microsoft.com/office/drawing/2014/main" id="{C7062857-2977-23F8-EE5A-6F882B8328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DC131D-581A-0F8E-142F-1EE3033568F2}"/>
              </a:ext>
            </a:extLst>
          </p:cNvPr>
          <p:cNvSpPr>
            <a:spLocks noGrp="1"/>
          </p:cNvSpPr>
          <p:nvPr>
            <p:ph type="sldNum" sz="quarter" idx="12"/>
          </p:nvPr>
        </p:nvSpPr>
        <p:spPr/>
        <p:txBody>
          <a:bodyPr/>
          <a:lstStyle/>
          <a:p>
            <a:fld id="{7714C613-3614-764C-AD79-EA0F1A66E88A}" type="slidenum">
              <a:rPr lang="en-US" smtClean="0"/>
              <a:t>‹#›</a:t>
            </a:fld>
            <a:endParaRPr lang="en-US"/>
          </a:p>
        </p:txBody>
      </p:sp>
    </p:spTree>
    <p:extLst>
      <p:ext uri="{BB962C8B-B14F-4D97-AF65-F5344CB8AC3E}">
        <p14:creationId xmlns:p14="http://schemas.microsoft.com/office/powerpoint/2010/main" val="3007290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D7B20-C38B-8D8F-8E48-257386C9D0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026053-A9CD-88A9-8C7E-EBC07D263E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C05F8-76CC-DAF7-8518-3299F011794B}"/>
              </a:ext>
            </a:extLst>
          </p:cNvPr>
          <p:cNvSpPr>
            <a:spLocks noGrp="1"/>
          </p:cNvSpPr>
          <p:nvPr>
            <p:ph type="dt" sz="half" idx="10"/>
          </p:nvPr>
        </p:nvSpPr>
        <p:spPr/>
        <p:txBody>
          <a:bodyPr/>
          <a:lstStyle/>
          <a:p>
            <a:fld id="{0DE9BF70-55A3-4542-862C-45471623641E}" type="datetimeFigureOut">
              <a:rPr lang="en-US" smtClean="0"/>
              <a:t>3/5/23</a:t>
            </a:fld>
            <a:endParaRPr lang="en-US"/>
          </a:p>
        </p:txBody>
      </p:sp>
      <p:sp>
        <p:nvSpPr>
          <p:cNvPr id="5" name="Footer Placeholder 4">
            <a:extLst>
              <a:ext uri="{FF2B5EF4-FFF2-40B4-BE49-F238E27FC236}">
                <a16:creationId xmlns:a16="http://schemas.microsoft.com/office/drawing/2014/main" id="{FE891E8A-D6B1-251A-3E04-B38BE624E3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A072A0-3467-607D-C946-E3C5F6CBA22B}"/>
              </a:ext>
            </a:extLst>
          </p:cNvPr>
          <p:cNvSpPr>
            <a:spLocks noGrp="1"/>
          </p:cNvSpPr>
          <p:nvPr>
            <p:ph type="sldNum" sz="quarter" idx="12"/>
          </p:nvPr>
        </p:nvSpPr>
        <p:spPr/>
        <p:txBody>
          <a:bodyPr/>
          <a:lstStyle/>
          <a:p>
            <a:fld id="{7714C613-3614-764C-AD79-EA0F1A66E88A}" type="slidenum">
              <a:rPr lang="en-US" smtClean="0"/>
              <a:t>‹#›</a:t>
            </a:fld>
            <a:endParaRPr lang="en-US"/>
          </a:p>
        </p:txBody>
      </p:sp>
    </p:spTree>
    <p:extLst>
      <p:ext uri="{BB962C8B-B14F-4D97-AF65-F5344CB8AC3E}">
        <p14:creationId xmlns:p14="http://schemas.microsoft.com/office/powerpoint/2010/main" val="173623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0D6E1-205D-2BB9-63DB-9B3E6EB954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52619-7819-CE7A-102D-72F4A3612C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050FAD-A21B-7C72-E65B-0998948755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0806AB-064C-3D16-165E-6DA9449C14A0}"/>
              </a:ext>
            </a:extLst>
          </p:cNvPr>
          <p:cNvSpPr>
            <a:spLocks noGrp="1"/>
          </p:cNvSpPr>
          <p:nvPr>
            <p:ph type="dt" sz="half" idx="10"/>
          </p:nvPr>
        </p:nvSpPr>
        <p:spPr/>
        <p:txBody>
          <a:bodyPr/>
          <a:lstStyle/>
          <a:p>
            <a:fld id="{0DE9BF70-55A3-4542-862C-45471623641E}" type="datetimeFigureOut">
              <a:rPr lang="en-US" smtClean="0"/>
              <a:t>3/5/23</a:t>
            </a:fld>
            <a:endParaRPr lang="en-US"/>
          </a:p>
        </p:txBody>
      </p:sp>
      <p:sp>
        <p:nvSpPr>
          <p:cNvPr id="6" name="Footer Placeholder 5">
            <a:extLst>
              <a:ext uri="{FF2B5EF4-FFF2-40B4-BE49-F238E27FC236}">
                <a16:creationId xmlns:a16="http://schemas.microsoft.com/office/drawing/2014/main" id="{9C72384A-B7E4-447B-9B79-CF41652F38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C2441A-1D84-6E54-9D26-078A05F67AD4}"/>
              </a:ext>
            </a:extLst>
          </p:cNvPr>
          <p:cNvSpPr>
            <a:spLocks noGrp="1"/>
          </p:cNvSpPr>
          <p:nvPr>
            <p:ph type="sldNum" sz="quarter" idx="12"/>
          </p:nvPr>
        </p:nvSpPr>
        <p:spPr/>
        <p:txBody>
          <a:bodyPr/>
          <a:lstStyle/>
          <a:p>
            <a:fld id="{7714C613-3614-764C-AD79-EA0F1A66E88A}" type="slidenum">
              <a:rPr lang="en-US" smtClean="0"/>
              <a:t>‹#›</a:t>
            </a:fld>
            <a:endParaRPr lang="en-US"/>
          </a:p>
        </p:txBody>
      </p:sp>
    </p:spTree>
    <p:extLst>
      <p:ext uri="{BB962C8B-B14F-4D97-AF65-F5344CB8AC3E}">
        <p14:creationId xmlns:p14="http://schemas.microsoft.com/office/powerpoint/2010/main" val="2531253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8EAF0-CF44-969E-24F4-F1AD951853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551AF1-DD0F-1CEE-A0BD-369E444B22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B08B5B-4975-31F2-FD32-0F5838969E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7C4393-591E-2F44-C3F2-305237A37E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4FF6B8-B10D-D786-FA50-C3CE9590ED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14C104-7C42-603C-B404-B15C01D1FF74}"/>
              </a:ext>
            </a:extLst>
          </p:cNvPr>
          <p:cNvSpPr>
            <a:spLocks noGrp="1"/>
          </p:cNvSpPr>
          <p:nvPr>
            <p:ph type="dt" sz="half" idx="10"/>
          </p:nvPr>
        </p:nvSpPr>
        <p:spPr/>
        <p:txBody>
          <a:bodyPr/>
          <a:lstStyle/>
          <a:p>
            <a:fld id="{0DE9BF70-55A3-4542-862C-45471623641E}" type="datetimeFigureOut">
              <a:rPr lang="en-US" smtClean="0"/>
              <a:t>3/5/23</a:t>
            </a:fld>
            <a:endParaRPr lang="en-US"/>
          </a:p>
        </p:txBody>
      </p:sp>
      <p:sp>
        <p:nvSpPr>
          <p:cNvPr id="8" name="Footer Placeholder 7">
            <a:extLst>
              <a:ext uri="{FF2B5EF4-FFF2-40B4-BE49-F238E27FC236}">
                <a16:creationId xmlns:a16="http://schemas.microsoft.com/office/drawing/2014/main" id="{C1167687-1C04-6D9E-A077-2A15F0622B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7826BC-95BC-3ED6-1EF3-0676339F0573}"/>
              </a:ext>
            </a:extLst>
          </p:cNvPr>
          <p:cNvSpPr>
            <a:spLocks noGrp="1"/>
          </p:cNvSpPr>
          <p:nvPr>
            <p:ph type="sldNum" sz="quarter" idx="12"/>
          </p:nvPr>
        </p:nvSpPr>
        <p:spPr/>
        <p:txBody>
          <a:bodyPr/>
          <a:lstStyle/>
          <a:p>
            <a:fld id="{7714C613-3614-764C-AD79-EA0F1A66E88A}" type="slidenum">
              <a:rPr lang="en-US" smtClean="0"/>
              <a:t>‹#›</a:t>
            </a:fld>
            <a:endParaRPr lang="en-US"/>
          </a:p>
        </p:txBody>
      </p:sp>
    </p:spTree>
    <p:extLst>
      <p:ext uri="{BB962C8B-B14F-4D97-AF65-F5344CB8AC3E}">
        <p14:creationId xmlns:p14="http://schemas.microsoft.com/office/powerpoint/2010/main" val="1228977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1F176-C820-1185-FB5A-7FEE094083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4DB729-AC2A-266E-7836-DAD1E32BDA6E}"/>
              </a:ext>
            </a:extLst>
          </p:cNvPr>
          <p:cNvSpPr>
            <a:spLocks noGrp="1"/>
          </p:cNvSpPr>
          <p:nvPr>
            <p:ph type="dt" sz="half" idx="10"/>
          </p:nvPr>
        </p:nvSpPr>
        <p:spPr/>
        <p:txBody>
          <a:bodyPr/>
          <a:lstStyle/>
          <a:p>
            <a:fld id="{0DE9BF70-55A3-4542-862C-45471623641E}" type="datetimeFigureOut">
              <a:rPr lang="en-US" smtClean="0"/>
              <a:t>3/5/23</a:t>
            </a:fld>
            <a:endParaRPr lang="en-US"/>
          </a:p>
        </p:txBody>
      </p:sp>
      <p:sp>
        <p:nvSpPr>
          <p:cNvPr id="4" name="Footer Placeholder 3">
            <a:extLst>
              <a:ext uri="{FF2B5EF4-FFF2-40B4-BE49-F238E27FC236}">
                <a16:creationId xmlns:a16="http://schemas.microsoft.com/office/drawing/2014/main" id="{9D8E9B62-5F17-2911-6BE9-7070B65105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B4EA75-8A0F-64EB-1E9B-3F7172703276}"/>
              </a:ext>
            </a:extLst>
          </p:cNvPr>
          <p:cNvSpPr>
            <a:spLocks noGrp="1"/>
          </p:cNvSpPr>
          <p:nvPr>
            <p:ph type="sldNum" sz="quarter" idx="12"/>
          </p:nvPr>
        </p:nvSpPr>
        <p:spPr/>
        <p:txBody>
          <a:bodyPr/>
          <a:lstStyle/>
          <a:p>
            <a:fld id="{7714C613-3614-764C-AD79-EA0F1A66E88A}" type="slidenum">
              <a:rPr lang="en-US" smtClean="0"/>
              <a:t>‹#›</a:t>
            </a:fld>
            <a:endParaRPr lang="en-US"/>
          </a:p>
        </p:txBody>
      </p:sp>
    </p:spTree>
    <p:extLst>
      <p:ext uri="{BB962C8B-B14F-4D97-AF65-F5344CB8AC3E}">
        <p14:creationId xmlns:p14="http://schemas.microsoft.com/office/powerpoint/2010/main" val="1075830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D101D5-B385-CDC9-290B-7B8A0C7DE523}"/>
              </a:ext>
            </a:extLst>
          </p:cNvPr>
          <p:cNvSpPr>
            <a:spLocks noGrp="1"/>
          </p:cNvSpPr>
          <p:nvPr>
            <p:ph type="dt" sz="half" idx="10"/>
          </p:nvPr>
        </p:nvSpPr>
        <p:spPr/>
        <p:txBody>
          <a:bodyPr/>
          <a:lstStyle/>
          <a:p>
            <a:fld id="{0DE9BF70-55A3-4542-862C-45471623641E}" type="datetimeFigureOut">
              <a:rPr lang="en-US" smtClean="0"/>
              <a:t>3/5/23</a:t>
            </a:fld>
            <a:endParaRPr lang="en-US"/>
          </a:p>
        </p:txBody>
      </p:sp>
      <p:sp>
        <p:nvSpPr>
          <p:cNvPr id="3" name="Footer Placeholder 2">
            <a:extLst>
              <a:ext uri="{FF2B5EF4-FFF2-40B4-BE49-F238E27FC236}">
                <a16:creationId xmlns:a16="http://schemas.microsoft.com/office/drawing/2014/main" id="{8097200F-706A-7561-64EA-34DCD6204A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8E9664-3713-B3B8-6E9C-F6727602CD4C}"/>
              </a:ext>
            </a:extLst>
          </p:cNvPr>
          <p:cNvSpPr>
            <a:spLocks noGrp="1"/>
          </p:cNvSpPr>
          <p:nvPr>
            <p:ph type="sldNum" sz="quarter" idx="12"/>
          </p:nvPr>
        </p:nvSpPr>
        <p:spPr/>
        <p:txBody>
          <a:bodyPr/>
          <a:lstStyle/>
          <a:p>
            <a:fld id="{7714C613-3614-764C-AD79-EA0F1A66E88A}" type="slidenum">
              <a:rPr lang="en-US" smtClean="0"/>
              <a:t>‹#›</a:t>
            </a:fld>
            <a:endParaRPr lang="en-US"/>
          </a:p>
        </p:txBody>
      </p:sp>
    </p:spTree>
    <p:extLst>
      <p:ext uri="{BB962C8B-B14F-4D97-AF65-F5344CB8AC3E}">
        <p14:creationId xmlns:p14="http://schemas.microsoft.com/office/powerpoint/2010/main" val="725626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BD790-6F8A-24FB-B9BE-4EF6762F41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6526E6-B9D4-F373-6FBB-E34DD4A211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EAA93E-46F8-598D-D763-53F7DC8D12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8A7F19-C051-6070-AE16-022C05494757}"/>
              </a:ext>
            </a:extLst>
          </p:cNvPr>
          <p:cNvSpPr>
            <a:spLocks noGrp="1"/>
          </p:cNvSpPr>
          <p:nvPr>
            <p:ph type="dt" sz="half" idx="10"/>
          </p:nvPr>
        </p:nvSpPr>
        <p:spPr/>
        <p:txBody>
          <a:bodyPr/>
          <a:lstStyle/>
          <a:p>
            <a:fld id="{0DE9BF70-55A3-4542-862C-45471623641E}" type="datetimeFigureOut">
              <a:rPr lang="en-US" smtClean="0"/>
              <a:t>3/5/23</a:t>
            </a:fld>
            <a:endParaRPr lang="en-US"/>
          </a:p>
        </p:txBody>
      </p:sp>
      <p:sp>
        <p:nvSpPr>
          <p:cNvPr id="6" name="Footer Placeholder 5">
            <a:extLst>
              <a:ext uri="{FF2B5EF4-FFF2-40B4-BE49-F238E27FC236}">
                <a16:creationId xmlns:a16="http://schemas.microsoft.com/office/drawing/2014/main" id="{7C8AD933-FA8A-AC50-EED8-D988F83401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0560D0-28CA-86FA-D079-D53CD6A0DFF0}"/>
              </a:ext>
            </a:extLst>
          </p:cNvPr>
          <p:cNvSpPr>
            <a:spLocks noGrp="1"/>
          </p:cNvSpPr>
          <p:nvPr>
            <p:ph type="sldNum" sz="quarter" idx="12"/>
          </p:nvPr>
        </p:nvSpPr>
        <p:spPr/>
        <p:txBody>
          <a:bodyPr/>
          <a:lstStyle/>
          <a:p>
            <a:fld id="{7714C613-3614-764C-AD79-EA0F1A66E88A}" type="slidenum">
              <a:rPr lang="en-US" smtClean="0"/>
              <a:t>‹#›</a:t>
            </a:fld>
            <a:endParaRPr lang="en-US"/>
          </a:p>
        </p:txBody>
      </p:sp>
    </p:spTree>
    <p:extLst>
      <p:ext uri="{BB962C8B-B14F-4D97-AF65-F5344CB8AC3E}">
        <p14:creationId xmlns:p14="http://schemas.microsoft.com/office/powerpoint/2010/main" val="3847395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5AEC5-B710-C734-3496-847F186106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00A6CA-88B4-9C1A-A695-6EB0442320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91785C-8C51-77FF-4FAA-CE7AFCFFAE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D4AA3B-E7FF-371F-CB86-E087691DA40F}"/>
              </a:ext>
            </a:extLst>
          </p:cNvPr>
          <p:cNvSpPr>
            <a:spLocks noGrp="1"/>
          </p:cNvSpPr>
          <p:nvPr>
            <p:ph type="dt" sz="half" idx="10"/>
          </p:nvPr>
        </p:nvSpPr>
        <p:spPr/>
        <p:txBody>
          <a:bodyPr/>
          <a:lstStyle/>
          <a:p>
            <a:fld id="{0DE9BF70-55A3-4542-862C-45471623641E}" type="datetimeFigureOut">
              <a:rPr lang="en-US" smtClean="0"/>
              <a:t>3/5/23</a:t>
            </a:fld>
            <a:endParaRPr lang="en-US"/>
          </a:p>
        </p:txBody>
      </p:sp>
      <p:sp>
        <p:nvSpPr>
          <p:cNvPr id="6" name="Footer Placeholder 5">
            <a:extLst>
              <a:ext uri="{FF2B5EF4-FFF2-40B4-BE49-F238E27FC236}">
                <a16:creationId xmlns:a16="http://schemas.microsoft.com/office/drawing/2014/main" id="{4C752156-A0EB-FEBC-8B94-3BA7316B08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7E7CF0-8D13-389C-9606-4BDBF26024E9}"/>
              </a:ext>
            </a:extLst>
          </p:cNvPr>
          <p:cNvSpPr>
            <a:spLocks noGrp="1"/>
          </p:cNvSpPr>
          <p:nvPr>
            <p:ph type="sldNum" sz="quarter" idx="12"/>
          </p:nvPr>
        </p:nvSpPr>
        <p:spPr/>
        <p:txBody>
          <a:bodyPr/>
          <a:lstStyle/>
          <a:p>
            <a:fld id="{7714C613-3614-764C-AD79-EA0F1A66E88A}" type="slidenum">
              <a:rPr lang="en-US" smtClean="0"/>
              <a:t>‹#›</a:t>
            </a:fld>
            <a:endParaRPr lang="en-US"/>
          </a:p>
        </p:txBody>
      </p:sp>
    </p:spTree>
    <p:extLst>
      <p:ext uri="{BB962C8B-B14F-4D97-AF65-F5344CB8AC3E}">
        <p14:creationId xmlns:p14="http://schemas.microsoft.com/office/powerpoint/2010/main" val="3072961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4EB2B4-2AE5-06F4-70FC-1E4333A738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9F000B-8ED3-AFD9-72F0-11C4A0E2DF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E2C01-A81D-0EB3-353D-C2406323B6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E9BF70-55A3-4542-862C-45471623641E}" type="datetimeFigureOut">
              <a:rPr lang="en-US" smtClean="0"/>
              <a:t>3/5/23</a:t>
            </a:fld>
            <a:endParaRPr lang="en-US"/>
          </a:p>
        </p:txBody>
      </p:sp>
      <p:sp>
        <p:nvSpPr>
          <p:cNvPr id="5" name="Footer Placeholder 4">
            <a:extLst>
              <a:ext uri="{FF2B5EF4-FFF2-40B4-BE49-F238E27FC236}">
                <a16:creationId xmlns:a16="http://schemas.microsoft.com/office/drawing/2014/main" id="{79BB9D10-F02C-C385-6D3D-17D451C965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41EBEE-7557-3F5E-CFBE-E096A7875A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14C613-3614-764C-AD79-EA0F1A66E88A}" type="slidenum">
              <a:rPr lang="en-US" smtClean="0"/>
              <a:t>‹#›</a:t>
            </a:fld>
            <a:endParaRPr lang="en-US"/>
          </a:p>
        </p:txBody>
      </p:sp>
    </p:spTree>
    <p:extLst>
      <p:ext uri="{BB962C8B-B14F-4D97-AF65-F5344CB8AC3E}">
        <p14:creationId xmlns:p14="http://schemas.microsoft.com/office/powerpoint/2010/main" val="2233847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4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customXml" Target="../ink/ink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2.xml"/><Relationship Id="rId5" Type="http://schemas.openxmlformats.org/officeDocument/2006/relationships/image" Target="../media/image68.jpg"/><Relationship Id="rId4" Type="http://schemas.openxmlformats.org/officeDocument/2006/relationships/image" Target="../media/image67.jpg"/></Relationships>
</file>

<file path=ppt/slides/_rels/slide5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www.youtube.com/watch?v=l3XmKvA7nlk"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CE49EB-6CAF-4479-B93F-85773D92A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55DB214A-AC3F-373B-0562-F2D79AF546EE}"/>
              </a:ext>
            </a:extLst>
          </p:cNvPr>
          <p:cNvPicPr>
            <a:picLocks noChangeAspect="1"/>
          </p:cNvPicPr>
          <p:nvPr/>
        </p:nvPicPr>
        <p:blipFill rotWithShape="1">
          <a:blip r:embed="rId2"/>
          <a:srcRect r="-1" b="20360"/>
          <a:stretch/>
        </p:blipFill>
        <p:spPr>
          <a:xfrm>
            <a:off x="321733" y="321733"/>
            <a:ext cx="2161630" cy="2464210"/>
          </a:xfrm>
          <a:prstGeom prst="rect">
            <a:avLst/>
          </a:prstGeom>
        </p:spPr>
      </p:pic>
      <p:pic>
        <p:nvPicPr>
          <p:cNvPr id="11" name="Picture 10" descr="A person in a suit&#10;&#10;Description automatically generated with low confidence">
            <a:extLst>
              <a:ext uri="{FF2B5EF4-FFF2-40B4-BE49-F238E27FC236}">
                <a16:creationId xmlns:a16="http://schemas.microsoft.com/office/drawing/2014/main" id="{E1A3D0D5-08EC-72EE-335B-0020947B308F}"/>
              </a:ext>
            </a:extLst>
          </p:cNvPr>
          <p:cNvPicPr>
            <a:picLocks noChangeAspect="1"/>
          </p:cNvPicPr>
          <p:nvPr/>
        </p:nvPicPr>
        <p:blipFill rotWithShape="1">
          <a:blip r:embed="rId3"/>
          <a:srcRect r="-3" b="13573"/>
          <a:stretch/>
        </p:blipFill>
        <p:spPr>
          <a:xfrm>
            <a:off x="2675889" y="321730"/>
            <a:ext cx="2052924" cy="2464210"/>
          </a:xfrm>
          <a:prstGeom prst="rect">
            <a:avLst/>
          </a:prstGeom>
        </p:spPr>
      </p:pic>
      <p:pic>
        <p:nvPicPr>
          <p:cNvPr id="7" name="Picture 6" descr="A person wearing glasses&#10;&#10;Description automatically generated with medium confidence">
            <a:extLst>
              <a:ext uri="{FF2B5EF4-FFF2-40B4-BE49-F238E27FC236}">
                <a16:creationId xmlns:a16="http://schemas.microsoft.com/office/drawing/2014/main" id="{6170E56F-05C1-744F-DEAD-0A3C5C74624A}"/>
              </a:ext>
            </a:extLst>
          </p:cNvPr>
          <p:cNvPicPr>
            <a:picLocks noChangeAspect="1"/>
          </p:cNvPicPr>
          <p:nvPr/>
        </p:nvPicPr>
        <p:blipFill rotWithShape="1">
          <a:blip r:embed="rId4"/>
          <a:srcRect t="5773" b="35852"/>
          <a:stretch/>
        </p:blipFill>
        <p:spPr>
          <a:xfrm>
            <a:off x="321733" y="2957666"/>
            <a:ext cx="4407080" cy="3343134"/>
          </a:xfrm>
          <a:prstGeom prst="rect">
            <a:avLst/>
          </a:prstGeom>
        </p:spPr>
      </p:pic>
      <p:pic>
        <p:nvPicPr>
          <p:cNvPr id="5" name="Picture 4" descr="A picture containing text, person, wall, person&#10;&#10;Description automatically generated">
            <a:extLst>
              <a:ext uri="{FF2B5EF4-FFF2-40B4-BE49-F238E27FC236}">
                <a16:creationId xmlns:a16="http://schemas.microsoft.com/office/drawing/2014/main" id="{488C66F4-50FC-B1A9-D327-5D5A9E3C1859}"/>
              </a:ext>
            </a:extLst>
          </p:cNvPr>
          <p:cNvPicPr>
            <a:picLocks noChangeAspect="1"/>
          </p:cNvPicPr>
          <p:nvPr/>
        </p:nvPicPr>
        <p:blipFill rotWithShape="1">
          <a:blip r:embed="rId5"/>
          <a:srcRect t="962" r="1" b="27838"/>
          <a:stretch/>
        </p:blipFill>
        <p:spPr>
          <a:xfrm>
            <a:off x="4921339" y="321733"/>
            <a:ext cx="6948927" cy="5979070"/>
          </a:xfrm>
          <a:prstGeom prst="rect">
            <a:avLst/>
          </a:prstGeom>
        </p:spPr>
      </p:pic>
      <p:sp>
        <p:nvSpPr>
          <p:cNvPr id="12" name="TextBox 11">
            <a:extLst>
              <a:ext uri="{FF2B5EF4-FFF2-40B4-BE49-F238E27FC236}">
                <a16:creationId xmlns:a16="http://schemas.microsoft.com/office/drawing/2014/main" id="{C5FBB0DF-7754-E974-AC01-00A71CFA08D4}"/>
              </a:ext>
            </a:extLst>
          </p:cNvPr>
          <p:cNvSpPr txBox="1"/>
          <p:nvPr/>
        </p:nvSpPr>
        <p:spPr>
          <a:xfrm>
            <a:off x="9020433" y="469557"/>
            <a:ext cx="2718486" cy="1569660"/>
          </a:xfrm>
          <a:prstGeom prst="rect">
            <a:avLst/>
          </a:prstGeom>
          <a:noFill/>
        </p:spPr>
        <p:txBody>
          <a:bodyPr wrap="square" rtlCol="0">
            <a:spAutoFit/>
          </a:bodyPr>
          <a:lstStyle/>
          <a:p>
            <a:pPr algn="ctr"/>
            <a:r>
              <a:rPr lang="en-US" sz="2400" dirty="0">
                <a:solidFill>
                  <a:schemeClr val="bg1"/>
                </a:solidFill>
              </a:rPr>
              <a:t>The “Playboy of the Western World” riots,</a:t>
            </a:r>
          </a:p>
          <a:p>
            <a:pPr algn="ctr"/>
            <a:r>
              <a:rPr lang="en-US" sz="2400" dirty="0">
                <a:solidFill>
                  <a:schemeClr val="bg1"/>
                </a:solidFill>
              </a:rPr>
              <a:t>January, 1907</a:t>
            </a:r>
          </a:p>
        </p:txBody>
      </p:sp>
    </p:spTree>
    <p:extLst>
      <p:ext uri="{BB962C8B-B14F-4D97-AF65-F5344CB8AC3E}">
        <p14:creationId xmlns:p14="http://schemas.microsoft.com/office/powerpoint/2010/main" val="870908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47055A-A68F-2CEF-0F22-E2C4F43A441C}"/>
              </a:ext>
            </a:extLst>
          </p:cNvPr>
          <p:cNvSpPr txBox="1"/>
          <p:nvPr/>
        </p:nvSpPr>
        <p:spPr>
          <a:xfrm>
            <a:off x="1146089" y="450151"/>
            <a:ext cx="6910515" cy="5632311"/>
          </a:xfrm>
          <a:prstGeom prst="rect">
            <a:avLst/>
          </a:prstGeom>
          <a:noFill/>
        </p:spPr>
        <p:txBody>
          <a:bodyPr wrap="square">
            <a:spAutoFit/>
          </a:bodyPr>
          <a:lstStyle/>
          <a:p>
            <a:r>
              <a:rPr lang="en-US" sz="2000" b="0" i="0" dirty="0">
                <a:solidFill>
                  <a:srgbClr val="202122"/>
                </a:solidFill>
                <a:effectLst/>
                <a:latin typeface="Arial" panose="020B0604020202020204" pitchFamily="34" charset="0"/>
              </a:rPr>
              <a:t>I will arise and go now, and go to Innisfree,</a:t>
            </a:r>
            <a:br>
              <a:rPr lang="en-US" sz="2000" dirty="0"/>
            </a:br>
            <a:r>
              <a:rPr lang="en-US" sz="2000" b="0" i="0" dirty="0">
                <a:solidFill>
                  <a:srgbClr val="202122"/>
                </a:solidFill>
                <a:effectLst/>
                <a:latin typeface="Arial" panose="020B0604020202020204" pitchFamily="34" charset="0"/>
              </a:rPr>
              <a:t>And a small cabin build there, of clay and wattles made.</a:t>
            </a:r>
            <a:br>
              <a:rPr lang="en-US" sz="2000" dirty="0"/>
            </a:br>
            <a:r>
              <a:rPr lang="en-US" sz="2000" b="0" i="0" dirty="0">
                <a:solidFill>
                  <a:srgbClr val="202122"/>
                </a:solidFill>
                <a:effectLst/>
                <a:latin typeface="Arial" panose="020B0604020202020204" pitchFamily="34" charset="0"/>
              </a:rPr>
              <a:t>Nine bean rows will I have there, a hive for the honey bee,</a:t>
            </a:r>
            <a:br>
              <a:rPr lang="en-US" sz="2000" dirty="0"/>
            </a:br>
            <a:r>
              <a:rPr lang="en-US" sz="2000" b="0" i="0" dirty="0">
                <a:solidFill>
                  <a:srgbClr val="202122"/>
                </a:solidFill>
                <a:effectLst/>
                <a:latin typeface="Arial" panose="020B0604020202020204" pitchFamily="34" charset="0"/>
              </a:rPr>
              <a:t>And live alone in the bee-loud glade.</a:t>
            </a:r>
            <a:br>
              <a:rPr lang="en-US" sz="2000" dirty="0"/>
            </a:br>
            <a:endParaRPr lang="en-US" sz="2000" dirty="0"/>
          </a:p>
          <a:p>
            <a:br>
              <a:rPr lang="en-US" sz="2000" dirty="0"/>
            </a:br>
            <a:r>
              <a:rPr lang="en-US" sz="2000" b="0" i="0" dirty="0">
                <a:solidFill>
                  <a:srgbClr val="202122"/>
                </a:solidFill>
                <a:effectLst/>
                <a:latin typeface="Arial" panose="020B0604020202020204" pitchFamily="34" charset="0"/>
              </a:rPr>
              <a:t>And I shall have some peace there, for peace comes dropping slow,</a:t>
            </a:r>
            <a:br>
              <a:rPr lang="en-US" sz="2000" dirty="0"/>
            </a:br>
            <a:r>
              <a:rPr lang="en-US" sz="2000" b="0" i="0" dirty="0">
                <a:solidFill>
                  <a:srgbClr val="202122"/>
                </a:solidFill>
                <a:effectLst/>
                <a:latin typeface="Arial" panose="020B0604020202020204" pitchFamily="34" charset="0"/>
              </a:rPr>
              <a:t>Dropping from the veils of the morning to where the cricket sings;</a:t>
            </a:r>
            <a:br>
              <a:rPr lang="en-US" sz="2000" dirty="0"/>
            </a:br>
            <a:r>
              <a:rPr lang="en-US" sz="2000" b="0" i="0" dirty="0">
                <a:solidFill>
                  <a:srgbClr val="202122"/>
                </a:solidFill>
                <a:effectLst/>
                <a:latin typeface="Arial" panose="020B0604020202020204" pitchFamily="34" charset="0"/>
              </a:rPr>
              <a:t>There midnight's all a glimmer, and noon a purple glow,</a:t>
            </a:r>
            <a:br>
              <a:rPr lang="en-US" sz="2000" dirty="0"/>
            </a:br>
            <a:r>
              <a:rPr lang="en-US" sz="2000" b="0" i="0" dirty="0">
                <a:solidFill>
                  <a:srgbClr val="202122"/>
                </a:solidFill>
                <a:effectLst/>
                <a:latin typeface="Arial" panose="020B0604020202020204" pitchFamily="34" charset="0"/>
              </a:rPr>
              <a:t>And evening full of the linnet's wings.</a:t>
            </a:r>
            <a:br>
              <a:rPr lang="en-US" sz="2000" dirty="0"/>
            </a:br>
            <a:endParaRPr lang="en-US" sz="2000" dirty="0"/>
          </a:p>
          <a:p>
            <a:br>
              <a:rPr lang="en-US" sz="2000" dirty="0"/>
            </a:br>
            <a:r>
              <a:rPr lang="en-US" sz="2000" b="0" i="0" dirty="0">
                <a:solidFill>
                  <a:srgbClr val="202122"/>
                </a:solidFill>
                <a:effectLst/>
                <a:latin typeface="Arial" panose="020B0604020202020204" pitchFamily="34" charset="0"/>
              </a:rPr>
              <a:t>I will arise and go now, for always night and day</a:t>
            </a:r>
            <a:br>
              <a:rPr lang="en-US" sz="2000" dirty="0"/>
            </a:br>
            <a:r>
              <a:rPr lang="en-US" sz="2000" b="0" i="0" dirty="0">
                <a:solidFill>
                  <a:srgbClr val="202122"/>
                </a:solidFill>
                <a:effectLst/>
                <a:latin typeface="Arial" panose="020B0604020202020204" pitchFamily="34" charset="0"/>
              </a:rPr>
              <a:t>I hear lake water lapping with low sounds by the shore;</a:t>
            </a:r>
            <a:br>
              <a:rPr lang="en-US" sz="2000" dirty="0"/>
            </a:br>
            <a:r>
              <a:rPr lang="en-US" sz="2000" b="0" i="0" dirty="0">
                <a:solidFill>
                  <a:srgbClr val="202122"/>
                </a:solidFill>
                <a:effectLst/>
                <a:latin typeface="Arial" panose="020B0604020202020204" pitchFamily="34" charset="0"/>
              </a:rPr>
              <a:t>While I stand on the roadway, or on the pavements grey,</a:t>
            </a:r>
            <a:br>
              <a:rPr lang="en-US" sz="2000" dirty="0"/>
            </a:br>
            <a:r>
              <a:rPr lang="en-US" sz="2000" b="0" i="0" dirty="0">
                <a:solidFill>
                  <a:srgbClr val="202122"/>
                </a:solidFill>
                <a:effectLst/>
                <a:latin typeface="Arial" panose="020B0604020202020204" pitchFamily="34" charset="0"/>
              </a:rPr>
              <a:t>I hear it in the deep heart's core.</a:t>
            </a:r>
            <a:endParaRPr lang="en-US" sz="2000" dirty="0"/>
          </a:p>
        </p:txBody>
      </p:sp>
      <p:sp>
        <p:nvSpPr>
          <p:cNvPr id="6" name="TextBox 5">
            <a:extLst>
              <a:ext uri="{FF2B5EF4-FFF2-40B4-BE49-F238E27FC236}">
                <a16:creationId xmlns:a16="http://schemas.microsoft.com/office/drawing/2014/main" id="{BF868833-8EB4-EBAF-04E9-A73B96FF3869}"/>
              </a:ext>
            </a:extLst>
          </p:cNvPr>
          <p:cNvSpPr txBox="1"/>
          <p:nvPr/>
        </p:nvSpPr>
        <p:spPr>
          <a:xfrm>
            <a:off x="5177481" y="6363730"/>
            <a:ext cx="3419078" cy="369332"/>
          </a:xfrm>
          <a:prstGeom prst="rect">
            <a:avLst/>
          </a:prstGeom>
          <a:noFill/>
        </p:spPr>
        <p:txBody>
          <a:bodyPr wrap="none" rtlCol="0">
            <a:spAutoFit/>
          </a:bodyPr>
          <a:lstStyle/>
          <a:p>
            <a:r>
              <a:rPr lang="en-US" dirty="0"/>
              <a:t>“The Lake Isle of Innisfree,”    1890</a:t>
            </a:r>
          </a:p>
        </p:txBody>
      </p:sp>
    </p:spTree>
    <p:extLst>
      <p:ext uri="{BB962C8B-B14F-4D97-AF65-F5344CB8AC3E}">
        <p14:creationId xmlns:p14="http://schemas.microsoft.com/office/powerpoint/2010/main" val="473471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BBC54C-B514-C280-0908-9BB0979F1B89}"/>
              </a:ext>
            </a:extLst>
          </p:cNvPr>
          <p:cNvPicPr>
            <a:picLocks noChangeAspect="1"/>
          </p:cNvPicPr>
          <p:nvPr/>
        </p:nvPicPr>
        <p:blipFill rotWithShape="1">
          <a:blip r:embed="rId2"/>
          <a:srcRect l="6094" r="12141"/>
          <a:stretch/>
        </p:blipFill>
        <p:spPr>
          <a:xfrm>
            <a:off x="321733" y="321733"/>
            <a:ext cx="11548534" cy="6214534"/>
          </a:xfrm>
          <a:prstGeom prst="rect">
            <a:avLst/>
          </a:prstGeom>
        </p:spPr>
      </p:pic>
    </p:spTree>
    <p:extLst>
      <p:ext uri="{BB962C8B-B14F-4D97-AF65-F5344CB8AC3E}">
        <p14:creationId xmlns:p14="http://schemas.microsoft.com/office/powerpoint/2010/main" val="3464463862"/>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7F93B1-2B5C-9A81-80B5-F3C2BE27D3C6}"/>
              </a:ext>
            </a:extLst>
          </p:cNvPr>
          <p:cNvSpPr txBox="1"/>
          <p:nvPr/>
        </p:nvSpPr>
        <p:spPr>
          <a:xfrm>
            <a:off x="6271508" y="1248032"/>
            <a:ext cx="8676051" cy="4001095"/>
          </a:xfrm>
          <a:prstGeom prst="rect">
            <a:avLst/>
          </a:prstGeom>
          <a:noFill/>
        </p:spPr>
        <p:txBody>
          <a:bodyPr wrap="square">
            <a:spAutoFit/>
          </a:bodyPr>
          <a:lstStyle/>
          <a:p>
            <a:pPr algn="l" fontAlgn="base"/>
            <a:br>
              <a:rPr lang="en-US" b="0" i="0" dirty="0">
                <a:solidFill>
                  <a:srgbClr val="000000"/>
                </a:solidFill>
                <a:effectLst/>
                <a:latin typeface="adobe-garamond-pro"/>
              </a:rPr>
            </a:br>
            <a:endParaRPr lang="en-US" b="0" i="0" dirty="0">
              <a:solidFill>
                <a:srgbClr val="000000"/>
              </a:solidFill>
              <a:effectLst/>
              <a:latin typeface="adobe-garamond-pro"/>
            </a:endParaRPr>
          </a:p>
          <a:p>
            <a:pPr algn="l" fontAlgn="base"/>
            <a:br>
              <a:rPr lang="en-US" b="0" i="0" dirty="0">
                <a:solidFill>
                  <a:srgbClr val="000000"/>
                </a:solidFill>
                <a:effectLst/>
                <a:latin typeface="adobe-garamond-pro"/>
              </a:rPr>
            </a:br>
            <a:endParaRPr lang="en-US" sz="2000" b="0" i="1" dirty="0">
              <a:solidFill>
                <a:srgbClr val="000000"/>
              </a:solidFill>
              <a:effectLst/>
              <a:latin typeface="adobe-garamond-pro"/>
            </a:endParaRPr>
          </a:p>
          <a:p>
            <a:pPr algn="l" fontAlgn="base"/>
            <a:r>
              <a:rPr lang="en-US" sz="2000" b="0" i="1" dirty="0">
                <a:solidFill>
                  <a:srgbClr val="000000"/>
                </a:solidFill>
                <a:effectLst/>
                <a:latin typeface="adobe-garamond-pro"/>
              </a:rPr>
              <a:t>I had a thought for no one’s but your ears:   </a:t>
            </a:r>
            <a:br>
              <a:rPr lang="en-US" sz="2000" b="0" i="1" dirty="0">
                <a:solidFill>
                  <a:srgbClr val="000000"/>
                </a:solidFill>
                <a:effectLst/>
                <a:latin typeface="adobe-garamond-pro"/>
              </a:rPr>
            </a:br>
            <a:endParaRPr lang="en-US" sz="2000" b="0" i="1" dirty="0">
              <a:solidFill>
                <a:srgbClr val="000000"/>
              </a:solidFill>
              <a:effectLst/>
              <a:latin typeface="adobe-garamond-pro"/>
            </a:endParaRPr>
          </a:p>
          <a:p>
            <a:pPr algn="l" fontAlgn="base"/>
            <a:r>
              <a:rPr lang="en-US" sz="2000" b="0" i="1" dirty="0">
                <a:solidFill>
                  <a:srgbClr val="000000"/>
                </a:solidFill>
                <a:effectLst/>
                <a:latin typeface="adobe-garamond-pro"/>
              </a:rPr>
              <a:t>That you were beautiful, and that I strove   </a:t>
            </a:r>
            <a:br>
              <a:rPr lang="en-US" sz="2000" b="0" i="1" dirty="0">
                <a:solidFill>
                  <a:srgbClr val="000000"/>
                </a:solidFill>
                <a:effectLst/>
                <a:latin typeface="adobe-garamond-pro"/>
              </a:rPr>
            </a:br>
            <a:endParaRPr lang="en-US" sz="2000" b="0" i="1" dirty="0">
              <a:solidFill>
                <a:srgbClr val="000000"/>
              </a:solidFill>
              <a:effectLst/>
              <a:latin typeface="adobe-garamond-pro"/>
            </a:endParaRPr>
          </a:p>
          <a:p>
            <a:pPr algn="l" fontAlgn="base"/>
            <a:r>
              <a:rPr lang="en-US" sz="2000" b="0" i="1" dirty="0">
                <a:solidFill>
                  <a:srgbClr val="000000"/>
                </a:solidFill>
                <a:effectLst/>
                <a:latin typeface="adobe-garamond-pro"/>
              </a:rPr>
              <a:t>To love you in the old high way of love;</a:t>
            </a:r>
            <a:br>
              <a:rPr lang="en-US" sz="2000" b="0" i="1" dirty="0">
                <a:solidFill>
                  <a:srgbClr val="000000"/>
                </a:solidFill>
                <a:effectLst/>
                <a:latin typeface="adobe-garamond-pro"/>
              </a:rPr>
            </a:br>
            <a:endParaRPr lang="en-US" sz="2000" b="0" i="1" dirty="0">
              <a:solidFill>
                <a:srgbClr val="000000"/>
              </a:solidFill>
              <a:effectLst/>
              <a:latin typeface="adobe-garamond-pro"/>
            </a:endParaRPr>
          </a:p>
          <a:p>
            <a:pPr algn="l" fontAlgn="base"/>
            <a:r>
              <a:rPr lang="en-US" sz="2000" b="0" i="1" dirty="0">
                <a:solidFill>
                  <a:srgbClr val="000000"/>
                </a:solidFill>
                <a:effectLst/>
                <a:latin typeface="adobe-garamond-pro"/>
              </a:rPr>
              <a:t>That it had all seemed happy, and yet we’d grown   </a:t>
            </a:r>
            <a:br>
              <a:rPr lang="en-US" sz="2000" b="0" i="1" dirty="0">
                <a:solidFill>
                  <a:srgbClr val="000000"/>
                </a:solidFill>
                <a:effectLst/>
                <a:latin typeface="adobe-garamond-pro"/>
              </a:rPr>
            </a:br>
            <a:endParaRPr lang="en-US" sz="2000" b="0" i="1" dirty="0">
              <a:solidFill>
                <a:srgbClr val="000000"/>
              </a:solidFill>
              <a:effectLst/>
              <a:latin typeface="adobe-garamond-pro"/>
            </a:endParaRPr>
          </a:p>
          <a:p>
            <a:pPr algn="l" fontAlgn="base"/>
            <a:r>
              <a:rPr lang="en-US" sz="2000" b="0" i="1" dirty="0">
                <a:solidFill>
                  <a:srgbClr val="000000"/>
                </a:solidFill>
                <a:effectLst/>
                <a:latin typeface="adobe-garamond-pro"/>
              </a:rPr>
              <a:t>As weary-hearted as that hollow moon.</a:t>
            </a:r>
          </a:p>
        </p:txBody>
      </p:sp>
      <p:sp>
        <p:nvSpPr>
          <p:cNvPr id="6" name="TextBox 5">
            <a:extLst>
              <a:ext uri="{FF2B5EF4-FFF2-40B4-BE49-F238E27FC236}">
                <a16:creationId xmlns:a16="http://schemas.microsoft.com/office/drawing/2014/main" id="{F67CCF3B-1069-3BA6-9180-CE7A755FFBB3}"/>
              </a:ext>
            </a:extLst>
          </p:cNvPr>
          <p:cNvSpPr txBox="1"/>
          <p:nvPr/>
        </p:nvSpPr>
        <p:spPr>
          <a:xfrm rot="10800000" flipV="1">
            <a:off x="111211" y="955186"/>
            <a:ext cx="5399903" cy="3477875"/>
          </a:xfrm>
          <a:prstGeom prst="rect">
            <a:avLst/>
          </a:prstGeom>
          <a:noFill/>
        </p:spPr>
        <p:txBody>
          <a:bodyPr wrap="square" rtlCol="0">
            <a:spAutoFit/>
          </a:bodyPr>
          <a:lstStyle/>
          <a:p>
            <a:r>
              <a:rPr lang="en-US" sz="2000" i="1" dirty="0"/>
              <a:t>We sat grown quiet at the name of love;   </a:t>
            </a:r>
          </a:p>
          <a:p>
            <a:endParaRPr lang="en-US" sz="2000" i="1" dirty="0"/>
          </a:p>
          <a:p>
            <a:r>
              <a:rPr lang="en-US" sz="2000" i="1" dirty="0"/>
              <a:t>We saw the last embers of daylight die,   </a:t>
            </a:r>
          </a:p>
          <a:p>
            <a:endParaRPr lang="en-US" sz="2000" i="1" dirty="0"/>
          </a:p>
          <a:p>
            <a:r>
              <a:rPr lang="en-US" sz="2000" i="1" dirty="0"/>
              <a:t>And in the trembling blue-green of the sky   </a:t>
            </a:r>
          </a:p>
          <a:p>
            <a:endParaRPr lang="en-US" sz="2000" i="1" dirty="0"/>
          </a:p>
          <a:p>
            <a:r>
              <a:rPr lang="en-US" sz="2000" i="1" dirty="0"/>
              <a:t>A moon, worn as if it had </a:t>
            </a:r>
            <a:r>
              <a:rPr lang="en-US" sz="2000" i="1" dirty="0" err="1"/>
              <a:t>een</a:t>
            </a:r>
            <a:r>
              <a:rPr lang="en-US" sz="2000" i="1" dirty="0"/>
              <a:t> a shell   </a:t>
            </a:r>
          </a:p>
          <a:p>
            <a:endParaRPr lang="en-US" sz="2000" i="1" dirty="0"/>
          </a:p>
          <a:p>
            <a:r>
              <a:rPr lang="en-US" sz="2000" i="1" dirty="0"/>
              <a:t>Washed by time’s waters as they rose and fell   </a:t>
            </a:r>
          </a:p>
          <a:p>
            <a:endParaRPr lang="en-US" sz="2000" i="1" dirty="0"/>
          </a:p>
          <a:p>
            <a:r>
              <a:rPr lang="en-US" sz="2000" i="1" dirty="0"/>
              <a:t>About the stars and broke in days and years</a:t>
            </a:r>
            <a:r>
              <a:rPr lang="en-US" i="1" dirty="0"/>
              <a:t>.</a:t>
            </a:r>
          </a:p>
        </p:txBody>
      </p:sp>
      <p:sp>
        <p:nvSpPr>
          <p:cNvPr id="7" name="TextBox 6">
            <a:extLst>
              <a:ext uri="{FF2B5EF4-FFF2-40B4-BE49-F238E27FC236}">
                <a16:creationId xmlns:a16="http://schemas.microsoft.com/office/drawing/2014/main" id="{F763658D-F096-8EC8-D987-083E30FDEFFE}"/>
              </a:ext>
            </a:extLst>
          </p:cNvPr>
          <p:cNvSpPr txBox="1"/>
          <p:nvPr/>
        </p:nvSpPr>
        <p:spPr>
          <a:xfrm>
            <a:off x="8143103" y="704335"/>
            <a:ext cx="3188043" cy="923330"/>
          </a:xfrm>
          <a:prstGeom prst="rect">
            <a:avLst/>
          </a:prstGeom>
          <a:noFill/>
        </p:spPr>
        <p:txBody>
          <a:bodyPr wrap="square" rtlCol="0">
            <a:spAutoFit/>
          </a:bodyPr>
          <a:lstStyle/>
          <a:p>
            <a:pPr algn="ctr"/>
            <a:r>
              <a:rPr lang="en-US" dirty="0"/>
              <a:t>From “Adam’s Curse”      </a:t>
            </a:r>
          </a:p>
          <a:p>
            <a:pPr algn="ctr"/>
            <a:endParaRPr lang="en-US" dirty="0"/>
          </a:p>
          <a:p>
            <a:pPr algn="ctr"/>
            <a:r>
              <a:rPr lang="en-US" dirty="0"/>
              <a:t> 1903</a:t>
            </a:r>
          </a:p>
        </p:txBody>
      </p:sp>
      <p:pic>
        <p:nvPicPr>
          <p:cNvPr id="10" name="Picture 9">
            <a:extLst>
              <a:ext uri="{FF2B5EF4-FFF2-40B4-BE49-F238E27FC236}">
                <a16:creationId xmlns:a16="http://schemas.microsoft.com/office/drawing/2014/main" id="{74E49760-5867-DDA1-0E68-54F200D9CC2E}"/>
              </a:ext>
            </a:extLst>
          </p:cNvPr>
          <p:cNvPicPr>
            <a:picLocks noChangeAspect="1"/>
          </p:cNvPicPr>
          <p:nvPr/>
        </p:nvPicPr>
        <p:blipFill>
          <a:blip r:embed="rId2"/>
          <a:stretch>
            <a:fillRect/>
          </a:stretch>
        </p:blipFill>
        <p:spPr>
          <a:xfrm>
            <a:off x="4028953" y="4433062"/>
            <a:ext cx="1905503" cy="2328607"/>
          </a:xfrm>
          <a:prstGeom prst="rect">
            <a:avLst/>
          </a:prstGeom>
        </p:spPr>
      </p:pic>
    </p:spTree>
    <p:extLst>
      <p:ext uri="{BB962C8B-B14F-4D97-AF65-F5344CB8AC3E}">
        <p14:creationId xmlns:p14="http://schemas.microsoft.com/office/powerpoint/2010/main" val="3466662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C60341-8F9C-9823-452F-CFFFAF0A1672}"/>
              </a:ext>
            </a:extLst>
          </p:cNvPr>
          <p:cNvSpPr txBox="1"/>
          <p:nvPr/>
        </p:nvSpPr>
        <p:spPr>
          <a:xfrm>
            <a:off x="197708" y="1136822"/>
            <a:ext cx="5498757" cy="1938992"/>
          </a:xfrm>
          <a:prstGeom prst="rect">
            <a:avLst/>
          </a:prstGeom>
          <a:noFill/>
        </p:spPr>
        <p:txBody>
          <a:bodyPr wrap="square" rtlCol="0">
            <a:spAutoFit/>
          </a:bodyPr>
          <a:lstStyle/>
          <a:p>
            <a:r>
              <a:rPr lang="en-US" sz="2400" b="0" i="0" dirty="0">
                <a:solidFill>
                  <a:srgbClr val="000000"/>
                </a:solidFill>
                <a:effectLst/>
                <a:latin typeface="AvenirNext" panose="020B0503020202020204" pitchFamily="34" charset="0"/>
              </a:rPr>
              <a:t>When we come at the end of time,  </a:t>
            </a:r>
            <a:br>
              <a:rPr lang="en-US" sz="2400" dirty="0"/>
            </a:br>
            <a:r>
              <a:rPr lang="en-US" sz="2400" b="0" i="0" dirty="0">
                <a:solidFill>
                  <a:srgbClr val="000000"/>
                </a:solidFill>
                <a:effectLst/>
                <a:latin typeface="AvenirNext" panose="020B0503020202020204" pitchFamily="34" charset="0"/>
              </a:rPr>
              <a:t>To Peter sitting in state,   </a:t>
            </a:r>
            <a:br>
              <a:rPr lang="en-US" sz="2400" dirty="0"/>
            </a:br>
            <a:r>
              <a:rPr lang="en-US" sz="2400" b="0" i="0" dirty="0">
                <a:solidFill>
                  <a:srgbClr val="000000"/>
                </a:solidFill>
                <a:effectLst/>
                <a:latin typeface="AvenirNext" panose="020B0503020202020204" pitchFamily="34" charset="0"/>
              </a:rPr>
              <a:t>He will smile on the three old spirits,  </a:t>
            </a:r>
            <a:br>
              <a:rPr lang="en-US" sz="2400" dirty="0"/>
            </a:br>
            <a:r>
              <a:rPr lang="en-US" sz="2400" b="0" i="0" dirty="0">
                <a:solidFill>
                  <a:srgbClr val="000000"/>
                </a:solidFill>
                <a:effectLst/>
                <a:latin typeface="AvenirNext" panose="020B0503020202020204" pitchFamily="34" charset="0"/>
              </a:rPr>
              <a:t>But call me first through the gate;  </a:t>
            </a:r>
            <a:br>
              <a:rPr lang="en-US" sz="2400" dirty="0"/>
            </a:br>
            <a:r>
              <a:rPr lang="en-US" sz="2400" b="0" i="0" dirty="0">
                <a:solidFill>
                  <a:srgbClr val="000000"/>
                </a:solidFill>
                <a:effectLst/>
                <a:latin typeface="AvenirNext" panose="020B0503020202020204" pitchFamily="34" charset="0"/>
              </a:rPr>
              <a:t>  </a:t>
            </a:r>
            <a:endParaRPr lang="en-US" sz="2400" dirty="0"/>
          </a:p>
        </p:txBody>
      </p:sp>
      <p:sp>
        <p:nvSpPr>
          <p:cNvPr id="5" name="TextBox 4">
            <a:extLst>
              <a:ext uri="{FF2B5EF4-FFF2-40B4-BE49-F238E27FC236}">
                <a16:creationId xmlns:a16="http://schemas.microsoft.com/office/drawing/2014/main" id="{F9CD5ACD-BF91-6EF1-44A6-27F96D518523}"/>
              </a:ext>
            </a:extLst>
          </p:cNvPr>
          <p:cNvSpPr txBox="1"/>
          <p:nvPr/>
        </p:nvSpPr>
        <p:spPr>
          <a:xfrm>
            <a:off x="5696465" y="2570206"/>
            <a:ext cx="5535827" cy="3416320"/>
          </a:xfrm>
          <a:prstGeom prst="rect">
            <a:avLst/>
          </a:prstGeom>
          <a:noFill/>
        </p:spPr>
        <p:txBody>
          <a:bodyPr wrap="square" rtlCol="0">
            <a:spAutoFit/>
          </a:bodyPr>
          <a:lstStyle/>
          <a:p>
            <a:r>
              <a:rPr lang="en-US" sz="2400" b="0" i="0" dirty="0">
                <a:solidFill>
                  <a:srgbClr val="000000"/>
                </a:solidFill>
                <a:effectLst/>
                <a:latin typeface="AvenirNext" panose="020B0503020202020204" pitchFamily="34" charset="0"/>
              </a:rPr>
              <a:t>For the good are always the merry,  </a:t>
            </a:r>
            <a:br>
              <a:rPr lang="en-US" sz="2400" dirty="0"/>
            </a:br>
            <a:r>
              <a:rPr lang="en-US" sz="2400" b="0" i="0" dirty="0">
                <a:solidFill>
                  <a:srgbClr val="000000"/>
                </a:solidFill>
                <a:effectLst/>
                <a:latin typeface="AvenirNext" panose="020B0503020202020204" pitchFamily="34" charset="0"/>
              </a:rPr>
              <a:t>Save by an evil chance,  </a:t>
            </a:r>
            <a:br>
              <a:rPr lang="en-US" sz="2400" dirty="0"/>
            </a:br>
            <a:r>
              <a:rPr lang="en-US" sz="2400" b="0" i="0" dirty="0">
                <a:solidFill>
                  <a:srgbClr val="000000"/>
                </a:solidFill>
                <a:effectLst/>
                <a:latin typeface="AvenirNext" panose="020B0503020202020204" pitchFamily="34" charset="0"/>
              </a:rPr>
              <a:t>And the merry love the fiddle   </a:t>
            </a:r>
            <a:br>
              <a:rPr lang="en-US" sz="2400" dirty="0"/>
            </a:br>
            <a:r>
              <a:rPr lang="en-US" sz="2400" b="0" i="0" dirty="0">
                <a:solidFill>
                  <a:srgbClr val="000000"/>
                </a:solidFill>
                <a:effectLst/>
                <a:latin typeface="AvenirNext" panose="020B0503020202020204" pitchFamily="34" charset="0"/>
              </a:rPr>
              <a:t>And the merry love to dance:  </a:t>
            </a:r>
            <a:br>
              <a:rPr lang="en-US" sz="2400" dirty="0"/>
            </a:br>
            <a:r>
              <a:rPr lang="en-US" sz="2400" b="0" i="0" dirty="0">
                <a:solidFill>
                  <a:srgbClr val="000000"/>
                </a:solidFill>
                <a:effectLst/>
                <a:latin typeface="AvenirNext" panose="020B0503020202020204" pitchFamily="34" charset="0"/>
              </a:rPr>
              <a:t>  </a:t>
            </a:r>
            <a:br>
              <a:rPr lang="en-US" sz="2400" dirty="0"/>
            </a:br>
            <a:r>
              <a:rPr lang="en-US" sz="2400" b="0" i="0" dirty="0">
                <a:solidFill>
                  <a:srgbClr val="000000"/>
                </a:solidFill>
                <a:effectLst/>
                <a:latin typeface="AvenirNext" panose="020B0503020202020204" pitchFamily="34" charset="0"/>
              </a:rPr>
              <a:t>And when the folk there spy me,  </a:t>
            </a:r>
            <a:br>
              <a:rPr lang="en-US" sz="2400" dirty="0"/>
            </a:br>
            <a:r>
              <a:rPr lang="en-US" sz="2400" b="0" i="0" dirty="0">
                <a:solidFill>
                  <a:srgbClr val="000000"/>
                </a:solidFill>
                <a:effectLst/>
                <a:latin typeface="AvenirNext" panose="020B0503020202020204" pitchFamily="34" charset="0"/>
              </a:rPr>
              <a:t>They will all come up to me,  </a:t>
            </a:r>
            <a:br>
              <a:rPr lang="en-US" sz="2400" dirty="0"/>
            </a:br>
            <a:r>
              <a:rPr lang="en-US" sz="2400" b="0" i="0" dirty="0">
                <a:solidFill>
                  <a:srgbClr val="000000"/>
                </a:solidFill>
                <a:effectLst/>
                <a:latin typeface="AvenirNext" panose="020B0503020202020204" pitchFamily="34" charset="0"/>
              </a:rPr>
              <a:t>With ‘Here is the fiddler of </a:t>
            </a:r>
            <a:r>
              <a:rPr lang="en-US" sz="2400" b="0" i="0" dirty="0" err="1">
                <a:solidFill>
                  <a:srgbClr val="000000"/>
                </a:solidFill>
                <a:effectLst/>
                <a:latin typeface="AvenirNext" panose="020B0503020202020204" pitchFamily="34" charset="0"/>
              </a:rPr>
              <a:t>Dooney</a:t>
            </a:r>
            <a:r>
              <a:rPr lang="en-US" sz="2400" b="0" i="0" dirty="0">
                <a:solidFill>
                  <a:srgbClr val="000000"/>
                </a:solidFill>
                <a:effectLst/>
                <a:latin typeface="AvenirNext" panose="020B0503020202020204" pitchFamily="34" charset="0"/>
              </a:rPr>
              <a:t>!’  </a:t>
            </a:r>
            <a:br>
              <a:rPr lang="en-US" sz="2400" dirty="0"/>
            </a:br>
            <a:r>
              <a:rPr lang="en-US" sz="2400" b="0" i="0" dirty="0">
                <a:solidFill>
                  <a:srgbClr val="000000"/>
                </a:solidFill>
                <a:effectLst/>
                <a:latin typeface="AvenirNext" panose="020B0503020202020204" pitchFamily="34" charset="0"/>
              </a:rPr>
              <a:t>And dance like a wave of the sea.</a:t>
            </a:r>
            <a:endParaRPr lang="en-US" sz="2400" dirty="0"/>
          </a:p>
        </p:txBody>
      </p:sp>
      <p:sp>
        <p:nvSpPr>
          <p:cNvPr id="6" name="TextBox 5">
            <a:extLst>
              <a:ext uri="{FF2B5EF4-FFF2-40B4-BE49-F238E27FC236}">
                <a16:creationId xmlns:a16="http://schemas.microsoft.com/office/drawing/2014/main" id="{396398A7-2BD1-4746-CF0B-1DD87919A03E}"/>
              </a:ext>
            </a:extLst>
          </p:cNvPr>
          <p:cNvSpPr txBox="1"/>
          <p:nvPr/>
        </p:nvSpPr>
        <p:spPr>
          <a:xfrm>
            <a:off x="4300151" y="556054"/>
            <a:ext cx="3798669" cy="369332"/>
          </a:xfrm>
          <a:prstGeom prst="rect">
            <a:avLst/>
          </a:prstGeom>
          <a:noFill/>
        </p:spPr>
        <p:txBody>
          <a:bodyPr wrap="none" rtlCol="0">
            <a:spAutoFit/>
          </a:bodyPr>
          <a:lstStyle/>
          <a:p>
            <a:r>
              <a:rPr lang="en-US" dirty="0"/>
              <a:t>From “The Fiddler of </a:t>
            </a:r>
            <a:r>
              <a:rPr lang="en-US" dirty="0" err="1"/>
              <a:t>Dooney</a:t>
            </a:r>
            <a:r>
              <a:rPr lang="en-US" dirty="0"/>
              <a:t>”      1892</a:t>
            </a:r>
          </a:p>
        </p:txBody>
      </p:sp>
      <p:pic>
        <p:nvPicPr>
          <p:cNvPr id="7" name="Picture 6">
            <a:extLst>
              <a:ext uri="{FF2B5EF4-FFF2-40B4-BE49-F238E27FC236}">
                <a16:creationId xmlns:a16="http://schemas.microsoft.com/office/drawing/2014/main" id="{39C4FD98-BBD9-2975-9D6C-DF7E303140BA}"/>
              </a:ext>
            </a:extLst>
          </p:cNvPr>
          <p:cNvPicPr>
            <a:picLocks noChangeAspect="1"/>
          </p:cNvPicPr>
          <p:nvPr/>
        </p:nvPicPr>
        <p:blipFill>
          <a:blip r:embed="rId3"/>
          <a:stretch>
            <a:fillRect/>
          </a:stretch>
        </p:blipFill>
        <p:spPr>
          <a:xfrm>
            <a:off x="1648575" y="3075814"/>
            <a:ext cx="2597022" cy="3416321"/>
          </a:xfrm>
          <a:prstGeom prst="rect">
            <a:avLst/>
          </a:prstGeom>
        </p:spPr>
      </p:pic>
    </p:spTree>
    <p:extLst>
      <p:ext uri="{BB962C8B-B14F-4D97-AF65-F5344CB8AC3E}">
        <p14:creationId xmlns:p14="http://schemas.microsoft.com/office/powerpoint/2010/main" val="3242986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 person&#10;&#10;Description automatically generated">
            <a:extLst>
              <a:ext uri="{FF2B5EF4-FFF2-40B4-BE49-F238E27FC236}">
                <a16:creationId xmlns:a16="http://schemas.microsoft.com/office/drawing/2014/main" id="{CAF58EEE-B21A-78A5-4262-BD99CD9991F3}"/>
              </a:ext>
            </a:extLst>
          </p:cNvPr>
          <p:cNvPicPr>
            <a:picLocks noChangeAspect="1"/>
          </p:cNvPicPr>
          <p:nvPr/>
        </p:nvPicPr>
        <p:blipFill rotWithShape="1">
          <a:blip r:embed="rId2"/>
          <a:srcRect b="21407"/>
          <a:stretch/>
        </p:blipFill>
        <p:spPr>
          <a:xfrm>
            <a:off x="0" y="10"/>
            <a:ext cx="6095980" cy="6857990"/>
          </a:xfrm>
          <a:prstGeom prst="rect">
            <a:avLst/>
          </a:prstGeom>
        </p:spPr>
      </p:pic>
      <p:pic>
        <p:nvPicPr>
          <p:cNvPr id="7" name="Picture 6" descr="A picture containing text, person, standing, bowed instrument&#10;&#10;Description automatically generated">
            <a:extLst>
              <a:ext uri="{FF2B5EF4-FFF2-40B4-BE49-F238E27FC236}">
                <a16:creationId xmlns:a16="http://schemas.microsoft.com/office/drawing/2014/main" id="{43340640-1A41-8E17-9273-7EF8C9F91531}"/>
              </a:ext>
            </a:extLst>
          </p:cNvPr>
          <p:cNvPicPr>
            <a:picLocks noChangeAspect="1"/>
          </p:cNvPicPr>
          <p:nvPr/>
        </p:nvPicPr>
        <p:blipFill rotWithShape="1">
          <a:blip r:embed="rId3"/>
          <a:srcRect b="23918"/>
          <a:stretch/>
        </p:blipFill>
        <p:spPr>
          <a:xfrm>
            <a:off x="6096000" y="10"/>
            <a:ext cx="6096000" cy="6857990"/>
          </a:xfrm>
          <a:prstGeom prst="rect">
            <a:avLst/>
          </a:prstGeom>
        </p:spPr>
      </p:pic>
      <p:sp>
        <p:nvSpPr>
          <p:cNvPr id="2" name="TextBox 1">
            <a:extLst>
              <a:ext uri="{FF2B5EF4-FFF2-40B4-BE49-F238E27FC236}">
                <a16:creationId xmlns:a16="http://schemas.microsoft.com/office/drawing/2014/main" id="{22FE6D5D-878C-1EE7-F734-9DA9B9DF8032}"/>
              </a:ext>
            </a:extLst>
          </p:cNvPr>
          <p:cNvSpPr txBox="1"/>
          <p:nvPr/>
        </p:nvSpPr>
        <p:spPr>
          <a:xfrm>
            <a:off x="4351283" y="252099"/>
            <a:ext cx="1605680" cy="1938992"/>
          </a:xfrm>
          <a:prstGeom prst="rect">
            <a:avLst/>
          </a:prstGeom>
          <a:noFill/>
        </p:spPr>
        <p:txBody>
          <a:bodyPr wrap="square" rtlCol="0">
            <a:spAutoFit/>
          </a:bodyPr>
          <a:lstStyle/>
          <a:p>
            <a:pPr algn="ctr"/>
            <a:r>
              <a:rPr lang="en-US" sz="2400" dirty="0"/>
              <a:t>Lady Augusta Gregory,</a:t>
            </a:r>
          </a:p>
          <a:p>
            <a:pPr algn="ctr"/>
            <a:endParaRPr lang="en-US" sz="2400" dirty="0"/>
          </a:p>
          <a:p>
            <a:pPr algn="ctr"/>
            <a:r>
              <a:rPr lang="en-US" sz="2400" dirty="0"/>
              <a:t>1852-1932</a:t>
            </a:r>
          </a:p>
        </p:txBody>
      </p:sp>
    </p:spTree>
    <p:extLst>
      <p:ext uri="{BB962C8B-B14F-4D97-AF65-F5344CB8AC3E}">
        <p14:creationId xmlns:p14="http://schemas.microsoft.com/office/powerpoint/2010/main" val="221772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6E6B38-6D40-8EE6-7DF5-B2A81F43BB88}"/>
              </a:ext>
            </a:extLst>
          </p:cNvPr>
          <p:cNvPicPr>
            <a:picLocks noChangeAspect="1"/>
          </p:cNvPicPr>
          <p:nvPr/>
        </p:nvPicPr>
        <p:blipFill rotWithShape="1">
          <a:blip r:embed="rId2"/>
          <a:srcRect l="1168" r="3977" b="1"/>
          <a:stretch/>
        </p:blipFill>
        <p:spPr>
          <a:xfrm>
            <a:off x="5162052" y="3272588"/>
            <a:ext cx="6105382" cy="3585411"/>
          </a:xfrm>
          <a:prstGeom prst="rect">
            <a:avLst/>
          </a:prstGeom>
        </p:spPr>
      </p:pic>
      <p:pic>
        <p:nvPicPr>
          <p:cNvPr id="4" name="Picture 3">
            <a:extLst>
              <a:ext uri="{FF2B5EF4-FFF2-40B4-BE49-F238E27FC236}">
                <a16:creationId xmlns:a16="http://schemas.microsoft.com/office/drawing/2014/main" id="{AC7FA2C0-2764-DE6E-D8F9-20D76E84A7A4}"/>
              </a:ext>
            </a:extLst>
          </p:cNvPr>
          <p:cNvPicPr>
            <a:picLocks noChangeAspect="1"/>
          </p:cNvPicPr>
          <p:nvPr/>
        </p:nvPicPr>
        <p:blipFill rotWithShape="1">
          <a:blip r:embed="rId3"/>
          <a:srcRect r="-2" b="5330"/>
          <a:stretch/>
        </p:blipFill>
        <p:spPr>
          <a:xfrm>
            <a:off x="0" y="0"/>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27" name="Rectangle 20">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2">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4">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9A4DF89-E5CB-EA24-B654-1F90218B5A88}"/>
              </a:ext>
            </a:extLst>
          </p:cNvPr>
          <p:cNvSpPr txBox="1"/>
          <p:nvPr/>
        </p:nvSpPr>
        <p:spPr>
          <a:xfrm>
            <a:off x="924566" y="5463711"/>
            <a:ext cx="3595816" cy="461665"/>
          </a:xfrm>
          <a:prstGeom prst="rect">
            <a:avLst/>
          </a:prstGeom>
          <a:noFill/>
        </p:spPr>
        <p:txBody>
          <a:bodyPr wrap="square" rtlCol="0">
            <a:spAutoFit/>
          </a:bodyPr>
          <a:lstStyle/>
          <a:p>
            <a:r>
              <a:rPr lang="en-US" sz="2400" dirty="0"/>
              <a:t>The Abbey Theatre c.1907</a:t>
            </a:r>
          </a:p>
        </p:txBody>
      </p:sp>
    </p:spTree>
    <p:extLst>
      <p:ext uri="{BB962C8B-B14F-4D97-AF65-F5344CB8AC3E}">
        <p14:creationId xmlns:p14="http://schemas.microsoft.com/office/powerpoint/2010/main" val="2582856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79E1A1-8614-5408-7C13-76BECC8AC612}"/>
              </a:ext>
            </a:extLst>
          </p:cNvPr>
          <p:cNvPicPr>
            <a:picLocks noChangeAspect="1"/>
          </p:cNvPicPr>
          <p:nvPr/>
        </p:nvPicPr>
        <p:blipFill rotWithShape="1">
          <a:blip r:embed="rId2"/>
          <a:srcRect t="5396" r="-1" b="13986"/>
          <a:stretch/>
        </p:blipFill>
        <p:spPr>
          <a:xfrm>
            <a:off x="321733" y="321733"/>
            <a:ext cx="11548534" cy="6214534"/>
          </a:xfrm>
          <a:prstGeom prst="rect">
            <a:avLst/>
          </a:prstGeom>
        </p:spPr>
      </p:pic>
      <p:sp>
        <p:nvSpPr>
          <p:cNvPr id="5" name="TextBox 4">
            <a:extLst>
              <a:ext uri="{FF2B5EF4-FFF2-40B4-BE49-F238E27FC236}">
                <a16:creationId xmlns:a16="http://schemas.microsoft.com/office/drawing/2014/main" id="{0CEAA29A-11EF-977E-A31E-3170D1DB8E27}"/>
              </a:ext>
            </a:extLst>
          </p:cNvPr>
          <p:cNvSpPr txBox="1"/>
          <p:nvPr/>
        </p:nvSpPr>
        <p:spPr>
          <a:xfrm>
            <a:off x="220717" y="574766"/>
            <a:ext cx="12742541" cy="430887"/>
          </a:xfrm>
          <a:prstGeom prst="rect">
            <a:avLst/>
          </a:prstGeom>
          <a:noFill/>
        </p:spPr>
        <p:txBody>
          <a:bodyPr wrap="square" rtlCol="0">
            <a:spAutoFit/>
          </a:bodyPr>
          <a:lstStyle/>
          <a:p>
            <a:r>
              <a:rPr lang="en-US" sz="2200" dirty="0">
                <a:solidFill>
                  <a:schemeClr val="bg1"/>
                </a:solidFill>
              </a:rPr>
              <a:t>National Theatre (London) :  1962-76 at the Old Vic, and then on the South Bank of the Thames</a:t>
            </a:r>
          </a:p>
        </p:txBody>
      </p:sp>
    </p:spTree>
    <p:extLst>
      <p:ext uri="{BB962C8B-B14F-4D97-AF65-F5344CB8AC3E}">
        <p14:creationId xmlns:p14="http://schemas.microsoft.com/office/powerpoint/2010/main" val="135493770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7B629F0-A4DF-529B-A2B4-5BDAA735287F}"/>
              </a:ext>
            </a:extLst>
          </p:cNvPr>
          <p:cNvPicPr>
            <a:picLocks noChangeAspect="1"/>
          </p:cNvPicPr>
          <p:nvPr/>
        </p:nvPicPr>
        <p:blipFill>
          <a:blip r:embed="rId2"/>
          <a:stretch>
            <a:fillRect/>
          </a:stretch>
        </p:blipFill>
        <p:spPr>
          <a:xfrm>
            <a:off x="1491197" y="1123527"/>
            <a:ext cx="9209600" cy="4604800"/>
          </a:xfrm>
          <a:prstGeom prst="rect">
            <a:avLst/>
          </a:prstGeom>
        </p:spPr>
      </p:pic>
      <p:sp>
        <p:nvSpPr>
          <p:cNvPr id="5" name="TextBox 4">
            <a:extLst>
              <a:ext uri="{FF2B5EF4-FFF2-40B4-BE49-F238E27FC236}">
                <a16:creationId xmlns:a16="http://schemas.microsoft.com/office/drawing/2014/main" id="{7E316F94-3377-F4FE-4FBF-96062C8BA70E}"/>
              </a:ext>
            </a:extLst>
          </p:cNvPr>
          <p:cNvSpPr txBox="1"/>
          <p:nvPr/>
        </p:nvSpPr>
        <p:spPr>
          <a:xfrm>
            <a:off x="3448594" y="5728327"/>
            <a:ext cx="5081453" cy="430887"/>
          </a:xfrm>
          <a:prstGeom prst="rect">
            <a:avLst/>
          </a:prstGeom>
          <a:noFill/>
        </p:spPr>
        <p:txBody>
          <a:bodyPr wrap="square" rtlCol="0">
            <a:spAutoFit/>
          </a:bodyPr>
          <a:lstStyle/>
          <a:p>
            <a:r>
              <a:rPr lang="en-US" sz="2200" dirty="0"/>
              <a:t>Kennedy Center, Washington DC, 1971 --</a:t>
            </a:r>
          </a:p>
        </p:txBody>
      </p:sp>
    </p:spTree>
    <p:extLst>
      <p:ext uri="{BB962C8B-B14F-4D97-AF65-F5344CB8AC3E}">
        <p14:creationId xmlns:p14="http://schemas.microsoft.com/office/powerpoint/2010/main" val="848475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A4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D625568-C71A-88A2-A700-3F86261F655D}"/>
              </a:ext>
            </a:extLst>
          </p:cNvPr>
          <p:cNvPicPr>
            <a:picLocks noChangeAspect="1"/>
          </p:cNvPicPr>
          <p:nvPr/>
        </p:nvPicPr>
        <p:blipFill>
          <a:blip r:embed="rId2"/>
          <a:stretch>
            <a:fillRect/>
          </a:stretch>
        </p:blipFill>
        <p:spPr>
          <a:xfrm>
            <a:off x="643467" y="1043517"/>
            <a:ext cx="10905066" cy="4770966"/>
          </a:xfrm>
          <a:prstGeom prst="rect">
            <a:avLst/>
          </a:prstGeom>
        </p:spPr>
      </p:pic>
      <p:sp>
        <p:nvSpPr>
          <p:cNvPr id="5" name="TextBox 4">
            <a:extLst>
              <a:ext uri="{FF2B5EF4-FFF2-40B4-BE49-F238E27FC236}">
                <a16:creationId xmlns:a16="http://schemas.microsoft.com/office/drawing/2014/main" id="{34F0519E-CC7F-B8D0-7271-A022C8C6459F}"/>
              </a:ext>
            </a:extLst>
          </p:cNvPr>
          <p:cNvSpPr txBox="1"/>
          <p:nvPr/>
        </p:nvSpPr>
        <p:spPr>
          <a:xfrm>
            <a:off x="3265714" y="5911545"/>
            <a:ext cx="6531429" cy="430887"/>
          </a:xfrm>
          <a:prstGeom prst="rect">
            <a:avLst/>
          </a:prstGeom>
          <a:noFill/>
        </p:spPr>
        <p:txBody>
          <a:bodyPr wrap="square" rtlCol="0">
            <a:spAutoFit/>
          </a:bodyPr>
          <a:lstStyle/>
          <a:p>
            <a:r>
              <a:rPr lang="en-US" sz="2200" dirty="0"/>
              <a:t>Wolf Trap National Park for the Performing Arts, 1968 --</a:t>
            </a:r>
          </a:p>
        </p:txBody>
      </p:sp>
    </p:spTree>
    <p:extLst>
      <p:ext uri="{BB962C8B-B14F-4D97-AF65-F5344CB8AC3E}">
        <p14:creationId xmlns:p14="http://schemas.microsoft.com/office/powerpoint/2010/main" val="3253135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white house with a grass roof&#10;&#10;Description automatically generated with low confidence">
            <a:extLst>
              <a:ext uri="{FF2B5EF4-FFF2-40B4-BE49-F238E27FC236}">
                <a16:creationId xmlns:a16="http://schemas.microsoft.com/office/drawing/2014/main" id="{7277FB3B-BD0E-30FB-0315-75E11CB53AE6}"/>
              </a:ext>
            </a:extLst>
          </p:cNvPr>
          <p:cNvPicPr>
            <a:picLocks noChangeAspect="1"/>
          </p:cNvPicPr>
          <p:nvPr/>
        </p:nvPicPr>
        <p:blipFill rotWithShape="1">
          <a:blip r:embed="rId2"/>
          <a:srcRect l="10315" r="11836" b="-2"/>
          <a:stretch/>
        </p:blipFill>
        <p:spPr>
          <a:xfrm>
            <a:off x="0" y="0"/>
            <a:ext cx="7998205" cy="6858000"/>
          </a:xfrm>
          <a:prstGeom prst="rect">
            <a:avLst/>
          </a:prstGeom>
        </p:spPr>
      </p:pic>
      <p:pic>
        <p:nvPicPr>
          <p:cNvPr id="7" name="Picture 6" descr="A person standing next to a stack of rocks&#10;&#10;Description automatically generated with medium confidence">
            <a:extLst>
              <a:ext uri="{FF2B5EF4-FFF2-40B4-BE49-F238E27FC236}">
                <a16:creationId xmlns:a16="http://schemas.microsoft.com/office/drawing/2014/main" id="{265DE7AB-0D99-E4EB-33F5-BB27F3139608}"/>
              </a:ext>
            </a:extLst>
          </p:cNvPr>
          <p:cNvPicPr>
            <a:picLocks noChangeAspect="1"/>
          </p:cNvPicPr>
          <p:nvPr/>
        </p:nvPicPr>
        <p:blipFill rotWithShape="1">
          <a:blip r:embed="rId3"/>
          <a:srcRect l="29040" r="20817" b="2"/>
          <a:stretch/>
        </p:blipFill>
        <p:spPr>
          <a:xfrm>
            <a:off x="7998225" y="-1"/>
            <a:ext cx="4193775" cy="6857999"/>
          </a:xfrm>
          <a:prstGeom prst="rect">
            <a:avLst/>
          </a:prstGeom>
        </p:spPr>
      </p:pic>
      <p:sp>
        <p:nvSpPr>
          <p:cNvPr id="8" name="TextBox 7">
            <a:extLst>
              <a:ext uri="{FF2B5EF4-FFF2-40B4-BE49-F238E27FC236}">
                <a16:creationId xmlns:a16="http://schemas.microsoft.com/office/drawing/2014/main" id="{121EE887-752C-12DE-CA7B-22658E08D50D}"/>
              </a:ext>
            </a:extLst>
          </p:cNvPr>
          <p:cNvSpPr txBox="1"/>
          <p:nvPr/>
        </p:nvSpPr>
        <p:spPr>
          <a:xfrm>
            <a:off x="1285102" y="432486"/>
            <a:ext cx="4777462" cy="461665"/>
          </a:xfrm>
          <a:prstGeom prst="rect">
            <a:avLst/>
          </a:prstGeom>
          <a:noFill/>
        </p:spPr>
        <p:txBody>
          <a:bodyPr wrap="none" rtlCol="0">
            <a:spAutoFit/>
          </a:bodyPr>
          <a:lstStyle/>
          <a:p>
            <a:r>
              <a:rPr lang="en-US" sz="2400" dirty="0"/>
              <a:t>Synge in the Aran Islands, 1898-1901</a:t>
            </a:r>
          </a:p>
        </p:txBody>
      </p:sp>
    </p:spTree>
    <p:extLst>
      <p:ext uri="{BB962C8B-B14F-4D97-AF65-F5344CB8AC3E}">
        <p14:creationId xmlns:p14="http://schemas.microsoft.com/office/powerpoint/2010/main" val="2104790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4D57257-785E-D2DE-22C7-D57B095E0089}"/>
              </a:ext>
            </a:extLst>
          </p:cNvPr>
          <p:cNvPicPr>
            <a:picLocks noChangeAspect="1"/>
          </p:cNvPicPr>
          <p:nvPr/>
        </p:nvPicPr>
        <p:blipFill>
          <a:blip r:embed="rId2"/>
          <a:stretch>
            <a:fillRect/>
          </a:stretch>
        </p:blipFill>
        <p:spPr>
          <a:xfrm>
            <a:off x="6849936" y="643467"/>
            <a:ext cx="4025093" cy="5571066"/>
          </a:xfrm>
          <a:prstGeom prst="rect">
            <a:avLst/>
          </a:prstGeom>
        </p:spPr>
      </p:pic>
      <p:sp>
        <p:nvSpPr>
          <p:cNvPr id="22" name="Rectangle 21">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E327AE7-DE33-FEAD-4D29-CC3D2DDDAB5F}"/>
              </a:ext>
            </a:extLst>
          </p:cNvPr>
          <p:cNvPicPr>
            <a:picLocks noChangeAspect="1"/>
          </p:cNvPicPr>
          <p:nvPr/>
        </p:nvPicPr>
        <p:blipFill>
          <a:blip r:embed="rId3"/>
          <a:stretch>
            <a:fillRect/>
          </a:stretch>
        </p:blipFill>
        <p:spPr>
          <a:xfrm>
            <a:off x="1518919" y="643467"/>
            <a:ext cx="3621192" cy="5571066"/>
          </a:xfrm>
          <a:prstGeom prst="rect">
            <a:avLst/>
          </a:prstGeom>
        </p:spPr>
      </p:pic>
    </p:spTree>
    <p:extLst>
      <p:ext uri="{BB962C8B-B14F-4D97-AF65-F5344CB8AC3E}">
        <p14:creationId xmlns:p14="http://schemas.microsoft.com/office/powerpoint/2010/main" val="3050176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05A6B3-3B7C-5090-321E-664E9D515F2C}"/>
              </a:ext>
            </a:extLst>
          </p:cNvPr>
          <p:cNvPicPr>
            <a:picLocks noChangeAspect="1"/>
          </p:cNvPicPr>
          <p:nvPr/>
        </p:nvPicPr>
        <p:blipFill>
          <a:blip r:embed="rId2"/>
          <a:stretch>
            <a:fillRect/>
          </a:stretch>
        </p:blipFill>
        <p:spPr>
          <a:xfrm>
            <a:off x="1003278" y="484632"/>
            <a:ext cx="3651016" cy="5888737"/>
          </a:xfrm>
          <a:prstGeom prst="rect">
            <a:avLst/>
          </a:prstGeom>
        </p:spPr>
      </p:pic>
      <p:pic>
        <p:nvPicPr>
          <p:cNvPr id="5" name="Picture 4">
            <a:extLst>
              <a:ext uri="{FF2B5EF4-FFF2-40B4-BE49-F238E27FC236}">
                <a16:creationId xmlns:a16="http://schemas.microsoft.com/office/drawing/2014/main" id="{AE949ED3-2E5C-7844-12E7-F9873CF5F917}"/>
              </a:ext>
            </a:extLst>
          </p:cNvPr>
          <p:cNvPicPr>
            <a:picLocks noChangeAspect="1"/>
          </p:cNvPicPr>
          <p:nvPr/>
        </p:nvPicPr>
        <p:blipFill>
          <a:blip r:embed="rId3"/>
          <a:stretch>
            <a:fillRect/>
          </a:stretch>
        </p:blipFill>
        <p:spPr>
          <a:xfrm>
            <a:off x="4976029" y="719638"/>
            <a:ext cx="6731338" cy="5418725"/>
          </a:xfrm>
          <a:prstGeom prst="rect">
            <a:avLst/>
          </a:prstGeom>
        </p:spPr>
      </p:pic>
      <p:sp>
        <p:nvSpPr>
          <p:cNvPr id="6" name="TextBox 5">
            <a:extLst>
              <a:ext uri="{FF2B5EF4-FFF2-40B4-BE49-F238E27FC236}">
                <a16:creationId xmlns:a16="http://schemas.microsoft.com/office/drawing/2014/main" id="{F24BB51F-EE0F-E7DB-6C11-C74D544A83B8}"/>
              </a:ext>
            </a:extLst>
          </p:cNvPr>
          <p:cNvSpPr txBox="1"/>
          <p:nvPr/>
        </p:nvSpPr>
        <p:spPr>
          <a:xfrm>
            <a:off x="6449132" y="6366705"/>
            <a:ext cx="4052584" cy="461665"/>
          </a:xfrm>
          <a:prstGeom prst="rect">
            <a:avLst/>
          </a:prstGeom>
          <a:noFill/>
        </p:spPr>
        <p:txBody>
          <a:bodyPr wrap="none" rtlCol="0">
            <a:spAutoFit/>
          </a:bodyPr>
          <a:lstStyle/>
          <a:p>
            <a:r>
              <a:rPr lang="en-US" sz="2400" dirty="0"/>
              <a:t>Program from the 1903 Season</a:t>
            </a:r>
          </a:p>
        </p:txBody>
      </p:sp>
    </p:spTree>
    <p:extLst>
      <p:ext uri="{BB962C8B-B14F-4D97-AF65-F5344CB8AC3E}">
        <p14:creationId xmlns:p14="http://schemas.microsoft.com/office/powerpoint/2010/main" val="2199570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Shape 43">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text, outdoor&#10;&#10;Description automatically generated">
            <a:extLst>
              <a:ext uri="{FF2B5EF4-FFF2-40B4-BE49-F238E27FC236}">
                <a16:creationId xmlns:a16="http://schemas.microsoft.com/office/drawing/2014/main" id="{0040CF1C-921B-55C7-2429-3A8E4E4B3BFB}"/>
              </a:ext>
            </a:extLst>
          </p:cNvPr>
          <p:cNvPicPr>
            <a:picLocks noChangeAspect="1"/>
          </p:cNvPicPr>
          <p:nvPr/>
        </p:nvPicPr>
        <p:blipFill>
          <a:blip r:embed="rId2"/>
          <a:stretch>
            <a:fillRect/>
          </a:stretch>
        </p:blipFill>
        <p:spPr>
          <a:xfrm>
            <a:off x="938004" y="983891"/>
            <a:ext cx="2741946" cy="3993126"/>
          </a:xfrm>
          <a:prstGeom prst="rect">
            <a:avLst/>
          </a:prstGeom>
        </p:spPr>
      </p:pic>
      <p:sp>
        <p:nvSpPr>
          <p:cNvPr id="46" name="Freeform: Shape 45">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picture containing person&#10;&#10;Description automatically generated">
            <a:extLst>
              <a:ext uri="{FF2B5EF4-FFF2-40B4-BE49-F238E27FC236}">
                <a16:creationId xmlns:a16="http://schemas.microsoft.com/office/drawing/2014/main" id="{5C3A3358-CB50-3700-7BAC-C82A61739C40}"/>
              </a:ext>
            </a:extLst>
          </p:cNvPr>
          <p:cNvPicPr>
            <a:picLocks noChangeAspect="1"/>
          </p:cNvPicPr>
          <p:nvPr/>
        </p:nvPicPr>
        <p:blipFill>
          <a:blip r:embed="rId3"/>
          <a:stretch>
            <a:fillRect/>
          </a:stretch>
        </p:blipFill>
        <p:spPr>
          <a:xfrm>
            <a:off x="5583990" y="1715030"/>
            <a:ext cx="5943238" cy="3967112"/>
          </a:xfrm>
          <a:prstGeom prst="rect">
            <a:avLst/>
          </a:prstGeom>
        </p:spPr>
      </p:pic>
    </p:spTree>
    <p:extLst>
      <p:ext uri="{BB962C8B-B14F-4D97-AF65-F5344CB8AC3E}">
        <p14:creationId xmlns:p14="http://schemas.microsoft.com/office/powerpoint/2010/main" val="3624467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erson sitting at a table&#10;&#10;Description automatically generated with low confidence">
            <a:extLst>
              <a:ext uri="{FF2B5EF4-FFF2-40B4-BE49-F238E27FC236}">
                <a16:creationId xmlns:a16="http://schemas.microsoft.com/office/drawing/2014/main" id="{6609A96F-9F10-9D59-AC8D-74127C565B5E}"/>
              </a:ext>
            </a:extLst>
          </p:cNvPr>
          <p:cNvPicPr>
            <a:picLocks noGrp="1" noChangeAspect="1"/>
          </p:cNvPicPr>
          <p:nvPr>
            <p:ph idx="1"/>
          </p:nvPr>
        </p:nvPicPr>
        <p:blipFill rotWithShape="1">
          <a:blip r:embed="rId2"/>
          <a:srcRect b="15746"/>
          <a:stretch/>
        </p:blipFill>
        <p:spPr>
          <a:xfrm>
            <a:off x="20" y="1282"/>
            <a:ext cx="12191980" cy="6856718"/>
          </a:xfrm>
          <a:prstGeom prst="rect">
            <a:avLst/>
          </a:prstGeom>
        </p:spPr>
      </p:pic>
    </p:spTree>
    <p:extLst>
      <p:ext uri="{BB962C8B-B14F-4D97-AF65-F5344CB8AC3E}">
        <p14:creationId xmlns:p14="http://schemas.microsoft.com/office/powerpoint/2010/main" val="1913388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CD0DC2-F215-D46D-4EF6-FD80456059E1}"/>
              </a:ext>
            </a:extLst>
          </p:cNvPr>
          <p:cNvSpPr txBox="1"/>
          <p:nvPr/>
        </p:nvSpPr>
        <p:spPr>
          <a:xfrm>
            <a:off x="1093076" y="599090"/>
            <a:ext cx="6463862" cy="3416320"/>
          </a:xfrm>
          <a:prstGeom prst="rect">
            <a:avLst/>
          </a:prstGeom>
          <a:noFill/>
        </p:spPr>
        <p:txBody>
          <a:bodyPr wrap="square">
            <a:spAutoFit/>
          </a:bodyPr>
          <a:lstStyle/>
          <a:p>
            <a:r>
              <a:rPr lang="en-US" b="0" i="0" dirty="0">
                <a:solidFill>
                  <a:srgbClr val="000000"/>
                </a:solidFill>
                <a:effectLst/>
                <a:latin typeface="sans-serif, Helvetica, Geneva, Arial, SunSans-Regular"/>
              </a:rPr>
              <a:t>MAURYA: </a:t>
            </a:r>
            <a:r>
              <a:rPr lang="en-US" b="0" i="1" dirty="0">
                <a:solidFill>
                  <a:srgbClr val="000000"/>
                </a:solidFill>
                <a:effectLst/>
                <a:latin typeface="sans-serif, Helvetica, Geneva, Arial, SunSans-Regular"/>
              </a:rPr>
              <a:t>(continues without hearing anything)</a:t>
            </a:r>
            <a:r>
              <a:rPr lang="en-US" b="0" i="0" dirty="0">
                <a:solidFill>
                  <a:srgbClr val="000000"/>
                </a:solidFill>
                <a:effectLst/>
                <a:latin typeface="sans-serif, Helvetica, Geneva, Arial, SunSans-Regular"/>
              </a:rPr>
              <a:t> There was Sheamus and his father, and his own father again, were lost in a dark night, and not a stick or sign was seen of them when the sun went up. There was Patch after was drowned out of a curagh that turned over. I was sitting here with Bartley, and he a baby, lying on my two knees, and I seen two women, and three women, and four women coming in, and they crossing themselves, and not saying a word. I looked out then, and there were men coming after them, and they holding a thing in the half of a red sail, and water dripping out of it--it was a dry day, Nora--and leaving a track to the door.</a:t>
            </a:r>
          </a:p>
          <a:p>
            <a:endParaRPr lang="en-US" dirty="0">
              <a:solidFill>
                <a:srgbClr val="000000"/>
              </a:solidFill>
              <a:latin typeface="sans-serif, Helvetica, Geneva, Arial, SunSans-Regular"/>
            </a:endParaRPr>
          </a:p>
          <a:p>
            <a:r>
              <a:rPr lang="en-US" dirty="0">
                <a:solidFill>
                  <a:srgbClr val="000000"/>
                </a:solidFill>
                <a:latin typeface="sans-serif, Helvetica, Geneva, Arial, SunSans-Regular"/>
              </a:rPr>
              <a:t>…</a:t>
            </a:r>
            <a:endParaRPr lang="en-US" dirty="0"/>
          </a:p>
        </p:txBody>
      </p:sp>
      <p:sp>
        <p:nvSpPr>
          <p:cNvPr id="9" name="TextBox 8">
            <a:extLst>
              <a:ext uri="{FF2B5EF4-FFF2-40B4-BE49-F238E27FC236}">
                <a16:creationId xmlns:a16="http://schemas.microsoft.com/office/drawing/2014/main" id="{454FD1AA-A4D7-485A-8E0E-EC300A498A73}"/>
              </a:ext>
            </a:extLst>
          </p:cNvPr>
          <p:cNvSpPr txBox="1"/>
          <p:nvPr/>
        </p:nvSpPr>
        <p:spPr>
          <a:xfrm>
            <a:off x="8092966" y="1681654"/>
            <a:ext cx="3457903" cy="5078313"/>
          </a:xfrm>
          <a:prstGeom prst="rect">
            <a:avLst/>
          </a:prstGeom>
          <a:noFill/>
        </p:spPr>
        <p:txBody>
          <a:bodyPr wrap="square">
            <a:spAutoFit/>
          </a:bodyPr>
          <a:lstStyle/>
          <a:p>
            <a:r>
              <a:rPr lang="en-US" b="0" i="0" dirty="0">
                <a:solidFill>
                  <a:srgbClr val="000000"/>
                </a:solidFill>
                <a:effectLst/>
                <a:latin typeface="sans-serif, Helvetica, Geneva, Arial, SunSans-Regular"/>
              </a:rPr>
              <a:t>They're all gone now, and there isn't anything more the sea can do to me.... I'll have no call now to be up crying and praying when the wind breaks from the south, and you can hear the surf is in the east, and the surf is in the west, making a great stir with the two noises, and they hitting one on the other. I'll have no call now to be going down and getting Holy Water in the dark nights after Samhain, and I won't care what way the sea is when the other women will be keening. </a:t>
            </a:r>
            <a:r>
              <a:rPr lang="en-US" b="0" i="1" dirty="0">
                <a:solidFill>
                  <a:srgbClr val="000000"/>
                </a:solidFill>
                <a:effectLst/>
                <a:latin typeface="sans-serif, Helvetica, Geneva, Arial, SunSans-Regular"/>
              </a:rPr>
              <a:t>(To NORA)</a:t>
            </a:r>
            <a:r>
              <a:rPr lang="en-US" b="0" i="0" dirty="0">
                <a:solidFill>
                  <a:srgbClr val="000000"/>
                </a:solidFill>
                <a:effectLst/>
                <a:latin typeface="sans-serif, Helvetica, Geneva, Arial, SunSans-Regular"/>
              </a:rPr>
              <a:t> Give me the Holy Water, Nora; there's a small sup still on the dresser.</a:t>
            </a:r>
            <a:endParaRPr lang="en-US" dirty="0"/>
          </a:p>
        </p:txBody>
      </p:sp>
      <p:pic>
        <p:nvPicPr>
          <p:cNvPr id="10" name="Picture 9">
            <a:extLst>
              <a:ext uri="{FF2B5EF4-FFF2-40B4-BE49-F238E27FC236}">
                <a16:creationId xmlns:a16="http://schemas.microsoft.com/office/drawing/2014/main" id="{51232F60-1A22-82F4-E769-C6B280652454}"/>
              </a:ext>
            </a:extLst>
          </p:cNvPr>
          <p:cNvPicPr>
            <a:picLocks noChangeAspect="1"/>
          </p:cNvPicPr>
          <p:nvPr/>
        </p:nvPicPr>
        <p:blipFill>
          <a:blip r:embed="rId2"/>
          <a:stretch>
            <a:fillRect/>
          </a:stretch>
        </p:blipFill>
        <p:spPr>
          <a:xfrm>
            <a:off x="1952368" y="3669121"/>
            <a:ext cx="4609070" cy="3039315"/>
          </a:xfrm>
          <a:prstGeom prst="rect">
            <a:avLst/>
          </a:prstGeom>
        </p:spPr>
      </p:pic>
    </p:spTree>
    <p:extLst>
      <p:ext uri="{BB962C8B-B14F-4D97-AF65-F5344CB8AC3E}">
        <p14:creationId xmlns:p14="http://schemas.microsoft.com/office/powerpoint/2010/main" val="3705776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97724-CD79-63C6-AB48-9ADD8DCBB4B7}"/>
              </a:ext>
            </a:extLst>
          </p:cNvPr>
          <p:cNvSpPr>
            <a:spLocks noGrp="1"/>
          </p:cNvSpPr>
          <p:nvPr>
            <p:ph type="title"/>
          </p:nvPr>
        </p:nvSpPr>
        <p:spPr/>
        <p:txBody>
          <a:bodyPr/>
          <a:lstStyle/>
          <a:p>
            <a:endParaRPr lang="en-US"/>
          </a:p>
        </p:txBody>
      </p:sp>
      <p:pic>
        <p:nvPicPr>
          <p:cNvPr id="5" name="Content Placeholder 4" descr="A red and black sign&#10;&#10;Description automatically generated with low confidence">
            <a:extLst>
              <a:ext uri="{FF2B5EF4-FFF2-40B4-BE49-F238E27FC236}">
                <a16:creationId xmlns:a16="http://schemas.microsoft.com/office/drawing/2014/main" id="{5BC1CC4D-9D1D-812E-7D40-C80691F7182F}"/>
              </a:ext>
            </a:extLst>
          </p:cNvPr>
          <p:cNvPicPr>
            <a:picLocks noGrp="1" noChangeAspect="1"/>
          </p:cNvPicPr>
          <p:nvPr>
            <p:ph idx="1"/>
          </p:nvPr>
        </p:nvPicPr>
        <p:blipFill>
          <a:blip r:embed="rId2"/>
          <a:stretch>
            <a:fillRect/>
          </a:stretch>
        </p:blipFill>
        <p:spPr>
          <a:xfrm>
            <a:off x="6281594" y="0"/>
            <a:ext cx="4673253" cy="6858000"/>
          </a:xfrm>
        </p:spPr>
      </p:pic>
      <p:pic>
        <p:nvPicPr>
          <p:cNvPr id="6" name="Picture 5">
            <a:extLst>
              <a:ext uri="{FF2B5EF4-FFF2-40B4-BE49-F238E27FC236}">
                <a16:creationId xmlns:a16="http://schemas.microsoft.com/office/drawing/2014/main" id="{4284EA28-2A5F-833D-20BC-CB1B84F78F4A}"/>
              </a:ext>
            </a:extLst>
          </p:cNvPr>
          <p:cNvPicPr>
            <a:picLocks noChangeAspect="1"/>
          </p:cNvPicPr>
          <p:nvPr/>
        </p:nvPicPr>
        <p:blipFill>
          <a:blip r:embed="rId3"/>
          <a:stretch>
            <a:fillRect/>
          </a:stretch>
        </p:blipFill>
        <p:spPr>
          <a:xfrm>
            <a:off x="574497" y="0"/>
            <a:ext cx="4821621" cy="6858000"/>
          </a:xfrm>
          <a:prstGeom prst="rect">
            <a:avLst/>
          </a:prstGeom>
        </p:spPr>
      </p:pic>
    </p:spTree>
    <p:extLst>
      <p:ext uri="{BB962C8B-B14F-4D97-AF65-F5344CB8AC3E}">
        <p14:creationId xmlns:p14="http://schemas.microsoft.com/office/powerpoint/2010/main" val="2817220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78E817-4756-CFA2-8291-72DFA3C8601E}"/>
              </a:ext>
            </a:extLst>
          </p:cNvPr>
          <p:cNvPicPr>
            <a:picLocks noChangeAspect="1"/>
          </p:cNvPicPr>
          <p:nvPr/>
        </p:nvPicPr>
        <p:blipFill>
          <a:blip r:embed="rId2"/>
          <a:stretch>
            <a:fillRect/>
          </a:stretch>
        </p:blipFill>
        <p:spPr>
          <a:xfrm>
            <a:off x="602732" y="1123527"/>
            <a:ext cx="3280919" cy="4604800"/>
          </a:xfrm>
          <a:prstGeom prst="rect">
            <a:avLst/>
          </a:prstGeom>
        </p:spPr>
      </p:pic>
      <p:cxnSp>
        <p:nvCxnSpPr>
          <p:cNvPr id="11" name="Straight Connector 10">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E37800-273C-714A-0553-3529EC299352}"/>
              </a:ext>
            </a:extLst>
          </p:cNvPr>
          <p:cNvPicPr>
            <a:picLocks noChangeAspect="1"/>
          </p:cNvPicPr>
          <p:nvPr/>
        </p:nvPicPr>
        <p:blipFill>
          <a:blip r:embed="rId3"/>
          <a:stretch>
            <a:fillRect/>
          </a:stretch>
        </p:blipFill>
        <p:spPr>
          <a:xfrm>
            <a:off x="4310676" y="1187101"/>
            <a:ext cx="3537345" cy="4477652"/>
          </a:xfrm>
          <a:prstGeom prst="rect">
            <a:avLst/>
          </a:prstGeom>
        </p:spPr>
      </p:pic>
      <p:cxnSp>
        <p:nvCxnSpPr>
          <p:cNvPr id="13" name="Straight Connector 12">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14D5D0A-A92A-456E-195E-DCB222E7ECFA}"/>
              </a:ext>
            </a:extLst>
          </p:cNvPr>
          <p:cNvPicPr>
            <a:picLocks noChangeAspect="1"/>
          </p:cNvPicPr>
          <p:nvPr/>
        </p:nvPicPr>
        <p:blipFill>
          <a:blip r:embed="rId4"/>
          <a:stretch>
            <a:fillRect/>
          </a:stretch>
        </p:blipFill>
        <p:spPr>
          <a:xfrm>
            <a:off x="8188341" y="1123528"/>
            <a:ext cx="3465110" cy="4604800"/>
          </a:xfrm>
          <a:prstGeom prst="rect">
            <a:avLst/>
          </a:prstGeom>
        </p:spPr>
      </p:pic>
      <p:sp>
        <p:nvSpPr>
          <p:cNvPr id="7" name="TextBox 6">
            <a:extLst>
              <a:ext uri="{FF2B5EF4-FFF2-40B4-BE49-F238E27FC236}">
                <a16:creationId xmlns:a16="http://schemas.microsoft.com/office/drawing/2014/main" id="{326E6D29-C18B-BB48-508B-4781073738A3}"/>
              </a:ext>
            </a:extLst>
          </p:cNvPr>
          <p:cNvSpPr txBox="1"/>
          <p:nvPr/>
        </p:nvSpPr>
        <p:spPr>
          <a:xfrm>
            <a:off x="4310676" y="6030097"/>
            <a:ext cx="4260677" cy="461665"/>
          </a:xfrm>
          <a:prstGeom prst="rect">
            <a:avLst/>
          </a:prstGeom>
          <a:noFill/>
        </p:spPr>
        <p:txBody>
          <a:bodyPr wrap="square" rtlCol="0">
            <a:spAutoFit/>
          </a:bodyPr>
          <a:lstStyle/>
          <a:p>
            <a:r>
              <a:rPr lang="en-US" sz="2400" dirty="0"/>
              <a:t>Maire O’Neil as Pegeen Mike</a:t>
            </a:r>
          </a:p>
        </p:txBody>
      </p:sp>
      <p:sp>
        <p:nvSpPr>
          <p:cNvPr id="8" name="TextBox 7">
            <a:extLst>
              <a:ext uri="{FF2B5EF4-FFF2-40B4-BE49-F238E27FC236}">
                <a16:creationId xmlns:a16="http://schemas.microsoft.com/office/drawing/2014/main" id="{2413E11A-2EA9-BEDA-FE3D-358195459E6D}"/>
              </a:ext>
            </a:extLst>
          </p:cNvPr>
          <p:cNvSpPr txBox="1"/>
          <p:nvPr/>
        </p:nvSpPr>
        <p:spPr>
          <a:xfrm>
            <a:off x="9385738" y="6030097"/>
            <a:ext cx="2575033" cy="830997"/>
          </a:xfrm>
          <a:prstGeom prst="rect">
            <a:avLst/>
          </a:prstGeom>
          <a:noFill/>
        </p:spPr>
        <p:txBody>
          <a:bodyPr wrap="square" rtlCol="0">
            <a:spAutoFit/>
          </a:bodyPr>
          <a:lstStyle/>
          <a:p>
            <a:pPr algn="ctr"/>
            <a:r>
              <a:rPr lang="en-US" sz="2400" dirty="0"/>
              <a:t>W. G. Fay as Christy Mahon</a:t>
            </a:r>
          </a:p>
        </p:txBody>
      </p:sp>
    </p:spTree>
    <p:extLst>
      <p:ext uri="{BB962C8B-B14F-4D97-AF65-F5344CB8AC3E}">
        <p14:creationId xmlns:p14="http://schemas.microsoft.com/office/powerpoint/2010/main" val="1686444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46D968C-3555-0D14-CD99-99C322034C58}"/>
              </a:ext>
            </a:extLst>
          </p:cNvPr>
          <p:cNvSpPr txBox="1"/>
          <p:nvPr/>
        </p:nvSpPr>
        <p:spPr>
          <a:xfrm>
            <a:off x="815546" y="395416"/>
            <a:ext cx="1729946" cy="369332"/>
          </a:xfrm>
          <a:prstGeom prst="rect">
            <a:avLst/>
          </a:prstGeom>
          <a:noFill/>
        </p:spPr>
        <p:txBody>
          <a:bodyPr wrap="square" rtlCol="0">
            <a:spAutoFit/>
          </a:bodyPr>
          <a:lstStyle/>
          <a:p>
            <a:r>
              <a:rPr lang="en-US" dirty="0"/>
              <a:t>From Scene 1</a:t>
            </a:r>
          </a:p>
        </p:txBody>
      </p:sp>
      <p:sp>
        <p:nvSpPr>
          <p:cNvPr id="5" name="TextBox 4">
            <a:extLst>
              <a:ext uri="{FF2B5EF4-FFF2-40B4-BE49-F238E27FC236}">
                <a16:creationId xmlns:a16="http://schemas.microsoft.com/office/drawing/2014/main" id="{14E18195-458A-0BC2-3C22-75CAE3D4CC36}"/>
              </a:ext>
            </a:extLst>
          </p:cNvPr>
          <p:cNvSpPr txBox="1"/>
          <p:nvPr/>
        </p:nvSpPr>
        <p:spPr>
          <a:xfrm>
            <a:off x="729049" y="1075038"/>
            <a:ext cx="11059297" cy="4678204"/>
          </a:xfrm>
          <a:prstGeom prst="rect">
            <a:avLst/>
          </a:prstGeom>
          <a:noFill/>
        </p:spPr>
        <p:txBody>
          <a:bodyPr wrap="square" rtlCol="0">
            <a:spAutoFit/>
          </a:bodyPr>
          <a:lstStyle/>
          <a:p>
            <a:pPr algn="just"/>
            <a:r>
              <a:rPr lang="en-US" sz="2000" b="0" i="0" dirty="0">
                <a:solidFill>
                  <a:srgbClr val="000000"/>
                </a:solidFill>
                <a:effectLst/>
                <a:latin typeface="Times" pitchFamily="2" charset="0"/>
              </a:rPr>
              <a:t>PEGEEN.</a:t>
            </a:r>
            <a:br>
              <a:rPr lang="en-US" sz="2000" b="0" i="0" dirty="0">
                <a:solidFill>
                  <a:srgbClr val="000000"/>
                </a:solidFill>
                <a:effectLst/>
                <a:latin typeface="Times" pitchFamily="2" charset="0"/>
              </a:rPr>
            </a:br>
            <a:r>
              <a:rPr lang="en-US" sz="2000" b="0" i="1" dirty="0">
                <a:solidFill>
                  <a:srgbClr val="000000"/>
                </a:solidFill>
                <a:effectLst/>
                <a:latin typeface="Times" pitchFamily="2" charset="0"/>
              </a:rPr>
              <a:t>putting letter in envelope.</a:t>
            </a:r>
            <a:r>
              <a:rPr lang="en-US" sz="2000" b="0" i="0" dirty="0">
                <a:solidFill>
                  <a:srgbClr val="000000"/>
                </a:solidFill>
                <a:effectLst/>
                <a:latin typeface="Times" pitchFamily="2" charset="0"/>
              </a:rPr>
              <a:t>—It’s above at the cross-roads he is, meeting Philly Cullen; and a couple more are going along with him to Kate Cassidy’s wake.</a:t>
            </a:r>
          </a:p>
          <a:p>
            <a:pPr algn="just"/>
            <a:r>
              <a:rPr lang="en-US" sz="2000" b="0" i="0" dirty="0">
                <a:solidFill>
                  <a:srgbClr val="000000"/>
                </a:solidFill>
                <a:effectLst/>
                <a:latin typeface="Times" pitchFamily="2" charset="0"/>
              </a:rPr>
              <a:t>SHAWN.</a:t>
            </a:r>
            <a:br>
              <a:rPr lang="en-US" sz="2000" b="0" i="0" dirty="0">
                <a:solidFill>
                  <a:srgbClr val="000000"/>
                </a:solidFill>
                <a:effectLst/>
                <a:latin typeface="Times" pitchFamily="2" charset="0"/>
              </a:rPr>
            </a:br>
            <a:r>
              <a:rPr lang="en-US" sz="2000" b="0" i="1" dirty="0">
                <a:solidFill>
                  <a:srgbClr val="000000"/>
                </a:solidFill>
                <a:effectLst/>
                <a:latin typeface="Times" pitchFamily="2" charset="0"/>
              </a:rPr>
              <a:t>looking at her blankly.</a:t>
            </a:r>
            <a:r>
              <a:rPr lang="en-US" sz="2000" b="0" i="0" dirty="0">
                <a:solidFill>
                  <a:srgbClr val="000000"/>
                </a:solidFill>
                <a:effectLst/>
                <a:latin typeface="Times" pitchFamily="2" charset="0"/>
              </a:rPr>
              <a:t>—And he’s going that length in the dark night?</a:t>
            </a:r>
          </a:p>
          <a:p>
            <a:pPr algn="just"/>
            <a:r>
              <a:rPr lang="en-US" sz="2000" b="0" i="0" dirty="0">
                <a:solidFill>
                  <a:srgbClr val="000000"/>
                </a:solidFill>
                <a:effectLst/>
                <a:latin typeface="Times" pitchFamily="2" charset="0"/>
              </a:rPr>
              <a:t>PEGEEN.</a:t>
            </a:r>
            <a:br>
              <a:rPr lang="en-US" sz="2000" b="0" i="0" dirty="0">
                <a:solidFill>
                  <a:srgbClr val="000000"/>
                </a:solidFill>
                <a:effectLst/>
                <a:latin typeface="Times" pitchFamily="2" charset="0"/>
              </a:rPr>
            </a:br>
            <a:r>
              <a:rPr lang="en-US" sz="2000" b="0" i="1" dirty="0">
                <a:solidFill>
                  <a:srgbClr val="000000"/>
                </a:solidFill>
                <a:effectLst/>
                <a:latin typeface="Times" pitchFamily="2" charset="0"/>
              </a:rPr>
              <a:t>impatiently.</a:t>
            </a:r>
            <a:r>
              <a:rPr lang="en-US" sz="2000" b="0" i="0" dirty="0">
                <a:solidFill>
                  <a:srgbClr val="000000"/>
                </a:solidFill>
                <a:effectLst/>
                <a:latin typeface="Times" pitchFamily="2" charset="0"/>
              </a:rPr>
              <a:t>—He is surely, and leaving me lonesome on the scruff of the hill. (</a:t>
            </a:r>
            <a:r>
              <a:rPr lang="en-US" sz="2000" b="0" i="1" dirty="0">
                <a:solidFill>
                  <a:srgbClr val="000000"/>
                </a:solidFill>
                <a:effectLst/>
                <a:latin typeface="Times" pitchFamily="2" charset="0"/>
              </a:rPr>
              <a:t>She gets up and puts envelope on dresser, then winds the clock.</a:t>
            </a:r>
            <a:r>
              <a:rPr lang="en-US" sz="2000" b="0" i="0" dirty="0">
                <a:solidFill>
                  <a:srgbClr val="000000"/>
                </a:solidFill>
                <a:effectLst/>
                <a:latin typeface="Times" pitchFamily="2" charset="0"/>
              </a:rPr>
              <a:t>) Isn’t it long the nights are now, Shawn Keogh, to be leaving a poor girl with her own self counting the hours to the dawn of day?</a:t>
            </a:r>
          </a:p>
          <a:p>
            <a:pPr algn="just"/>
            <a:r>
              <a:rPr lang="en-US" sz="2000" b="0" i="0" dirty="0">
                <a:solidFill>
                  <a:srgbClr val="000000"/>
                </a:solidFill>
                <a:effectLst/>
                <a:latin typeface="Times" pitchFamily="2" charset="0"/>
              </a:rPr>
              <a:t>SHAWN.</a:t>
            </a:r>
            <a:br>
              <a:rPr lang="en-US" sz="2000" b="0" i="0" dirty="0">
                <a:solidFill>
                  <a:srgbClr val="000000"/>
                </a:solidFill>
                <a:effectLst/>
                <a:latin typeface="Times" pitchFamily="2" charset="0"/>
              </a:rPr>
            </a:br>
            <a:r>
              <a:rPr lang="en-US" sz="2000" b="0" i="1" dirty="0">
                <a:solidFill>
                  <a:srgbClr val="000000"/>
                </a:solidFill>
                <a:effectLst/>
                <a:latin typeface="Times" pitchFamily="2" charset="0"/>
              </a:rPr>
              <a:t>with awkward </a:t>
            </a:r>
            <a:r>
              <a:rPr lang="en-US" sz="2000" b="0" i="1" dirty="0" err="1">
                <a:solidFill>
                  <a:srgbClr val="000000"/>
                </a:solidFill>
                <a:effectLst/>
                <a:latin typeface="Times" pitchFamily="2" charset="0"/>
              </a:rPr>
              <a:t>humour</a:t>
            </a:r>
            <a:r>
              <a:rPr lang="en-US" sz="2000" b="0" i="1" dirty="0">
                <a:solidFill>
                  <a:srgbClr val="000000"/>
                </a:solidFill>
                <a:effectLst/>
                <a:latin typeface="Times" pitchFamily="2" charset="0"/>
              </a:rPr>
              <a:t>.</a:t>
            </a:r>
            <a:r>
              <a:rPr lang="en-US" sz="2000" b="0" i="0" dirty="0">
                <a:solidFill>
                  <a:srgbClr val="000000"/>
                </a:solidFill>
                <a:effectLst/>
                <a:latin typeface="Times" pitchFamily="2" charset="0"/>
              </a:rPr>
              <a:t>—If it is, when we’re wedded in a short while you’ll have no call to complain, for I’ve little will to be walking off to wakes or weddings in the darkness of the night.</a:t>
            </a:r>
          </a:p>
          <a:p>
            <a:pPr algn="just"/>
            <a:r>
              <a:rPr lang="en-US" sz="2000" b="0" i="0" dirty="0">
                <a:solidFill>
                  <a:srgbClr val="000000"/>
                </a:solidFill>
                <a:effectLst/>
                <a:latin typeface="Times" pitchFamily="2" charset="0"/>
              </a:rPr>
              <a:t>PEGEEN.</a:t>
            </a:r>
            <a:br>
              <a:rPr lang="en-US" sz="2000" b="0" i="0" dirty="0">
                <a:solidFill>
                  <a:srgbClr val="000000"/>
                </a:solidFill>
                <a:effectLst/>
                <a:latin typeface="Times" pitchFamily="2" charset="0"/>
              </a:rPr>
            </a:br>
            <a:r>
              <a:rPr lang="en-US" sz="2000" b="0" i="1" dirty="0">
                <a:solidFill>
                  <a:srgbClr val="000000"/>
                </a:solidFill>
                <a:effectLst/>
                <a:latin typeface="Times" pitchFamily="2" charset="0"/>
              </a:rPr>
              <a:t>with rather scornful good </a:t>
            </a:r>
            <a:r>
              <a:rPr lang="en-US" sz="2000" b="0" i="1" dirty="0" err="1">
                <a:solidFill>
                  <a:srgbClr val="000000"/>
                </a:solidFill>
                <a:effectLst/>
                <a:latin typeface="Times" pitchFamily="2" charset="0"/>
              </a:rPr>
              <a:t>humour</a:t>
            </a:r>
            <a:r>
              <a:rPr lang="en-US" sz="2000" b="0" i="1" dirty="0">
                <a:solidFill>
                  <a:srgbClr val="000000"/>
                </a:solidFill>
                <a:effectLst/>
                <a:latin typeface="Times" pitchFamily="2" charset="0"/>
              </a:rPr>
              <a:t>.</a:t>
            </a:r>
            <a:r>
              <a:rPr lang="en-US" sz="2000" b="0" i="0" dirty="0">
                <a:solidFill>
                  <a:srgbClr val="000000"/>
                </a:solidFill>
                <a:effectLst/>
                <a:latin typeface="Times" pitchFamily="2" charset="0"/>
              </a:rPr>
              <a:t>—You’re making mighty certain, </a:t>
            </a:r>
            <a:r>
              <a:rPr lang="en-US" sz="2000" b="0" i="0" dirty="0" err="1">
                <a:solidFill>
                  <a:srgbClr val="000000"/>
                </a:solidFill>
                <a:effectLst/>
                <a:latin typeface="Times" pitchFamily="2" charset="0"/>
              </a:rPr>
              <a:t>Shaneen</a:t>
            </a:r>
            <a:r>
              <a:rPr lang="en-US" sz="2000" b="0" i="0" dirty="0">
                <a:solidFill>
                  <a:srgbClr val="000000"/>
                </a:solidFill>
                <a:effectLst/>
                <a:latin typeface="Times" pitchFamily="2" charset="0"/>
              </a:rPr>
              <a:t>, that I’ll wed you now.</a:t>
            </a:r>
          </a:p>
          <a:p>
            <a:endParaRPr lang="en-US" dirty="0"/>
          </a:p>
        </p:txBody>
      </p:sp>
    </p:spTree>
    <p:extLst>
      <p:ext uri="{BB962C8B-B14F-4D97-AF65-F5344CB8AC3E}">
        <p14:creationId xmlns:p14="http://schemas.microsoft.com/office/powerpoint/2010/main" val="131729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4223B2-9BD5-665A-CAEF-BCC7058432F7}"/>
              </a:ext>
            </a:extLst>
          </p:cNvPr>
          <p:cNvSpPr txBox="1"/>
          <p:nvPr/>
        </p:nvSpPr>
        <p:spPr>
          <a:xfrm>
            <a:off x="568411" y="790832"/>
            <a:ext cx="11257005" cy="5878532"/>
          </a:xfrm>
          <a:prstGeom prst="rect">
            <a:avLst/>
          </a:prstGeom>
          <a:noFill/>
        </p:spPr>
        <p:txBody>
          <a:bodyPr wrap="square">
            <a:spAutoFit/>
          </a:bodyPr>
          <a:lstStyle/>
          <a:p>
            <a:pPr algn="just"/>
            <a:r>
              <a:rPr lang="en-US" sz="2000" b="0" i="0" dirty="0">
                <a:solidFill>
                  <a:srgbClr val="000000"/>
                </a:solidFill>
                <a:effectLst/>
                <a:latin typeface="Times" pitchFamily="2" charset="0"/>
              </a:rPr>
              <a:t>SHAWN.</a:t>
            </a:r>
            <a:br>
              <a:rPr lang="en-US" sz="2000" b="0" i="0" dirty="0">
                <a:solidFill>
                  <a:srgbClr val="000000"/>
                </a:solidFill>
                <a:effectLst/>
                <a:latin typeface="Times" pitchFamily="2" charset="0"/>
              </a:rPr>
            </a:br>
            <a:r>
              <a:rPr lang="en-US" sz="2000" b="0" i="0" dirty="0">
                <a:solidFill>
                  <a:srgbClr val="000000"/>
                </a:solidFill>
                <a:effectLst/>
                <a:latin typeface="Times" pitchFamily="2" charset="0"/>
              </a:rPr>
              <a:t>Aren’t we after making a good bargain, the way we’re only waiting these days on Father Reilly’s dispensation from the bishops, or the Court of Rome.</a:t>
            </a:r>
          </a:p>
          <a:p>
            <a:pPr algn="just"/>
            <a:r>
              <a:rPr lang="en-US" sz="2000" b="0" i="0" dirty="0">
                <a:solidFill>
                  <a:srgbClr val="000000"/>
                </a:solidFill>
                <a:effectLst/>
                <a:latin typeface="Times" pitchFamily="2" charset="0"/>
              </a:rPr>
              <a:t>PEGEEN.</a:t>
            </a:r>
            <a:br>
              <a:rPr lang="en-US" sz="2000" b="0" i="0" dirty="0">
                <a:solidFill>
                  <a:srgbClr val="000000"/>
                </a:solidFill>
                <a:effectLst/>
                <a:latin typeface="Times" pitchFamily="2" charset="0"/>
              </a:rPr>
            </a:br>
            <a:r>
              <a:rPr lang="en-US" sz="2000" b="0" i="1" dirty="0">
                <a:solidFill>
                  <a:srgbClr val="000000"/>
                </a:solidFill>
                <a:effectLst/>
                <a:latin typeface="Times" pitchFamily="2" charset="0"/>
              </a:rPr>
              <a:t>looking at him teasingly, washing up at dresser.</a:t>
            </a:r>
            <a:r>
              <a:rPr lang="en-US" sz="2000" b="0" i="0" dirty="0">
                <a:solidFill>
                  <a:srgbClr val="000000"/>
                </a:solidFill>
                <a:effectLst/>
                <a:latin typeface="Times" pitchFamily="2" charset="0"/>
              </a:rPr>
              <a:t>—It’s a wonder, </a:t>
            </a:r>
            <a:r>
              <a:rPr lang="en-US" sz="2000" b="0" i="0" dirty="0" err="1">
                <a:solidFill>
                  <a:srgbClr val="000000"/>
                </a:solidFill>
                <a:effectLst/>
                <a:latin typeface="Times" pitchFamily="2" charset="0"/>
              </a:rPr>
              <a:t>Shaneen</a:t>
            </a:r>
            <a:r>
              <a:rPr lang="en-US" sz="2000" b="0" i="0" dirty="0">
                <a:solidFill>
                  <a:srgbClr val="000000"/>
                </a:solidFill>
                <a:effectLst/>
                <a:latin typeface="Times" pitchFamily="2" charset="0"/>
              </a:rPr>
              <a:t>, the Holy </a:t>
            </a:r>
            <a:r>
              <a:rPr lang="en-US" sz="2000" b="0" i="0" dirty="0" err="1">
                <a:solidFill>
                  <a:srgbClr val="000000"/>
                </a:solidFill>
                <a:effectLst/>
                <a:latin typeface="Times" pitchFamily="2" charset="0"/>
              </a:rPr>
              <a:t>Father’d</a:t>
            </a:r>
            <a:r>
              <a:rPr lang="en-US" sz="2000" b="0" i="0" dirty="0">
                <a:solidFill>
                  <a:srgbClr val="000000"/>
                </a:solidFill>
                <a:effectLst/>
                <a:latin typeface="Times" pitchFamily="2" charset="0"/>
              </a:rPr>
              <a:t> be taking notice of the likes of you; for if I was him I wouldn’t bother with this place where you’ll meet none but Red </a:t>
            </a:r>
            <a:r>
              <a:rPr lang="en-US" sz="2000" b="0" i="0" dirty="0" err="1">
                <a:solidFill>
                  <a:srgbClr val="000000"/>
                </a:solidFill>
                <a:effectLst/>
                <a:latin typeface="Times" pitchFamily="2" charset="0"/>
              </a:rPr>
              <a:t>Linahan</a:t>
            </a:r>
            <a:r>
              <a:rPr lang="en-US" sz="2000" b="0" i="0" dirty="0">
                <a:solidFill>
                  <a:srgbClr val="000000"/>
                </a:solidFill>
                <a:effectLst/>
                <a:latin typeface="Times" pitchFamily="2" charset="0"/>
              </a:rPr>
              <a:t>, has a squint in his eye, and </a:t>
            </a:r>
            <a:r>
              <a:rPr lang="en-US" sz="2000" b="0" i="0" dirty="0" err="1">
                <a:solidFill>
                  <a:srgbClr val="000000"/>
                </a:solidFill>
                <a:effectLst/>
                <a:latin typeface="Times" pitchFamily="2" charset="0"/>
              </a:rPr>
              <a:t>Patcheen</a:t>
            </a:r>
            <a:r>
              <a:rPr lang="en-US" sz="2000" b="0" i="0" dirty="0">
                <a:solidFill>
                  <a:srgbClr val="000000"/>
                </a:solidFill>
                <a:effectLst/>
                <a:latin typeface="Times" pitchFamily="2" charset="0"/>
              </a:rPr>
              <a:t> is lame in his heel, or the mad </a:t>
            </a:r>
            <a:r>
              <a:rPr lang="en-US" sz="2000" b="0" i="0" dirty="0" err="1">
                <a:solidFill>
                  <a:srgbClr val="000000"/>
                </a:solidFill>
                <a:effectLst/>
                <a:latin typeface="Times" pitchFamily="2" charset="0"/>
              </a:rPr>
              <a:t>Mulrannies</a:t>
            </a:r>
            <a:r>
              <a:rPr lang="en-US" sz="2000" b="0" i="0" dirty="0">
                <a:solidFill>
                  <a:srgbClr val="000000"/>
                </a:solidFill>
                <a:effectLst/>
                <a:latin typeface="Times" pitchFamily="2" charset="0"/>
              </a:rPr>
              <a:t> were driven from California and they lost in their wits. We’re a queer lot these times to go troubling the Holy Father on his sacred seat.</a:t>
            </a:r>
          </a:p>
          <a:p>
            <a:pPr algn="just"/>
            <a:r>
              <a:rPr lang="en-US" sz="2000" b="0" i="0" dirty="0">
                <a:solidFill>
                  <a:srgbClr val="000000"/>
                </a:solidFill>
                <a:effectLst/>
                <a:latin typeface="Times" pitchFamily="2" charset="0"/>
              </a:rPr>
              <a:t>SHAWN.</a:t>
            </a:r>
            <a:br>
              <a:rPr lang="en-US" sz="2000" b="0" i="0" dirty="0">
                <a:solidFill>
                  <a:srgbClr val="000000"/>
                </a:solidFill>
                <a:effectLst/>
                <a:latin typeface="Times" pitchFamily="2" charset="0"/>
              </a:rPr>
            </a:br>
            <a:r>
              <a:rPr lang="en-US" sz="2000" b="0" i="1" dirty="0">
                <a:solidFill>
                  <a:srgbClr val="000000"/>
                </a:solidFill>
                <a:effectLst/>
                <a:latin typeface="Times" pitchFamily="2" charset="0"/>
              </a:rPr>
              <a:t>scandalized.</a:t>
            </a:r>
            <a:r>
              <a:rPr lang="en-US" sz="2000" b="0" i="0" dirty="0">
                <a:solidFill>
                  <a:srgbClr val="000000"/>
                </a:solidFill>
                <a:effectLst/>
                <a:latin typeface="Times" pitchFamily="2" charset="0"/>
              </a:rPr>
              <a:t>—If we are, we’re as good this place as another, maybe, and as good these times as we were for ever.</a:t>
            </a:r>
          </a:p>
          <a:p>
            <a:pPr algn="just"/>
            <a:r>
              <a:rPr lang="en-US" sz="2000" b="0" i="0" dirty="0">
                <a:solidFill>
                  <a:srgbClr val="000000"/>
                </a:solidFill>
                <a:effectLst/>
                <a:latin typeface="Times" pitchFamily="2" charset="0"/>
              </a:rPr>
              <a:t>PEGEEN.</a:t>
            </a:r>
            <a:br>
              <a:rPr lang="en-US" sz="2000" b="0" i="0" dirty="0">
                <a:solidFill>
                  <a:srgbClr val="000000"/>
                </a:solidFill>
                <a:effectLst/>
                <a:latin typeface="Times" pitchFamily="2" charset="0"/>
              </a:rPr>
            </a:br>
            <a:r>
              <a:rPr lang="en-US" sz="2000" b="0" i="1" dirty="0">
                <a:solidFill>
                  <a:srgbClr val="000000"/>
                </a:solidFill>
                <a:effectLst/>
                <a:latin typeface="Times" pitchFamily="2" charset="0"/>
              </a:rPr>
              <a:t>with scorn.</a:t>
            </a:r>
            <a:r>
              <a:rPr lang="en-US" sz="2000" b="0" i="0" dirty="0">
                <a:solidFill>
                  <a:srgbClr val="000000"/>
                </a:solidFill>
                <a:effectLst/>
                <a:latin typeface="Times" pitchFamily="2" charset="0"/>
              </a:rPr>
              <a:t>—As good, is it? Where now will you meet the like of </a:t>
            </a:r>
            <a:r>
              <a:rPr lang="en-US" sz="2000" b="0" i="0" dirty="0" err="1">
                <a:solidFill>
                  <a:srgbClr val="000000"/>
                </a:solidFill>
                <a:effectLst/>
                <a:latin typeface="Times" pitchFamily="2" charset="0"/>
              </a:rPr>
              <a:t>Daneen</a:t>
            </a:r>
            <a:r>
              <a:rPr lang="en-US" sz="2000" b="0" i="0" dirty="0">
                <a:solidFill>
                  <a:srgbClr val="000000"/>
                </a:solidFill>
                <a:effectLst/>
                <a:latin typeface="Times" pitchFamily="2" charset="0"/>
              </a:rPr>
              <a:t> Sullivan knocked the eye from a peeler, or Marcus Quin, God rest him, got six months for maiming ewes, and he a great warrant to tell stories of holy Ireland till he’d have the old women shedding down tears about their feet. Where will you find the like of them, I’m saying?</a:t>
            </a:r>
          </a:p>
          <a:p>
            <a:br>
              <a:rPr lang="en-US" dirty="0"/>
            </a:br>
            <a:endParaRPr lang="en-US" dirty="0"/>
          </a:p>
        </p:txBody>
      </p:sp>
    </p:spTree>
    <p:extLst>
      <p:ext uri="{BB962C8B-B14F-4D97-AF65-F5344CB8AC3E}">
        <p14:creationId xmlns:p14="http://schemas.microsoft.com/office/powerpoint/2010/main" val="3813820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3B6153-3434-DD21-EDD2-ABDB38F29842}"/>
              </a:ext>
            </a:extLst>
          </p:cNvPr>
          <p:cNvSpPr txBox="1"/>
          <p:nvPr/>
        </p:nvSpPr>
        <p:spPr>
          <a:xfrm>
            <a:off x="1297459" y="494270"/>
            <a:ext cx="2064155" cy="369332"/>
          </a:xfrm>
          <a:prstGeom prst="rect">
            <a:avLst/>
          </a:prstGeom>
          <a:noFill/>
        </p:spPr>
        <p:txBody>
          <a:bodyPr wrap="none" rtlCol="0">
            <a:spAutoFit/>
          </a:bodyPr>
          <a:lstStyle/>
          <a:p>
            <a:r>
              <a:rPr lang="en-US" dirty="0"/>
              <a:t>After Christy enters:</a:t>
            </a:r>
          </a:p>
        </p:txBody>
      </p:sp>
      <p:sp>
        <p:nvSpPr>
          <p:cNvPr id="5" name="TextBox 4">
            <a:extLst>
              <a:ext uri="{FF2B5EF4-FFF2-40B4-BE49-F238E27FC236}">
                <a16:creationId xmlns:a16="http://schemas.microsoft.com/office/drawing/2014/main" id="{896448CA-11B9-BBF1-E811-310D91A9A6E6}"/>
              </a:ext>
            </a:extLst>
          </p:cNvPr>
          <p:cNvSpPr txBox="1"/>
          <p:nvPr/>
        </p:nvSpPr>
        <p:spPr>
          <a:xfrm>
            <a:off x="741405" y="1112108"/>
            <a:ext cx="10997514" cy="5355312"/>
          </a:xfrm>
          <a:prstGeom prst="rect">
            <a:avLst/>
          </a:prstGeom>
          <a:noFill/>
        </p:spPr>
        <p:txBody>
          <a:bodyPr wrap="square" rtlCol="0">
            <a:spAutoFit/>
          </a:bodyPr>
          <a:lstStyle/>
          <a:p>
            <a:pPr algn="just"/>
            <a:r>
              <a:rPr lang="en-US" b="0" i="0" dirty="0">
                <a:solidFill>
                  <a:srgbClr val="000000"/>
                </a:solidFill>
                <a:effectLst/>
                <a:latin typeface="Times" pitchFamily="2" charset="0"/>
              </a:rPr>
              <a:t>PEGEEN.</a:t>
            </a:r>
            <a:br>
              <a:rPr lang="en-US" b="0" i="0" dirty="0">
                <a:solidFill>
                  <a:srgbClr val="000000"/>
                </a:solidFill>
                <a:effectLst/>
                <a:latin typeface="Times" pitchFamily="2" charset="0"/>
              </a:rPr>
            </a:br>
            <a:r>
              <a:rPr lang="en-US" b="0" i="1" dirty="0">
                <a:solidFill>
                  <a:srgbClr val="000000"/>
                </a:solidFill>
                <a:effectLst/>
                <a:latin typeface="Times" pitchFamily="2" charset="0"/>
              </a:rPr>
              <a:t>with a sign to the men to be quiet.</a:t>
            </a:r>
            <a:r>
              <a:rPr lang="en-US" b="0" i="0" dirty="0">
                <a:solidFill>
                  <a:srgbClr val="000000"/>
                </a:solidFill>
                <a:effectLst/>
                <a:latin typeface="Times" pitchFamily="2" charset="0"/>
              </a:rPr>
              <a:t>—You’re only saying it. You did nothing at all. A soft lad the like of you wouldn’t slit the windpipe of a screeching sow.</a:t>
            </a:r>
          </a:p>
          <a:p>
            <a:pPr algn="just"/>
            <a:r>
              <a:rPr lang="en-US" b="0" i="0" dirty="0">
                <a:solidFill>
                  <a:srgbClr val="000000"/>
                </a:solidFill>
                <a:effectLst/>
                <a:latin typeface="Times" pitchFamily="2" charset="0"/>
              </a:rPr>
              <a:t>CHRISTY.</a:t>
            </a:r>
            <a:br>
              <a:rPr lang="en-US" b="0" i="0" dirty="0">
                <a:solidFill>
                  <a:srgbClr val="000000"/>
                </a:solidFill>
                <a:effectLst/>
                <a:latin typeface="Times" pitchFamily="2" charset="0"/>
              </a:rPr>
            </a:br>
            <a:r>
              <a:rPr lang="en-US" b="0" i="1" dirty="0">
                <a:solidFill>
                  <a:srgbClr val="000000"/>
                </a:solidFill>
                <a:effectLst/>
                <a:latin typeface="Times" pitchFamily="2" charset="0"/>
              </a:rPr>
              <a:t>offended.</a:t>
            </a:r>
            <a:r>
              <a:rPr lang="en-US" b="0" i="0" dirty="0">
                <a:solidFill>
                  <a:srgbClr val="000000"/>
                </a:solidFill>
                <a:effectLst/>
                <a:latin typeface="Times" pitchFamily="2" charset="0"/>
              </a:rPr>
              <a:t>—You’re not speaking the truth.</a:t>
            </a:r>
          </a:p>
          <a:p>
            <a:pPr algn="just"/>
            <a:r>
              <a:rPr lang="en-US" b="0" i="0" dirty="0">
                <a:solidFill>
                  <a:srgbClr val="000000"/>
                </a:solidFill>
                <a:effectLst/>
                <a:latin typeface="Times" pitchFamily="2" charset="0"/>
              </a:rPr>
              <a:t>PEGEEN.</a:t>
            </a:r>
            <a:br>
              <a:rPr lang="en-US" b="0" i="0" dirty="0">
                <a:solidFill>
                  <a:srgbClr val="000000"/>
                </a:solidFill>
                <a:effectLst/>
                <a:latin typeface="Times" pitchFamily="2" charset="0"/>
              </a:rPr>
            </a:br>
            <a:r>
              <a:rPr lang="en-US" b="0" i="1" dirty="0">
                <a:solidFill>
                  <a:srgbClr val="000000"/>
                </a:solidFill>
                <a:effectLst/>
                <a:latin typeface="Times" pitchFamily="2" charset="0"/>
              </a:rPr>
              <a:t>in mock rage.</a:t>
            </a:r>
            <a:r>
              <a:rPr lang="en-US" b="0" i="0" dirty="0">
                <a:solidFill>
                  <a:srgbClr val="000000"/>
                </a:solidFill>
                <a:effectLst/>
                <a:latin typeface="Times" pitchFamily="2" charset="0"/>
              </a:rPr>
              <a:t>—Not speaking the truth, is it? Would you have me knock the head of you with the butt of the broom?</a:t>
            </a:r>
          </a:p>
          <a:p>
            <a:pPr algn="just"/>
            <a:r>
              <a:rPr lang="en-US" b="0" i="0" dirty="0">
                <a:solidFill>
                  <a:srgbClr val="000000"/>
                </a:solidFill>
                <a:effectLst/>
                <a:latin typeface="Times" pitchFamily="2" charset="0"/>
              </a:rPr>
              <a:t>CHRISTY.</a:t>
            </a:r>
            <a:br>
              <a:rPr lang="en-US" b="0" i="0" dirty="0">
                <a:solidFill>
                  <a:srgbClr val="000000"/>
                </a:solidFill>
                <a:effectLst/>
                <a:latin typeface="Times" pitchFamily="2" charset="0"/>
              </a:rPr>
            </a:br>
            <a:r>
              <a:rPr lang="en-US" b="0" i="1" dirty="0">
                <a:solidFill>
                  <a:srgbClr val="000000"/>
                </a:solidFill>
                <a:effectLst/>
                <a:latin typeface="Times" pitchFamily="2" charset="0"/>
              </a:rPr>
              <a:t>twisting round on her with a sharp cry of horror.</a:t>
            </a:r>
            <a:r>
              <a:rPr lang="en-US" b="0" i="0" dirty="0">
                <a:solidFill>
                  <a:srgbClr val="000000"/>
                </a:solidFill>
                <a:effectLst/>
                <a:latin typeface="Times" pitchFamily="2" charset="0"/>
              </a:rPr>
              <a:t>—Don’t strike me. I killed my poor father, Tuesday was a week, for doing the like of that.</a:t>
            </a:r>
          </a:p>
          <a:p>
            <a:pPr algn="just"/>
            <a:r>
              <a:rPr lang="en-US" b="0" i="0" dirty="0">
                <a:solidFill>
                  <a:srgbClr val="000000"/>
                </a:solidFill>
                <a:effectLst/>
                <a:latin typeface="Times" pitchFamily="2" charset="0"/>
              </a:rPr>
              <a:t>PEGEEN.</a:t>
            </a:r>
            <a:br>
              <a:rPr lang="en-US" b="0" i="0" dirty="0">
                <a:solidFill>
                  <a:srgbClr val="000000"/>
                </a:solidFill>
                <a:effectLst/>
                <a:latin typeface="Times" pitchFamily="2" charset="0"/>
              </a:rPr>
            </a:br>
            <a:r>
              <a:rPr lang="en-US" b="0" i="1" dirty="0">
                <a:solidFill>
                  <a:srgbClr val="000000"/>
                </a:solidFill>
                <a:effectLst/>
                <a:latin typeface="Times" pitchFamily="2" charset="0"/>
              </a:rPr>
              <a:t>with blank amazement.</a:t>
            </a:r>
            <a:r>
              <a:rPr lang="en-US" b="0" i="0" dirty="0">
                <a:solidFill>
                  <a:srgbClr val="000000"/>
                </a:solidFill>
                <a:effectLst/>
                <a:latin typeface="Times" pitchFamily="2" charset="0"/>
              </a:rPr>
              <a:t>—Is it killed your father?</a:t>
            </a:r>
          </a:p>
          <a:p>
            <a:pPr algn="just"/>
            <a:r>
              <a:rPr lang="en-US" b="0" i="0" dirty="0">
                <a:solidFill>
                  <a:srgbClr val="000000"/>
                </a:solidFill>
                <a:effectLst/>
                <a:latin typeface="Times" pitchFamily="2" charset="0"/>
              </a:rPr>
              <a:t>CHRISTY.</a:t>
            </a:r>
            <a:br>
              <a:rPr lang="en-US" b="0" i="0" dirty="0">
                <a:solidFill>
                  <a:srgbClr val="000000"/>
                </a:solidFill>
                <a:effectLst/>
                <a:latin typeface="Times" pitchFamily="2" charset="0"/>
              </a:rPr>
            </a:br>
            <a:r>
              <a:rPr lang="en-US" b="0" i="1" dirty="0">
                <a:solidFill>
                  <a:srgbClr val="000000"/>
                </a:solidFill>
                <a:effectLst/>
                <a:latin typeface="Times" pitchFamily="2" charset="0"/>
              </a:rPr>
              <a:t>subsiding.</a:t>
            </a:r>
            <a:r>
              <a:rPr lang="en-US" b="0" i="0" dirty="0">
                <a:solidFill>
                  <a:srgbClr val="000000"/>
                </a:solidFill>
                <a:effectLst/>
                <a:latin typeface="Times" pitchFamily="2" charset="0"/>
              </a:rPr>
              <a:t>—With the help of God I did surely, and that the Holy Immaculate Mother may intercede for his soul.</a:t>
            </a:r>
          </a:p>
          <a:p>
            <a:pPr algn="just"/>
            <a:r>
              <a:rPr lang="en-US" b="0" i="0" dirty="0">
                <a:solidFill>
                  <a:srgbClr val="000000"/>
                </a:solidFill>
                <a:effectLst/>
                <a:latin typeface="Times" pitchFamily="2" charset="0"/>
              </a:rPr>
              <a:t>PHILLY.</a:t>
            </a:r>
            <a:br>
              <a:rPr lang="en-US" b="0" i="0" dirty="0">
                <a:solidFill>
                  <a:srgbClr val="000000"/>
                </a:solidFill>
                <a:effectLst/>
                <a:latin typeface="Times" pitchFamily="2" charset="0"/>
              </a:rPr>
            </a:br>
            <a:r>
              <a:rPr lang="en-US" b="0" i="1" dirty="0">
                <a:solidFill>
                  <a:srgbClr val="000000"/>
                </a:solidFill>
                <a:effectLst/>
                <a:latin typeface="Times" pitchFamily="2" charset="0"/>
              </a:rPr>
              <a:t>retreating with Jimmy.</a:t>
            </a:r>
            <a:r>
              <a:rPr lang="en-US" b="0" i="0" dirty="0">
                <a:solidFill>
                  <a:srgbClr val="000000"/>
                </a:solidFill>
                <a:effectLst/>
                <a:latin typeface="Times" pitchFamily="2" charset="0"/>
              </a:rPr>
              <a:t>—There’s a daring fellow.</a:t>
            </a:r>
          </a:p>
          <a:p>
            <a:pPr algn="just"/>
            <a:r>
              <a:rPr lang="en-US" b="0" i="0" dirty="0">
                <a:solidFill>
                  <a:srgbClr val="000000"/>
                </a:solidFill>
                <a:effectLst/>
                <a:latin typeface="Times" pitchFamily="2" charset="0"/>
              </a:rPr>
              <a:t>JIMMY.</a:t>
            </a:r>
            <a:br>
              <a:rPr lang="en-US" b="0" i="0" dirty="0">
                <a:solidFill>
                  <a:srgbClr val="000000"/>
                </a:solidFill>
                <a:effectLst/>
                <a:latin typeface="Times" pitchFamily="2" charset="0"/>
              </a:rPr>
            </a:br>
            <a:r>
              <a:rPr lang="en-US" b="0" i="0" dirty="0">
                <a:solidFill>
                  <a:srgbClr val="000000"/>
                </a:solidFill>
                <a:effectLst/>
                <a:latin typeface="Times" pitchFamily="2" charset="0"/>
              </a:rPr>
              <a:t>Oh, glory be to God!</a:t>
            </a:r>
          </a:p>
          <a:p>
            <a:endParaRPr lang="en-US" dirty="0"/>
          </a:p>
        </p:txBody>
      </p:sp>
    </p:spTree>
    <p:extLst>
      <p:ext uri="{BB962C8B-B14F-4D97-AF65-F5344CB8AC3E}">
        <p14:creationId xmlns:p14="http://schemas.microsoft.com/office/powerpoint/2010/main" val="628028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11A773-1A41-071D-6004-2C0ADD3663C5}"/>
              </a:ext>
            </a:extLst>
          </p:cNvPr>
          <p:cNvSpPr txBox="1"/>
          <p:nvPr/>
        </p:nvSpPr>
        <p:spPr>
          <a:xfrm>
            <a:off x="667265" y="1114839"/>
            <a:ext cx="11071653" cy="3970318"/>
          </a:xfrm>
          <a:prstGeom prst="rect">
            <a:avLst/>
          </a:prstGeom>
          <a:noFill/>
        </p:spPr>
        <p:txBody>
          <a:bodyPr wrap="square">
            <a:spAutoFit/>
          </a:bodyPr>
          <a:lstStyle/>
          <a:p>
            <a:pPr algn="just"/>
            <a:r>
              <a:rPr lang="en-US" b="0" i="0" dirty="0">
                <a:solidFill>
                  <a:srgbClr val="000000"/>
                </a:solidFill>
                <a:effectLst/>
                <a:latin typeface="Times" pitchFamily="2" charset="0"/>
              </a:rPr>
              <a:t>MICHAEL.</a:t>
            </a:r>
            <a:br>
              <a:rPr lang="en-US" b="0" i="0" dirty="0">
                <a:solidFill>
                  <a:srgbClr val="000000"/>
                </a:solidFill>
                <a:effectLst/>
                <a:latin typeface="Times" pitchFamily="2" charset="0"/>
              </a:rPr>
            </a:br>
            <a:r>
              <a:rPr lang="en-US" b="0" i="1" dirty="0">
                <a:solidFill>
                  <a:srgbClr val="000000"/>
                </a:solidFill>
                <a:effectLst/>
                <a:latin typeface="Times" pitchFamily="2" charset="0"/>
              </a:rPr>
              <a:t>with great respect.</a:t>
            </a:r>
            <a:r>
              <a:rPr lang="en-US" b="0" i="0" dirty="0">
                <a:solidFill>
                  <a:srgbClr val="000000"/>
                </a:solidFill>
                <a:effectLst/>
                <a:latin typeface="Times" pitchFamily="2" charset="0"/>
              </a:rPr>
              <a:t>—That was a hanging crime, mister honey. You should have had good reason for doing the like of that.</a:t>
            </a:r>
          </a:p>
          <a:p>
            <a:pPr algn="just"/>
            <a:r>
              <a:rPr lang="en-US" b="0" i="0" dirty="0">
                <a:solidFill>
                  <a:srgbClr val="000000"/>
                </a:solidFill>
                <a:effectLst/>
                <a:latin typeface="Times" pitchFamily="2" charset="0"/>
              </a:rPr>
              <a:t>CHRISTY.</a:t>
            </a:r>
            <a:br>
              <a:rPr lang="en-US" b="0" i="0" dirty="0">
                <a:solidFill>
                  <a:srgbClr val="000000"/>
                </a:solidFill>
                <a:effectLst/>
                <a:latin typeface="Times" pitchFamily="2" charset="0"/>
              </a:rPr>
            </a:br>
            <a:r>
              <a:rPr lang="en-US" b="0" i="1" dirty="0">
                <a:solidFill>
                  <a:srgbClr val="000000"/>
                </a:solidFill>
                <a:effectLst/>
                <a:latin typeface="Times" pitchFamily="2" charset="0"/>
              </a:rPr>
              <a:t>in a very reasonable tone.</a:t>
            </a:r>
            <a:r>
              <a:rPr lang="en-US" b="0" i="0" dirty="0">
                <a:solidFill>
                  <a:srgbClr val="000000"/>
                </a:solidFill>
                <a:effectLst/>
                <a:latin typeface="Times" pitchFamily="2" charset="0"/>
              </a:rPr>
              <a:t>—He was a dirty man, God forgive him, and he getting old and crusty, the way I couldn’t put up with him at all.</a:t>
            </a:r>
          </a:p>
          <a:p>
            <a:pPr algn="just"/>
            <a:r>
              <a:rPr lang="en-US" b="0" i="0" dirty="0">
                <a:solidFill>
                  <a:srgbClr val="000000"/>
                </a:solidFill>
                <a:effectLst/>
                <a:latin typeface="Times" pitchFamily="2" charset="0"/>
              </a:rPr>
              <a:t>PEGEEN.</a:t>
            </a:r>
            <a:br>
              <a:rPr lang="en-US" b="0" i="0" dirty="0">
                <a:solidFill>
                  <a:srgbClr val="000000"/>
                </a:solidFill>
                <a:effectLst/>
                <a:latin typeface="Times" pitchFamily="2" charset="0"/>
              </a:rPr>
            </a:br>
            <a:r>
              <a:rPr lang="en-US" b="0" i="0" dirty="0">
                <a:solidFill>
                  <a:srgbClr val="000000"/>
                </a:solidFill>
                <a:effectLst/>
                <a:latin typeface="Times" pitchFamily="2" charset="0"/>
              </a:rPr>
              <a:t>And you shot him dead?</a:t>
            </a:r>
          </a:p>
          <a:p>
            <a:pPr algn="just"/>
            <a:r>
              <a:rPr lang="en-US" b="0" i="0" dirty="0">
                <a:solidFill>
                  <a:srgbClr val="000000"/>
                </a:solidFill>
                <a:effectLst/>
                <a:latin typeface="Times" pitchFamily="2" charset="0"/>
              </a:rPr>
              <a:t>CHRISTY.</a:t>
            </a:r>
            <a:br>
              <a:rPr lang="en-US" b="0" i="0" dirty="0">
                <a:solidFill>
                  <a:srgbClr val="000000"/>
                </a:solidFill>
                <a:effectLst/>
                <a:latin typeface="Times" pitchFamily="2" charset="0"/>
              </a:rPr>
            </a:br>
            <a:r>
              <a:rPr lang="en-US" b="0" i="1" dirty="0">
                <a:solidFill>
                  <a:srgbClr val="000000"/>
                </a:solidFill>
                <a:effectLst/>
                <a:latin typeface="Times" pitchFamily="2" charset="0"/>
              </a:rPr>
              <a:t>shaking his head.</a:t>
            </a:r>
            <a:r>
              <a:rPr lang="en-US" b="0" i="0" dirty="0">
                <a:solidFill>
                  <a:srgbClr val="000000"/>
                </a:solidFill>
                <a:effectLst/>
                <a:latin typeface="Times" pitchFamily="2" charset="0"/>
              </a:rPr>
              <a:t>—I never used weapons. I’ve no license, and I’m a law-fearing man.</a:t>
            </a:r>
          </a:p>
          <a:p>
            <a:pPr algn="just"/>
            <a:r>
              <a:rPr lang="en-US" b="0" i="0" dirty="0">
                <a:solidFill>
                  <a:srgbClr val="000000"/>
                </a:solidFill>
                <a:effectLst/>
                <a:latin typeface="Times" pitchFamily="2" charset="0"/>
              </a:rPr>
              <a:t>MICHAEL.</a:t>
            </a:r>
            <a:br>
              <a:rPr lang="en-US" b="0" i="0" dirty="0">
                <a:solidFill>
                  <a:srgbClr val="000000"/>
                </a:solidFill>
                <a:effectLst/>
                <a:latin typeface="Times" pitchFamily="2" charset="0"/>
              </a:rPr>
            </a:br>
            <a:r>
              <a:rPr lang="en-US" b="0" i="0" dirty="0">
                <a:solidFill>
                  <a:srgbClr val="000000"/>
                </a:solidFill>
                <a:effectLst/>
                <a:latin typeface="Times" pitchFamily="2" charset="0"/>
              </a:rPr>
              <a:t>It was with a hilted knife maybe? I’m told, in the big world it’s bloody knives they use.</a:t>
            </a:r>
          </a:p>
          <a:p>
            <a:pPr algn="just"/>
            <a:r>
              <a:rPr lang="en-US" b="0" i="0" dirty="0">
                <a:solidFill>
                  <a:srgbClr val="000000"/>
                </a:solidFill>
                <a:effectLst/>
                <a:latin typeface="Times" pitchFamily="2" charset="0"/>
              </a:rPr>
              <a:t>CHRISTY.</a:t>
            </a:r>
            <a:br>
              <a:rPr lang="en-US" b="0" i="0" dirty="0">
                <a:solidFill>
                  <a:srgbClr val="000000"/>
                </a:solidFill>
                <a:effectLst/>
                <a:latin typeface="Times" pitchFamily="2" charset="0"/>
              </a:rPr>
            </a:br>
            <a:r>
              <a:rPr lang="en-US" b="0" i="1" dirty="0">
                <a:solidFill>
                  <a:srgbClr val="000000"/>
                </a:solidFill>
                <a:effectLst/>
                <a:latin typeface="Times" pitchFamily="2" charset="0"/>
              </a:rPr>
              <a:t>loudly, scandalized.</a:t>
            </a:r>
            <a:r>
              <a:rPr lang="en-US" b="0" i="0" dirty="0">
                <a:solidFill>
                  <a:srgbClr val="000000"/>
                </a:solidFill>
                <a:effectLst/>
                <a:latin typeface="Times" pitchFamily="2" charset="0"/>
              </a:rPr>
              <a:t>—Do you take me for a slaughter-boy?</a:t>
            </a:r>
          </a:p>
        </p:txBody>
      </p:sp>
    </p:spTree>
    <p:extLst>
      <p:ext uri="{BB962C8B-B14F-4D97-AF65-F5344CB8AC3E}">
        <p14:creationId xmlns:p14="http://schemas.microsoft.com/office/powerpoint/2010/main" val="3894041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4F66A5-CC7B-40C8-F93F-080BED63A1A0}"/>
              </a:ext>
            </a:extLst>
          </p:cNvPr>
          <p:cNvSpPr txBox="1"/>
          <p:nvPr/>
        </p:nvSpPr>
        <p:spPr>
          <a:xfrm>
            <a:off x="432486" y="86497"/>
            <a:ext cx="10441459" cy="6863417"/>
          </a:xfrm>
          <a:prstGeom prst="rect">
            <a:avLst/>
          </a:prstGeom>
          <a:noFill/>
        </p:spPr>
        <p:txBody>
          <a:bodyPr wrap="square" rtlCol="0">
            <a:spAutoFit/>
          </a:bodyPr>
          <a:lstStyle/>
          <a:p>
            <a:pPr marL="0" marR="0">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Ireland: political turmoil and cultural predicaments, c.1860-1907.</a:t>
            </a:r>
          </a:p>
          <a:p>
            <a:pPr marL="0" marR="0">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The Irish National Theatre (The Abbey Theatre): origins, money, and leadership, 1899-1907. </a:t>
            </a:r>
          </a:p>
          <a:p>
            <a:pPr marL="0" marR="0">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Looming large:</a:t>
            </a:r>
          </a:p>
          <a:p>
            <a:pPr marL="0" marR="0">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		William Butler Yeats and  John Millington Synge</a:t>
            </a:r>
          </a:p>
          <a:p>
            <a:pPr marL="0" marR="0">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                             Lady Augusta Gregory</a:t>
            </a:r>
          </a:p>
          <a:p>
            <a:pPr marL="0" marR="0">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		. . . and even George Bernard Shaw [?]</a:t>
            </a:r>
          </a:p>
          <a:p>
            <a:pPr marL="0" marR="0">
              <a:spcBef>
                <a:spcPts val="0"/>
              </a:spcBef>
              <a:spcAft>
                <a:spcPts val="0"/>
              </a:spcAft>
            </a:pP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Synge’s sojourns in the Aran Islands, 1898-1901.</a:t>
            </a:r>
          </a:p>
          <a:p>
            <a:pPr marL="0" marR="0">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Successes and controversies at the Abbey Theatre before</a:t>
            </a:r>
            <a:r>
              <a:rPr lang="en-US" sz="2200" i="1" dirty="0">
                <a:effectLst/>
                <a:latin typeface="Calibri" panose="020F0502020204030204" pitchFamily="34" charset="0"/>
                <a:ea typeface="Calibri" panose="020F0502020204030204" pitchFamily="34" charset="0"/>
                <a:cs typeface="Times New Roman" panose="02020603050405020304" pitchFamily="18" charset="0"/>
              </a:rPr>
              <a:t> The Playboy of the Western World</a:t>
            </a:r>
            <a:r>
              <a:rPr lang="en-US" sz="2200" dirty="0">
                <a:effectLst/>
                <a:latin typeface="Calibri" panose="020F0502020204030204" pitchFamily="34" charset="0"/>
                <a:ea typeface="Calibri" panose="020F0502020204030204" pitchFamily="34" charset="0"/>
                <a:cs typeface="Times New Roman" panose="02020603050405020304" pitchFamily="18" charset="0"/>
              </a:rPr>
              <a:t>.</a:t>
            </a:r>
          </a:p>
          <a:p>
            <a:pPr marL="0" marR="0">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The </a:t>
            </a:r>
            <a:r>
              <a:rPr lang="en-US" sz="2200" i="1" dirty="0">
                <a:effectLst/>
                <a:latin typeface="Calibri" panose="020F0502020204030204" pitchFamily="34" charset="0"/>
                <a:ea typeface="Calibri" panose="020F0502020204030204" pitchFamily="34" charset="0"/>
                <a:cs typeface="Times New Roman" panose="02020603050405020304" pitchFamily="18" charset="0"/>
              </a:rPr>
              <a:t>Playboy </a:t>
            </a:r>
            <a:r>
              <a:rPr lang="en-US" sz="2200" dirty="0">
                <a:effectLst/>
                <a:latin typeface="Calibri" panose="020F0502020204030204" pitchFamily="34" charset="0"/>
                <a:ea typeface="Calibri" panose="020F0502020204030204" pitchFamily="34" charset="0"/>
                <a:cs typeface="Times New Roman" panose="02020603050405020304" pitchFamily="18" charset="0"/>
              </a:rPr>
              <a:t>ruckus, reviews, &amp; recriminations.</a:t>
            </a:r>
          </a:p>
          <a:p>
            <a:pPr marL="0" marR="0">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The death of Synge in 1909;  Irish theater in the Rebellion years and after.</a:t>
            </a:r>
          </a:p>
          <a:p>
            <a:pPr marL="0" marR="0">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200" i="1" dirty="0">
                <a:effectLst/>
                <a:latin typeface="Calibri" panose="020F0502020204030204" pitchFamily="34" charset="0"/>
                <a:ea typeface="Calibri" panose="020F0502020204030204" pitchFamily="34" charset="0"/>
                <a:cs typeface="Times New Roman" panose="02020603050405020304" pitchFamily="18" charset="0"/>
              </a:rPr>
              <a:t>The Playboy </a:t>
            </a:r>
            <a:r>
              <a:rPr lang="en-US" sz="2200" dirty="0">
                <a:effectLst/>
                <a:latin typeface="Calibri" panose="020F0502020204030204" pitchFamily="34" charset="0"/>
                <a:ea typeface="Calibri" panose="020F0502020204030204" pitchFamily="34" charset="0"/>
                <a:cs typeface="Times New Roman" panose="02020603050405020304" pitchFamily="18" charset="0"/>
              </a:rPr>
              <a:t>today.</a:t>
            </a:r>
          </a:p>
        </p:txBody>
      </p:sp>
    </p:spTree>
    <p:extLst>
      <p:ext uri="{BB962C8B-B14F-4D97-AF65-F5344CB8AC3E}">
        <p14:creationId xmlns:p14="http://schemas.microsoft.com/office/powerpoint/2010/main" val="1420468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19810D-C018-2805-70DD-0780E4F50384}"/>
              </a:ext>
            </a:extLst>
          </p:cNvPr>
          <p:cNvSpPr txBox="1"/>
          <p:nvPr/>
        </p:nvSpPr>
        <p:spPr>
          <a:xfrm>
            <a:off x="939114" y="444843"/>
            <a:ext cx="1653530" cy="369332"/>
          </a:xfrm>
          <a:prstGeom prst="rect">
            <a:avLst/>
          </a:prstGeom>
          <a:noFill/>
        </p:spPr>
        <p:txBody>
          <a:bodyPr wrap="none" rtlCol="0">
            <a:spAutoFit/>
          </a:bodyPr>
          <a:lstStyle/>
          <a:p>
            <a:r>
              <a:rPr lang="en-US" dirty="0"/>
              <a:t>End of the play:</a:t>
            </a:r>
          </a:p>
        </p:txBody>
      </p:sp>
      <p:sp>
        <p:nvSpPr>
          <p:cNvPr id="7" name="TextBox 6">
            <a:extLst>
              <a:ext uri="{FF2B5EF4-FFF2-40B4-BE49-F238E27FC236}">
                <a16:creationId xmlns:a16="http://schemas.microsoft.com/office/drawing/2014/main" id="{0EE134E4-D4E9-0EA3-F2E4-2507B9634A0F}"/>
              </a:ext>
            </a:extLst>
          </p:cNvPr>
          <p:cNvSpPr txBox="1"/>
          <p:nvPr/>
        </p:nvSpPr>
        <p:spPr>
          <a:xfrm>
            <a:off x="1075038" y="444843"/>
            <a:ext cx="9771638" cy="6247864"/>
          </a:xfrm>
          <a:prstGeom prst="rect">
            <a:avLst/>
          </a:prstGeom>
          <a:noFill/>
        </p:spPr>
        <p:txBody>
          <a:bodyPr wrap="square">
            <a:spAutoFit/>
          </a:bodyPr>
          <a:lstStyle/>
          <a:p>
            <a:pPr algn="just"/>
            <a:r>
              <a:rPr lang="en-US" sz="2000" b="0" i="0" dirty="0">
                <a:solidFill>
                  <a:srgbClr val="000000"/>
                </a:solidFill>
                <a:effectLst/>
                <a:latin typeface="Times" pitchFamily="2" charset="0"/>
              </a:rPr>
              <a:t>CHRISTY.</a:t>
            </a:r>
            <a:br>
              <a:rPr lang="en-US" sz="2000" b="0" i="0" dirty="0">
                <a:solidFill>
                  <a:srgbClr val="000000"/>
                </a:solidFill>
                <a:effectLst/>
                <a:latin typeface="Times" pitchFamily="2" charset="0"/>
              </a:rPr>
            </a:br>
            <a:r>
              <a:rPr lang="en-US" sz="2000" b="0" i="1" dirty="0">
                <a:solidFill>
                  <a:srgbClr val="000000"/>
                </a:solidFill>
                <a:effectLst/>
                <a:latin typeface="Times" pitchFamily="2" charset="0"/>
              </a:rPr>
              <a:t>kicking and screaming.</a:t>
            </a:r>
            <a:r>
              <a:rPr lang="en-US" sz="2000" b="0" i="0" dirty="0">
                <a:solidFill>
                  <a:srgbClr val="000000"/>
                </a:solidFill>
                <a:effectLst/>
                <a:latin typeface="Times" pitchFamily="2" charset="0"/>
              </a:rPr>
              <a:t>—O, glory be to God! [</a:t>
            </a:r>
            <a:r>
              <a:rPr lang="en-US" sz="2000" b="0" i="1" dirty="0">
                <a:solidFill>
                  <a:srgbClr val="000000"/>
                </a:solidFill>
                <a:effectLst/>
                <a:latin typeface="Times" pitchFamily="2" charset="0"/>
              </a:rPr>
              <a:t>He kicks loose from the table, and they all drag him towards the door.</a:t>
            </a:r>
            <a:r>
              <a:rPr lang="en-US" sz="2000" b="0" i="0" dirty="0">
                <a:solidFill>
                  <a:srgbClr val="000000"/>
                </a:solidFill>
                <a:effectLst/>
                <a:latin typeface="Times" pitchFamily="2" charset="0"/>
              </a:rPr>
              <a:t>]</a:t>
            </a:r>
          </a:p>
          <a:p>
            <a:pPr algn="just"/>
            <a:r>
              <a:rPr lang="en-US" sz="2000" b="0" i="0" dirty="0">
                <a:solidFill>
                  <a:srgbClr val="000000"/>
                </a:solidFill>
                <a:effectLst/>
                <a:latin typeface="Times" pitchFamily="2" charset="0"/>
              </a:rPr>
              <a:t>JIMMY.</a:t>
            </a:r>
            <a:br>
              <a:rPr lang="en-US" sz="2000" b="0" i="0" dirty="0">
                <a:solidFill>
                  <a:srgbClr val="000000"/>
                </a:solidFill>
                <a:effectLst/>
                <a:latin typeface="Times" pitchFamily="2" charset="0"/>
              </a:rPr>
            </a:br>
            <a:r>
              <a:rPr lang="en-US" sz="2000" b="0" i="1" dirty="0">
                <a:solidFill>
                  <a:srgbClr val="000000"/>
                </a:solidFill>
                <a:effectLst/>
                <a:latin typeface="Times" pitchFamily="2" charset="0"/>
              </a:rPr>
              <a:t>seeing old Mahon.</a:t>
            </a:r>
            <a:r>
              <a:rPr lang="en-US" sz="2000" b="0" i="0" dirty="0">
                <a:solidFill>
                  <a:srgbClr val="000000"/>
                </a:solidFill>
                <a:effectLst/>
                <a:latin typeface="Times" pitchFamily="2" charset="0"/>
              </a:rPr>
              <a:t>—Will you look what’s come in? [</a:t>
            </a:r>
            <a:r>
              <a:rPr lang="en-US" sz="2000" b="0" i="1" dirty="0">
                <a:solidFill>
                  <a:srgbClr val="000000"/>
                </a:solidFill>
                <a:effectLst/>
                <a:latin typeface="Times" pitchFamily="2" charset="0"/>
              </a:rPr>
              <a:t>They all drop Christy and run left.</a:t>
            </a:r>
            <a:r>
              <a:rPr lang="en-US" sz="2000" b="0" i="0" dirty="0">
                <a:solidFill>
                  <a:srgbClr val="000000"/>
                </a:solidFill>
                <a:effectLst/>
                <a:latin typeface="Times" pitchFamily="2" charset="0"/>
              </a:rPr>
              <a:t>]</a:t>
            </a:r>
          </a:p>
          <a:p>
            <a:pPr algn="just"/>
            <a:r>
              <a:rPr lang="en-US" sz="2000" b="0" i="0" dirty="0">
                <a:solidFill>
                  <a:srgbClr val="000000"/>
                </a:solidFill>
                <a:effectLst/>
                <a:latin typeface="Times" pitchFamily="2" charset="0"/>
              </a:rPr>
              <a:t>CHRISTY.</a:t>
            </a:r>
            <a:br>
              <a:rPr lang="en-US" sz="2000" b="0" i="0" dirty="0">
                <a:solidFill>
                  <a:srgbClr val="000000"/>
                </a:solidFill>
                <a:effectLst/>
                <a:latin typeface="Times" pitchFamily="2" charset="0"/>
              </a:rPr>
            </a:br>
            <a:r>
              <a:rPr lang="en-US" sz="2000" b="0" i="1" dirty="0">
                <a:solidFill>
                  <a:srgbClr val="000000"/>
                </a:solidFill>
                <a:effectLst/>
                <a:latin typeface="Times" pitchFamily="2" charset="0"/>
              </a:rPr>
              <a:t>scrambling on his knees face to face with old Mahon.</a:t>
            </a:r>
            <a:r>
              <a:rPr lang="en-US" sz="2000" b="0" i="0" dirty="0">
                <a:solidFill>
                  <a:srgbClr val="000000"/>
                </a:solidFill>
                <a:effectLst/>
                <a:latin typeface="Times" pitchFamily="2" charset="0"/>
              </a:rPr>
              <a:t>—Are you coming to be killed a third time, or what ails you now?</a:t>
            </a:r>
          </a:p>
          <a:p>
            <a:pPr algn="just"/>
            <a:r>
              <a:rPr lang="en-US" sz="2000" b="0" i="0" dirty="0">
                <a:solidFill>
                  <a:srgbClr val="000000"/>
                </a:solidFill>
                <a:effectLst/>
                <a:latin typeface="Times" pitchFamily="2" charset="0"/>
              </a:rPr>
              <a:t>MAHON.</a:t>
            </a:r>
            <a:br>
              <a:rPr lang="en-US" sz="2000" b="0" i="0" dirty="0">
                <a:solidFill>
                  <a:srgbClr val="000000"/>
                </a:solidFill>
                <a:effectLst/>
                <a:latin typeface="Times" pitchFamily="2" charset="0"/>
              </a:rPr>
            </a:br>
            <a:r>
              <a:rPr lang="en-US" sz="2000" b="0" i="0" dirty="0">
                <a:solidFill>
                  <a:srgbClr val="000000"/>
                </a:solidFill>
                <a:effectLst/>
                <a:latin typeface="Times" pitchFamily="2" charset="0"/>
              </a:rPr>
              <a:t>For what is it they have you tied?</a:t>
            </a:r>
          </a:p>
          <a:p>
            <a:pPr algn="just"/>
            <a:r>
              <a:rPr lang="en-US" sz="2000" b="0" i="0" dirty="0">
                <a:solidFill>
                  <a:srgbClr val="000000"/>
                </a:solidFill>
                <a:effectLst/>
                <a:latin typeface="Times" pitchFamily="2" charset="0"/>
              </a:rPr>
              <a:t>CHRISTY.</a:t>
            </a:r>
            <a:br>
              <a:rPr lang="en-US" sz="2000" b="0" i="0" dirty="0">
                <a:solidFill>
                  <a:srgbClr val="000000"/>
                </a:solidFill>
                <a:effectLst/>
                <a:latin typeface="Times" pitchFamily="2" charset="0"/>
              </a:rPr>
            </a:br>
            <a:r>
              <a:rPr lang="en-US" sz="2000" b="0" i="0" dirty="0">
                <a:solidFill>
                  <a:srgbClr val="000000"/>
                </a:solidFill>
                <a:effectLst/>
                <a:latin typeface="Times" pitchFamily="2" charset="0"/>
              </a:rPr>
              <a:t>They’re taking me to the peelers to have me hanged for slaying you.</a:t>
            </a:r>
          </a:p>
          <a:p>
            <a:pPr algn="just"/>
            <a:r>
              <a:rPr lang="en-US" sz="2000" b="0" i="0" dirty="0">
                <a:solidFill>
                  <a:srgbClr val="000000"/>
                </a:solidFill>
                <a:effectLst/>
                <a:latin typeface="Times" pitchFamily="2" charset="0"/>
              </a:rPr>
              <a:t>MICHAEL.</a:t>
            </a:r>
            <a:br>
              <a:rPr lang="en-US" sz="2000" b="0" i="0" dirty="0">
                <a:solidFill>
                  <a:srgbClr val="000000"/>
                </a:solidFill>
                <a:effectLst/>
                <a:latin typeface="Times" pitchFamily="2" charset="0"/>
              </a:rPr>
            </a:br>
            <a:r>
              <a:rPr lang="en-US" sz="2000" b="0" i="1" dirty="0">
                <a:solidFill>
                  <a:srgbClr val="000000"/>
                </a:solidFill>
                <a:effectLst/>
                <a:latin typeface="Times" pitchFamily="2" charset="0"/>
              </a:rPr>
              <a:t>apologetically.</a:t>
            </a:r>
            <a:r>
              <a:rPr lang="en-US" sz="2000" b="0" i="0" dirty="0">
                <a:solidFill>
                  <a:srgbClr val="000000"/>
                </a:solidFill>
                <a:effectLst/>
                <a:latin typeface="Times" pitchFamily="2" charset="0"/>
              </a:rPr>
              <a:t>—It is the will of God that all should guard their little cabins from the treachery of law, and what would my daughter be doing if I was ruined or was hanged itself?</a:t>
            </a:r>
          </a:p>
          <a:p>
            <a:pPr algn="just"/>
            <a:r>
              <a:rPr lang="en-US" sz="2000" b="0" i="0" dirty="0">
                <a:solidFill>
                  <a:srgbClr val="000000"/>
                </a:solidFill>
                <a:effectLst/>
                <a:latin typeface="Times" pitchFamily="2" charset="0"/>
              </a:rPr>
              <a:t>MAHON.</a:t>
            </a:r>
            <a:br>
              <a:rPr lang="en-US" sz="2000" b="0" i="0" dirty="0">
                <a:solidFill>
                  <a:srgbClr val="000000"/>
                </a:solidFill>
                <a:effectLst/>
                <a:latin typeface="Times" pitchFamily="2" charset="0"/>
              </a:rPr>
            </a:br>
            <a:r>
              <a:rPr lang="en-US" sz="2000" b="0" i="1" dirty="0">
                <a:solidFill>
                  <a:srgbClr val="000000"/>
                </a:solidFill>
                <a:effectLst/>
                <a:latin typeface="Times" pitchFamily="2" charset="0"/>
              </a:rPr>
              <a:t>grimly, loosening Christy.</a:t>
            </a:r>
            <a:r>
              <a:rPr lang="en-US" sz="2000" b="0" i="0" dirty="0">
                <a:solidFill>
                  <a:srgbClr val="000000"/>
                </a:solidFill>
                <a:effectLst/>
                <a:latin typeface="Times" pitchFamily="2" charset="0"/>
              </a:rPr>
              <a:t>—It’s little I care if you put a bag on her back, and went picking cockles till the hour of death; but my son and myself will be going our own way, and we’ll have great times from this out telling stories of the villainy of Mayo, and the fools is here. (</a:t>
            </a:r>
            <a:r>
              <a:rPr lang="en-US" sz="2000" b="0" i="1" dirty="0">
                <a:solidFill>
                  <a:srgbClr val="000000"/>
                </a:solidFill>
                <a:effectLst/>
                <a:latin typeface="Times" pitchFamily="2" charset="0"/>
              </a:rPr>
              <a:t>To Christy, who is freed.</a:t>
            </a:r>
            <a:r>
              <a:rPr lang="en-US" sz="2000" b="0" i="0" dirty="0">
                <a:solidFill>
                  <a:srgbClr val="000000"/>
                </a:solidFill>
                <a:effectLst/>
                <a:latin typeface="Times" pitchFamily="2" charset="0"/>
              </a:rPr>
              <a:t>) Come on now.</a:t>
            </a:r>
          </a:p>
        </p:txBody>
      </p:sp>
    </p:spTree>
    <p:extLst>
      <p:ext uri="{BB962C8B-B14F-4D97-AF65-F5344CB8AC3E}">
        <p14:creationId xmlns:p14="http://schemas.microsoft.com/office/powerpoint/2010/main" val="423657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63E9FF-F941-891D-C690-80824E02E526}"/>
              </a:ext>
            </a:extLst>
          </p:cNvPr>
          <p:cNvSpPr txBox="1"/>
          <p:nvPr/>
        </p:nvSpPr>
        <p:spPr>
          <a:xfrm>
            <a:off x="1334530" y="679622"/>
            <a:ext cx="516488" cy="369332"/>
          </a:xfrm>
          <a:prstGeom prst="rect">
            <a:avLst/>
          </a:prstGeom>
          <a:noFill/>
        </p:spPr>
        <p:txBody>
          <a:bodyPr wrap="none" rtlCol="0">
            <a:spAutoFit/>
          </a:bodyPr>
          <a:lstStyle/>
          <a:p>
            <a:r>
              <a:rPr lang="en-US" dirty="0"/>
              <a:t>. . . </a:t>
            </a:r>
          </a:p>
        </p:txBody>
      </p:sp>
      <p:sp>
        <p:nvSpPr>
          <p:cNvPr id="5" name="TextBox 4">
            <a:extLst>
              <a:ext uri="{FF2B5EF4-FFF2-40B4-BE49-F238E27FC236}">
                <a16:creationId xmlns:a16="http://schemas.microsoft.com/office/drawing/2014/main" id="{085412B5-FC56-246F-8C13-6A2A160AC632}"/>
              </a:ext>
            </a:extLst>
          </p:cNvPr>
          <p:cNvSpPr txBox="1"/>
          <p:nvPr/>
        </p:nvSpPr>
        <p:spPr>
          <a:xfrm>
            <a:off x="778476" y="1717589"/>
            <a:ext cx="10812162" cy="4985980"/>
          </a:xfrm>
          <a:prstGeom prst="rect">
            <a:avLst/>
          </a:prstGeom>
          <a:noFill/>
        </p:spPr>
        <p:txBody>
          <a:bodyPr wrap="square" rtlCol="0">
            <a:spAutoFit/>
          </a:bodyPr>
          <a:lstStyle/>
          <a:p>
            <a:pPr algn="just"/>
            <a:r>
              <a:rPr lang="en-US" sz="2000" b="0" i="0" dirty="0">
                <a:solidFill>
                  <a:srgbClr val="000000"/>
                </a:solidFill>
                <a:effectLst/>
                <a:latin typeface="Times" pitchFamily="2" charset="0"/>
              </a:rPr>
              <a:t>MAHON.</a:t>
            </a:r>
            <a:br>
              <a:rPr lang="en-US" sz="2000" b="0" i="0" dirty="0">
                <a:solidFill>
                  <a:srgbClr val="000000"/>
                </a:solidFill>
                <a:effectLst/>
                <a:latin typeface="Times" pitchFamily="2" charset="0"/>
              </a:rPr>
            </a:br>
            <a:r>
              <a:rPr lang="en-US" sz="2000" b="0" i="1" dirty="0">
                <a:solidFill>
                  <a:srgbClr val="000000"/>
                </a:solidFill>
                <a:effectLst/>
                <a:latin typeface="Times" pitchFamily="2" charset="0"/>
              </a:rPr>
              <a:t>walking out and looking back at Christy over his shoulder.</a:t>
            </a:r>
            <a:r>
              <a:rPr lang="en-US" sz="2000" b="0" i="0" dirty="0">
                <a:solidFill>
                  <a:srgbClr val="000000"/>
                </a:solidFill>
                <a:effectLst/>
                <a:latin typeface="Times" pitchFamily="2" charset="0"/>
              </a:rPr>
              <a:t>—Glory be to God! (</a:t>
            </a:r>
            <a:r>
              <a:rPr lang="en-US" sz="2000" b="0" i="1" dirty="0">
                <a:solidFill>
                  <a:srgbClr val="000000"/>
                </a:solidFill>
                <a:effectLst/>
                <a:latin typeface="Times" pitchFamily="2" charset="0"/>
              </a:rPr>
              <a:t>With a broad smile.</a:t>
            </a:r>
            <a:r>
              <a:rPr lang="en-US" sz="2000" b="0" i="0" dirty="0">
                <a:solidFill>
                  <a:srgbClr val="000000"/>
                </a:solidFill>
                <a:effectLst/>
                <a:latin typeface="Times" pitchFamily="2" charset="0"/>
              </a:rPr>
              <a:t>) I am crazy again! [</a:t>
            </a:r>
            <a:r>
              <a:rPr lang="en-US" sz="2000" b="0" i="1" dirty="0">
                <a:solidFill>
                  <a:srgbClr val="000000"/>
                </a:solidFill>
                <a:effectLst/>
                <a:latin typeface="Times" pitchFamily="2" charset="0"/>
              </a:rPr>
              <a:t>Goes.</a:t>
            </a:r>
            <a:r>
              <a:rPr lang="en-US" sz="2000" b="0" i="0" dirty="0">
                <a:solidFill>
                  <a:srgbClr val="000000"/>
                </a:solidFill>
                <a:effectLst/>
                <a:latin typeface="Times" pitchFamily="2" charset="0"/>
              </a:rPr>
              <a:t>]</a:t>
            </a:r>
          </a:p>
          <a:p>
            <a:pPr algn="just"/>
            <a:r>
              <a:rPr lang="en-US" sz="2000" b="0" i="0" dirty="0">
                <a:solidFill>
                  <a:srgbClr val="000000"/>
                </a:solidFill>
                <a:effectLst/>
                <a:latin typeface="Times" pitchFamily="2" charset="0"/>
              </a:rPr>
              <a:t>CHRISTY.</a:t>
            </a:r>
            <a:br>
              <a:rPr lang="en-US" sz="2000" b="0" i="0" dirty="0">
                <a:solidFill>
                  <a:srgbClr val="000000"/>
                </a:solidFill>
                <a:effectLst/>
                <a:latin typeface="Times" pitchFamily="2" charset="0"/>
              </a:rPr>
            </a:br>
            <a:r>
              <a:rPr lang="en-US" sz="2000" b="0" i="0" dirty="0">
                <a:solidFill>
                  <a:srgbClr val="000000"/>
                </a:solidFill>
                <a:effectLst/>
                <a:latin typeface="Times" pitchFamily="2" charset="0"/>
              </a:rPr>
              <a:t>Ten thousand blessings upon all that’s here, for you’ve turned me a likely gaffer in the end of all, the way I’ll go romancing through a romping lifetime from this hour to the dawning of the judgment day. [</a:t>
            </a:r>
            <a:r>
              <a:rPr lang="en-US" sz="2000" b="0" i="1" dirty="0">
                <a:solidFill>
                  <a:srgbClr val="000000"/>
                </a:solidFill>
                <a:effectLst/>
                <a:latin typeface="Times" pitchFamily="2" charset="0"/>
              </a:rPr>
              <a:t>He goes out.</a:t>
            </a:r>
            <a:r>
              <a:rPr lang="en-US" sz="2000" b="0" i="0" dirty="0">
                <a:solidFill>
                  <a:srgbClr val="000000"/>
                </a:solidFill>
                <a:effectLst/>
                <a:latin typeface="Times" pitchFamily="2" charset="0"/>
              </a:rPr>
              <a:t>]</a:t>
            </a:r>
          </a:p>
          <a:p>
            <a:pPr algn="just"/>
            <a:r>
              <a:rPr lang="en-US" sz="2000" b="0" i="0" dirty="0">
                <a:solidFill>
                  <a:srgbClr val="000000"/>
                </a:solidFill>
                <a:effectLst/>
                <a:latin typeface="Times" pitchFamily="2" charset="0"/>
              </a:rPr>
              <a:t>MICHAEL.</a:t>
            </a:r>
            <a:br>
              <a:rPr lang="en-US" sz="2000" b="0" i="0" dirty="0">
                <a:solidFill>
                  <a:srgbClr val="000000"/>
                </a:solidFill>
                <a:effectLst/>
                <a:latin typeface="Times" pitchFamily="2" charset="0"/>
              </a:rPr>
            </a:br>
            <a:r>
              <a:rPr lang="en-US" sz="2000" b="0" i="0" dirty="0">
                <a:solidFill>
                  <a:srgbClr val="000000"/>
                </a:solidFill>
                <a:effectLst/>
                <a:latin typeface="Times" pitchFamily="2" charset="0"/>
              </a:rPr>
              <a:t>By the will of God, we’ll have peace now for our drinks. Will you draw the porter, Pegeen?</a:t>
            </a:r>
          </a:p>
          <a:p>
            <a:pPr algn="just"/>
            <a:r>
              <a:rPr lang="en-US" sz="2000" b="0" i="0" dirty="0">
                <a:solidFill>
                  <a:srgbClr val="000000"/>
                </a:solidFill>
                <a:effectLst/>
                <a:latin typeface="Times" pitchFamily="2" charset="0"/>
              </a:rPr>
              <a:t>SHAWN.</a:t>
            </a:r>
            <a:br>
              <a:rPr lang="en-US" sz="2000" b="0" i="0" dirty="0">
                <a:solidFill>
                  <a:srgbClr val="000000"/>
                </a:solidFill>
                <a:effectLst/>
                <a:latin typeface="Times" pitchFamily="2" charset="0"/>
              </a:rPr>
            </a:br>
            <a:r>
              <a:rPr lang="en-US" sz="2000" b="0" i="1" dirty="0">
                <a:solidFill>
                  <a:srgbClr val="000000"/>
                </a:solidFill>
                <a:effectLst/>
                <a:latin typeface="Times" pitchFamily="2" charset="0"/>
              </a:rPr>
              <a:t>going up to her.</a:t>
            </a:r>
            <a:r>
              <a:rPr lang="en-US" sz="2000" b="0" i="0" dirty="0">
                <a:solidFill>
                  <a:srgbClr val="000000"/>
                </a:solidFill>
                <a:effectLst/>
                <a:latin typeface="Times" pitchFamily="2" charset="0"/>
              </a:rPr>
              <a:t>—It’s a miracle Father Reilly can wed us in the end of all, and we’ll have none to trouble us when his vicious bite is healed.</a:t>
            </a:r>
          </a:p>
          <a:p>
            <a:pPr algn="just"/>
            <a:r>
              <a:rPr lang="en-US" sz="2000" b="0" i="0" dirty="0">
                <a:solidFill>
                  <a:srgbClr val="000000"/>
                </a:solidFill>
                <a:effectLst/>
                <a:latin typeface="Times" pitchFamily="2" charset="0"/>
              </a:rPr>
              <a:t>PEGEEN.</a:t>
            </a:r>
            <a:br>
              <a:rPr lang="en-US" sz="2000" b="0" i="0" dirty="0">
                <a:solidFill>
                  <a:srgbClr val="000000"/>
                </a:solidFill>
                <a:effectLst/>
                <a:latin typeface="Times" pitchFamily="2" charset="0"/>
              </a:rPr>
            </a:br>
            <a:r>
              <a:rPr lang="en-US" sz="2000" b="0" i="1" dirty="0">
                <a:solidFill>
                  <a:srgbClr val="000000"/>
                </a:solidFill>
                <a:effectLst/>
                <a:latin typeface="Times" pitchFamily="2" charset="0"/>
              </a:rPr>
              <a:t>hitting him a box on the ear.</a:t>
            </a:r>
            <a:r>
              <a:rPr lang="en-US" sz="2000" b="0" i="0" dirty="0">
                <a:solidFill>
                  <a:srgbClr val="000000"/>
                </a:solidFill>
                <a:effectLst/>
                <a:latin typeface="Times" pitchFamily="2" charset="0"/>
              </a:rPr>
              <a:t>—Quit my sight. (</a:t>
            </a:r>
            <a:r>
              <a:rPr lang="en-US" sz="2000" b="0" i="1" dirty="0">
                <a:solidFill>
                  <a:srgbClr val="000000"/>
                </a:solidFill>
                <a:effectLst/>
                <a:latin typeface="Times" pitchFamily="2" charset="0"/>
              </a:rPr>
              <a:t>Putting her shawl over her head and breaking out into wild lamentations.</a:t>
            </a:r>
            <a:r>
              <a:rPr lang="en-US" sz="2000" b="0" i="0" dirty="0">
                <a:solidFill>
                  <a:srgbClr val="000000"/>
                </a:solidFill>
                <a:effectLst/>
                <a:latin typeface="Times" pitchFamily="2" charset="0"/>
              </a:rPr>
              <a:t>) Oh my grief, I’ve lost him surely. I’ve lost the only Playboy of the Western World!</a:t>
            </a:r>
          </a:p>
          <a:p>
            <a:endParaRPr lang="en-US" dirty="0"/>
          </a:p>
        </p:txBody>
      </p:sp>
    </p:spTree>
    <p:extLst>
      <p:ext uri="{BB962C8B-B14F-4D97-AF65-F5344CB8AC3E}">
        <p14:creationId xmlns:p14="http://schemas.microsoft.com/office/powerpoint/2010/main" val="3405017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 person, outdoor, white&#10;&#10;Description automatically generated">
            <a:extLst>
              <a:ext uri="{FF2B5EF4-FFF2-40B4-BE49-F238E27FC236}">
                <a16:creationId xmlns:a16="http://schemas.microsoft.com/office/drawing/2014/main" id="{FABE9908-71F4-CDE8-83B8-1D09DA230CDF}"/>
              </a:ext>
            </a:extLst>
          </p:cNvPr>
          <p:cNvPicPr>
            <a:picLocks noChangeAspect="1"/>
          </p:cNvPicPr>
          <p:nvPr/>
        </p:nvPicPr>
        <p:blipFill rotWithShape="1">
          <a:blip r:embed="rId2"/>
          <a:srcRect l="684" r="43552" b="-1"/>
          <a:stretch/>
        </p:blipFill>
        <p:spPr>
          <a:xfrm>
            <a:off x="321730" y="557191"/>
            <a:ext cx="5668684" cy="5743618"/>
          </a:xfrm>
          <a:prstGeom prst="rect">
            <a:avLst/>
          </a:prstGeom>
        </p:spPr>
      </p:pic>
      <p:pic>
        <p:nvPicPr>
          <p:cNvPr id="8" name="Picture 7">
            <a:extLst>
              <a:ext uri="{FF2B5EF4-FFF2-40B4-BE49-F238E27FC236}">
                <a16:creationId xmlns:a16="http://schemas.microsoft.com/office/drawing/2014/main" id="{7CD4838A-E630-FD18-BB54-BA0F3D071254}"/>
              </a:ext>
            </a:extLst>
          </p:cNvPr>
          <p:cNvPicPr>
            <a:picLocks noChangeAspect="1"/>
          </p:cNvPicPr>
          <p:nvPr/>
        </p:nvPicPr>
        <p:blipFill>
          <a:blip r:embed="rId3"/>
          <a:stretch>
            <a:fillRect/>
          </a:stretch>
        </p:blipFill>
        <p:spPr>
          <a:xfrm>
            <a:off x="6201587" y="0"/>
            <a:ext cx="5196092" cy="6858000"/>
          </a:xfrm>
          <a:prstGeom prst="rect">
            <a:avLst/>
          </a:prstGeom>
        </p:spPr>
      </p:pic>
      <p:sp>
        <p:nvSpPr>
          <p:cNvPr id="9" name="TextBox 8">
            <a:extLst>
              <a:ext uri="{FF2B5EF4-FFF2-40B4-BE49-F238E27FC236}">
                <a16:creationId xmlns:a16="http://schemas.microsoft.com/office/drawing/2014/main" id="{DCB018FA-3BD9-1A57-60F5-CE16FF246966}"/>
              </a:ext>
            </a:extLst>
          </p:cNvPr>
          <p:cNvSpPr txBox="1"/>
          <p:nvPr/>
        </p:nvSpPr>
        <p:spPr>
          <a:xfrm flipH="1">
            <a:off x="794321" y="98854"/>
            <a:ext cx="4828002" cy="369332"/>
          </a:xfrm>
          <a:prstGeom prst="rect">
            <a:avLst/>
          </a:prstGeom>
          <a:noFill/>
        </p:spPr>
        <p:txBody>
          <a:bodyPr wrap="square" rtlCol="0">
            <a:spAutoFit/>
          </a:bodyPr>
          <a:lstStyle/>
          <a:p>
            <a:r>
              <a:rPr lang="en-US"/>
              <a:t>Fighting over Christy, 1907 and 100 years later</a:t>
            </a:r>
            <a:endParaRPr lang="en-US" dirty="0"/>
          </a:p>
        </p:txBody>
      </p:sp>
    </p:spTree>
    <p:extLst>
      <p:ext uri="{BB962C8B-B14F-4D97-AF65-F5344CB8AC3E}">
        <p14:creationId xmlns:p14="http://schemas.microsoft.com/office/powerpoint/2010/main" val="2693941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3BE5E0-7410-8B3E-74A2-CAB6EA8BD5C3}"/>
              </a:ext>
            </a:extLst>
          </p:cNvPr>
          <p:cNvSpPr txBox="1"/>
          <p:nvPr/>
        </p:nvSpPr>
        <p:spPr>
          <a:xfrm>
            <a:off x="409903" y="61474"/>
            <a:ext cx="10741573" cy="6001643"/>
          </a:xfrm>
          <a:prstGeom prst="rect">
            <a:avLst/>
          </a:prstGeom>
          <a:noFill/>
        </p:spPr>
        <p:txBody>
          <a:bodyPr wrap="square">
            <a:spAutoFit/>
          </a:bodyPr>
          <a:lstStyle/>
          <a:p>
            <a:pPr marL="0" marR="0">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Mr. W. G. Fay </a:t>
            </a:r>
            <a:r>
              <a:rPr lang="en-US" sz="2400" dirty="0">
                <a:effectLst/>
                <a:latin typeface="Calibri" panose="020F0502020204030204" pitchFamily="34" charset="0"/>
                <a:ea typeface="Calibri" panose="020F0502020204030204" pitchFamily="34" charset="0"/>
                <a:cs typeface="Times New Roman" panose="02020603050405020304" pitchFamily="18" charset="0"/>
              </a:rPr>
              <a:t>now came forward to the footlights. He was the recipient of anything but a cordial reception. When a sort of comparative calm had been obtained,</a:t>
            </a:r>
          </a:p>
          <a:p>
            <a:pPr marL="0" marR="0">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Mr. Fay </a:t>
            </a:r>
            <a:r>
              <a:rPr lang="en-US" sz="2400" dirty="0">
                <a:effectLst/>
                <a:latin typeface="Calibri" panose="020F0502020204030204" pitchFamily="34" charset="0"/>
                <a:ea typeface="Calibri" panose="020F0502020204030204" pitchFamily="34" charset="0"/>
                <a:cs typeface="Times New Roman" panose="02020603050405020304" pitchFamily="18" charset="0"/>
              </a:rPr>
              <a:t>said-_-Now, as you are all tired, I suppose I may speak</a:t>
            </a:r>
          </a:p>
          <a:p>
            <a:pPr marL="0" marR="0">
              <a:spcBef>
                <a:spcPts val="0"/>
              </a:spcBef>
              <a:spcAft>
                <a:spcPts val="0"/>
              </a:spcAft>
            </a:pPr>
            <a:r>
              <a:rPr lang="en-US" sz="2400" i="1" dirty="0">
                <a:effectLst/>
                <a:latin typeface="Calibri" panose="020F0502020204030204" pitchFamily="34" charset="0"/>
                <a:ea typeface="Calibri" panose="020F0502020204030204" pitchFamily="34" charset="0"/>
                <a:cs typeface="Times New Roman" panose="02020603050405020304" pitchFamily="18" charset="0"/>
              </a:rPr>
              <a:t>(boos, and yells of </a:t>
            </a:r>
            <a:r>
              <a:rPr lang="en-US" sz="2400" dirty="0">
                <a:effectLst/>
                <a:latin typeface="Calibri" panose="020F0502020204030204" pitchFamily="34" charset="0"/>
                <a:ea typeface="Calibri" panose="020F0502020204030204" pitchFamily="34" charset="0"/>
                <a:cs typeface="Times New Roman" panose="02020603050405020304" pitchFamily="18" charset="0"/>
              </a:rPr>
              <a:t>We won't have it.')</a:t>
            </a:r>
          </a:p>
          <a:p>
            <a:pPr marL="0" marR="0">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Mr. Fay-</a:t>
            </a:r>
            <a:r>
              <a:rPr lang="en-US" sz="2400" dirty="0">
                <a:effectLst/>
                <a:latin typeface="Calibri" panose="020F0502020204030204" pitchFamily="34" charset="0"/>
                <a:ea typeface="Calibri" panose="020F0502020204030204" pitchFamily="34" charset="0"/>
                <a:cs typeface="Times New Roman" panose="02020603050405020304" pitchFamily="18" charset="0"/>
              </a:rPr>
              <a:t>-There are people here who have paid to see the piece. Anyone who does not like the play can have his money returned.</a:t>
            </a:r>
          </a:p>
          <a:p>
            <a:pPr marL="0" marR="0">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Cries of   ‘</a:t>
            </a:r>
            <a:r>
              <a:rPr lang="en-US" sz="2400" dirty="0">
                <a:effectLst/>
                <a:latin typeface="Calibri" panose="020F0502020204030204" pitchFamily="34" charset="0"/>
                <a:ea typeface="Calibri" panose="020F0502020204030204" pitchFamily="34" charset="0"/>
                <a:cs typeface="Times New Roman" panose="02020603050405020304" pitchFamily="18" charset="0"/>
              </a:rPr>
              <a:t>Irishmen do not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harbour</a:t>
            </a:r>
            <a:r>
              <a:rPr lang="en-US" sz="2400" dirty="0">
                <a:effectLst/>
                <a:latin typeface="Calibri" panose="020F0502020204030204" pitchFamily="34" charset="0"/>
                <a:ea typeface="Calibri" panose="020F0502020204030204" pitchFamily="34" charset="0"/>
                <a:cs typeface="Times New Roman" panose="02020603050405020304" pitchFamily="18" charset="0"/>
              </a:rPr>
              <a:t> murderers!</a:t>
            </a:r>
          </a:p>
          <a:p>
            <a:pPr marL="0" marR="0">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A Voice</a:t>
            </a:r>
            <a:r>
              <a:rPr lang="en-US" sz="2400" dirty="0">
                <a:effectLst/>
                <a:latin typeface="Calibri" panose="020F0502020204030204" pitchFamily="34" charset="0"/>
                <a:ea typeface="Calibri" panose="020F0502020204030204" pitchFamily="34" charset="0"/>
                <a:cs typeface="Times New Roman" panose="02020603050405020304" pitchFamily="18" charset="0"/>
              </a:rPr>
              <a:t>: We respect Irish virtue.</a:t>
            </a:r>
          </a:p>
          <a:p>
            <a:pPr marL="0" marR="0">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Mr. Fay-</a:t>
            </a:r>
            <a:r>
              <a:rPr lang="en-US" sz="2400" dirty="0">
                <a:effectLst/>
                <a:latin typeface="Calibri" panose="020F0502020204030204" pitchFamily="34" charset="0"/>
                <a:ea typeface="Calibri" panose="020F0502020204030204" pitchFamily="34" charset="0"/>
                <a:cs typeface="Times New Roman" panose="02020603050405020304" pitchFamily="18" charset="0"/>
              </a:rPr>
              <a:t>Who</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are the men who speak about Irish virtue? Let the play go on to the end of the act. I say again you can get your money back. We don't want to keep it. There are people who want to see the play. If they are not permitted to do so I will pull the curtain down, and have the disturbers removed. The piece will be played.</a:t>
            </a:r>
          </a:p>
          <a:p>
            <a:r>
              <a:rPr lang="en-US" sz="2400" b="1" dirty="0">
                <a:latin typeface="Calibri" panose="020F0502020204030204" pitchFamily="34" charset="0"/>
                <a:ea typeface="Calibri" panose="020F0502020204030204" pitchFamily="34" charset="0"/>
                <a:cs typeface="Times New Roman" panose="02020603050405020304" pitchFamily="18" charset="0"/>
              </a:rPr>
              <a:t> Voice- </a:t>
            </a:r>
            <a:r>
              <a:rPr lang="en-US" sz="2400" dirty="0">
                <a:latin typeface="Calibri" panose="020F0502020204030204" pitchFamily="34" charset="0"/>
                <a:ea typeface="Calibri" panose="020F0502020204030204" pitchFamily="34" charset="0"/>
                <a:cs typeface="Times New Roman" panose="02020603050405020304" pitchFamily="18" charset="0"/>
              </a:rPr>
              <a:t>If </a:t>
            </a:r>
            <a:r>
              <a:rPr lang="en-US" sz="2400" dirty="0">
                <a:effectLst/>
                <a:latin typeface="Calibri" panose="020F0502020204030204" pitchFamily="34" charset="0"/>
                <a:ea typeface="Calibri" panose="020F0502020204030204" pitchFamily="34" charset="0"/>
                <a:cs typeface="Times New Roman" panose="02020603050405020304" pitchFamily="18" charset="0"/>
              </a:rPr>
              <a:t>you don't pull the curtain down we will pull it down for</a:t>
            </a:r>
          </a:p>
          <a:p>
            <a:pPr marL="0" marR="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y</a:t>
            </a:r>
            <a:r>
              <a:rPr lang="en-US" sz="2400" dirty="0">
                <a:effectLst/>
                <a:latin typeface="Calibri" panose="020F0502020204030204" pitchFamily="34" charset="0"/>
                <a:ea typeface="Calibri" panose="020F0502020204030204" pitchFamily="34" charset="0"/>
                <a:cs typeface="Times New Roman" panose="02020603050405020304" pitchFamily="18" charset="0"/>
              </a:rPr>
              <a:t>ou! </a:t>
            </a:r>
            <a:r>
              <a:rPr lang="en-US" sz="2400" i="1" dirty="0">
                <a:effectLst/>
                <a:latin typeface="Calibri" panose="020F0502020204030204" pitchFamily="34" charset="0"/>
                <a:ea typeface="Calibri" panose="020F0502020204030204" pitchFamily="34" charset="0"/>
                <a:cs typeface="Times New Roman" panose="02020603050405020304" pitchFamily="18" charset="0"/>
              </a:rPr>
              <a:t>(deafening cheers).</a:t>
            </a:r>
          </a:p>
          <a:p>
            <a:pPr marL="0" marR="0">
              <a:spcBef>
                <a:spcPts val="0"/>
              </a:spcBef>
              <a:spcAft>
                <a:spcPts val="0"/>
              </a:spcAft>
            </a:pPr>
            <a:r>
              <a:rPr lang="en-US" sz="2400" i="1" dirty="0">
                <a:effectLst/>
                <a:latin typeface="Calibri" panose="020F0502020204030204" pitchFamily="34" charset="0"/>
                <a:ea typeface="Calibri" panose="020F0502020204030204" pitchFamily="34" charset="0"/>
                <a:cs typeface="Times New Roman" panose="02020603050405020304" pitchFamily="18" charset="0"/>
              </a:rPr>
              <a:t>Cries were then raised </a:t>
            </a:r>
            <a:r>
              <a:rPr lang="en-US" sz="2400" dirty="0">
                <a:effectLst/>
                <a:latin typeface="Calibri" panose="020F0502020204030204" pitchFamily="34" charset="0"/>
                <a:ea typeface="Calibri" panose="020F0502020204030204" pitchFamily="34" charset="0"/>
                <a:cs typeface="Times New Roman" panose="02020603050405020304" pitchFamily="18" charset="0"/>
              </a:rPr>
              <a:t>of “Where is the author? Bring him out, and we will deal with him!”</a:t>
            </a:r>
          </a:p>
        </p:txBody>
      </p:sp>
    </p:spTree>
    <p:extLst>
      <p:ext uri="{BB962C8B-B14F-4D97-AF65-F5344CB8AC3E}">
        <p14:creationId xmlns:p14="http://schemas.microsoft.com/office/powerpoint/2010/main" val="2041483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045D0F3-F6C1-FD4E-0488-BA752F14D798}"/>
              </a:ext>
            </a:extLst>
          </p:cNvPr>
          <p:cNvSpPr txBox="1"/>
          <p:nvPr/>
        </p:nvSpPr>
        <p:spPr>
          <a:xfrm>
            <a:off x="1149530" y="2136339"/>
            <a:ext cx="10123715" cy="2677656"/>
          </a:xfrm>
          <a:prstGeom prst="rect">
            <a:avLst/>
          </a:prstGeom>
          <a:noFill/>
        </p:spPr>
        <p:txBody>
          <a:bodyPr wrap="square">
            <a:spAutoFit/>
          </a:bodyPr>
          <a:lstStyle/>
          <a:p>
            <a:pPr marL="0" marR="0">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Mr. Fay-</a:t>
            </a:r>
            <a:r>
              <a:rPr lang="en-US" sz="2400" dirty="0">
                <a:effectLst/>
                <a:latin typeface="Calibri" panose="020F0502020204030204" pitchFamily="34" charset="0"/>
                <a:ea typeface="Calibri" panose="020F0502020204030204" pitchFamily="34" charset="0"/>
                <a:cs typeface="Times New Roman" panose="02020603050405020304" pitchFamily="18" charset="0"/>
              </a:rPr>
              <a:t>-What do you want the author for? You can have your</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money back.</a:t>
            </a:r>
          </a:p>
          <a:p>
            <a:pPr marL="0" marR="0">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Hundreds of Voices-</a:t>
            </a:r>
            <a:r>
              <a:rPr lang="en-US" sz="2400" dirty="0">
                <a:effectLst/>
                <a:latin typeface="Calibri" panose="020F0502020204030204" pitchFamily="34" charset="0"/>
                <a:ea typeface="Calibri" panose="020F0502020204030204" pitchFamily="34" charset="0"/>
                <a:cs typeface="Times New Roman" panose="02020603050405020304" pitchFamily="18" charset="0"/>
              </a:rPr>
              <a:t>_We don't want the money. It is a libel on the National Theatre. We never expected this of the Abbey!</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Amidst the tumultuous applause which followed, cries of</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"Sinn Fein forever' were strenuously uttered.</a:t>
            </a:r>
          </a:p>
          <a:p>
            <a:pPr marL="0" marR="0">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A Voice- </a:t>
            </a:r>
            <a:r>
              <a:rPr lang="en-US" sz="2400" dirty="0">
                <a:effectLst/>
                <a:latin typeface="Calibri" panose="020F0502020204030204" pitchFamily="34" charset="0"/>
                <a:ea typeface="Calibri" panose="020F0502020204030204" pitchFamily="34" charset="0"/>
                <a:cs typeface="Times New Roman" panose="02020603050405020304" pitchFamily="18" charset="0"/>
              </a:rPr>
              <a:t>Such a thing as is represented could not occur in Ireland.</a:t>
            </a:r>
          </a:p>
        </p:txBody>
      </p:sp>
    </p:spTree>
    <p:extLst>
      <p:ext uri="{BB962C8B-B14F-4D97-AF65-F5344CB8AC3E}">
        <p14:creationId xmlns:p14="http://schemas.microsoft.com/office/powerpoint/2010/main" val="1419072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07EBE0-F59F-95E7-7976-24C357D3C33A}"/>
              </a:ext>
            </a:extLst>
          </p:cNvPr>
          <p:cNvSpPr txBox="1"/>
          <p:nvPr/>
        </p:nvSpPr>
        <p:spPr>
          <a:xfrm>
            <a:off x="352698" y="378823"/>
            <a:ext cx="10162902" cy="6555641"/>
          </a:xfrm>
          <a:prstGeom prst="rect">
            <a:avLst/>
          </a:prstGeom>
          <a:noFill/>
        </p:spPr>
        <p:txBody>
          <a:bodyPr wrap="square">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[YEATS tries to intervene …]</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i="1" dirty="0">
                <a:effectLst/>
                <a:latin typeface="Calibri" panose="020F0502020204030204" pitchFamily="34" charset="0"/>
                <a:ea typeface="Calibri" panose="020F0502020204030204" pitchFamily="34" charset="0"/>
                <a:cs typeface="Times New Roman" panose="02020603050405020304" pitchFamily="18" charset="0"/>
              </a:rPr>
              <a:t>A gentleman standing up in the body of the hall said -</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-I have one word to say; it is this….’</a:t>
            </a:r>
          </a:p>
          <a:p>
            <a:pPr marL="0" marR="0">
              <a:spcBef>
                <a:spcPts val="0"/>
              </a:spcBef>
              <a:spcAft>
                <a:spcPts val="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Mr. Yeats-</a:t>
            </a:r>
            <a:r>
              <a:rPr lang="en-US" sz="2400" dirty="0">
                <a:effectLst/>
                <a:latin typeface="Calibri" panose="020F0502020204030204" pitchFamily="34" charset="0"/>
                <a:ea typeface="Calibri" panose="020F0502020204030204" pitchFamily="34" charset="0"/>
                <a:cs typeface="Times New Roman" panose="02020603050405020304" pitchFamily="18" charset="0"/>
              </a:rPr>
              <a:t>-I shall be delighted to hear you in a moment. We have</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put this play before you to be heard and judged. Every man has a right</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To hear and condemn it if he pleases, but no man has a right to interfere</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with another man who wants to hear the play. We shall play on and</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in, and I assure you our patience will last longer than their patience.</a:t>
            </a:r>
          </a:p>
          <a:p>
            <a:pPr marL="0" marR="0">
              <a:spcBef>
                <a:spcPts val="0"/>
              </a:spcBef>
              <a:spcAft>
                <a:spcPts val="0"/>
              </a:spcAft>
            </a:pPr>
            <a:r>
              <a:rPr lang="en-US" sz="2400" i="1" dirty="0">
                <a:effectLst/>
                <a:latin typeface="Calibri" panose="020F0502020204030204" pitchFamily="34" charset="0"/>
                <a:ea typeface="Calibri" panose="020F0502020204030204" pitchFamily="34" charset="0"/>
                <a:cs typeface="Times New Roman" panose="02020603050405020304" pitchFamily="18" charset="0"/>
              </a:rPr>
              <a:t>(applause and groans).</a:t>
            </a:r>
          </a:p>
          <a:p>
            <a:pPr marL="0" marR="0">
              <a:spcBef>
                <a:spcPts val="0"/>
              </a:spcBef>
              <a:spcAft>
                <a:spcPts val="0"/>
              </a:spcAft>
            </a:pPr>
            <a:endParaRPr lang="en-US" sz="24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i="1" dirty="0">
                <a:effectLst/>
                <a:latin typeface="Calibri" panose="020F0502020204030204" pitchFamily="34" charset="0"/>
                <a:ea typeface="Calibri" panose="020F0502020204030204" pitchFamily="34" charset="0"/>
                <a:cs typeface="Times New Roman" panose="02020603050405020304" pitchFamily="18" charset="0"/>
              </a:rPr>
              <a:t>At this stage a number of Trinity College students entered the stalls with the avowed object of suppressing all interruption of the play.</a:t>
            </a:r>
          </a:p>
          <a:p>
            <a:pPr marL="0" marR="0">
              <a:spcBef>
                <a:spcPts val="0"/>
              </a:spcBef>
              <a:spcAft>
                <a:spcPts val="0"/>
              </a:spcAft>
            </a:pPr>
            <a:r>
              <a:rPr lang="en-US" sz="2400" i="1" dirty="0">
                <a:effectLst/>
                <a:latin typeface="Calibri" panose="020F0502020204030204" pitchFamily="34" charset="0"/>
                <a:ea typeface="Calibri" panose="020F0502020204030204" pitchFamily="34" charset="0"/>
                <a:cs typeface="Times New Roman" panose="02020603050405020304" pitchFamily="18" charset="0"/>
              </a:rPr>
              <a:t>The overcoated gentleman then shouted to his friends: </a:t>
            </a:r>
            <a:r>
              <a:rPr lang="en-US" sz="2400" dirty="0">
                <a:effectLst/>
                <a:latin typeface="Calibri" panose="020F0502020204030204" pitchFamily="34" charset="0"/>
                <a:ea typeface="Calibri" panose="020F0502020204030204" pitchFamily="34" charset="0"/>
                <a:cs typeface="Times New Roman" panose="02020603050405020304" pitchFamily="18" charset="0"/>
              </a:rPr>
              <a:t>“Come on and have a drink.” and left the hall.</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orchestra played some Irish airs, and at three minutes past nine the curtain rose on </a:t>
            </a:r>
            <a:r>
              <a:rPr lang="en-US" sz="2400" i="1" dirty="0">
                <a:effectLst/>
                <a:latin typeface="Calibri" panose="020F0502020204030204" pitchFamily="34" charset="0"/>
                <a:ea typeface="Calibri" panose="020F0502020204030204" pitchFamily="34" charset="0"/>
                <a:cs typeface="Times New Roman" panose="02020603050405020304" pitchFamily="18" charset="0"/>
              </a:rPr>
              <a:t>The Playboy of the Western World</a:t>
            </a:r>
            <a:r>
              <a:rPr lang="en-US" sz="24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633493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newspaper, receipt&#10;&#10;Description automatically generated">
            <a:extLst>
              <a:ext uri="{FF2B5EF4-FFF2-40B4-BE49-F238E27FC236}">
                <a16:creationId xmlns:a16="http://schemas.microsoft.com/office/drawing/2014/main" id="{BDE3BB8E-2BF7-4D94-3A5F-BB020479AB82}"/>
              </a:ext>
            </a:extLst>
          </p:cNvPr>
          <p:cNvPicPr>
            <a:picLocks noChangeAspect="1"/>
          </p:cNvPicPr>
          <p:nvPr/>
        </p:nvPicPr>
        <p:blipFill>
          <a:blip r:embed="rId2"/>
          <a:stretch>
            <a:fillRect/>
          </a:stretch>
        </p:blipFill>
        <p:spPr>
          <a:xfrm>
            <a:off x="1388174" y="643467"/>
            <a:ext cx="3802251" cy="5571066"/>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B958E7CD-13BB-D90D-CF55-7FE44AD316EE}"/>
              </a:ext>
            </a:extLst>
          </p:cNvPr>
          <p:cNvPicPr>
            <a:picLocks noChangeAspect="1"/>
          </p:cNvPicPr>
          <p:nvPr/>
        </p:nvPicPr>
        <p:blipFill>
          <a:blip r:embed="rId3"/>
          <a:stretch>
            <a:fillRect/>
          </a:stretch>
        </p:blipFill>
        <p:spPr>
          <a:xfrm>
            <a:off x="6750874" y="643467"/>
            <a:ext cx="4303648" cy="5571066"/>
          </a:xfrm>
          <a:prstGeom prst="rect">
            <a:avLst/>
          </a:prstGeom>
        </p:spPr>
      </p:pic>
    </p:spTree>
    <p:extLst>
      <p:ext uri="{BB962C8B-B14F-4D97-AF65-F5344CB8AC3E}">
        <p14:creationId xmlns:p14="http://schemas.microsoft.com/office/powerpoint/2010/main" val="3008042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 letter&#10;&#10;Description automatically generated">
            <a:extLst>
              <a:ext uri="{FF2B5EF4-FFF2-40B4-BE49-F238E27FC236}">
                <a16:creationId xmlns:a16="http://schemas.microsoft.com/office/drawing/2014/main" id="{D0FE3546-0D9E-8E8A-716C-65189BCBB8F3}"/>
              </a:ext>
            </a:extLst>
          </p:cNvPr>
          <p:cNvPicPr>
            <a:picLocks noChangeAspect="1"/>
          </p:cNvPicPr>
          <p:nvPr/>
        </p:nvPicPr>
        <p:blipFill>
          <a:blip r:embed="rId2"/>
          <a:stretch>
            <a:fillRect/>
          </a:stretch>
        </p:blipFill>
        <p:spPr>
          <a:xfrm>
            <a:off x="1656904" y="643467"/>
            <a:ext cx="8878192" cy="5571066"/>
          </a:xfrm>
          <a:prstGeom prst="rect">
            <a:avLst/>
          </a:prstGeom>
        </p:spPr>
      </p:pic>
    </p:spTree>
    <p:extLst>
      <p:ext uri="{BB962C8B-B14F-4D97-AF65-F5344CB8AC3E}">
        <p14:creationId xmlns:p14="http://schemas.microsoft.com/office/powerpoint/2010/main" val="68620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Text, letter&#10;&#10;Description automatically generated">
            <a:extLst>
              <a:ext uri="{FF2B5EF4-FFF2-40B4-BE49-F238E27FC236}">
                <a16:creationId xmlns:a16="http://schemas.microsoft.com/office/drawing/2014/main" id="{23737DFF-7070-B4E1-5747-67BBAC1254E6}"/>
              </a:ext>
            </a:extLst>
          </p:cNvPr>
          <p:cNvPicPr>
            <a:picLocks noChangeAspect="1"/>
          </p:cNvPicPr>
          <p:nvPr/>
        </p:nvPicPr>
        <p:blipFill rotWithShape="1">
          <a:blip r:embed="rId2"/>
          <a:srcRect r="1975" b="1"/>
          <a:stretch/>
        </p:blipFill>
        <p:spPr>
          <a:xfrm>
            <a:off x="321733" y="321733"/>
            <a:ext cx="11548534" cy="6214534"/>
          </a:xfrm>
          <a:prstGeom prst="rect">
            <a:avLst/>
          </a:prstGeom>
        </p:spPr>
      </p:pic>
    </p:spTree>
    <p:extLst>
      <p:ext uri="{BB962C8B-B14F-4D97-AF65-F5344CB8AC3E}">
        <p14:creationId xmlns:p14="http://schemas.microsoft.com/office/powerpoint/2010/main" val="3053334647"/>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 letter&#10;&#10;Description automatically generated">
            <a:extLst>
              <a:ext uri="{FF2B5EF4-FFF2-40B4-BE49-F238E27FC236}">
                <a16:creationId xmlns:a16="http://schemas.microsoft.com/office/drawing/2014/main" id="{12CD85DF-003B-6B0D-9452-537E38955B71}"/>
              </a:ext>
            </a:extLst>
          </p:cNvPr>
          <p:cNvPicPr>
            <a:picLocks noChangeAspect="1"/>
          </p:cNvPicPr>
          <p:nvPr/>
        </p:nvPicPr>
        <p:blipFill>
          <a:blip r:embed="rId2"/>
          <a:stretch>
            <a:fillRect/>
          </a:stretch>
        </p:blipFill>
        <p:spPr>
          <a:xfrm>
            <a:off x="6176433" y="1589056"/>
            <a:ext cx="5372100" cy="3679888"/>
          </a:xfrm>
          <a:prstGeom prst="rect">
            <a:avLst/>
          </a:prstGeom>
        </p:spPr>
      </p:pic>
      <p:sp>
        <p:nvSpPr>
          <p:cNvPr id="16" name="Rectangle 15">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 letter&#10;&#10;Description automatically generated">
            <a:extLst>
              <a:ext uri="{FF2B5EF4-FFF2-40B4-BE49-F238E27FC236}">
                <a16:creationId xmlns:a16="http://schemas.microsoft.com/office/drawing/2014/main" id="{FCEB70AA-2426-5AD5-62FA-B2087C48D641}"/>
              </a:ext>
            </a:extLst>
          </p:cNvPr>
          <p:cNvPicPr>
            <a:picLocks noChangeAspect="1"/>
          </p:cNvPicPr>
          <p:nvPr/>
        </p:nvPicPr>
        <p:blipFill>
          <a:blip r:embed="rId3"/>
          <a:stretch>
            <a:fillRect/>
          </a:stretch>
        </p:blipFill>
        <p:spPr>
          <a:xfrm>
            <a:off x="643466" y="1078707"/>
            <a:ext cx="5372099" cy="4700586"/>
          </a:xfrm>
          <a:prstGeom prst="rect">
            <a:avLst/>
          </a:prstGeom>
        </p:spPr>
      </p:pic>
    </p:spTree>
    <p:extLst>
      <p:ext uri="{BB962C8B-B14F-4D97-AF65-F5344CB8AC3E}">
        <p14:creationId xmlns:p14="http://schemas.microsoft.com/office/powerpoint/2010/main" val="194864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FCE8A8-713E-8F13-A064-9A621EE454B0}"/>
              </a:ext>
            </a:extLst>
          </p:cNvPr>
          <p:cNvPicPr>
            <a:picLocks noChangeAspect="1"/>
          </p:cNvPicPr>
          <p:nvPr/>
        </p:nvPicPr>
        <p:blipFill rotWithShape="1">
          <a:blip r:embed="rId2"/>
          <a:srcRect t="18697" r="-1" b="2456"/>
          <a:stretch/>
        </p:blipFill>
        <p:spPr>
          <a:xfrm>
            <a:off x="0" y="321733"/>
            <a:ext cx="11548534" cy="6214534"/>
          </a:xfrm>
          <a:prstGeom prst="rect">
            <a:avLst/>
          </a:prstGeom>
        </p:spPr>
      </p:pic>
      <p:sp>
        <p:nvSpPr>
          <p:cNvPr id="5" name="TextBox 4">
            <a:extLst>
              <a:ext uri="{FF2B5EF4-FFF2-40B4-BE49-F238E27FC236}">
                <a16:creationId xmlns:a16="http://schemas.microsoft.com/office/drawing/2014/main" id="{E7F6560A-B733-E63E-9854-35CFD7FEC265}"/>
              </a:ext>
            </a:extLst>
          </p:cNvPr>
          <p:cNvSpPr txBox="1"/>
          <p:nvPr/>
        </p:nvSpPr>
        <p:spPr>
          <a:xfrm>
            <a:off x="9340430" y="1581665"/>
            <a:ext cx="1655805" cy="830997"/>
          </a:xfrm>
          <a:prstGeom prst="rect">
            <a:avLst/>
          </a:prstGeom>
          <a:noFill/>
        </p:spPr>
        <p:txBody>
          <a:bodyPr wrap="square" rtlCol="0">
            <a:spAutoFit/>
          </a:bodyPr>
          <a:lstStyle/>
          <a:p>
            <a:pPr algn="ctr"/>
            <a:r>
              <a:rPr lang="en-US" sz="2400" dirty="0">
                <a:solidFill>
                  <a:schemeClr val="bg1"/>
                </a:solidFill>
              </a:rPr>
              <a:t>Dublin</a:t>
            </a:r>
            <a:r>
              <a:rPr lang="en-US" dirty="0">
                <a:solidFill>
                  <a:schemeClr val="bg1"/>
                </a:solidFill>
              </a:rPr>
              <a:t>, </a:t>
            </a:r>
            <a:r>
              <a:rPr lang="en-US" sz="2400" dirty="0">
                <a:solidFill>
                  <a:schemeClr val="bg1"/>
                </a:solidFill>
              </a:rPr>
              <a:t>c.1910</a:t>
            </a:r>
          </a:p>
        </p:txBody>
      </p:sp>
      <p:sp>
        <p:nvSpPr>
          <p:cNvPr id="6" name="TextBox 5">
            <a:extLst>
              <a:ext uri="{FF2B5EF4-FFF2-40B4-BE49-F238E27FC236}">
                <a16:creationId xmlns:a16="http://schemas.microsoft.com/office/drawing/2014/main" id="{88E751E1-4F7A-D8AF-3DBE-EEF1165EBAAF}"/>
              </a:ext>
            </a:extLst>
          </p:cNvPr>
          <p:cNvSpPr txBox="1"/>
          <p:nvPr/>
        </p:nvSpPr>
        <p:spPr>
          <a:xfrm>
            <a:off x="882869" y="5465379"/>
            <a:ext cx="2364828" cy="830997"/>
          </a:xfrm>
          <a:prstGeom prst="rect">
            <a:avLst/>
          </a:prstGeom>
          <a:noFill/>
        </p:spPr>
        <p:txBody>
          <a:bodyPr wrap="square" rtlCol="0">
            <a:spAutoFit/>
          </a:bodyPr>
          <a:lstStyle/>
          <a:p>
            <a:pPr algn="ctr"/>
            <a:r>
              <a:rPr lang="en-US" sz="2400" dirty="0">
                <a:solidFill>
                  <a:schemeClr val="bg1"/>
                </a:solidFill>
              </a:rPr>
              <a:t>Population, c. 300,000</a:t>
            </a:r>
          </a:p>
        </p:txBody>
      </p:sp>
    </p:spTree>
    <p:extLst>
      <p:ext uri="{BB962C8B-B14F-4D97-AF65-F5344CB8AC3E}">
        <p14:creationId xmlns:p14="http://schemas.microsoft.com/office/powerpoint/2010/main" val="3709815805"/>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 letter&#10;&#10;Description automatically generated">
            <a:extLst>
              <a:ext uri="{FF2B5EF4-FFF2-40B4-BE49-F238E27FC236}">
                <a16:creationId xmlns:a16="http://schemas.microsoft.com/office/drawing/2014/main" id="{065A10F7-F8E1-20CC-0C75-B896E7F6F211}"/>
              </a:ext>
            </a:extLst>
          </p:cNvPr>
          <p:cNvPicPr>
            <a:picLocks noChangeAspect="1"/>
          </p:cNvPicPr>
          <p:nvPr/>
        </p:nvPicPr>
        <p:blipFill>
          <a:blip r:embed="rId2"/>
          <a:stretch>
            <a:fillRect/>
          </a:stretch>
        </p:blipFill>
        <p:spPr>
          <a:xfrm>
            <a:off x="643467" y="1847203"/>
            <a:ext cx="5294716" cy="3163592"/>
          </a:xfrm>
          <a:prstGeom prst="rect">
            <a:avLst/>
          </a:prstGeom>
        </p:spPr>
      </p:pic>
      <p:cxnSp>
        <p:nvCxnSpPr>
          <p:cNvPr id="16" name="Straight Connector 1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7" name="Picture 6" descr="Text, letter&#10;&#10;Description automatically generated">
            <a:extLst>
              <a:ext uri="{FF2B5EF4-FFF2-40B4-BE49-F238E27FC236}">
                <a16:creationId xmlns:a16="http://schemas.microsoft.com/office/drawing/2014/main" id="{D54F3897-565D-FF52-DFCD-498AF27F56EE}"/>
              </a:ext>
            </a:extLst>
          </p:cNvPr>
          <p:cNvPicPr>
            <a:picLocks noChangeAspect="1"/>
          </p:cNvPicPr>
          <p:nvPr/>
        </p:nvPicPr>
        <p:blipFill>
          <a:blip r:embed="rId3"/>
          <a:stretch>
            <a:fillRect/>
          </a:stretch>
        </p:blipFill>
        <p:spPr>
          <a:xfrm>
            <a:off x="6253817" y="1549376"/>
            <a:ext cx="5294715" cy="3759247"/>
          </a:xfrm>
          <a:prstGeom prst="rect">
            <a:avLst/>
          </a:prstGeom>
        </p:spPr>
      </p:pic>
    </p:spTree>
    <p:extLst>
      <p:ext uri="{BB962C8B-B14F-4D97-AF65-F5344CB8AC3E}">
        <p14:creationId xmlns:p14="http://schemas.microsoft.com/office/powerpoint/2010/main" val="11698500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age of a book with text&#10;&#10;Description automatically generated with medium confidence">
            <a:extLst>
              <a:ext uri="{FF2B5EF4-FFF2-40B4-BE49-F238E27FC236}">
                <a16:creationId xmlns:a16="http://schemas.microsoft.com/office/drawing/2014/main" id="{4D208150-83D6-077A-0368-94409A67B038}"/>
              </a:ext>
            </a:extLst>
          </p:cNvPr>
          <p:cNvPicPr>
            <a:picLocks noChangeAspect="1"/>
          </p:cNvPicPr>
          <p:nvPr/>
        </p:nvPicPr>
        <p:blipFill rotWithShape="1">
          <a:blip r:embed="rId3"/>
          <a:srcRect b="461"/>
          <a:stretch/>
        </p:blipFill>
        <p:spPr>
          <a:xfrm>
            <a:off x="20" y="1282"/>
            <a:ext cx="12191980" cy="6856718"/>
          </a:xfrm>
          <a:prstGeom prst="rect">
            <a:avLst/>
          </a:prstGeom>
        </p:spPr>
      </p:pic>
    </p:spTree>
    <p:extLst>
      <p:ext uri="{BB962C8B-B14F-4D97-AF65-F5344CB8AC3E}">
        <p14:creationId xmlns:p14="http://schemas.microsoft.com/office/powerpoint/2010/main" val="37506087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248B129-83C5-27BC-B080-0602EFE4FE06}"/>
              </a:ext>
            </a:extLst>
          </p:cNvPr>
          <p:cNvSpPr txBox="1"/>
          <p:nvPr/>
        </p:nvSpPr>
        <p:spPr>
          <a:xfrm>
            <a:off x="3781168" y="2211859"/>
            <a:ext cx="7784756" cy="4154984"/>
          </a:xfrm>
          <a:prstGeom prst="rect">
            <a:avLst/>
          </a:prstGeom>
          <a:noFill/>
        </p:spPr>
        <p:txBody>
          <a:bodyPr wrap="square">
            <a:spAutoFit/>
          </a:bodyPr>
          <a:lstStyle/>
          <a:p>
            <a:r>
              <a:rPr lang="en-US" sz="2800" dirty="0"/>
              <a:t>Once, when midnight smote the air,    </a:t>
            </a:r>
          </a:p>
          <a:p>
            <a:r>
              <a:rPr lang="en-US" sz="2800" dirty="0"/>
              <a:t>Eunuchs ran through Hell and met     </a:t>
            </a:r>
          </a:p>
          <a:p>
            <a:r>
              <a:rPr lang="en-US" sz="2800" dirty="0"/>
              <a:t>From thoroughfare to thoroughfare,     </a:t>
            </a:r>
          </a:p>
          <a:p>
            <a:r>
              <a:rPr lang="en-US" sz="2800" dirty="0"/>
              <a:t>While that great Juan galloped by;  </a:t>
            </a:r>
          </a:p>
          <a:p>
            <a:r>
              <a:rPr lang="en-US" sz="2800" dirty="0"/>
              <a:t>And like these to rail and sweat     </a:t>
            </a:r>
          </a:p>
          <a:p>
            <a:r>
              <a:rPr lang="en-US" sz="2800" dirty="0"/>
              <a:t>Staring upon his sinewy thigh.</a:t>
            </a:r>
          </a:p>
          <a:p>
            <a:endParaRPr lang="en-US" sz="2400" dirty="0"/>
          </a:p>
          <a:p>
            <a:endParaRPr lang="en-US" sz="2400" dirty="0"/>
          </a:p>
          <a:p>
            <a:r>
              <a:rPr lang="en-US" sz="2400" dirty="0"/>
              <a:t>				Yeats, 1907</a:t>
            </a:r>
          </a:p>
          <a:p>
            <a:endParaRPr lang="en-US" sz="2400" dirty="0"/>
          </a:p>
        </p:txBody>
      </p:sp>
      <p:sp>
        <p:nvSpPr>
          <p:cNvPr id="6" name="TextBox 5">
            <a:extLst>
              <a:ext uri="{FF2B5EF4-FFF2-40B4-BE49-F238E27FC236}">
                <a16:creationId xmlns:a16="http://schemas.microsoft.com/office/drawing/2014/main" id="{61B2F887-38C3-A5D4-1D3C-7B2A11A30A76}"/>
              </a:ext>
            </a:extLst>
          </p:cNvPr>
          <p:cNvSpPr txBox="1"/>
          <p:nvPr/>
        </p:nvSpPr>
        <p:spPr>
          <a:xfrm>
            <a:off x="2903838" y="1248032"/>
            <a:ext cx="7068065" cy="1200329"/>
          </a:xfrm>
          <a:prstGeom prst="rect">
            <a:avLst/>
          </a:prstGeom>
          <a:noFill/>
        </p:spPr>
        <p:txBody>
          <a:bodyPr wrap="square" rtlCol="0">
            <a:spAutoFit/>
          </a:bodyPr>
          <a:lstStyle/>
          <a:p>
            <a:r>
              <a:rPr lang="en-US" b="1" i="0" dirty="0">
                <a:solidFill>
                  <a:srgbClr val="333333"/>
                </a:solidFill>
                <a:effectLst/>
                <a:latin typeface="Helvetica Neue" panose="02000503000000020004" pitchFamily="2" charset="0"/>
              </a:rPr>
              <a:t>On Those That Hated "The Playboy Of The Western World"</a:t>
            </a:r>
          </a:p>
          <a:p>
            <a:pPr algn="ctr"/>
            <a:r>
              <a:rPr lang="en-US" dirty="0"/>
              <a:t>  </a:t>
            </a:r>
          </a:p>
          <a:p>
            <a:pPr algn="ctr"/>
            <a:endParaRPr lang="en-US" dirty="0"/>
          </a:p>
          <a:p>
            <a:pPr algn="ctr"/>
            <a:r>
              <a:rPr lang="en-US" dirty="0"/>
              <a:t>   </a:t>
            </a:r>
          </a:p>
        </p:txBody>
      </p:sp>
    </p:spTree>
    <p:extLst>
      <p:ext uri="{BB962C8B-B14F-4D97-AF65-F5344CB8AC3E}">
        <p14:creationId xmlns:p14="http://schemas.microsoft.com/office/powerpoint/2010/main" val="42125156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D87DEC-8AB6-13A2-C524-9962A9875CEC}"/>
              </a:ext>
            </a:extLst>
          </p:cNvPr>
          <p:cNvPicPr>
            <a:picLocks noChangeAspect="1"/>
          </p:cNvPicPr>
          <p:nvPr/>
        </p:nvPicPr>
        <p:blipFill>
          <a:blip r:embed="rId2"/>
          <a:stretch>
            <a:fillRect/>
          </a:stretch>
        </p:blipFill>
        <p:spPr>
          <a:xfrm>
            <a:off x="927463" y="281242"/>
            <a:ext cx="4872445" cy="6496596"/>
          </a:xfrm>
          <a:prstGeom prst="rect">
            <a:avLst/>
          </a:prstGeom>
        </p:spPr>
      </p:pic>
      <p:pic>
        <p:nvPicPr>
          <p:cNvPr id="6" name="Picture 5" descr="A drawing of a person&#10;&#10;Description automatically generated with low confidence">
            <a:extLst>
              <a:ext uri="{FF2B5EF4-FFF2-40B4-BE49-F238E27FC236}">
                <a16:creationId xmlns:a16="http://schemas.microsoft.com/office/drawing/2014/main" id="{250186CC-8A28-A20E-4561-04EA7AD4A0E5}"/>
              </a:ext>
            </a:extLst>
          </p:cNvPr>
          <p:cNvPicPr>
            <a:picLocks noChangeAspect="1"/>
          </p:cNvPicPr>
          <p:nvPr/>
        </p:nvPicPr>
        <p:blipFill>
          <a:blip r:embed="rId3"/>
          <a:stretch>
            <a:fillRect/>
          </a:stretch>
        </p:blipFill>
        <p:spPr>
          <a:xfrm>
            <a:off x="7407476" y="413247"/>
            <a:ext cx="4680021" cy="6219297"/>
          </a:xfrm>
          <a:prstGeom prst="rect">
            <a:avLst/>
          </a:prstGeom>
        </p:spPr>
      </p:pic>
      <p:sp>
        <p:nvSpPr>
          <p:cNvPr id="7" name="TextBox 6">
            <a:extLst>
              <a:ext uri="{FF2B5EF4-FFF2-40B4-BE49-F238E27FC236}">
                <a16:creationId xmlns:a16="http://schemas.microsoft.com/office/drawing/2014/main" id="{1CDBAE7D-57D8-D5E0-1B38-A35CB37ECCA3}"/>
              </a:ext>
            </a:extLst>
          </p:cNvPr>
          <p:cNvSpPr txBox="1"/>
          <p:nvPr/>
        </p:nvSpPr>
        <p:spPr>
          <a:xfrm>
            <a:off x="5930537" y="1476103"/>
            <a:ext cx="1214845" cy="2308324"/>
          </a:xfrm>
          <a:prstGeom prst="rect">
            <a:avLst/>
          </a:prstGeom>
          <a:noFill/>
        </p:spPr>
        <p:txBody>
          <a:bodyPr wrap="square" rtlCol="0">
            <a:spAutoFit/>
          </a:bodyPr>
          <a:lstStyle/>
          <a:p>
            <a:pPr algn="ctr"/>
            <a:r>
              <a:rPr lang="en-US" sz="2400" dirty="0"/>
              <a:t>A (sweaty)</a:t>
            </a:r>
          </a:p>
          <a:p>
            <a:pPr algn="ctr"/>
            <a:r>
              <a:rPr lang="en-US" sz="2400" dirty="0"/>
              <a:t>Rejoinder from </a:t>
            </a:r>
          </a:p>
          <a:p>
            <a:pPr algn="ctr"/>
            <a:r>
              <a:rPr lang="en-US" sz="2400" dirty="0"/>
              <a:t>Yeats</a:t>
            </a:r>
          </a:p>
        </p:txBody>
      </p:sp>
    </p:spTree>
    <p:extLst>
      <p:ext uri="{BB962C8B-B14F-4D97-AF65-F5344CB8AC3E}">
        <p14:creationId xmlns:p14="http://schemas.microsoft.com/office/powerpoint/2010/main" val="33450769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B195CE-8319-C74A-F6FC-F8F5F0B8CDE1}"/>
              </a:ext>
            </a:extLst>
          </p:cNvPr>
          <p:cNvPicPr>
            <a:picLocks noChangeAspect="1"/>
          </p:cNvPicPr>
          <p:nvPr/>
        </p:nvPicPr>
        <p:blipFill>
          <a:blip r:embed="rId2"/>
          <a:stretch>
            <a:fillRect/>
          </a:stretch>
        </p:blipFill>
        <p:spPr>
          <a:xfrm>
            <a:off x="1443885" y="643467"/>
            <a:ext cx="3690829" cy="5571066"/>
          </a:xfrm>
          <a:prstGeom prst="rect">
            <a:avLst/>
          </a:prstGeom>
        </p:spPr>
      </p:pic>
      <p:pic>
        <p:nvPicPr>
          <p:cNvPr id="5" name="Picture 4">
            <a:extLst>
              <a:ext uri="{FF2B5EF4-FFF2-40B4-BE49-F238E27FC236}">
                <a16:creationId xmlns:a16="http://schemas.microsoft.com/office/drawing/2014/main" id="{8F680724-2526-B88A-6A39-0BAF16EFDD03}"/>
              </a:ext>
            </a:extLst>
          </p:cNvPr>
          <p:cNvPicPr>
            <a:picLocks noChangeAspect="1"/>
          </p:cNvPicPr>
          <p:nvPr/>
        </p:nvPicPr>
        <p:blipFill>
          <a:blip r:embed="rId3"/>
          <a:stretch>
            <a:fillRect/>
          </a:stretch>
        </p:blipFill>
        <p:spPr>
          <a:xfrm>
            <a:off x="6792657" y="643467"/>
            <a:ext cx="4220082" cy="5571066"/>
          </a:xfrm>
          <a:prstGeom prst="rect">
            <a:avLst/>
          </a:prstGeom>
        </p:spPr>
      </p:pic>
      <p:sp>
        <p:nvSpPr>
          <p:cNvPr id="6" name="TextBox 5">
            <a:extLst>
              <a:ext uri="{FF2B5EF4-FFF2-40B4-BE49-F238E27FC236}">
                <a16:creationId xmlns:a16="http://schemas.microsoft.com/office/drawing/2014/main" id="{B3429682-5022-DC21-79E6-D7D77063EBBE}"/>
              </a:ext>
            </a:extLst>
          </p:cNvPr>
          <p:cNvSpPr txBox="1"/>
          <p:nvPr/>
        </p:nvSpPr>
        <p:spPr>
          <a:xfrm>
            <a:off x="1762470" y="6322423"/>
            <a:ext cx="3372243" cy="430887"/>
          </a:xfrm>
          <a:prstGeom prst="rect">
            <a:avLst/>
          </a:prstGeom>
          <a:noFill/>
        </p:spPr>
        <p:txBody>
          <a:bodyPr wrap="square" rtlCol="0">
            <a:spAutoFit/>
          </a:bodyPr>
          <a:lstStyle/>
          <a:p>
            <a:r>
              <a:rPr lang="en-US" sz="2200" dirty="0"/>
              <a:t>Synge’s quieter apologia…</a:t>
            </a:r>
          </a:p>
        </p:txBody>
      </p:sp>
      <p:sp>
        <p:nvSpPr>
          <p:cNvPr id="7" name="TextBox 6">
            <a:extLst>
              <a:ext uri="{FF2B5EF4-FFF2-40B4-BE49-F238E27FC236}">
                <a16:creationId xmlns:a16="http://schemas.microsoft.com/office/drawing/2014/main" id="{6A19F3C8-B02D-4462-3BC8-B46122271870}"/>
              </a:ext>
            </a:extLst>
          </p:cNvPr>
          <p:cNvSpPr txBox="1"/>
          <p:nvPr/>
        </p:nvSpPr>
        <p:spPr>
          <a:xfrm>
            <a:off x="7132320" y="6322423"/>
            <a:ext cx="3860929" cy="430887"/>
          </a:xfrm>
          <a:prstGeom prst="rect">
            <a:avLst/>
          </a:prstGeom>
          <a:noFill/>
        </p:spPr>
        <p:txBody>
          <a:bodyPr wrap="none" rtlCol="0">
            <a:spAutoFit/>
          </a:bodyPr>
          <a:lstStyle/>
          <a:p>
            <a:r>
              <a:rPr lang="en-US" sz="2200" dirty="0"/>
              <a:t>…and a third-party intervention </a:t>
            </a:r>
          </a:p>
        </p:txBody>
      </p:sp>
    </p:spTree>
    <p:extLst>
      <p:ext uri="{BB962C8B-B14F-4D97-AF65-F5344CB8AC3E}">
        <p14:creationId xmlns:p14="http://schemas.microsoft.com/office/powerpoint/2010/main" val="22941056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D4D89740-1339-70A7-051F-08FED09F3A7F}"/>
              </a:ext>
            </a:extLst>
          </p:cNvPr>
          <p:cNvPicPr>
            <a:picLocks noChangeAspect="1"/>
          </p:cNvPicPr>
          <p:nvPr/>
        </p:nvPicPr>
        <p:blipFill>
          <a:blip r:embed="rId2"/>
          <a:stretch>
            <a:fillRect/>
          </a:stretch>
        </p:blipFill>
        <p:spPr>
          <a:xfrm>
            <a:off x="1067837" y="643467"/>
            <a:ext cx="4442925" cy="5571066"/>
          </a:xfrm>
          <a:prstGeom prst="rect">
            <a:avLst/>
          </a:prstGeom>
        </p:spPr>
      </p:pic>
      <p:pic>
        <p:nvPicPr>
          <p:cNvPr id="7" name="Picture 6" descr="A newspaper with text&#10;&#10;Description automatically generated with low confidence">
            <a:extLst>
              <a:ext uri="{FF2B5EF4-FFF2-40B4-BE49-F238E27FC236}">
                <a16:creationId xmlns:a16="http://schemas.microsoft.com/office/drawing/2014/main" id="{5F2252F3-803D-D287-6A2C-9CC62B2A8DE6}"/>
              </a:ext>
            </a:extLst>
          </p:cNvPr>
          <p:cNvPicPr>
            <a:picLocks noChangeAspect="1"/>
          </p:cNvPicPr>
          <p:nvPr/>
        </p:nvPicPr>
        <p:blipFill>
          <a:blip r:embed="rId3"/>
          <a:stretch>
            <a:fillRect/>
          </a:stretch>
        </p:blipFill>
        <p:spPr>
          <a:xfrm>
            <a:off x="6256865" y="1452228"/>
            <a:ext cx="5291667" cy="3953544"/>
          </a:xfrm>
          <a:prstGeom prst="rect">
            <a:avLst/>
          </a:prstGeom>
        </p:spPr>
      </p:pic>
    </p:spTree>
    <p:extLst>
      <p:ext uri="{BB962C8B-B14F-4D97-AF65-F5344CB8AC3E}">
        <p14:creationId xmlns:p14="http://schemas.microsoft.com/office/powerpoint/2010/main" val="2381443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text, person&#10;&#10;Description automatically generated">
            <a:extLst>
              <a:ext uri="{FF2B5EF4-FFF2-40B4-BE49-F238E27FC236}">
                <a16:creationId xmlns:a16="http://schemas.microsoft.com/office/drawing/2014/main" id="{F49F6B46-3909-C306-FA17-22A3D621D122}"/>
              </a:ext>
            </a:extLst>
          </p:cNvPr>
          <p:cNvPicPr>
            <a:picLocks noChangeAspect="1"/>
          </p:cNvPicPr>
          <p:nvPr/>
        </p:nvPicPr>
        <p:blipFill rotWithShape="1">
          <a:blip r:embed="rId2"/>
          <a:srcRect l="4215" r="-1" b="-1"/>
          <a:stretch/>
        </p:blipFill>
        <p:spPr>
          <a:xfrm>
            <a:off x="697057" y="321734"/>
            <a:ext cx="4947054" cy="2905170"/>
          </a:xfrm>
          <a:prstGeom prst="rect">
            <a:avLst/>
          </a:prstGeom>
        </p:spPr>
      </p:pic>
      <p:pic>
        <p:nvPicPr>
          <p:cNvPr id="4" name="Picture 3">
            <a:extLst>
              <a:ext uri="{FF2B5EF4-FFF2-40B4-BE49-F238E27FC236}">
                <a16:creationId xmlns:a16="http://schemas.microsoft.com/office/drawing/2014/main" id="{F61AA1E0-8285-7AE1-F5AB-3F7896DC1F3F}"/>
              </a:ext>
            </a:extLst>
          </p:cNvPr>
          <p:cNvPicPr>
            <a:picLocks noChangeAspect="1"/>
          </p:cNvPicPr>
          <p:nvPr/>
        </p:nvPicPr>
        <p:blipFill rotWithShape="1">
          <a:blip r:embed="rId3"/>
          <a:srcRect t="2145" r="1" b="2731"/>
          <a:stretch/>
        </p:blipFill>
        <p:spPr>
          <a:xfrm>
            <a:off x="590994" y="3631096"/>
            <a:ext cx="5159178" cy="2760560"/>
          </a:xfrm>
          <a:prstGeom prst="rect">
            <a:avLst/>
          </a:prstGeom>
        </p:spPr>
      </p:pic>
      <p:sp>
        <p:nvSpPr>
          <p:cNvPr id="20" name="Rectangle 19">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on a magazine cover&#10;&#10;Description automatically generated with low confidence">
            <a:extLst>
              <a:ext uri="{FF2B5EF4-FFF2-40B4-BE49-F238E27FC236}">
                <a16:creationId xmlns:a16="http://schemas.microsoft.com/office/drawing/2014/main" id="{02DB36C8-C8D0-2BCC-CFF2-66081E522C23}"/>
              </a:ext>
            </a:extLst>
          </p:cNvPr>
          <p:cNvPicPr>
            <a:picLocks noChangeAspect="1"/>
          </p:cNvPicPr>
          <p:nvPr/>
        </p:nvPicPr>
        <p:blipFill>
          <a:blip r:embed="rId4"/>
          <a:stretch>
            <a:fillRect/>
          </a:stretch>
        </p:blipFill>
        <p:spPr>
          <a:xfrm>
            <a:off x="6874181" y="321734"/>
            <a:ext cx="4294469" cy="6069922"/>
          </a:xfrm>
          <a:prstGeom prst="rect">
            <a:avLst/>
          </a:prstGeom>
        </p:spPr>
      </p:pic>
    </p:spTree>
    <p:extLst>
      <p:ext uri="{BB962C8B-B14F-4D97-AF65-F5344CB8AC3E}">
        <p14:creationId xmlns:p14="http://schemas.microsoft.com/office/powerpoint/2010/main" val="1008162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A picture containing person, people, group&#10;&#10;Description automatically generated">
            <a:extLst>
              <a:ext uri="{FF2B5EF4-FFF2-40B4-BE49-F238E27FC236}">
                <a16:creationId xmlns:a16="http://schemas.microsoft.com/office/drawing/2014/main" id="{F0A1D24E-EC41-A6F5-E6F6-C0B6D559E8A3}"/>
              </a:ext>
            </a:extLst>
          </p:cNvPr>
          <p:cNvPicPr>
            <a:picLocks noChangeAspect="1"/>
          </p:cNvPicPr>
          <p:nvPr/>
        </p:nvPicPr>
        <p:blipFill rotWithShape="1">
          <a:blip r:embed="rId2"/>
          <a:srcRect r="-1" b="31009"/>
          <a:stretch/>
        </p:blipFill>
        <p:spPr>
          <a:xfrm>
            <a:off x="321733" y="321733"/>
            <a:ext cx="11548534" cy="6214534"/>
          </a:xfrm>
          <a:prstGeom prst="rect">
            <a:avLst/>
          </a:prstGeom>
        </p:spPr>
      </p:pic>
    </p:spTree>
    <p:extLst>
      <p:ext uri="{BB962C8B-B14F-4D97-AF65-F5344CB8AC3E}">
        <p14:creationId xmlns:p14="http://schemas.microsoft.com/office/powerpoint/2010/main" val="965635834"/>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A group of people sitting on the floor&#10;&#10;Description automatically generated with low confidence">
            <a:extLst>
              <a:ext uri="{FF2B5EF4-FFF2-40B4-BE49-F238E27FC236}">
                <a16:creationId xmlns:a16="http://schemas.microsoft.com/office/drawing/2014/main" id="{6E4869D9-1B40-0C05-ECF5-63E799641F2F}"/>
              </a:ext>
            </a:extLst>
          </p:cNvPr>
          <p:cNvPicPr>
            <a:picLocks noChangeAspect="1"/>
          </p:cNvPicPr>
          <p:nvPr/>
        </p:nvPicPr>
        <p:blipFill rotWithShape="1">
          <a:blip r:embed="rId2"/>
          <a:srcRect t="10606" r="-1" b="8472"/>
          <a:stretch/>
        </p:blipFill>
        <p:spPr>
          <a:xfrm>
            <a:off x="321733" y="321733"/>
            <a:ext cx="11548534" cy="6214534"/>
          </a:xfrm>
          <a:prstGeom prst="rect">
            <a:avLst/>
          </a:prstGeom>
        </p:spPr>
      </p:pic>
    </p:spTree>
    <p:extLst>
      <p:ext uri="{BB962C8B-B14F-4D97-AF65-F5344CB8AC3E}">
        <p14:creationId xmlns:p14="http://schemas.microsoft.com/office/powerpoint/2010/main" val="144970851"/>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people playing drums&#10;&#10;Description automatically generated with low confidence">
            <a:extLst>
              <a:ext uri="{FF2B5EF4-FFF2-40B4-BE49-F238E27FC236}">
                <a16:creationId xmlns:a16="http://schemas.microsoft.com/office/drawing/2014/main" id="{55C9F5C8-016A-5736-63BE-E80E00932B90}"/>
              </a:ext>
            </a:extLst>
          </p:cNvPr>
          <p:cNvPicPr>
            <a:picLocks noGrp="1" noChangeAspect="1"/>
          </p:cNvPicPr>
          <p:nvPr>
            <p:ph idx="1"/>
          </p:nvPr>
        </p:nvPicPr>
        <p:blipFill rotWithShape="1">
          <a:blip r:embed="rId2"/>
          <a:srcRect b="15429"/>
          <a:stretch/>
        </p:blipFill>
        <p:spPr>
          <a:xfrm>
            <a:off x="20" y="1282"/>
            <a:ext cx="12191980" cy="6856718"/>
          </a:xfrm>
          <a:prstGeom prst="rect">
            <a:avLst/>
          </a:prstGeom>
        </p:spPr>
      </p:pic>
    </p:spTree>
    <p:extLst>
      <p:ext uri="{BB962C8B-B14F-4D97-AF65-F5344CB8AC3E}">
        <p14:creationId xmlns:p14="http://schemas.microsoft.com/office/powerpoint/2010/main" val="546972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614A3B-6CF8-D1AC-C32B-C2B00514F0C2}"/>
              </a:ext>
            </a:extLst>
          </p:cNvPr>
          <p:cNvPicPr>
            <a:picLocks noChangeAspect="1"/>
          </p:cNvPicPr>
          <p:nvPr/>
        </p:nvPicPr>
        <p:blipFill rotWithShape="1">
          <a:blip r:embed="rId2"/>
          <a:srcRect l="1455" r="8418" b="1"/>
          <a:stretch/>
        </p:blipFill>
        <p:spPr>
          <a:xfrm>
            <a:off x="321733" y="321733"/>
            <a:ext cx="11548534" cy="6214534"/>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3B62C4B-2F23-0D62-479D-377E1E733521}"/>
                  </a:ext>
                </a:extLst>
              </p14:cNvPr>
              <p14:cNvContentPartPr/>
              <p14:nvPr/>
            </p14:nvContentPartPr>
            <p14:xfrm>
              <a:off x="7440058" y="3239172"/>
              <a:ext cx="1167480" cy="1054800"/>
            </p14:xfrm>
          </p:contentPart>
        </mc:Choice>
        <mc:Fallback xmlns="">
          <p:pic>
            <p:nvPicPr>
              <p:cNvPr id="2" name="Ink 1">
                <a:extLst>
                  <a:ext uri="{FF2B5EF4-FFF2-40B4-BE49-F238E27FC236}">
                    <a16:creationId xmlns:a16="http://schemas.microsoft.com/office/drawing/2014/main" id="{43B62C4B-2F23-0D62-479D-377E1E733521}"/>
                  </a:ext>
                </a:extLst>
              </p:cNvPr>
              <p:cNvPicPr/>
              <p:nvPr/>
            </p:nvPicPr>
            <p:blipFill>
              <a:blip r:embed="rId4"/>
              <a:stretch>
                <a:fillRect/>
              </a:stretch>
            </p:blipFill>
            <p:spPr>
              <a:xfrm>
                <a:off x="7422418" y="3203172"/>
                <a:ext cx="1203120" cy="1126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9562DF4F-B659-9B4B-2E51-F3222D895BAC}"/>
                  </a:ext>
                </a:extLst>
              </p14:cNvPr>
              <p14:cNvContentPartPr/>
              <p14:nvPr/>
            </p14:nvContentPartPr>
            <p14:xfrm>
              <a:off x="7498738" y="3282372"/>
              <a:ext cx="29880" cy="71280"/>
            </p14:xfrm>
          </p:contentPart>
        </mc:Choice>
        <mc:Fallback xmlns="">
          <p:pic>
            <p:nvPicPr>
              <p:cNvPr id="3" name="Ink 2">
                <a:extLst>
                  <a:ext uri="{FF2B5EF4-FFF2-40B4-BE49-F238E27FC236}">
                    <a16:creationId xmlns:a16="http://schemas.microsoft.com/office/drawing/2014/main" id="{9562DF4F-B659-9B4B-2E51-F3222D895BAC}"/>
                  </a:ext>
                </a:extLst>
              </p:cNvPr>
              <p:cNvPicPr/>
              <p:nvPr/>
            </p:nvPicPr>
            <p:blipFill>
              <a:blip r:embed="rId6"/>
              <a:stretch>
                <a:fillRect/>
              </a:stretch>
            </p:blipFill>
            <p:spPr>
              <a:xfrm>
                <a:off x="7480738" y="3246372"/>
                <a:ext cx="65520" cy="142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DB100548-3B78-C087-712C-71F057F80956}"/>
                  </a:ext>
                </a:extLst>
              </p14:cNvPr>
              <p14:cNvContentPartPr/>
              <p14:nvPr/>
            </p14:nvContentPartPr>
            <p14:xfrm>
              <a:off x="4921858" y="2247012"/>
              <a:ext cx="1488240" cy="1170360"/>
            </p14:xfrm>
          </p:contentPart>
        </mc:Choice>
        <mc:Fallback xmlns="">
          <p:pic>
            <p:nvPicPr>
              <p:cNvPr id="5" name="Ink 4">
                <a:extLst>
                  <a:ext uri="{FF2B5EF4-FFF2-40B4-BE49-F238E27FC236}">
                    <a16:creationId xmlns:a16="http://schemas.microsoft.com/office/drawing/2014/main" id="{DB100548-3B78-C087-712C-71F057F80956}"/>
                  </a:ext>
                </a:extLst>
              </p:cNvPr>
              <p:cNvPicPr/>
              <p:nvPr/>
            </p:nvPicPr>
            <p:blipFill>
              <a:blip r:embed="rId8"/>
              <a:stretch>
                <a:fillRect/>
              </a:stretch>
            </p:blipFill>
            <p:spPr>
              <a:xfrm>
                <a:off x="4904218" y="2211012"/>
                <a:ext cx="1523880" cy="1242000"/>
              </a:xfrm>
              <a:prstGeom prst="rect">
                <a:avLst/>
              </a:prstGeom>
            </p:spPr>
          </p:pic>
        </mc:Fallback>
      </mc:AlternateContent>
    </p:spTree>
    <p:extLst>
      <p:ext uri="{BB962C8B-B14F-4D97-AF65-F5344CB8AC3E}">
        <p14:creationId xmlns:p14="http://schemas.microsoft.com/office/powerpoint/2010/main" val="483008921"/>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12191990"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10;&#10;Description automatically generated">
            <a:extLst>
              <a:ext uri="{FF2B5EF4-FFF2-40B4-BE49-F238E27FC236}">
                <a16:creationId xmlns:a16="http://schemas.microsoft.com/office/drawing/2014/main" id="{23B588B0-1AB0-A862-EFD3-E9046204C45F}"/>
              </a:ext>
            </a:extLst>
          </p:cNvPr>
          <p:cNvPicPr>
            <a:picLocks noChangeAspect="1"/>
          </p:cNvPicPr>
          <p:nvPr/>
        </p:nvPicPr>
        <p:blipFill rotWithShape="1">
          <a:blip r:embed="rId2"/>
          <a:srcRect r="2" b="24816"/>
          <a:stretch/>
        </p:blipFill>
        <p:spPr>
          <a:xfrm>
            <a:off x="1155547" y="637762"/>
            <a:ext cx="9889808" cy="5576770"/>
          </a:xfrm>
          <a:prstGeom prst="rect">
            <a:avLst/>
          </a:prstGeom>
        </p:spPr>
      </p:pic>
      <p:sp>
        <p:nvSpPr>
          <p:cNvPr id="6" name="TextBox 5">
            <a:extLst>
              <a:ext uri="{FF2B5EF4-FFF2-40B4-BE49-F238E27FC236}">
                <a16:creationId xmlns:a16="http://schemas.microsoft.com/office/drawing/2014/main" id="{BAB826D6-7A0F-C188-A9F2-8493E246AE2C}"/>
              </a:ext>
            </a:extLst>
          </p:cNvPr>
          <p:cNvSpPr txBox="1"/>
          <p:nvPr/>
        </p:nvSpPr>
        <p:spPr>
          <a:xfrm>
            <a:off x="4585063" y="6309360"/>
            <a:ext cx="4317207" cy="461665"/>
          </a:xfrm>
          <a:prstGeom prst="rect">
            <a:avLst/>
          </a:prstGeom>
          <a:noFill/>
        </p:spPr>
        <p:txBody>
          <a:bodyPr wrap="none" rtlCol="0">
            <a:spAutoFit/>
          </a:bodyPr>
          <a:lstStyle/>
          <a:p>
            <a:r>
              <a:rPr lang="en-US" sz="2400" dirty="0">
                <a:solidFill>
                  <a:schemeClr val="bg1"/>
                </a:solidFill>
              </a:rPr>
              <a:t>Washington DC,  November 2022</a:t>
            </a:r>
          </a:p>
        </p:txBody>
      </p:sp>
    </p:spTree>
    <p:extLst>
      <p:ext uri="{BB962C8B-B14F-4D97-AF65-F5344CB8AC3E}">
        <p14:creationId xmlns:p14="http://schemas.microsoft.com/office/powerpoint/2010/main" val="40554542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AFE1E08-22E3-5DDE-AA08-7288402FF6EF}"/>
              </a:ext>
            </a:extLst>
          </p:cNvPr>
          <p:cNvPicPr>
            <a:picLocks noChangeAspect="1"/>
          </p:cNvPicPr>
          <p:nvPr/>
        </p:nvPicPr>
        <p:blipFill rotWithShape="1">
          <a:blip r:embed="rId2"/>
          <a:srcRect t="16406" r="-3" b="-3"/>
          <a:stretch/>
        </p:blipFill>
        <p:spPr>
          <a:xfrm>
            <a:off x="5162052" y="3272588"/>
            <a:ext cx="6105382" cy="3585411"/>
          </a:xfrm>
          <a:prstGeom prst="rect">
            <a:avLst/>
          </a:prstGeom>
        </p:spPr>
      </p:pic>
      <p:pic>
        <p:nvPicPr>
          <p:cNvPr id="5" name="Picture 4" descr="A picture containing text, building, outdoor, ground&#10;&#10;Description automatically generated">
            <a:extLst>
              <a:ext uri="{FF2B5EF4-FFF2-40B4-BE49-F238E27FC236}">
                <a16:creationId xmlns:a16="http://schemas.microsoft.com/office/drawing/2014/main" id="{311E8810-F26A-C9B9-DB18-2F0343BDCB74}"/>
              </a:ext>
            </a:extLst>
          </p:cNvPr>
          <p:cNvPicPr>
            <a:picLocks noChangeAspect="1"/>
          </p:cNvPicPr>
          <p:nvPr/>
        </p:nvPicPr>
        <p:blipFill rotWithShape="1">
          <a:blip r:embed="rId3"/>
          <a:srcRect r="6558" b="2"/>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7" name="Picture 6" descr="A picture containing text, person&#10;&#10;Description automatically generated">
            <a:extLst>
              <a:ext uri="{FF2B5EF4-FFF2-40B4-BE49-F238E27FC236}">
                <a16:creationId xmlns:a16="http://schemas.microsoft.com/office/drawing/2014/main" id="{0A50C971-8E63-B8C8-0E86-8A2056C59C49}"/>
              </a:ext>
            </a:extLst>
          </p:cNvPr>
          <p:cNvPicPr>
            <a:picLocks noChangeAspect="1"/>
          </p:cNvPicPr>
          <p:nvPr/>
        </p:nvPicPr>
        <p:blipFill rotWithShape="1">
          <a:blip r:embed="rId4"/>
          <a:srcRect l="24044" r="7707" b="-3"/>
          <a:stretch/>
        </p:blipFill>
        <p:spPr>
          <a:xfrm>
            <a:off x="7458302" y="-22547"/>
            <a:ext cx="3809132" cy="3139531"/>
          </a:xfrm>
          <a:prstGeom prst="rect">
            <a:avLst/>
          </a:prstGeom>
        </p:spPr>
      </p:pic>
      <p:sp>
        <p:nvSpPr>
          <p:cNvPr id="21" name="Rectangle 20">
            <a:extLst>
              <a:ext uri="{FF2B5EF4-FFF2-40B4-BE49-F238E27FC236}">
                <a16:creationId xmlns:a16="http://schemas.microsoft.com/office/drawing/2014/main" id="{36A1CAC3-A129-43F8-8881-63D3E319A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5CCE41C-FBFB-44B8-BE25-7F555613C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15E227C-F1C8-426C-70DD-A40774685903}"/>
              </a:ext>
            </a:extLst>
          </p:cNvPr>
          <p:cNvSpPr txBox="1"/>
          <p:nvPr/>
        </p:nvSpPr>
        <p:spPr>
          <a:xfrm>
            <a:off x="1329252" y="5065293"/>
            <a:ext cx="2310714" cy="954107"/>
          </a:xfrm>
          <a:prstGeom prst="rect">
            <a:avLst/>
          </a:prstGeom>
          <a:noFill/>
        </p:spPr>
        <p:txBody>
          <a:bodyPr wrap="square" rtlCol="0">
            <a:spAutoFit/>
          </a:bodyPr>
          <a:lstStyle/>
          <a:p>
            <a:pPr algn="ctr"/>
            <a:r>
              <a:rPr lang="en-US" sz="2800" dirty="0">
                <a:solidFill>
                  <a:schemeClr val="bg1"/>
                </a:solidFill>
              </a:rPr>
              <a:t>The Easter Rising 1916</a:t>
            </a:r>
          </a:p>
        </p:txBody>
      </p:sp>
    </p:spTree>
    <p:extLst>
      <p:ext uri="{BB962C8B-B14F-4D97-AF65-F5344CB8AC3E}">
        <p14:creationId xmlns:p14="http://schemas.microsoft.com/office/powerpoint/2010/main" val="35913735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63E10B8-7A5C-4E1D-BE92-AAA068608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5804"/>
            <a:ext cx="5533524" cy="3510776"/>
          </a:xfrm>
          <a:prstGeom prst="rect">
            <a:avLst/>
          </a:prstGeom>
          <a:solidFill>
            <a:srgbClr val="FFFFFF"/>
          </a:solidFill>
          <a:ln w="63500">
            <a:solidFill>
              <a:srgbClr val="563F3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erson, person, outdoor&#10;&#10;Description automatically generated">
            <a:extLst>
              <a:ext uri="{FF2B5EF4-FFF2-40B4-BE49-F238E27FC236}">
                <a16:creationId xmlns:a16="http://schemas.microsoft.com/office/drawing/2014/main" id="{4E360B55-F9A4-B9D1-D66B-B323610790E5}"/>
              </a:ext>
            </a:extLst>
          </p:cNvPr>
          <p:cNvPicPr>
            <a:picLocks noChangeAspect="1"/>
          </p:cNvPicPr>
          <p:nvPr/>
        </p:nvPicPr>
        <p:blipFill>
          <a:blip r:embed="rId2"/>
          <a:stretch>
            <a:fillRect/>
          </a:stretch>
        </p:blipFill>
        <p:spPr>
          <a:xfrm>
            <a:off x="785264" y="662869"/>
            <a:ext cx="4932260" cy="3156647"/>
          </a:xfrm>
          <a:prstGeom prst="rect">
            <a:avLst/>
          </a:prstGeom>
        </p:spPr>
      </p:pic>
      <p:sp>
        <p:nvSpPr>
          <p:cNvPr id="18" name="Rectangle 17">
            <a:extLst>
              <a:ext uri="{FF2B5EF4-FFF2-40B4-BE49-F238E27FC236}">
                <a16:creationId xmlns:a16="http://schemas.microsoft.com/office/drawing/2014/main" id="{E1C32068-6A8E-44A5-BE2D-65E7EC2DB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3" y="4157449"/>
            <a:ext cx="2686328"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person, outdoor&#10;&#10;Description automatically generated">
            <a:extLst>
              <a:ext uri="{FF2B5EF4-FFF2-40B4-BE49-F238E27FC236}">
                <a16:creationId xmlns:a16="http://schemas.microsoft.com/office/drawing/2014/main" id="{1288267E-DB6E-AEA7-EFDC-7EA6E4C59383}"/>
              </a:ext>
            </a:extLst>
          </p:cNvPr>
          <p:cNvPicPr>
            <a:picLocks noChangeAspect="1"/>
          </p:cNvPicPr>
          <p:nvPr/>
        </p:nvPicPr>
        <p:blipFill>
          <a:blip r:embed="rId3"/>
          <a:stretch>
            <a:fillRect/>
          </a:stretch>
        </p:blipFill>
        <p:spPr>
          <a:xfrm>
            <a:off x="667866" y="4487016"/>
            <a:ext cx="2333643" cy="1557706"/>
          </a:xfrm>
          <a:prstGeom prst="rect">
            <a:avLst/>
          </a:prstGeom>
        </p:spPr>
      </p:pic>
      <p:sp>
        <p:nvSpPr>
          <p:cNvPr id="20" name="Rectangle 19">
            <a:extLst>
              <a:ext uri="{FF2B5EF4-FFF2-40B4-BE49-F238E27FC236}">
                <a16:creationId xmlns:a16="http://schemas.microsoft.com/office/drawing/2014/main" id="{83940A33-AE5F-4FC1-AFFF-1BC5DD32E1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1827" y="4157449"/>
            <a:ext cx="2686328"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holding a flag&#10;&#10;Description automatically generated with medium confidence">
            <a:extLst>
              <a:ext uri="{FF2B5EF4-FFF2-40B4-BE49-F238E27FC236}">
                <a16:creationId xmlns:a16="http://schemas.microsoft.com/office/drawing/2014/main" id="{9B4A31BB-94B5-FA40-E3A3-F4AFDF354B49}"/>
              </a:ext>
            </a:extLst>
          </p:cNvPr>
          <p:cNvPicPr>
            <a:picLocks noChangeAspect="1"/>
          </p:cNvPicPr>
          <p:nvPr/>
        </p:nvPicPr>
        <p:blipFill>
          <a:blip r:embed="rId4"/>
          <a:stretch>
            <a:fillRect/>
          </a:stretch>
        </p:blipFill>
        <p:spPr>
          <a:xfrm>
            <a:off x="3508169" y="4510702"/>
            <a:ext cx="2333643" cy="1552933"/>
          </a:xfrm>
          <a:prstGeom prst="rect">
            <a:avLst/>
          </a:prstGeom>
        </p:spPr>
      </p:pic>
      <p:sp>
        <p:nvSpPr>
          <p:cNvPr id="22" name="Rectangle 21">
            <a:extLst>
              <a:ext uri="{FF2B5EF4-FFF2-40B4-BE49-F238E27FC236}">
                <a16:creationId xmlns:a16="http://schemas.microsoft.com/office/drawing/2014/main" id="{9310DD53-17D0-4A12-A0E2-72F33348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6188" y="485805"/>
            <a:ext cx="5511179" cy="5888484"/>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newspaper&#10;&#10;Description automatically generated">
            <a:extLst>
              <a:ext uri="{FF2B5EF4-FFF2-40B4-BE49-F238E27FC236}">
                <a16:creationId xmlns:a16="http://schemas.microsoft.com/office/drawing/2014/main" id="{DD6FCD0E-5155-8755-28E8-AF9DD11E7720}"/>
              </a:ext>
            </a:extLst>
          </p:cNvPr>
          <p:cNvPicPr>
            <a:picLocks noChangeAspect="1"/>
          </p:cNvPicPr>
          <p:nvPr/>
        </p:nvPicPr>
        <p:blipFill>
          <a:blip r:embed="rId5"/>
          <a:stretch>
            <a:fillRect/>
          </a:stretch>
        </p:blipFill>
        <p:spPr>
          <a:xfrm>
            <a:off x="7075445" y="635943"/>
            <a:ext cx="3752665" cy="5588208"/>
          </a:xfrm>
          <a:prstGeom prst="rect">
            <a:avLst/>
          </a:prstGeom>
        </p:spPr>
      </p:pic>
      <p:sp>
        <p:nvSpPr>
          <p:cNvPr id="12" name="TextBox 11">
            <a:extLst>
              <a:ext uri="{FF2B5EF4-FFF2-40B4-BE49-F238E27FC236}">
                <a16:creationId xmlns:a16="http://schemas.microsoft.com/office/drawing/2014/main" id="{2D2B0399-27DC-1CB9-4E96-367665E7E4AA}"/>
              </a:ext>
            </a:extLst>
          </p:cNvPr>
          <p:cNvSpPr txBox="1"/>
          <p:nvPr/>
        </p:nvSpPr>
        <p:spPr>
          <a:xfrm>
            <a:off x="8476735" y="6433979"/>
            <a:ext cx="806631" cy="830997"/>
          </a:xfrm>
          <a:prstGeom prst="rect">
            <a:avLst/>
          </a:prstGeom>
          <a:noFill/>
        </p:spPr>
        <p:txBody>
          <a:bodyPr wrap="none" rtlCol="0">
            <a:spAutoFit/>
          </a:bodyPr>
          <a:lstStyle/>
          <a:p>
            <a:r>
              <a:rPr lang="en-US" sz="2400" dirty="0"/>
              <a:t>1926</a:t>
            </a:r>
          </a:p>
          <a:p>
            <a:endParaRPr lang="en-US" sz="2400" dirty="0"/>
          </a:p>
        </p:txBody>
      </p:sp>
    </p:spTree>
    <p:extLst>
      <p:ext uri="{BB962C8B-B14F-4D97-AF65-F5344CB8AC3E}">
        <p14:creationId xmlns:p14="http://schemas.microsoft.com/office/powerpoint/2010/main" val="1532159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ilding, store, restaurant&#10;&#10;Description automatically generated">
            <a:extLst>
              <a:ext uri="{FF2B5EF4-FFF2-40B4-BE49-F238E27FC236}">
                <a16:creationId xmlns:a16="http://schemas.microsoft.com/office/drawing/2014/main" id="{BCB5C9AE-AE39-C656-C9CD-D8449541123C}"/>
              </a:ext>
            </a:extLst>
          </p:cNvPr>
          <p:cNvPicPr>
            <a:picLocks noGrp="1" noChangeAspect="1"/>
          </p:cNvPicPr>
          <p:nvPr>
            <p:ph idx="1"/>
          </p:nvPr>
        </p:nvPicPr>
        <p:blipFill rotWithShape="1">
          <a:blip r:embed="rId2"/>
          <a:srcRect t="6178" b="12785"/>
          <a:stretch/>
        </p:blipFill>
        <p:spPr>
          <a:xfrm>
            <a:off x="20" y="1282"/>
            <a:ext cx="12191980" cy="6856718"/>
          </a:xfrm>
          <a:prstGeom prst="rect">
            <a:avLst/>
          </a:prstGeom>
        </p:spPr>
      </p:pic>
    </p:spTree>
    <p:extLst>
      <p:ext uri="{BB962C8B-B14F-4D97-AF65-F5344CB8AC3E}">
        <p14:creationId xmlns:p14="http://schemas.microsoft.com/office/powerpoint/2010/main" val="33462262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9" name="Freeform: Shape 15">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9" name="Picture 8" descr="A picture containing text, sign&#10;&#10;Description automatically generated">
            <a:extLst>
              <a:ext uri="{FF2B5EF4-FFF2-40B4-BE49-F238E27FC236}">
                <a16:creationId xmlns:a16="http://schemas.microsoft.com/office/drawing/2014/main" id="{CE820E9B-45EC-5572-21A6-4655D74DE562}"/>
              </a:ext>
            </a:extLst>
          </p:cNvPr>
          <p:cNvPicPr>
            <a:picLocks noChangeAspect="1"/>
          </p:cNvPicPr>
          <p:nvPr/>
        </p:nvPicPr>
        <p:blipFill>
          <a:blip r:embed="rId2"/>
          <a:stretch>
            <a:fillRect/>
          </a:stretch>
        </p:blipFill>
        <p:spPr>
          <a:xfrm>
            <a:off x="2374710" y="646275"/>
            <a:ext cx="9173823" cy="5565452"/>
          </a:xfrm>
          <a:prstGeom prst="rect">
            <a:avLst/>
          </a:prstGeom>
        </p:spPr>
      </p:pic>
    </p:spTree>
    <p:extLst>
      <p:ext uri="{BB962C8B-B14F-4D97-AF65-F5344CB8AC3E}">
        <p14:creationId xmlns:p14="http://schemas.microsoft.com/office/powerpoint/2010/main" val="18557650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B3A28B2-DB8A-C36F-6FCA-22BED656AD24}"/>
              </a:ext>
            </a:extLst>
          </p:cNvPr>
          <p:cNvPicPr>
            <a:picLocks noChangeAspect="1"/>
          </p:cNvPicPr>
          <p:nvPr/>
        </p:nvPicPr>
        <p:blipFill rotWithShape="1">
          <a:blip r:embed="rId2"/>
          <a:srcRect l="9886" r="9026"/>
          <a:stretch/>
        </p:blipFill>
        <p:spPr>
          <a:xfrm>
            <a:off x="643467" y="643467"/>
            <a:ext cx="5372099" cy="5571066"/>
          </a:xfrm>
          <a:prstGeom prst="rect">
            <a:avLst/>
          </a:prstGeom>
        </p:spPr>
      </p:pic>
      <p:pic>
        <p:nvPicPr>
          <p:cNvPr id="5" name="Picture 4">
            <a:extLst>
              <a:ext uri="{FF2B5EF4-FFF2-40B4-BE49-F238E27FC236}">
                <a16:creationId xmlns:a16="http://schemas.microsoft.com/office/drawing/2014/main" id="{BA3DF264-3394-2353-9B7F-43C9E0160BF2}"/>
              </a:ext>
            </a:extLst>
          </p:cNvPr>
          <p:cNvPicPr>
            <a:picLocks noChangeAspect="1"/>
          </p:cNvPicPr>
          <p:nvPr/>
        </p:nvPicPr>
        <p:blipFill rotWithShape="1">
          <a:blip r:embed="rId3"/>
          <a:srcRect l="20508" r="15324"/>
          <a:stretch/>
        </p:blipFill>
        <p:spPr>
          <a:xfrm>
            <a:off x="6176432" y="643467"/>
            <a:ext cx="5372100" cy="5571066"/>
          </a:xfrm>
          <a:prstGeom prst="rect">
            <a:avLst/>
          </a:prstGeom>
        </p:spPr>
      </p:pic>
    </p:spTree>
    <p:extLst>
      <p:ext uri="{BB962C8B-B14F-4D97-AF65-F5344CB8AC3E}">
        <p14:creationId xmlns:p14="http://schemas.microsoft.com/office/powerpoint/2010/main" val="8673763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AEF3C1-FD57-B324-D3C4-29A96ED41D66}"/>
              </a:ext>
            </a:extLst>
          </p:cNvPr>
          <p:cNvPicPr>
            <a:picLocks noChangeAspect="1"/>
          </p:cNvPicPr>
          <p:nvPr/>
        </p:nvPicPr>
        <p:blipFill>
          <a:blip r:embed="rId3"/>
          <a:stretch>
            <a:fillRect/>
          </a:stretch>
        </p:blipFill>
        <p:spPr>
          <a:xfrm>
            <a:off x="484632" y="649225"/>
            <a:ext cx="4169663" cy="5559550"/>
          </a:xfrm>
          <a:prstGeom prst="rect">
            <a:avLst/>
          </a:prstGeom>
        </p:spPr>
      </p:pic>
      <p:pic>
        <p:nvPicPr>
          <p:cNvPr id="6" name="Picture 5" descr="A group of gravestones with flowers&#10;&#10;Description automatically generated with low confidence">
            <a:extLst>
              <a:ext uri="{FF2B5EF4-FFF2-40B4-BE49-F238E27FC236}">
                <a16:creationId xmlns:a16="http://schemas.microsoft.com/office/drawing/2014/main" id="{F7E8FFDD-2E67-99D9-EEAD-1A46038008F9}"/>
              </a:ext>
            </a:extLst>
          </p:cNvPr>
          <p:cNvPicPr>
            <a:picLocks noChangeAspect="1"/>
          </p:cNvPicPr>
          <p:nvPr/>
        </p:nvPicPr>
        <p:blipFill>
          <a:blip r:embed="rId4"/>
          <a:stretch>
            <a:fillRect/>
          </a:stretch>
        </p:blipFill>
        <p:spPr>
          <a:xfrm>
            <a:off x="4976030" y="1160272"/>
            <a:ext cx="6731338" cy="5048503"/>
          </a:xfrm>
          <a:prstGeom prst="rect">
            <a:avLst/>
          </a:prstGeom>
        </p:spPr>
      </p:pic>
      <p:sp>
        <p:nvSpPr>
          <p:cNvPr id="2" name="TextBox 1">
            <a:extLst>
              <a:ext uri="{FF2B5EF4-FFF2-40B4-BE49-F238E27FC236}">
                <a16:creationId xmlns:a16="http://schemas.microsoft.com/office/drawing/2014/main" id="{6CEA7831-3394-29BF-EDE3-5307A8169E14}"/>
              </a:ext>
            </a:extLst>
          </p:cNvPr>
          <p:cNvSpPr txBox="1"/>
          <p:nvPr/>
        </p:nvSpPr>
        <p:spPr>
          <a:xfrm>
            <a:off x="3373820" y="6358759"/>
            <a:ext cx="5275740" cy="430887"/>
          </a:xfrm>
          <a:prstGeom prst="rect">
            <a:avLst/>
          </a:prstGeom>
          <a:noFill/>
        </p:spPr>
        <p:txBody>
          <a:bodyPr wrap="none" rtlCol="0">
            <a:spAutoFit/>
          </a:bodyPr>
          <a:lstStyle/>
          <a:p>
            <a:r>
              <a:rPr lang="en-US" sz="2200" dirty="0"/>
              <a:t>The Island of Ireland Peace Park, Ypres, 1998</a:t>
            </a:r>
          </a:p>
        </p:txBody>
      </p:sp>
    </p:spTree>
    <p:extLst>
      <p:ext uri="{BB962C8B-B14F-4D97-AF65-F5344CB8AC3E}">
        <p14:creationId xmlns:p14="http://schemas.microsoft.com/office/powerpoint/2010/main" val="4991970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110578-9241-0581-8D43-BA9FA8DB1CA8}"/>
              </a:ext>
            </a:extLst>
          </p:cNvPr>
          <p:cNvPicPr>
            <a:picLocks noChangeAspect="1"/>
          </p:cNvPicPr>
          <p:nvPr/>
        </p:nvPicPr>
        <p:blipFill>
          <a:blip r:embed="rId2"/>
          <a:stretch>
            <a:fillRect/>
          </a:stretch>
        </p:blipFill>
        <p:spPr>
          <a:xfrm>
            <a:off x="1248897" y="643467"/>
            <a:ext cx="4080805" cy="5571066"/>
          </a:xfrm>
          <a:prstGeom prst="rect">
            <a:avLst/>
          </a:prstGeom>
        </p:spPr>
      </p:pic>
      <p:pic>
        <p:nvPicPr>
          <p:cNvPr id="10" name="Picture 9" descr="A close-up of a document&#10;&#10;Description automatically generated with medium confidence">
            <a:extLst>
              <a:ext uri="{FF2B5EF4-FFF2-40B4-BE49-F238E27FC236}">
                <a16:creationId xmlns:a16="http://schemas.microsoft.com/office/drawing/2014/main" id="{4E9E6520-DA5B-42DB-0128-18B7E6AD2F85}"/>
              </a:ext>
            </a:extLst>
          </p:cNvPr>
          <p:cNvPicPr>
            <a:picLocks noChangeAspect="1"/>
          </p:cNvPicPr>
          <p:nvPr/>
        </p:nvPicPr>
        <p:blipFill>
          <a:blip r:embed="rId3"/>
          <a:stretch>
            <a:fillRect/>
          </a:stretch>
        </p:blipFill>
        <p:spPr>
          <a:xfrm rot="5400000">
            <a:off x="5380653" y="954248"/>
            <a:ext cx="6678365" cy="5008773"/>
          </a:xfrm>
          <a:prstGeom prst="rect">
            <a:avLst/>
          </a:prstGeom>
        </p:spPr>
      </p:pic>
    </p:spTree>
    <p:extLst>
      <p:ext uri="{BB962C8B-B14F-4D97-AF65-F5344CB8AC3E}">
        <p14:creationId xmlns:p14="http://schemas.microsoft.com/office/powerpoint/2010/main" val="18476938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86228E-96ED-C079-7324-14F3BC604306}"/>
              </a:ext>
            </a:extLst>
          </p:cNvPr>
          <p:cNvSpPr txBox="1"/>
          <p:nvPr/>
        </p:nvSpPr>
        <p:spPr>
          <a:xfrm>
            <a:off x="3050177" y="3244334"/>
            <a:ext cx="6100354" cy="369332"/>
          </a:xfrm>
          <a:prstGeom prst="rect">
            <a:avLst/>
          </a:prstGeom>
          <a:noFill/>
        </p:spPr>
        <p:txBody>
          <a:bodyPr wrap="square">
            <a:spAutoFit/>
          </a:bodyPr>
          <a:lstStyle/>
          <a:p>
            <a:pPr marL="0" marR="0">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https://www.youtube.com/watch?v=l3XmKvA7nlk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722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B73E79E3-FC1E-4B18-D4BE-1DD3BD3D42E1}"/>
                  </a:ext>
                </a:extLst>
              </p14:cNvPr>
              <p14:cNvContentPartPr/>
              <p14:nvPr/>
            </p14:nvContentPartPr>
            <p14:xfrm>
              <a:off x="2747818" y="1587852"/>
              <a:ext cx="360" cy="360"/>
            </p14:xfrm>
          </p:contentPart>
        </mc:Choice>
        <mc:Fallback xmlns="">
          <p:pic>
            <p:nvPicPr>
              <p:cNvPr id="4" name="Ink 3">
                <a:extLst>
                  <a:ext uri="{FF2B5EF4-FFF2-40B4-BE49-F238E27FC236}">
                    <a16:creationId xmlns:a16="http://schemas.microsoft.com/office/drawing/2014/main" id="{B73E79E3-FC1E-4B18-D4BE-1DD3BD3D42E1}"/>
                  </a:ext>
                </a:extLst>
              </p:cNvPr>
              <p:cNvPicPr/>
              <p:nvPr/>
            </p:nvPicPr>
            <p:blipFill>
              <a:blip r:embed="rId4"/>
              <a:stretch>
                <a:fillRect/>
              </a:stretch>
            </p:blipFill>
            <p:spPr>
              <a:xfrm>
                <a:off x="2729818" y="1551852"/>
                <a:ext cx="36000" cy="72000"/>
              </a:xfrm>
              <a:prstGeom prst="rect">
                <a:avLst/>
              </a:prstGeom>
            </p:spPr>
          </p:pic>
        </mc:Fallback>
      </mc:AlternateContent>
      <p:pic>
        <p:nvPicPr>
          <p:cNvPr id="5" name="Picture 4">
            <a:extLst>
              <a:ext uri="{FF2B5EF4-FFF2-40B4-BE49-F238E27FC236}">
                <a16:creationId xmlns:a16="http://schemas.microsoft.com/office/drawing/2014/main" id="{08D439E9-A8CF-8F53-4BBC-52E6443D499D}"/>
              </a:ext>
            </a:extLst>
          </p:cNvPr>
          <p:cNvPicPr>
            <a:picLocks noChangeAspect="1"/>
          </p:cNvPicPr>
          <p:nvPr/>
        </p:nvPicPr>
        <p:blipFill>
          <a:blip r:embed="rId5"/>
          <a:stretch>
            <a:fillRect/>
          </a:stretch>
        </p:blipFill>
        <p:spPr>
          <a:xfrm>
            <a:off x="3312310" y="0"/>
            <a:ext cx="5567380" cy="6858000"/>
          </a:xfrm>
          <a:prstGeom prst="rect">
            <a:avLst/>
          </a:prstGeom>
        </p:spPr>
      </p:pic>
      <p:sp>
        <p:nvSpPr>
          <p:cNvPr id="6" name="TextBox 5">
            <a:extLst>
              <a:ext uri="{FF2B5EF4-FFF2-40B4-BE49-F238E27FC236}">
                <a16:creationId xmlns:a16="http://schemas.microsoft.com/office/drawing/2014/main" id="{4FE5937B-CB6D-217E-52CF-DC3ECCE9BE88}"/>
              </a:ext>
            </a:extLst>
          </p:cNvPr>
          <p:cNvSpPr txBox="1"/>
          <p:nvPr/>
        </p:nvSpPr>
        <p:spPr>
          <a:xfrm>
            <a:off x="9205784" y="1210962"/>
            <a:ext cx="2829697" cy="4247317"/>
          </a:xfrm>
          <a:prstGeom prst="rect">
            <a:avLst/>
          </a:prstGeom>
          <a:noFill/>
        </p:spPr>
        <p:txBody>
          <a:bodyPr wrap="square" rtlCol="0">
            <a:spAutoFit/>
          </a:bodyPr>
          <a:lstStyle/>
          <a:p>
            <a:r>
              <a:rPr lang="en-US" b="0" i="0" dirty="0">
                <a:solidFill>
                  <a:srgbClr val="202122"/>
                </a:solidFill>
                <a:effectLst/>
                <a:latin typeface="Arial" panose="020B0604020202020204" pitchFamily="34" charset="0"/>
              </a:rPr>
              <a:t>“I am sufficiently utilitarian not to regret [the] gradual abandonment [of Irish]... Although the language is associated with many recollections that twine round the hearts of Irishmen, yet the superior utility of the English tongue, as the medium of all modern communication is so great, that I can witness, without a sigh, the gradual disuse of Irish”</a:t>
            </a:r>
            <a:endParaRPr lang="en-US" dirty="0"/>
          </a:p>
        </p:txBody>
      </p:sp>
      <p:sp>
        <p:nvSpPr>
          <p:cNvPr id="7" name="TextBox 6">
            <a:extLst>
              <a:ext uri="{FF2B5EF4-FFF2-40B4-BE49-F238E27FC236}">
                <a16:creationId xmlns:a16="http://schemas.microsoft.com/office/drawing/2014/main" id="{648F6607-1A20-3201-2B11-D7A05C5EA2F8}"/>
              </a:ext>
            </a:extLst>
          </p:cNvPr>
          <p:cNvSpPr txBox="1"/>
          <p:nvPr/>
        </p:nvSpPr>
        <p:spPr>
          <a:xfrm>
            <a:off x="735724" y="1061545"/>
            <a:ext cx="1786759" cy="1200329"/>
          </a:xfrm>
          <a:prstGeom prst="rect">
            <a:avLst/>
          </a:prstGeom>
          <a:noFill/>
        </p:spPr>
        <p:txBody>
          <a:bodyPr wrap="square" rtlCol="0">
            <a:spAutoFit/>
          </a:bodyPr>
          <a:lstStyle/>
          <a:p>
            <a:pPr algn="ctr"/>
            <a:r>
              <a:rPr lang="en-US" sz="2400" dirty="0"/>
              <a:t>Daniel O’Connell</a:t>
            </a:r>
          </a:p>
          <a:p>
            <a:pPr algn="ctr"/>
            <a:r>
              <a:rPr lang="en-US" sz="2400" dirty="0"/>
              <a:t>1775-1847</a:t>
            </a:r>
          </a:p>
        </p:txBody>
      </p:sp>
    </p:spTree>
    <p:extLst>
      <p:ext uri="{BB962C8B-B14F-4D97-AF65-F5344CB8AC3E}">
        <p14:creationId xmlns:p14="http://schemas.microsoft.com/office/powerpoint/2010/main" val="1101062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05B114C-3B38-C903-D032-3CE5F61BAA02}"/>
              </a:ext>
            </a:extLst>
          </p:cNvPr>
          <p:cNvPicPr>
            <a:picLocks noChangeAspect="1"/>
          </p:cNvPicPr>
          <p:nvPr/>
        </p:nvPicPr>
        <p:blipFill>
          <a:blip r:embed="rId2"/>
          <a:stretch>
            <a:fillRect/>
          </a:stretch>
        </p:blipFill>
        <p:spPr>
          <a:xfrm>
            <a:off x="6931596" y="643467"/>
            <a:ext cx="4108661" cy="5571066"/>
          </a:xfrm>
          <a:prstGeom prst="rect">
            <a:avLst/>
          </a:prstGeom>
        </p:spPr>
      </p:pic>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D60CE53-6F25-A5FB-844E-6025C847E385}"/>
              </a:ext>
            </a:extLst>
          </p:cNvPr>
          <p:cNvPicPr>
            <a:picLocks noChangeAspect="1"/>
          </p:cNvPicPr>
          <p:nvPr/>
        </p:nvPicPr>
        <p:blipFill>
          <a:blip r:embed="rId3"/>
          <a:stretch>
            <a:fillRect/>
          </a:stretch>
        </p:blipFill>
        <p:spPr>
          <a:xfrm>
            <a:off x="991573" y="643467"/>
            <a:ext cx="4428997" cy="5571066"/>
          </a:xfrm>
          <a:prstGeom prst="rect">
            <a:avLst/>
          </a:prstGeom>
        </p:spPr>
      </p:pic>
      <p:sp>
        <p:nvSpPr>
          <p:cNvPr id="6" name="TextBox 5">
            <a:extLst>
              <a:ext uri="{FF2B5EF4-FFF2-40B4-BE49-F238E27FC236}">
                <a16:creationId xmlns:a16="http://schemas.microsoft.com/office/drawing/2014/main" id="{A671DBD1-FA26-D9CE-7F9A-C7AB581A5E81}"/>
              </a:ext>
            </a:extLst>
          </p:cNvPr>
          <p:cNvSpPr txBox="1"/>
          <p:nvPr/>
        </p:nvSpPr>
        <p:spPr>
          <a:xfrm>
            <a:off x="4250724" y="1013254"/>
            <a:ext cx="1025611" cy="1631216"/>
          </a:xfrm>
          <a:prstGeom prst="rect">
            <a:avLst/>
          </a:prstGeom>
          <a:noFill/>
        </p:spPr>
        <p:txBody>
          <a:bodyPr wrap="square" rtlCol="0">
            <a:spAutoFit/>
          </a:bodyPr>
          <a:lstStyle/>
          <a:p>
            <a:pPr algn="ctr"/>
            <a:r>
              <a:rPr lang="en-US" sz="2000" dirty="0">
                <a:solidFill>
                  <a:schemeClr val="bg1"/>
                </a:solidFill>
              </a:rPr>
              <a:t>Charles</a:t>
            </a:r>
          </a:p>
          <a:p>
            <a:pPr algn="ctr"/>
            <a:r>
              <a:rPr lang="en-US" sz="2000" dirty="0">
                <a:solidFill>
                  <a:schemeClr val="bg1"/>
                </a:solidFill>
              </a:rPr>
              <a:t>Stewart Parnell</a:t>
            </a:r>
          </a:p>
          <a:p>
            <a:pPr algn="ctr"/>
            <a:r>
              <a:rPr lang="en-US" sz="2000" dirty="0">
                <a:solidFill>
                  <a:schemeClr val="bg1"/>
                </a:solidFill>
              </a:rPr>
              <a:t>1846-1891</a:t>
            </a:r>
          </a:p>
        </p:txBody>
      </p:sp>
    </p:spTree>
    <p:extLst>
      <p:ext uri="{BB962C8B-B14F-4D97-AF65-F5344CB8AC3E}">
        <p14:creationId xmlns:p14="http://schemas.microsoft.com/office/powerpoint/2010/main" val="3708110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B6E0525-24A6-92CC-EDE5-F561549CD3B9}"/>
              </a:ext>
            </a:extLst>
          </p:cNvPr>
          <p:cNvSpPr txBox="1"/>
          <p:nvPr/>
        </p:nvSpPr>
        <p:spPr>
          <a:xfrm>
            <a:off x="321276" y="2274838"/>
            <a:ext cx="4386648" cy="3046988"/>
          </a:xfrm>
          <a:prstGeom prst="rect">
            <a:avLst/>
          </a:prstGeom>
          <a:noFill/>
        </p:spPr>
        <p:txBody>
          <a:bodyPr wrap="square">
            <a:spAutoFit/>
          </a:bodyPr>
          <a:lstStyle/>
          <a:p>
            <a:r>
              <a:rPr lang="en-US" sz="2400" b="0" i="0" dirty="0">
                <a:solidFill>
                  <a:srgbClr val="202122"/>
                </a:solidFill>
                <a:effectLst/>
                <a:latin typeface="Arial" panose="020B0604020202020204" pitchFamily="34" charset="0"/>
              </a:rPr>
              <a:t>And here's a cogent reason,</a:t>
            </a:r>
            <a:br>
              <a:rPr lang="en-US" sz="2400" dirty="0"/>
            </a:br>
            <a:r>
              <a:rPr lang="en-US" sz="2400" b="0" i="0" dirty="0">
                <a:solidFill>
                  <a:srgbClr val="202122"/>
                </a:solidFill>
                <a:effectLst/>
                <a:latin typeface="Arial" panose="020B0604020202020204" pitchFamily="34" charset="0"/>
              </a:rPr>
              <a:t>And I have many more,</a:t>
            </a:r>
            <a:br>
              <a:rPr lang="en-US" sz="2400" dirty="0"/>
            </a:br>
            <a:r>
              <a:rPr lang="en-US" sz="2400" b="0" i="0" dirty="0">
                <a:solidFill>
                  <a:srgbClr val="202122"/>
                </a:solidFill>
                <a:effectLst/>
                <a:latin typeface="Arial" panose="020B0604020202020204" pitchFamily="34" charset="0"/>
              </a:rPr>
              <a:t>He fought the might of England</a:t>
            </a:r>
            <a:br>
              <a:rPr lang="en-US" sz="2400" dirty="0"/>
            </a:br>
            <a:r>
              <a:rPr lang="en-US" sz="2400" b="0" i="0" dirty="0">
                <a:solidFill>
                  <a:srgbClr val="202122"/>
                </a:solidFill>
                <a:effectLst/>
                <a:latin typeface="Arial" panose="020B0604020202020204" pitchFamily="34" charset="0"/>
              </a:rPr>
              <a:t>And saved the Irish poor,</a:t>
            </a:r>
            <a:br>
              <a:rPr lang="en-US" sz="2400" dirty="0"/>
            </a:br>
            <a:r>
              <a:rPr lang="en-US" sz="2400" b="0" i="0" dirty="0">
                <a:solidFill>
                  <a:srgbClr val="202122"/>
                </a:solidFill>
                <a:effectLst/>
                <a:latin typeface="Arial" panose="020B0604020202020204" pitchFamily="34" charset="0"/>
              </a:rPr>
              <a:t>Whatever good a farmer's got</a:t>
            </a:r>
            <a:br>
              <a:rPr lang="en-US" sz="2400" dirty="0"/>
            </a:br>
            <a:r>
              <a:rPr lang="en-US" sz="2400" b="0" i="0" dirty="0">
                <a:solidFill>
                  <a:srgbClr val="202122"/>
                </a:solidFill>
                <a:effectLst/>
                <a:latin typeface="Arial" panose="020B0604020202020204" pitchFamily="34" charset="0"/>
              </a:rPr>
              <a:t>He brought it all to pass;</a:t>
            </a:r>
            <a:br>
              <a:rPr lang="en-US" sz="2400" dirty="0"/>
            </a:br>
            <a:r>
              <a:rPr lang="en-US" sz="2400" b="0" i="0" dirty="0">
                <a:solidFill>
                  <a:srgbClr val="202122"/>
                </a:solidFill>
                <a:effectLst/>
                <a:latin typeface="Arial" panose="020B0604020202020204" pitchFamily="34" charset="0"/>
              </a:rPr>
              <a:t>And here's another reason,</a:t>
            </a:r>
            <a:br>
              <a:rPr lang="en-US" sz="2400" dirty="0"/>
            </a:br>
            <a:r>
              <a:rPr lang="en-US" sz="2400" b="0" i="0" dirty="0">
                <a:solidFill>
                  <a:srgbClr val="202122"/>
                </a:solidFill>
                <a:effectLst/>
                <a:latin typeface="Arial" panose="020B0604020202020204" pitchFamily="34" charset="0"/>
              </a:rPr>
              <a:t>That Parnell loved a lass.</a:t>
            </a:r>
            <a:endParaRPr lang="en-US" sz="2400" dirty="0"/>
          </a:p>
        </p:txBody>
      </p:sp>
      <p:sp>
        <p:nvSpPr>
          <p:cNvPr id="7" name="TextBox 6">
            <a:extLst>
              <a:ext uri="{FF2B5EF4-FFF2-40B4-BE49-F238E27FC236}">
                <a16:creationId xmlns:a16="http://schemas.microsoft.com/office/drawing/2014/main" id="{3F334896-1C27-6C96-D5ED-4FF0F8957170}"/>
              </a:ext>
            </a:extLst>
          </p:cNvPr>
          <p:cNvSpPr txBox="1"/>
          <p:nvPr/>
        </p:nvSpPr>
        <p:spPr>
          <a:xfrm>
            <a:off x="6095999" y="2274838"/>
            <a:ext cx="4765589" cy="3046988"/>
          </a:xfrm>
          <a:prstGeom prst="rect">
            <a:avLst/>
          </a:prstGeom>
          <a:noFill/>
        </p:spPr>
        <p:txBody>
          <a:bodyPr wrap="square">
            <a:spAutoFit/>
          </a:bodyPr>
          <a:lstStyle/>
          <a:p>
            <a:r>
              <a:rPr lang="en-US" sz="2400" b="0" i="0" dirty="0">
                <a:solidFill>
                  <a:srgbClr val="202122"/>
                </a:solidFill>
                <a:effectLst/>
                <a:latin typeface="Arial" panose="020B0604020202020204" pitchFamily="34" charset="0"/>
              </a:rPr>
              <a:t>The Bishops and the party</a:t>
            </a:r>
            <a:br>
              <a:rPr lang="en-US" sz="2400" dirty="0"/>
            </a:br>
            <a:r>
              <a:rPr lang="en-US" sz="2400" b="0" i="0" dirty="0">
                <a:solidFill>
                  <a:srgbClr val="202122"/>
                </a:solidFill>
                <a:effectLst/>
                <a:latin typeface="Arial" panose="020B0604020202020204" pitchFamily="34" charset="0"/>
              </a:rPr>
              <a:t>That tragic story made,</a:t>
            </a:r>
            <a:br>
              <a:rPr lang="en-US" sz="2400" dirty="0"/>
            </a:br>
            <a:r>
              <a:rPr lang="en-US" sz="2400" b="0" i="0" dirty="0">
                <a:solidFill>
                  <a:srgbClr val="202122"/>
                </a:solidFill>
                <a:effectLst/>
                <a:latin typeface="Arial" panose="020B0604020202020204" pitchFamily="34" charset="0"/>
              </a:rPr>
              <a:t>A husband that had sold his wife</a:t>
            </a:r>
            <a:br>
              <a:rPr lang="en-US" sz="2400" dirty="0"/>
            </a:br>
            <a:r>
              <a:rPr lang="en-US" sz="2400" b="0" i="0" dirty="0">
                <a:solidFill>
                  <a:srgbClr val="202122"/>
                </a:solidFill>
                <a:effectLst/>
                <a:latin typeface="Arial" panose="020B0604020202020204" pitchFamily="34" charset="0"/>
              </a:rPr>
              <a:t>And after that betrayed;</a:t>
            </a:r>
            <a:br>
              <a:rPr lang="en-US" sz="2400" dirty="0"/>
            </a:br>
            <a:r>
              <a:rPr lang="en-US" sz="2400" b="0" i="0" dirty="0">
                <a:solidFill>
                  <a:srgbClr val="202122"/>
                </a:solidFill>
                <a:effectLst/>
                <a:latin typeface="Arial" panose="020B0604020202020204" pitchFamily="34" charset="0"/>
              </a:rPr>
              <a:t>But stories that live longest</a:t>
            </a:r>
            <a:br>
              <a:rPr lang="en-US" sz="2400" dirty="0"/>
            </a:br>
            <a:r>
              <a:rPr lang="en-US" sz="2400" b="0" i="0" dirty="0">
                <a:solidFill>
                  <a:srgbClr val="202122"/>
                </a:solidFill>
                <a:effectLst/>
                <a:latin typeface="Arial" panose="020B0604020202020204" pitchFamily="34" charset="0"/>
              </a:rPr>
              <a:t>Are sung above the glass,</a:t>
            </a:r>
            <a:br>
              <a:rPr lang="en-US" sz="2400" dirty="0"/>
            </a:br>
            <a:r>
              <a:rPr lang="en-US" sz="2400" b="0" i="0" dirty="0">
                <a:solidFill>
                  <a:srgbClr val="202122"/>
                </a:solidFill>
                <a:effectLst/>
                <a:latin typeface="Arial" panose="020B0604020202020204" pitchFamily="34" charset="0"/>
              </a:rPr>
              <a:t>And Parnell loved his country</a:t>
            </a:r>
            <a:br>
              <a:rPr lang="en-US" sz="2400" dirty="0"/>
            </a:br>
            <a:r>
              <a:rPr lang="en-US" sz="2400" b="0" i="0" dirty="0">
                <a:solidFill>
                  <a:srgbClr val="202122"/>
                </a:solidFill>
                <a:effectLst/>
                <a:latin typeface="Arial" panose="020B0604020202020204" pitchFamily="34" charset="0"/>
              </a:rPr>
              <a:t>And Parnell loved his lass.</a:t>
            </a:r>
            <a:endParaRPr lang="en-US" sz="2400" dirty="0"/>
          </a:p>
        </p:txBody>
      </p:sp>
      <p:sp>
        <p:nvSpPr>
          <p:cNvPr id="8" name="TextBox 7">
            <a:extLst>
              <a:ext uri="{FF2B5EF4-FFF2-40B4-BE49-F238E27FC236}">
                <a16:creationId xmlns:a16="http://schemas.microsoft.com/office/drawing/2014/main" id="{2E73CA3C-7342-6BF0-4C98-65991AAF9CF4}"/>
              </a:ext>
            </a:extLst>
          </p:cNvPr>
          <p:cNvSpPr txBox="1"/>
          <p:nvPr/>
        </p:nvSpPr>
        <p:spPr>
          <a:xfrm>
            <a:off x="3731740" y="494270"/>
            <a:ext cx="3521675" cy="1323439"/>
          </a:xfrm>
          <a:prstGeom prst="rect">
            <a:avLst/>
          </a:prstGeom>
          <a:noFill/>
        </p:spPr>
        <p:txBody>
          <a:bodyPr wrap="square" rtlCol="0">
            <a:spAutoFit/>
          </a:bodyPr>
          <a:lstStyle/>
          <a:p>
            <a:pPr algn="ctr"/>
            <a:r>
              <a:rPr lang="en-US" sz="2000" dirty="0"/>
              <a:t>From “Come Gather Round Me Parnellites”  </a:t>
            </a:r>
          </a:p>
          <a:p>
            <a:pPr algn="ctr"/>
            <a:endParaRPr lang="en-US" sz="2000" dirty="0"/>
          </a:p>
          <a:p>
            <a:pPr algn="ctr"/>
            <a:r>
              <a:rPr lang="en-US" sz="2000" dirty="0"/>
              <a:t>William Butler Yeats, 1903</a:t>
            </a:r>
          </a:p>
        </p:txBody>
      </p:sp>
      <p:pic>
        <p:nvPicPr>
          <p:cNvPr id="9" name="Picture 8">
            <a:extLst>
              <a:ext uri="{FF2B5EF4-FFF2-40B4-BE49-F238E27FC236}">
                <a16:creationId xmlns:a16="http://schemas.microsoft.com/office/drawing/2014/main" id="{B79B21D4-361D-C578-A380-2490EF79CDB6}"/>
              </a:ext>
            </a:extLst>
          </p:cNvPr>
          <p:cNvPicPr>
            <a:picLocks noChangeAspect="1"/>
          </p:cNvPicPr>
          <p:nvPr/>
        </p:nvPicPr>
        <p:blipFill>
          <a:blip r:embed="rId2"/>
          <a:stretch>
            <a:fillRect/>
          </a:stretch>
        </p:blipFill>
        <p:spPr>
          <a:xfrm>
            <a:off x="10282766" y="4324865"/>
            <a:ext cx="1715706" cy="2323352"/>
          </a:xfrm>
          <a:prstGeom prst="rect">
            <a:avLst/>
          </a:prstGeom>
        </p:spPr>
      </p:pic>
    </p:spTree>
    <p:extLst>
      <p:ext uri="{BB962C8B-B14F-4D97-AF65-F5344CB8AC3E}">
        <p14:creationId xmlns:p14="http://schemas.microsoft.com/office/powerpoint/2010/main" val="3253469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E70084F-DF05-CDFE-04AE-3733AF5ACBB7}"/>
              </a:ext>
            </a:extLst>
          </p:cNvPr>
          <p:cNvPicPr>
            <a:picLocks noChangeAspect="1"/>
          </p:cNvPicPr>
          <p:nvPr/>
        </p:nvPicPr>
        <p:blipFill>
          <a:blip r:embed="rId2"/>
          <a:stretch>
            <a:fillRect/>
          </a:stretch>
        </p:blipFill>
        <p:spPr>
          <a:xfrm>
            <a:off x="7182294" y="643467"/>
            <a:ext cx="3607265" cy="5571066"/>
          </a:xfrm>
          <a:prstGeom prst="rect">
            <a:avLst/>
          </a:prstGeom>
        </p:spPr>
      </p:pic>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9B31876-56E4-0541-7442-8CB38922F122}"/>
              </a:ext>
            </a:extLst>
          </p:cNvPr>
          <p:cNvPicPr>
            <a:picLocks noChangeAspect="1"/>
          </p:cNvPicPr>
          <p:nvPr/>
        </p:nvPicPr>
        <p:blipFill>
          <a:blip r:embed="rId3"/>
          <a:stretch>
            <a:fillRect/>
          </a:stretch>
        </p:blipFill>
        <p:spPr>
          <a:xfrm>
            <a:off x="1130850" y="643467"/>
            <a:ext cx="4150444" cy="5571066"/>
          </a:xfrm>
          <a:prstGeom prst="rect">
            <a:avLst/>
          </a:prstGeom>
        </p:spPr>
      </p:pic>
    </p:spTree>
    <p:extLst>
      <p:ext uri="{BB962C8B-B14F-4D97-AF65-F5344CB8AC3E}">
        <p14:creationId xmlns:p14="http://schemas.microsoft.com/office/powerpoint/2010/main" val="24644856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2875</Words>
  <Application>Microsoft Macintosh PowerPoint</Application>
  <PresentationFormat>Widescreen</PresentationFormat>
  <Paragraphs>173</Paragraphs>
  <Slides>58</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adobe-garamond-pro</vt:lpstr>
      <vt:lpstr>Arial</vt:lpstr>
      <vt:lpstr>AvenirNext</vt:lpstr>
      <vt:lpstr>Calibri</vt:lpstr>
      <vt:lpstr>Calibri Light</vt:lpstr>
      <vt:lpstr>Helvetica Neue</vt:lpstr>
      <vt:lpstr>sans-serif, Helvetica, Geneva, Arial, SunSans-Regular</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Michelson, Bruce F</dc:creator>
  <cp:lastModifiedBy>Michelson, Bruce F</cp:lastModifiedBy>
  <cp:revision>11</cp:revision>
  <dcterms:created xsi:type="dcterms:W3CDTF">2023-02-26T16:22:17Z</dcterms:created>
  <dcterms:modified xsi:type="dcterms:W3CDTF">2023-03-05T17:53:16Z</dcterms:modified>
</cp:coreProperties>
</file>