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85" r:id="rId3"/>
    <p:sldId id="286" r:id="rId4"/>
    <p:sldId id="287" r:id="rId5"/>
    <p:sldId id="259" r:id="rId6"/>
    <p:sldId id="260" r:id="rId7"/>
    <p:sldId id="261" r:id="rId8"/>
    <p:sldId id="257" r:id="rId9"/>
    <p:sldId id="258" r:id="rId10"/>
    <p:sldId id="265" r:id="rId11"/>
    <p:sldId id="284" r:id="rId12"/>
    <p:sldId id="262" r:id="rId13"/>
    <p:sldId id="263" r:id="rId14"/>
    <p:sldId id="264" r:id="rId15"/>
    <p:sldId id="266" r:id="rId16"/>
    <p:sldId id="271" r:id="rId17"/>
    <p:sldId id="267" r:id="rId18"/>
    <p:sldId id="268" r:id="rId19"/>
    <p:sldId id="269" r:id="rId20"/>
    <p:sldId id="270" r:id="rId21"/>
    <p:sldId id="272" r:id="rId22"/>
    <p:sldId id="273" r:id="rId23"/>
    <p:sldId id="274" r:id="rId24"/>
    <p:sldId id="275" r:id="rId25"/>
    <p:sldId id="277" r:id="rId26"/>
    <p:sldId id="276" r:id="rId27"/>
    <p:sldId id="278" r:id="rId28"/>
    <p:sldId id="279" r:id="rId29"/>
    <p:sldId id="280" r:id="rId30"/>
    <p:sldId id="281" r:id="rId31"/>
    <p:sldId id="282" r:id="rId32"/>
    <p:sldId id="28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30"/>
    <p:restoredTop sz="94694"/>
  </p:normalViewPr>
  <p:slideViewPr>
    <p:cSldViewPr snapToGrid="0">
      <p:cViewPr varScale="1">
        <p:scale>
          <a:sx n="121" d="100"/>
          <a:sy n="121" d="100"/>
        </p:scale>
        <p:origin x="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3T21:13:38.3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4337 6762 24575,'50'6'0,"19"0"0,-18-1 0,3-1 0,10 2 0,2-1 0,4 1 0,0-1 0,0 0 0,-2-1 0,-5-1 0,-2 0 0,-7-2 0,-1 0 0,39-2 0,-16-1 0,-12-2 0,-11-1 0,-7 0 0,-1 1 0,2 2 0,7 1 0,13-1 0,14-2 0,13 1 0,-39 1 0,1 0 0,6 1 0,2 0 0,7 0 0,2 0 0,5 0 0,1-1 0,-1 0 0,0-2 0,-7 1 0,-3-2 0,-9 1 0,-4-2 0,33-4 0,-22 1 0,-16 1 0,-11 2 0,-7 3 0,-7 1 0,1 0 0,7-1 0,15-1 0,17-2 0,7 2 0,1 0 0,-5 1 0,-3-1 0,-1-2 0,-1-1 0,0 0 0,-1 2 0,-4 1 0,-4 1 0,-4 1 0,-2 0 0,-2 1 0,-2-1 0,-1 0 0,-2 1 0,-1-1 0,-1 1 0,-1-1 0,3 0 0,4-2 0,10-2 0,9-1 0,3 0 0,-2 3 0,-10 1 0,-13 2 0,-10 0 0,-6 0 0,3-2 0,7-1 0,9-3 0,10-2 0,4-1 0,-1-1 0,-6 1 0,-8-1 0,0-2 0,10-4 0,16-5 0,9-5 0,1-3 0,-8-1 0,-12 0 0,-9 3 0,-9 2 0,-6 2 0,-4 3 0,-1 0 0,-2 2 0,-3 1 0,-4 2 0,-7 0 0,-1-5 0,3-10 0,5-15 0,9-15 0,9-13 0,4-7 0,1-3 0,-3 3 0,-6 6 0,-4 9 0,-8 12 0,-7 12 0,-7 8 0,-3 7 0,-3 5 0,0 1 0,-1-7 0,-1-10 0,2-16 0,0-15 0,2-12 0,0-11 0,0-6 0,-4 46 0,0 0 0,-1-2 0,0 0 0,0-1 0,-1-1 0,0 0 0,0-1 0,0 1 0,0 0 0,0 0 0,0 1 0,0 1 0,0 1 0,0 0 0,0 2 0,0-46 0,0 4 0,0 6 0,1 3 0,0 2 0,1 1 0,0 1 0,-1-1 0,0-2 0,-1-3 0,-2-3 0,-1-3 0,-1-2 0,-2-2 0,3 45 0,-1-1 0,-1-5 0,0-1 0,-2-6 0,0-2 0,-1-7 0,-2-1 0,-1-2 0,-1-1 0,0-1 0,-1-1 0,0-7 0,0 4 0,5 27 0,1 2 0,-2-25 0,2 1 0,3 21 0,0 1 0,-1-11 0,-2-2 0,1 3 0,-1 3 0,-5-28 0,0 13 0,2 12 0,0 10 0,-1 6 0,-1 6 0,-1 5 0,-2 7 0,-1 6 0,-1 6 0,1 4 0,-2 2 0,-3-2 0,-7-5 0,-7-6 0,-3-2 0,-3-1 0,2 3 0,0 2 0,-1 1 0,-2-1 0,-8-4 0,-9-3 0,-9-5 0,-7-2 0,0 0 0,1 3 0,4 5 0,6 6 0,8 6 0,5 6 0,1 4 0,-2 2 0,-8-3 0,-11-1 0,-12-2 0,-9-1 0,-5 3 0,-1 3 0,3 2 0,4 0 0,8 1 0,9 0 0,10 1 0,6 0 0,0 0 0,-1 0 0,-1 1 0,-1 1 0,0 0 0,-7-2 0,-9 0 0,-16-2 0,40 2 0,-3 0 0,-13-1 0,1-1 0,-25 0 0,24 2 0,0 0 0,-23 1 0,37 1 0,0 0 0,4 1 0,2 0 0,-23-1 0,8-1 0,1 0 0,-5-1 0,-6 0 0,-7-1 0,-6 1 0,-4 2 0,30 0 0,1 1 0,-25 0 0,23 0 0,0 1 0,-19 1 0,31-1 0,-2 0 0,-46 4 0,-2-2 0,48-1 0,-2 1 0,-2-1 0,-2 0 0,-1 0 0,0 1 0,0-1 0,0 0 0,2 0 0,0-1 0,2 0 0,2 0 0,0 0 0,1 0 0,2 0 0,0 0 0,-47 1 0,4 1 0,5-1 0,1 0 0,-1 0 0,0-1 0,1 0 0,7 0 0,9-1 0,6 0 0,3 0 0,1 0 0,-3 1 0,-8-1 0,-10 1 0,-15 0 0,44-1 0,-2 1 0,-3 0 0,-1 1 0,-1 0 0,0 0 0,2 0 0,1 1 0,3-1 0,1 0 0,-40 3 0,10-1 0,4 0 0,0 2 0,-7 0 0,-4 1 0,-2 0 0,-1 0 0,5 0 0,8-1 0,11 0 0,11 2 0,7 3 0,2 3 0,1 4 0,-2 1 0,-1-1 0,-1 1 0,3-1 0,-3 2 0,-6 4 0,-7 4 0,-9 3 0,0 0 0,2 0 0,8-1 0,9-1 0,10-2 0,7-2 0,4-3 0,2-2 0,4-3 0,3-3 0,1 1 0,-3 1 0,-5 5 0,-4 4 0,-3 3 0,-1 1 0,2 1 0,5 0 0,2 0 0,5-1 0,4-3 0,3-2 0,0 1 0,0 2 0,-2 6 0,-2 8 0,-2 7 0,0 5 0,1 4 0,3 1 0,3-1 0,4-1 0,3-1 0,3 0 0,3-3 0,2-1 0,2-1 0,0 0 0,1-1 0,1-2 0,2 0 0,1 3 0,2 3 0,1 3 0,-3-1 0,-2-4 0,-1-6 0,0-3 0,0 1 0,1 4 0,1 3 0,0 0 0,-1-2 0,1 1 0,-1 2 0,0 1 0,0-3 0,-1-6 0,0-6 0,-2-4 0,0 3 0,-1 7 0,-1 15 0,1-16 0,-1 32 0,1-5 0,-1 23 0,1 5 0,0-15 0,0-10 0,0-14 0,-1-6 0,1-4 0,0 0 0,1 3 0,0 6 0,-1 6 0,1 9 0,1 6 0,0 5 0,0 5 0,0 6 0,0-44 0,0 1 0,0 0 0,0 0 0,0 0 0,0-1 0,0 49 0,0-4 0,0-2 0,0-9 0,0-8 0,2-7 0,0-2 0,1 2 0,-1 1 0,-1-2 0,0-3 0,1-3 0,0-3 0,0-3 0,1-5 0,0-4 0,-1-4 0,2 5 0,1 7 0,2 5 0,4 6 0,4 1 0,4-1 0,2-7 0,3-7 0,-9-23 0,3-1 0,-7-16 0,7 5 0,5 3 0,9 4 0,7 6 0,7 5 0,5 4 0,6 3 0,1-1 0,-4-2 0,-6-5 0,-8-7 0,8 0 0,11 1 0,5-2 0,2 1 0,-11-6 0,-10-3 0,-3-2 0,0 0 0,2-1 0,1-2 0,-1-1 0,-1-1 0,-2-2 0,1 2 0,6 3 0,8 3 0,11 4 0,6-1 0,5 0 0,5-4 0,2-3 0,-2-3 0,-10-4 0,-13-3 0,-9-1 0,-6-2 0,-2 1 0,-1 0 0,0 0 0,-1 0 0,-1-1 0,0 0 0,2 0 0,5 0 0,6 0 0,3-1 0,-2-1 0,-7-1 0,-9 0 0,-7-2 0,-1-1 0,3-2 0,4-3 0,3 0 0,-1 2 0,-1 1 0,0 0 0,2 0 0,1 1 0,1 2 0,-4 2 0,-3 2 0,1 1 0,3-1 0,8 0 0,8-1 0,2-1 0,2-2 0,1 0 0,1 0 0,2-1 0,-3 0 0,-5 2 0,-6 0 0,-7 2 0,1 1 0,9 0 0,10 0 0,10-1 0,-3-1 0,-10 1 0,-10 0 0,-9 1 0,-4-1 0,2 1 0,1 0 0,4 2 0,7-1 0,7 2 0,7 0 0,-6 0 0,-14 0 0,-18-1 0,-10-1 0,-2 0 0,-2 0 0,-1 0 0,-6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251B0-9C33-5645-8D6D-6E179F858CC9}" type="datetimeFigureOut">
              <a:rPr lang="en-US" smtClean="0"/>
              <a:t>3/15/23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E3596-967B-1F49-ADBB-71E1BB53A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E3596-967B-1F49-ADBB-71E1BB53A5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34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67B5A-010C-5D6C-0B80-2BE0310B6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28EEFE-F995-4CBF-5971-D051B73A1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B0804-72A5-37F8-3A0C-CB1E36C92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380-F50E-724B-AC00-39344D7DF69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25051-FD9A-43F3-DA5E-7DFA0CFCF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90505-5C59-7DDA-9AA3-FCDE02F5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7991-DC10-3449-B3FA-D21A5761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67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AD8F6-53BD-4B64-CC82-52E36D4B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46945B-11DD-7A02-7470-3D45D4EAB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2B6F8-ED9D-C9D6-F660-2A68B16E1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380-F50E-724B-AC00-39344D7DF69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AC128-B434-B2B6-A8BF-D135193E6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31023-3710-802A-06AD-8A75F93D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7991-DC10-3449-B3FA-D21A5761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7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B719FC-C295-7D5C-5E8A-E6CD3F334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8671F-DEAE-3326-49E0-74D3DA23F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B56C8-1128-BC89-644E-471E9DB78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380-F50E-724B-AC00-39344D7DF69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48A1A-113F-6A4A-CD21-1C11BC12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30DA1-FF1D-E049-338D-65074DC95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7991-DC10-3449-B3FA-D21A5761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2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0248-AD8F-AC47-96B2-70E494212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E9494-FD1E-CF75-B259-927F55DF3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185C1-AC3B-A3D0-DE85-3139769E2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380-F50E-724B-AC00-39344D7DF69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6F002-B037-A1A5-79AD-B7127E67C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75580-C9B0-4989-309C-EEAE941C7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7991-DC10-3449-B3FA-D21A5761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20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B48CD-29DE-4882-5303-B57EF6A4F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42A32-5975-CC7F-7C7B-DA1637E02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2B6BD-1B0B-E934-CB2E-867C23F1B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380-F50E-724B-AC00-39344D7DF69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D7ECC-4181-CF08-1429-F68B152E4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E0908-8C49-6256-F2D7-B3BD94574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7991-DC10-3449-B3FA-D21A5761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98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00CC-2016-582E-5E50-326E4CEE5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A956B-EE85-6E73-7554-2A5955899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44F82-7242-633F-F4C0-1C6B13780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F0B5B-1810-D923-D3AA-6C24247C2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380-F50E-724B-AC00-39344D7DF69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6AFBB2-4353-6F3A-ABE0-929EA2FF9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1C6C4-3712-CA42-8A58-845FAAA09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7991-DC10-3449-B3FA-D21A5761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01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15A6-6E98-9A67-6AD3-A0FFF3680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1AFA2-F8F3-E27F-F852-C0295E153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8A487-981F-1646-A368-AAA898E99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67B273-5F21-8F36-5D7B-F1A82A388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AEEF9A-2418-C9E0-A45A-9191CBE37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2D5835-E12C-B3AC-F65E-B833C04CA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380-F50E-724B-AC00-39344D7DF69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7A3545-1167-0762-3B66-AA97F30B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8ABFEE-6B07-446A-C90D-AB998F25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7991-DC10-3449-B3FA-D21A5761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25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CF872-B636-35BD-1F04-2A8D8516C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5E7ADF-085C-7664-EB4C-890C632D9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380-F50E-724B-AC00-39344D7DF69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6AD92-FB6B-96A0-CB5B-E8454740C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9FBCF4-87E3-8EB2-6D52-6FC3C6359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7991-DC10-3449-B3FA-D21A5761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62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064932-FD1B-3240-A1FC-0D63A88C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380-F50E-724B-AC00-39344D7DF69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667B6-8987-1391-1B97-189A34B8C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D34C6-C07D-C40B-8E5F-6165236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7991-DC10-3449-B3FA-D21A5761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5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8EA4-6FCB-7838-9631-A17C9FA5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49C65-6CD3-7192-F1A5-7F8CD1E03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8DE9DF-B6C3-EE7C-8833-F4E85FBD6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5437E-B40C-D5FB-4D54-A19839A0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380-F50E-724B-AC00-39344D7DF69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CFC4E-95CC-18CD-3CAF-A9D268DDE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96F6A-98A9-103E-1B1A-E90655CA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7991-DC10-3449-B3FA-D21A5761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7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A5557-7FE2-1F8E-0EA6-BCBDA539B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76AE4A-3CEB-B547-A573-09232106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F00E7-F05E-7AD4-ADC3-FA29E7759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AB9C-EB50-ED9B-FD2A-70A7FA342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380-F50E-724B-AC00-39344D7DF69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6E10D-73B6-FF73-B0F9-D9D5EDE28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C9F90-406D-8B89-6E17-D7EFC9E50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7991-DC10-3449-B3FA-D21A5761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67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6521C-0A8F-3994-7704-853E8EB5C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83574-02B6-1DDD-1F0C-99CCD70C7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C8895-62C6-1591-1A10-D45286E60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04380-F50E-724B-AC00-39344D7DF69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42BDA-8B58-83D4-AA5C-947CB302D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31B86-49CD-8853-697B-4F9B2479E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97991-DC10-3449-B3FA-D21A5761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0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6CA338-631B-CCD5-8FC5-BFD1C9048011}"/>
              </a:ext>
            </a:extLst>
          </p:cNvPr>
          <p:cNvSpPr txBox="1"/>
          <p:nvPr/>
        </p:nvSpPr>
        <p:spPr>
          <a:xfrm>
            <a:off x="819807" y="1028343"/>
            <a:ext cx="1012146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Final Session!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Fireworks, Follies, and Where Are We Now?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Hors d’oeuvres: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The Mapplethorpe furor at the Corcoran Gallery in Washington DC,   June 		1989.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“Sensation!” at the Brooklyn Museum, September-December 1997.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The cancellation and disappearance of Chuck Close, 2018.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“Is it Still Okay?” – the open case of the Matisse “Harem Series.”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Oil and tomato soup at the National Gallery in London.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The latest Bayreuth Wagner Festival: Irene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Theorin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ticked-off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Brunhilde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Epilogue: The patter of polite applause --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‘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protesting’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one’s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feet?</a:t>
            </a:r>
          </a:p>
        </p:txBody>
      </p:sp>
    </p:spTree>
    <p:extLst>
      <p:ext uri="{BB962C8B-B14F-4D97-AF65-F5344CB8AC3E}">
        <p14:creationId xmlns:p14="http://schemas.microsoft.com/office/powerpoint/2010/main" val="3927285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10155-D3C6-196B-09DD-498CC8F5D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312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52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7BE948-354C-1FF6-B60D-7A1757B16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597" y="58409"/>
            <a:ext cx="10405403" cy="6799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ED3C7-6583-60B2-3516-00D5DF406725}"/>
              </a:ext>
            </a:extLst>
          </p:cNvPr>
          <p:cNvSpPr txBox="1"/>
          <p:nvPr/>
        </p:nvSpPr>
        <p:spPr>
          <a:xfrm>
            <a:off x="145265" y="970671"/>
            <a:ext cx="1546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Grand Palais,</a:t>
            </a:r>
          </a:p>
          <a:p>
            <a:pPr algn="ctr"/>
            <a:r>
              <a:rPr lang="en-US" sz="2400" dirty="0"/>
              <a:t>Paris</a:t>
            </a:r>
          </a:p>
          <a:p>
            <a:pPr algn="ctr"/>
            <a:r>
              <a:rPr lang="en-US" sz="2400" dirty="0"/>
              <a:t>July 2014</a:t>
            </a:r>
          </a:p>
        </p:txBody>
      </p:sp>
    </p:spTree>
    <p:extLst>
      <p:ext uri="{BB962C8B-B14F-4D97-AF65-F5344CB8AC3E}">
        <p14:creationId xmlns:p14="http://schemas.microsoft.com/office/powerpoint/2010/main" val="2605495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building, sidewalk&#10;&#10;Description automatically generated">
            <a:extLst>
              <a:ext uri="{FF2B5EF4-FFF2-40B4-BE49-F238E27FC236}">
                <a16:creationId xmlns:a16="http://schemas.microsoft.com/office/drawing/2014/main" id="{ECC08018-5DD4-C5C5-FB8F-1BEE1D90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63" y="512674"/>
            <a:ext cx="9366067" cy="62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71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D0A744-5B3D-C320-664B-6C9140A239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" b="1"/>
          <a:stretch/>
        </p:blipFill>
        <p:spPr>
          <a:xfrm>
            <a:off x="482012" y="324802"/>
            <a:ext cx="4661488" cy="3104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BFA908-D03F-6D49-BCA2-25E88DE6A0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64" r="7586" b="3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183920-953F-E5EF-E7DF-A7E4E5AF180E}"/>
              </a:ext>
            </a:extLst>
          </p:cNvPr>
          <p:cNvSpPr txBox="1"/>
          <p:nvPr/>
        </p:nvSpPr>
        <p:spPr>
          <a:xfrm>
            <a:off x="836023" y="4598126"/>
            <a:ext cx="4257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Frick Collection, New York City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E54A08-F755-434C-0FA8-F48476B75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170" y="203328"/>
            <a:ext cx="5068389" cy="283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57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968DEB-0A39-184C-F504-2E6A827DF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56" r="-1" b="450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96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7CBE14-05BB-1BA5-8F35-11C1C70CF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9997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49E54-EB42-AFA3-084A-3EBF480BB5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4902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63574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7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9BA3E-EC01-5065-4AA1-C2B6F1F16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4" b="750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A8B59E-DCEE-9055-FA27-70B104B54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37" r="1" b="779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4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BEAC14-C554-1177-1770-601B6920B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4" r="456" b="-2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1F65B8EB-046D-3A03-EB71-BD93EB8A4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6" r="20877" b="1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91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D89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ainting of a cat&#10;&#10;Description automatically generated with low confidence">
            <a:extLst>
              <a:ext uri="{FF2B5EF4-FFF2-40B4-BE49-F238E27FC236}">
                <a16:creationId xmlns:a16="http://schemas.microsoft.com/office/drawing/2014/main" id="{94AA5677-6BE2-7D9F-A756-ECF4E38C0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646" y="650497"/>
            <a:ext cx="4456852" cy="55710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D89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644F0-37E5-293C-A493-E69256403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1710522"/>
            <a:ext cx="5129784" cy="3436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C0BC77-CA78-2E1A-2DA2-53A805250DF4}"/>
              </a:ext>
            </a:extLst>
          </p:cNvPr>
          <p:cNvSpPr txBox="1"/>
          <p:nvPr/>
        </p:nvSpPr>
        <p:spPr>
          <a:xfrm>
            <a:off x="7197633" y="5708469"/>
            <a:ext cx="3696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 </a:t>
            </a:r>
            <a:r>
              <a:rPr lang="en-US" dirty="0" err="1"/>
              <a:t>Ofili</a:t>
            </a:r>
            <a:r>
              <a:rPr lang="en-US" dirty="0"/>
              <a:t>, ‘The Holy Virgin Mary’ </a:t>
            </a:r>
          </a:p>
        </p:txBody>
      </p:sp>
    </p:spTree>
    <p:extLst>
      <p:ext uri="{BB962C8B-B14F-4D97-AF65-F5344CB8AC3E}">
        <p14:creationId xmlns:p14="http://schemas.microsoft.com/office/powerpoint/2010/main" val="425256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EA93DA-9D11-38CA-C46C-C4436BC3F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7" r="3628" b="-2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9EE296-7BBA-B98C-486E-D26D9C9CC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3499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93A5E9-7820-C557-D34B-AF4DE80F48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7" r="-1" b="-1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40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indoor, gallery, scene, wall&#10;&#10;Description automatically generated">
            <a:extLst>
              <a:ext uri="{FF2B5EF4-FFF2-40B4-BE49-F238E27FC236}">
                <a16:creationId xmlns:a16="http://schemas.microsoft.com/office/drawing/2014/main" id="{B1606972-6868-FEB5-92BE-573852E8C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07" b="136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67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3F3356-E0C1-96AB-B1B8-0FC2ACFE7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5" r="-1" b="29905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564B6F-A583-7C30-10EC-DBA5CBBD4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6" r="-2" b="2017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1E1E76-7C39-E533-B079-97BF004B88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64" r="1" b="22229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14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23AB0C-178E-C3EE-CF95-004E84DB4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825" y="643467"/>
            <a:ext cx="4052949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532C98-C9F1-5E0B-BD29-E33AF6CFC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41" y="643467"/>
            <a:ext cx="479111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99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CC7C76-1377-CA6D-ADAB-BCA57775B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959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8A3DA5-32FB-19A4-01A9-EF19C8BE4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8" r="12498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5" name="Picture 4" descr="A person with glasses smoking a cigarette&#10;&#10;Description automatically generated with medium confidence">
            <a:extLst>
              <a:ext uri="{FF2B5EF4-FFF2-40B4-BE49-F238E27FC236}">
                <a16:creationId xmlns:a16="http://schemas.microsoft.com/office/drawing/2014/main" id="{E2C4A6E3-F63A-BC00-79C3-2EC9724536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64" r="30896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16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0785F-3315-6C1A-A49D-CF24D070C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43" r="-2" b="4286"/>
          <a:stretch/>
        </p:blipFill>
        <p:spPr>
          <a:xfrm>
            <a:off x="643467" y="557190"/>
            <a:ext cx="5346948" cy="5743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6B43D5-0D62-EC0E-D22F-7BD50AAA35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59" r="-3" b="-3"/>
          <a:stretch/>
        </p:blipFill>
        <p:spPr>
          <a:xfrm>
            <a:off x="6182942" y="309489"/>
            <a:ext cx="5596988" cy="599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28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wall, indoor, floor&#10;&#10;Description automatically generated">
            <a:extLst>
              <a:ext uri="{FF2B5EF4-FFF2-40B4-BE49-F238E27FC236}">
                <a16:creationId xmlns:a16="http://schemas.microsoft.com/office/drawing/2014/main" id="{9A3E9DDA-5362-CE23-E4ED-A12A4C194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8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7574E-7033-8946-F922-6D96F18C5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6232"/>
            <a:ext cx="7772400" cy="672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47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68D8D833-736E-6696-8B97-CBB6CD833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97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B907F0-0B46-EE50-F03A-89F44AEE6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43575"/>
            <a:ext cx="7772400" cy="597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6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indoor, sliced, fresh&#10;&#10;Description automatically generated">
            <a:extLst>
              <a:ext uri="{FF2B5EF4-FFF2-40B4-BE49-F238E27FC236}">
                <a16:creationId xmlns:a16="http://schemas.microsoft.com/office/drawing/2014/main" id="{4F9DE1D8-544C-B428-2B2A-DF02E3E12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1" b="19543"/>
          <a:stretch/>
        </p:blipFill>
        <p:spPr>
          <a:xfrm>
            <a:off x="0" y="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icture 6" descr="A picture containing person, indoor, nut, fruit&#10;&#10;Description automatically generated">
            <a:extLst>
              <a:ext uri="{FF2B5EF4-FFF2-40B4-BE49-F238E27FC236}">
                <a16:creationId xmlns:a16="http://schemas.microsoft.com/office/drawing/2014/main" id="{F9A9428F-A79F-6497-D7C8-337AA9D94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12" r="1" b="1"/>
          <a:stretch/>
        </p:blipFill>
        <p:spPr>
          <a:xfrm>
            <a:off x="5790333" y="5016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A758C6-513D-8F5D-8A46-77479F99A0F5}"/>
              </a:ext>
            </a:extLst>
          </p:cNvPr>
          <p:cNvSpPr txBox="1"/>
          <p:nvPr/>
        </p:nvSpPr>
        <p:spPr>
          <a:xfrm>
            <a:off x="7058499" y="334067"/>
            <a:ext cx="2405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Ho-hum shock and awe?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8E118A-B06C-A872-9BF6-DEF4C8521C90}"/>
              </a:ext>
            </a:extLst>
          </p:cNvPr>
          <p:cNvSpPr txBox="1"/>
          <p:nvPr/>
        </p:nvSpPr>
        <p:spPr>
          <a:xfrm>
            <a:off x="346841" y="2427890"/>
            <a:ext cx="1162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Yoki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Kusama</a:t>
            </a:r>
          </a:p>
        </p:txBody>
      </p:sp>
    </p:spTree>
    <p:extLst>
      <p:ext uri="{BB962C8B-B14F-4D97-AF65-F5344CB8AC3E}">
        <p14:creationId xmlns:p14="http://schemas.microsoft.com/office/powerpoint/2010/main" val="2656723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scene, room, floor, indoor&#10;&#10;Description automatically generated">
            <a:extLst>
              <a:ext uri="{FF2B5EF4-FFF2-40B4-BE49-F238E27FC236}">
                <a16:creationId xmlns:a16="http://schemas.microsoft.com/office/drawing/2014/main" id="{F6C57930-1387-A8BA-7274-88C096262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0" r="19259" b="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Picture 4" descr="A picture containing indoor, floor, living, wood&#10;&#10;Description automatically generated">
            <a:extLst>
              <a:ext uri="{FF2B5EF4-FFF2-40B4-BE49-F238E27FC236}">
                <a16:creationId xmlns:a16="http://schemas.microsoft.com/office/drawing/2014/main" id="{F2EF6EF8-9967-CECA-92FC-6F1DBA054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95" r="2" b="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7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4C72B-C0CC-9159-D75E-7193F2D6C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26" b="149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5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E307518E-A182-117C-6DD7-F3B727D0A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96" r="9887" b="-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7" name="Picture 6" descr="A group of people in a museum&#10;&#10;Description automatically generated with medium confidence">
            <a:extLst>
              <a:ext uri="{FF2B5EF4-FFF2-40B4-BE49-F238E27FC236}">
                <a16:creationId xmlns:a16="http://schemas.microsoft.com/office/drawing/2014/main" id="{1AF6DBB4-3B3A-01E9-331C-864855480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50" r="25485" b="-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31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floor, indoor, ceiling&#10;&#10;Description automatically generated">
            <a:extLst>
              <a:ext uri="{FF2B5EF4-FFF2-40B4-BE49-F238E27FC236}">
                <a16:creationId xmlns:a16="http://schemas.microsoft.com/office/drawing/2014/main" id="{A5488DF4-1950-BA9B-F90A-7F19B26B9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23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7" name="Picture 6" descr="A group of people in a museum&#10;&#10;Description automatically generated with low confidence">
            <a:extLst>
              <a:ext uri="{FF2B5EF4-FFF2-40B4-BE49-F238E27FC236}">
                <a16:creationId xmlns:a16="http://schemas.microsoft.com/office/drawing/2014/main" id="{1F025654-8841-B46D-A3C3-70C2932F0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7" r="16453" b="-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17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6E886-F77F-60C9-1CAD-F84BA570F120}"/>
              </a:ext>
            </a:extLst>
          </p:cNvPr>
          <p:cNvSpPr txBox="1"/>
          <p:nvPr/>
        </p:nvSpPr>
        <p:spPr>
          <a:xfrm>
            <a:off x="2419643" y="3193366"/>
            <a:ext cx="8709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“What America needs is a good five cent synthesis.”</a:t>
            </a:r>
          </a:p>
          <a:p>
            <a:r>
              <a:rPr lang="en-US" sz="2800" dirty="0"/>
              <a:t>                                                                           </a:t>
            </a:r>
            <a:r>
              <a:rPr lang="en-US" dirty="0"/>
              <a:t>Saul Bellow</a:t>
            </a:r>
          </a:p>
        </p:txBody>
      </p:sp>
    </p:spTree>
    <p:extLst>
      <p:ext uri="{BB962C8B-B14F-4D97-AF65-F5344CB8AC3E}">
        <p14:creationId xmlns:p14="http://schemas.microsoft.com/office/powerpoint/2010/main" val="904726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CE8C228-60FB-7E01-98B3-96F9FA39E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92" r="44481"/>
          <a:stretch/>
        </p:blipFill>
        <p:spPr>
          <a:xfrm rot="5400000">
            <a:off x="3124200" y="-2209800"/>
            <a:ext cx="5943600" cy="112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81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6E6C08-C905-7566-F7E6-9C15A9009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29" r="-1" b="1662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60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lying on a bench&#10;&#10;Description automatically generated with medium confidence">
            <a:extLst>
              <a:ext uri="{FF2B5EF4-FFF2-40B4-BE49-F238E27FC236}">
                <a16:creationId xmlns:a16="http://schemas.microsoft.com/office/drawing/2014/main" id="{EE83FF93-76AD-741B-65C3-C6EB6FF51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06" r="-3" b="15733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B5C568-E2B1-9D28-EC90-C6F0169601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00" r="-3" b="21308"/>
          <a:stretch/>
        </p:blipFill>
        <p:spPr>
          <a:xfrm>
            <a:off x="5622231" y="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F4880A-3AAC-1883-C2BC-5C8E122E88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4427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person with a cigarette in his mouth&#10;&#10;Description automatically generated with medium confidence">
            <a:extLst>
              <a:ext uri="{FF2B5EF4-FFF2-40B4-BE49-F238E27FC236}">
                <a16:creationId xmlns:a16="http://schemas.microsoft.com/office/drawing/2014/main" id="{56BEE6F9-9E80-F54C-2C12-14F5240FD5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92" b="29792"/>
          <a:stretch/>
        </p:blipFill>
        <p:spPr>
          <a:xfrm>
            <a:off x="-113553" y="310645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A2C796-48DD-8905-8175-81EE33F6D5FF}"/>
              </a:ext>
            </a:extLst>
          </p:cNvPr>
          <p:cNvSpPr txBox="1"/>
          <p:nvPr/>
        </p:nvSpPr>
        <p:spPr>
          <a:xfrm>
            <a:off x="-2" y="3657599"/>
            <a:ext cx="206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Robert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</a:rPr>
              <a:t>Mapplethrope</a:t>
            </a:r>
            <a:r>
              <a:rPr lang="en-US" sz="2400" dirty="0">
                <a:solidFill>
                  <a:schemeClr val="bg1"/>
                </a:solidFill>
              </a:rPr>
              <a:t> 1946-1989</a:t>
            </a:r>
          </a:p>
        </p:txBody>
      </p:sp>
    </p:spTree>
    <p:extLst>
      <p:ext uri="{BB962C8B-B14F-4D97-AF65-F5344CB8AC3E}">
        <p14:creationId xmlns:p14="http://schemas.microsoft.com/office/powerpoint/2010/main" val="1500166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755382-BCD7-0E1C-6C5B-CCF13C16B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00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BEEB2D-BDDF-7492-325E-C4063FCAA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3" r="12461" b="-2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E4B089-6BA4-0F8D-BFBA-BC46C589B0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64" r="13675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DC41C0-F085-BAF0-70C4-3D525B5629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75" r="3" b="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0ED39B-97F6-22BA-BAA8-74F9F60C71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767" r="-2" b="5764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96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037651-69CD-0A8B-8603-B3C5564CC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49" y="74141"/>
            <a:ext cx="4838528" cy="927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8BA135-541F-FF6D-8CDD-403329D7F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296" y="0"/>
            <a:ext cx="263703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1B90D8-7621-D5B1-B497-E2CC1A200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882" y="0"/>
            <a:ext cx="329626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05CECD-2F5E-B08D-54AC-05832176B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89" y="1424942"/>
            <a:ext cx="3676050" cy="53589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BD29E22-FD04-F21E-B9F3-CC164B7955A5}"/>
                  </a:ext>
                </a:extLst>
              </p14:cNvPr>
              <p14:cNvContentPartPr/>
              <p14:nvPr/>
            </p14:nvContentPartPr>
            <p14:xfrm>
              <a:off x="8287774" y="2333870"/>
              <a:ext cx="3750480" cy="2502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BD29E22-FD04-F21E-B9F3-CC164B7955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69774" y="2315870"/>
                <a:ext cx="3786120" cy="253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241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50F24-DAE5-3732-8C85-F06F6B60D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" b="1696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6950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165</Words>
  <Application>Microsoft Macintosh PowerPoint</Application>
  <PresentationFormat>Widescreen</PresentationFormat>
  <Paragraphs>27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Michelson, Bruce F</dc:creator>
  <cp:lastModifiedBy>Michelson, Bruce F</cp:lastModifiedBy>
  <cp:revision>7</cp:revision>
  <dcterms:created xsi:type="dcterms:W3CDTF">2023-03-03T20:26:52Z</dcterms:created>
  <dcterms:modified xsi:type="dcterms:W3CDTF">2023-03-15T22:47:52Z</dcterms:modified>
</cp:coreProperties>
</file>