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76" r:id="rId3"/>
    <p:sldId id="298" r:id="rId4"/>
    <p:sldId id="278" r:id="rId5"/>
    <p:sldId id="277" r:id="rId6"/>
    <p:sldId id="272" r:id="rId7"/>
    <p:sldId id="273" r:id="rId8"/>
    <p:sldId id="271" r:id="rId9"/>
    <p:sldId id="301" r:id="rId10"/>
    <p:sldId id="274" r:id="rId11"/>
    <p:sldId id="275" r:id="rId12"/>
    <p:sldId id="282" r:id="rId13"/>
    <p:sldId id="283" r:id="rId14"/>
    <p:sldId id="284" r:id="rId15"/>
    <p:sldId id="285" r:id="rId16"/>
    <p:sldId id="257" r:id="rId17"/>
    <p:sldId id="279" r:id="rId18"/>
    <p:sldId id="280" r:id="rId19"/>
    <p:sldId id="299" r:id="rId20"/>
    <p:sldId id="300" r:id="rId21"/>
    <p:sldId id="288" r:id="rId22"/>
    <p:sldId id="263" r:id="rId23"/>
    <p:sldId id="264" r:id="rId24"/>
    <p:sldId id="287" r:id="rId25"/>
    <p:sldId id="265" r:id="rId26"/>
    <p:sldId id="281" r:id="rId27"/>
    <p:sldId id="286" r:id="rId28"/>
    <p:sldId id="266" r:id="rId29"/>
    <p:sldId id="267" r:id="rId30"/>
    <p:sldId id="258" r:id="rId31"/>
    <p:sldId id="259" r:id="rId32"/>
    <p:sldId id="260" r:id="rId33"/>
    <p:sldId id="261" r:id="rId34"/>
    <p:sldId id="262" r:id="rId35"/>
    <p:sldId id="269" r:id="rId36"/>
    <p:sldId id="292" r:id="rId37"/>
    <p:sldId id="291" r:id="rId38"/>
    <p:sldId id="289" r:id="rId39"/>
    <p:sldId id="290" r:id="rId40"/>
    <p:sldId id="293" r:id="rId41"/>
    <p:sldId id="296" r:id="rId42"/>
    <p:sldId id="294" r:id="rId43"/>
    <p:sldId id="295" r:id="rId44"/>
    <p:sldId id="297" r:id="rId45"/>
    <p:sldId id="268" r:id="rId46"/>
    <p:sldId id="302" r:id="rId47"/>
    <p:sldId id="270"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624"/>
    <p:restoredTop sz="94694"/>
  </p:normalViewPr>
  <p:slideViewPr>
    <p:cSldViewPr snapToGrid="0">
      <p:cViewPr varScale="1">
        <p:scale>
          <a:sx n="89" d="100"/>
          <a:sy n="89" d="100"/>
        </p:scale>
        <p:origin x="192" y="8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D6EAB-756A-3A13-5E95-1CC5FF250A2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182DC27-0E79-292B-A713-BC76A909E1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B905074-B09D-DAD3-7AF7-4C4D91702C99}"/>
              </a:ext>
            </a:extLst>
          </p:cNvPr>
          <p:cNvSpPr>
            <a:spLocks noGrp="1"/>
          </p:cNvSpPr>
          <p:nvPr>
            <p:ph type="dt" sz="half" idx="10"/>
          </p:nvPr>
        </p:nvSpPr>
        <p:spPr/>
        <p:txBody>
          <a:bodyPr/>
          <a:lstStyle/>
          <a:p>
            <a:fld id="{F07F8FA5-4C2E-5340-88C1-9BC1DB06E7F4}" type="datetimeFigureOut">
              <a:rPr lang="en-US" smtClean="0"/>
              <a:t>3/12/23</a:t>
            </a:fld>
            <a:endParaRPr lang="en-US"/>
          </a:p>
        </p:txBody>
      </p:sp>
      <p:sp>
        <p:nvSpPr>
          <p:cNvPr id="5" name="Footer Placeholder 4">
            <a:extLst>
              <a:ext uri="{FF2B5EF4-FFF2-40B4-BE49-F238E27FC236}">
                <a16:creationId xmlns:a16="http://schemas.microsoft.com/office/drawing/2014/main" id="{32E5C61D-6C16-FAD8-D8E7-D0A2728927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E09B66-B028-F0DA-1039-ADB97AFFA54E}"/>
              </a:ext>
            </a:extLst>
          </p:cNvPr>
          <p:cNvSpPr>
            <a:spLocks noGrp="1"/>
          </p:cNvSpPr>
          <p:nvPr>
            <p:ph type="sldNum" sz="quarter" idx="12"/>
          </p:nvPr>
        </p:nvSpPr>
        <p:spPr/>
        <p:txBody>
          <a:bodyPr/>
          <a:lstStyle/>
          <a:p>
            <a:fld id="{0F29FFBE-FE61-6748-9B43-79E97730A12C}" type="slidenum">
              <a:rPr lang="en-US" smtClean="0"/>
              <a:t>‹#›</a:t>
            </a:fld>
            <a:endParaRPr lang="en-US"/>
          </a:p>
        </p:txBody>
      </p:sp>
    </p:spTree>
    <p:extLst>
      <p:ext uri="{BB962C8B-B14F-4D97-AF65-F5344CB8AC3E}">
        <p14:creationId xmlns:p14="http://schemas.microsoft.com/office/powerpoint/2010/main" val="7192065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70E46-FDE8-87F1-649B-D548B083B41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2F9EA11-6608-B826-E38A-D847F7A87A8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894913-0CC7-52B7-137C-F2945D67EFDE}"/>
              </a:ext>
            </a:extLst>
          </p:cNvPr>
          <p:cNvSpPr>
            <a:spLocks noGrp="1"/>
          </p:cNvSpPr>
          <p:nvPr>
            <p:ph type="dt" sz="half" idx="10"/>
          </p:nvPr>
        </p:nvSpPr>
        <p:spPr/>
        <p:txBody>
          <a:bodyPr/>
          <a:lstStyle/>
          <a:p>
            <a:fld id="{F07F8FA5-4C2E-5340-88C1-9BC1DB06E7F4}" type="datetimeFigureOut">
              <a:rPr lang="en-US" smtClean="0"/>
              <a:t>3/12/23</a:t>
            </a:fld>
            <a:endParaRPr lang="en-US"/>
          </a:p>
        </p:txBody>
      </p:sp>
      <p:sp>
        <p:nvSpPr>
          <p:cNvPr id="5" name="Footer Placeholder 4">
            <a:extLst>
              <a:ext uri="{FF2B5EF4-FFF2-40B4-BE49-F238E27FC236}">
                <a16:creationId xmlns:a16="http://schemas.microsoft.com/office/drawing/2014/main" id="{C06091D0-466B-BFE0-8662-5BA13F6577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9666D2-B888-83CD-B8B0-E1BDA5356E92}"/>
              </a:ext>
            </a:extLst>
          </p:cNvPr>
          <p:cNvSpPr>
            <a:spLocks noGrp="1"/>
          </p:cNvSpPr>
          <p:nvPr>
            <p:ph type="sldNum" sz="quarter" idx="12"/>
          </p:nvPr>
        </p:nvSpPr>
        <p:spPr/>
        <p:txBody>
          <a:bodyPr/>
          <a:lstStyle/>
          <a:p>
            <a:fld id="{0F29FFBE-FE61-6748-9B43-79E97730A12C}" type="slidenum">
              <a:rPr lang="en-US" smtClean="0"/>
              <a:t>‹#›</a:t>
            </a:fld>
            <a:endParaRPr lang="en-US"/>
          </a:p>
        </p:txBody>
      </p:sp>
    </p:spTree>
    <p:extLst>
      <p:ext uri="{BB962C8B-B14F-4D97-AF65-F5344CB8AC3E}">
        <p14:creationId xmlns:p14="http://schemas.microsoft.com/office/powerpoint/2010/main" val="39406046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DFA3F91-1A43-2990-C657-D4A0E4834C7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B8EA97-7B26-CDDC-FFFE-7B4D1DC2B1E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EE5052-FD36-CFE5-9C52-30439849A338}"/>
              </a:ext>
            </a:extLst>
          </p:cNvPr>
          <p:cNvSpPr>
            <a:spLocks noGrp="1"/>
          </p:cNvSpPr>
          <p:nvPr>
            <p:ph type="dt" sz="half" idx="10"/>
          </p:nvPr>
        </p:nvSpPr>
        <p:spPr/>
        <p:txBody>
          <a:bodyPr/>
          <a:lstStyle/>
          <a:p>
            <a:fld id="{F07F8FA5-4C2E-5340-88C1-9BC1DB06E7F4}" type="datetimeFigureOut">
              <a:rPr lang="en-US" smtClean="0"/>
              <a:t>3/12/23</a:t>
            </a:fld>
            <a:endParaRPr lang="en-US"/>
          </a:p>
        </p:txBody>
      </p:sp>
      <p:sp>
        <p:nvSpPr>
          <p:cNvPr id="5" name="Footer Placeholder 4">
            <a:extLst>
              <a:ext uri="{FF2B5EF4-FFF2-40B4-BE49-F238E27FC236}">
                <a16:creationId xmlns:a16="http://schemas.microsoft.com/office/drawing/2014/main" id="{2F305189-7D66-19C9-4E99-EFFD18851D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3BBEF1-C269-6AD8-A1C4-EBDBD8A45F47}"/>
              </a:ext>
            </a:extLst>
          </p:cNvPr>
          <p:cNvSpPr>
            <a:spLocks noGrp="1"/>
          </p:cNvSpPr>
          <p:nvPr>
            <p:ph type="sldNum" sz="quarter" idx="12"/>
          </p:nvPr>
        </p:nvSpPr>
        <p:spPr/>
        <p:txBody>
          <a:bodyPr/>
          <a:lstStyle/>
          <a:p>
            <a:fld id="{0F29FFBE-FE61-6748-9B43-79E97730A12C}" type="slidenum">
              <a:rPr lang="en-US" smtClean="0"/>
              <a:t>‹#›</a:t>
            </a:fld>
            <a:endParaRPr lang="en-US"/>
          </a:p>
        </p:txBody>
      </p:sp>
    </p:spTree>
    <p:extLst>
      <p:ext uri="{BB962C8B-B14F-4D97-AF65-F5344CB8AC3E}">
        <p14:creationId xmlns:p14="http://schemas.microsoft.com/office/powerpoint/2010/main" val="41664058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D3AE9-3885-B254-1C40-B784C68254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2D88C8D-32B1-3AB9-DAE8-5A66C975B69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A6A9AE-0D16-581A-CD65-F9629A825D7F}"/>
              </a:ext>
            </a:extLst>
          </p:cNvPr>
          <p:cNvSpPr>
            <a:spLocks noGrp="1"/>
          </p:cNvSpPr>
          <p:nvPr>
            <p:ph type="dt" sz="half" idx="10"/>
          </p:nvPr>
        </p:nvSpPr>
        <p:spPr/>
        <p:txBody>
          <a:bodyPr/>
          <a:lstStyle/>
          <a:p>
            <a:fld id="{F07F8FA5-4C2E-5340-88C1-9BC1DB06E7F4}" type="datetimeFigureOut">
              <a:rPr lang="en-US" smtClean="0"/>
              <a:t>3/12/23</a:t>
            </a:fld>
            <a:endParaRPr lang="en-US"/>
          </a:p>
        </p:txBody>
      </p:sp>
      <p:sp>
        <p:nvSpPr>
          <p:cNvPr id="5" name="Footer Placeholder 4">
            <a:extLst>
              <a:ext uri="{FF2B5EF4-FFF2-40B4-BE49-F238E27FC236}">
                <a16:creationId xmlns:a16="http://schemas.microsoft.com/office/drawing/2014/main" id="{DE93FB5E-5028-22A0-F41F-CEA760871B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0F2B3E-7106-57C4-5BAD-05D17074D5CB}"/>
              </a:ext>
            </a:extLst>
          </p:cNvPr>
          <p:cNvSpPr>
            <a:spLocks noGrp="1"/>
          </p:cNvSpPr>
          <p:nvPr>
            <p:ph type="sldNum" sz="quarter" idx="12"/>
          </p:nvPr>
        </p:nvSpPr>
        <p:spPr/>
        <p:txBody>
          <a:bodyPr/>
          <a:lstStyle/>
          <a:p>
            <a:fld id="{0F29FFBE-FE61-6748-9B43-79E97730A12C}" type="slidenum">
              <a:rPr lang="en-US" smtClean="0"/>
              <a:t>‹#›</a:t>
            </a:fld>
            <a:endParaRPr lang="en-US"/>
          </a:p>
        </p:txBody>
      </p:sp>
    </p:spTree>
    <p:extLst>
      <p:ext uri="{BB962C8B-B14F-4D97-AF65-F5344CB8AC3E}">
        <p14:creationId xmlns:p14="http://schemas.microsoft.com/office/powerpoint/2010/main" val="956374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724FF-ED11-328D-446A-DA93EC91C9F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A6A5E07-6371-EEBB-9563-3009424FE5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23DECE-4AFA-867D-861D-93CD4F8F9039}"/>
              </a:ext>
            </a:extLst>
          </p:cNvPr>
          <p:cNvSpPr>
            <a:spLocks noGrp="1"/>
          </p:cNvSpPr>
          <p:nvPr>
            <p:ph type="dt" sz="half" idx="10"/>
          </p:nvPr>
        </p:nvSpPr>
        <p:spPr/>
        <p:txBody>
          <a:bodyPr/>
          <a:lstStyle/>
          <a:p>
            <a:fld id="{F07F8FA5-4C2E-5340-88C1-9BC1DB06E7F4}" type="datetimeFigureOut">
              <a:rPr lang="en-US" smtClean="0"/>
              <a:t>3/12/23</a:t>
            </a:fld>
            <a:endParaRPr lang="en-US"/>
          </a:p>
        </p:txBody>
      </p:sp>
      <p:sp>
        <p:nvSpPr>
          <p:cNvPr id="5" name="Footer Placeholder 4">
            <a:extLst>
              <a:ext uri="{FF2B5EF4-FFF2-40B4-BE49-F238E27FC236}">
                <a16:creationId xmlns:a16="http://schemas.microsoft.com/office/drawing/2014/main" id="{80051B0E-E3F7-336F-6035-94A8CB44DE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5D2C6A-2EA2-A552-7D39-424AF0C2E8FB}"/>
              </a:ext>
            </a:extLst>
          </p:cNvPr>
          <p:cNvSpPr>
            <a:spLocks noGrp="1"/>
          </p:cNvSpPr>
          <p:nvPr>
            <p:ph type="sldNum" sz="quarter" idx="12"/>
          </p:nvPr>
        </p:nvSpPr>
        <p:spPr/>
        <p:txBody>
          <a:bodyPr/>
          <a:lstStyle/>
          <a:p>
            <a:fld id="{0F29FFBE-FE61-6748-9B43-79E97730A12C}" type="slidenum">
              <a:rPr lang="en-US" smtClean="0"/>
              <a:t>‹#›</a:t>
            </a:fld>
            <a:endParaRPr lang="en-US"/>
          </a:p>
        </p:txBody>
      </p:sp>
    </p:spTree>
    <p:extLst>
      <p:ext uri="{BB962C8B-B14F-4D97-AF65-F5344CB8AC3E}">
        <p14:creationId xmlns:p14="http://schemas.microsoft.com/office/powerpoint/2010/main" val="16083402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4FB4D-AC4C-59CF-8D28-D5D2AE4A89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697105-B496-BD9D-72F0-1F8D43A519C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AE27508-3382-5F03-00F6-0EDCD78178F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242B83-CCC8-218D-BE8D-3B77142B7084}"/>
              </a:ext>
            </a:extLst>
          </p:cNvPr>
          <p:cNvSpPr>
            <a:spLocks noGrp="1"/>
          </p:cNvSpPr>
          <p:nvPr>
            <p:ph type="dt" sz="half" idx="10"/>
          </p:nvPr>
        </p:nvSpPr>
        <p:spPr/>
        <p:txBody>
          <a:bodyPr/>
          <a:lstStyle/>
          <a:p>
            <a:fld id="{F07F8FA5-4C2E-5340-88C1-9BC1DB06E7F4}" type="datetimeFigureOut">
              <a:rPr lang="en-US" smtClean="0"/>
              <a:t>3/12/23</a:t>
            </a:fld>
            <a:endParaRPr lang="en-US"/>
          </a:p>
        </p:txBody>
      </p:sp>
      <p:sp>
        <p:nvSpPr>
          <p:cNvPr id="6" name="Footer Placeholder 5">
            <a:extLst>
              <a:ext uri="{FF2B5EF4-FFF2-40B4-BE49-F238E27FC236}">
                <a16:creationId xmlns:a16="http://schemas.microsoft.com/office/drawing/2014/main" id="{F40B2AC1-BA0F-70C9-DA44-FDE339B541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1A6228-D3F0-94EB-0B17-FD4F697BD684}"/>
              </a:ext>
            </a:extLst>
          </p:cNvPr>
          <p:cNvSpPr>
            <a:spLocks noGrp="1"/>
          </p:cNvSpPr>
          <p:nvPr>
            <p:ph type="sldNum" sz="quarter" idx="12"/>
          </p:nvPr>
        </p:nvSpPr>
        <p:spPr/>
        <p:txBody>
          <a:bodyPr/>
          <a:lstStyle/>
          <a:p>
            <a:fld id="{0F29FFBE-FE61-6748-9B43-79E97730A12C}" type="slidenum">
              <a:rPr lang="en-US" smtClean="0"/>
              <a:t>‹#›</a:t>
            </a:fld>
            <a:endParaRPr lang="en-US"/>
          </a:p>
        </p:txBody>
      </p:sp>
    </p:spTree>
    <p:extLst>
      <p:ext uri="{BB962C8B-B14F-4D97-AF65-F5344CB8AC3E}">
        <p14:creationId xmlns:p14="http://schemas.microsoft.com/office/powerpoint/2010/main" val="40319660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3585B-E29A-D49C-6B96-9A6B29F4357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DAA4A72-26CA-DC9A-9956-475BAF2996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F909ED3-D138-707D-1F59-3665CCF1E21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ADCCB6-5F16-8DF0-788E-B0AF9E3D68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4C79B3-3EB5-4509-CEEA-25A2325344B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C387B2E-CFC3-018A-BA93-648EB847A600}"/>
              </a:ext>
            </a:extLst>
          </p:cNvPr>
          <p:cNvSpPr>
            <a:spLocks noGrp="1"/>
          </p:cNvSpPr>
          <p:nvPr>
            <p:ph type="dt" sz="half" idx="10"/>
          </p:nvPr>
        </p:nvSpPr>
        <p:spPr/>
        <p:txBody>
          <a:bodyPr/>
          <a:lstStyle/>
          <a:p>
            <a:fld id="{F07F8FA5-4C2E-5340-88C1-9BC1DB06E7F4}" type="datetimeFigureOut">
              <a:rPr lang="en-US" smtClean="0"/>
              <a:t>3/12/23</a:t>
            </a:fld>
            <a:endParaRPr lang="en-US"/>
          </a:p>
        </p:txBody>
      </p:sp>
      <p:sp>
        <p:nvSpPr>
          <p:cNvPr id="8" name="Footer Placeholder 7">
            <a:extLst>
              <a:ext uri="{FF2B5EF4-FFF2-40B4-BE49-F238E27FC236}">
                <a16:creationId xmlns:a16="http://schemas.microsoft.com/office/drawing/2014/main" id="{42B9781D-805E-3A2D-F739-28B5714B003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1D8C24E-C683-5C14-0108-93AD91D07F13}"/>
              </a:ext>
            </a:extLst>
          </p:cNvPr>
          <p:cNvSpPr>
            <a:spLocks noGrp="1"/>
          </p:cNvSpPr>
          <p:nvPr>
            <p:ph type="sldNum" sz="quarter" idx="12"/>
          </p:nvPr>
        </p:nvSpPr>
        <p:spPr/>
        <p:txBody>
          <a:bodyPr/>
          <a:lstStyle/>
          <a:p>
            <a:fld id="{0F29FFBE-FE61-6748-9B43-79E97730A12C}" type="slidenum">
              <a:rPr lang="en-US" smtClean="0"/>
              <a:t>‹#›</a:t>
            </a:fld>
            <a:endParaRPr lang="en-US"/>
          </a:p>
        </p:txBody>
      </p:sp>
    </p:spTree>
    <p:extLst>
      <p:ext uri="{BB962C8B-B14F-4D97-AF65-F5344CB8AC3E}">
        <p14:creationId xmlns:p14="http://schemas.microsoft.com/office/powerpoint/2010/main" val="1896892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64668-0711-80F2-3C92-F8BA5229706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A9CB3BA-79C8-2673-8399-2E2C8146AC04}"/>
              </a:ext>
            </a:extLst>
          </p:cNvPr>
          <p:cNvSpPr>
            <a:spLocks noGrp="1"/>
          </p:cNvSpPr>
          <p:nvPr>
            <p:ph type="dt" sz="half" idx="10"/>
          </p:nvPr>
        </p:nvSpPr>
        <p:spPr/>
        <p:txBody>
          <a:bodyPr/>
          <a:lstStyle/>
          <a:p>
            <a:fld id="{F07F8FA5-4C2E-5340-88C1-9BC1DB06E7F4}" type="datetimeFigureOut">
              <a:rPr lang="en-US" smtClean="0"/>
              <a:t>3/12/23</a:t>
            </a:fld>
            <a:endParaRPr lang="en-US"/>
          </a:p>
        </p:txBody>
      </p:sp>
      <p:sp>
        <p:nvSpPr>
          <p:cNvPr id="4" name="Footer Placeholder 3">
            <a:extLst>
              <a:ext uri="{FF2B5EF4-FFF2-40B4-BE49-F238E27FC236}">
                <a16:creationId xmlns:a16="http://schemas.microsoft.com/office/drawing/2014/main" id="{84ABA19F-16BE-A8F9-02A5-02A08F03943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4425BB6-E388-B8EA-0CBD-BD8A4B42D5D3}"/>
              </a:ext>
            </a:extLst>
          </p:cNvPr>
          <p:cNvSpPr>
            <a:spLocks noGrp="1"/>
          </p:cNvSpPr>
          <p:nvPr>
            <p:ph type="sldNum" sz="quarter" idx="12"/>
          </p:nvPr>
        </p:nvSpPr>
        <p:spPr/>
        <p:txBody>
          <a:bodyPr/>
          <a:lstStyle/>
          <a:p>
            <a:fld id="{0F29FFBE-FE61-6748-9B43-79E97730A12C}" type="slidenum">
              <a:rPr lang="en-US" smtClean="0"/>
              <a:t>‹#›</a:t>
            </a:fld>
            <a:endParaRPr lang="en-US"/>
          </a:p>
        </p:txBody>
      </p:sp>
    </p:spTree>
    <p:extLst>
      <p:ext uri="{BB962C8B-B14F-4D97-AF65-F5344CB8AC3E}">
        <p14:creationId xmlns:p14="http://schemas.microsoft.com/office/powerpoint/2010/main" val="26999775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74A0A1-A89F-8B0F-B476-2AD7009AFF3D}"/>
              </a:ext>
            </a:extLst>
          </p:cNvPr>
          <p:cNvSpPr>
            <a:spLocks noGrp="1"/>
          </p:cNvSpPr>
          <p:nvPr>
            <p:ph type="dt" sz="half" idx="10"/>
          </p:nvPr>
        </p:nvSpPr>
        <p:spPr/>
        <p:txBody>
          <a:bodyPr/>
          <a:lstStyle/>
          <a:p>
            <a:fld id="{F07F8FA5-4C2E-5340-88C1-9BC1DB06E7F4}" type="datetimeFigureOut">
              <a:rPr lang="en-US" smtClean="0"/>
              <a:t>3/12/23</a:t>
            </a:fld>
            <a:endParaRPr lang="en-US"/>
          </a:p>
        </p:txBody>
      </p:sp>
      <p:sp>
        <p:nvSpPr>
          <p:cNvPr id="3" name="Footer Placeholder 2">
            <a:extLst>
              <a:ext uri="{FF2B5EF4-FFF2-40B4-BE49-F238E27FC236}">
                <a16:creationId xmlns:a16="http://schemas.microsoft.com/office/drawing/2014/main" id="{D09B254F-FB36-01DA-298B-47C95C9AF14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ACA030C-616C-181F-07F4-997A18B5C569}"/>
              </a:ext>
            </a:extLst>
          </p:cNvPr>
          <p:cNvSpPr>
            <a:spLocks noGrp="1"/>
          </p:cNvSpPr>
          <p:nvPr>
            <p:ph type="sldNum" sz="quarter" idx="12"/>
          </p:nvPr>
        </p:nvSpPr>
        <p:spPr/>
        <p:txBody>
          <a:bodyPr/>
          <a:lstStyle/>
          <a:p>
            <a:fld id="{0F29FFBE-FE61-6748-9B43-79E97730A12C}" type="slidenum">
              <a:rPr lang="en-US" smtClean="0"/>
              <a:t>‹#›</a:t>
            </a:fld>
            <a:endParaRPr lang="en-US"/>
          </a:p>
        </p:txBody>
      </p:sp>
    </p:spTree>
    <p:extLst>
      <p:ext uri="{BB962C8B-B14F-4D97-AF65-F5344CB8AC3E}">
        <p14:creationId xmlns:p14="http://schemas.microsoft.com/office/powerpoint/2010/main" val="19536010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FC8EA-6439-DC5B-BB40-642929C133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04217FE-DA5F-110D-C26B-2DAF15C9E3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004DAC0-A26B-BCDA-5334-9E891A875E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CEE304-3334-4D6D-D65F-19BD2D936BE8}"/>
              </a:ext>
            </a:extLst>
          </p:cNvPr>
          <p:cNvSpPr>
            <a:spLocks noGrp="1"/>
          </p:cNvSpPr>
          <p:nvPr>
            <p:ph type="dt" sz="half" idx="10"/>
          </p:nvPr>
        </p:nvSpPr>
        <p:spPr/>
        <p:txBody>
          <a:bodyPr/>
          <a:lstStyle/>
          <a:p>
            <a:fld id="{F07F8FA5-4C2E-5340-88C1-9BC1DB06E7F4}" type="datetimeFigureOut">
              <a:rPr lang="en-US" smtClean="0"/>
              <a:t>3/12/23</a:t>
            </a:fld>
            <a:endParaRPr lang="en-US"/>
          </a:p>
        </p:txBody>
      </p:sp>
      <p:sp>
        <p:nvSpPr>
          <p:cNvPr id="6" name="Footer Placeholder 5">
            <a:extLst>
              <a:ext uri="{FF2B5EF4-FFF2-40B4-BE49-F238E27FC236}">
                <a16:creationId xmlns:a16="http://schemas.microsoft.com/office/drawing/2014/main" id="{3F943F03-C9E5-FDF9-9B82-3EE0A33588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C61547-A250-8E90-7595-ADDDEE9C4A58}"/>
              </a:ext>
            </a:extLst>
          </p:cNvPr>
          <p:cNvSpPr>
            <a:spLocks noGrp="1"/>
          </p:cNvSpPr>
          <p:nvPr>
            <p:ph type="sldNum" sz="quarter" idx="12"/>
          </p:nvPr>
        </p:nvSpPr>
        <p:spPr/>
        <p:txBody>
          <a:bodyPr/>
          <a:lstStyle/>
          <a:p>
            <a:fld id="{0F29FFBE-FE61-6748-9B43-79E97730A12C}" type="slidenum">
              <a:rPr lang="en-US" smtClean="0"/>
              <a:t>‹#›</a:t>
            </a:fld>
            <a:endParaRPr lang="en-US"/>
          </a:p>
        </p:txBody>
      </p:sp>
    </p:spTree>
    <p:extLst>
      <p:ext uri="{BB962C8B-B14F-4D97-AF65-F5344CB8AC3E}">
        <p14:creationId xmlns:p14="http://schemas.microsoft.com/office/powerpoint/2010/main" val="2051402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CFD9B-08E7-9732-7D29-507253589A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5A57AB6-6EA6-457C-F82F-26EB9432C6C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86D6356-087B-00B6-D019-EB980C6324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B6BA09-2E11-DC7F-4892-122BB019D22E}"/>
              </a:ext>
            </a:extLst>
          </p:cNvPr>
          <p:cNvSpPr>
            <a:spLocks noGrp="1"/>
          </p:cNvSpPr>
          <p:nvPr>
            <p:ph type="dt" sz="half" idx="10"/>
          </p:nvPr>
        </p:nvSpPr>
        <p:spPr/>
        <p:txBody>
          <a:bodyPr/>
          <a:lstStyle/>
          <a:p>
            <a:fld id="{F07F8FA5-4C2E-5340-88C1-9BC1DB06E7F4}" type="datetimeFigureOut">
              <a:rPr lang="en-US" smtClean="0"/>
              <a:t>3/12/23</a:t>
            </a:fld>
            <a:endParaRPr lang="en-US"/>
          </a:p>
        </p:txBody>
      </p:sp>
      <p:sp>
        <p:nvSpPr>
          <p:cNvPr id="6" name="Footer Placeholder 5">
            <a:extLst>
              <a:ext uri="{FF2B5EF4-FFF2-40B4-BE49-F238E27FC236}">
                <a16:creationId xmlns:a16="http://schemas.microsoft.com/office/drawing/2014/main" id="{CAF1B4C9-5886-B2AE-C00D-44BA3EC527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5BAF7D-2913-835A-C979-077BE40586A2}"/>
              </a:ext>
            </a:extLst>
          </p:cNvPr>
          <p:cNvSpPr>
            <a:spLocks noGrp="1"/>
          </p:cNvSpPr>
          <p:nvPr>
            <p:ph type="sldNum" sz="quarter" idx="12"/>
          </p:nvPr>
        </p:nvSpPr>
        <p:spPr/>
        <p:txBody>
          <a:bodyPr/>
          <a:lstStyle/>
          <a:p>
            <a:fld id="{0F29FFBE-FE61-6748-9B43-79E97730A12C}" type="slidenum">
              <a:rPr lang="en-US" smtClean="0"/>
              <a:t>‹#›</a:t>
            </a:fld>
            <a:endParaRPr lang="en-US"/>
          </a:p>
        </p:txBody>
      </p:sp>
    </p:spTree>
    <p:extLst>
      <p:ext uri="{BB962C8B-B14F-4D97-AF65-F5344CB8AC3E}">
        <p14:creationId xmlns:p14="http://schemas.microsoft.com/office/powerpoint/2010/main" val="19273317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2997C8-D82E-C1F9-BB3F-DD679A01B7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475C373-D6E4-8A08-1417-07DEC69F98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586CD3-57E3-CA6D-64CA-130BF3C5DB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7F8FA5-4C2E-5340-88C1-9BC1DB06E7F4}" type="datetimeFigureOut">
              <a:rPr lang="en-US" smtClean="0"/>
              <a:t>3/12/23</a:t>
            </a:fld>
            <a:endParaRPr lang="en-US"/>
          </a:p>
        </p:txBody>
      </p:sp>
      <p:sp>
        <p:nvSpPr>
          <p:cNvPr id="5" name="Footer Placeholder 4">
            <a:extLst>
              <a:ext uri="{FF2B5EF4-FFF2-40B4-BE49-F238E27FC236}">
                <a16:creationId xmlns:a16="http://schemas.microsoft.com/office/drawing/2014/main" id="{4BA95AF5-F00E-0E3D-50A0-CE6CD977E6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E7BB51E-689A-53A6-8E01-4F8DF36383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29FFBE-FE61-6748-9B43-79E97730A12C}" type="slidenum">
              <a:rPr lang="en-US" smtClean="0"/>
              <a:t>‹#›</a:t>
            </a:fld>
            <a:endParaRPr lang="en-US"/>
          </a:p>
        </p:txBody>
      </p:sp>
    </p:spTree>
    <p:extLst>
      <p:ext uri="{BB962C8B-B14F-4D97-AF65-F5344CB8AC3E}">
        <p14:creationId xmlns:p14="http://schemas.microsoft.com/office/powerpoint/2010/main" val="2996948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jpg"/><Relationship Id="rId4" Type="http://schemas.openxmlformats.org/officeDocument/2006/relationships/image" Target="../media/image15.jpg"/></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5.jp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s://www.google.com/url?sa=i&amp;url=https%3A%2F%2Fwellcomecollection.org%2Fworks%2Fu4rd8zqx&amp;psig=AOvVaw0fc3KIe6rFpAfnTJmnk3NU&amp;ust=1677866717792000&amp;source=images&amp;cd=vfe&amp;ved=0CAwQjRxqFwoTCMC7geDqvf0CFQAAAAAdAAAAABAD"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DF9D9DF-8825-53AD-1434-4FECBAE6C26A}"/>
              </a:ext>
            </a:extLst>
          </p:cNvPr>
          <p:cNvPicPr>
            <a:picLocks noChangeAspect="1"/>
          </p:cNvPicPr>
          <p:nvPr/>
        </p:nvPicPr>
        <p:blipFill>
          <a:blip r:embed="rId2"/>
          <a:stretch>
            <a:fillRect/>
          </a:stretch>
        </p:blipFill>
        <p:spPr>
          <a:xfrm>
            <a:off x="1075038" y="326936"/>
            <a:ext cx="9151814" cy="6444567"/>
          </a:xfrm>
          <a:prstGeom prst="rect">
            <a:avLst/>
          </a:prstGeom>
        </p:spPr>
      </p:pic>
      <p:sp>
        <p:nvSpPr>
          <p:cNvPr id="6" name="TextBox 5">
            <a:extLst>
              <a:ext uri="{FF2B5EF4-FFF2-40B4-BE49-F238E27FC236}">
                <a16:creationId xmlns:a16="http://schemas.microsoft.com/office/drawing/2014/main" id="{B6D67481-D3F0-5AB3-5F60-F06C234A8ABD}"/>
              </a:ext>
            </a:extLst>
          </p:cNvPr>
          <p:cNvSpPr txBox="1"/>
          <p:nvPr/>
        </p:nvSpPr>
        <p:spPr>
          <a:xfrm>
            <a:off x="10226853" y="988541"/>
            <a:ext cx="1634948" cy="3416320"/>
          </a:xfrm>
          <a:prstGeom prst="rect">
            <a:avLst/>
          </a:prstGeom>
          <a:noFill/>
        </p:spPr>
        <p:txBody>
          <a:bodyPr wrap="square" rtlCol="0">
            <a:spAutoFit/>
          </a:bodyPr>
          <a:lstStyle/>
          <a:p>
            <a:pPr algn="ctr"/>
            <a:r>
              <a:rPr lang="en-US" sz="2400" dirty="0"/>
              <a:t>The Armory Show</a:t>
            </a:r>
          </a:p>
          <a:p>
            <a:pPr algn="ctr"/>
            <a:endParaRPr lang="en-US" sz="2400" dirty="0"/>
          </a:p>
          <a:p>
            <a:pPr algn="ctr"/>
            <a:r>
              <a:rPr lang="en-US" sz="2400" dirty="0"/>
              <a:t> New York</a:t>
            </a:r>
          </a:p>
          <a:p>
            <a:pPr algn="ctr"/>
            <a:r>
              <a:rPr lang="en-US" sz="2400" dirty="0"/>
              <a:t>And Chicago,</a:t>
            </a:r>
          </a:p>
          <a:p>
            <a:pPr algn="ctr"/>
            <a:r>
              <a:rPr lang="en-US" sz="2400" dirty="0"/>
              <a:t>Spring, 1913</a:t>
            </a:r>
          </a:p>
        </p:txBody>
      </p:sp>
    </p:spTree>
    <p:extLst>
      <p:ext uri="{BB962C8B-B14F-4D97-AF65-F5344CB8AC3E}">
        <p14:creationId xmlns:p14="http://schemas.microsoft.com/office/powerpoint/2010/main" val="35988759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206C53A-443D-8E15-0EE9-EDA27D9142A6}"/>
              </a:ext>
            </a:extLst>
          </p:cNvPr>
          <p:cNvPicPr>
            <a:picLocks noChangeAspect="1"/>
          </p:cNvPicPr>
          <p:nvPr/>
        </p:nvPicPr>
        <p:blipFill>
          <a:blip r:embed="rId2"/>
          <a:stretch>
            <a:fillRect/>
          </a:stretch>
        </p:blipFill>
        <p:spPr>
          <a:xfrm>
            <a:off x="2120348" y="457200"/>
            <a:ext cx="7951304" cy="5943600"/>
          </a:xfrm>
          <a:prstGeom prst="rect">
            <a:avLst/>
          </a:prstGeom>
        </p:spPr>
      </p:pic>
      <p:sp>
        <p:nvSpPr>
          <p:cNvPr id="5" name="TextBox 4">
            <a:extLst>
              <a:ext uri="{FF2B5EF4-FFF2-40B4-BE49-F238E27FC236}">
                <a16:creationId xmlns:a16="http://schemas.microsoft.com/office/drawing/2014/main" id="{0DB4E899-EEEB-9BE7-88C6-2F6EE4722F25}"/>
              </a:ext>
            </a:extLst>
          </p:cNvPr>
          <p:cNvSpPr txBox="1"/>
          <p:nvPr/>
        </p:nvSpPr>
        <p:spPr>
          <a:xfrm>
            <a:off x="10430397" y="1963436"/>
            <a:ext cx="1370306" cy="830997"/>
          </a:xfrm>
          <a:prstGeom prst="rect">
            <a:avLst/>
          </a:prstGeom>
          <a:noFill/>
        </p:spPr>
        <p:txBody>
          <a:bodyPr wrap="square" rtlCol="0">
            <a:spAutoFit/>
          </a:bodyPr>
          <a:lstStyle/>
          <a:p>
            <a:r>
              <a:rPr lang="en-US" sz="2400" dirty="0">
                <a:solidFill>
                  <a:schemeClr val="bg1"/>
                </a:solidFill>
              </a:rPr>
              <a:t>Another Pop Quiz</a:t>
            </a:r>
          </a:p>
        </p:txBody>
      </p:sp>
    </p:spTree>
    <p:extLst>
      <p:ext uri="{BB962C8B-B14F-4D97-AF65-F5344CB8AC3E}">
        <p14:creationId xmlns:p14="http://schemas.microsoft.com/office/powerpoint/2010/main" val="10510170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2697264-2BEB-0CC3-5068-F24A793AB535}"/>
              </a:ext>
            </a:extLst>
          </p:cNvPr>
          <p:cNvPicPr>
            <a:picLocks noChangeAspect="1"/>
          </p:cNvPicPr>
          <p:nvPr/>
        </p:nvPicPr>
        <p:blipFill>
          <a:blip r:embed="rId2"/>
          <a:stretch>
            <a:fillRect/>
          </a:stretch>
        </p:blipFill>
        <p:spPr>
          <a:xfrm>
            <a:off x="643466" y="1016254"/>
            <a:ext cx="12447717" cy="5508114"/>
          </a:xfrm>
          <a:prstGeom prst="rect">
            <a:avLst/>
          </a:prstGeom>
        </p:spPr>
      </p:pic>
    </p:spTree>
    <p:extLst>
      <p:ext uri="{BB962C8B-B14F-4D97-AF65-F5344CB8AC3E}">
        <p14:creationId xmlns:p14="http://schemas.microsoft.com/office/powerpoint/2010/main" val="42401491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pattFill prst="pct60">
          <a:fgClr>
            <a:srgbClr val="C00000"/>
          </a:fgClr>
          <a:bgClr>
            <a:schemeClr val="bg1"/>
          </a:bgClr>
        </a:patt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D1F2778-99F1-7CC9-4DD8-5FD6C826C121}"/>
              </a:ext>
            </a:extLst>
          </p:cNvPr>
          <p:cNvSpPr txBox="1"/>
          <p:nvPr/>
        </p:nvSpPr>
        <p:spPr>
          <a:xfrm>
            <a:off x="2028496" y="1072054"/>
            <a:ext cx="8628993" cy="4031873"/>
          </a:xfrm>
          <a:prstGeom prst="rect">
            <a:avLst/>
          </a:prstGeom>
          <a:noFill/>
        </p:spPr>
        <p:txBody>
          <a:bodyPr wrap="square" rtlCol="0">
            <a:spAutoFit/>
          </a:bodyPr>
          <a:lstStyle/>
          <a:p>
            <a:r>
              <a:rPr lang="en-US" sz="3200" dirty="0"/>
              <a:t>Other arts fusses in 1913:</a:t>
            </a:r>
          </a:p>
          <a:p>
            <a:endParaRPr lang="en-US" sz="3200" dirty="0"/>
          </a:p>
          <a:p>
            <a:r>
              <a:rPr lang="en-US" sz="3200" dirty="0"/>
              <a:t>Paul Émile </a:t>
            </a:r>
            <a:r>
              <a:rPr lang="en-US" sz="3200" dirty="0" err="1"/>
              <a:t>Chabas</a:t>
            </a:r>
            <a:r>
              <a:rPr lang="en-US" sz="3200" dirty="0"/>
              <a:t>, “September Morn”--  in the US (especially Chicago!)</a:t>
            </a:r>
          </a:p>
          <a:p>
            <a:endParaRPr lang="en-US" sz="3200" dirty="0"/>
          </a:p>
          <a:p>
            <a:endParaRPr lang="en-US" sz="3200" dirty="0"/>
          </a:p>
          <a:p>
            <a:r>
              <a:rPr lang="en-US" sz="3200" dirty="0"/>
              <a:t>Igor Stravinsky et. al., </a:t>
            </a:r>
            <a:r>
              <a:rPr lang="en-US" sz="3200" i="1" dirty="0"/>
              <a:t>The Rite of Spring- -- </a:t>
            </a:r>
            <a:r>
              <a:rPr lang="en-US" sz="3200" dirty="0"/>
              <a:t>on the Champs-Élysées.</a:t>
            </a:r>
          </a:p>
        </p:txBody>
      </p:sp>
    </p:spTree>
    <p:extLst>
      <p:ext uri="{BB962C8B-B14F-4D97-AF65-F5344CB8AC3E}">
        <p14:creationId xmlns:p14="http://schemas.microsoft.com/office/powerpoint/2010/main" val="25289789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067D8EDA-471A-6D04-2EA6-2C7F4E66FA86}"/>
              </a:ext>
            </a:extLst>
          </p:cNvPr>
          <p:cNvPicPr>
            <a:picLocks noChangeAspect="1"/>
          </p:cNvPicPr>
          <p:nvPr/>
        </p:nvPicPr>
        <p:blipFill>
          <a:blip r:embed="rId2"/>
          <a:stretch>
            <a:fillRect/>
          </a:stretch>
        </p:blipFill>
        <p:spPr>
          <a:xfrm>
            <a:off x="298711" y="97971"/>
            <a:ext cx="9189043" cy="6662057"/>
          </a:xfrm>
          <a:prstGeom prst="rect">
            <a:avLst/>
          </a:prstGeom>
        </p:spPr>
      </p:pic>
      <p:sp>
        <p:nvSpPr>
          <p:cNvPr id="6" name="TextBox 5">
            <a:extLst>
              <a:ext uri="{FF2B5EF4-FFF2-40B4-BE49-F238E27FC236}">
                <a16:creationId xmlns:a16="http://schemas.microsoft.com/office/drawing/2014/main" id="{22B6F786-1E55-3024-A392-433958242EE2}"/>
              </a:ext>
            </a:extLst>
          </p:cNvPr>
          <p:cNvSpPr txBox="1"/>
          <p:nvPr/>
        </p:nvSpPr>
        <p:spPr>
          <a:xfrm>
            <a:off x="9767455" y="2598003"/>
            <a:ext cx="2250525" cy="1569660"/>
          </a:xfrm>
          <a:prstGeom prst="rect">
            <a:avLst/>
          </a:prstGeom>
          <a:noFill/>
        </p:spPr>
        <p:txBody>
          <a:bodyPr wrap="square" rtlCol="0">
            <a:spAutoFit/>
          </a:bodyPr>
          <a:lstStyle/>
          <a:p>
            <a:pPr algn="ctr"/>
            <a:r>
              <a:rPr lang="en-US" sz="2400" dirty="0" err="1"/>
              <a:t>Chabas’s</a:t>
            </a:r>
            <a:r>
              <a:rPr lang="en-US" sz="2400" dirty="0"/>
              <a:t> obscene (?)</a:t>
            </a:r>
          </a:p>
          <a:p>
            <a:pPr algn="ctr"/>
            <a:r>
              <a:rPr lang="en-US" sz="2400" dirty="0"/>
              <a:t>“September Morn”</a:t>
            </a:r>
          </a:p>
        </p:txBody>
      </p:sp>
    </p:spTree>
    <p:extLst>
      <p:ext uri="{BB962C8B-B14F-4D97-AF65-F5344CB8AC3E}">
        <p14:creationId xmlns:p14="http://schemas.microsoft.com/office/powerpoint/2010/main" val="12908497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1750109-3B91-4506-B997-0CD8E35A14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25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72D8D1B-59F6-4FF3-8547-9BBB6129F2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48006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9EC6DCAD-E8B8-B8BF-67CB-1AD1ACC5AE97}"/>
              </a:ext>
            </a:extLst>
          </p:cNvPr>
          <p:cNvPicPr>
            <a:picLocks noChangeAspect="1"/>
          </p:cNvPicPr>
          <p:nvPr/>
        </p:nvPicPr>
        <p:blipFill>
          <a:blip r:embed="rId2"/>
          <a:stretch>
            <a:fillRect/>
          </a:stretch>
        </p:blipFill>
        <p:spPr>
          <a:xfrm>
            <a:off x="1394506" y="643467"/>
            <a:ext cx="1578228" cy="2475653"/>
          </a:xfrm>
          <a:prstGeom prst="rect">
            <a:avLst/>
          </a:prstGeom>
        </p:spPr>
      </p:pic>
      <p:sp>
        <p:nvSpPr>
          <p:cNvPr id="19" name="Rectangle 18">
            <a:extLst>
              <a:ext uri="{FF2B5EF4-FFF2-40B4-BE49-F238E27FC236}">
                <a16:creationId xmlns:a16="http://schemas.microsoft.com/office/drawing/2014/main" id="{14044C96-7CFD-44DB-A579-D77B0D37C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5998" y="487090"/>
            <a:ext cx="3588174" cy="278104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16886734-B9BF-E382-FA9E-6F7F884E97A0}"/>
              </a:ext>
            </a:extLst>
          </p:cNvPr>
          <p:cNvPicPr>
            <a:picLocks noChangeAspect="1"/>
          </p:cNvPicPr>
          <p:nvPr/>
        </p:nvPicPr>
        <p:blipFill>
          <a:blip r:embed="rId3"/>
          <a:stretch>
            <a:fillRect/>
          </a:stretch>
        </p:blipFill>
        <p:spPr>
          <a:xfrm>
            <a:off x="9138194" y="650497"/>
            <a:ext cx="1603550" cy="2468623"/>
          </a:xfrm>
          <a:prstGeom prst="rect">
            <a:avLst/>
          </a:prstGeom>
        </p:spPr>
      </p:pic>
      <p:sp>
        <p:nvSpPr>
          <p:cNvPr id="21" name="Rectangle 20">
            <a:extLst>
              <a:ext uri="{FF2B5EF4-FFF2-40B4-BE49-F238E27FC236}">
                <a16:creationId xmlns:a16="http://schemas.microsoft.com/office/drawing/2014/main" id="{8FC8C21F-9484-4A71-ABFA-6C10682FA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360367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id="{712A18E0-C578-66D7-CD86-B0870B6DFD1C}"/>
              </a:ext>
            </a:extLst>
          </p:cNvPr>
          <p:cNvPicPr>
            <a:picLocks noChangeAspect="1"/>
          </p:cNvPicPr>
          <p:nvPr/>
        </p:nvPicPr>
        <p:blipFill>
          <a:blip r:embed="rId4"/>
          <a:stretch>
            <a:fillRect/>
          </a:stretch>
        </p:blipFill>
        <p:spPr>
          <a:xfrm>
            <a:off x="1572560" y="3748194"/>
            <a:ext cx="1204920" cy="2471631"/>
          </a:xfrm>
          <a:prstGeom prst="rect">
            <a:avLst/>
          </a:prstGeom>
        </p:spPr>
      </p:pic>
      <p:sp>
        <p:nvSpPr>
          <p:cNvPr id="23" name="Rectangle 22">
            <a:extLst>
              <a:ext uri="{FF2B5EF4-FFF2-40B4-BE49-F238E27FC236}">
                <a16:creationId xmlns:a16="http://schemas.microsoft.com/office/drawing/2014/main" id="{2C444748-5A8D-4B53-89FE-42B455DFA2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5618" y="487090"/>
            <a:ext cx="3588171" cy="589788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 outdoor&#10;&#10;Description automatically generated">
            <a:extLst>
              <a:ext uri="{FF2B5EF4-FFF2-40B4-BE49-F238E27FC236}">
                <a16:creationId xmlns:a16="http://schemas.microsoft.com/office/drawing/2014/main" id="{3204AE54-D932-E50C-60B3-6A9FA5F1A0B2}"/>
              </a:ext>
            </a:extLst>
          </p:cNvPr>
          <p:cNvPicPr>
            <a:picLocks noChangeAspect="1"/>
          </p:cNvPicPr>
          <p:nvPr/>
        </p:nvPicPr>
        <p:blipFill>
          <a:blip r:embed="rId5"/>
          <a:stretch>
            <a:fillRect/>
          </a:stretch>
        </p:blipFill>
        <p:spPr>
          <a:xfrm>
            <a:off x="4873023" y="650497"/>
            <a:ext cx="2270209" cy="5571066"/>
          </a:xfrm>
          <a:prstGeom prst="rect">
            <a:avLst/>
          </a:prstGeom>
        </p:spPr>
      </p:pic>
      <p:sp>
        <p:nvSpPr>
          <p:cNvPr id="25" name="Rectangle 24">
            <a:extLst>
              <a:ext uri="{FF2B5EF4-FFF2-40B4-BE49-F238E27FC236}">
                <a16:creationId xmlns:a16="http://schemas.microsoft.com/office/drawing/2014/main" id="{F4FFA271-A10A-4AC3-8F06-E3313A197A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502" y="3603670"/>
            <a:ext cx="3601167"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5E790350-6E3E-0176-CFA7-F4652DB73F16}"/>
              </a:ext>
            </a:extLst>
          </p:cNvPr>
          <p:cNvPicPr>
            <a:picLocks noChangeAspect="1"/>
          </p:cNvPicPr>
          <p:nvPr/>
        </p:nvPicPr>
        <p:blipFill>
          <a:blip r:embed="rId6"/>
          <a:stretch>
            <a:fillRect/>
          </a:stretch>
        </p:blipFill>
        <p:spPr>
          <a:xfrm>
            <a:off x="8922199" y="3755224"/>
            <a:ext cx="2035541" cy="2464601"/>
          </a:xfrm>
          <a:prstGeom prst="rect">
            <a:avLst/>
          </a:prstGeom>
        </p:spPr>
      </p:pic>
    </p:spTree>
    <p:extLst>
      <p:ext uri="{BB962C8B-B14F-4D97-AF65-F5344CB8AC3E}">
        <p14:creationId xmlns:p14="http://schemas.microsoft.com/office/powerpoint/2010/main" val="17921562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erson in a garment&#10;&#10;Description automatically generated with low confidence">
            <a:extLst>
              <a:ext uri="{FF2B5EF4-FFF2-40B4-BE49-F238E27FC236}">
                <a16:creationId xmlns:a16="http://schemas.microsoft.com/office/drawing/2014/main" id="{152890C0-94B8-6C13-7ACF-FE5054B08F60}"/>
              </a:ext>
            </a:extLst>
          </p:cNvPr>
          <p:cNvPicPr>
            <a:picLocks noChangeAspect="1"/>
          </p:cNvPicPr>
          <p:nvPr/>
        </p:nvPicPr>
        <p:blipFill rotWithShape="1">
          <a:blip r:embed="rId2"/>
          <a:srcRect t="8679" r="-1" b="39489"/>
          <a:stretch/>
        </p:blipFill>
        <p:spPr>
          <a:xfrm>
            <a:off x="7794519" y="3506112"/>
            <a:ext cx="4397481" cy="3351888"/>
          </a:xfrm>
          <a:custGeom>
            <a:avLst/>
            <a:gdLst/>
            <a:ahLst/>
            <a:cxnLst/>
            <a:rect l="l" t="t" r="r" b="b"/>
            <a:pathLst>
              <a:path w="4397481" h="3351888">
                <a:moveTo>
                  <a:pt x="0" y="0"/>
                </a:moveTo>
                <a:lnTo>
                  <a:pt x="4397481" y="0"/>
                </a:lnTo>
                <a:lnTo>
                  <a:pt x="4397481" y="3351888"/>
                </a:lnTo>
                <a:lnTo>
                  <a:pt x="1552363" y="3351888"/>
                </a:lnTo>
                <a:close/>
              </a:path>
            </a:pathLst>
          </a:custGeom>
        </p:spPr>
      </p:pic>
      <p:pic>
        <p:nvPicPr>
          <p:cNvPr id="5" name="Picture 4" descr="A picture containing text, book&#10;&#10;Description automatically generated">
            <a:extLst>
              <a:ext uri="{FF2B5EF4-FFF2-40B4-BE49-F238E27FC236}">
                <a16:creationId xmlns:a16="http://schemas.microsoft.com/office/drawing/2014/main" id="{ADAC878B-7F68-87CE-EB08-14001AD3CD22}"/>
              </a:ext>
            </a:extLst>
          </p:cNvPr>
          <p:cNvPicPr>
            <a:picLocks noChangeAspect="1"/>
          </p:cNvPicPr>
          <p:nvPr/>
        </p:nvPicPr>
        <p:blipFill rotWithShape="1">
          <a:blip r:embed="rId3"/>
          <a:srcRect t="10799" r="2" b="23226"/>
          <a:stretch/>
        </p:blipFill>
        <p:spPr>
          <a:xfrm>
            <a:off x="20" y="10"/>
            <a:ext cx="9154673" cy="6863475"/>
          </a:xfrm>
          <a:custGeom>
            <a:avLst/>
            <a:gdLst/>
            <a:ahLst/>
            <a:cxnLst/>
            <a:rect l="l" t="t" r="r" b="b"/>
            <a:pathLst>
              <a:path w="9154693" h="6863485">
                <a:moveTo>
                  <a:pt x="0" y="0"/>
                </a:moveTo>
                <a:lnTo>
                  <a:pt x="5976000" y="0"/>
                </a:lnTo>
                <a:lnTo>
                  <a:pt x="9154693" y="6863485"/>
                </a:lnTo>
                <a:lnTo>
                  <a:pt x="0" y="6863485"/>
                </a:lnTo>
                <a:lnTo>
                  <a:pt x="0" y="0"/>
                </a:lnTo>
                <a:close/>
              </a:path>
            </a:pathLst>
          </a:custGeom>
        </p:spPr>
      </p:pic>
      <p:pic>
        <p:nvPicPr>
          <p:cNvPr id="9" name="Picture 8" descr="Text&#10;&#10;Description automatically generated">
            <a:extLst>
              <a:ext uri="{FF2B5EF4-FFF2-40B4-BE49-F238E27FC236}">
                <a16:creationId xmlns:a16="http://schemas.microsoft.com/office/drawing/2014/main" id="{F446564A-27D4-BE07-4D7C-22642185289E}"/>
              </a:ext>
            </a:extLst>
          </p:cNvPr>
          <p:cNvPicPr>
            <a:picLocks noChangeAspect="1"/>
          </p:cNvPicPr>
          <p:nvPr/>
        </p:nvPicPr>
        <p:blipFill rotWithShape="1">
          <a:blip r:embed="rId4"/>
          <a:srcRect t="912" r="3" b="4934"/>
          <a:stretch/>
        </p:blipFill>
        <p:spPr>
          <a:xfrm>
            <a:off x="6168189" y="10"/>
            <a:ext cx="6023811" cy="3346394"/>
          </a:xfrm>
          <a:custGeom>
            <a:avLst/>
            <a:gdLst/>
            <a:ahLst/>
            <a:cxnLst/>
            <a:rect l="l" t="t" r="r" b="b"/>
            <a:pathLst>
              <a:path w="6023811" h="3346404">
                <a:moveTo>
                  <a:pt x="0" y="0"/>
                </a:moveTo>
                <a:lnTo>
                  <a:pt x="6023811" y="0"/>
                </a:lnTo>
                <a:lnTo>
                  <a:pt x="6023811" y="3346404"/>
                </a:lnTo>
                <a:lnTo>
                  <a:pt x="1549824" y="3346404"/>
                </a:lnTo>
                <a:close/>
              </a:path>
            </a:pathLst>
          </a:custGeom>
        </p:spPr>
      </p:pic>
      <p:sp>
        <p:nvSpPr>
          <p:cNvPr id="10" name="TextBox 9">
            <a:extLst>
              <a:ext uri="{FF2B5EF4-FFF2-40B4-BE49-F238E27FC236}">
                <a16:creationId xmlns:a16="http://schemas.microsoft.com/office/drawing/2014/main" id="{C246085D-66C8-EE05-0BB8-71FB7454899B}"/>
              </a:ext>
            </a:extLst>
          </p:cNvPr>
          <p:cNvSpPr txBox="1"/>
          <p:nvPr/>
        </p:nvSpPr>
        <p:spPr>
          <a:xfrm>
            <a:off x="10737273" y="5181600"/>
            <a:ext cx="1454707" cy="830997"/>
          </a:xfrm>
          <a:prstGeom prst="rect">
            <a:avLst/>
          </a:prstGeom>
          <a:noFill/>
        </p:spPr>
        <p:txBody>
          <a:bodyPr wrap="square" rtlCol="0">
            <a:spAutoFit/>
          </a:bodyPr>
          <a:lstStyle/>
          <a:p>
            <a:pPr algn="ctr"/>
            <a:r>
              <a:rPr lang="en-US" sz="2400" dirty="0">
                <a:solidFill>
                  <a:schemeClr val="bg1"/>
                </a:solidFill>
              </a:rPr>
              <a:t>February,</a:t>
            </a:r>
          </a:p>
          <a:p>
            <a:pPr algn="ctr"/>
            <a:r>
              <a:rPr lang="en-US" sz="2400" dirty="0">
                <a:solidFill>
                  <a:schemeClr val="bg1"/>
                </a:solidFill>
              </a:rPr>
              <a:t>1913</a:t>
            </a:r>
          </a:p>
        </p:txBody>
      </p:sp>
    </p:spTree>
    <p:extLst>
      <p:ext uri="{BB962C8B-B14F-4D97-AF65-F5344CB8AC3E}">
        <p14:creationId xmlns:p14="http://schemas.microsoft.com/office/powerpoint/2010/main" val="12616700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474AC9-5F9C-6A28-017D-2C57A7C29160}"/>
              </a:ext>
            </a:extLst>
          </p:cNvPr>
          <p:cNvPicPr>
            <a:picLocks noChangeAspect="1"/>
          </p:cNvPicPr>
          <p:nvPr/>
        </p:nvPicPr>
        <p:blipFill rotWithShape="1">
          <a:blip r:embed="rId2"/>
          <a:srcRect r="6155"/>
          <a:stretch/>
        </p:blipFill>
        <p:spPr>
          <a:xfrm>
            <a:off x="321733" y="321733"/>
            <a:ext cx="11548534" cy="6214534"/>
          </a:xfrm>
          <a:prstGeom prst="rect">
            <a:avLst/>
          </a:prstGeom>
        </p:spPr>
      </p:pic>
    </p:spTree>
    <p:extLst>
      <p:ext uri="{BB962C8B-B14F-4D97-AF65-F5344CB8AC3E}">
        <p14:creationId xmlns:p14="http://schemas.microsoft.com/office/powerpoint/2010/main" val="3458134388"/>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5" name="Picture 4" descr="A picture containing building, road, outdoor, truck&#10;&#10;Description automatically generated">
            <a:extLst>
              <a:ext uri="{FF2B5EF4-FFF2-40B4-BE49-F238E27FC236}">
                <a16:creationId xmlns:a16="http://schemas.microsoft.com/office/drawing/2014/main" id="{2B3CF3B6-3E5C-E07A-D947-6485D068B1E1}"/>
              </a:ext>
            </a:extLst>
          </p:cNvPr>
          <p:cNvPicPr>
            <a:picLocks noChangeAspect="1"/>
          </p:cNvPicPr>
          <p:nvPr/>
        </p:nvPicPr>
        <p:blipFill rotWithShape="1">
          <a:blip r:embed="rId2"/>
          <a:srcRect t="26786" r="-1" b="-1"/>
          <a:stretch/>
        </p:blipFill>
        <p:spPr>
          <a:xfrm>
            <a:off x="321733" y="321733"/>
            <a:ext cx="11548534" cy="6214534"/>
          </a:xfrm>
          <a:prstGeom prst="rect">
            <a:avLst/>
          </a:prstGeom>
        </p:spPr>
      </p:pic>
    </p:spTree>
    <p:extLst>
      <p:ext uri="{BB962C8B-B14F-4D97-AF65-F5344CB8AC3E}">
        <p14:creationId xmlns:p14="http://schemas.microsoft.com/office/powerpoint/2010/main" val="2020876010"/>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erson in a suit&#10;&#10;Description automatically generated with medium confidence">
            <a:extLst>
              <a:ext uri="{FF2B5EF4-FFF2-40B4-BE49-F238E27FC236}">
                <a16:creationId xmlns:a16="http://schemas.microsoft.com/office/drawing/2014/main" id="{9BA7958F-20F5-6464-1699-0BB5CE3EA9FC}"/>
              </a:ext>
            </a:extLst>
          </p:cNvPr>
          <p:cNvPicPr>
            <a:picLocks noChangeAspect="1"/>
          </p:cNvPicPr>
          <p:nvPr/>
        </p:nvPicPr>
        <p:blipFill rotWithShape="1">
          <a:blip r:embed="rId2"/>
          <a:srcRect b="16682"/>
          <a:stretch/>
        </p:blipFill>
        <p:spPr>
          <a:xfrm>
            <a:off x="-1504" y="1282"/>
            <a:ext cx="12191980" cy="6856718"/>
          </a:xfrm>
          <a:prstGeom prst="rect">
            <a:avLst/>
          </a:prstGeom>
        </p:spPr>
      </p:pic>
      <p:sp>
        <p:nvSpPr>
          <p:cNvPr id="6" name="TextBox 5">
            <a:extLst>
              <a:ext uri="{FF2B5EF4-FFF2-40B4-BE49-F238E27FC236}">
                <a16:creationId xmlns:a16="http://schemas.microsoft.com/office/drawing/2014/main" id="{80197C91-870B-0546-27BA-044145210209}"/>
              </a:ext>
            </a:extLst>
          </p:cNvPr>
          <p:cNvSpPr txBox="1"/>
          <p:nvPr/>
        </p:nvSpPr>
        <p:spPr>
          <a:xfrm>
            <a:off x="4376057" y="470263"/>
            <a:ext cx="1719943" cy="2677656"/>
          </a:xfrm>
          <a:prstGeom prst="rect">
            <a:avLst/>
          </a:prstGeom>
          <a:noFill/>
        </p:spPr>
        <p:txBody>
          <a:bodyPr wrap="square" rtlCol="0">
            <a:spAutoFit/>
          </a:bodyPr>
          <a:lstStyle/>
          <a:p>
            <a:pPr algn="ctr"/>
            <a:r>
              <a:rPr lang="en-US" sz="2400" dirty="0">
                <a:solidFill>
                  <a:schemeClr val="bg1"/>
                </a:solidFill>
              </a:rPr>
              <a:t>Walter </a:t>
            </a:r>
            <a:r>
              <a:rPr lang="en-US" sz="2400" dirty="0" err="1">
                <a:solidFill>
                  <a:schemeClr val="bg1"/>
                </a:solidFill>
              </a:rPr>
              <a:t>Pach</a:t>
            </a:r>
            <a:r>
              <a:rPr lang="en-US" sz="2400" dirty="0">
                <a:solidFill>
                  <a:schemeClr val="bg1"/>
                </a:solidFill>
              </a:rPr>
              <a:t>, key organizer, friend of Duchamp and his circle </a:t>
            </a:r>
          </a:p>
        </p:txBody>
      </p:sp>
    </p:spTree>
    <p:extLst>
      <p:ext uri="{BB962C8B-B14F-4D97-AF65-F5344CB8AC3E}">
        <p14:creationId xmlns:p14="http://schemas.microsoft.com/office/powerpoint/2010/main" val="5104400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F6F78FC-3275-0DCF-E6B2-592FBC7DB5C5}"/>
              </a:ext>
            </a:extLst>
          </p:cNvPr>
          <p:cNvSpPr txBox="1"/>
          <p:nvPr/>
        </p:nvSpPr>
        <p:spPr>
          <a:xfrm>
            <a:off x="557212" y="414338"/>
            <a:ext cx="10772775" cy="2677656"/>
          </a:xfrm>
          <a:prstGeom prst="rect">
            <a:avLst/>
          </a:prstGeom>
          <a:noFill/>
        </p:spPr>
        <p:txBody>
          <a:bodyPr wrap="square">
            <a:spAutoFit/>
          </a:bodyPr>
          <a:lstStyle/>
          <a:p>
            <a:pPr marL="0" marR="0">
              <a:spcBef>
                <a:spcPts val="0"/>
              </a:spcBef>
              <a:spcAft>
                <a:spcPts val="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“I have received the minutes of the board meeting held recently, during my absence from the city, in which I find that a resolution adopted previously by the same gentlemen, sitting as executive committee, in response to my plea that sculpture be adequately represented at the exhibition had been revoked, and I feel that I cannot continue to hold the farcical position of head of the sculpture department.”</a:t>
            </a:r>
          </a:p>
        </p:txBody>
      </p:sp>
      <p:sp>
        <p:nvSpPr>
          <p:cNvPr id="7" name="TextBox 6">
            <a:extLst>
              <a:ext uri="{FF2B5EF4-FFF2-40B4-BE49-F238E27FC236}">
                <a16:creationId xmlns:a16="http://schemas.microsoft.com/office/drawing/2014/main" id="{21D1168B-E90C-473D-AE18-3D2BE0CC546D}"/>
              </a:ext>
            </a:extLst>
          </p:cNvPr>
          <p:cNvSpPr txBox="1"/>
          <p:nvPr/>
        </p:nvSpPr>
        <p:spPr>
          <a:xfrm>
            <a:off x="557212" y="3200400"/>
            <a:ext cx="10572751" cy="3539430"/>
          </a:xfrm>
          <a:prstGeom prst="rect">
            <a:avLst/>
          </a:prstGeom>
          <a:noFill/>
        </p:spPr>
        <p:txBody>
          <a:bodyPr wrap="square" rtlCol="0">
            <a:spAutoFit/>
          </a:bodyPr>
          <a:lstStyle/>
          <a:p>
            <a:pPr marL="0" marR="0">
              <a:spcBef>
                <a:spcPts val="0"/>
              </a:spcBef>
              <a:spcAft>
                <a:spcPts val="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“I cannot consider these things lightly. This may be a color orgy, ‘getting the best of the Academy!' </a:t>
            </a:r>
            <a:r>
              <a:rPr lang="en-US" sz="2800" dirty="0">
                <a:latin typeface="Calibri" panose="020F0502020204030204" pitchFamily="34" charset="0"/>
                <a:ea typeface="Calibri" panose="020F0502020204030204" pitchFamily="34" charset="0"/>
                <a:cs typeface="Times New Roman" panose="02020603050405020304" pitchFamily="18" charset="0"/>
              </a:rPr>
              <a:t>‘</a:t>
            </a:r>
            <a:r>
              <a:rPr lang="en-US" sz="2800" dirty="0">
                <a:effectLst/>
                <a:latin typeface="Calibri" panose="020F0502020204030204" pitchFamily="34" charset="0"/>
                <a:ea typeface="Calibri" panose="020F0502020204030204" pitchFamily="34" charset="0"/>
                <a:cs typeface="Times New Roman" panose="02020603050405020304" pitchFamily="18" charset="0"/>
              </a:rPr>
              <a:t>putting one over’ --whom? It ought to be a great large spirited movement bulwarked by sincerity and unselfishness, or else it is a fake and a masquerade. We have led the public to expect something, and we are fooling them, deceiving them. We have got their interest on false pretenses. Sculpture as it really exists in America will not be shown, because it has not been given a chance, not a fair chance.”</a:t>
            </a:r>
            <a:r>
              <a:rPr lang="en-US" sz="2800" dirty="0">
                <a:latin typeface="Calibri" panose="020F0502020204030204" pitchFamily="34" charset="0"/>
                <a:ea typeface="Calibri" panose="020F0502020204030204" pitchFamily="34" charset="0"/>
                <a:cs typeface="Times New Roman" panose="02020603050405020304" pitchFamily="18" charset="0"/>
              </a:rPr>
              <a:t>                                   --</a:t>
            </a:r>
            <a:r>
              <a:rPr lang="en-US" sz="2800" dirty="0" err="1">
                <a:effectLst/>
                <a:latin typeface="Calibri" panose="020F0502020204030204" pitchFamily="34" charset="0"/>
                <a:ea typeface="Calibri" panose="020F0502020204030204" pitchFamily="34" charset="0"/>
                <a:cs typeface="Times New Roman" panose="02020603050405020304" pitchFamily="18" charset="0"/>
              </a:rPr>
              <a:t>Gutzon</a:t>
            </a:r>
            <a:r>
              <a:rPr lang="en-US" sz="2800" dirty="0">
                <a:effectLst/>
                <a:latin typeface="Calibri" panose="020F0502020204030204" pitchFamily="34" charset="0"/>
                <a:ea typeface="Calibri" panose="020F0502020204030204" pitchFamily="34" charset="0"/>
                <a:cs typeface="Times New Roman" panose="02020603050405020304" pitchFamily="18" charset="0"/>
              </a:rPr>
              <a:t> Borglum</a:t>
            </a:r>
          </a:p>
        </p:txBody>
      </p:sp>
    </p:spTree>
    <p:extLst>
      <p:ext uri="{BB962C8B-B14F-4D97-AF65-F5344CB8AC3E}">
        <p14:creationId xmlns:p14="http://schemas.microsoft.com/office/powerpoint/2010/main" val="23525635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95B69CD-5DB6-DB42-1636-7F853E505E3E}"/>
              </a:ext>
            </a:extLst>
          </p:cNvPr>
          <p:cNvSpPr txBox="1"/>
          <p:nvPr/>
        </p:nvSpPr>
        <p:spPr>
          <a:xfrm>
            <a:off x="1227908" y="1502228"/>
            <a:ext cx="9196251" cy="1477328"/>
          </a:xfrm>
          <a:prstGeom prst="rect">
            <a:avLst/>
          </a:prstGeom>
          <a:noFill/>
        </p:spPr>
        <p:txBody>
          <a:bodyPr wrap="square">
            <a:spAutoFit/>
          </a:bodyPr>
          <a:lstStyle/>
          <a:p>
            <a:r>
              <a:rPr lang="en-US" sz="2400" b="0" i="0" dirty="0">
                <a:solidFill>
                  <a:srgbClr val="181818"/>
                </a:solidFill>
                <a:effectLst/>
                <a:latin typeface="Merriweather" panose="020F0502020204030204" pitchFamily="34" charset="0"/>
              </a:rPr>
              <a:t>“Skill without imagination is craftsmanship and gives us many useful objects such as wickerwork picnic baskets. Imagination without skill gives us modern art.”</a:t>
            </a:r>
            <a:br>
              <a:rPr lang="en-US" dirty="0"/>
            </a:br>
            <a:r>
              <a:rPr lang="en-US" dirty="0"/>
              <a:t>			      </a:t>
            </a:r>
            <a:r>
              <a:rPr lang="en-US" b="1" i="0" dirty="0">
                <a:solidFill>
                  <a:srgbClr val="333333"/>
                </a:solidFill>
                <a:effectLst/>
                <a:latin typeface="Lato" panose="020F0502020204030204" pitchFamily="34" charset="0"/>
              </a:rPr>
              <a:t>Tom Stoppard,  </a:t>
            </a:r>
            <a:r>
              <a:rPr lang="en-US" b="1" i="1" dirty="0">
                <a:solidFill>
                  <a:srgbClr val="333333"/>
                </a:solidFill>
                <a:effectLst/>
                <a:latin typeface="Lato" panose="020F0502020204030204" pitchFamily="34" charset="0"/>
              </a:rPr>
              <a:t>Artist Descending a Staircase</a:t>
            </a:r>
            <a:endParaRPr lang="en-US" dirty="0"/>
          </a:p>
        </p:txBody>
      </p:sp>
      <p:sp>
        <p:nvSpPr>
          <p:cNvPr id="6" name="TextBox 5">
            <a:extLst>
              <a:ext uri="{FF2B5EF4-FFF2-40B4-BE49-F238E27FC236}">
                <a16:creationId xmlns:a16="http://schemas.microsoft.com/office/drawing/2014/main" id="{F076A989-65E4-A275-897B-602E672FF1C1}"/>
              </a:ext>
            </a:extLst>
          </p:cNvPr>
          <p:cNvSpPr txBox="1"/>
          <p:nvPr/>
        </p:nvSpPr>
        <p:spPr>
          <a:xfrm>
            <a:off x="1227908" y="3840480"/>
            <a:ext cx="8895805" cy="738664"/>
          </a:xfrm>
          <a:prstGeom prst="rect">
            <a:avLst/>
          </a:prstGeom>
          <a:noFill/>
        </p:spPr>
        <p:txBody>
          <a:bodyPr wrap="square" rtlCol="0">
            <a:spAutoFit/>
          </a:bodyPr>
          <a:lstStyle/>
          <a:p>
            <a:r>
              <a:rPr lang="en-US" sz="2400" dirty="0">
                <a:latin typeface="Merriweather" pitchFamily="2" charset="77"/>
              </a:rPr>
              <a:t>“Nothing so needs minding as other people’s business.”</a:t>
            </a:r>
          </a:p>
          <a:p>
            <a:r>
              <a:rPr lang="en-US" dirty="0"/>
              <a:t>                                                              </a:t>
            </a:r>
            <a:r>
              <a:rPr lang="en-US" b="1" dirty="0">
                <a:latin typeface="Lato" panose="020F0502020204030203" pitchFamily="34" charset="0"/>
                <a:ea typeface="Lato" panose="020F0502020204030203" pitchFamily="34" charset="0"/>
                <a:cs typeface="Lato" panose="020F0502020204030203" pitchFamily="34" charset="0"/>
              </a:rPr>
              <a:t>Mark Twain  </a:t>
            </a:r>
            <a:r>
              <a:rPr lang="en-US" dirty="0">
                <a:latin typeface="Lato" panose="020F0502020204030203" pitchFamily="34" charset="0"/>
                <a:ea typeface="Lato" panose="020F0502020204030203" pitchFamily="34" charset="0"/>
                <a:cs typeface="Lato" panose="020F0502020204030203" pitchFamily="34" charset="0"/>
              </a:rPr>
              <a:t>(apocryphal)</a:t>
            </a:r>
          </a:p>
        </p:txBody>
      </p:sp>
    </p:spTree>
    <p:extLst>
      <p:ext uri="{BB962C8B-B14F-4D97-AF65-F5344CB8AC3E}">
        <p14:creationId xmlns:p14="http://schemas.microsoft.com/office/powerpoint/2010/main" val="6847532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F6FBDAE-91B8-4028-D4DD-B816CA362BEC}"/>
              </a:ext>
            </a:extLst>
          </p:cNvPr>
          <p:cNvSpPr txBox="1"/>
          <p:nvPr/>
        </p:nvSpPr>
        <p:spPr>
          <a:xfrm>
            <a:off x="0" y="0"/>
            <a:ext cx="12253912" cy="7417415"/>
          </a:xfrm>
          <a:prstGeom prst="rect">
            <a:avLst/>
          </a:prstGeom>
          <a:blipFill>
            <a:blip r:embed="rId2"/>
            <a:tile tx="0" ty="0" sx="100000" sy="100000" flip="none" algn="tl"/>
          </a:blipFill>
        </p:spPr>
        <p:txBody>
          <a:bodyPr wrap="square">
            <a:spAutoFit/>
          </a:bodyPr>
          <a:lstStyle/>
          <a:p>
            <a:pPr marL="0" marR="0">
              <a:spcBef>
                <a:spcPts val="0"/>
              </a:spcBef>
              <a:spcAft>
                <a:spcPts val="0"/>
              </a:spcAft>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J. Alden Weir, in an open letter to the </a:t>
            </a:r>
            <a:r>
              <a:rPr lang="en-US" sz="2800" i="1" dirty="0">
                <a:effectLst/>
                <a:latin typeface="Calibri" panose="020F0502020204030204" pitchFamily="34" charset="0"/>
                <a:ea typeface="Calibri" panose="020F0502020204030204" pitchFamily="34" charset="0"/>
                <a:cs typeface="Times New Roman" panose="02020603050405020304" pitchFamily="18" charset="0"/>
              </a:rPr>
              <a:t>New York Times</a:t>
            </a:r>
            <a:r>
              <a:rPr lang="en-US" sz="2800" dirty="0">
                <a:effectLst/>
                <a:latin typeface="Calibri" panose="020F0502020204030204" pitchFamily="34" charset="0"/>
                <a:ea typeface="Calibri" panose="020F0502020204030204" pitchFamily="34" charset="0"/>
                <a:cs typeface="Times New Roman" panose="02020603050405020304" pitchFamily="18" charset="0"/>
              </a:rPr>
              <a:t>:</a:t>
            </a:r>
          </a:p>
          <a:p>
            <a:pPr marL="0" marR="0">
              <a:spcBef>
                <a:spcPts val="0"/>
              </a:spcBef>
              <a:spcAft>
                <a:spcPts val="0"/>
              </a:spcAft>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“I was greatly surprised to find in your columns this morning the statement that I am the president of a new society" openly at war with the Academy of Design." I have been a loyal member of the Academy for more than twenty-five years, and I am now a member of its Council. I believe … it to be doing everything in its power for the promotion of art in this country, and it would be impossible for me to take such a position as that which the new society is said to occupy.</a:t>
            </a:r>
          </a:p>
          <a:p>
            <a:pPr marL="0" marR="0">
              <a:spcBef>
                <a:spcPts val="0"/>
              </a:spcBef>
              <a:spcAft>
                <a:spcPts val="0"/>
              </a:spcAft>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I have attended no meetings of this society …”</a:t>
            </a:r>
          </a:p>
          <a:p>
            <a:pPr marL="0" marR="0">
              <a:spcBef>
                <a:spcPts val="0"/>
              </a:spcBef>
              <a:spcAft>
                <a:spcPts val="0"/>
              </a:spcAft>
            </a:pP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672372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99D2C73-08B0-4F6B-A8E9-4651E6BDB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68DB88C-7EF2-487C-85D1-848F61F13E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E2B0225-E589-F444-8BFA-8C46BF53D2F2}"/>
              </a:ext>
            </a:extLst>
          </p:cNvPr>
          <p:cNvPicPr>
            <a:picLocks noChangeAspect="1"/>
          </p:cNvPicPr>
          <p:nvPr/>
        </p:nvPicPr>
        <p:blipFill rotWithShape="1">
          <a:blip r:embed="rId2"/>
          <a:srcRect l="10645" r="18050" b="1"/>
          <a:stretch/>
        </p:blipFill>
        <p:spPr>
          <a:xfrm>
            <a:off x="643467" y="643467"/>
            <a:ext cx="5372099" cy="5571066"/>
          </a:xfrm>
          <a:prstGeom prst="rect">
            <a:avLst/>
          </a:prstGeom>
        </p:spPr>
      </p:pic>
      <p:pic>
        <p:nvPicPr>
          <p:cNvPr id="5" name="Picture 4">
            <a:extLst>
              <a:ext uri="{FF2B5EF4-FFF2-40B4-BE49-F238E27FC236}">
                <a16:creationId xmlns:a16="http://schemas.microsoft.com/office/drawing/2014/main" id="{3F7EFCDD-84DC-45D3-889E-EB9A5E70AC27}"/>
              </a:ext>
            </a:extLst>
          </p:cNvPr>
          <p:cNvPicPr>
            <a:picLocks noChangeAspect="1"/>
          </p:cNvPicPr>
          <p:nvPr/>
        </p:nvPicPr>
        <p:blipFill rotWithShape="1">
          <a:blip r:embed="rId3"/>
          <a:srcRect l="5834" r="18469" b="-1"/>
          <a:stretch/>
        </p:blipFill>
        <p:spPr>
          <a:xfrm>
            <a:off x="6176432" y="643467"/>
            <a:ext cx="5372100" cy="5571066"/>
          </a:xfrm>
          <a:prstGeom prst="rect">
            <a:avLst/>
          </a:prstGeom>
        </p:spPr>
      </p:pic>
    </p:spTree>
    <p:extLst>
      <p:ext uri="{BB962C8B-B14F-4D97-AF65-F5344CB8AC3E}">
        <p14:creationId xmlns:p14="http://schemas.microsoft.com/office/powerpoint/2010/main" val="36255412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4430562-7A94-80B4-502D-DE3518ED6A29}"/>
              </a:ext>
            </a:extLst>
          </p:cNvPr>
          <p:cNvPicPr>
            <a:picLocks noChangeAspect="1"/>
          </p:cNvPicPr>
          <p:nvPr/>
        </p:nvPicPr>
        <p:blipFill>
          <a:blip r:embed="rId2"/>
          <a:stretch>
            <a:fillRect/>
          </a:stretch>
        </p:blipFill>
        <p:spPr>
          <a:xfrm>
            <a:off x="1541378" y="643467"/>
            <a:ext cx="3495843" cy="5571066"/>
          </a:xfrm>
          <a:prstGeom prst="rect">
            <a:avLst/>
          </a:prstGeom>
        </p:spPr>
      </p:pic>
      <p:pic>
        <p:nvPicPr>
          <p:cNvPr id="4" name="Picture 3">
            <a:extLst>
              <a:ext uri="{FF2B5EF4-FFF2-40B4-BE49-F238E27FC236}">
                <a16:creationId xmlns:a16="http://schemas.microsoft.com/office/drawing/2014/main" id="{4EDB9277-DF70-5C4E-2559-7E26320220D7}"/>
              </a:ext>
            </a:extLst>
          </p:cNvPr>
          <p:cNvPicPr>
            <a:picLocks noChangeAspect="1"/>
          </p:cNvPicPr>
          <p:nvPr/>
        </p:nvPicPr>
        <p:blipFill>
          <a:blip r:embed="rId3"/>
          <a:stretch>
            <a:fillRect/>
          </a:stretch>
        </p:blipFill>
        <p:spPr>
          <a:xfrm>
            <a:off x="6514104" y="643467"/>
            <a:ext cx="4777188" cy="5571066"/>
          </a:xfrm>
          <a:prstGeom prst="rect">
            <a:avLst/>
          </a:prstGeom>
        </p:spPr>
      </p:pic>
      <p:sp>
        <p:nvSpPr>
          <p:cNvPr id="2" name="TextBox 1">
            <a:extLst>
              <a:ext uri="{FF2B5EF4-FFF2-40B4-BE49-F238E27FC236}">
                <a16:creationId xmlns:a16="http://schemas.microsoft.com/office/drawing/2014/main" id="{2D733038-001E-217F-8CD2-CA34ED2BBC0D}"/>
              </a:ext>
            </a:extLst>
          </p:cNvPr>
          <p:cNvSpPr txBox="1"/>
          <p:nvPr/>
        </p:nvSpPr>
        <p:spPr>
          <a:xfrm>
            <a:off x="2711670" y="6390290"/>
            <a:ext cx="1671144" cy="369332"/>
          </a:xfrm>
          <a:prstGeom prst="rect">
            <a:avLst/>
          </a:prstGeom>
          <a:noFill/>
        </p:spPr>
        <p:txBody>
          <a:bodyPr wrap="square" rtlCol="0">
            <a:spAutoFit/>
          </a:bodyPr>
          <a:lstStyle/>
          <a:p>
            <a:r>
              <a:rPr lang="en-US" dirty="0"/>
              <a:t>Munch. . . </a:t>
            </a:r>
          </a:p>
        </p:txBody>
      </p:sp>
      <p:sp>
        <p:nvSpPr>
          <p:cNvPr id="3" name="TextBox 2">
            <a:extLst>
              <a:ext uri="{FF2B5EF4-FFF2-40B4-BE49-F238E27FC236}">
                <a16:creationId xmlns:a16="http://schemas.microsoft.com/office/drawing/2014/main" id="{AA9BF26F-770F-1E85-9DC0-6626244D49A8}"/>
              </a:ext>
            </a:extLst>
          </p:cNvPr>
          <p:cNvSpPr txBox="1"/>
          <p:nvPr/>
        </p:nvSpPr>
        <p:spPr>
          <a:xfrm>
            <a:off x="7935310" y="6390290"/>
            <a:ext cx="2564524" cy="369332"/>
          </a:xfrm>
          <a:prstGeom prst="rect">
            <a:avLst/>
          </a:prstGeom>
          <a:noFill/>
        </p:spPr>
        <p:txBody>
          <a:bodyPr wrap="square" rtlCol="0">
            <a:spAutoFit/>
          </a:bodyPr>
          <a:lstStyle/>
          <a:p>
            <a:r>
              <a:rPr lang="en-US" dirty="0"/>
              <a:t>And  Matisse …</a:t>
            </a:r>
          </a:p>
        </p:txBody>
      </p:sp>
    </p:spTree>
    <p:extLst>
      <p:ext uri="{BB962C8B-B14F-4D97-AF65-F5344CB8AC3E}">
        <p14:creationId xmlns:p14="http://schemas.microsoft.com/office/powerpoint/2010/main" val="13457049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A1B558-586C-A067-C938-59E66C69C55C}"/>
              </a:ext>
            </a:extLst>
          </p:cNvPr>
          <p:cNvPicPr>
            <a:picLocks noChangeAspect="1"/>
          </p:cNvPicPr>
          <p:nvPr/>
        </p:nvPicPr>
        <p:blipFill>
          <a:blip r:embed="rId2"/>
          <a:stretch>
            <a:fillRect/>
          </a:stretch>
        </p:blipFill>
        <p:spPr>
          <a:xfrm>
            <a:off x="643467" y="1332177"/>
            <a:ext cx="5291666" cy="4193645"/>
          </a:xfrm>
          <a:prstGeom prst="rect">
            <a:avLst/>
          </a:prstGeom>
        </p:spPr>
      </p:pic>
      <p:pic>
        <p:nvPicPr>
          <p:cNvPr id="4" name="Picture 3">
            <a:extLst>
              <a:ext uri="{FF2B5EF4-FFF2-40B4-BE49-F238E27FC236}">
                <a16:creationId xmlns:a16="http://schemas.microsoft.com/office/drawing/2014/main" id="{C07C0018-F605-44B5-C9F4-54A3C0548281}"/>
              </a:ext>
            </a:extLst>
          </p:cNvPr>
          <p:cNvPicPr>
            <a:picLocks noChangeAspect="1"/>
          </p:cNvPicPr>
          <p:nvPr/>
        </p:nvPicPr>
        <p:blipFill>
          <a:blip r:embed="rId3"/>
          <a:stretch>
            <a:fillRect/>
          </a:stretch>
        </p:blipFill>
        <p:spPr>
          <a:xfrm>
            <a:off x="6256865" y="1345406"/>
            <a:ext cx="5291667" cy="4167187"/>
          </a:xfrm>
          <a:prstGeom prst="rect">
            <a:avLst/>
          </a:prstGeom>
        </p:spPr>
      </p:pic>
      <p:sp>
        <p:nvSpPr>
          <p:cNvPr id="2" name="TextBox 1">
            <a:extLst>
              <a:ext uri="{FF2B5EF4-FFF2-40B4-BE49-F238E27FC236}">
                <a16:creationId xmlns:a16="http://schemas.microsoft.com/office/drawing/2014/main" id="{9FE11C39-8E68-E792-C134-551627C9EEBD}"/>
              </a:ext>
            </a:extLst>
          </p:cNvPr>
          <p:cNvSpPr txBox="1"/>
          <p:nvPr/>
        </p:nvSpPr>
        <p:spPr>
          <a:xfrm>
            <a:off x="1450428" y="6011917"/>
            <a:ext cx="2663230" cy="369332"/>
          </a:xfrm>
          <a:prstGeom prst="rect">
            <a:avLst/>
          </a:prstGeom>
          <a:noFill/>
        </p:spPr>
        <p:txBody>
          <a:bodyPr wrap="none" rtlCol="0">
            <a:spAutoFit/>
          </a:bodyPr>
          <a:lstStyle/>
          <a:p>
            <a:r>
              <a:rPr lang="en-US" dirty="0"/>
              <a:t>Van Gogh – as Toulouse … </a:t>
            </a:r>
          </a:p>
        </p:txBody>
      </p:sp>
      <p:sp>
        <p:nvSpPr>
          <p:cNvPr id="3" name="TextBox 2">
            <a:extLst>
              <a:ext uri="{FF2B5EF4-FFF2-40B4-BE49-F238E27FC236}">
                <a16:creationId xmlns:a16="http://schemas.microsoft.com/office/drawing/2014/main" id="{0226CEBC-72C8-754D-9066-4852ABF70C85}"/>
              </a:ext>
            </a:extLst>
          </p:cNvPr>
          <p:cNvSpPr txBox="1"/>
          <p:nvPr/>
        </p:nvSpPr>
        <p:spPr>
          <a:xfrm>
            <a:off x="7472855" y="6011917"/>
            <a:ext cx="1781257" cy="369332"/>
          </a:xfrm>
          <a:prstGeom prst="rect">
            <a:avLst/>
          </a:prstGeom>
          <a:noFill/>
        </p:spPr>
        <p:txBody>
          <a:bodyPr wrap="none" rtlCol="0">
            <a:spAutoFit/>
          </a:bodyPr>
          <a:lstStyle/>
          <a:p>
            <a:r>
              <a:rPr lang="en-US" dirty="0"/>
              <a:t>And as himself …</a:t>
            </a:r>
          </a:p>
        </p:txBody>
      </p:sp>
    </p:spTree>
    <p:extLst>
      <p:ext uri="{BB962C8B-B14F-4D97-AF65-F5344CB8AC3E}">
        <p14:creationId xmlns:p14="http://schemas.microsoft.com/office/powerpoint/2010/main" val="7240652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99D2C73-08B0-4F6B-A8E9-4651E6BDB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68DB88C-7EF2-487C-85D1-848F61F13E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B0A1CA7-0631-CB9C-ED10-A3B9009B7D34}"/>
              </a:ext>
            </a:extLst>
          </p:cNvPr>
          <p:cNvPicPr>
            <a:picLocks noChangeAspect="1"/>
          </p:cNvPicPr>
          <p:nvPr/>
        </p:nvPicPr>
        <p:blipFill rotWithShape="1">
          <a:blip r:embed="rId2"/>
          <a:srcRect r="3" b="16521"/>
          <a:stretch/>
        </p:blipFill>
        <p:spPr>
          <a:xfrm>
            <a:off x="643467" y="643467"/>
            <a:ext cx="5372099" cy="5571066"/>
          </a:xfrm>
          <a:prstGeom prst="rect">
            <a:avLst/>
          </a:prstGeom>
        </p:spPr>
      </p:pic>
      <p:pic>
        <p:nvPicPr>
          <p:cNvPr id="5" name="Picture 4">
            <a:extLst>
              <a:ext uri="{FF2B5EF4-FFF2-40B4-BE49-F238E27FC236}">
                <a16:creationId xmlns:a16="http://schemas.microsoft.com/office/drawing/2014/main" id="{6DB64D7C-7D62-8CE4-F81A-14123D1B59B7}"/>
              </a:ext>
            </a:extLst>
          </p:cNvPr>
          <p:cNvPicPr>
            <a:picLocks noChangeAspect="1"/>
          </p:cNvPicPr>
          <p:nvPr/>
        </p:nvPicPr>
        <p:blipFill rotWithShape="1">
          <a:blip r:embed="rId3"/>
          <a:srcRect l="15684" r="11030" b="1"/>
          <a:stretch/>
        </p:blipFill>
        <p:spPr>
          <a:xfrm>
            <a:off x="6176432" y="643467"/>
            <a:ext cx="5372100" cy="5571066"/>
          </a:xfrm>
          <a:prstGeom prst="rect">
            <a:avLst/>
          </a:prstGeom>
        </p:spPr>
      </p:pic>
      <p:sp>
        <p:nvSpPr>
          <p:cNvPr id="7" name="TextBox 6">
            <a:extLst>
              <a:ext uri="{FF2B5EF4-FFF2-40B4-BE49-F238E27FC236}">
                <a16:creationId xmlns:a16="http://schemas.microsoft.com/office/drawing/2014/main" id="{1310C014-318E-AB3A-7D7D-66D40AB7B37C}"/>
              </a:ext>
            </a:extLst>
          </p:cNvPr>
          <p:cNvSpPr txBox="1"/>
          <p:nvPr/>
        </p:nvSpPr>
        <p:spPr>
          <a:xfrm>
            <a:off x="2230582" y="6483927"/>
            <a:ext cx="8411790" cy="369332"/>
          </a:xfrm>
          <a:prstGeom prst="rect">
            <a:avLst/>
          </a:prstGeom>
          <a:noFill/>
        </p:spPr>
        <p:txBody>
          <a:bodyPr wrap="none" rtlCol="0">
            <a:spAutoFit/>
          </a:bodyPr>
          <a:lstStyle/>
          <a:p>
            <a:r>
              <a:rPr lang="en-US" dirty="0">
                <a:solidFill>
                  <a:schemeClr val="bg1"/>
                </a:solidFill>
              </a:rPr>
              <a:t>Cezanne’s </a:t>
            </a:r>
            <a:r>
              <a:rPr lang="en-US" i="1" dirty="0">
                <a:solidFill>
                  <a:schemeClr val="bg1"/>
                </a:solidFill>
              </a:rPr>
              <a:t>Old Woman with a Rosary                            </a:t>
            </a:r>
            <a:r>
              <a:rPr lang="en-US" dirty="0">
                <a:solidFill>
                  <a:schemeClr val="bg1"/>
                </a:solidFill>
              </a:rPr>
              <a:t>George Braque’s </a:t>
            </a:r>
            <a:r>
              <a:rPr lang="en-US" i="1" dirty="0">
                <a:solidFill>
                  <a:schemeClr val="bg1"/>
                </a:solidFill>
              </a:rPr>
              <a:t>Violin                        </a:t>
            </a:r>
            <a:endParaRPr lang="en-US" dirty="0">
              <a:solidFill>
                <a:schemeClr val="bg1"/>
              </a:solidFill>
            </a:endParaRPr>
          </a:p>
        </p:txBody>
      </p:sp>
    </p:spTree>
    <p:extLst>
      <p:ext uri="{BB962C8B-B14F-4D97-AF65-F5344CB8AC3E}">
        <p14:creationId xmlns:p14="http://schemas.microsoft.com/office/powerpoint/2010/main" val="1679634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10;&#10;Description automatically generated">
            <a:extLst>
              <a:ext uri="{FF2B5EF4-FFF2-40B4-BE49-F238E27FC236}">
                <a16:creationId xmlns:a16="http://schemas.microsoft.com/office/drawing/2014/main" id="{F4A7A18C-F6F4-EFB3-FABE-0F4E37CDB822}"/>
              </a:ext>
            </a:extLst>
          </p:cNvPr>
          <p:cNvPicPr>
            <a:picLocks noChangeAspect="1"/>
          </p:cNvPicPr>
          <p:nvPr/>
        </p:nvPicPr>
        <p:blipFill>
          <a:blip r:embed="rId2"/>
          <a:stretch>
            <a:fillRect/>
          </a:stretch>
        </p:blipFill>
        <p:spPr>
          <a:xfrm>
            <a:off x="643467" y="1361772"/>
            <a:ext cx="5294716" cy="4134454"/>
          </a:xfrm>
          <a:prstGeom prst="rect">
            <a:avLst/>
          </a:prstGeom>
        </p:spPr>
      </p:pic>
      <p:cxnSp>
        <p:nvCxnSpPr>
          <p:cNvPr id="16" name="Straight Connector 15">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7" name="Picture 6" descr="A painting of two people&#10;&#10;Description automatically generated with medium confidence">
            <a:extLst>
              <a:ext uri="{FF2B5EF4-FFF2-40B4-BE49-F238E27FC236}">
                <a16:creationId xmlns:a16="http://schemas.microsoft.com/office/drawing/2014/main" id="{CFF909C1-2B84-D0AF-D5BE-74DCB861EAD0}"/>
              </a:ext>
            </a:extLst>
          </p:cNvPr>
          <p:cNvPicPr>
            <a:picLocks noChangeAspect="1"/>
          </p:cNvPicPr>
          <p:nvPr/>
        </p:nvPicPr>
        <p:blipFill>
          <a:blip r:embed="rId3"/>
          <a:stretch>
            <a:fillRect/>
          </a:stretch>
        </p:blipFill>
        <p:spPr>
          <a:xfrm>
            <a:off x="6845186" y="643467"/>
            <a:ext cx="4111977" cy="5571066"/>
          </a:xfrm>
          <a:prstGeom prst="rect">
            <a:avLst/>
          </a:prstGeom>
        </p:spPr>
      </p:pic>
      <p:sp>
        <p:nvSpPr>
          <p:cNvPr id="2" name="TextBox 1">
            <a:extLst>
              <a:ext uri="{FF2B5EF4-FFF2-40B4-BE49-F238E27FC236}">
                <a16:creationId xmlns:a16="http://schemas.microsoft.com/office/drawing/2014/main" id="{A4172DE8-54B1-EF89-DFBB-D2B9AA237AF8}"/>
              </a:ext>
            </a:extLst>
          </p:cNvPr>
          <p:cNvSpPr txBox="1"/>
          <p:nvPr/>
        </p:nvSpPr>
        <p:spPr>
          <a:xfrm>
            <a:off x="809297" y="5822731"/>
            <a:ext cx="5085688" cy="369332"/>
          </a:xfrm>
          <a:prstGeom prst="rect">
            <a:avLst/>
          </a:prstGeom>
          <a:noFill/>
        </p:spPr>
        <p:txBody>
          <a:bodyPr wrap="none" rtlCol="0">
            <a:spAutoFit/>
          </a:bodyPr>
          <a:lstStyle/>
          <a:p>
            <a:r>
              <a:rPr lang="en-US" dirty="0"/>
              <a:t>Benign and troublesome nudes (Seurat and Gaugin) </a:t>
            </a:r>
          </a:p>
        </p:txBody>
      </p:sp>
    </p:spTree>
    <p:extLst>
      <p:ext uri="{BB962C8B-B14F-4D97-AF65-F5344CB8AC3E}">
        <p14:creationId xmlns:p14="http://schemas.microsoft.com/office/powerpoint/2010/main" val="15881999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E3A1BC67-AEA4-DCF4-615B-23A23354E9BC}"/>
              </a:ext>
            </a:extLst>
          </p:cNvPr>
          <p:cNvPicPr>
            <a:picLocks noChangeAspect="1"/>
          </p:cNvPicPr>
          <p:nvPr/>
        </p:nvPicPr>
        <p:blipFill rotWithShape="1">
          <a:blip r:embed="rId2"/>
          <a:srcRect b="14789"/>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3395DE97-E5A2-1025-DEE9-AB5CBD3E2541}"/>
              </a:ext>
            </a:extLst>
          </p:cNvPr>
          <p:cNvSpPr txBox="1"/>
          <p:nvPr/>
        </p:nvSpPr>
        <p:spPr>
          <a:xfrm>
            <a:off x="6196599" y="1447424"/>
            <a:ext cx="4414991" cy="461665"/>
          </a:xfrm>
          <a:prstGeom prst="rect">
            <a:avLst/>
          </a:prstGeom>
          <a:noFill/>
        </p:spPr>
        <p:txBody>
          <a:bodyPr wrap="none" rtlCol="0">
            <a:spAutoFit/>
          </a:bodyPr>
          <a:lstStyle/>
          <a:p>
            <a:r>
              <a:rPr lang="en-US" sz="2400" dirty="0">
                <a:solidFill>
                  <a:schemeClr val="bg1"/>
                </a:solidFill>
              </a:rPr>
              <a:t>Matisse, ”Blue Nude,”  big trouble</a:t>
            </a:r>
          </a:p>
        </p:txBody>
      </p:sp>
    </p:spTree>
    <p:extLst>
      <p:ext uri="{BB962C8B-B14F-4D97-AF65-F5344CB8AC3E}">
        <p14:creationId xmlns:p14="http://schemas.microsoft.com/office/powerpoint/2010/main" val="2204743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18145FD8-27FA-D447-151F-67362F7609C8}"/>
              </a:ext>
            </a:extLst>
          </p:cNvPr>
          <p:cNvPicPr>
            <a:picLocks noChangeAspect="1"/>
          </p:cNvPicPr>
          <p:nvPr/>
        </p:nvPicPr>
        <p:blipFill rotWithShape="1">
          <a:blip r:embed="rId2"/>
          <a:srcRect b="25511"/>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1E19435F-6885-3B11-09D2-A0B33F510E54}"/>
              </a:ext>
            </a:extLst>
          </p:cNvPr>
          <p:cNvSpPr txBox="1"/>
          <p:nvPr/>
        </p:nvSpPr>
        <p:spPr>
          <a:xfrm>
            <a:off x="8977745" y="3429000"/>
            <a:ext cx="3061855" cy="1015663"/>
          </a:xfrm>
          <a:prstGeom prst="rect">
            <a:avLst/>
          </a:prstGeom>
          <a:noFill/>
        </p:spPr>
        <p:txBody>
          <a:bodyPr wrap="square" rtlCol="0">
            <a:spAutoFit/>
          </a:bodyPr>
          <a:lstStyle/>
          <a:p>
            <a:endParaRPr lang="en-US" dirty="0"/>
          </a:p>
          <a:p>
            <a:pPr algn="ctr"/>
            <a:r>
              <a:rPr lang="en-US" sz="2400" dirty="0">
                <a:solidFill>
                  <a:schemeClr val="bg1"/>
                </a:solidFill>
              </a:rPr>
              <a:t>But</a:t>
            </a:r>
            <a:r>
              <a:rPr lang="en-US" dirty="0">
                <a:solidFill>
                  <a:schemeClr val="bg1"/>
                </a:solidFill>
              </a:rPr>
              <a:t> Bouguereau got away with this …</a:t>
            </a:r>
          </a:p>
        </p:txBody>
      </p:sp>
    </p:spTree>
    <p:extLst>
      <p:ext uri="{BB962C8B-B14F-4D97-AF65-F5344CB8AC3E}">
        <p14:creationId xmlns:p14="http://schemas.microsoft.com/office/powerpoint/2010/main" val="30940643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BDAC5B6-20CE-447F-8BA1-F2274AC7A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D1D22B31-BF8F-446B-9009-8A251FB177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3094406 w 12192000"/>
              <a:gd name="connsiteY0" fmla="*/ 283966 h 6858000"/>
              <a:gd name="connsiteX1" fmla="*/ 3038833 w 12192000"/>
              <a:gd name="connsiteY1" fmla="*/ 309661 h 6858000"/>
              <a:gd name="connsiteX2" fmla="*/ 3348384 w 12192000"/>
              <a:gd name="connsiteY2" fmla="*/ 406000 h 6858000"/>
              <a:gd name="connsiteX3" fmla="*/ 2864309 w 12192000"/>
              <a:gd name="connsiteY3" fmla="*/ 355295 h 6858000"/>
              <a:gd name="connsiteX4" fmla="*/ 2856039 w 12192000"/>
              <a:gd name="connsiteY4" fmla="*/ 388058 h 6858000"/>
              <a:gd name="connsiteX5" fmla="*/ 3405794 w 12192000"/>
              <a:gd name="connsiteY5" fmla="*/ 512089 h 6858000"/>
              <a:gd name="connsiteX6" fmla="*/ 3356651 w 12192000"/>
              <a:gd name="connsiteY6" fmla="*/ 531204 h 6858000"/>
              <a:gd name="connsiteX7" fmla="*/ 3064552 w 12192000"/>
              <a:gd name="connsiteY7" fmla="*/ 483228 h 6858000"/>
              <a:gd name="connsiteX8" fmla="*/ 3005765 w 12192000"/>
              <a:gd name="connsiteY8" fmla="*/ 495708 h 6858000"/>
              <a:gd name="connsiteX9" fmla="*/ 3034700 w 12192000"/>
              <a:gd name="connsiteY9" fmla="*/ 553823 h 6858000"/>
              <a:gd name="connsiteX10" fmla="*/ 3161459 w 12192000"/>
              <a:gd name="connsiteY10" fmla="*/ 576445 h 6858000"/>
              <a:gd name="connsiteX11" fmla="*/ 3358949 w 12192000"/>
              <a:gd name="connsiteY11" fmla="*/ 712961 h 6858000"/>
              <a:gd name="connsiteX12" fmla="*/ 3059960 w 12192000"/>
              <a:gd name="connsiteY12" fmla="*/ 696576 h 6858000"/>
              <a:gd name="connsiteX13" fmla="*/ 3007143 w 12192000"/>
              <a:gd name="connsiteY13" fmla="*/ 729732 h 6858000"/>
              <a:gd name="connsiteX14" fmla="*/ 2986935 w 12192000"/>
              <a:gd name="connsiteY14" fmla="*/ 772635 h 6858000"/>
              <a:gd name="connsiteX15" fmla="*/ 2871197 w 12192000"/>
              <a:gd name="connsiteY15" fmla="*/ 808127 h 6858000"/>
              <a:gd name="connsiteX16" fmla="*/ 3053071 w 12192000"/>
              <a:gd name="connsiteY16" fmla="*/ 847913 h 6858000"/>
              <a:gd name="connsiteX17" fmla="*/ 2858796 w 12192000"/>
              <a:gd name="connsiteY17" fmla="*/ 847913 h 6858000"/>
              <a:gd name="connsiteX18" fmla="*/ 2635588 w 12192000"/>
              <a:gd name="connsiteY18" fmla="*/ 820611 h 6858000"/>
              <a:gd name="connsiteX19" fmla="*/ 2397683 w 12192000"/>
              <a:gd name="connsiteY19" fmla="*/ 829190 h 6858000"/>
              <a:gd name="connsiteX20" fmla="*/ 1921874 w 12192000"/>
              <a:gd name="connsiteY20" fmla="*/ 778877 h 6858000"/>
              <a:gd name="connsiteX21" fmla="*/ 1695450 w 12192000"/>
              <a:gd name="connsiteY21" fmla="*/ 782386 h 6858000"/>
              <a:gd name="connsiteX22" fmla="*/ 2954324 w 12192000"/>
              <a:gd name="connsiteY22" fmla="*/ 1120940 h 6858000"/>
              <a:gd name="connsiteX23" fmla="*/ 2890028 w 12192000"/>
              <a:gd name="connsiteY23" fmla="*/ 1195435 h 6858000"/>
              <a:gd name="connsiteX24" fmla="*/ 3153652 w 12192000"/>
              <a:gd name="connsiteY24" fmla="*/ 1276563 h 6858000"/>
              <a:gd name="connsiteX25" fmla="*/ 3218410 w 12192000"/>
              <a:gd name="connsiteY25" fmla="*/ 1356911 h 6858000"/>
              <a:gd name="connsiteX26" fmla="*/ 3137118 w 12192000"/>
              <a:gd name="connsiteY26" fmla="*/ 1349891 h 6858000"/>
              <a:gd name="connsiteX27" fmla="*/ 3067309 w 12192000"/>
              <a:gd name="connsiteY27" fmla="*/ 1365102 h 6858000"/>
              <a:gd name="connsiteX28" fmla="*/ 3096243 w 12192000"/>
              <a:gd name="connsiteY28" fmla="*/ 1467292 h 6858000"/>
              <a:gd name="connsiteX29" fmla="*/ 3468716 w 12192000"/>
              <a:gd name="connsiteY29" fmla="*/ 1599125 h 6858000"/>
              <a:gd name="connsiteX30" fmla="*/ 3502241 w 12192000"/>
              <a:gd name="connsiteY30" fmla="*/ 1642029 h 6858000"/>
              <a:gd name="connsiteX31" fmla="*/ 3457692 w 12192000"/>
              <a:gd name="connsiteY31" fmla="*/ 1672453 h 6858000"/>
              <a:gd name="connsiteX32" fmla="*/ 3337362 w 12192000"/>
              <a:gd name="connsiteY32" fmla="*/ 1688053 h 6858000"/>
              <a:gd name="connsiteX33" fmla="*/ 3505915 w 12192000"/>
              <a:gd name="connsiteY33" fmla="*/ 1834318 h 6858000"/>
              <a:gd name="connsiteX34" fmla="*/ 3567458 w 12192000"/>
              <a:gd name="connsiteY34" fmla="*/ 1874880 h 6858000"/>
              <a:gd name="connsiteX35" fmla="*/ 3672634 w 12192000"/>
              <a:gd name="connsiteY35" fmla="*/ 1937678 h 6858000"/>
              <a:gd name="connsiteX36" fmla="*/ 3674470 w 12192000"/>
              <a:gd name="connsiteY36" fmla="*/ 1956789 h 6858000"/>
              <a:gd name="connsiteX37" fmla="*/ 3531176 w 12192000"/>
              <a:gd name="connsiteY37" fmla="*/ 2024266 h 6858000"/>
              <a:gd name="connsiteX38" fmla="*/ 3272604 w 12192000"/>
              <a:gd name="connsiteY38" fmla="*/ 2005933 h 6858000"/>
              <a:gd name="connsiteX39" fmla="*/ 3654720 w 12192000"/>
              <a:gd name="connsiteY39" fmla="*/ 2106564 h 6858000"/>
              <a:gd name="connsiteX40" fmla="*/ 2417892 w 12192000"/>
              <a:gd name="connsiteY40" fmla="*/ 1866690 h 6858000"/>
              <a:gd name="connsiteX41" fmla="*/ 2496888 w 12192000"/>
              <a:gd name="connsiteY41" fmla="*/ 1929487 h 6858000"/>
              <a:gd name="connsiteX42" fmla="*/ 2929526 w 12192000"/>
              <a:gd name="connsiteY42" fmla="*/ 2094862 h 6858000"/>
              <a:gd name="connsiteX43" fmla="*/ 3052152 w 12192000"/>
              <a:gd name="connsiteY43" fmla="*/ 2198613 h 6858000"/>
              <a:gd name="connsiteX44" fmla="*/ 3180748 w 12192000"/>
              <a:gd name="connsiteY44" fmla="*/ 2255948 h 6858000"/>
              <a:gd name="connsiteX45" fmla="*/ 3361244 w 12192000"/>
              <a:gd name="connsiteY45" fmla="*/ 2254777 h 6858000"/>
              <a:gd name="connsiteX46" fmla="*/ 3489382 w 12192000"/>
              <a:gd name="connsiteY46" fmla="*/ 2342926 h 6858000"/>
              <a:gd name="connsiteX47" fmla="*/ 3355733 w 12192000"/>
              <a:gd name="connsiteY47" fmla="*/ 2361649 h 6858000"/>
              <a:gd name="connsiteX48" fmla="*/ 3199121 w 12192000"/>
              <a:gd name="connsiteY48" fmla="*/ 2347216 h 6858000"/>
              <a:gd name="connsiteX49" fmla="*/ 2861091 w 12192000"/>
              <a:gd name="connsiteY49" fmla="*/ 2351896 h 6858000"/>
              <a:gd name="connsiteX50" fmla="*/ 2667278 w 12192000"/>
              <a:gd name="connsiteY50" fmla="*/ 2369058 h 6858000"/>
              <a:gd name="connsiteX51" fmla="*/ 2221781 w 12192000"/>
              <a:gd name="connsiteY51" fmla="*/ 2339805 h 6858000"/>
              <a:gd name="connsiteX52" fmla="*/ 2247961 w 12192000"/>
              <a:gd name="connsiteY52" fmla="*/ 2414693 h 6858000"/>
              <a:gd name="connsiteX53" fmla="*/ 2231425 w 12192000"/>
              <a:gd name="connsiteY53" fmla="*/ 2479828 h 6858000"/>
              <a:gd name="connsiteX54" fmla="*/ 2224996 w 12192000"/>
              <a:gd name="connsiteY54" fmla="*/ 2621414 h 6858000"/>
              <a:gd name="connsiteX55" fmla="*/ 2229131 w 12192000"/>
              <a:gd name="connsiteY55" fmla="*/ 2644426 h 6858000"/>
              <a:gd name="connsiteX56" fmla="*/ 2129466 w 12192000"/>
              <a:gd name="connsiteY56" fmla="*/ 2659247 h 6858000"/>
              <a:gd name="connsiteX57" fmla="*/ 2723312 w 12192000"/>
              <a:gd name="connsiteY57" fmla="*/ 2953726 h 6858000"/>
              <a:gd name="connsiteX58" fmla="*/ 2326496 w 12192000"/>
              <a:gd name="connsiteY58" fmla="*/ 2878838 h 6858000"/>
              <a:gd name="connsiteX59" fmla="*/ 2272759 w 12192000"/>
              <a:gd name="connsiteY59" fmla="*/ 3002480 h 6858000"/>
              <a:gd name="connsiteX60" fmla="*/ 2459226 w 12192000"/>
              <a:gd name="connsiteY60" fmla="*/ 3112471 h 6858000"/>
              <a:gd name="connsiteX61" fmla="*/ 2528117 w 12192000"/>
              <a:gd name="connsiteY61" fmla="*/ 3330111 h 6858000"/>
              <a:gd name="connsiteX62" fmla="*/ 2494590 w 12192000"/>
              <a:gd name="connsiteY62" fmla="*/ 3529029 h 6858000"/>
              <a:gd name="connsiteX63" fmla="*/ 2414677 w 12192000"/>
              <a:gd name="connsiteY63" fmla="*/ 3592215 h 6858000"/>
              <a:gd name="connsiteX64" fmla="*/ 2298940 w 12192000"/>
              <a:gd name="connsiteY64" fmla="*/ 3705716 h 6858000"/>
              <a:gd name="connsiteX65" fmla="*/ 2227294 w 12192000"/>
              <a:gd name="connsiteY65" fmla="*/ 3775921 h 6858000"/>
              <a:gd name="connsiteX66" fmla="*/ 1978366 w 12192000"/>
              <a:gd name="connsiteY66" fmla="*/ 3748620 h 6858000"/>
              <a:gd name="connsiteX67" fmla="*/ 2310421 w 12192000"/>
              <a:gd name="connsiteY67" fmla="*/ 3926868 h 6858000"/>
              <a:gd name="connsiteX68" fmla="*/ 2041285 w 12192000"/>
              <a:gd name="connsiteY68" fmla="*/ 3904635 h 6858000"/>
              <a:gd name="connsiteX69" fmla="*/ 1953565 w 12192000"/>
              <a:gd name="connsiteY69" fmla="*/ 3917116 h 6858000"/>
              <a:gd name="connsiteX70" fmla="*/ 2003623 w 12192000"/>
              <a:gd name="connsiteY70" fmla="*/ 3974842 h 6858000"/>
              <a:gd name="connsiteX71" fmla="*/ 2201114 w 12192000"/>
              <a:gd name="connsiteY71" fmla="*/ 4072742 h 6858000"/>
              <a:gd name="connsiteX72" fmla="*/ 2608032 w 12192000"/>
              <a:gd name="connsiteY72" fmla="*/ 4337967 h 6858000"/>
              <a:gd name="connsiteX73" fmla="*/ 2213973 w 12192000"/>
              <a:gd name="connsiteY73" fmla="*/ 4216277 h 6858000"/>
              <a:gd name="connsiteX74" fmla="*/ 2629158 w 12192000"/>
              <a:gd name="connsiteY74" fmla="*/ 4488911 h 6858000"/>
              <a:gd name="connsiteX75" fmla="*/ 2721471 w 12192000"/>
              <a:gd name="connsiteY75" fmla="*/ 4579399 h 6858000"/>
              <a:gd name="connsiteX76" fmla="*/ 2907939 w 12192000"/>
              <a:gd name="connsiteY76" fmla="*/ 4804062 h 6858000"/>
              <a:gd name="connsiteX77" fmla="*/ 2898753 w 12192000"/>
              <a:gd name="connsiteY77" fmla="*/ 4829414 h 6858000"/>
              <a:gd name="connsiteX78" fmla="*/ 2683352 w 12192000"/>
              <a:gd name="connsiteY78" fmla="*/ 4793141 h 6858000"/>
              <a:gd name="connsiteX79" fmla="*/ 2962594 w 12192000"/>
              <a:gd name="connsiteY79" fmla="*/ 4981920 h 6858000"/>
              <a:gd name="connsiteX80" fmla="*/ 3251019 w 12192000"/>
              <a:gd name="connsiteY80" fmla="*/ 5127012 h 6858000"/>
              <a:gd name="connsiteX81" fmla="*/ 3046180 w 12192000"/>
              <a:gd name="connsiteY81" fmla="*/ 5104781 h 6858000"/>
              <a:gd name="connsiteX82" fmla="*/ 2764646 w 12192000"/>
              <a:gd name="connsiteY82" fmla="*/ 5021703 h 6858000"/>
              <a:gd name="connsiteX83" fmla="*/ 2666820 w 12192000"/>
              <a:gd name="connsiteY83" fmla="*/ 5052905 h 6858000"/>
              <a:gd name="connsiteX84" fmla="*/ 2933657 w 12192000"/>
              <a:gd name="connsiteY84" fmla="*/ 5190198 h 6858000"/>
              <a:gd name="connsiteX85" fmla="*/ 3086598 w 12192000"/>
              <a:gd name="connsiteY85" fmla="*/ 5253776 h 6858000"/>
              <a:gd name="connsiteX86" fmla="*/ 3147680 w 12192000"/>
              <a:gd name="connsiteY86" fmla="*/ 5302531 h 6858000"/>
              <a:gd name="connsiteX87" fmla="*/ 3322204 w 12192000"/>
              <a:gd name="connsiteY87" fmla="*/ 5476487 h 6858000"/>
              <a:gd name="connsiteX88" fmla="*/ 3834758 w 12192000"/>
              <a:gd name="connsiteY88" fmla="*/ 5666434 h 6858000"/>
              <a:gd name="connsiteX89" fmla="*/ 4314240 w 12192000"/>
              <a:gd name="connsiteY89" fmla="*/ 5902409 h 6858000"/>
              <a:gd name="connsiteX90" fmla="*/ 4688552 w 12192000"/>
              <a:gd name="connsiteY90" fmla="*/ 6049453 h 6858000"/>
              <a:gd name="connsiteX91" fmla="*/ 5634660 w 12192000"/>
              <a:gd name="connsiteY91" fmla="*/ 6238620 h 6858000"/>
              <a:gd name="connsiteX92" fmla="*/ 9222980 w 12192000"/>
              <a:gd name="connsiteY92" fmla="*/ 4955397 h 6858000"/>
              <a:gd name="connsiteX93" fmla="*/ 9268448 w 12192000"/>
              <a:gd name="connsiteY93" fmla="*/ 4917173 h 6858000"/>
              <a:gd name="connsiteX94" fmla="*/ 9442512 w 12192000"/>
              <a:gd name="connsiteY94" fmla="*/ 4773251 h 6858000"/>
              <a:gd name="connsiteX95" fmla="*/ 9590400 w 12192000"/>
              <a:gd name="connsiteY95" fmla="*/ 4643756 h 6858000"/>
              <a:gd name="connsiteX96" fmla="*/ 9513242 w 12192000"/>
              <a:gd name="connsiteY96" fmla="*/ 4600073 h 6858000"/>
              <a:gd name="connsiteX97" fmla="*/ 9617498 w 12192000"/>
              <a:gd name="connsiteY97" fmla="*/ 4476430 h 6858000"/>
              <a:gd name="connsiteX98" fmla="*/ 9949094 w 12192000"/>
              <a:gd name="connsiteY98" fmla="*/ 4095364 h 6858000"/>
              <a:gd name="connsiteX99" fmla="*/ 10094686 w 12192000"/>
              <a:gd name="connsiteY99" fmla="*/ 4011507 h 6858000"/>
              <a:gd name="connsiteX100" fmla="*/ 10271967 w 12192000"/>
              <a:gd name="connsiteY100" fmla="*/ 3800497 h 6858000"/>
              <a:gd name="connsiteX101" fmla="*/ 10297226 w 12192000"/>
              <a:gd name="connsiteY101" fmla="*/ 3751742 h 6858000"/>
              <a:gd name="connsiteX102" fmla="*/ 10260943 w 12192000"/>
              <a:gd name="connsiteY102" fmla="*/ 3689723 h 6858000"/>
              <a:gd name="connsiteX103" fmla="*/ 10233847 w 12192000"/>
              <a:gd name="connsiteY103" fmla="*/ 3627319 h 6858000"/>
              <a:gd name="connsiteX104" fmla="*/ 10269209 w 12192000"/>
              <a:gd name="connsiteY104" fmla="*/ 3608986 h 6858000"/>
              <a:gd name="connsiteX105" fmla="*/ 10496550 w 12192000"/>
              <a:gd name="connsiteY105" fmla="*/ 3577393 h 6858000"/>
              <a:gd name="connsiteX106" fmla="*/ 10364738 w 12192000"/>
              <a:gd name="connsiteY106" fmla="*/ 3458823 h 6858000"/>
              <a:gd name="connsiteX107" fmla="*/ 10132346 w 12192000"/>
              <a:gd name="connsiteY107" fmla="*/ 3282137 h 6858000"/>
              <a:gd name="connsiteX108" fmla="*/ 10026712 w 12192000"/>
              <a:gd name="connsiteY108" fmla="*/ 3156543 h 6858000"/>
              <a:gd name="connsiteX109" fmla="*/ 10014312 w 12192000"/>
              <a:gd name="connsiteY109" fmla="*/ 3044213 h 6858000"/>
              <a:gd name="connsiteX110" fmla="*/ 9806718 w 12192000"/>
              <a:gd name="connsiteY110" fmla="*/ 2977907 h 6858000"/>
              <a:gd name="connsiteX111" fmla="*/ 10001912 w 12192000"/>
              <a:gd name="connsiteY111" fmla="*/ 2740374 h 6858000"/>
              <a:gd name="connsiteX112" fmla="*/ 10021662 w 12192000"/>
              <a:gd name="connsiteY112" fmla="*/ 2691231 h 6858000"/>
              <a:gd name="connsiteX113" fmla="*/ 9904546 w 12192000"/>
              <a:gd name="connsiteY113" fmla="*/ 2515322 h 6858000"/>
              <a:gd name="connsiteX114" fmla="*/ 9885256 w 12192000"/>
              <a:gd name="connsiteY114" fmla="*/ 2487240 h 6858000"/>
              <a:gd name="connsiteX115" fmla="*/ 9842085 w 12192000"/>
              <a:gd name="connsiteY115" fmla="*/ 2431074 h 6858000"/>
              <a:gd name="connsiteX116" fmla="*/ 9718078 w 12192000"/>
              <a:gd name="connsiteY116" fmla="*/ 2417424 h 6858000"/>
              <a:gd name="connsiteX117" fmla="*/ 9782378 w 12192000"/>
              <a:gd name="connsiteY117" fmla="*/ 2377641 h 6858000"/>
              <a:gd name="connsiteX118" fmla="*/ 9907302 w 12192000"/>
              <a:gd name="connsiteY118" fmla="*/ 2243078 h 6858000"/>
              <a:gd name="connsiteX119" fmla="*/ 9824171 w 12192000"/>
              <a:gd name="connsiteY119" fmla="*/ 2114365 h 6858000"/>
              <a:gd name="connsiteX120" fmla="*/ 9818662 w 12192000"/>
              <a:gd name="connsiteY120" fmla="*/ 2043377 h 6858000"/>
              <a:gd name="connsiteX121" fmla="*/ 9958740 w 12192000"/>
              <a:gd name="connsiteY121" fmla="*/ 1952499 h 6858000"/>
              <a:gd name="connsiteX122" fmla="*/ 10064374 w 12192000"/>
              <a:gd name="connsiteY122" fmla="*/ 1916615 h 6858000"/>
              <a:gd name="connsiteX123" fmla="*/ 10113055 w 12192000"/>
              <a:gd name="connsiteY123" fmla="*/ 1865131 h 6858000"/>
              <a:gd name="connsiteX124" fmla="*/ 10055646 w 12192000"/>
              <a:gd name="connsiteY124" fmla="*/ 1822227 h 6858000"/>
              <a:gd name="connsiteX125" fmla="*/ 9800748 w 12192000"/>
              <a:gd name="connsiteY125" fmla="*/ 1720036 h 6858000"/>
              <a:gd name="connsiteX126" fmla="*/ 9938071 w 12192000"/>
              <a:gd name="connsiteY126" fmla="*/ 1634617 h 6858000"/>
              <a:gd name="connsiteX127" fmla="*/ 9220224 w 12192000"/>
              <a:gd name="connsiteY127" fmla="*/ 1231709 h 6858000"/>
              <a:gd name="connsiteX128" fmla="*/ 9133419 w 12192000"/>
              <a:gd name="connsiteY128" fmla="*/ 1170083 h 6858000"/>
              <a:gd name="connsiteX129" fmla="*/ 8672768 w 12192000"/>
              <a:gd name="connsiteY129" fmla="*/ 1020699 h 6858000"/>
              <a:gd name="connsiteX130" fmla="*/ 8198797 w 12192000"/>
              <a:gd name="connsiteY130" fmla="*/ 915000 h 6858000"/>
              <a:gd name="connsiteX131" fmla="*/ 8528095 w 12192000"/>
              <a:gd name="connsiteY131" fmla="*/ 691898 h 6858000"/>
              <a:gd name="connsiteX132" fmla="*/ 8025190 w 12192000"/>
              <a:gd name="connsiteY132" fmla="*/ 640021 h 6858000"/>
              <a:gd name="connsiteX133" fmla="*/ 7976047 w 12192000"/>
              <a:gd name="connsiteY133" fmla="*/ 641584 h 6858000"/>
              <a:gd name="connsiteX134" fmla="*/ 6988604 w 12192000"/>
              <a:gd name="connsiteY134" fmla="*/ 607260 h 6858000"/>
              <a:gd name="connsiteX135" fmla="*/ 5573116 w 12192000"/>
              <a:gd name="connsiteY135" fmla="*/ 493368 h 6858000"/>
              <a:gd name="connsiteX136" fmla="*/ 4401503 w 12192000"/>
              <a:gd name="connsiteY136" fmla="*/ 425112 h 6858000"/>
              <a:gd name="connsiteX137" fmla="*/ 3154109 w 12192000"/>
              <a:gd name="connsiteY137" fmla="*/ 292499 h 6858000"/>
              <a:gd name="connsiteX138" fmla="*/ 3094406 w 12192000"/>
              <a:gd name="connsiteY138" fmla="*/ 283966 h 6858000"/>
              <a:gd name="connsiteX139" fmla="*/ 0 w 12192000"/>
              <a:gd name="connsiteY139" fmla="*/ 0 h 6858000"/>
              <a:gd name="connsiteX140" fmla="*/ 12192000 w 12192000"/>
              <a:gd name="connsiteY140" fmla="*/ 0 h 6858000"/>
              <a:gd name="connsiteX141" fmla="*/ 12192000 w 12192000"/>
              <a:gd name="connsiteY141" fmla="*/ 6858000 h 6858000"/>
              <a:gd name="connsiteX142" fmla="*/ 0 w 12192000"/>
              <a:gd name="connsiteY14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2192000" h="6858000">
                <a:moveTo>
                  <a:pt x="3094406" y="283966"/>
                </a:moveTo>
                <a:cubicBezTo>
                  <a:pt x="3074312" y="283528"/>
                  <a:pt x="3054907" y="288795"/>
                  <a:pt x="3038833" y="309661"/>
                </a:cubicBezTo>
                <a:cubicBezTo>
                  <a:pt x="3124259" y="364657"/>
                  <a:pt x="3233105" y="343983"/>
                  <a:pt x="3348384" y="406000"/>
                </a:cubicBezTo>
                <a:cubicBezTo>
                  <a:pt x="3161001" y="386497"/>
                  <a:pt x="3012653" y="370896"/>
                  <a:pt x="2864309" y="355295"/>
                </a:cubicBezTo>
                <a:cubicBezTo>
                  <a:pt x="2861553" y="366216"/>
                  <a:pt x="2858796" y="377136"/>
                  <a:pt x="2856039" y="388058"/>
                </a:cubicBezTo>
                <a:cubicBezTo>
                  <a:pt x="3045722" y="411070"/>
                  <a:pt x="3221166" y="470356"/>
                  <a:pt x="3405794" y="512089"/>
                </a:cubicBezTo>
                <a:cubicBezTo>
                  <a:pt x="3388799" y="537835"/>
                  <a:pt x="3371808" y="532763"/>
                  <a:pt x="3356651" y="531204"/>
                </a:cubicBezTo>
                <a:cubicBezTo>
                  <a:pt x="3257907" y="521062"/>
                  <a:pt x="3159164" y="510922"/>
                  <a:pt x="3064552" y="483228"/>
                </a:cubicBezTo>
                <a:cubicBezTo>
                  <a:pt x="3043427" y="476987"/>
                  <a:pt x="3017704" y="476987"/>
                  <a:pt x="3005765" y="495708"/>
                </a:cubicBezTo>
                <a:cubicBezTo>
                  <a:pt x="2988771" y="522231"/>
                  <a:pt x="3013113" y="539393"/>
                  <a:pt x="3034700" y="553823"/>
                </a:cubicBezTo>
                <a:cubicBezTo>
                  <a:pt x="3072360" y="578787"/>
                  <a:pt x="3117827" y="571767"/>
                  <a:pt x="3161459" y="576445"/>
                </a:cubicBezTo>
                <a:cubicBezTo>
                  <a:pt x="3277655" y="588537"/>
                  <a:pt x="3333228" y="626370"/>
                  <a:pt x="3358949" y="712961"/>
                </a:cubicBezTo>
                <a:cubicBezTo>
                  <a:pt x="3256987" y="677857"/>
                  <a:pt x="3158703" y="721151"/>
                  <a:pt x="3059960" y="696576"/>
                </a:cubicBezTo>
                <a:cubicBezTo>
                  <a:pt x="3034240" y="690338"/>
                  <a:pt x="2993364" y="699698"/>
                  <a:pt x="3007143" y="729732"/>
                </a:cubicBezTo>
                <a:cubicBezTo>
                  <a:pt x="3020003" y="757814"/>
                  <a:pt x="3062716" y="778096"/>
                  <a:pt x="2986935" y="772635"/>
                </a:cubicBezTo>
                <a:cubicBezTo>
                  <a:pt x="2932740" y="768735"/>
                  <a:pt x="2826647" y="800329"/>
                  <a:pt x="2871197" y="808127"/>
                </a:cubicBezTo>
                <a:cubicBezTo>
                  <a:pt x="2927228" y="817881"/>
                  <a:pt x="2981883" y="831921"/>
                  <a:pt x="3053071" y="847913"/>
                </a:cubicBezTo>
                <a:cubicBezTo>
                  <a:pt x="2974533" y="874043"/>
                  <a:pt x="2918042" y="868584"/>
                  <a:pt x="2858796" y="847913"/>
                </a:cubicBezTo>
                <a:cubicBezTo>
                  <a:pt x="2787150" y="822949"/>
                  <a:pt x="2693916" y="792528"/>
                  <a:pt x="2635588" y="820611"/>
                </a:cubicBezTo>
                <a:cubicBezTo>
                  <a:pt x="2548326" y="862734"/>
                  <a:pt x="2475760" y="836211"/>
                  <a:pt x="2397683" y="829190"/>
                </a:cubicBezTo>
                <a:cubicBezTo>
                  <a:pt x="2238775" y="814759"/>
                  <a:pt x="2081241" y="790576"/>
                  <a:pt x="1921874" y="778877"/>
                </a:cubicBezTo>
                <a:cubicBezTo>
                  <a:pt x="1858036" y="774195"/>
                  <a:pt x="1789143" y="751964"/>
                  <a:pt x="1695450" y="782386"/>
                </a:cubicBezTo>
                <a:cubicBezTo>
                  <a:pt x="2119822" y="938012"/>
                  <a:pt x="2575423" y="928262"/>
                  <a:pt x="2954324" y="1120940"/>
                </a:cubicBezTo>
                <a:cubicBezTo>
                  <a:pt x="2938251" y="1139269"/>
                  <a:pt x="2856502" y="1191535"/>
                  <a:pt x="2890028" y="1195435"/>
                </a:cubicBezTo>
                <a:cubicBezTo>
                  <a:pt x="2984178" y="1206748"/>
                  <a:pt x="3067767" y="1244971"/>
                  <a:pt x="3153652" y="1276563"/>
                </a:cubicBezTo>
                <a:cubicBezTo>
                  <a:pt x="3190855" y="1290216"/>
                  <a:pt x="3235862" y="1308157"/>
                  <a:pt x="3218410" y="1356911"/>
                </a:cubicBezTo>
                <a:cubicBezTo>
                  <a:pt x="3186719" y="1370562"/>
                  <a:pt x="3163296" y="1351451"/>
                  <a:pt x="3137118" y="1349891"/>
                </a:cubicBezTo>
                <a:cubicBezTo>
                  <a:pt x="3110480" y="1348331"/>
                  <a:pt x="3050773" y="1358471"/>
                  <a:pt x="3067309" y="1365102"/>
                </a:cubicBezTo>
                <a:cubicBezTo>
                  <a:pt x="3142629" y="1395136"/>
                  <a:pt x="3007143" y="1467292"/>
                  <a:pt x="3096243" y="1467292"/>
                </a:cubicBezTo>
                <a:cubicBezTo>
                  <a:pt x="3245506" y="1467681"/>
                  <a:pt x="3324961" y="1595613"/>
                  <a:pt x="3468716" y="1599125"/>
                </a:cubicBezTo>
                <a:cubicBezTo>
                  <a:pt x="3491677" y="1599513"/>
                  <a:pt x="3502700" y="1622137"/>
                  <a:pt x="3502241" y="1642029"/>
                </a:cubicBezTo>
                <a:cubicBezTo>
                  <a:pt x="3502241" y="1665822"/>
                  <a:pt x="3481116" y="1670112"/>
                  <a:pt x="3457692" y="1672453"/>
                </a:cubicBezTo>
                <a:cubicBezTo>
                  <a:pt x="3421868" y="1675962"/>
                  <a:pt x="3384667" y="1642029"/>
                  <a:pt x="3337362" y="1688053"/>
                </a:cubicBezTo>
                <a:cubicBezTo>
                  <a:pt x="3422329" y="1714966"/>
                  <a:pt x="3507294" y="1741878"/>
                  <a:pt x="3505915" y="1834318"/>
                </a:cubicBezTo>
                <a:cubicBezTo>
                  <a:pt x="3505457" y="1859279"/>
                  <a:pt x="3540820" y="1868640"/>
                  <a:pt x="3567458" y="1874880"/>
                </a:cubicBezTo>
                <a:cubicBezTo>
                  <a:pt x="3611549" y="1885023"/>
                  <a:pt x="3648750" y="1902965"/>
                  <a:pt x="3672634" y="1937678"/>
                </a:cubicBezTo>
                <a:cubicBezTo>
                  <a:pt x="3672172" y="1944308"/>
                  <a:pt x="3671715" y="1951329"/>
                  <a:pt x="3674470" y="1956789"/>
                </a:cubicBezTo>
                <a:cubicBezTo>
                  <a:pt x="3666664" y="2040646"/>
                  <a:pt x="3602363" y="2038306"/>
                  <a:pt x="3531176" y="2024266"/>
                </a:cubicBezTo>
                <a:cubicBezTo>
                  <a:pt x="3446211" y="2007103"/>
                  <a:pt x="3362164" y="1975900"/>
                  <a:pt x="3272604" y="2005933"/>
                </a:cubicBezTo>
                <a:cubicBezTo>
                  <a:pt x="3398905" y="2046107"/>
                  <a:pt x="3536229" y="2049228"/>
                  <a:pt x="3654720" y="2106564"/>
                </a:cubicBezTo>
                <a:cubicBezTo>
                  <a:pt x="3221166" y="2117095"/>
                  <a:pt x="2838130" y="1936116"/>
                  <a:pt x="2417892" y="1866690"/>
                </a:cubicBezTo>
                <a:cubicBezTo>
                  <a:pt x="2432130" y="1913105"/>
                  <a:pt x="2466114" y="1922465"/>
                  <a:pt x="2496888" y="1929487"/>
                </a:cubicBezTo>
                <a:cubicBezTo>
                  <a:pt x="2652123" y="1964590"/>
                  <a:pt x="2788067" y="2034408"/>
                  <a:pt x="2929526" y="2094862"/>
                </a:cubicBezTo>
                <a:cubicBezTo>
                  <a:pt x="2987851" y="2119825"/>
                  <a:pt x="3030106" y="2144789"/>
                  <a:pt x="3052152" y="2198613"/>
                </a:cubicBezTo>
                <a:cubicBezTo>
                  <a:pt x="3071903" y="2247367"/>
                  <a:pt x="3110021" y="2269990"/>
                  <a:pt x="3180748" y="2255948"/>
                </a:cubicBezTo>
                <a:cubicBezTo>
                  <a:pt x="3238157" y="2244246"/>
                  <a:pt x="3301078" y="2250487"/>
                  <a:pt x="3361244" y="2254777"/>
                </a:cubicBezTo>
                <a:cubicBezTo>
                  <a:pt x="3430596" y="2259459"/>
                  <a:pt x="3508213" y="2314455"/>
                  <a:pt x="3489382" y="2342926"/>
                </a:cubicBezTo>
                <a:cubicBezTo>
                  <a:pt x="3457233" y="2391292"/>
                  <a:pt x="3403498" y="2367110"/>
                  <a:pt x="3355733" y="2361649"/>
                </a:cubicBezTo>
                <a:cubicBezTo>
                  <a:pt x="3301537" y="2355018"/>
                  <a:pt x="3200957" y="2341367"/>
                  <a:pt x="3199121" y="2347216"/>
                </a:cubicBezTo>
                <a:cubicBezTo>
                  <a:pt x="3163754" y="2468518"/>
                  <a:pt x="2914827" y="2362819"/>
                  <a:pt x="2861091" y="2351896"/>
                </a:cubicBezTo>
                <a:cubicBezTo>
                  <a:pt x="2794038" y="2338245"/>
                  <a:pt x="2731116" y="2363208"/>
                  <a:pt x="2667278" y="2369058"/>
                </a:cubicBezTo>
                <a:cubicBezTo>
                  <a:pt x="2610328" y="2374518"/>
                  <a:pt x="2288376" y="2391292"/>
                  <a:pt x="2221781" y="2339805"/>
                </a:cubicBezTo>
                <a:cubicBezTo>
                  <a:pt x="2212595" y="2379978"/>
                  <a:pt x="2231884" y="2396361"/>
                  <a:pt x="2247961" y="2414693"/>
                </a:cubicBezTo>
                <a:cubicBezTo>
                  <a:pt x="2270465" y="2440824"/>
                  <a:pt x="2274138" y="2459157"/>
                  <a:pt x="2231425" y="2479828"/>
                </a:cubicBezTo>
                <a:cubicBezTo>
                  <a:pt x="2109717" y="2539115"/>
                  <a:pt x="2111557" y="2541065"/>
                  <a:pt x="2224996" y="2621414"/>
                </a:cubicBezTo>
                <a:cubicBezTo>
                  <a:pt x="2230509" y="2624923"/>
                  <a:pt x="2228211" y="2636624"/>
                  <a:pt x="2229131" y="2644426"/>
                </a:cubicBezTo>
                <a:cubicBezTo>
                  <a:pt x="2199276" y="2656906"/>
                  <a:pt x="2164373" y="2625703"/>
                  <a:pt x="2129466" y="2659247"/>
                </a:cubicBezTo>
                <a:cubicBezTo>
                  <a:pt x="2281487" y="2806680"/>
                  <a:pt x="2513421" y="2842953"/>
                  <a:pt x="2723312" y="2953726"/>
                </a:cubicBezTo>
                <a:cubicBezTo>
                  <a:pt x="2553377" y="2990389"/>
                  <a:pt x="2451419" y="2862456"/>
                  <a:pt x="2326496" y="2878838"/>
                </a:cubicBezTo>
                <a:cubicBezTo>
                  <a:pt x="2264036" y="2919012"/>
                  <a:pt x="2449582" y="2983367"/>
                  <a:pt x="2272759" y="3002480"/>
                </a:cubicBezTo>
                <a:cubicBezTo>
                  <a:pt x="2349461" y="3037583"/>
                  <a:pt x="2406411" y="3071905"/>
                  <a:pt x="2459226" y="3112471"/>
                </a:cubicBezTo>
                <a:cubicBezTo>
                  <a:pt x="2553377" y="3185016"/>
                  <a:pt x="2571749" y="3232602"/>
                  <a:pt x="2528117" y="3330111"/>
                </a:cubicBezTo>
                <a:cubicBezTo>
                  <a:pt x="2499642" y="3394076"/>
                  <a:pt x="2457848" y="3452973"/>
                  <a:pt x="2494590" y="3529029"/>
                </a:cubicBezTo>
                <a:cubicBezTo>
                  <a:pt x="2520308" y="3581294"/>
                  <a:pt x="2510206" y="3615617"/>
                  <a:pt x="2414677" y="3592215"/>
                </a:cubicBezTo>
                <a:cubicBezTo>
                  <a:pt x="2311799" y="3567251"/>
                  <a:pt x="2273221" y="3614057"/>
                  <a:pt x="2298940" y="3705716"/>
                </a:cubicBezTo>
                <a:cubicBezTo>
                  <a:pt x="2315473" y="3764612"/>
                  <a:pt x="2298020" y="3782553"/>
                  <a:pt x="2227294" y="3775921"/>
                </a:cubicBezTo>
                <a:cubicBezTo>
                  <a:pt x="2149215" y="3768512"/>
                  <a:pt x="2074811" y="3729898"/>
                  <a:pt x="1978366" y="3748620"/>
                </a:cubicBezTo>
                <a:cubicBezTo>
                  <a:pt x="2055522" y="3855492"/>
                  <a:pt x="2220403" y="3825068"/>
                  <a:pt x="2310421" y="3926868"/>
                </a:cubicBezTo>
                <a:cubicBezTo>
                  <a:pt x="2202950" y="3927259"/>
                  <a:pt x="2120739" y="3926868"/>
                  <a:pt x="2041285" y="3904635"/>
                </a:cubicBezTo>
                <a:cubicBezTo>
                  <a:pt x="2008216" y="3895664"/>
                  <a:pt x="1971934" y="3886305"/>
                  <a:pt x="1953565" y="3917116"/>
                </a:cubicBezTo>
                <a:cubicBezTo>
                  <a:pt x="1931978" y="3954170"/>
                  <a:pt x="1976527" y="3968211"/>
                  <a:pt x="2003623" y="3974842"/>
                </a:cubicBezTo>
                <a:cubicBezTo>
                  <a:pt x="2079866" y="3993563"/>
                  <a:pt x="2138192" y="4038028"/>
                  <a:pt x="2201114" y="4072742"/>
                </a:cubicBezTo>
                <a:cubicBezTo>
                  <a:pt x="2339356" y="4148800"/>
                  <a:pt x="2490917" y="4212375"/>
                  <a:pt x="2608032" y="4337967"/>
                </a:cubicBezTo>
                <a:cubicBezTo>
                  <a:pt x="2460606" y="4305983"/>
                  <a:pt x="2350838" y="4231487"/>
                  <a:pt x="2213973" y="4216277"/>
                </a:cubicBezTo>
                <a:cubicBezTo>
                  <a:pt x="2332467" y="4330557"/>
                  <a:pt x="2484945" y="4405834"/>
                  <a:pt x="2629158" y="4488911"/>
                </a:cubicBezTo>
                <a:cubicBezTo>
                  <a:pt x="2670494" y="4512315"/>
                  <a:pt x="2712289" y="4528306"/>
                  <a:pt x="2721471" y="4579399"/>
                </a:cubicBezTo>
                <a:cubicBezTo>
                  <a:pt x="2739385" y="4678470"/>
                  <a:pt x="2793121" y="4760378"/>
                  <a:pt x="2907939" y="4804062"/>
                </a:cubicBezTo>
                <a:cubicBezTo>
                  <a:pt x="2908859" y="4804452"/>
                  <a:pt x="2902428" y="4819274"/>
                  <a:pt x="2898753" y="4829414"/>
                </a:cubicBezTo>
                <a:cubicBezTo>
                  <a:pt x="2828485" y="4832536"/>
                  <a:pt x="2772912" y="4774028"/>
                  <a:pt x="2683352" y="4793141"/>
                </a:cubicBezTo>
                <a:cubicBezTo>
                  <a:pt x="2769239" y="4872708"/>
                  <a:pt x="2840885" y="4944087"/>
                  <a:pt x="2962594" y="4981920"/>
                </a:cubicBezTo>
                <a:cubicBezTo>
                  <a:pt x="3059960" y="5011952"/>
                  <a:pt x="3180289" y="5029503"/>
                  <a:pt x="3251019" y="5127012"/>
                </a:cubicBezTo>
                <a:cubicBezTo>
                  <a:pt x="3168808" y="5146126"/>
                  <a:pt x="3107723" y="5121944"/>
                  <a:pt x="3046180" y="5104781"/>
                </a:cubicBezTo>
                <a:cubicBezTo>
                  <a:pt x="2952030" y="5078258"/>
                  <a:pt x="2858796" y="5048226"/>
                  <a:pt x="2764646" y="5021703"/>
                </a:cubicBezTo>
                <a:cubicBezTo>
                  <a:pt x="2728821" y="5011563"/>
                  <a:pt x="2689782" y="5004540"/>
                  <a:pt x="2666820" y="5052905"/>
                </a:cubicBezTo>
                <a:cubicBezTo>
                  <a:pt x="2786691" y="5063047"/>
                  <a:pt x="2858337" y="5128575"/>
                  <a:pt x="2933657" y="5190198"/>
                </a:cubicBezTo>
                <a:cubicBezTo>
                  <a:pt x="2975911" y="5224912"/>
                  <a:pt x="3010358" y="5271328"/>
                  <a:pt x="3086598" y="5253776"/>
                </a:cubicBezTo>
                <a:cubicBezTo>
                  <a:pt x="3126554" y="5244415"/>
                  <a:pt x="3151814" y="5270547"/>
                  <a:pt x="3147680" y="5302531"/>
                </a:cubicBezTo>
                <a:cubicBezTo>
                  <a:pt x="3132525" y="5415251"/>
                  <a:pt x="3225759" y="5454645"/>
                  <a:pt x="3322204" y="5476487"/>
                </a:cubicBezTo>
                <a:cubicBezTo>
                  <a:pt x="3504998" y="5517440"/>
                  <a:pt x="3657018" y="5613779"/>
                  <a:pt x="3834758" y="5666434"/>
                </a:cubicBezTo>
                <a:cubicBezTo>
                  <a:pt x="4007445" y="5717529"/>
                  <a:pt x="4141095" y="5838830"/>
                  <a:pt x="4314240" y="5902409"/>
                </a:cubicBezTo>
                <a:cubicBezTo>
                  <a:pt x="4439624" y="5948433"/>
                  <a:pt x="4559494" y="6007718"/>
                  <a:pt x="4688552" y="6049453"/>
                </a:cubicBezTo>
                <a:cubicBezTo>
                  <a:pt x="4993968" y="6148131"/>
                  <a:pt x="5305360" y="6227308"/>
                  <a:pt x="5634660" y="6238620"/>
                </a:cubicBezTo>
                <a:cubicBezTo>
                  <a:pt x="5906549" y="6247590"/>
                  <a:pt x="8264931" y="6239010"/>
                  <a:pt x="9222980" y="4955397"/>
                </a:cubicBezTo>
                <a:cubicBezTo>
                  <a:pt x="9241350" y="4949155"/>
                  <a:pt x="9262017" y="4932775"/>
                  <a:pt x="9268448" y="4917173"/>
                </a:cubicBezTo>
                <a:cubicBezTo>
                  <a:pt x="9299220" y="4844235"/>
                  <a:pt x="9374540" y="4812644"/>
                  <a:pt x="9442512" y="4773251"/>
                </a:cubicBezTo>
                <a:cubicBezTo>
                  <a:pt x="9502220" y="4738536"/>
                  <a:pt x="9565600" y="4702263"/>
                  <a:pt x="9590400" y="4643756"/>
                </a:cubicBezTo>
                <a:cubicBezTo>
                  <a:pt x="9623008" y="4565749"/>
                  <a:pt x="9530236" y="4629716"/>
                  <a:pt x="9513242" y="4600073"/>
                </a:cubicBezTo>
                <a:cubicBezTo>
                  <a:pt x="9548605" y="4559509"/>
                  <a:pt x="9603261" y="4522454"/>
                  <a:pt x="9617498" y="4476430"/>
                </a:cubicBezTo>
                <a:cubicBezTo>
                  <a:pt x="9669394" y="4310276"/>
                  <a:pt x="9781460" y="4189364"/>
                  <a:pt x="9949094" y="4095364"/>
                </a:cubicBezTo>
                <a:cubicBezTo>
                  <a:pt x="9997318" y="4068452"/>
                  <a:pt x="10029007" y="4019306"/>
                  <a:pt x="10094686" y="4011507"/>
                </a:cubicBezTo>
                <a:cubicBezTo>
                  <a:pt x="10240735" y="3994345"/>
                  <a:pt x="10194808" y="3860171"/>
                  <a:pt x="10271967" y="3800497"/>
                </a:cubicBezTo>
                <a:cubicBezTo>
                  <a:pt x="10286662" y="3789184"/>
                  <a:pt x="10299980" y="3766953"/>
                  <a:pt x="10297226" y="3751742"/>
                </a:cubicBezTo>
                <a:cubicBezTo>
                  <a:pt x="10293091" y="3729898"/>
                  <a:pt x="10275639" y="3709227"/>
                  <a:pt x="10260943" y="3689723"/>
                </a:cubicBezTo>
                <a:cubicBezTo>
                  <a:pt x="10245786" y="3670222"/>
                  <a:pt x="10222825" y="3653061"/>
                  <a:pt x="10233847" y="3627319"/>
                </a:cubicBezTo>
                <a:cubicBezTo>
                  <a:pt x="10238437" y="3616788"/>
                  <a:pt x="10235225" y="3580125"/>
                  <a:pt x="10269209" y="3608986"/>
                </a:cubicBezTo>
                <a:cubicBezTo>
                  <a:pt x="10362443" y="3688165"/>
                  <a:pt x="10416637" y="3613279"/>
                  <a:pt x="10496550" y="3577393"/>
                </a:cubicBezTo>
                <a:cubicBezTo>
                  <a:pt x="10432253" y="3540340"/>
                  <a:pt x="10374383" y="3514208"/>
                  <a:pt x="10364738" y="3458823"/>
                </a:cubicBezTo>
                <a:cubicBezTo>
                  <a:pt x="10344991" y="3344542"/>
                  <a:pt x="10260485" y="3292277"/>
                  <a:pt x="10132346" y="3282137"/>
                </a:cubicBezTo>
                <a:cubicBezTo>
                  <a:pt x="10179650" y="3171757"/>
                  <a:pt x="10179650" y="3171757"/>
                  <a:pt x="10026712" y="3156543"/>
                </a:cubicBezTo>
                <a:cubicBezTo>
                  <a:pt x="10085499" y="3086337"/>
                  <a:pt x="10085499" y="3068396"/>
                  <a:pt x="10014312" y="3044213"/>
                </a:cubicBezTo>
                <a:cubicBezTo>
                  <a:pt x="9945880" y="3021201"/>
                  <a:pt x="9870100" y="3013401"/>
                  <a:pt x="9806718" y="2977907"/>
                </a:cubicBezTo>
                <a:cubicBezTo>
                  <a:pt x="9865047" y="2888199"/>
                  <a:pt x="9881580" y="2784060"/>
                  <a:pt x="10001912" y="2740374"/>
                </a:cubicBezTo>
                <a:cubicBezTo>
                  <a:pt x="10020741" y="2733743"/>
                  <a:pt x="10033600" y="2706830"/>
                  <a:pt x="10021662" y="2691231"/>
                </a:cubicBezTo>
                <a:cubicBezTo>
                  <a:pt x="9978030" y="2634675"/>
                  <a:pt x="10040492" y="2527414"/>
                  <a:pt x="9904546" y="2515322"/>
                </a:cubicBezTo>
                <a:cubicBezTo>
                  <a:pt x="9887552" y="2514152"/>
                  <a:pt x="9871936" y="2502450"/>
                  <a:pt x="9885256" y="2487240"/>
                </a:cubicBezTo>
                <a:cubicBezTo>
                  <a:pt x="9931184" y="2434196"/>
                  <a:pt x="9875611" y="2437706"/>
                  <a:pt x="9842085" y="2431074"/>
                </a:cubicBezTo>
                <a:cubicBezTo>
                  <a:pt x="9801668" y="2422884"/>
                  <a:pt x="9755740" y="2446287"/>
                  <a:pt x="9718078" y="2417424"/>
                </a:cubicBezTo>
                <a:cubicBezTo>
                  <a:pt x="9726806" y="2386999"/>
                  <a:pt x="9759413" y="2387390"/>
                  <a:pt x="9782378" y="2377641"/>
                </a:cubicBezTo>
                <a:cubicBezTo>
                  <a:pt x="9849430" y="2349558"/>
                  <a:pt x="9904086" y="2316013"/>
                  <a:pt x="9907302" y="2243078"/>
                </a:cubicBezTo>
                <a:cubicBezTo>
                  <a:pt x="9909596" y="2184182"/>
                  <a:pt x="9916946" y="2132305"/>
                  <a:pt x="9824171" y="2114365"/>
                </a:cubicBezTo>
                <a:cubicBezTo>
                  <a:pt x="9785593" y="2106953"/>
                  <a:pt x="9796616" y="2064440"/>
                  <a:pt x="9818662" y="2043377"/>
                </a:cubicBezTo>
                <a:cubicBezTo>
                  <a:pt x="9858160" y="2005933"/>
                  <a:pt x="9890766" y="1956008"/>
                  <a:pt x="9958740" y="1952499"/>
                </a:cubicBezTo>
                <a:cubicBezTo>
                  <a:pt x="10000075" y="1950158"/>
                  <a:pt x="10031764" y="1934556"/>
                  <a:pt x="10064374" y="1916615"/>
                </a:cubicBezTo>
                <a:cubicBezTo>
                  <a:pt x="10087795" y="1903743"/>
                  <a:pt x="10115810" y="1892823"/>
                  <a:pt x="10113055" y="1865131"/>
                </a:cubicBezTo>
                <a:cubicBezTo>
                  <a:pt x="10110302" y="1838607"/>
                  <a:pt x="10083203" y="1827686"/>
                  <a:pt x="10055646" y="1822227"/>
                </a:cubicBezTo>
                <a:cubicBezTo>
                  <a:pt x="9963792" y="1804675"/>
                  <a:pt x="9877448" y="1778933"/>
                  <a:pt x="9800748" y="1720036"/>
                </a:cubicBezTo>
                <a:cubicBezTo>
                  <a:pt x="9851726" y="1688834"/>
                  <a:pt x="9900410" y="1666211"/>
                  <a:pt x="9938071" y="1634617"/>
                </a:cubicBezTo>
                <a:cubicBezTo>
                  <a:pt x="10029007" y="1558172"/>
                  <a:pt x="9258802" y="1317517"/>
                  <a:pt x="9220224" y="1231709"/>
                </a:cubicBezTo>
                <a:cubicBezTo>
                  <a:pt x="9208284" y="1205187"/>
                  <a:pt x="9167410" y="1177883"/>
                  <a:pt x="9133419" y="1170083"/>
                </a:cubicBezTo>
                <a:cubicBezTo>
                  <a:pt x="8974052" y="1133420"/>
                  <a:pt x="8835810" y="1051123"/>
                  <a:pt x="8672768" y="1020699"/>
                </a:cubicBezTo>
                <a:cubicBezTo>
                  <a:pt x="8518912" y="991837"/>
                  <a:pt x="8367350" y="953222"/>
                  <a:pt x="8198797" y="915000"/>
                </a:cubicBezTo>
                <a:cubicBezTo>
                  <a:pt x="8302134" y="819048"/>
                  <a:pt x="8485382" y="830361"/>
                  <a:pt x="8528095" y="691898"/>
                </a:cubicBezTo>
                <a:cubicBezTo>
                  <a:pt x="8361379" y="656013"/>
                  <a:pt x="8185937" y="696968"/>
                  <a:pt x="8025190" y="640021"/>
                </a:cubicBezTo>
                <a:cubicBezTo>
                  <a:pt x="8011411" y="634954"/>
                  <a:pt x="7992579" y="640021"/>
                  <a:pt x="7976047" y="641584"/>
                </a:cubicBezTo>
                <a:cubicBezTo>
                  <a:pt x="7644909" y="672005"/>
                  <a:pt x="7315149" y="645484"/>
                  <a:pt x="6988604" y="607260"/>
                </a:cubicBezTo>
                <a:cubicBezTo>
                  <a:pt x="6518305" y="552656"/>
                  <a:pt x="6046170" y="517941"/>
                  <a:pt x="5573116" y="493368"/>
                </a:cubicBezTo>
                <a:cubicBezTo>
                  <a:pt x="5182272" y="473086"/>
                  <a:pt x="4790511" y="464116"/>
                  <a:pt x="4401503" y="425112"/>
                </a:cubicBezTo>
                <a:cubicBezTo>
                  <a:pt x="3985401" y="383379"/>
                  <a:pt x="3569756" y="336184"/>
                  <a:pt x="3154109" y="292499"/>
                </a:cubicBezTo>
                <a:cubicBezTo>
                  <a:pt x="3135280" y="290549"/>
                  <a:pt x="3114499" y="284406"/>
                  <a:pt x="3094406" y="283966"/>
                </a:cubicBezTo>
                <a:close/>
                <a:moveTo>
                  <a:pt x="0" y="0"/>
                </a:moveTo>
                <a:lnTo>
                  <a:pt x="12192000" y="0"/>
                </a:lnTo>
                <a:lnTo>
                  <a:pt x="12192000" y="6858000"/>
                </a:ln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id="{C21681B0-2DD5-7EEE-1FE6-22C48F4D254D}"/>
              </a:ext>
            </a:extLst>
          </p:cNvPr>
          <p:cNvSpPr txBox="1"/>
          <p:nvPr/>
        </p:nvSpPr>
        <p:spPr>
          <a:xfrm>
            <a:off x="9264035" y="4485503"/>
            <a:ext cx="2505814" cy="1569660"/>
          </a:xfrm>
          <a:prstGeom prst="rect">
            <a:avLst/>
          </a:prstGeom>
          <a:noFill/>
        </p:spPr>
        <p:txBody>
          <a:bodyPr wrap="none" rtlCol="0">
            <a:spAutoFit/>
          </a:bodyPr>
          <a:lstStyle/>
          <a:p>
            <a:pPr algn="ctr"/>
            <a:r>
              <a:rPr lang="en-US" sz="2400" dirty="0"/>
              <a:t>Marcel Duchamp</a:t>
            </a:r>
          </a:p>
          <a:p>
            <a:pPr algn="ctr"/>
            <a:endParaRPr lang="en-US" sz="2400" dirty="0"/>
          </a:p>
          <a:p>
            <a:pPr algn="ctr"/>
            <a:r>
              <a:rPr lang="en-US" sz="2400" dirty="0"/>
              <a:t>“Nude Descending</a:t>
            </a:r>
          </a:p>
          <a:p>
            <a:pPr algn="ctr"/>
            <a:r>
              <a:rPr lang="en-US" sz="2400" dirty="0"/>
              <a:t>a Staircase”</a:t>
            </a:r>
          </a:p>
        </p:txBody>
      </p:sp>
      <p:pic>
        <p:nvPicPr>
          <p:cNvPr id="2" name="Picture 1">
            <a:extLst>
              <a:ext uri="{FF2B5EF4-FFF2-40B4-BE49-F238E27FC236}">
                <a16:creationId xmlns:a16="http://schemas.microsoft.com/office/drawing/2014/main" id="{FBC87980-5053-DD51-599B-4FB32EB8B185}"/>
              </a:ext>
            </a:extLst>
          </p:cNvPr>
          <p:cNvPicPr>
            <a:picLocks noChangeAspect="1"/>
          </p:cNvPicPr>
          <p:nvPr/>
        </p:nvPicPr>
        <p:blipFill>
          <a:blip r:embed="rId2"/>
          <a:stretch>
            <a:fillRect/>
          </a:stretch>
        </p:blipFill>
        <p:spPr>
          <a:xfrm>
            <a:off x="3055467" y="66773"/>
            <a:ext cx="4113683" cy="6791227"/>
          </a:xfrm>
          <a:prstGeom prst="rect">
            <a:avLst/>
          </a:prstGeom>
        </p:spPr>
      </p:pic>
    </p:spTree>
    <p:extLst>
      <p:ext uri="{BB962C8B-B14F-4D97-AF65-F5344CB8AC3E}">
        <p14:creationId xmlns:p14="http://schemas.microsoft.com/office/powerpoint/2010/main" val="15387221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C4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4BC020F-E4AB-081C-3DCE-1977CAAED67E}"/>
              </a:ext>
            </a:extLst>
          </p:cNvPr>
          <p:cNvPicPr>
            <a:picLocks noChangeAspect="1"/>
          </p:cNvPicPr>
          <p:nvPr/>
        </p:nvPicPr>
        <p:blipFill>
          <a:blip r:embed="rId2"/>
          <a:stretch>
            <a:fillRect/>
          </a:stretch>
        </p:blipFill>
        <p:spPr>
          <a:xfrm>
            <a:off x="6848031" y="643467"/>
            <a:ext cx="4275791" cy="5571066"/>
          </a:xfrm>
          <a:prstGeom prst="rect">
            <a:avLst/>
          </a:prstGeom>
        </p:spPr>
      </p:pic>
      <p:sp>
        <p:nvSpPr>
          <p:cNvPr id="14" name="Rectangle 13">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0FFAE76-C831-D272-1275-E3F714256E2A}"/>
              </a:ext>
            </a:extLst>
          </p:cNvPr>
          <p:cNvPicPr>
            <a:picLocks noChangeAspect="1"/>
          </p:cNvPicPr>
          <p:nvPr/>
        </p:nvPicPr>
        <p:blipFill>
          <a:blip r:embed="rId3"/>
          <a:stretch>
            <a:fillRect/>
          </a:stretch>
        </p:blipFill>
        <p:spPr>
          <a:xfrm>
            <a:off x="1068176" y="643467"/>
            <a:ext cx="4275791" cy="5571066"/>
          </a:xfrm>
          <a:prstGeom prst="rect">
            <a:avLst/>
          </a:prstGeom>
        </p:spPr>
      </p:pic>
    </p:spTree>
    <p:extLst>
      <p:ext uri="{BB962C8B-B14F-4D97-AF65-F5344CB8AC3E}">
        <p14:creationId xmlns:p14="http://schemas.microsoft.com/office/powerpoint/2010/main" val="29105641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4AF264D-081C-6B9F-ABEE-FD557AE3C13C}"/>
              </a:ext>
            </a:extLst>
          </p:cNvPr>
          <p:cNvSpPr txBox="1"/>
          <p:nvPr/>
        </p:nvSpPr>
        <p:spPr>
          <a:xfrm>
            <a:off x="977462" y="525517"/>
            <a:ext cx="10426262" cy="5632311"/>
          </a:xfrm>
          <a:prstGeom prst="rect">
            <a:avLst/>
          </a:prstGeom>
          <a:noFill/>
        </p:spPr>
        <p:txBody>
          <a:bodyPr wrap="square">
            <a:spAutoFit/>
          </a:bodyPr>
          <a:lstStyle/>
          <a:p>
            <a:pPr marL="0" marR="0">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The rise of national and big-city art museums.</a:t>
            </a:r>
          </a:p>
          <a:p>
            <a:pPr marL="0" marR="0">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Official endorsing (and bankrolling) of Art, c. 1850-1920.</a:t>
            </a:r>
          </a:p>
          <a:p>
            <a:pPr marL="0" marR="0">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Art and cultural disruptions in the spring of 1913</a:t>
            </a:r>
          </a:p>
          <a:p>
            <a:pPr marL="0" marR="0">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Stravinsky &amp; Co.’s “The Rite of Spring” -- right on the Champs </a:t>
            </a:r>
            <a:r>
              <a:rPr lang="en-US" sz="2400" dirty="0" err="1">
                <a:effectLst/>
                <a:latin typeface="Calibri" panose="020F0502020204030204" pitchFamily="34" charset="0"/>
                <a:ea typeface="Calibri" panose="020F0502020204030204" pitchFamily="34" charset="0"/>
                <a:cs typeface="Times New Roman" panose="02020603050405020304" pitchFamily="18" charset="0"/>
              </a:rPr>
              <a:t>Elysées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                                  Comstockery and the “September Morn” ruckus</a:t>
            </a:r>
          </a:p>
          <a:p>
            <a:pPr marL="0" marR="0">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The Armory Show as insurrection and enterprise.</a:t>
            </a:r>
          </a:p>
          <a:p>
            <a:pPr marL="0" marR="0">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Major players,</a:t>
            </a:r>
            <a:r>
              <a:rPr lang="en-US" sz="2400" dirty="0">
                <a:latin typeface="Calibri" panose="020F0502020204030204" pitchFamily="34" charset="0"/>
                <a:ea typeface="Calibri" panose="020F0502020204030204" pitchFamily="34" charset="0"/>
                <a:cs typeface="Times New Roman" panose="02020603050405020304" pitchFamily="18" charset="0"/>
              </a:rPr>
              <a:t> and administrative skirmishes.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Paintings that drew maximum fuss in New York.</a:t>
            </a:r>
          </a:p>
          <a:p>
            <a:pPr marL="0" marR="0">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The Chicago Art Institute and the City of Chicago react to The Modernist Invasion </a:t>
            </a:r>
          </a:p>
        </p:txBody>
      </p:sp>
    </p:spTree>
    <p:extLst>
      <p:ext uri="{BB962C8B-B14F-4D97-AF65-F5344CB8AC3E}">
        <p14:creationId xmlns:p14="http://schemas.microsoft.com/office/powerpoint/2010/main" val="8382838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460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051DD8D-BC93-6460-B87F-2F2FCC89A81D}"/>
              </a:ext>
            </a:extLst>
          </p:cNvPr>
          <p:cNvSpPr txBox="1"/>
          <p:nvPr/>
        </p:nvSpPr>
        <p:spPr>
          <a:xfrm>
            <a:off x="6203092" y="5938003"/>
            <a:ext cx="4221156" cy="461665"/>
          </a:xfrm>
          <a:prstGeom prst="rect">
            <a:avLst/>
          </a:prstGeom>
          <a:noFill/>
        </p:spPr>
        <p:txBody>
          <a:bodyPr wrap="none" rtlCol="0">
            <a:spAutoFit/>
          </a:bodyPr>
          <a:lstStyle/>
          <a:p>
            <a:r>
              <a:rPr lang="en-US" sz="2400" dirty="0"/>
              <a:t>Theodore Roosevelt weighs in …</a:t>
            </a:r>
          </a:p>
        </p:txBody>
      </p:sp>
      <p:pic>
        <p:nvPicPr>
          <p:cNvPr id="6" name="Picture 5">
            <a:extLst>
              <a:ext uri="{FF2B5EF4-FFF2-40B4-BE49-F238E27FC236}">
                <a16:creationId xmlns:a16="http://schemas.microsoft.com/office/drawing/2014/main" id="{9AB6386E-B328-2BD1-C186-79BFBE39E5D1}"/>
              </a:ext>
            </a:extLst>
          </p:cNvPr>
          <p:cNvPicPr>
            <a:picLocks noChangeAspect="1"/>
          </p:cNvPicPr>
          <p:nvPr/>
        </p:nvPicPr>
        <p:blipFill>
          <a:blip r:embed="rId2"/>
          <a:stretch>
            <a:fillRect/>
          </a:stretch>
        </p:blipFill>
        <p:spPr>
          <a:xfrm>
            <a:off x="477012" y="840258"/>
            <a:ext cx="11206117" cy="4944405"/>
          </a:xfrm>
          <a:prstGeom prst="rect">
            <a:avLst/>
          </a:prstGeom>
        </p:spPr>
      </p:pic>
    </p:spTree>
    <p:extLst>
      <p:ext uri="{BB962C8B-B14F-4D97-AF65-F5344CB8AC3E}">
        <p14:creationId xmlns:p14="http://schemas.microsoft.com/office/powerpoint/2010/main" val="14743988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CA0685B5-1F03-9FE5-FB24-C68CE456835D}"/>
              </a:ext>
            </a:extLst>
          </p:cNvPr>
          <p:cNvPicPr>
            <a:picLocks noChangeAspect="1"/>
          </p:cNvPicPr>
          <p:nvPr/>
        </p:nvPicPr>
        <p:blipFill rotWithShape="1">
          <a:blip r:embed="rId2"/>
          <a:srcRect t="8549" b="13068"/>
          <a:stretch/>
        </p:blipFill>
        <p:spPr>
          <a:xfrm>
            <a:off x="-1504" y="1282"/>
            <a:ext cx="12191980" cy="6856718"/>
          </a:xfrm>
          <a:prstGeom prst="rect">
            <a:avLst/>
          </a:prstGeom>
        </p:spPr>
      </p:pic>
      <p:sp>
        <p:nvSpPr>
          <p:cNvPr id="5" name="TextBox 4">
            <a:extLst>
              <a:ext uri="{FF2B5EF4-FFF2-40B4-BE49-F238E27FC236}">
                <a16:creationId xmlns:a16="http://schemas.microsoft.com/office/drawing/2014/main" id="{16E93FB6-6FA5-62A0-A562-8D7CC582C79C}"/>
              </a:ext>
            </a:extLst>
          </p:cNvPr>
          <p:cNvSpPr txBox="1"/>
          <p:nvPr/>
        </p:nvSpPr>
        <p:spPr>
          <a:xfrm>
            <a:off x="6845643" y="457200"/>
            <a:ext cx="5053914" cy="461665"/>
          </a:xfrm>
          <a:prstGeom prst="rect">
            <a:avLst/>
          </a:prstGeom>
          <a:noFill/>
        </p:spPr>
        <p:txBody>
          <a:bodyPr wrap="square" rtlCol="0">
            <a:spAutoFit/>
          </a:bodyPr>
          <a:lstStyle/>
          <a:p>
            <a:r>
              <a:rPr lang="en-US" sz="2400" dirty="0">
                <a:solidFill>
                  <a:schemeClr val="bg1"/>
                </a:solidFill>
              </a:rPr>
              <a:t>Gallery 52 at the Art Institute</a:t>
            </a:r>
          </a:p>
        </p:txBody>
      </p:sp>
    </p:spTree>
    <p:extLst>
      <p:ext uri="{BB962C8B-B14F-4D97-AF65-F5344CB8AC3E}">
        <p14:creationId xmlns:p14="http://schemas.microsoft.com/office/powerpoint/2010/main" val="10138930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968BC8B-4A2F-6F89-BB6B-7EFDD81A98D5}"/>
              </a:ext>
            </a:extLst>
          </p:cNvPr>
          <p:cNvSpPr txBox="1"/>
          <p:nvPr/>
        </p:nvSpPr>
        <p:spPr>
          <a:xfrm>
            <a:off x="578069" y="1307969"/>
            <a:ext cx="10342179" cy="4985980"/>
          </a:xfrm>
          <a:prstGeom prst="rect">
            <a:avLst/>
          </a:prstGeom>
          <a:noFill/>
        </p:spPr>
        <p:txBody>
          <a:bodyPr wrap="square">
            <a:spAutoFit/>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Letter to the Chicago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Examiner:</a:t>
            </a:r>
          </a:p>
          <a:p>
            <a:pPr marL="0" marR="0">
              <a:spcBef>
                <a:spcPts val="0"/>
              </a:spcBef>
              <a:spcAft>
                <a:spcPts val="0"/>
              </a:spcAft>
            </a:pPr>
            <a:endParaRPr lang="en-US" i="1" dirty="0">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i="1" dirty="0">
                <a:effectLst/>
                <a:latin typeface="Calibri" panose="020F0502020204030204" pitchFamily="34" charset="0"/>
                <a:ea typeface="Calibri" panose="020F0502020204030204" pitchFamily="34" charset="0"/>
                <a:cs typeface="Times New Roman" panose="02020603050405020304" pitchFamily="18" charset="0"/>
              </a:rPr>
              <a:t>Our splendid Art Institute is being desecrated. This has been going on for a week. It is likely to continue two weeks more. This blasphemous innovation in our museum is taking place in some of the galleries occupied by the International Exhibition of Modern Art, under the auspices of the Association of American Painters and Sculptors. This pollution is materialized in several paintings of the nude; portrayals that unite in an insult to the great, self-respecting public of</a:t>
            </a:r>
          </a:p>
          <a:p>
            <a:pPr marL="0" marR="0">
              <a:spcBef>
                <a:spcPts val="0"/>
              </a:spcBef>
              <a:spcAft>
                <a:spcPts val="0"/>
              </a:spcAft>
            </a:pPr>
            <a:r>
              <a:rPr lang="en-US" sz="2400" i="1" dirty="0">
                <a:effectLst/>
                <a:latin typeface="Calibri" panose="020F0502020204030204" pitchFamily="34" charset="0"/>
                <a:ea typeface="Calibri" panose="020F0502020204030204" pitchFamily="34" charset="0"/>
                <a:cs typeface="Times New Roman" panose="02020603050405020304" pitchFamily="18" charset="0"/>
              </a:rPr>
              <a:t>Chicago. Just who is responsible for this showing of dishonor to sensitive great art that finds expression in the chaste and beautiful painting of the human figure in the nude in our Institute? Paul Gauguin's "The Spirit of Evil"  is as obscene as it is vile. The nude woman is profanely suggestive, even the face is detestable in its evil leer.</a:t>
            </a:r>
          </a:p>
        </p:txBody>
      </p:sp>
    </p:spTree>
    <p:extLst>
      <p:ext uri="{BB962C8B-B14F-4D97-AF65-F5344CB8AC3E}">
        <p14:creationId xmlns:p14="http://schemas.microsoft.com/office/powerpoint/2010/main" val="41341190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FAB8BCA-F472-EDE8-70A7-0009528B3FF7}"/>
              </a:ext>
            </a:extLst>
          </p:cNvPr>
          <p:cNvSpPr txBox="1"/>
          <p:nvPr/>
        </p:nvSpPr>
        <p:spPr>
          <a:xfrm>
            <a:off x="1051034" y="683172"/>
            <a:ext cx="4120230" cy="369332"/>
          </a:xfrm>
          <a:prstGeom prst="rect">
            <a:avLst/>
          </a:prstGeom>
          <a:noFill/>
        </p:spPr>
        <p:txBody>
          <a:bodyPr wrap="none" rtlCol="0">
            <a:spAutoFit/>
          </a:bodyPr>
          <a:lstStyle/>
          <a:p>
            <a:r>
              <a:rPr lang="en-US"/>
              <a:t>Walter Kuhn on the Art Institute students:</a:t>
            </a:r>
            <a:endParaRPr lang="en-US" dirty="0"/>
          </a:p>
        </p:txBody>
      </p:sp>
      <p:sp>
        <p:nvSpPr>
          <p:cNvPr id="5" name="TextBox 4">
            <a:extLst>
              <a:ext uri="{FF2B5EF4-FFF2-40B4-BE49-F238E27FC236}">
                <a16:creationId xmlns:a16="http://schemas.microsoft.com/office/drawing/2014/main" id="{C4D8532A-61EA-9675-A0D0-4EBF0B6E15CE}"/>
              </a:ext>
            </a:extLst>
          </p:cNvPr>
          <p:cNvSpPr txBox="1"/>
          <p:nvPr/>
        </p:nvSpPr>
        <p:spPr>
          <a:xfrm>
            <a:off x="1163782" y="1981199"/>
            <a:ext cx="10432472" cy="3416320"/>
          </a:xfrm>
          <a:prstGeom prst="rect">
            <a:avLst/>
          </a:prstGeom>
          <a:noFill/>
        </p:spPr>
        <p:txBody>
          <a:bodyPr wrap="square" rtlCol="0">
            <a:spAutoFit/>
          </a:bodyPr>
          <a:lstStyle/>
          <a:p>
            <a:r>
              <a:rPr lang="en-US" sz="2400" dirty="0"/>
              <a:t>The art students and public are a lot of rowdy rough-necks. You</a:t>
            </a:r>
          </a:p>
          <a:p>
            <a:r>
              <a:rPr lang="en-US" sz="2400" dirty="0"/>
              <a:t>would get sick at heart if you were here. Gregg and I are not over popular because we refuse to surrender our goats and meet the most vicious</a:t>
            </a:r>
          </a:p>
          <a:p>
            <a:r>
              <a:rPr lang="en-US" sz="2400" dirty="0"/>
              <a:t>attacks with the usual smile. The press here is what I would expect at</a:t>
            </a:r>
          </a:p>
          <a:p>
            <a:r>
              <a:rPr lang="en-US" sz="2400" dirty="0"/>
              <a:t>Paducah, Kentucky. All the instructors at the Institute are mad through,</a:t>
            </a:r>
          </a:p>
          <a:p>
            <a:r>
              <a:rPr lang="en-US" sz="2400" dirty="0"/>
              <a:t>one even went so far as to take a big class of the students into the</a:t>
            </a:r>
          </a:p>
          <a:p>
            <a:r>
              <a:rPr lang="en-US" sz="2400" dirty="0"/>
              <a:t>French room and threw a virtual fit condemning Matisse. We three</a:t>
            </a:r>
          </a:p>
          <a:p>
            <a:r>
              <a:rPr lang="en-US" sz="2400" dirty="0"/>
              <a:t>stood in the hall and laughed at him. However, I had this stopped and</a:t>
            </a:r>
          </a:p>
          <a:p>
            <a:r>
              <a:rPr lang="en-US" sz="2400" dirty="0"/>
              <a:t>after this the lecturing will be done outside the exhibition rooms.</a:t>
            </a:r>
          </a:p>
        </p:txBody>
      </p:sp>
    </p:spTree>
    <p:extLst>
      <p:ext uri="{BB962C8B-B14F-4D97-AF65-F5344CB8AC3E}">
        <p14:creationId xmlns:p14="http://schemas.microsoft.com/office/powerpoint/2010/main" val="12570711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0B4F72D-467C-48B1-B285-16DFD567AF01}"/>
              </a:ext>
            </a:extLst>
          </p:cNvPr>
          <p:cNvSpPr txBox="1"/>
          <p:nvPr/>
        </p:nvSpPr>
        <p:spPr>
          <a:xfrm>
            <a:off x="746234" y="1381542"/>
            <a:ext cx="9659007" cy="4893647"/>
          </a:xfrm>
          <a:prstGeom prst="rect">
            <a:avLst/>
          </a:prstGeom>
          <a:noFill/>
        </p:spPr>
        <p:txBody>
          <a:bodyPr wrap="square">
            <a:spAutoFit/>
          </a:bodyPr>
          <a:lstStyle/>
          <a:p>
            <a:pPr marL="0" marR="0">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American art, under conservative management, is getting too pallid, nerveless, coldly correct, photographic. Better the wildest extravagances of the cubists than the vapid works of certain artists who ridicule them. Better the most remote and mysterious symbolism than a cameralike fidelity to appearances. We are in an anemic condition which requires strong medicine, and it will do us good to take it without kicks and wry faces.</a:t>
            </a:r>
          </a:p>
          <a:p>
            <a:pPr marL="0" marR="0">
              <a:spcBef>
                <a:spcPts val="0"/>
              </a:spcBef>
              <a:spcAft>
                <a:spcPts val="0"/>
              </a:spcAf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Also in a profound sense these radical artists are right. They represent the revolt of the imagination against nineteenth century realism, they represent disgust with the camera, outrage over superficial smoothness which covers up weakness of structure. They represent a search </a:t>
            </a:r>
            <a:r>
              <a:rPr lang="en-US" sz="2400" dirty="0" err="1">
                <a:effectLst/>
                <a:latin typeface="Calibri" panose="020F0502020204030204" pitchFamily="34" charset="0"/>
                <a:ea typeface="Calibri" panose="020F0502020204030204" pitchFamily="34" charset="0"/>
                <a:cs typeface="Times New Roman" panose="02020603050405020304" pitchFamily="18" charset="0"/>
              </a:rPr>
              <a:t>fo</a:t>
            </a:r>
            <a:r>
              <a:rPr lang="en-US" sz="2400" dirty="0">
                <a:effectLst/>
                <a:latin typeface="Calibri" panose="020F0502020204030204" pitchFamily="34" charset="0"/>
                <a:ea typeface="Calibri" panose="020F0502020204030204" pitchFamily="34" charset="0"/>
                <a:cs typeface="Times New Roman" panose="02020603050405020304" pitchFamily="18" charset="0"/>
              </a:rPr>
              <a:t> new beauty, impatience with formulae, a reaching out toward the inexpressible, a longing for new versions of truth.</a:t>
            </a:r>
          </a:p>
        </p:txBody>
      </p:sp>
      <p:sp>
        <p:nvSpPr>
          <p:cNvPr id="6" name="TextBox 5">
            <a:extLst>
              <a:ext uri="{FF2B5EF4-FFF2-40B4-BE49-F238E27FC236}">
                <a16:creationId xmlns:a16="http://schemas.microsoft.com/office/drawing/2014/main" id="{9E07AC5A-63B5-2A72-B51D-36A7DE0D0A42}"/>
              </a:ext>
            </a:extLst>
          </p:cNvPr>
          <p:cNvSpPr txBox="1"/>
          <p:nvPr/>
        </p:nvSpPr>
        <p:spPr>
          <a:xfrm>
            <a:off x="5360276" y="6400800"/>
            <a:ext cx="5364610" cy="369332"/>
          </a:xfrm>
          <a:prstGeom prst="rect">
            <a:avLst/>
          </a:prstGeom>
          <a:noFill/>
        </p:spPr>
        <p:txBody>
          <a:bodyPr wrap="none" rtlCol="0">
            <a:spAutoFit/>
          </a:bodyPr>
          <a:lstStyle/>
          <a:p>
            <a:r>
              <a:rPr lang="en-US" dirty="0"/>
              <a:t>Harriet Monroe, founder and editor of </a:t>
            </a:r>
            <a:r>
              <a:rPr lang="en-US" i="1" dirty="0"/>
              <a:t>Poetry </a:t>
            </a:r>
            <a:r>
              <a:rPr lang="en-US" dirty="0"/>
              <a:t>(Chicago)</a:t>
            </a:r>
          </a:p>
        </p:txBody>
      </p:sp>
    </p:spTree>
    <p:extLst>
      <p:ext uri="{BB962C8B-B14F-4D97-AF65-F5344CB8AC3E}">
        <p14:creationId xmlns:p14="http://schemas.microsoft.com/office/powerpoint/2010/main" val="13780609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pattFill prst="pct20">
          <a:fgClr>
            <a:schemeClr val="accent1"/>
          </a:fgClr>
          <a:bgClr>
            <a:schemeClr val="bg1"/>
          </a:bgClr>
        </a:patt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F13D05-E38F-4734-AA07-004FDC7083BF}"/>
              </a:ext>
            </a:extLst>
          </p:cNvPr>
          <p:cNvPicPr>
            <a:picLocks noChangeAspect="1"/>
          </p:cNvPicPr>
          <p:nvPr/>
        </p:nvPicPr>
        <p:blipFill>
          <a:blip r:embed="rId2"/>
          <a:stretch>
            <a:fillRect/>
          </a:stretch>
        </p:blipFill>
        <p:spPr>
          <a:xfrm>
            <a:off x="4275117" y="0"/>
            <a:ext cx="3641766" cy="6858000"/>
          </a:xfrm>
          <a:prstGeom prst="rect">
            <a:avLst/>
          </a:prstGeom>
        </p:spPr>
      </p:pic>
      <p:sp>
        <p:nvSpPr>
          <p:cNvPr id="5" name="TextBox 4">
            <a:extLst>
              <a:ext uri="{FF2B5EF4-FFF2-40B4-BE49-F238E27FC236}">
                <a16:creationId xmlns:a16="http://schemas.microsoft.com/office/drawing/2014/main" id="{3EA40CA9-3EBD-69B2-A0B1-C8B4C640D775}"/>
              </a:ext>
            </a:extLst>
          </p:cNvPr>
          <p:cNvSpPr txBox="1"/>
          <p:nvPr/>
        </p:nvSpPr>
        <p:spPr>
          <a:xfrm>
            <a:off x="8340820" y="1260389"/>
            <a:ext cx="3796745" cy="830997"/>
          </a:xfrm>
          <a:prstGeom prst="rect">
            <a:avLst/>
          </a:prstGeom>
          <a:noFill/>
        </p:spPr>
        <p:txBody>
          <a:bodyPr wrap="none" rtlCol="0">
            <a:spAutoFit/>
          </a:bodyPr>
          <a:lstStyle/>
          <a:p>
            <a:pPr algn="ctr"/>
            <a:r>
              <a:rPr lang="en-US" sz="2400" dirty="0"/>
              <a:t>Ottumwa Tri-Weekly </a:t>
            </a:r>
            <a:r>
              <a:rPr lang="en-US" sz="2400" i="1" dirty="0"/>
              <a:t>Courier</a:t>
            </a:r>
            <a:r>
              <a:rPr lang="en-US" sz="2400" dirty="0"/>
              <a:t>,</a:t>
            </a:r>
          </a:p>
          <a:p>
            <a:pPr algn="ctr"/>
            <a:r>
              <a:rPr lang="en-US" sz="2400" dirty="0"/>
              <a:t>April 3, 1913</a:t>
            </a:r>
          </a:p>
        </p:txBody>
      </p:sp>
    </p:spTree>
    <p:extLst>
      <p:ext uri="{BB962C8B-B14F-4D97-AF65-F5344CB8AC3E}">
        <p14:creationId xmlns:p14="http://schemas.microsoft.com/office/powerpoint/2010/main" val="9516960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ond with trees and plants around it&#10;&#10;Description automatically generated with low confidence">
            <a:extLst>
              <a:ext uri="{FF2B5EF4-FFF2-40B4-BE49-F238E27FC236}">
                <a16:creationId xmlns:a16="http://schemas.microsoft.com/office/drawing/2014/main" id="{5DC3EF14-12C7-5D56-9103-4480DF11E4BF}"/>
              </a:ext>
            </a:extLst>
          </p:cNvPr>
          <p:cNvPicPr>
            <a:picLocks noChangeAspect="1"/>
          </p:cNvPicPr>
          <p:nvPr/>
        </p:nvPicPr>
        <p:blipFill rotWithShape="1">
          <a:blip r:embed="rId2"/>
          <a:srcRect r="6649"/>
          <a:stretch/>
        </p:blipFill>
        <p:spPr>
          <a:xfrm>
            <a:off x="20" y="1282"/>
            <a:ext cx="12191980" cy="6856718"/>
          </a:xfrm>
          <a:prstGeom prst="rect">
            <a:avLst/>
          </a:prstGeom>
        </p:spPr>
      </p:pic>
    </p:spTree>
    <p:extLst>
      <p:ext uri="{BB962C8B-B14F-4D97-AF65-F5344CB8AC3E}">
        <p14:creationId xmlns:p14="http://schemas.microsoft.com/office/powerpoint/2010/main" val="4808831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076F91-E65B-FBF6-AE43-425FE5116D36}"/>
              </a:ext>
            </a:extLst>
          </p:cNvPr>
          <p:cNvPicPr>
            <a:picLocks noChangeAspect="1"/>
          </p:cNvPicPr>
          <p:nvPr/>
        </p:nvPicPr>
        <p:blipFill rotWithShape="1">
          <a:blip r:embed="rId2"/>
          <a:srcRect l="7084" r="1" b="1"/>
          <a:stretch/>
        </p:blipFill>
        <p:spPr>
          <a:xfrm>
            <a:off x="321733" y="321733"/>
            <a:ext cx="11548534" cy="6214534"/>
          </a:xfrm>
          <a:prstGeom prst="rect">
            <a:avLst/>
          </a:prstGeom>
        </p:spPr>
      </p:pic>
    </p:spTree>
    <p:extLst>
      <p:ext uri="{BB962C8B-B14F-4D97-AF65-F5344CB8AC3E}">
        <p14:creationId xmlns:p14="http://schemas.microsoft.com/office/powerpoint/2010/main" val="1640025323"/>
      </p:ext>
    </p:extLst>
  </p:cSld>
  <p:clrMapOvr>
    <a:overrideClrMapping bg1="dk1" tx1="lt1" bg2="dk2" tx2="lt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84291ADD-D199-A751-708D-14E1252709C1}"/>
              </a:ext>
            </a:extLst>
          </p:cNvPr>
          <p:cNvPicPr>
            <a:picLocks noChangeAspect="1"/>
          </p:cNvPicPr>
          <p:nvPr/>
        </p:nvPicPr>
        <p:blipFill rotWithShape="1">
          <a:blip r:embed="rId2"/>
          <a:srcRect t="21889"/>
          <a:stretch/>
        </p:blipFill>
        <p:spPr>
          <a:xfrm>
            <a:off x="20" y="1282"/>
            <a:ext cx="12191980" cy="6856718"/>
          </a:xfrm>
          <a:prstGeom prst="rect">
            <a:avLst/>
          </a:prstGeom>
        </p:spPr>
      </p:pic>
    </p:spTree>
    <p:extLst>
      <p:ext uri="{BB962C8B-B14F-4D97-AF65-F5344CB8AC3E}">
        <p14:creationId xmlns:p14="http://schemas.microsoft.com/office/powerpoint/2010/main" val="39999229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65DF11FA-04DB-A120-28D1-923A3934F400}"/>
              </a:ext>
            </a:extLst>
          </p:cNvPr>
          <p:cNvPicPr>
            <a:picLocks noChangeAspect="1"/>
          </p:cNvPicPr>
          <p:nvPr/>
        </p:nvPicPr>
        <p:blipFill rotWithShape="1">
          <a:blip r:embed="rId2"/>
          <a:srcRect t="25014"/>
          <a:stretch/>
        </p:blipFill>
        <p:spPr>
          <a:xfrm>
            <a:off x="20" y="1282"/>
            <a:ext cx="12191980" cy="6856718"/>
          </a:xfrm>
          <a:prstGeom prst="rect">
            <a:avLst/>
          </a:prstGeom>
        </p:spPr>
      </p:pic>
    </p:spTree>
    <p:extLst>
      <p:ext uri="{BB962C8B-B14F-4D97-AF65-F5344CB8AC3E}">
        <p14:creationId xmlns:p14="http://schemas.microsoft.com/office/powerpoint/2010/main" val="1883461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1C74FEF-7114-F79A-361A-F52A372F20E7}"/>
              </a:ext>
            </a:extLst>
          </p:cNvPr>
          <p:cNvPicPr>
            <a:picLocks noChangeAspect="1"/>
          </p:cNvPicPr>
          <p:nvPr/>
        </p:nvPicPr>
        <p:blipFill rotWithShape="1">
          <a:blip r:embed="rId2"/>
          <a:srcRect t="19079" r="-1" b="-1"/>
          <a:stretch/>
        </p:blipFill>
        <p:spPr>
          <a:xfrm>
            <a:off x="321733" y="321733"/>
            <a:ext cx="11548534" cy="6214534"/>
          </a:xfrm>
          <a:prstGeom prst="rect">
            <a:avLst/>
          </a:prstGeom>
        </p:spPr>
      </p:pic>
      <p:sp>
        <p:nvSpPr>
          <p:cNvPr id="5" name="TextBox 4">
            <a:extLst>
              <a:ext uri="{FF2B5EF4-FFF2-40B4-BE49-F238E27FC236}">
                <a16:creationId xmlns:a16="http://schemas.microsoft.com/office/drawing/2014/main" id="{3DFEC3F0-85E0-DB6B-783A-C7281418DC19}"/>
              </a:ext>
            </a:extLst>
          </p:cNvPr>
          <p:cNvSpPr txBox="1"/>
          <p:nvPr/>
        </p:nvSpPr>
        <p:spPr>
          <a:xfrm>
            <a:off x="3605349" y="5969726"/>
            <a:ext cx="7589520" cy="461665"/>
          </a:xfrm>
          <a:prstGeom prst="rect">
            <a:avLst/>
          </a:prstGeom>
          <a:noFill/>
        </p:spPr>
        <p:txBody>
          <a:bodyPr wrap="square" rtlCol="0">
            <a:spAutoFit/>
          </a:bodyPr>
          <a:lstStyle/>
          <a:p>
            <a:r>
              <a:rPr lang="en-US" sz="2400" b="1" i="1" dirty="0">
                <a:effectLst/>
                <a:latin typeface="Avenir-Next" panose="02000503020000020003" pitchFamily="2" charset="0"/>
              </a:rPr>
              <a:t>Académie royale de </a:t>
            </a:r>
            <a:r>
              <a:rPr lang="en-US" sz="2400" b="1" i="1" dirty="0" err="1">
                <a:effectLst/>
                <a:latin typeface="Avenir-Next" panose="02000503020000020003" pitchFamily="2" charset="0"/>
              </a:rPr>
              <a:t>peinture</a:t>
            </a:r>
            <a:r>
              <a:rPr lang="en-US" sz="2400" b="1" i="1" dirty="0">
                <a:effectLst/>
                <a:latin typeface="Avenir-Next" panose="02000503020000020003" pitchFamily="2" charset="0"/>
              </a:rPr>
              <a:t> et de sculpture,  </a:t>
            </a:r>
            <a:r>
              <a:rPr lang="en-US" sz="2400" dirty="0">
                <a:effectLst/>
                <a:latin typeface="Avenir-Next" panose="02000503020000020003" pitchFamily="2" charset="0"/>
              </a:rPr>
              <a:t>1827</a:t>
            </a:r>
            <a:endParaRPr lang="en-US" sz="2400" dirty="0"/>
          </a:p>
        </p:txBody>
      </p:sp>
    </p:spTree>
    <p:extLst>
      <p:ext uri="{BB962C8B-B14F-4D97-AF65-F5344CB8AC3E}">
        <p14:creationId xmlns:p14="http://schemas.microsoft.com/office/powerpoint/2010/main" val="4150300009"/>
      </p:ext>
    </p:extLst>
  </p:cSld>
  <p:clrMapOvr>
    <a:overrideClrMapping bg1="dk1" tx1="lt1" bg2="dk2" tx2="lt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F53017DA-E930-B29A-1607-9368D1CACBF5}"/>
              </a:ext>
            </a:extLst>
          </p:cNvPr>
          <p:cNvPicPr>
            <a:picLocks noChangeAspect="1"/>
          </p:cNvPicPr>
          <p:nvPr/>
        </p:nvPicPr>
        <p:blipFill rotWithShape="1">
          <a:blip r:embed="rId2"/>
          <a:srcRect t="15838" b="22190"/>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5DF7745A-95EE-4C0F-93A7-7A082F5A3232}"/>
              </a:ext>
            </a:extLst>
          </p:cNvPr>
          <p:cNvSpPr txBox="1"/>
          <p:nvPr/>
        </p:nvSpPr>
        <p:spPr>
          <a:xfrm>
            <a:off x="8174182" y="360218"/>
            <a:ext cx="2369127" cy="830997"/>
          </a:xfrm>
          <a:prstGeom prst="rect">
            <a:avLst/>
          </a:prstGeom>
          <a:noFill/>
        </p:spPr>
        <p:txBody>
          <a:bodyPr wrap="square" rtlCol="0">
            <a:spAutoFit/>
          </a:bodyPr>
          <a:lstStyle/>
          <a:p>
            <a:pPr algn="ctr"/>
            <a:r>
              <a:rPr lang="en-US" sz="2400" dirty="0">
                <a:solidFill>
                  <a:schemeClr val="bg1"/>
                </a:solidFill>
              </a:rPr>
              <a:t>After the cataract operation</a:t>
            </a:r>
          </a:p>
        </p:txBody>
      </p:sp>
    </p:spTree>
    <p:extLst>
      <p:ext uri="{BB962C8B-B14F-4D97-AF65-F5344CB8AC3E}">
        <p14:creationId xmlns:p14="http://schemas.microsoft.com/office/powerpoint/2010/main" val="701580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D384BEB-F3B1-23F4-63B4-06EA49B9B27C}"/>
              </a:ext>
            </a:extLst>
          </p:cNvPr>
          <p:cNvPicPr>
            <a:picLocks noChangeAspect="1"/>
          </p:cNvPicPr>
          <p:nvPr/>
        </p:nvPicPr>
        <p:blipFill>
          <a:blip r:embed="rId2"/>
          <a:stretch>
            <a:fillRect/>
          </a:stretch>
        </p:blipFill>
        <p:spPr>
          <a:xfrm>
            <a:off x="6421035" y="1236017"/>
            <a:ext cx="5129784" cy="4385965"/>
          </a:xfrm>
          <a:prstGeom prst="rect">
            <a:avLst/>
          </a:prstGeom>
        </p:spPr>
      </p:pic>
      <p:sp>
        <p:nvSpPr>
          <p:cNvPr id="14" name="Rectangle 13">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C9BB632-DABC-9DF5-C7CD-843558826303}"/>
              </a:ext>
            </a:extLst>
          </p:cNvPr>
          <p:cNvPicPr>
            <a:picLocks noChangeAspect="1"/>
          </p:cNvPicPr>
          <p:nvPr/>
        </p:nvPicPr>
        <p:blipFill>
          <a:blip r:embed="rId3"/>
          <a:stretch>
            <a:fillRect/>
          </a:stretch>
        </p:blipFill>
        <p:spPr>
          <a:xfrm>
            <a:off x="641180" y="1505331"/>
            <a:ext cx="5129784" cy="3847338"/>
          </a:xfrm>
          <a:prstGeom prst="rect">
            <a:avLst/>
          </a:prstGeom>
        </p:spPr>
      </p:pic>
    </p:spTree>
    <p:extLst>
      <p:ext uri="{BB962C8B-B14F-4D97-AF65-F5344CB8AC3E}">
        <p14:creationId xmlns:p14="http://schemas.microsoft.com/office/powerpoint/2010/main" val="10725192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74FF2368-B99F-28EE-B9AB-8A1CFDEC33BB}"/>
              </a:ext>
            </a:extLst>
          </p:cNvPr>
          <p:cNvPicPr>
            <a:picLocks noChangeAspect="1"/>
          </p:cNvPicPr>
          <p:nvPr/>
        </p:nvPicPr>
        <p:blipFill rotWithShape="1">
          <a:blip r:embed="rId2"/>
          <a:srcRect t="7091" b="8655"/>
          <a:stretch/>
        </p:blipFill>
        <p:spPr>
          <a:xfrm>
            <a:off x="20" y="1282"/>
            <a:ext cx="12191980" cy="6856718"/>
          </a:xfrm>
          <a:prstGeom prst="rect">
            <a:avLst/>
          </a:prstGeom>
        </p:spPr>
      </p:pic>
    </p:spTree>
    <p:extLst>
      <p:ext uri="{BB962C8B-B14F-4D97-AF65-F5344CB8AC3E}">
        <p14:creationId xmlns:p14="http://schemas.microsoft.com/office/powerpoint/2010/main" val="33779029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C43D7E74-D0C8-7547-B156-0F528DE32521}"/>
              </a:ext>
            </a:extLst>
          </p:cNvPr>
          <p:cNvPicPr>
            <a:picLocks noChangeAspect="1"/>
          </p:cNvPicPr>
          <p:nvPr/>
        </p:nvPicPr>
        <p:blipFill rotWithShape="1">
          <a:blip r:embed="rId2"/>
          <a:srcRect t="9227" b="5237"/>
          <a:stretch/>
        </p:blipFill>
        <p:spPr>
          <a:xfrm>
            <a:off x="20" y="1282"/>
            <a:ext cx="12191980" cy="6856718"/>
          </a:xfrm>
          <a:prstGeom prst="rect">
            <a:avLst/>
          </a:prstGeom>
        </p:spPr>
      </p:pic>
    </p:spTree>
    <p:extLst>
      <p:ext uri="{BB962C8B-B14F-4D97-AF65-F5344CB8AC3E}">
        <p14:creationId xmlns:p14="http://schemas.microsoft.com/office/powerpoint/2010/main" val="5846906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B0514B1-19A2-BA7B-7B6B-94D34A326F09}"/>
              </a:ext>
            </a:extLst>
          </p:cNvPr>
          <p:cNvPicPr>
            <a:picLocks noChangeAspect="1"/>
          </p:cNvPicPr>
          <p:nvPr/>
        </p:nvPicPr>
        <p:blipFill rotWithShape="1">
          <a:blip r:embed="rId2"/>
          <a:srcRect t="12061" r="-1" b="7320"/>
          <a:stretch/>
        </p:blipFill>
        <p:spPr>
          <a:xfrm>
            <a:off x="321733" y="321733"/>
            <a:ext cx="11548534" cy="6214534"/>
          </a:xfrm>
          <a:prstGeom prst="rect">
            <a:avLst/>
          </a:prstGeom>
        </p:spPr>
      </p:pic>
      <p:sp>
        <p:nvSpPr>
          <p:cNvPr id="5" name="TextBox 4">
            <a:extLst>
              <a:ext uri="{FF2B5EF4-FFF2-40B4-BE49-F238E27FC236}">
                <a16:creationId xmlns:a16="http://schemas.microsoft.com/office/drawing/2014/main" id="{0F998E34-AFB6-B38C-E210-DEA152D0042B}"/>
              </a:ext>
            </a:extLst>
          </p:cNvPr>
          <p:cNvSpPr txBox="1"/>
          <p:nvPr/>
        </p:nvSpPr>
        <p:spPr>
          <a:xfrm>
            <a:off x="6996545" y="5084618"/>
            <a:ext cx="4350328" cy="830997"/>
          </a:xfrm>
          <a:prstGeom prst="rect">
            <a:avLst/>
          </a:prstGeom>
          <a:noFill/>
        </p:spPr>
        <p:txBody>
          <a:bodyPr wrap="square" rtlCol="0">
            <a:spAutoFit/>
          </a:bodyPr>
          <a:lstStyle/>
          <a:p>
            <a:pPr algn="ctr"/>
            <a:r>
              <a:rPr lang="en-US" sz="2400" dirty="0"/>
              <a:t>Museum of Modern Art,  New York City</a:t>
            </a:r>
          </a:p>
        </p:txBody>
      </p:sp>
    </p:spTree>
    <p:extLst>
      <p:ext uri="{BB962C8B-B14F-4D97-AF65-F5344CB8AC3E}">
        <p14:creationId xmlns:p14="http://schemas.microsoft.com/office/powerpoint/2010/main" val="2846042268"/>
      </p:ext>
    </p:extLst>
  </p:cSld>
  <p:clrMapOvr>
    <a:overrideClrMapping bg1="dk1" tx1="lt1" bg2="dk2" tx2="lt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72DC3A2-59B3-2D98-21FF-026BAE0A8B31}"/>
              </a:ext>
            </a:extLst>
          </p:cNvPr>
          <p:cNvPicPr>
            <a:picLocks noChangeAspect="1"/>
          </p:cNvPicPr>
          <p:nvPr/>
        </p:nvPicPr>
        <p:blipFill>
          <a:blip r:embed="rId2"/>
          <a:stretch>
            <a:fillRect/>
          </a:stretch>
        </p:blipFill>
        <p:spPr>
          <a:xfrm>
            <a:off x="4922139" y="457200"/>
            <a:ext cx="2347722" cy="5943600"/>
          </a:xfrm>
          <a:prstGeom prst="rect">
            <a:avLst/>
          </a:prstGeom>
        </p:spPr>
      </p:pic>
      <p:sp>
        <p:nvSpPr>
          <p:cNvPr id="2" name="TextBox 1">
            <a:extLst>
              <a:ext uri="{FF2B5EF4-FFF2-40B4-BE49-F238E27FC236}">
                <a16:creationId xmlns:a16="http://schemas.microsoft.com/office/drawing/2014/main" id="{64F61849-8134-DB95-BFD1-07B665F732FC}"/>
              </a:ext>
            </a:extLst>
          </p:cNvPr>
          <p:cNvSpPr txBox="1"/>
          <p:nvPr/>
        </p:nvSpPr>
        <p:spPr>
          <a:xfrm>
            <a:off x="9595945" y="2554014"/>
            <a:ext cx="2217683" cy="1200329"/>
          </a:xfrm>
          <a:prstGeom prst="rect">
            <a:avLst/>
          </a:prstGeom>
          <a:noFill/>
        </p:spPr>
        <p:txBody>
          <a:bodyPr wrap="square" rtlCol="0">
            <a:spAutoFit/>
          </a:bodyPr>
          <a:lstStyle/>
          <a:p>
            <a:pPr algn="ctr"/>
            <a:r>
              <a:rPr lang="en-US" sz="2400" dirty="0">
                <a:solidFill>
                  <a:schemeClr val="bg1"/>
                </a:solidFill>
              </a:rPr>
              <a:t>Cubism (very briefly) on the stage in Paris</a:t>
            </a:r>
          </a:p>
        </p:txBody>
      </p:sp>
    </p:spTree>
    <p:extLst>
      <p:ext uri="{BB962C8B-B14F-4D97-AF65-F5344CB8AC3E}">
        <p14:creationId xmlns:p14="http://schemas.microsoft.com/office/powerpoint/2010/main" val="4168874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ook on a table&#10;&#10;Description automatically generated with low confidence">
            <a:extLst>
              <a:ext uri="{FF2B5EF4-FFF2-40B4-BE49-F238E27FC236}">
                <a16:creationId xmlns:a16="http://schemas.microsoft.com/office/drawing/2014/main" id="{85077BD5-8EB0-CD27-C631-B9795BB74A37}"/>
              </a:ext>
            </a:extLst>
          </p:cNvPr>
          <p:cNvPicPr>
            <a:picLocks noChangeAspect="1"/>
          </p:cNvPicPr>
          <p:nvPr/>
        </p:nvPicPr>
        <p:blipFill>
          <a:blip r:embed="rId2"/>
          <a:stretch>
            <a:fillRect/>
          </a:stretch>
        </p:blipFill>
        <p:spPr>
          <a:xfrm rot="5400000">
            <a:off x="3124200" y="1200150"/>
            <a:ext cx="5943600" cy="4457700"/>
          </a:xfrm>
          <a:prstGeom prst="rect">
            <a:avLst/>
          </a:prstGeom>
        </p:spPr>
      </p:pic>
    </p:spTree>
    <p:extLst>
      <p:ext uri="{BB962C8B-B14F-4D97-AF65-F5344CB8AC3E}">
        <p14:creationId xmlns:p14="http://schemas.microsoft.com/office/powerpoint/2010/main" val="39792946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5" name="Picture 4" descr="A picture containing text, person&#10;&#10;Description automatically generated">
            <a:extLst>
              <a:ext uri="{FF2B5EF4-FFF2-40B4-BE49-F238E27FC236}">
                <a16:creationId xmlns:a16="http://schemas.microsoft.com/office/drawing/2014/main" id="{E929C6AD-C5AB-2A64-E0C2-82C8222AFA61}"/>
              </a:ext>
            </a:extLst>
          </p:cNvPr>
          <p:cNvPicPr>
            <a:picLocks noChangeAspect="1"/>
          </p:cNvPicPr>
          <p:nvPr/>
        </p:nvPicPr>
        <p:blipFill>
          <a:blip r:embed="rId3"/>
          <a:stretch>
            <a:fillRect/>
          </a:stretch>
        </p:blipFill>
        <p:spPr>
          <a:xfrm>
            <a:off x="1810876" y="484632"/>
            <a:ext cx="2843418" cy="5888737"/>
          </a:xfrm>
          <a:prstGeom prst="rect">
            <a:avLst/>
          </a:prstGeom>
        </p:spPr>
      </p:pic>
      <p:pic>
        <p:nvPicPr>
          <p:cNvPr id="7" name="Picture 6" descr="A group of men in suits&#10;&#10;Description automatically generated with low confidence">
            <a:extLst>
              <a:ext uri="{FF2B5EF4-FFF2-40B4-BE49-F238E27FC236}">
                <a16:creationId xmlns:a16="http://schemas.microsoft.com/office/drawing/2014/main" id="{17EF70C4-C0BE-9158-E4B4-63C6CC16BA08}"/>
              </a:ext>
            </a:extLst>
          </p:cNvPr>
          <p:cNvPicPr>
            <a:picLocks noChangeAspect="1"/>
          </p:cNvPicPr>
          <p:nvPr/>
        </p:nvPicPr>
        <p:blipFill>
          <a:blip r:embed="rId4"/>
          <a:stretch>
            <a:fillRect/>
          </a:stretch>
        </p:blipFill>
        <p:spPr>
          <a:xfrm>
            <a:off x="4976029" y="938405"/>
            <a:ext cx="6731338" cy="4981190"/>
          </a:xfrm>
          <a:prstGeom prst="rect">
            <a:avLst/>
          </a:prstGeom>
        </p:spPr>
      </p:pic>
      <p:sp>
        <p:nvSpPr>
          <p:cNvPr id="8" name="TextBox 7">
            <a:extLst>
              <a:ext uri="{FF2B5EF4-FFF2-40B4-BE49-F238E27FC236}">
                <a16:creationId xmlns:a16="http://schemas.microsoft.com/office/drawing/2014/main" id="{7CA3057C-5902-F9D8-389E-90DD41E6D75A}"/>
              </a:ext>
            </a:extLst>
          </p:cNvPr>
          <p:cNvSpPr txBox="1"/>
          <p:nvPr/>
        </p:nvSpPr>
        <p:spPr>
          <a:xfrm>
            <a:off x="5115698" y="5919595"/>
            <a:ext cx="7071994" cy="830997"/>
          </a:xfrm>
          <a:prstGeom prst="rect">
            <a:avLst/>
          </a:prstGeom>
          <a:noFill/>
        </p:spPr>
        <p:txBody>
          <a:bodyPr wrap="square" rtlCol="0">
            <a:spAutoFit/>
          </a:bodyPr>
          <a:lstStyle/>
          <a:p>
            <a:r>
              <a:rPr lang="en-US" sz="2400" dirty="0"/>
              <a:t>The ‘Mirth and Girth’ raid on the School of the Art Institute, 1988</a:t>
            </a:r>
          </a:p>
        </p:txBody>
      </p:sp>
    </p:spTree>
    <p:extLst>
      <p:ext uri="{BB962C8B-B14F-4D97-AF65-F5344CB8AC3E}">
        <p14:creationId xmlns:p14="http://schemas.microsoft.com/office/powerpoint/2010/main" val="20734550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C661E861-638A-9DCA-2515-AF48E46064CA}"/>
              </a:ext>
            </a:extLst>
          </p:cNvPr>
          <p:cNvPicPr>
            <a:picLocks noChangeAspect="1"/>
          </p:cNvPicPr>
          <p:nvPr/>
        </p:nvPicPr>
        <p:blipFill rotWithShape="1">
          <a:blip r:embed="rId2"/>
          <a:srcRect r="872" b="1"/>
          <a:stretch/>
        </p:blipFill>
        <p:spPr>
          <a:xfrm>
            <a:off x="20" y="1282"/>
            <a:ext cx="12191980" cy="6856718"/>
          </a:xfrm>
          <a:prstGeom prst="rect">
            <a:avLst/>
          </a:prstGeom>
        </p:spPr>
      </p:pic>
    </p:spTree>
    <p:extLst>
      <p:ext uri="{BB962C8B-B14F-4D97-AF65-F5344CB8AC3E}">
        <p14:creationId xmlns:p14="http://schemas.microsoft.com/office/powerpoint/2010/main" val="34042365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1026" name="Picture 2" descr="The Louvre, Paris, France: elevated view. Photograph by Achille Quinet, ca.  1870. | Wellcome Collection">
            <a:hlinkClick r:id="rId2"/>
            <a:extLst>
              <a:ext uri="{FF2B5EF4-FFF2-40B4-BE49-F238E27FC236}">
                <a16:creationId xmlns:a16="http://schemas.microsoft.com/office/drawing/2014/main" id="{83D369C7-50FC-AAB9-D255-8431CAD5071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0252" r="-1" b="2059"/>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a:extLst>
              <a:ext uri="{FF2B5EF4-FFF2-40B4-BE49-F238E27FC236}">
                <a16:creationId xmlns:a16="http://schemas.microsoft.com/office/drawing/2014/main" id="{2B67D752-B758-8CD9-4951-9604FF34002D}"/>
              </a:ext>
            </a:extLst>
          </p:cNvPr>
          <p:cNvSpPr>
            <a:spLocks noChangeArrowheads="1"/>
          </p:cNvSpPr>
          <p:nvPr/>
        </p:nvSpPr>
        <p:spPr bwMode="auto">
          <a:xfrm>
            <a:off x="0" y="-90024644"/>
            <a:ext cx="12192000" cy="180049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spcBef>
                <a:spcPct val="0"/>
              </a:spcBef>
              <a:spcAft>
                <a:spcPts val="60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94900" b="0" i="0" u="none" strike="noStrike" cap="none" normalizeH="0" baseline="0" dirty="0">
                <a:ln>
                  <a:noFill/>
                </a:ln>
                <a:solidFill>
                  <a:schemeClr val="tx1"/>
                </a:solidFill>
                <a:effectLst/>
                <a:latin typeface="Arial" panose="020B0604020202020204" pitchFamily="34" charset="0"/>
                <a:hlinkClick r:id="rId2"/>
              </a:rPr>
              <a:t>      </a:t>
            </a:r>
            <a:r>
              <a:rPr kumimoji="0" lang="en-US" altLang="en-US" sz="1800" b="0" i="0" u="none" strike="noStrike" cap="none" normalizeH="0" baseline="0" dirty="0">
                <a:ln>
                  <a:noFill/>
                </a:ln>
                <a:solidFill>
                  <a:schemeClr val="tx1"/>
                </a:solidFill>
                <a:effectLst/>
                <a:latin typeface="Arial" panose="020B0604020202020204" pitchFamily="34" charset="0"/>
                <a:hlinkClick r:id="rId2"/>
              </a:rPr>
              <a:t>3,069 × 2,437</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 name="TextBox 4">
            <a:extLst>
              <a:ext uri="{FF2B5EF4-FFF2-40B4-BE49-F238E27FC236}">
                <a16:creationId xmlns:a16="http://schemas.microsoft.com/office/drawing/2014/main" id="{EBD8860B-C984-1DB3-AB1C-D3DC216AFA05}"/>
              </a:ext>
            </a:extLst>
          </p:cNvPr>
          <p:cNvSpPr txBox="1"/>
          <p:nvPr/>
        </p:nvSpPr>
        <p:spPr>
          <a:xfrm>
            <a:off x="7438768" y="5918886"/>
            <a:ext cx="3227807" cy="461665"/>
          </a:xfrm>
          <a:prstGeom prst="rect">
            <a:avLst/>
          </a:prstGeom>
          <a:noFill/>
        </p:spPr>
        <p:txBody>
          <a:bodyPr wrap="none" rtlCol="0">
            <a:spAutoFit/>
          </a:bodyPr>
          <a:lstStyle/>
          <a:p>
            <a:r>
              <a:rPr lang="en-US" sz="2400" dirty="0">
                <a:solidFill>
                  <a:schemeClr val="bg1"/>
                </a:solidFill>
              </a:rPr>
              <a:t>The Louvre around 1870</a:t>
            </a:r>
          </a:p>
        </p:txBody>
      </p:sp>
    </p:spTree>
    <p:extLst>
      <p:ext uri="{BB962C8B-B14F-4D97-AF65-F5344CB8AC3E}">
        <p14:creationId xmlns:p14="http://schemas.microsoft.com/office/powerpoint/2010/main" val="1316416338"/>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098" name="Picture 2" descr="Außenansicht der National Gallery, London, 1887 von Unbekannt">
            <a:extLst>
              <a:ext uri="{FF2B5EF4-FFF2-40B4-BE49-F238E27FC236}">
                <a16:creationId xmlns:a16="http://schemas.microsoft.com/office/drawing/2014/main" id="{23E77976-CC43-392B-4FDE-F1E5DBF5DDD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0648" r="-1" b="13525"/>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2F08AD9-00B6-CA5D-E916-75FA370406D5}"/>
              </a:ext>
            </a:extLst>
          </p:cNvPr>
          <p:cNvSpPr txBox="1"/>
          <p:nvPr/>
        </p:nvSpPr>
        <p:spPr>
          <a:xfrm>
            <a:off x="6425514" y="5906529"/>
            <a:ext cx="4670854" cy="461665"/>
          </a:xfrm>
          <a:prstGeom prst="rect">
            <a:avLst/>
          </a:prstGeom>
          <a:noFill/>
        </p:spPr>
        <p:txBody>
          <a:bodyPr wrap="square" rtlCol="0">
            <a:spAutoFit/>
          </a:bodyPr>
          <a:lstStyle/>
          <a:p>
            <a:r>
              <a:rPr lang="en-US" sz="2400" dirty="0">
                <a:solidFill>
                  <a:schemeClr val="bg1"/>
                </a:solidFill>
              </a:rPr>
              <a:t>National Gallery (London), c.1882</a:t>
            </a:r>
          </a:p>
        </p:txBody>
      </p:sp>
    </p:spTree>
    <p:extLst>
      <p:ext uri="{BB962C8B-B14F-4D97-AF65-F5344CB8AC3E}">
        <p14:creationId xmlns:p14="http://schemas.microsoft.com/office/powerpoint/2010/main" val="1925465061"/>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56F4265-9FDA-6F36-EF64-D82DB0331A9B}"/>
              </a:ext>
            </a:extLst>
          </p:cNvPr>
          <p:cNvPicPr>
            <a:picLocks noChangeAspect="1"/>
          </p:cNvPicPr>
          <p:nvPr/>
        </p:nvPicPr>
        <p:blipFill>
          <a:blip r:embed="rId2"/>
          <a:stretch>
            <a:fillRect/>
          </a:stretch>
        </p:blipFill>
        <p:spPr>
          <a:xfrm>
            <a:off x="1937052" y="457200"/>
            <a:ext cx="8317895" cy="5943600"/>
          </a:xfrm>
          <a:prstGeom prst="rect">
            <a:avLst/>
          </a:prstGeom>
        </p:spPr>
      </p:pic>
      <p:sp>
        <p:nvSpPr>
          <p:cNvPr id="6" name="TextBox 5">
            <a:extLst>
              <a:ext uri="{FF2B5EF4-FFF2-40B4-BE49-F238E27FC236}">
                <a16:creationId xmlns:a16="http://schemas.microsoft.com/office/drawing/2014/main" id="{731E859F-0A8E-1F8A-A440-32AB8841082B}"/>
              </a:ext>
            </a:extLst>
          </p:cNvPr>
          <p:cNvSpPr txBox="1"/>
          <p:nvPr/>
        </p:nvSpPr>
        <p:spPr>
          <a:xfrm>
            <a:off x="10819635" y="1377814"/>
            <a:ext cx="914400" cy="830997"/>
          </a:xfrm>
          <a:prstGeom prst="rect">
            <a:avLst/>
          </a:prstGeom>
          <a:noFill/>
        </p:spPr>
        <p:txBody>
          <a:bodyPr wrap="square" rtlCol="0">
            <a:spAutoFit/>
          </a:bodyPr>
          <a:lstStyle/>
          <a:p>
            <a:r>
              <a:rPr lang="en-US" sz="2400" dirty="0">
                <a:solidFill>
                  <a:schemeClr val="bg1"/>
                </a:solidFill>
              </a:rPr>
              <a:t>Pop Quiz</a:t>
            </a:r>
          </a:p>
        </p:txBody>
      </p:sp>
      <p:sp>
        <p:nvSpPr>
          <p:cNvPr id="7" name="TextBox 6">
            <a:extLst>
              <a:ext uri="{FF2B5EF4-FFF2-40B4-BE49-F238E27FC236}">
                <a16:creationId xmlns:a16="http://schemas.microsoft.com/office/drawing/2014/main" id="{316008D4-3818-88B8-1D70-3E06A5E50E88}"/>
              </a:ext>
            </a:extLst>
          </p:cNvPr>
          <p:cNvSpPr txBox="1"/>
          <p:nvPr/>
        </p:nvSpPr>
        <p:spPr>
          <a:xfrm>
            <a:off x="380102" y="2208811"/>
            <a:ext cx="1099751" cy="461665"/>
          </a:xfrm>
          <a:prstGeom prst="rect">
            <a:avLst/>
          </a:prstGeom>
          <a:noFill/>
        </p:spPr>
        <p:txBody>
          <a:bodyPr wrap="square" rtlCol="0">
            <a:spAutoFit/>
          </a:bodyPr>
          <a:lstStyle/>
          <a:p>
            <a:r>
              <a:rPr lang="en-US" sz="2400" dirty="0">
                <a:solidFill>
                  <a:schemeClr val="bg1"/>
                </a:solidFill>
              </a:rPr>
              <a:t>1880</a:t>
            </a:r>
          </a:p>
        </p:txBody>
      </p:sp>
    </p:spTree>
    <p:extLst>
      <p:ext uri="{BB962C8B-B14F-4D97-AF65-F5344CB8AC3E}">
        <p14:creationId xmlns:p14="http://schemas.microsoft.com/office/powerpoint/2010/main" val="41387759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up of a map&#10;&#10;Description automatically generated with low confidence">
            <a:extLst>
              <a:ext uri="{FF2B5EF4-FFF2-40B4-BE49-F238E27FC236}">
                <a16:creationId xmlns:a16="http://schemas.microsoft.com/office/drawing/2014/main" id="{C1DB8B4B-8B91-330F-E25A-81782B8EC001}"/>
              </a:ext>
            </a:extLst>
          </p:cNvPr>
          <p:cNvPicPr>
            <a:picLocks noChangeAspect="1"/>
          </p:cNvPicPr>
          <p:nvPr/>
        </p:nvPicPr>
        <p:blipFill>
          <a:blip r:embed="rId2"/>
          <a:stretch>
            <a:fillRect/>
          </a:stretch>
        </p:blipFill>
        <p:spPr>
          <a:xfrm>
            <a:off x="643467" y="1443480"/>
            <a:ext cx="5294716" cy="3971037"/>
          </a:xfrm>
          <a:prstGeom prst="rect">
            <a:avLst/>
          </a:prstGeom>
        </p:spPr>
      </p:pic>
      <p:cxnSp>
        <p:nvCxnSpPr>
          <p:cNvPr id="16" name="Straight Connector 15">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7" name="Picture 6" descr="A map of a city&#10;&#10;Description automatically generated with medium confidence">
            <a:extLst>
              <a:ext uri="{FF2B5EF4-FFF2-40B4-BE49-F238E27FC236}">
                <a16:creationId xmlns:a16="http://schemas.microsoft.com/office/drawing/2014/main" id="{344D5E26-7BEE-6E63-C3E6-B268F7E6ECDC}"/>
              </a:ext>
            </a:extLst>
          </p:cNvPr>
          <p:cNvPicPr>
            <a:picLocks noChangeAspect="1"/>
          </p:cNvPicPr>
          <p:nvPr/>
        </p:nvPicPr>
        <p:blipFill>
          <a:blip r:embed="rId3"/>
          <a:stretch>
            <a:fillRect/>
          </a:stretch>
        </p:blipFill>
        <p:spPr>
          <a:xfrm>
            <a:off x="6253817" y="1443482"/>
            <a:ext cx="5294715" cy="3971036"/>
          </a:xfrm>
          <a:prstGeom prst="rect">
            <a:avLst/>
          </a:prstGeom>
        </p:spPr>
      </p:pic>
      <p:sp>
        <p:nvSpPr>
          <p:cNvPr id="8" name="TextBox 7">
            <a:extLst>
              <a:ext uri="{FF2B5EF4-FFF2-40B4-BE49-F238E27FC236}">
                <a16:creationId xmlns:a16="http://schemas.microsoft.com/office/drawing/2014/main" id="{455E9D1A-D45F-17EC-79E7-51934E649757}"/>
              </a:ext>
            </a:extLst>
          </p:cNvPr>
          <p:cNvSpPr txBox="1"/>
          <p:nvPr/>
        </p:nvSpPr>
        <p:spPr>
          <a:xfrm>
            <a:off x="7300913" y="5843588"/>
            <a:ext cx="2368982" cy="369332"/>
          </a:xfrm>
          <a:prstGeom prst="rect">
            <a:avLst/>
          </a:prstGeom>
          <a:noFill/>
        </p:spPr>
        <p:txBody>
          <a:bodyPr wrap="none" rtlCol="0">
            <a:spAutoFit/>
          </a:bodyPr>
          <a:lstStyle/>
          <a:p>
            <a:r>
              <a:rPr lang="en-US" dirty="0"/>
              <a:t>Central Park map, 1874</a:t>
            </a:r>
          </a:p>
        </p:txBody>
      </p:sp>
    </p:spTree>
    <p:extLst>
      <p:ext uri="{BB962C8B-B14F-4D97-AF65-F5344CB8AC3E}">
        <p14:creationId xmlns:p14="http://schemas.microsoft.com/office/powerpoint/2010/main" val="40190805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184</TotalTime>
  <Words>1138</Words>
  <Application>Microsoft Macintosh PowerPoint</Application>
  <PresentationFormat>Widescreen</PresentationFormat>
  <Paragraphs>93</Paragraphs>
  <Slides>47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47</vt:i4>
      </vt:variant>
    </vt:vector>
  </HeadingPairs>
  <TitlesOfParts>
    <vt:vector size="54" baseType="lpstr">
      <vt:lpstr>Arial</vt:lpstr>
      <vt:lpstr>Avenir-Next</vt:lpstr>
      <vt:lpstr>Calibri</vt:lpstr>
      <vt:lpstr>Calibri Light</vt:lpstr>
      <vt:lpstr>Lato</vt:lpstr>
      <vt:lpstr>Merriweather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Michelson, Bruce F</dc:creator>
  <cp:lastModifiedBy>Michelson, Bruce F</cp:lastModifiedBy>
  <cp:revision>6</cp:revision>
  <dcterms:created xsi:type="dcterms:W3CDTF">2023-02-28T15:13:05Z</dcterms:created>
  <dcterms:modified xsi:type="dcterms:W3CDTF">2023-03-13T00:52:17Z</dcterms:modified>
</cp:coreProperties>
</file>