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57" r:id="rId5"/>
    <p:sldId id="278" r:id="rId6"/>
    <p:sldId id="269" r:id="rId7"/>
    <p:sldId id="260" r:id="rId8"/>
    <p:sldId id="261" r:id="rId9"/>
    <p:sldId id="270" r:id="rId10"/>
    <p:sldId id="271" r:id="rId11"/>
    <p:sldId id="272" r:id="rId12"/>
    <p:sldId id="273" r:id="rId13"/>
    <p:sldId id="262" r:id="rId14"/>
    <p:sldId id="263" r:id="rId15"/>
    <p:sldId id="274" r:id="rId16"/>
    <p:sldId id="275" r:id="rId17"/>
    <p:sldId id="276" r:id="rId18"/>
    <p:sldId id="264" r:id="rId19"/>
    <p:sldId id="277" r:id="rId20"/>
    <p:sldId id="279" r:id="rId21"/>
    <p:sldId id="265" r:id="rId22"/>
    <p:sldId id="280" r:id="rId23"/>
    <p:sldId id="266" r:id="rId24"/>
    <p:sldId id="268" r:id="rId25"/>
    <p:sldId id="26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p:cViewPr varScale="1">
        <p:scale>
          <a:sx n="123" d="100"/>
          <a:sy n="123" d="100"/>
        </p:scale>
        <p:origin x="114"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B398B-74F5-8383-E0A5-CC78824F45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A98946-9381-D6EA-D4CA-3FDA5002CC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144F96-3723-5F55-54B2-5F77B9DC896C}"/>
              </a:ext>
            </a:extLst>
          </p:cNvPr>
          <p:cNvSpPr>
            <a:spLocks noGrp="1"/>
          </p:cNvSpPr>
          <p:nvPr>
            <p:ph type="dt" sz="half" idx="10"/>
          </p:nvPr>
        </p:nvSpPr>
        <p:spPr/>
        <p:txBody>
          <a:bodyPr/>
          <a:lstStyle/>
          <a:p>
            <a:fld id="{CE481F49-EB0A-468A-BBDA-0485CE809751}" type="datetimeFigureOut">
              <a:rPr lang="en-US" smtClean="0"/>
              <a:t>2/1/2023</a:t>
            </a:fld>
            <a:endParaRPr lang="en-US"/>
          </a:p>
        </p:txBody>
      </p:sp>
      <p:sp>
        <p:nvSpPr>
          <p:cNvPr id="5" name="Footer Placeholder 4">
            <a:extLst>
              <a:ext uri="{FF2B5EF4-FFF2-40B4-BE49-F238E27FC236}">
                <a16:creationId xmlns:a16="http://schemas.microsoft.com/office/drawing/2014/main" id="{5B720728-2865-A76C-0520-B803E4B3FA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890115-C5F7-4F5C-C42D-830AC6849ABB}"/>
              </a:ext>
            </a:extLst>
          </p:cNvPr>
          <p:cNvSpPr>
            <a:spLocks noGrp="1"/>
          </p:cNvSpPr>
          <p:nvPr>
            <p:ph type="sldNum" sz="quarter" idx="12"/>
          </p:nvPr>
        </p:nvSpPr>
        <p:spPr/>
        <p:txBody>
          <a:bodyPr/>
          <a:lstStyle/>
          <a:p>
            <a:fld id="{50A51B9A-8F3F-4676-B759-DFFE45096236}" type="slidenum">
              <a:rPr lang="en-US" smtClean="0"/>
              <a:t>‹#›</a:t>
            </a:fld>
            <a:endParaRPr lang="en-US"/>
          </a:p>
        </p:txBody>
      </p:sp>
    </p:spTree>
    <p:extLst>
      <p:ext uri="{BB962C8B-B14F-4D97-AF65-F5344CB8AC3E}">
        <p14:creationId xmlns:p14="http://schemas.microsoft.com/office/powerpoint/2010/main" val="839936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9DB21-4401-472B-35F4-B7B3B46E12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E39032-2072-1402-48AA-3ED97A0126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CED0D-30C7-BE3C-C36B-D72AC7938057}"/>
              </a:ext>
            </a:extLst>
          </p:cNvPr>
          <p:cNvSpPr>
            <a:spLocks noGrp="1"/>
          </p:cNvSpPr>
          <p:nvPr>
            <p:ph type="dt" sz="half" idx="10"/>
          </p:nvPr>
        </p:nvSpPr>
        <p:spPr/>
        <p:txBody>
          <a:bodyPr/>
          <a:lstStyle/>
          <a:p>
            <a:fld id="{CE481F49-EB0A-468A-BBDA-0485CE809751}" type="datetimeFigureOut">
              <a:rPr lang="en-US" smtClean="0"/>
              <a:t>2/1/2023</a:t>
            </a:fld>
            <a:endParaRPr lang="en-US"/>
          </a:p>
        </p:txBody>
      </p:sp>
      <p:sp>
        <p:nvSpPr>
          <p:cNvPr id="5" name="Footer Placeholder 4">
            <a:extLst>
              <a:ext uri="{FF2B5EF4-FFF2-40B4-BE49-F238E27FC236}">
                <a16:creationId xmlns:a16="http://schemas.microsoft.com/office/drawing/2014/main" id="{C01501F0-0719-B45B-AEDE-5302A8801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4FC40-8597-2C86-99B8-EBCCC7FBF058}"/>
              </a:ext>
            </a:extLst>
          </p:cNvPr>
          <p:cNvSpPr>
            <a:spLocks noGrp="1"/>
          </p:cNvSpPr>
          <p:nvPr>
            <p:ph type="sldNum" sz="quarter" idx="12"/>
          </p:nvPr>
        </p:nvSpPr>
        <p:spPr/>
        <p:txBody>
          <a:bodyPr/>
          <a:lstStyle/>
          <a:p>
            <a:fld id="{50A51B9A-8F3F-4676-B759-DFFE45096236}" type="slidenum">
              <a:rPr lang="en-US" smtClean="0"/>
              <a:t>‹#›</a:t>
            </a:fld>
            <a:endParaRPr lang="en-US"/>
          </a:p>
        </p:txBody>
      </p:sp>
    </p:spTree>
    <p:extLst>
      <p:ext uri="{BB962C8B-B14F-4D97-AF65-F5344CB8AC3E}">
        <p14:creationId xmlns:p14="http://schemas.microsoft.com/office/powerpoint/2010/main" val="1858243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208311-A795-FB56-4695-212AE18A2A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52668E-897B-92C3-7150-1ADDDDFE1D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99F5E7-6DEE-334D-02AA-07181D49AB68}"/>
              </a:ext>
            </a:extLst>
          </p:cNvPr>
          <p:cNvSpPr>
            <a:spLocks noGrp="1"/>
          </p:cNvSpPr>
          <p:nvPr>
            <p:ph type="dt" sz="half" idx="10"/>
          </p:nvPr>
        </p:nvSpPr>
        <p:spPr/>
        <p:txBody>
          <a:bodyPr/>
          <a:lstStyle/>
          <a:p>
            <a:fld id="{CE481F49-EB0A-468A-BBDA-0485CE809751}" type="datetimeFigureOut">
              <a:rPr lang="en-US" smtClean="0"/>
              <a:t>2/1/2023</a:t>
            </a:fld>
            <a:endParaRPr lang="en-US"/>
          </a:p>
        </p:txBody>
      </p:sp>
      <p:sp>
        <p:nvSpPr>
          <p:cNvPr id="5" name="Footer Placeholder 4">
            <a:extLst>
              <a:ext uri="{FF2B5EF4-FFF2-40B4-BE49-F238E27FC236}">
                <a16:creationId xmlns:a16="http://schemas.microsoft.com/office/drawing/2014/main" id="{03877F05-2F73-04F4-3E8A-4FFFA63734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B3319-4136-62BD-67C7-2DF0734722CB}"/>
              </a:ext>
            </a:extLst>
          </p:cNvPr>
          <p:cNvSpPr>
            <a:spLocks noGrp="1"/>
          </p:cNvSpPr>
          <p:nvPr>
            <p:ph type="sldNum" sz="quarter" idx="12"/>
          </p:nvPr>
        </p:nvSpPr>
        <p:spPr/>
        <p:txBody>
          <a:bodyPr/>
          <a:lstStyle/>
          <a:p>
            <a:fld id="{50A51B9A-8F3F-4676-B759-DFFE45096236}" type="slidenum">
              <a:rPr lang="en-US" smtClean="0"/>
              <a:t>‹#›</a:t>
            </a:fld>
            <a:endParaRPr lang="en-US"/>
          </a:p>
        </p:txBody>
      </p:sp>
    </p:spTree>
    <p:extLst>
      <p:ext uri="{BB962C8B-B14F-4D97-AF65-F5344CB8AC3E}">
        <p14:creationId xmlns:p14="http://schemas.microsoft.com/office/powerpoint/2010/main" val="1819122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6A7D-8B04-7FA5-36E5-BCAF28E2D8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8EEAF1-63B8-417B-7E5B-92B1435D6F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4BC641-E211-3BE0-8B37-D26DF8E8B577}"/>
              </a:ext>
            </a:extLst>
          </p:cNvPr>
          <p:cNvSpPr>
            <a:spLocks noGrp="1"/>
          </p:cNvSpPr>
          <p:nvPr>
            <p:ph type="dt" sz="half" idx="10"/>
          </p:nvPr>
        </p:nvSpPr>
        <p:spPr/>
        <p:txBody>
          <a:bodyPr/>
          <a:lstStyle/>
          <a:p>
            <a:fld id="{CE481F49-EB0A-468A-BBDA-0485CE809751}" type="datetimeFigureOut">
              <a:rPr lang="en-US" smtClean="0"/>
              <a:t>2/1/2023</a:t>
            </a:fld>
            <a:endParaRPr lang="en-US"/>
          </a:p>
        </p:txBody>
      </p:sp>
      <p:sp>
        <p:nvSpPr>
          <p:cNvPr id="5" name="Footer Placeholder 4">
            <a:extLst>
              <a:ext uri="{FF2B5EF4-FFF2-40B4-BE49-F238E27FC236}">
                <a16:creationId xmlns:a16="http://schemas.microsoft.com/office/drawing/2014/main" id="{D397245B-4522-E4E5-5DB0-74762CAEF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E01B7B-6825-8DEE-4DB4-B1B6326EBCC6}"/>
              </a:ext>
            </a:extLst>
          </p:cNvPr>
          <p:cNvSpPr>
            <a:spLocks noGrp="1"/>
          </p:cNvSpPr>
          <p:nvPr>
            <p:ph type="sldNum" sz="quarter" idx="12"/>
          </p:nvPr>
        </p:nvSpPr>
        <p:spPr/>
        <p:txBody>
          <a:bodyPr/>
          <a:lstStyle/>
          <a:p>
            <a:fld id="{50A51B9A-8F3F-4676-B759-DFFE45096236}" type="slidenum">
              <a:rPr lang="en-US" smtClean="0"/>
              <a:t>‹#›</a:t>
            </a:fld>
            <a:endParaRPr lang="en-US"/>
          </a:p>
        </p:txBody>
      </p:sp>
    </p:spTree>
    <p:extLst>
      <p:ext uri="{BB962C8B-B14F-4D97-AF65-F5344CB8AC3E}">
        <p14:creationId xmlns:p14="http://schemas.microsoft.com/office/powerpoint/2010/main" val="514628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98D60-4D58-A035-10F3-3513A364B8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C9D325-8F91-917E-BD55-33524CECE4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8373D2-14D1-0547-0320-87F17D2061DC}"/>
              </a:ext>
            </a:extLst>
          </p:cNvPr>
          <p:cNvSpPr>
            <a:spLocks noGrp="1"/>
          </p:cNvSpPr>
          <p:nvPr>
            <p:ph type="dt" sz="half" idx="10"/>
          </p:nvPr>
        </p:nvSpPr>
        <p:spPr/>
        <p:txBody>
          <a:bodyPr/>
          <a:lstStyle/>
          <a:p>
            <a:fld id="{CE481F49-EB0A-468A-BBDA-0485CE809751}" type="datetimeFigureOut">
              <a:rPr lang="en-US" smtClean="0"/>
              <a:t>2/1/2023</a:t>
            </a:fld>
            <a:endParaRPr lang="en-US"/>
          </a:p>
        </p:txBody>
      </p:sp>
      <p:sp>
        <p:nvSpPr>
          <p:cNvPr id="5" name="Footer Placeholder 4">
            <a:extLst>
              <a:ext uri="{FF2B5EF4-FFF2-40B4-BE49-F238E27FC236}">
                <a16:creationId xmlns:a16="http://schemas.microsoft.com/office/drawing/2014/main" id="{5AA0F566-AB7A-1CC2-F4DA-E6610890B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AD78A-AC44-AD11-1E87-7CA27CC50120}"/>
              </a:ext>
            </a:extLst>
          </p:cNvPr>
          <p:cNvSpPr>
            <a:spLocks noGrp="1"/>
          </p:cNvSpPr>
          <p:nvPr>
            <p:ph type="sldNum" sz="quarter" idx="12"/>
          </p:nvPr>
        </p:nvSpPr>
        <p:spPr/>
        <p:txBody>
          <a:bodyPr/>
          <a:lstStyle/>
          <a:p>
            <a:fld id="{50A51B9A-8F3F-4676-B759-DFFE45096236}" type="slidenum">
              <a:rPr lang="en-US" smtClean="0"/>
              <a:t>‹#›</a:t>
            </a:fld>
            <a:endParaRPr lang="en-US"/>
          </a:p>
        </p:txBody>
      </p:sp>
    </p:spTree>
    <p:extLst>
      <p:ext uri="{BB962C8B-B14F-4D97-AF65-F5344CB8AC3E}">
        <p14:creationId xmlns:p14="http://schemas.microsoft.com/office/powerpoint/2010/main" val="1093506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BB605-3B9E-0F40-BB3E-72DDD6D67B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0456D-BA9D-07E2-14B4-0C5826F981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D262F6-C9F5-01DB-0A59-AC833F1B15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F8E47F-788A-D934-829D-370088AABC4F}"/>
              </a:ext>
            </a:extLst>
          </p:cNvPr>
          <p:cNvSpPr>
            <a:spLocks noGrp="1"/>
          </p:cNvSpPr>
          <p:nvPr>
            <p:ph type="dt" sz="half" idx="10"/>
          </p:nvPr>
        </p:nvSpPr>
        <p:spPr/>
        <p:txBody>
          <a:bodyPr/>
          <a:lstStyle/>
          <a:p>
            <a:fld id="{CE481F49-EB0A-468A-BBDA-0485CE809751}" type="datetimeFigureOut">
              <a:rPr lang="en-US" smtClean="0"/>
              <a:t>2/1/2023</a:t>
            </a:fld>
            <a:endParaRPr lang="en-US"/>
          </a:p>
        </p:txBody>
      </p:sp>
      <p:sp>
        <p:nvSpPr>
          <p:cNvPr id="6" name="Footer Placeholder 5">
            <a:extLst>
              <a:ext uri="{FF2B5EF4-FFF2-40B4-BE49-F238E27FC236}">
                <a16:creationId xmlns:a16="http://schemas.microsoft.com/office/drawing/2014/main" id="{1DF700C7-D849-F6B7-96A8-73FDCBA713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AFE42-FA40-D342-5BB2-3EC253F76F31}"/>
              </a:ext>
            </a:extLst>
          </p:cNvPr>
          <p:cNvSpPr>
            <a:spLocks noGrp="1"/>
          </p:cNvSpPr>
          <p:nvPr>
            <p:ph type="sldNum" sz="quarter" idx="12"/>
          </p:nvPr>
        </p:nvSpPr>
        <p:spPr/>
        <p:txBody>
          <a:bodyPr/>
          <a:lstStyle/>
          <a:p>
            <a:fld id="{50A51B9A-8F3F-4676-B759-DFFE45096236}" type="slidenum">
              <a:rPr lang="en-US" smtClean="0"/>
              <a:t>‹#›</a:t>
            </a:fld>
            <a:endParaRPr lang="en-US"/>
          </a:p>
        </p:txBody>
      </p:sp>
    </p:spTree>
    <p:extLst>
      <p:ext uri="{BB962C8B-B14F-4D97-AF65-F5344CB8AC3E}">
        <p14:creationId xmlns:p14="http://schemas.microsoft.com/office/powerpoint/2010/main" val="517937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84828-C42D-4A76-556D-73477FF070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3EEAD3-E446-E65E-A50D-92C6CFDB4D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8728DD-1CEA-A4E5-48A0-6685CF3C73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FC3965-6AE0-2C25-3C65-5D579A99D0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BD805D-7D30-EC2E-7AA7-6E10E281D7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D978A9-5036-094F-6F36-11D5C020126A}"/>
              </a:ext>
            </a:extLst>
          </p:cNvPr>
          <p:cNvSpPr>
            <a:spLocks noGrp="1"/>
          </p:cNvSpPr>
          <p:nvPr>
            <p:ph type="dt" sz="half" idx="10"/>
          </p:nvPr>
        </p:nvSpPr>
        <p:spPr/>
        <p:txBody>
          <a:bodyPr/>
          <a:lstStyle/>
          <a:p>
            <a:fld id="{CE481F49-EB0A-468A-BBDA-0485CE809751}" type="datetimeFigureOut">
              <a:rPr lang="en-US" smtClean="0"/>
              <a:t>2/1/2023</a:t>
            </a:fld>
            <a:endParaRPr lang="en-US"/>
          </a:p>
        </p:txBody>
      </p:sp>
      <p:sp>
        <p:nvSpPr>
          <p:cNvPr id="8" name="Footer Placeholder 7">
            <a:extLst>
              <a:ext uri="{FF2B5EF4-FFF2-40B4-BE49-F238E27FC236}">
                <a16:creationId xmlns:a16="http://schemas.microsoft.com/office/drawing/2014/main" id="{92EA4BC9-87A5-B195-A174-F1F83B8F8B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FDB61A-66B9-239E-6327-38E333C4C1E0}"/>
              </a:ext>
            </a:extLst>
          </p:cNvPr>
          <p:cNvSpPr>
            <a:spLocks noGrp="1"/>
          </p:cNvSpPr>
          <p:nvPr>
            <p:ph type="sldNum" sz="quarter" idx="12"/>
          </p:nvPr>
        </p:nvSpPr>
        <p:spPr/>
        <p:txBody>
          <a:bodyPr/>
          <a:lstStyle/>
          <a:p>
            <a:fld id="{50A51B9A-8F3F-4676-B759-DFFE45096236}" type="slidenum">
              <a:rPr lang="en-US" smtClean="0"/>
              <a:t>‹#›</a:t>
            </a:fld>
            <a:endParaRPr lang="en-US"/>
          </a:p>
        </p:txBody>
      </p:sp>
    </p:spTree>
    <p:extLst>
      <p:ext uri="{BB962C8B-B14F-4D97-AF65-F5344CB8AC3E}">
        <p14:creationId xmlns:p14="http://schemas.microsoft.com/office/powerpoint/2010/main" val="3785825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3B93-4357-ADD0-31AB-6C56943833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AA64EC-71AB-C02D-B12C-F3207DB21AE6}"/>
              </a:ext>
            </a:extLst>
          </p:cNvPr>
          <p:cNvSpPr>
            <a:spLocks noGrp="1"/>
          </p:cNvSpPr>
          <p:nvPr>
            <p:ph type="dt" sz="half" idx="10"/>
          </p:nvPr>
        </p:nvSpPr>
        <p:spPr/>
        <p:txBody>
          <a:bodyPr/>
          <a:lstStyle/>
          <a:p>
            <a:fld id="{CE481F49-EB0A-468A-BBDA-0485CE809751}" type="datetimeFigureOut">
              <a:rPr lang="en-US" smtClean="0"/>
              <a:t>2/1/2023</a:t>
            </a:fld>
            <a:endParaRPr lang="en-US"/>
          </a:p>
        </p:txBody>
      </p:sp>
      <p:sp>
        <p:nvSpPr>
          <p:cNvPr id="4" name="Footer Placeholder 3">
            <a:extLst>
              <a:ext uri="{FF2B5EF4-FFF2-40B4-BE49-F238E27FC236}">
                <a16:creationId xmlns:a16="http://schemas.microsoft.com/office/drawing/2014/main" id="{DA444C08-B1BF-FECD-CF04-B2EA7F60B2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89967F-1A32-94FF-CF6E-D952BA2DC0B4}"/>
              </a:ext>
            </a:extLst>
          </p:cNvPr>
          <p:cNvSpPr>
            <a:spLocks noGrp="1"/>
          </p:cNvSpPr>
          <p:nvPr>
            <p:ph type="sldNum" sz="quarter" idx="12"/>
          </p:nvPr>
        </p:nvSpPr>
        <p:spPr/>
        <p:txBody>
          <a:bodyPr/>
          <a:lstStyle/>
          <a:p>
            <a:fld id="{50A51B9A-8F3F-4676-B759-DFFE45096236}" type="slidenum">
              <a:rPr lang="en-US" smtClean="0"/>
              <a:t>‹#›</a:t>
            </a:fld>
            <a:endParaRPr lang="en-US"/>
          </a:p>
        </p:txBody>
      </p:sp>
    </p:spTree>
    <p:extLst>
      <p:ext uri="{BB962C8B-B14F-4D97-AF65-F5344CB8AC3E}">
        <p14:creationId xmlns:p14="http://schemas.microsoft.com/office/powerpoint/2010/main" val="4180610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7B68DA-5820-B7EE-B8BC-2161972EF165}"/>
              </a:ext>
            </a:extLst>
          </p:cNvPr>
          <p:cNvSpPr>
            <a:spLocks noGrp="1"/>
          </p:cNvSpPr>
          <p:nvPr>
            <p:ph type="dt" sz="half" idx="10"/>
          </p:nvPr>
        </p:nvSpPr>
        <p:spPr/>
        <p:txBody>
          <a:bodyPr/>
          <a:lstStyle/>
          <a:p>
            <a:fld id="{CE481F49-EB0A-468A-BBDA-0485CE809751}" type="datetimeFigureOut">
              <a:rPr lang="en-US" smtClean="0"/>
              <a:t>2/1/2023</a:t>
            </a:fld>
            <a:endParaRPr lang="en-US"/>
          </a:p>
        </p:txBody>
      </p:sp>
      <p:sp>
        <p:nvSpPr>
          <p:cNvPr id="3" name="Footer Placeholder 2">
            <a:extLst>
              <a:ext uri="{FF2B5EF4-FFF2-40B4-BE49-F238E27FC236}">
                <a16:creationId xmlns:a16="http://schemas.microsoft.com/office/drawing/2014/main" id="{FC63E7F0-75FE-620E-5916-1BF4ADECD4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16656B-0096-8261-3084-625C96400F2E}"/>
              </a:ext>
            </a:extLst>
          </p:cNvPr>
          <p:cNvSpPr>
            <a:spLocks noGrp="1"/>
          </p:cNvSpPr>
          <p:nvPr>
            <p:ph type="sldNum" sz="quarter" idx="12"/>
          </p:nvPr>
        </p:nvSpPr>
        <p:spPr/>
        <p:txBody>
          <a:bodyPr/>
          <a:lstStyle/>
          <a:p>
            <a:fld id="{50A51B9A-8F3F-4676-B759-DFFE45096236}" type="slidenum">
              <a:rPr lang="en-US" smtClean="0"/>
              <a:t>‹#›</a:t>
            </a:fld>
            <a:endParaRPr lang="en-US"/>
          </a:p>
        </p:txBody>
      </p:sp>
    </p:spTree>
    <p:extLst>
      <p:ext uri="{BB962C8B-B14F-4D97-AF65-F5344CB8AC3E}">
        <p14:creationId xmlns:p14="http://schemas.microsoft.com/office/powerpoint/2010/main" val="1931722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C8B33-C8D4-DDE6-A2B2-61A3D424C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33D1EB-D873-C0F4-BCAF-8AA178B59C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DFD74E-1FDB-39C7-AB50-FF218B60F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972CF1-C351-28B6-E253-6A156C445BCC}"/>
              </a:ext>
            </a:extLst>
          </p:cNvPr>
          <p:cNvSpPr>
            <a:spLocks noGrp="1"/>
          </p:cNvSpPr>
          <p:nvPr>
            <p:ph type="dt" sz="half" idx="10"/>
          </p:nvPr>
        </p:nvSpPr>
        <p:spPr/>
        <p:txBody>
          <a:bodyPr/>
          <a:lstStyle/>
          <a:p>
            <a:fld id="{CE481F49-EB0A-468A-BBDA-0485CE809751}" type="datetimeFigureOut">
              <a:rPr lang="en-US" smtClean="0"/>
              <a:t>2/1/2023</a:t>
            </a:fld>
            <a:endParaRPr lang="en-US"/>
          </a:p>
        </p:txBody>
      </p:sp>
      <p:sp>
        <p:nvSpPr>
          <p:cNvPr id="6" name="Footer Placeholder 5">
            <a:extLst>
              <a:ext uri="{FF2B5EF4-FFF2-40B4-BE49-F238E27FC236}">
                <a16:creationId xmlns:a16="http://schemas.microsoft.com/office/drawing/2014/main" id="{22532BEE-1889-5A5E-0C02-C77105F71C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B04C9B-61B6-9C6E-3FB2-E09B24F903B1}"/>
              </a:ext>
            </a:extLst>
          </p:cNvPr>
          <p:cNvSpPr>
            <a:spLocks noGrp="1"/>
          </p:cNvSpPr>
          <p:nvPr>
            <p:ph type="sldNum" sz="quarter" idx="12"/>
          </p:nvPr>
        </p:nvSpPr>
        <p:spPr/>
        <p:txBody>
          <a:bodyPr/>
          <a:lstStyle/>
          <a:p>
            <a:fld id="{50A51B9A-8F3F-4676-B759-DFFE45096236}" type="slidenum">
              <a:rPr lang="en-US" smtClean="0"/>
              <a:t>‹#›</a:t>
            </a:fld>
            <a:endParaRPr lang="en-US"/>
          </a:p>
        </p:txBody>
      </p:sp>
    </p:spTree>
    <p:extLst>
      <p:ext uri="{BB962C8B-B14F-4D97-AF65-F5344CB8AC3E}">
        <p14:creationId xmlns:p14="http://schemas.microsoft.com/office/powerpoint/2010/main" val="3564220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BCBD8-D755-5527-336F-A67F26DD42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C4240D-D56E-ED53-716E-6EA72B9E41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B4C323-178C-EACD-088A-2A874F844B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D09CB4-2755-FCCC-862A-4BC6E62E84EF}"/>
              </a:ext>
            </a:extLst>
          </p:cNvPr>
          <p:cNvSpPr>
            <a:spLocks noGrp="1"/>
          </p:cNvSpPr>
          <p:nvPr>
            <p:ph type="dt" sz="half" idx="10"/>
          </p:nvPr>
        </p:nvSpPr>
        <p:spPr/>
        <p:txBody>
          <a:bodyPr/>
          <a:lstStyle/>
          <a:p>
            <a:fld id="{CE481F49-EB0A-468A-BBDA-0485CE809751}" type="datetimeFigureOut">
              <a:rPr lang="en-US" smtClean="0"/>
              <a:t>2/1/2023</a:t>
            </a:fld>
            <a:endParaRPr lang="en-US"/>
          </a:p>
        </p:txBody>
      </p:sp>
      <p:sp>
        <p:nvSpPr>
          <p:cNvPr id="6" name="Footer Placeholder 5">
            <a:extLst>
              <a:ext uri="{FF2B5EF4-FFF2-40B4-BE49-F238E27FC236}">
                <a16:creationId xmlns:a16="http://schemas.microsoft.com/office/drawing/2014/main" id="{BC024B24-B466-8A5F-B7E7-6CF42299B5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8C9025-834C-CB8E-CCD9-5014A33D11A7}"/>
              </a:ext>
            </a:extLst>
          </p:cNvPr>
          <p:cNvSpPr>
            <a:spLocks noGrp="1"/>
          </p:cNvSpPr>
          <p:nvPr>
            <p:ph type="sldNum" sz="quarter" idx="12"/>
          </p:nvPr>
        </p:nvSpPr>
        <p:spPr/>
        <p:txBody>
          <a:bodyPr/>
          <a:lstStyle/>
          <a:p>
            <a:fld id="{50A51B9A-8F3F-4676-B759-DFFE45096236}" type="slidenum">
              <a:rPr lang="en-US" smtClean="0"/>
              <a:t>‹#›</a:t>
            </a:fld>
            <a:endParaRPr lang="en-US"/>
          </a:p>
        </p:txBody>
      </p:sp>
    </p:spTree>
    <p:extLst>
      <p:ext uri="{BB962C8B-B14F-4D97-AF65-F5344CB8AC3E}">
        <p14:creationId xmlns:p14="http://schemas.microsoft.com/office/powerpoint/2010/main" val="3736593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F31BA9-3E3E-F482-E89A-C0678A18A8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6BCE3A-7560-9DF6-3E1F-7D6861D5BE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D821D-5BF0-DA66-02E7-E968EE9CB1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481F49-EB0A-468A-BBDA-0485CE809751}" type="datetimeFigureOut">
              <a:rPr lang="en-US" smtClean="0"/>
              <a:t>2/1/2023</a:t>
            </a:fld>
            <a:endParaRPr lang="en-US"/>
          </a:p>
        </p:txBody>
      </p:sp>
      <p:sp>
        <p:nvSpPr>
          <p:cNvPr id="5" name="Footer Placeholder 4">
            <a:extLst>
              <a:ext uri="{FF2B5EF4-FFF2-40B4-BE49-F238E27FC236}">
                <a16:creationId xmlns:a16="http://schemas.microsoft.com/office/drawing/2014/main" id="{06FECD1F-6C01-5AC9-4539-B687FCDA93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C0B696-2DF4-81DE-D18C-61A56EAE77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A51B9A-8F3F-4676-B759-DFFE45096236}" type="slidenum">
              <a:rPr lang="en-US" smtClean="0"/>
              <a:t>‹#›</a:t>
            </a:fld>
            <a:endParaRPr lang="en-US"/>
          </a:p>
        </p:txBody>
      </p:sp>
    </p:spTree>
    <p:extLst>
      <p:ext uri="{BB962C8B-B14F-4D97-AF65-F5344CB8AC3E}">
        <p14:creationId xmlns:p14="http://schemas.microsoft.com/office/powerpoint/2010/main" val="267629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hyperlink" Target="https://en.wikipedia.org/wiki/Ornithologist" TargetMode="External"/><Relationship Id="rId13" Type="http://schemas.openxmlformats.org/officeDocument/2006/relationships/hyperlink" Target="https://en.wikipedia.org/wiki/The_World_Until_Yesterday" TargetMode="External"/><Relationship Id="rId18" Type="http://schemas.openxmlformats.org/officeDocument/2006/relationships/hyperlink" Target="https://en.wikipedia.org/wiki/Anthropology" TargetMode="External"/><Relationship Id="rId3" Type="http://schemas.openxmlformats.org/officeDocument/2006/relationships/hyperlink" Target="https://en.wikipedia.org/wiki/Jared_Diamond" TargetMode="External"/><Relationship Id="rId21" Type="http://schemas.openxmlformats.org/officeDocument/2006/relationships/hyperlink" Target="https://en.wikipedia.org/wiki/Evolutionary_biology" TargetMode="External"/><Relationship Id="rId7" Type="http://schemas.openxmlformats.org/officeDocument/2006/relationships/hyperlink" Target="https://en.wikipedia.org/wiki/Geographer" TargetMode="External"/><Relationship Id="rId12" Type="http://schemas.openxmlformats.org/officeDocument/2006/relationships/hyperlink" Target="https://en.wikipedia.org/wiki/Collapse:_How_Societies_Choose_to_Fail_or_Succeed" TargetMode="External"/><Relationship Id="rId17" Type="http://schemas.openxmlformats.org/officeDocument/2006/relationships/hyperlink" Target="https://en.wikipedia.org/wiki/Jared_Diamond#cite_note-ReferenceA-1" TargetMode="External"/><Relationship Id="rId2" Type="http://schemas.openxmlformats.org/officeDocument/2006/relationships/hyperlink" Target="https://en.wikipedia.org/wiki/Popular_science" TargetMode="External"/><Relationship Id="rId16" Type="http://schemas.openxmlformats.org/officeDocument/2006/relationships/hyperlink" Target="https://en.wikipedia.org/wiki/Physiology" TargetMode="External"/><Relationship Id="rId20" Type="http://schemas.openxmlformats.org/officeDocument/2006/relationships/hyperlink" Target="https://en.wikipedia.org/wiki/Geography" TargetMode="External"/><Relationship Id="rId1" Type="http://schemas.openxmlformats.org/officeDocument/2006/relationships/slideLayout" Target="../slideLayouts/slideLayout4.xml"/><Relationship Id="rId6" Type="http://schemas.openxmlformats.org/officeDocument/2006/relationships/hyperlink" Target="https://en.wikipedia.org/wiki/Conflict_resolution" TargetMode="External"/><Relationship Id="rId11" Type="http://schemas.openxmlformats.org/officeDocument/2006/relationships/hyperlink" Target="https://en.wikipedia.org/wiki/1998_Pulitzer_Prize" TargetMode="External"/><Relationship Id="rId5" Type="http://schemas.openxmlformats.org/officeDocument/2006/relationships/hyperlink" Target="https://en.wikipedia.org/wiki/Traditional_society" TargetMode="External"/><Relationship Id="rId15" Type="http://schemas.openxmlformats.org/officeDocument/2006/relationships/hyperlink" Target="https://en.wikipedia.org/wiki/Biochemistry" TargetMode="External"/><Relationship Id="rId23" Type="http://schemas.openxmlformats.org/officeDocument/2006/relationships/image" Target="../media/image9.jpeg"/><Relationship Id="rId10" Type="http://schemas.openxmlformats.org/officeDocument/2006/relationships/hyperlink" Target="https://en.wikipedia.org/wiki/Guns,_Germs,_and_Steel" TargetMode="External"/><Relationship Id="rId19" Type="http://schemas.openxmlformats.org/officeDocument/2006/relationships/hyperlink" Target="https://en.wikipedia.org/wiki/Ecology" TargetMode="External"/><Relationship Id="rId4" Type="http://schemas.openxmlformats.org/officeDocument/2006/relationships/hyperlink" Target="https://en.wikipedia.org/wiki/Western_world" TargetMode="External"/><Relationship Id="rId9" Type="http://schemas.openxmlformats.org/officeDocument/2006/relationships/hyperlink" Target="https://en.wikipedia.org/wiki/The_Third_Chimpanzee" TargetMode="External"/><Relationship Id="rId14" Type="http://schemas.openxmlformats.org/officeDocument/2006/relationships/hyperlink" Target="https://en.wikipedia.org/wiki/Upheaval:_How_Nations_Cope_with_Crisis_and_Change" TargetMode="External"/><Relationship Id="rId22" Type="http://schemas.openxmlformats.org/officeDocument/2006/relationships/hyperlink" Target="https://en.wikipedia.org/wiki/University_of_California,_Los_Angeles"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Allegory" TargetMode="External"/><Relationship Id="rId2" Type="http://schemas.openxmlformats.org/officeDocument/2006/relationships/image" Target="../media/image11.jpeg"/><Relationship Id="rId1" Type="http://schemas.openxmlformats.org/officeDocument/2006/relationships/slideLayout" Target="../slideLayouts/slideLayout4.xml"/><Relationship Id="rId5" Type="http://schemas.openxmlformats.org/officeDocument/2006/relationships/hyperlink" Target="https://en.wikipedia.org/wiki/National_Convention" TargetMode="External"/><Relationship Id="rId4" Type="http://schemas.openxmlformats.org/officeDocument/2006/relationships/hyperlink" Target="https://en.wikipedia.org/wiki/Nicolas_Henri_Jeaurat_de_Bertry"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Thomas_Hobbes" TargetMode="External"/><Relationship Id="rId2" Type="http://schemas.openxmlformats.org/officeDocument/2006/relationships/hyperlink" Target="https://en.wikipedia.org/wiki/Leviathan_(book)" TargetMode="Externa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hyperlink" Target="https://en.wikipedia.org/wiki/Abraham_Bosse"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en.wikipedia.org/wiki/Geometry" TargetMode="External"/><Relationship Id="rId3" Type="http://schemas.openxmlformats.org/officeDocument/2006/relationships/hyperlink" Target="https://en.wikipedia.org/wiki/Philosopher" TargetMode="External"/><Relationship Id="rId7" Type="http://schemas.openxmlformats.org/officeDocument/2006/relationships/hyperlink" Target="https://en.wikipedia.org/wiki/Jurisprudence" TargetMode="External"/><Relationship Id="rId12" Type="http://schemas.openxmlformats.org/officeDocument/2006/relationships/image" Target="../media/image13.jpeg"/><Relationship Id="rId2" Type="http://schemas.openxmlformats.org/officeDocument/2006/relationships/hyperlink" Target="https://en.wikipedia.org/wiki/English_people" TargetMode="External"/><Relationship Id="rId1" Type="http://schemas.openxmlformats.org/officeDocument/2006/relationships/slideLayout" Target="../slideLayouts/slideLayout4.xml"/><Relationship Id="rId6" Type="http://schemas.openxmlformats.org/officeDocument/2006/relationships/hyperlink" Target="https://en.wikipedia.org/wiki/History" TargetMode="External"/><Relationship Id="rId11" Type="http://schemas.openxmlformats.org/officeDocument/2006/relationships/hyperlink" Target="https://en.wikipedia.org/wiki/Philosophy" TargetMode="External"/><Relationship Id="rId5" Type="http://schemas.openxmlformats.org/officeDocument/2006/relationships/hyperlink" Target="https://en.wikipedia.org/wiki/Social_contract" TargetMode="External"/><Relationship Id="rId10" Type="http://schemas.openxmlformats.org/officeDocument/2006/relationships/hyperlink" Target="https://en.wikipedia.org/wiki/Ethics" TargetMode="External"/><Relationship Id="rId4" Type="http://schemas.openxmlformats.org/officeDocument/2006/relationships/hyperlink" Target="https://en.wikipedia.org/wiki/Leviathan_(Hobbes_book)" TargetMode="External"/><Relationship Id="rId9" Type="http://schemas.openxmlformats.org/officeDocument/2006/relationships/hyperlink" Target="https://en.wikipedia.org/wiki/Theology"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Steven_Pinker" TargetMode="External"/><Relationship Id="rId2" Type="http://schemas.openxmlformats.org/officeDocument/2006/relationships/hyperlink" Target="https://en.wikipedia.org/wiki/Computational_theory_of_mind" TargetMode="Externa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hyperlink" Target="https://en.wikipedia.org/wiki/Violence"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en.wikipedia.org/wiki/Upper_Paleolithic" TargetMode="External"/><Relationship Id="rId3" Type="http://schemas.openxmlformats.org/officeDocument/2006/relationships/hyperlink" Target="https://en.wikipedia.org/wiki/Limestone" TargetMode="External"/><Relationship Id="rId7" Type="http://schemas.openxmlformats.org/officeDocument/2006/relationships/hyperlink" Target="https://en.wikipedia.org/wiki/Stratigraphy" TargetMode="External"/><Relationship Id="rId2" Type="http://schemas.openxmlformats.org/officeDocument/2006/relationships/hyperlink" Target="https://en.wikipedia.org/wiki/Italian_language" TargetMode="External"/><Relationship Id="rId1" Type="http://schemas.openxmlformats.org/officeDocument/2006/relationships/slideLayout" Target="../slideLayouts/slideLayout4.xml"/><Relationship Id="rId6" Type="http://schemas.openxmlformats.org/officeDocument/2006/relationships/hyperlink" Target="https://en.wikipedia.org/wiki/Calabria" TargetMode="External"/><Relationship Id="rId5" Type="http://schemas.openxmlformats.org/officeDocument/2006/relationships/hyperlink" Target="https://en.wikipedia.org/wiki/Papasidero" TargetMode="External"/><Relationship Id="rId10" Type="http://schemas.openxmlformats.org/officeDocument/2006/relationships/image" Target="../media/image15.jpeg"/><Relationship Id="rId4" Type="http://schemas.openxmlformats.org/officeDocument/2006/relationships/hyperlink" Target="https://en.wikipedia.org/wiki/Pollino_National_Park" TargetMode="External"/><Relationship Id="rId9" Type="http://schemas.openxmlformats.org/officeDocument/2006/relationships/hyperlink" Target="https://en.wikipedia.org/wiki/Neolithic"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en.wikipedia.org/wiki/Biologist" TargetMode="External"/><Relationship Id="rId3" Type="http://schemas.openxmlformats.org/officeDocument/2006/relationships/hyperlink" Target="https://en.wikipedia.org/wiki/Yanomami" TargetMode="External"/><Relationship Id="rId7" Type="http://schemas.openxmlformats.org/officeDocument/2006/relationships/hyperlink" Target="https://en.wikipedia.org/wiki/Brazil" TargetMode="External"/><Relationship Id="rId2" Type="http://schemas.openxmlformats.org/officeDocument/2006/relationships/hyperlink" Target="https://en.wikipedia.org/wiki/Biography" TargetMode="External"/><Relationship Id="rId1" Type="http://schemas.openxmlformats.org/officeDocument/2006/relationships/slideLayout" Target="../slideLayouts/slideLayout4.xml"/><Relationship Id="rId6" Type="http://schemas.openxmlformats.org/officeDocument/2006/relationships/hyperlink" Target="https://en.wikipedia.org/wiki/Venezuela" TargetMode="External"/><Relationship Id="rId11" Type="http://schemas.openxmlformats.org/officeDocument/2006/relationships/image" Target="../media/image16.jpeg"/><Relationship Id="rId5" Type="http://schemas.openxmlformats.org/officeDocument/2006/relationships/hyperlink" Target="https://en.wikipedia.org/wiki/Amazon_rainforest" TargetMode="External"/><Relationship Id="rId10" Type="http://schemas.openxmlformats.org/officeDocument/2006/relationships/hyperlink" Target="https://en.wikipedia.org/w/index.php?title=Ettore_Biocca&amp;action=edit&amp;redlink=1" TargetMode="External"/><Relationship Id="rId4" Type="http://schemas.openxmlformats.org/officeDocument/2006/relationships/hyperlink" Target="https://en.wikipedia.org/wiki/Indigenous_peoples_in_South_America" TargetMode="External"/><Relationship Id="rId9" Type="http://schemas.openxmlformats.org/officeDocument/2006/relationships/hyperlink" Target="https://en.wikipedia.org/wiki/Anthropologist"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en.wikipedia.org/wiki/Beaver_Wars" TargetMode="External"/><Relationship Id="rId3" Type="http://schemas.openxmlformats.org/officeDocument/2006/relationships/hyperlink" Target="https://en.wikipedia.org/wiki/Michilimackinac" TargetMode="External"/><Relationship Id="rId7" Type="http://schemas.openxmlformats.org/officeDocument/2006/relationships/hyperlink" Target="https://en.wikipedia.org/wiki/The_Great_Peace_of_Montreal" TargetMode="External"/><Relationship Id="rId2" Type="http://schemas.openxmlformats.org/officeDocument/2006/relationships/hyperlink" Target="https://en.wikipedia.org/wiki/Wyandot_people" TargetMode="External"/><Relationship Id="rId1" Type="http://schemas.openxmlformats.org/officeDocument/2006/relationships/slideLayout" Target="../slideLayouts/slideLayout4.xml"/><Relationship Id="rId6" Type="http://schemas.openxmlformats.org/officeDocument/2006/relationships/hyperlink" Target="https://en.wikipedia.org/wiki/Iroquois" TargetMode="External"/><Relationship Id="rId5" Type="http://schemas.openxmlformats.org/officeDocument/2006/relationships/hyperlink" Target="https://en.wikipedia.org/wiki/Petun" TargetMode="External"/><Relationship Id="rId4" Type="http://schemas.openxmlformats.org/officeDocument/2006/relationships/hyperlink" Target="https://en.wikipedia.org/wiki/New_France" TargetMode="External"/><Relationship Id="rId9"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hyperlink" Target="https://en.wikipedia.org/wiki/Anarchism" TargetMode="External"/><Relationship Id="rId7" Type="http://schemas.openxmlformats.org/officeDocument/2006/relationships/hyperlink" Target="https://en.wikipedia.org/wiki/Occupy_movement" TargetMode="External"/><Relationship Id="rId2" Type="http://schemas.openxmlformats.org/officeDocument/2006/relationships/hyperlink" Target="https://en.wikipedia.org/wiki/Anthropologist" TargetMode="External"/><Relationship Id="rId1" Type="http://schemas.openxmlformats.org/officeDocument/2006/relationships/slideLayout" Target="../slideLayouts/slideLayout4.xml"/><Relationship Id="rId6" Type="http://schemas.openxmlformats.org/officeDocument/2006/relationships/hyperlink" Target="https://en.wikipedia.org/wiki/Bullshit_Jobs" TargetMode="External"/><Relationship Id="rId5" Type="http://schemas.openxmlformats.org/officeDocument/2006/relationships/hyperlink" Target="https://en.wikipedia.org/wiki/Debt:_The_First_5,000_Years" TargetMode="External"/><Relationship Id="rId4" Type="http://schemas.openxmlformats.org/officeDocument/2006/relationships/hyperlink" Target="https://en.wikipedia.org/wiki/Economic_anthropology" TargetMode="External"/><Relationship Id="rId9" Type="http://schemas.openxmlformats.org/officeDocument/2006/relationships/hyperlink" Target="https://www.theguardian.com/profile/david-priestland"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Mission_(Christian)" TargetMode="External"/><Relationship Id="rId2" Type="http://schemas.openxmlformats.org/officeDocument/2006/relationships/hyperlink" Target="https://en.wikipedia.org/wiki/Jesuit" TargetMode="Externa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hyperlink" Target="https://en.wikipedia.org/wiki/New_France"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en.wikipedia.org/wiki/Wisconsin" TargetMode="External"/><Relationship Id="rId7" Type="http://schemas.openxmlformats.org/officeDocument/2006/relationships/hyperlink" Target="https://en.wikipedia.org/wiki/Adario" TargetMode="External"/><Relationship Id="rId2" Type="http://schemas.openxmlformats.org/officeDocument/2006/relationships/hyperlink" Target="https://en.wikipedia.org/wiki/Canada" TargetMode="External"/><Relationship Id="rId1" Type="http://schemas.openxmlformats.org/officeDocument/2006/relationships/slideLayout" Target="../slideLayouts/slideLayout4.xml"/><Relationship Id="rId6" Type="http://schemas.openxmlformats.org/officeDocument/2006/relationships/hyperlink" Target="https://en.wikipedia.org/wiki/Christianity" TargetMode="External"/><Relationship Id="rId5" Type="http://schemas.openxmlformats.org/officeDocument/2006/relationships/hyperlink" Target="https://en.wikipedia.org/wiki/New_Voyages_to_North_America" TargetMode="External"/><Relationship Id="rId4" Type="http://schemas.openxmlformats.org/officeDocument/2006/relationships/hyperlink" Target="https://en.wikipedia.org/wiki/Minnesota"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hyperlink" Target="https://en.wikipedia.org/wiki/Steps_to_an_Ecology_of_Mind" TargetMode="External"/><Relationship Id="rId13" Type="http://schemas.openxmlformats.org/officeDocument/2006/relationships/hyperlink" Target="https://en.wikipedia.org/wiki/Macy_conferences" TargetMode="External"/><Relationship Id="rId18" Type="http://schemas.openxmlformats.org/officeDocument/2006/relationships/image" Target="../media/image20.jpeg"/><Relationship Id="rId3" Type="http://schemas.openxmlformats.org/officeDocument/2006/relationships/hyperlink" Target="https://en.wikipedia.org/wiki/Social_sciences" TargetMode="External"/><Relationship Id="rId7" Type="http://schemas.openxmlformats.org/officeDocument/2006/relationships/hyperlink" Target="https://en.wikipedia.org/wiki/Cybernetics" TargetMode="External"/><Relationship Id="rId12" Type="http://schemas.openxmlformats.org/officeDocument/2006/relationships/hyperlink" Target="https://en.wikipedia.org/wiki/Systems_theory" TargetMode="External"/><Relationship Id="rId17" Type="http://schemas.openxmlformats.org/officeDocument/2006/relationships/hyperlink" Target="https://en.wikipedia.org/wiki/American_Federation_of_Arts" TargetMode="External"/><Relationship Id="rId2" Type="http://schemas.openxmlformats.org/officeDocument/2006/relationships/hyperlink" Target="https://en.wikipedia.org/wiki/Anthropology" TargetMode="External"/><Relationship Id="rId16" Type="http://schemas.openxmlformats.org/officeDocument/2006/relationships/hyperlink" Target="https://en.wikipedia.org/wiki/Rudolph_Arnheim" TargetMode="External"/><Relationship Id="rId1" Type="http://schemas.openxmlformats.org/officeDocument/2006/relationships/slideLayout" Target="../slideLayouts/slideLayout4.xml"/><Relationship Id="rId6" Type="http://schemas.openxmlformats.org/officeDocument/2006/relationships/hyperlink" Target="https://en.wikipedia.org/wiki/Semiotics" TargetMode="External"/><Relationship Id="rId11" Type="http://schemas.openxmlformats.org/officeDocument/2006/relationships/hyperlink" Target="https://en.wikipedia.org/wiki/Schizophrenia" TargetMode="External"/><Relationship Id="rId5" Type="http://schemas.openxmlformats.org/officeDocument/2006/relationships/hyperlink" Target="https://en.wikipedia.org/wiki/Visual_anthropology" TargetMode="External"/><Relationship Id="rId15" Type="http://schemas.openxmlformats.org/officeDocument/2006/relationships/hyperlink" Target="https://en.wikipedia.org/wiki/Stewart_Brand" TargetMode="External"/><Relationship Id="rId10" Type="http://schemas.openxmlformats.org/officeDocument/2006/relationships/hyperlink" Target="https://en.wikipedia.org/wiki/Double_bind" TargetMode="External"/><Relationship Id="rId4" Type="http://schemas.openxmlformats.org/officeDocument/2006/relationships/hyperlink" Target="https://en.wikipedia.org/wiki/Linguistics" TargetMode="External"/><Relationship Id="rId9" Type="http://schemas.openxmlformats.org/officeDocument/2006/relationships/hyperlink" Target="https://en.wikipedia.org/wiki/Palo_Alto" TargetMode="External"/><Relationship Id="rId14" Type="http://schemas.openxmlformats.org/officeDocument/2006/relationships/hyperlink" Target="https://en.wikipedia.org/wiki/Epistemology"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en.wikipedia.org/wiki/Physiocrat" TargetMode="External"/><Relationship Id="rId2" Type="http://schemas.openxmlformats.org/officeDocument/2006/relationships/hyperlink" Target="https://en.wikipedia.org/wiki/Anne_Robert_Jacques_Turgot#cite_note-2" TargetMode="Externa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hyperlink" Target="http://collections.chateauversailles.fr/#c1f54bf2-38c5-4305-8c7b-b334223ec6d7" TargetMode="External"/><Relationship Id="rId4" Type="http://schemas.openxmlformats.org/officeDocument/2006/relationships/hyperlink" Target="https://en.wikipedia.org/wiki/en:Antoine_Graincour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hyperlink" Target="https://www.nytimes.com/2020/09/04/books/david-graeber-dead.html" TargetMode="External"/><Relationship Id="rId7" Type="http://schemas.openxmlformats.org/officeDocument/2006/relationships/hyperlink" Target="https://en.wikipedia.org/wiki/Iraqi_Kurdistan" TargetMode="External"/><Relationship Id="rId2" Type="http://schemas.openxmlformats.org/officeDocument/2006/relationships/hyperlink" Target="https://www.theatlantic.com/author/william-deresiewicz/" TargetMode="External"/><Relationship Id="rId1" Type="http://schemas.openxmlformats.org/officeDocument/2006/relationships/slideLayout" Target="../slideLayouts/slideLayout4.xml"/><Relationship Id="rId6" Type="http://schemas.openxmlformats.org/officeDocument/2006/relationships/hyperlink" Target="https://en.wikipedia.org/wiki/Sulaymaniyah_Museum" TargetMode="External"/><Relationship Id="rId5" Type="http://schemas.openxmlformats.org/officeDocument/2006/relationships/hyperlink" Target="https://en.wikipedia.org/wiki/University_College_London" TargetMode="External"/><Relationship Id="rId4" Type="http://schemas.openxmlformats.org/officeDocument/2006/relationships/hyperlink" Target="https://en.wikipedia.org/wiki/UCL_Institute_of_Archaeology"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s://youtu.be/8SJi0sHrEI4"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hyperlink" Target="https://en.wikipedia.org/wiki/University_of_Chicago" TargetMode="External"/><Relationship Id="rId3" Type="http://schemas.openxmlformats.org/officeDocument/2006/relationships/hyperlink" Target="https://en.wikipedia.org/wiki/Romanians" TargetMode="External"/><Relationship Id="rId7" Type="http://schemas.openxmlformats.org/officeDocument/2006/relationships/hyperlink" Target="https://en.wikipedia.org/wiki/Professor" TargetMode="External"/><Relationship Id="rId2" Type="http://schemas.openxmlformats.org/officeDocument/2006/relationships/hyperlink" Target="https://en.wikipedia.org/wiki/Old_Style_and_New_Style_dates" TargetMode="External"/><Relationship Id="rId1" Type="http://schemas.openxmlformats.org/officeDocument/2006/relationships/slideLayout" Target="../slideLayouts/slideLayout4.xml"/><Relationship Id="rId6" Type="http://schemas.openxmlformats.org/officeDocument/2006/relationships/hyperlink" Target="https://en.wikipedia.org/wiki/Philosopher" TargetMode="External"/><Relationship Id="rId5" Type="http://schemas.openxmlformats.org/officeDocument/2006/relationships/hyperlink" Target="https://en.wikipedia.org/wiki/Fiction_writer" TargetMode="External"/><Relationship Id="rId10" Type="http://schemas.openxmlformats.org/officeDocument/2006/relationships/image" Target="../media/image4.jpeg"/><Relationship Id="rId4" Type="http://schemas.openxmlformats.org/officeDocument/2006/relationships/hyperlink" Target="https://en.wikipedia.org/wiki/History_of_religion" TargetMode="External"/><Relationship Id="rId9" Type="http://schemas.openxmlformats.org/officeDocument/2006/relationships/hyperlink" Target="https://en.wikipedia.org/wiki/Paradigm"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en.wikipedia.org/wiki/London" TargetMode="External"/><Relationship Id="rId13" Type="http://schemas.openxmlformats.org/officeDocument/2006/relationships/hyperlink" Target="https://en.wikipedia.org/wiki/False_consciousness" TargetMode="External"/><Relationship Id="rId3" Type="http://schemas.openxmlformats.org/officeDocument/2006/relationships/hyperlink" Target="https://en.wikipedia.org/wiki/European_prehistory" TargetMode="External"/><Relationship Id="rId7" Type="http://schemas.openxmlformats.org/officeDocument/2006/relationships/hyperlink" Target="https://en.wikipedia.org/wiki/UCL_Institute_of_Archaeology" TargetMode="External"/><Relationship Id="rId12" Type="http://schemas.openxmlformats.org/officeDocument/2006/relationships/hyperlink" Target="https://en.wikipedia.org/wiki/Ahnenerbe" TargetMode="External"/><Relationship Id="rId2" Type="http://schemas.openxmlformats.org/officeDocument/2006/relationships/hyperlink" Target="https://en.wikipedia.org/wiki/Archaeologist" TargetMode="External"/><Relationship Id="rId16"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hyperlink" Target="https://en.wikipedia.org/wiki/University_of_Edinburgh" TargetMode="External"/><Relationship Id="rId11" Type="http://schemas.openxmlformats.org/officeDocument/2006/relationships/hyperlink" Target="https://en.wikipedia.org/wiki/Fascism" TargetMode="External"/><Relationship Id="rId5" Type="http://schemas.openxmlformats.org/officeDocument/2006/relationships/hyperlink" Target="https://en.wikipedia.org/wiki/United_Kingdom" TargetMode="External"/><Relationship Id="rId15" Type="http://schemas.openxmlformats.org/officeDocument/2006/relationships/hyperlink" Target="https://en.wikipedia.org/wiki/Mackintosh" TargetMode="External"/><Relationship Id="rId10" Type="http://schemas.openxmlformats.org/officeDocument/2006/relationships/hyperlink" Target="https://en.wikipedia.org/wiki/Marxist_archaeology" TargetMode="External"/><Relationship Id="rId4" Type="http://schemas.openxmlformats.org/officeDocument/2006/relationships/hyperlink" Target="https://en.wikipedia.org/wiki/V._Gordon_Childe#cite_note-FOOTNOTEHarris19941-212" TargetMode="External"/><Relationship Id="rId9" Type="http://schemas.openxmlformats.org/officeDocument/2006/relationships/hyperlink" Target="https://en.wikipedia.org/wiki/Culture-historical_archaeology" TargetMode="External"/><Relationship Id="rId14" Type="http://schemas.openxmlformats.org/officeDocument/2006/relationships/hyperlink" Target="https://en.wikipedia.org/wiki/Blackheath,_New_South_Wal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en.wikipedia.org/wiki/Marc-Michel_Rey"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Republic_of_Geneva" TargetMode="External"/><Relationship Id="rId7" Type="http://schemas.openxmlformats.org/officeDocument/2006/relationships/image" Target="../media/image7.jpeg"/><Relationship Id="rId2" Type="http://schemas.openxmlformats.org/officeDocument/2006/relationships/hyperlink" Target="https://en.wikipedia.org/wiki/Maurice_Quentin_de_La_Tour" TargetMode="External"/><Relationship Id="rId1" Type="http://schemas.openxmlformats.org/officeDocument/2006/relationships/slideLayout" Target="../slideLayouts/slideLayout4.xml"/><Relationship Id="rId6" Type="http://schemas.openxmlformats.org/officeDocument/2006/relationships/hyperlink" Target="https://en.wikipedia.org/wiki/French_Revolution" TargetMode="External"/><Relationship Id="rId5" Type="http://schemas.openxmlformats.org/officeDocument/2006/relationships/hyperlink" Target="https://en.wikipedia.org/wiki/Age_of_Enlightenment" TargetMode="External"/><Relationship Id="rId4" Type="http://schemas.openxmlformats.org/officeDocument/2006/relationships/hyperlink" Target="https://en.wikipedia.org/wiki/Political_philosophy"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7CF4B8-0BCD-878C-6B6C-9FE4A732D640}"/>
              </a:ext>
            </a:extLst>
          </p:cNvPr>
          <p:cNvSpPr>
            <a:spLocks noGrp="1"/>
          </p:cNvSpPr>
          <p:nvPr>
            <p:ph type="title"/>
          </p:nvPr>
        </p:nvSpPr>
        <p:spPr/>
        <p:txBody>
          <a:bodyPr>
            <a:normAutofit fontScale="90000"/>
          </a:bodyPr>
          <a:lstStyle/>
          <a:p>
            <a:r>
              <a:rPr lang="en-US" b="1" i="0" dirty="0">
                <a:solidFill>
                  <a:srgbClr val="000000"/>
                </a:solidFill>
                <a:effectLst/>
                <a:latin typeface="Lucida Grande"/>
              </a:rPr>
              <a:t>Philosophical and Religious Implications of the Dawn of Everything, by David Graeber and David </a:t>
            </a:r>
            <a:r>
              <a:rPr lang="en-US" b="1" i="0" dirty="0" err="1">
                <a:solidFill>
                  <a:srgbClr val="000000"/>
                </a:solidFill>
                <a:effectLst/>
                <a:latin typeface="Lucida Grande"/>
              </a:rPr>
              <a:t>Wengrow</a:t>
            </a:r>
            <a:r>
              <a:rPr lang="en-US" b="1" i="0" dirty="0">
                <a:solidFill>
                  <a:srgbClr val="000000"/>
                </a:solidFill>
                <a:effectLst/>
                <a:latin typeface="Lucida Grande"/>
              </a:rPr>
              <a:t>, Syllabus </a:t>
            </a:r>
            <a:endParaRPr lang="en-US" dirty="0"/>
          </a:p>
        </p:txBody>
      </p:sp>
      <p:sp>
        <p:nvSpPr>
          <p:cNvPr id="5" name="Content Placeholder 4">
            <a:extLst>
              <a:ext uri="{FF2B5EF4-FFF2-40B4-BE49-F238E27FC236}">
                <a16:creationId xmlns:a16="http://schemas.microsoft.com/office/drawing/2014/main" id="{72986417-7495-C9AD-8566-E9152BBC68A1}"/>
              </a:ext>
            </a:extLst>
          </p:cNvPr>
          <p:cNvSpPr>
            <a:spLocks noGrp="1"/>
          </p:cNvSpPr>
          <p:nvPr>
            <p:ph sz="half" idx="1"/>
          </p:nvPr>
        </p:nvSpPr>
        <p:spPr/>
        <p:txBody>
          <a:bodyPr>
            <a:normAutofit fontScale="55000" lnSpcReduction="20000"/>
          </a:bodyPr>
          <a:lstStyle/>
          <a:p>
            <a:pPr algn="l"/>
            <a:r>
              <a:rPr lang="en-US" b="0" i="0" dirty="0">
                <a:solidFill>
                  <a:srgbClr val="000000"/>
                </a:solidFill>
                <a:effectLst/>
                <a:latin typeface="Lucida Grande"/>
              </a:rPr>
              <a:t>Week 1:  Intro.:  Inequality, Indigenous Critique and the Myth of Progress, referencing Chapters  1 &amp; 2, pp. 1-77.</a:t>
            </a:r>
          </a:p>
          <a:p>
            <a:pPr algn="l"/>
            <a:r>
              <a:rPr lang="en-US" b="0" i="0" dirty="0">
                <a:solidFill>
                  <a:srgbClr val="000000"/>
                </a:solidFill>
                <a:effectLst/>
                <a:latin typeface="Lucida Grande"/>
              </a:rPr>
              <a:t>Week 2:  The possibilities of Human Politics, including Anarchism; Private Property and Culture(s), referencing Chapters 3 &amp; 4, pp. 78-163.</a:t>
            </a:r>
          </a:p>
          <a:p>
            <a:pPr algn="l"/>
            <a:r>
              <a:rPr lang="en-US" b="0" i="0" dirty="0">
                <a:solidFill>
                  <a:srgbClr val="000000"/>
                </a:solidFill>
                <a:effectLst/>
                <a:latin typeface="Lucida Grande"/>
              </a:rPr>
              <a:t>Week 3:  The problem with “modes of production”, referencing Chapter 5, pp. 164-209.</a:t>
            </a:r>
          </a:p>
          <a:p>
            <a:pPr algn="l"/>
            <a:r>
              <a:rPr lang="en-US" b="0" i="0" dirty="0">
                <a:solidFill>
                  <a:srgbClr val="000000"/>
                </a:solidFill>
                <a:effectLst/>
                <a:latin typeface="Lucida Grande"/>
              </a:rPr>
              <a:t>Week 4:  How Neolithic people’s avoided agriculture and the spread of farming, referencing Chapters 6 &amp; 7, pp. 210-275.</a:t>
            </a:r>
          </a:p>
          <a:p>
            <a:pPr algn="l"/>
            <a:r>
              <a:rPr lang="en-US" b="0" i="0" dirty="0">
                <a:solidFill>
                  <a:srgbClr val="000000"/>
                </a:solidFill>
                <a:effectLst/>
                <a:latin typeface="Lucida Grande"/>
              </a:rPr>
              <a:t>Week 5:  Eurasia first urbanites—cities without kings, referencing Chapter 8, pp. 276-327.</a:t>
            </a:r>
          </a:p>
          <a:p>
            <a:pPr algn="l"/>
            <a:r>
              <a:rPr lang="en-US" b="0" i="0" dirty="0">
                <a:solidFill>
                  <a:srgbClr val="000000"/>
                </a:solidFill>
                <a:effectLst/>
                <a:latin typeface="Lucida Grande"/>
              </a:rPr>
              <a:t>Week 6:  the indigenous origins of social housing and democracy in the Americas, referencing Chapter 9, pp. 328-358.</a:t>
            </a:r>
          </a:p>
          <a:p>
            <a:pPr algn="l"/>
            <a:r>
              <a:rPr lang="en-US" b="0" i="0" dirty="0">
                <a:solidFill>
                  <a:srgbClr val="000000"/>
                </a:solidFill>
                <a:effectLst/>
                <a:latin typeface="Lucida Grande"/>
              </a:rPr>
              <a:t>Week 7:  The beginnings of sovereignty, bureaucracy, and politics, referencing Chapter 10, pp.  359-440.</a:t>
            </a:r>
          </a:p>
          <a:p>
            <a:pPr algn="l"/>
            <a:r>
              <a:rPr lang="en-US" b="0" i="0" dirty="0">
                <a:solidFill>
                  <a:srgbClr val="000000"/>
                </a:solidFill>
                <a:effectLst/>
                <a:latin typeface="Lucida Grande"/>
              </a:rPr>
              <a:t>Week 8:   Summary: the historical foundations of the indigenous critique and the irony of the source of our source-book’s title—“The Dawn of Everything,” referencing Chapters 11 &amp; 12, pp. 441-526.</a:t>
            </a:r>
          </a:p>
          <a:p>
            <a:endParaRPr lang="en-US" dirty="0"/>
          </a:p>
        </p:txBody>
      </p:sp>
      <p:pic>
        <p:nvPicPr>
          <p:cNvPr id="2050" name="Picture 2" descr="The Dawn of Everything: A New History of Humanity">
            <a:extLst>
              <a:ext uri="{FF2B5EF4-FFF2-40B4-BE49-F238E27FC236}">
                <a16:creationId xmlns:a16="http://schemas.microsoft.com/office/drawing/2014/main" id="{75B81EB2-4200-C3AE-C814-9946905F254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648354" y="1690688"/>
            <a:ext cx="3436974" cy="516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695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68175-2C5C-C98F-D1CD-AFC2095FF797}"/>
              </a:ext>
            </a:extLst>
          </p:cNvPr>
          <p:cNvSpPr>
            <a:spLocks noGrp="1"/>
          </p:cNvSpPr>
          <p:nvPr>
            <p:ph type="title"/>
          </p:nvPr>
        </p:nvSpPr>
        <p:spPr>
          <a:xfrm>
            <a:off x="0" y="-40004"/>
            <a:ext cx="12035790" cy="674370"/>
          </a:xfrm>
        </p:spPr>
        <p:txBody>
          <a:bodyPr>
            <a:normAutofit fontScale="90000"/>
          </a:bodyPr>
          <a:lstStyle/>
          <a:p>
            <a:r>
              <a:rPr lang="en-US" dirty="0"/>
              <a:t>Modern Variations on Rousseau</a:t>
            </a:r>
          </a:p>
        </p:txBody>
      </p:sp>
      <p:sp>
        <p:nvSpPr>
          <p:cNvPr id="3" name="Content Placeholder 2">
            <a:extLst>
              <a:ext uri="{FF2B5EF4-FFF2-40B4-BE49-F238E27FC236}">
                <a16:creationId xmlns:a16="http://schemas.microsoft.com/office/drawing/2014/main" id="{66DA1CEE-38B8-C0E1-BE9F-968DA5F3ACEF}"/>
              </a:ext>
            </a:extLst>
          </p:cNvPr>
          <p:cNvSpPr>
            <a:spLocks noGrp="1"/>
          </p:cNvSpPr>
          <p:nvPr>
            <p:ph sz="half" idx="1"/>
          </p:nvPr>
        </p:nvSpPr>
        <p:spPr>
          <a:xfrm>
            <a:off x="0" y="514351"/>
            <a:ext cx="8158723" cy="6343650"/>
          </a:xfrm>
        </p:spPr>
        <p:txBody>
          <a:bodyPr>
            <a:normAutofit fontScale="70000" lnSpcReduction="20000"/>
          </a:bodyPr>
          <a:lstStyle/>
          <a:p>
            <a:pPr marL="0" indent="0">
              <a:buNone/>
            </a:pPr>
            <a:r>
              <a:rPr lang="en-US" b="1" i="1" dirty="0">
                <a:solidFill>
                  <a:srgbClr val="202122"/>
                </a:solidFill>
                <a:effectLst/>
                <a:latin typeface="Arial" panose="020B0604020202020204" pitchFamily="34" charset="0"/>
              </a:rPr>
              <a:t>The World Until Yesterday: What Can We Learn from Traditional Societies?</a:t>
            </a:r>
            <a:r>
              <a:rPr lang="en-US" b="0" i="0" dirty="0">
                <a:solidFill>
                  <a:srgbClr val="202122"/>
                </a:solidFill>
                <a:effectLst/>
                <a:latin typeface="Arial" panose="020B0604020202020204" pitchFamily="34" charset="0"/>
              </a:rPr>
              <a:t> is a 2012 </a:t>
            </a:r>
            <a:r>
              <a:rPr lang="en-US" b="0" i="0" u="none" strike="noStrike" dirty="0">
                <a:solidFill>
                  <a:srgbClr val="3366CC"/>
                </a:solidFill>
                <a:effectLst/>
                <a:latin typeface="Arial" panose="020B0604020202020204" pitchFamily="34" charset="0"/>
                <a:hlinkClick r:id="rId2" tooltip="Popular science"/>
              </a:rPr>
              <a:t>popular science</a:t>
            </a:r>
            <a:r>
              <a:rPr lang="en-US" b="0" i="0" dirty="0">
                <a:solidFill>
                  <a:srgbClr val="202122"/>
                </a:solidFill>
                <a:effectLst/>
                <a:latin typeface="Arial" panose="020B0604020202020204" pitchFamily="34" charset="0"/>
              </a:rPr>
              <a:t> book by American intellectual </a:t>
            </a:r>
            <a:r>
              <a:rPr lang="en-US" b="0" i="0" u="none" strike="noStrike" dirty="0">
                <a:solidFill>
                  <a:srgbClr val="3366CC"/>
                </a:solidFill>
                <a:effectLst/>
                <a:latin typeface="Arial" panose="020B0604020202020204" pitchFamily="34" charset="0"/>
                <a:hlinkClick r:id="rId3" tooltip="Jared Diamond"/>
              </a:rPr>
              <a:t>Jared Diamond</a:t>
            </a:r>
            <a:r>
              <a:rPr lang="en-US" b="0" i="0" dirty="0">
                <a:solidFill>
                  <a:srgbClr val="202122"/>
                </a:solidFill>
                <a:effectLst/>
                <a:latin typeface="Arial" panose="020B0604020202020204" pitchFamily="34" charset="0"/>
              </a:rPr>
              <a:t>. It explores what people living in the </a:t>
            </a:r>
            <a:r>
              <a:rPr lang="en-US" b="0" i="0" u="none" strike="noStrike" dirty="0">
                <a:solidFill>
                  <a:srgbClr val="3366CC"/>
                </a:solidFill>
                <a:effectLst/>
                <a:latin typeface="Arial" panose="020B0604020202020204" pitchFamily="34" charset="0"/>
                <a:hlinkClick r:id="rId4" tooltip="Western world"/>
              </a:rPr>
              <a:t>Western world</a:t>
            </a:r>
            <a:r>
              <a:rPr lang="en-US" b="0" i="0" dirty="0">
                <a:solidFill>
                  <a:srgbClr val="202122"/>
                </a:solidFill>
                <a:effectLst/>
                <a:latin typeface="Arial" panose="020B0604020202020204" pitchFamily="34" charset="0"/>
              </a:rPr>
              <a:t> can learn from </a:t>
            </a:r>
            <a:r>
              <a:rPr lang="en-US" b="0" i="0" u="none" strike="noStrike" dirty="0">
                <a:solidFill>
                  <a:srgbClr val="3366CC"/>
                </a:solidFill>
                <a:effectLst/>
                <a:latin typeface="Arial" panose="020B0604020202020204" pitchFamily="34" charset="0"/>
                <a:hlinkClick r:id="rId5" tooltip="Traditional society"/>
              </a:rPr>
              <a:t>traditional societies</a:t>
            </a:r>
            <a:r>
              <a:rPr lang="en-US" b="0" i="0" dirty="0">
                <a:solidFill>
                  <a:srgbClr val="202122"/>
                </a:solidFill>
                <a:effectLst/>
                <a:latin typeface="Arial" panose="020B0604020202020204" pitchFamily="34" charset="0"/>
              </a:rPr>
              <a:t>, including differing approaches to </a:t>
            </a:r>
            <a:r>
              <a:rPr lang="en-US" b="0" i="0" u="none" strike="noStrike" dirty="0">
                <a:solidFill>
                  <a:srgbClr val="3366CC"/>
                </a:solidFill>
                <a:effectLst/>
                <a:latin typeface="Arial" panose="020B0604020202020204" pitchFamily="34" charset="0"/>
                <a:hlinkClick r:id="rId6" tooltip="Conflict resolution"/>
              </a:rPr>
              <a:t>conflict resolution</a:t>
            </a:r>
            <a:r>
              <a:rPr lang="en-US" b="0" i="0" dirty="0">
                <a:solidFill>
                  <a:srgbClr val="202122"/>
                </a:solidFill>
                <a:effectLst/>
                <a:latin typeface="Arial" panose="020B0604020202020204" pitchFamily="34" charset="0"/>
              </a:rPr>
              <a:t>, treatment of the elderly, childcare, etc.</a:t>
            </a:r>
          </a:p>
          <a:p>
            <a:pPr marL="0" indent="0">
              <a:buNone/>
            </a:pPr>
            <a:r>
              <a:rPr lang="en-US" u="none" strike="noStrike" dirty="0">
                <a:solidFill>
                  <a:srgbClr val="202122"/>
                </a:solidFill>
                <a:latin typeface="Arial" panose="020B0604020202020204" pitchFamily="34" charset="0"/>
              </a:rPr>
              <a:t>     Diamond suggests that </a:t>
            </a:r>
            <a:r>
              <a:rPr lang="en-US" dirty="0">
                <a:solidFill>
                  <a:srgbClr val="202122"/>
                </a:solidFill>
                <a:latin typeface="Arial" panose="020B0604020202020204" pitchFamily="34" charset="0"/>
              </a:rPr>
              <a:t>that these hunter-gatherer bands, comprised of a few dozen individuals, mostly biologically </a:t>
            </a:r>
            <a:r>
              <a:rPr lang="en-US" dirty="0" err="1">
                <a:solidFill>
                  <a:srgbClr val="202122"/>
                </a:solidFill>
                <a:latin typeface="Arial" panose="020B0604020202020204" pitchFamily="34" charset="0"/>
              </a:rPr>
              <a:t>relatedled</a:t>
            </a:r>
            <a:r>
              <a:rPr lang="en-US" dirty="0">
                <a:solidFill>
                  <a:srgbClr val="202122"/>
                </a:solidFill>
                <a:latin typeface="Arial" panose="020B0604020202020204" pitchFamily="34" charset="0"/>
              </a:rPr>
              <a:t> a fairly meagre existence, “hunting and gathering whatever wild animal and plant species happen to live in an acre of forest”.  Decisions were reached through face-to-face discussion; there were few personal possessions and no formal political leadership or strong economic specialization…Sadly, it is only within such primordial groupings that humans ever achieved a significant degree of social equality. [Diamond, 2012, p. 11 in DE, p. 10]</a:t>
            </a:r>
            <a:endParaRPr lang="en-US" b="0" i="0" u="none" strike="noStrike" dirty="0">
              <a:solidFill>
                <a:srgbClr val="3366CC"/>
              </a:solidFill>
              <a:effectLst/>
              <a:latin typeface="Arial" panose="020B0604020202020204" pitchFamily="34" charset="0"/>
            </a:endParaRPr>
          </a:p>
          <a:p>
            <a:r>
              <a:rPr lang="en-US" b="0" i="0" dirty="0">
                <a:solidFill>
                  <a:srgbClr val="202122"/>
                </a:solidFill>
                <a:effectLst/>
                <a:latin typeface="Arial" panose="020B0604020202020204" pitchFamily="34" charset="0"/>
              </a:rPr>
              <a:t>.</a:t>
            </a:r>
            <a:r>
              <a:rPr lang="en-US" b="1" i="0" dirty="0">
                <a:solidFill>
                  <a:srgbClr val="202122"/>
                </a:solidFill>
                <a:effectLst/>
                <a:latin typeface="Arial" panose="020B0604020202020204" pitchFamily="34" charset="0"/>
              </a:rPr>
              <a:t> Jared Mason Diamond</a:t>
            </a:r>
            <a:r>
              <a:rPr lang="en-US" b="0" i="0" dirty="0">
                <a:solidFill>
                  <a:srgbClr val="202122"/>
                </a:solidFill>
                <a:effectLst/>
                <a:latin typeface="Arial" panose="020B0604020202020204" pitchFamily="34" charset="0"/>
              </a:rPr>
              <a:t> (born September 10, 1937) is an American </a:t>
            </a:r>
            <a:r>
              <a:rPr lang="en-US" b="0" i="0" u="none" strike="noStrike" dirty="0">
                <a:solidFill>
                  <a:srgbClr val="3366CC"/>
                </a:solidFill>
                <a:effectLst/>
                <a:latin typeface="Arial" panose="020B0604020202020204" pitchFamily="34" charset="0"/>
                <a:hlinkClick r:id="rId7" tooltip="Geographer"/>
              </a:rPr>
              <a:t>geographer</a:t>
            </a:r>
            <a:r>
              <a:rPr lang="en-US" b="0" i="0" dirty="0">
                <a:solidFill>
                  <a:srgbClr val="202122"/>
                </a:solidFill>
                <a:effectLst/>
                <a:latin typeface="Arial" panose="020B0604020202020204" pitchFamily="34" charset="0"/>
              </a:rPr>
              <a:t>, historian, </a:t>
            </a:r>
            <a:r>
              <a:rPr lang="en-US" b="0" i="0" u="none" strike="noStrike" dirty="0">
                <a:solidFill>
                  <a:srgbClr val="3366CC"/>
                </a:solidFill>
                <a:effectLst/>
                <a:latin typeface="Arial" panose="020B0604020202020204" pitchFamily="34" charset="0"/>
                <a:hlinkClick r:id="rId8" tooltip="Ornithologist"/>
              </a:rPr>
              <a:t>ornithologist</a:t>
            </a:r>
            <a:r>
              <a:rPr lang="en-US" b="0" i="0" dirty="0">
                <a:solidFill>
                  <a:srgbClr val="202122"/>
                </a:solidFill>
                <a:effectLst/>
                <a:latin typeface="Arial" panose="020B0604020202020204" pitchFamily="34" charset="0"/>
              </a:rPr>
              <a:t>, and author best known for his </a:t>
            </a:r>
            <a:r>
              <a:rPr lang="en-US" b="0" i="0" u="none" strike="noStrike" dirty="0">
                <a:solidFill>
                  <a:srgbClr val="3366CC"/>
                </a:solidFill>
                <a:effectLst/>
                <a:latin typeface="Arial" panose="020B0604020202020204" pitchFamily="34" charset="0"/>
                <a:hlinkClick r:id="rId2" tooltip="Popular science"/>
              </a:rPr>
              <a:t>popular science</a:t>
            </a:r>
            <a:r>
              <a:rPr lang="en-US" b="0" i="0" dirty="0">
                <a:solidFill>
                  <a:srgbClr val="202122"/>
                </a:solidFill>
                <a:effectLst/>
                <a:latin typeface="Arial" panose="020B0604020202020204" pitchFamily="34" charset="0"/>
              </a:rPr>
              <a:t> books </a:t>
            </a:r>
            <a:r>
              <a:rPr lang="en-US" b="0" i="1" u="none" strike="noStrike" dirty="0">
                <a:solidFill>
                  <a:srgbClr val="3366CC"/>
                </a:solidFill>
                <a:effectLst/>
                <a:latin typeface="Arial" panose="020B0604020202020204" pitchFamily="34" charset="0"/>
                <a:hlinkClick r:id="rId9" tooltip="The Third Chimpanzee"/>
              </a:rPr>
              <a:t>The Third Chimpanzee</a:t>
            </a:r>
            <a:r>
              <a:rPr lang="en-US" b="0" i="0" dirty="0">
                <a:solidFill>
                  <a:srgbClr val="202122"/>
                </a:solidFill>
                <a:effectLst/>
                <a:latin typeface="Arial" panose="020B0604020202020204" pitchFamily="34" charset="0"/>
              </a:rPr>
              <a:t> (1991); </a:t>
            </a:r>
            <a:r>
              <a:rPr lang="en-US" b="0" i="1" u="none" strike="noStrike" dirty="0">
                <a:solidFill>
                  <a:srgbClr val="3366CC"/>
                </a:solidFill>
                <a:effectLst/>
                <a:latin typeface="Arial" panose="020B0604020202020204" pitchFamily="34" charset="0"/>
                <a:hlinkClick r:id="rId10" tooltip="Guns, Germs, and Steel"/>
              </a:rPr>
              <a:t>Guns, Germs, and Steel</a:t>
            </a:r>
            <a:r>
              <a:rPr lang="en-US" b="0" i="0" dirty="0">
                <a:solidFill>
                  <a:srgbClr val="202122"/>
                </a:solidFill>
                <a:effectLst/>
                <a:latin typeface="Arial" panose="020B0604020202020204" pitchFamily="34" charset="0"/>
              </a:rPr>
              <a:t> (1997, awarded a </a:t>
            </a:r>
            <a:r>
              <a:rPr lang="en-US" b="0" i="0" u="none" strike="noStrike" dirty="0">
                <a:solidFill>
                  <a:srgbClr val="3366CC"/>
                </a:solidFill>
                <a:effectLst/>
                <a:latin typeface="Arial" panose="020B0604020202020204" pitchFamily="34" charset="0"/>
                <a:hlinkClick r:id="rId11" tooltip="1998 Pulitzer Prize"/>
              </a:rPr>
              <a:t>Pulitzer Prize</a:t>
            </a:r>
            <a:r>
              <a:rPr lang="en-US" b="0" i="0" dirty="0">
                <a:solidFill>
                  <a:srgbClr val="202122"/>
                </a:solidFill>
                <a:effectLst/>
                <a:latin typeface="Arial" panose="020B0604020202020204" pitchFamily="34" charset="0"/>
              </a:rPr>
              <a:t>); </a:t>
            </a:r>
            <a:r>
              <a:rPr lang="en-US" b="0" i="1" u="none" strike="noStrike" dirty="0">
                <a:solidFill>
                  <a:srgbClr val="3366CC"/>
                </a:solidFill>
                <a:effectLst/>
                <a:latin typeface="Arial" panose="020B0604020202020204" pitchFamily="34" charset="0"/>
                <a:hlinkClick r:id="rId12" tooltip="Collapse: How Societies Choose to Fail or Succeed"/>
              </a:rPr>
              <a:t>Collapse</a:t>
            </a:r>
            <a:r>
              <a:rPr lang="en-US" b="0" i="0" dirty="0">
                <a:solidFill>
                  <a:srgbClr val="202122"/>
                </a:solidFill>
                <a:effectLst/>
                <a:latin typeface="Arial" panose="020B0604020202020204" pitchFamily="34" charset="0"/>
              </a:rPr>
              <a:t> (2005), </a:t>
            </a:r>
            <a:r>
              <a:rPr lang="en-US" b="0" i="1" u="none" strike="noStrike" dirty="0">
                <a:solidFill>
                  <a:srgbClr val="3366CC"/>
                </a:solidFill>
                <a:effectLst/>
                <a:latin typeface="Arial" panose="020B0604020202020204" pitchFamily="34" charset="0"/>
                <a:hlinkClick r:id="rId13" tooltip="The World Until Yesterday"/>
              </a:rPr>
              <a:t>The World Until Yesterday</a:t>
            </a:r>
            <a:r>
              <a:rPr lang="en-US" b="0" i="0" dirty="0">
                <a:solidFill>
                  <a:srgbClr val="202122"/>
                </a:solidFill>
                <a:effectLst/>
                <a:latin typeface="Arial" panose="020B0604020202020204" pitchFamily="34" charset="0"/>
              </a:rPr>
              <a:t> (2012), and </a:t>
            </a:r>
            <a:r>
              <a:rPr lang="en-US" b="0" i="1" u="none" strike="noStrike" dirty="0">
                <a:solidFill>
                  <a:srgbClr val="3366CC"/>
                </a:solidFill>
                <a:effectLst/>
                <a:latin typeface="Arial" panose="020B0604020202020204" pitchFamily="34" charset="0"/>
                <a:hlinkClick r:id="rId14" tooltip="Upheaval: How Nations Cope with Crisis and Change"/>
              </a:rPr>
              <a:t>Upheaval</a:t>
            </a:r>
            <a:r>
              <a:rPr lang="en-US" b="0" i="0" dirty="0">
                <a:solidFill>
                  <a:srgbClr val="202122"/>
                </a:solidFill>
                <a:effectLst/>
                <a:latin typeface="Arial" panose="020B0604020202020204" pitchFamily="34" charset="0"/>
              </a:rPr>
              <a:t> (2019). Originally trained in </a:t>
            </a:r>
            <a:r>
              <a:rPr lang="en-US" b="0" i="0" u="none" strike="noStrike" dirty="0">
                <a:solidFill>
                  <a:srgbClr val="3366CC"/>
                </a:solidFill>
                <a:effectLst/>
                <a:latin typeface="Arial" panose="020B0604020202020204" pitchFamily="34" charset="0"/>
                <a:hlinkClick r:id="rId15" tooltip="Biochemistry"/>
              </a:rPr>
              <a:t>biochemistry</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16" tooltip="Physiology"/>
              </a:rPr>
              <a:t>physiology</a:t>
            </a:r>
            <a:r>
              <a:rPr lang="en-US" b="0" i="0" dirty="0">
                <a:solidFill>
                  <a:srgbClr val="202122"/>
                </a:solidFill>
                <a:effectLst/>
                <a:latin typeface="Arial" panose="020B0604020202020204" pitchFamily="34" charset="0"/>
              </a:rPr>
              <a:t>,</a:t>
            </a:r>
            <a:r>
              <a:rPr lang="en-US" b="0" i="0" u="none" strike="noStrike" baseline="30000" dirty="0">
                <a:solidFill>
                  <a:srgbClr val="3366CC"/>
                </a:solidFill>
                <a:effectLst/>
                <a:latin typeface="Arial" panose="020B0604020202020204" pitchFamily="34" charset="0"/>
                <a:hlinkClick r:id="rId17"/>
              </a:rPr>
              <a:t>[1]</a:t>
            </a:r>
            <a:r>
              <a:rPr lang="en-US" b="0" i="0" dirty="0">
                <a:solidFill>
                  <a:srgbClr val="202122"/>
                </a:solidFill>
                <a:effectLst/>
                <a:latin typeface="Arial" panose="020B0604020202020204" pitchFamily="34" charset="0"/>
              </a:rPr>
              <a:t> Diamond is known for drawing from a variety of fields, including </a:t>
            </a:r>
            <a:r>
              <a:rPr lang="en-US" b="0" i="0" u="none" strike="noStrike" dirty="0">
                <a:solidFill>
                  <a:srgbClr val="3366CC"/>
                </a:solidFill>
                <a:effectLst/>
                <a:latin typeface="Arial" panose="020B0604020202020204" pitchFamily="34" charset="0"/>
                <a:hlinkClick r:id="rId18" tooltip="Anthropology"/>
              </a:rPr>
              <a:t>anthropology</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19" tooltip="Ecology"/>
              </a:rPr>
              <a:t>ecology</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20" tooltip="Geography"/>
              </a:rPr>
              <a:t>geography</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21" tooltip="Evolutionary biology"/>
              </a:rPr>
              <a:t>evolutionary biology</a:t>
            </a:r>
            <a:r>
              <a:rPr lang="en-US" b="0" i="0" dirty="0">
                <a:solidFill>
                  <a:srgbClr val="202122"/>
                </a:solidFill>
                <a:effectLst/>
                <a:latin typeface="Arial" panose="020B0604020202020204" pitchFamily="34" charset="0"/>
              </a:rPr>
              <a:t>. He is a professor of geography at </a:t>
            </a:r>
            <a:r>
              <a:rPr lang="en-US" b="0" i="0" u="none" strike="noStrike" dirty="0">
                <a:solidFill>
                  <a:srgbClr val="3366CC"/>
                </a:solidFill>
                <a:effectLst/>
                <a:latin typeface="Arial" panose="020B0604020202020204" pitchFamily="34" charset="0"/>
                <a:hlinkClick r:id="rId22" tooltip="University of California, Los Angeles"/>
              </a:rPr>
              <a:t>UCLA</a:t>
            </a:r>
            <a:r>
              <a:rPr lang="en-US" b="0" i="0" dirty="0">
                <a:solidFill>
                  <a:srgbClr val="202122"/>
                </a:solidFill>
                <a:effectLst/>
                <a:latin typeface="Arial" panose="020B0604020202020204" pitchFamily="34" charset="0"/>
              </a:rPr>
              <a:t>.</a:t>
            </a:r>
            <a:endParaRPr lang="en-US" dirty="0"/>
          </a:p>
        </p:txBody>
      </p:sp>
      <p:pic>
        <p:nvPicPr>
          <p:cNvPr id="17410" name="Picture 2" descr="Front cover of The World Until Yesterday">
            <a:extLst>
              <a:ext uri="{FF2B5EF4-FFF2-40B4-BE49-F238E27FC236}">
                <a16:creationId xmlns:a16="http://schemas.microsoft.com/office/drawing/2014/main" id="{82CCA50D-6A22-1386-1C4E-7D1DFD0DB50D}"/>
              </a:ext>
            </a:extLst>
          </p:cNvPr>
          <p:cNvPicPr>
            <a:picLocks noGrp="1" noChangeAspect="1" noChangeArrowheads="1"/>
          </p:cNvPicPr>
          <p:nvPr>
            <p:ph sz="half" idx="2"/>
          </p:nvPr>
        </p:nvPicPr>
        <p:blipFill>
          <a:blip r:embed="rId23">
            <a:extLst>
              <a:ext uri="{28A0092B-C50C-407E-A947-70E740481C1C}">
                <a14:useLocalDpi xmlns:a14="http://schemas.microsoft.com/office/drawing/2010/main" val="0"/>
              </a:ext>
            </a:extLst>
          </a:blip>
          <a:srcRect/>
          <a:stretch>
            <a:fillRect/>
          </a:stretch>
        </p:blipFill>
        <p:spPr bwMode="auto">
          <a:xfrm>
            <a:off x="8446770" y="756818"/>
            <a:ext cx="3624027" cy="5506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228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C3FA5-B3CF-1D32-7F81-1C1F20C273D0}"/>
              </a:ext>
            </a:extLst>
          </p:cNvPr>
          <p:cNvSpPr>
            <a:spLocks noGrp="1"/>
          </p:cNvSpPr>
          <p:nvPr>
            <p:ph type="title"/>
          </p:nvPr>
        </p:nvSpPr>
        <p:spPr>
          <a:xfrm>
            <a:off x="-1" y="1"/>
            <a:ext cx="12281535" cy="1468754"/>
          </a:xfrm>
        </p:spPr>
        <p:txBody>
          <a:bodyPr>
            <a:normAutofit fontScale="90000"/>
          </a:bodyPr>
          <a:lstStyle/>
          <a:p>
            <a:r>
              <a:rPr lang="en-US" dirty="0"/>
              <a:t>Hierarchy is inevitable, according to these followers of Rousseau once humans adopt large, complex forms of organization </a:t>
            </a:r>
          </a:p>
        </p:txBody>
      </p:sp>
      <p:sp>
        <p:nvSpPr>
          <p:cNvPr id="3" name="Content Placeholder 2">
            <a:extLst>
              <a:ext uri="{FF2B5EF4-FFF2-40B4-BE49-F238E27FC236}">
                <a16:creationId xmlns:a16="http://schemas.microsoft.com/office/drawing/2014/main" id="{F3F3F82D-2A54-07E7-2284-23997C4107F7}"/>
              </a:ext>
            </a:extLst>
          </p:cNvPr>
          <p:cNvSpPr>
            <a:spLocks noGrp="1"/>
          </p:cNvSpPr>
          <p:nvPr>
            <p:ph sz="half" idx="1"/>
          </p:nvPr>
        </p:nvSpPr>
        <p:spPr>
          <a:xfrm>
            <a:off x="-1" y="1468754"/>
            <a:ext cx="7130830" cy="5286375"/>
          </a:xfrm>
        </p:spPr>
        <p:txBody>
          <a:bodyPr>
            <a:normAutofit fontScale="70000" lnSpcReduction="20000"/>
          </a:bodyPr>
          <a:lstStyle/>
          <a:p>
            <a:r>
              <a:rPr lang="en-US" b="0" i="0" dirty="0">
                <a:solidFill>
                  <a:srgbClr val="202122"/>
                </a:solidFill>
                <a:effectLst/>
                <a:latin typeface="Arial" panose="020B0604020202020204" pitchFamily="34" charset="0"/>
              </a:rPr>
              <a:t>Diamond explains, “Large populations can’t function without leaders who make the decisions, executives who carry out the decisions, and bureaucrats who administer the decisions and laws.  Alas for all of you readers who are anarchists and dream of living without any state government, those are the reasons why your dream is unrealistic:  you’ll have to find some tiny band or tribe willing to accept you, where no one is a stranger, and where kings, presidents, and bureaucrats are unnecessary.”  Diamond, 2012, p. 11].  </a:t>
            </a:r>
          </a:p>
          <a:p>
            <a:r>
              <a:rPr lang="en-US" b="0" i="0" dirty="0">
                <a:solidFill>
                  <a:srgbClr val="202122"/>
                </a:solidFill>
                <a:effectLst/>
                <a:latin typeface="Arial" panose="020B0604020202020204" pitchFamily="34" charset="0"/>
              </a:rPr>
              <a:t>Graeber and </a:t>
            </a:r>
            <a:r>
              <a:rPr lang="en-US" b="0" i="0" dirty="0" err="1">
                <a:solidFill>
                  <a:srgbClr val="202122"/>
                </a:solidFill>
                <a:effectLst/>
                <a:latin typeface="Arial" panose="020B0604020202020204" pitchFamily="34" charset="0"/>
              </a:rPr>
              <a:t>Wengrow’s</a:t>
            </a:r>
            <a:r>
              <a:rPr lang="en-US" b="0" i="0" dirty="0">
                <a:solidFill>
                  <a:srgbClr val="202122"/>
                </a:solidFill>
                <a:effectLst/>
                <a:latin typeface="Arial" panose="020B0604020202020204" pitchFamily="34" charset="0"/>
              </a:rPr>
              <a:t> response is devastating:  “The Truly remarkable thing is that…such pronouncements are not actually based on any kind of scientific evidence…There is simply no reason to believe that small-scale groups are especially likely to be egalitarian—or conversely, that large ones must necessarily have kings, presidents or even bureaucracies.  Statements like these are just so many prejudices dressed up as facts, or even as laws of history.”  [DE, Chapter 1, p. 11].</a:t>
            </a:r>
          </a:p>
          <a:p>
            <a:r>
              <a:rPr lang="en-US" b="0" i="0" dirty="0">
                <a:solidFill>
                  <a:srgbClr val="202122"/>
                </a:solidFill>
                <a:effectLst/>
                <a:latin typeface="Arial" panose="020B0604020202020204" pitchFamily="34" charset="0"/>
              </a:rPr>
              <a:t>Jared Diamond speaking at University College London</a:t>
            </a:r>
            <a:endParaRPr lang="en-US" dirty="0"/>
          </a:p>
        </p:txBody>
      </p:sp>
      <p:pic>
        <p:nvPicPr>
          <p:cNvPr id="18434" name="Picture 2">
            <a:extLst>
              <a:ext uri="{FF2B5EF4-FFF2-40B4-BE49-F238E27FC236}">
                <a16:creationId xmlns:a16="http://schemas.microsoft.com/office/drawing/2014/main" id="{A8174AD4-15D3-CC6B-7DB9-21F74021B01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005224" y="1534160"/>
            <a:ext cx="3859116" cy="5144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251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F7724-92B7-595F-1A3E-56CC163F7B4E}"/>
              </a:ext>
            </a:extLst>
          </p:cNvPr>
          <p:cNvSpPr>
            <a:spLocks noGrp="1"/>
          </p:cNvSpPr>
          <p:nvPr>
            <p:ph type="title"/>
          </p:nvPr>
        </p:nvSpPr>
        <p:spPr>
          <a:xfrm>
            <a:off x="-57150" y="1"/>
            <a:ext cx="12249150" cy="1005839"/>
          </a:xfrm>
        </p:spPr>
        <p:txBody>
          <a:bodyPr>
            <a:normAutofit fontScale="90000"/>
          </a:bodyPr>
          <a:lstStyle/>
          <a:p>
            <a:r>
              <a:rPr lang="en-US" dirty="0"/>
              <a:t>Rousseau himself never suggested that the innocent State of Nature really happened.</a:t>
            </a:r>
          </a:p>
        </p:txBody>
      </p:sp>
      <p:pic>
        <p:nvPicPr>
          <p:cNvPr id="19458" name="Picture 2">
            <a:extLst>
              <a:ext uri="{FF2B5EF4-FFF2-40B4-BE49-F238E27FC236}">
                <a16:creationId xmlns:a16="http://schemas.microsoft.com/office/drawing/2014/main" id="{0E364409-AD44-8881-0274-C05342732D9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013024" y="1362709"/>
            <a:ext cx="4178975" cy="553387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924A04A1-5D0D-E4BC-3578-F118AFADFCBF}"/>
              </a:ext>
            </a:extLst>
          </p:cNvPr>
          <p:cNvSpPr>
            <a:spLocks noGrp="1"/>
          </p:cNvSpPr>
          <p:nvPr>
            <p:ph sz="half" idx="1"/>
          </p:nvPr>
        </p:nvSpPr>
        <p:spPr>
          <a:xfrm>
            <a:off x="-28575" y="948690"/>
            <a:ext cx="8041601" cy="5863590"/>
          </a:xfrm>
        </p:spPr>
        <p:txBody>
          <a:bodyPr>
            <a:normAutofit fontScale="77500" lnSpcReduction="20000"/>
          </a:bodyPr>
          <a:lstStyle/>
          <a:p>
            <a:r>
              <a:rPr lang="en-US" dirty="0"/>
              <a:t>Rousseau insisted he was engaging in a thought experiment:  “One must not take the kind of research which we enter into as the pursuit of truths of history, but solely as hypothetical and conditional reasonings, </a:t>
            </a:r>
            <a:r>
              <a:rPr lang="en-US" dirty="0" err="1"/>
              <a:t>beter</a:t>
            </a:r>
            <a:r>
              <a:rPr lang="en-US" dirty="0"/>
              <a:t> fitted to clarify the nature of things than to expose their actual origins…”  In no sense was </a:t>
            </a:r>
            <a:r>
              <a:rPr lang="en-US" dirty="0" err="1"/>
              <a:t>Rousseu</a:t>
            </a:r>
            <a:r>
              <a:rPr lang="en-US" dirty="0"/>
              <a:t> imagining different states of being—savagery, or barbarism, as levels of social and moral development, corresponding to historical changes in modes of production:  foraging, pastoralism, farming, industry.  Rather, what Rousseau presented was more of a parable by way of an attempt to explore a fundamental </a:t>
            </a:r>
            <a:r>
              <a:rPr lang="en-US" dirty="0" err="1"/>
              <a:t>lparadox</a:t>
            </a:r>
            <a:r>
              <a:rPr lang="en-US" dirty="0"/>
              <a:t> of human politics:  how is it that our innate drive for freedom somehow heads us, time and again, on a spontaneous march to inequality.</a:t>
            </a:r>
          </a:p>
          <a:p>
            <a:r>
              <a:rPr lang="en-US" dirty="0"/>
              <a:t>Rousseau did not invent the concept “State of Nature”  It had been used for a century in European philosophy by natural law theorists such as Rousseau and Hobbes, and John Locke, all those interested in the origins of government to come up with one’s own variant on humanity’s original condition.  [DE, Ch. 1, p. 12]</a:t>
            </a:r>
          </a:p>
          <a:p>
            <a:r>
              <a:rPr lang="en-US" b="0" i="0" u="none" strike="noStrike" dirty="0">
                <a:solidFill>
                  <a:srgbClr val="3366CC"/>
                </a:solidFill>
                <a:effectLst/>
                <a:latin typeface="Arial" panose="020B0604020202020204" pitchFamily="34" charset="0"/>
                <a:hlinkClick r:id="rId3" tooltip="Allegory"/>
              </a:rPr>
              <a:t>Allegory</a:t>
            </a:r>
            <a:r>
              <a:rPr lang="en-US" b="0" i="0" dirty="0">
                <a:solidFill>
                  <a:srgbClr val="202122"/>
                </a:solidFill>
                <a:effectLst/>
                <a:latin typeface="Arial" panose="020B0604020202020204" pitchFamily="34" charset="0"/>
              </a:rPr>
              <a:t> of the French Revolution in honor of Rousseau, by </a:t>
            </a:r>
            <a:r>
              <a:rPr lang="en-US" b="0" i="0" u="none" strike="noStrike" dirty="0">
                <a:solidFill>
                  <a:srgbClr val="3366CC"/>
                </a:solidFill>
                <a:effectLst/>
                <a:latin typeface="Arial" panose="020B0604020202020204" pitchFamily="34" charset="0"/>
                <a:hlinkClick r:id="rId4" tooltip="Nicolas Henri Jeaurat de Bertry"/>
              </a:rPr>
              <a:t>Nicolas Henri </a:t>
            </a:r>
            <a:r>
              <a:rPr lang="en-US" b="0" i="0" u="none" strike="noStrike" dirty="0" err="1">
                <a:solidFill>
                  <a:srgbClr val="3366CC"/>
                </a:solidFill>
                <a:effectLst/>
                <a:latin typeface="Arial" panose="020B0604020202020204" pitchFamily="34" charset="0"/>
                <a:hlinkClick r:id="rId4" tooltip="Nicolas Henri Jeaurat de Bertry"/>
              </a:rPr>
              <a:t>Jeaurat</a:t>
            </a:r>
            <a:r>
              <a:rPr lang="en-US" b="0" i="0" u="none" strike="noStrike" dirty="0">
                <a:solidFill>
                  <a:srgbClr val="3366CC"/>
                </a:solidFill>
                <a:effectLst/>
                <a:latin typeface="Arial" panose="020B0604020202020204" pitchFamily="34" charset="0"/>
                <a:hlinkClick r:id="rId4" tooltip="Nicolas Henri Jeaurat de Bertry"/>
              </a:rPr>
              <a:t> de </a:t>
            </a:r>
            <a:r>
              <a:rPr lang="en-US" b="0" i="0" u="none" strike="noStrike" dirty="0" err="1">
                <a:solidFill>
                  <a:srgbClr val="3366CC"/>
                </a:solidFill>
                <a:effectLst/>
                <a:latin typeface="Arial" panose="020B0604020202020204" pitchFamily="34" charset="0"/>
                <a:hlinkClick r:id="rId4" tooltip="Nicolas Henri Jeaurat de Bertry"/>
              </a:rPr>
              <a:t>Bertry</a:t>
            </a:r>
            <a:r>
              <a:rPr lang="en-US" b="0" i="0" dirty="0">
                <a:solidFill>
                  <a:srgbClr val="202122"/>
                </a:solidFill>
                <a:effectLst/>
                <a:latin typeface="Arial" panose="020B0604020202020204" pitchFamily="34" charset="0"/>
              </a:rPr>
              <a:t> (1794). The final version of the painting was offered to the </a:t>
            </a:r>
            <a:r>
              <a:rPr lang="en-US" b="0" i="0" u="none" strike="noStrike" dirty="0">
                <a:solidFill>
                  <a:srgbClr val="3366CC"/>
                </a:solidFill>
                <a:effectLst/>
                <a:latin typeface="Arial" panose="020B0604020202020204" pitchFamily="34" charset="0"/>
                <a:hlinkClick r:id="rId5" tooltip="National Convention"/>
              </a:rPr>
              <a:t>National Convention</a:t>
            </a:r>
            <a:endParaRPr lang="en-US" dirty="0"/>
          </a:p>
        </p:txBody>
      </p:sp>
    </p:spTree>
    <p:extLst>
      <p:ext uri="{BB962C8B-B14F-4D97-AF65-F5344CB8AC3E}">
        <p14:creationId xmlns:p14="http://schemas.microsoft.com/office/powerpoint/2010/main" val="219631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2BDA8-9DCF-F509-0EE6-2CD22F147B0C}"/>
              </a:ext>
            </a:extLst>
          </p:cNvPr>
          <p:cNvSpPr>
            <a:spLocks noGrp="1"/>
          </p:cNvSpPr>
          <p:nvPr>
            <p:ph type="title"/>
          </p:nvPr>
        </p:nvSpPr>
        <p:spPr>
          <a:xfrm>
            <a:off x="-1" y="1"/>
            <a:ext cx="12430126" cy="1154429"/>
          </a:xfrm>
        </p:spPr>
        <p:txBody>
          <a:bodyPr>
            <a:normAutofit fontScale="90000"/>
          </a:bodyPr>
          <a:lstStyle/>
          <a:p>
            <a:r>
              <a:rPr lang="en-US" dirty="0"/>
              <a:t>The Default Alternative to Rousseau’s version of the myth regarding human prehistory is Thomas Hobbes’ “Leviathan”</a:t>
            </a:r>
          </a:p>
        </p:txBody>
      </p:sp>
      <p:sp>
        <p:nvSpPr>
          <p:cNvPr id="3" name="Content Placeholder 2">
            <a:extLst>
              <a:ext uri="{FF2B5EF4-FFF2-40B4-BE49-F238E27FC236}">
                <a16:creationId xmlns:a16="http://schemas.microsoft.com/office/drawing/2014/main" id="{A60A91FE-FB20-6FAB-C900-0A2C35761712}"/>
              </a:ext>
            </a:extLst>
          </p:cNvPr>
          <p:cNvSpPr>
            <a:spLocks noGrp="1"/>
          </p:cNvSpPr>
          <p:nvPr>
            <p:ph sz="half" idx="1"/>
          </p:nvPr>
        </p:nvSpPr>
        <p:spPr>
          <a:xfrm>
            <a:off x="-1" y="1102995"/>
            <a:ext cx="6475095" cy="5623560"/>
          </a:xfrm>
        </p:spPr>
        <p:txBody>
          <a:bodyPr>
            <a:normAutofit fontScale="70000" lnSpcReduction="20000"/>
          </a:bodyPr>
          <a:lstStyle/>
          <a:p>
            <a:r>
              <a:rPr lang="en-US" dirty="0"/>
              <a:t>Thomas Hobbes’s “Leviathan” [1651]… is in many ways the founding text of modern political theory.  It held that, humans being the selfish creatures that they are, life in an original State of Nature was in no sense innocent; it must instead have been “solitary, poor, nasty, brutish, and short.”—basically, a state of war,  with everybody fighting against everybody else.  Insofar as there has been any progress from this benighted state of affairs, it has been largely due to exactly those repressive mechanisms that Rousseau was complaining about:  governments, courts, bureaucracies, police.  [</a:t>
            </a:r>
            <a:r>
              <a:rPr lang="en-US" dirty="0" err="1"/>
              <a:t>DE,Chap</a:t>
            </a:r>
            <a:r>
              <a:rPr lang="en-US" dirty="0"/>
              <a:t>. 1, p. 3].</a:t>
            </a:r>
          </a:p>
          <a:p>
            <a:r>
              <a:rPr lang="en-US" dirty="0"/>
              <a:t>Hobbes imagined in Leviathan </a:t>
            </a:r>
            <a:r>
              <a:rPr lang="en-US" dirty="0" err="1"/>
              <a:t>gthat</a:t>
            </a:r>
            <a:r>
              <a:rPr lang="en-US" dirty="0"/>
              <a:t> the primordial state of human society would necessarily have been a Bellum omnium contra omnes”, a war of all against all, which could only be </a:t>
            </a:r>
            <a:r>
              <a:rPr lang="en-US" dirty="0" err="1"/>
              <a:t>obercome</a:t>
            </a:r>
            <a:r>
              <a:rPr lang="en-US" dirty="0"/>
              <a:t> by the creation of an absolute sovereign power.  He wasn’t saying that there had ACTUALLY been a time when </a:t>
            </a:r>
            <a:r>
              <a:rPr lang="en-US" dirty="0" err="1"/>
              <a:t>eeyone</a:t>
            </a:r>
            <a:r>
              <a:rPr lang="en-US" dirty="0"/>
              <a:t> lived in such a primordial state.  Some suspect that Hobbes’s sate of war was really an allegory for his native England’s descent into civil war in the mid 17</a:t>
            </a:r>
            <a:r>
              <a:rPr lang="en-US" baseline="30000" dirty="0"/>
              <a:t>th</a:t>
            </a:r>
            <a:r>
              <a:rPr lang="en-US" dirty="0"/>
              <a:t> c., which drove the royalist author into exile in Paris. [DE, Chap. 1, p. 12]</a:t>
            </a:r>
          </a:p>
          <a:p>
            <a:r>
              <a:rPr lang="en-US" dirty="0"/>
              <a:t>Pictured:   </a:t>
            </a:r>
            <a:r>
              <a:rPr lang="en-US" b="0" i="0" dirty="0">
                <a:solidFill>
                  <a:srgbClr val="202122"/>
                </a:solidFill>
                <a:effectLst/>
                <a:latin typeface="Arial" panose="020B0604020202020204" pitchFamily="34" charset="0"/>
              </a:rPr>
              <a:t>The frontispiece of the book </a:t>
            </a:r>
            <a:r>
              <a:rPr lang="en-US" b="0" i="1" u="none" strike="noStrike" dirty="0">
                <a:solidFill>
                  <a:srgbClr val="3366CC"/>
                </a:solidFill>
                <a:effectLst/>
                <a:latin typeface="Arial" panose="020B0604020202020204" pitchFamily="34" charset="0"/>
                <a:hlinkClick r:id="rId2" tooltip="en:Leviathan (book)"/>
              </a:rPr>
              <a:t>Leviathan</a:t>
            </a:r>
            <a:r>
              <a:rPr lang="en-US" b="0" i="0" dirty="0">
                <a:solidFill>
                  <a:srgbClr val="202122"/>
                </a:solidFill>
                <a:effectLst/>
                <a:latin typeface="Arial" panose="020B0604020202020204" pitchFamily="34" charset="0"/>
              </a:rPr>
              <a:t> by </a:t>
            </a:r>
            <a:r>
              <a:rPr lang="en-US" b="0" i="0" u="none" strike="noStrike" dirty="0">
                <a:solidFill>
                  <a:srgbClr val="3366CC"/>
                </a:solidFill>
                <a:effectLst/>
                <a:latin typeface="Arial" panose="020B0604020202020204" pitchFamily="34" charset="0"/>
                <a:hlinkClick r:id="rId3" tooltip="en:Thomas Hobbes"/>
              </a:rPr>
              <a:t>Thomas Hobbes</a:t>
            </a:r>
            <a:r>
              <a:rPr lang="en-US" b="0" i="0" dirty="0">
                <a:solidFill>
                  <a:srgbClr val="202122"/>
                </a:solidFill>
                <a:effectLst/>
                <a:latin typeface="Arial" panose="020B0604020202020204" pitchFamily="34" charset="0"/>
              </a:rPr>
              <a:t>; engraving by </a:t>
            </a:r>
            <a:r>
              <a:rPr lang="en-US" b="0" i="0" u="sng" dirty="0">
                <a:solidFill>
                  <a:srgbClr val="FAA700"/>
                </a:solidFill>
                <a:effectLst/>
                <a:latin typeface="Arial" panose="020B0604020202020204" pitchFamily="34" charset="0"/>
                <a:hlinkClick r:id="rId4" tooltip="en:Abraham Bosse"/>
              </a:rPr>
              <a:t>Abraham </a:t>
            </a:r>
            <a:r>
              <a:rPr lang="en-US" b="0" i="0" u="sng" dirty="0" err="1">
                <a:solidFill>
                  <a:srgbClr val="FAA700"/>
                </a:solidFill>
                <a:effectLst/>
                <a:latin typeface="Arial" panose="020B0604020202020204" pitchFamily="34" charset="0"/>
                <a:hlinkClick r:id="rId4" tooltip="en:Abraham Bosse"/>
              </a:rPr>
              <a:t>Bosse</a:t>
            </a:r>
            <a:r>
              <a:rPr lang="en-US" dirty="0"/>
              <a:t>    </a:t>
            </a:r>
          </a:p>
          <a:p>
            <a:endParaRPr lang="en-US" dirty="0"/>
          </a:p>
        </p:txBody>
      </p:sp>
      <p:pic>
        <p:nvPicPr>
          <p:cNvPr id="7170" name="Picture 2">
            <a:extLst>
              <a:ext uri="{FF2B5EF4-FFF2-40B4-BE49-F238E27FC236}">
                <a16:creationId xmlns:a16="http://schemas.microsoft.com/office/drawing/2014/main" id="{509D48F0-8AD3-D010-6104-DDEA35E1CDDF}"/>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7387359" y="1097280"/>
            <a:ext cx="3470798" cy="5535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495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AC3CF-DAEB-0BFB-C23F-4255399AE589}"/>
              </a:ext>
            </a:extLst>
          </p:cNvPr>
          <p:cNvSpPr>
            <a:spLocks noGrp="1"/>
          </p:cNvSpPr>
          <p:nvPr>
            <p:ph type="title"/>
          </p:nvPr>
        </p:nvSpPr>
        <p:spPr>
          <a:xfrm>
            <a:off x="0" y="1"/>
            <a:ext cx="12138660" cy="880109"/>
          </a:xfrm>
        </p:spPr>
        <p:txBody>
          <a:bodyPr>
            <a:normAutofit fontScale="90000"/>
          </a:bodyPr>
          <a:lstStyle/>
          <a:p>
            <a:r>
              <a:rPr lang="en-US" dirty="0"/>
              <a:t>Graeber and </a:t>
            </a:r>
            <a:r>
              <a:rPr lang="en-US" dirty="0" err="1"/>
              <a:t>Wengrow’s</a:t>
            </a:r>
            <a:r>
              <a:rPr lang="en-US" dirty="0"/>
              <a:t> Telling of the Modern Hobbesian Viewpoint</a:t>
            </a:r>
          </a:p>
        </p:txBody>
      </p:sp>
      <p:sp>
        <p:nvSpPr>
          <p:cNvPr id="3" name="Content Placeholder 2">
            <a:extLst>
              <a:ext uri="{FF2B5EF4-FFF2-40B4-BE49-F238E27FC236}">
                <a16:creationId xmlns:a16="http://schemas.microsoft.com/office/drawing/2014/main" id="{B4F7F7FF-BFD1-B9D4-9488-5683D140B8DB}"/>
              </a:ext>
            </a:extLst>
          </p:cNvPr>
          <p:cNvSpPr>
            <a:spLocks noGrp="1"/>
          </p:cNvSpPr>
          <p:nvPr>
            <p:ph sz="half" idx="1"/>
          </p:nvPr>
        </p:nvSpPr>
        <p:spPr>
          <a:xfrm>
            <a:off x="-51435" y="880109"/>
            <a:ext cx="7014269" cy="5823585"/>
          </a:xfrm>
        </p:spPr>
        <p:txBody>
          <a:bodyPr>
            <a:normAutofit fontScale="70000" lnSpcReduction="20000"/>
          </a:bodyPr>
          <a:lstStyle/>
          <a:p>
            <a:r>
              <a:rPr lang="en-US" dirty="0"/>
              <a:t>Human society, in this view, is founded on the collective repression of our baser instincts, which becomes all the more necessary when humans are living in large numbers in the same place.  The modern-day Hobbesian, then, would argue that, yes, we did live most of our evolutionary history in tiny bands, who could get along mainly because they shared a common interest a common interest in the </a:t>
            </a:r>
            <a:r>
              <a:rPr lang="en-US" dirty="0" err="1"/>
              <a:t>survibal</a:t>
            </a:r>
            <a:r>
              <a:rPr lang="en-US" dirty="0"/>
              <a:t> of their offspring…But even these were in no sense founded on equality.  There was always, in this version, some “alpha-male” leader.  Hierarchy and domination, and cynical self-interest, have always been the basis of human society.  It’s just that, collectively, we have learned it’s to our advantage to prioritize our long-term interests over our short-term instincts; or, better, to create laws that force us to confine our worst impulses </a:t>
            </a:r>
            <a:r>
              <a:rPr lang="en-US" dirty="0" err="1"/>
              <a:t>tgo</a:t>
            </a:r>
            <a:r>
              <a:rPr lang="en-US" dirty="0"/>
              <a:t> socially useful areas like the economy, while forbidding the everywhere else.  [DE, Chap. 1, p.3].</a:t>
            </a:r>
          </a:p>
          <a:p>
            <a:r>
              <a:rPr lang="en-US" dirty="0"/>
              <a:t>Portrait:  </a:t>
            </a:r>
            <a:r>
              <a:rPr lang="en-US" b="0" i="0" dirty="0">
                <a:solidFill>
                  <a:srgbClr val="202122"/>
                </a:solidFill>
                <a:effectLst/>
                <a:latin typeface="Arial" panose="020B0604020202020204" pitchFamily="34" charset="0"/>
              </a:rPr>
              <a:t>Thomas Hobbes by John Michael Wright.  Hobbes (5/15 April 1588 – 4/14 December 1679) was an </a:t>
            </a:r>
            <a:r>
              <a:rPr lang="en-US" b="0" i="0" u="none" strike="noStrike" dirty="0">
                <a:solidFill>
                  <a:srgbClr val="3366CC"/>
                </a:solidFill>
                <a:effectLst/>
                <a:latin typeface="Arial" panose="020B0604020202020204" pitchFamily="34" charset="0"/>
                <a:hlinkClick r:id="rId2" tooltip="English people"/>
              </a:rPr>
              <a:t>English</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3" tooltip="Philosopher"/>
              </a:rPr>
              <a:t>philosopher</a:t>
            </a:r>
            <a:r>
              <a:rPr lang="en-US" b="0" i="0" dirty="0">
                <a:solidFill>
                  <a:srgbClr val="202122"/>
                </a:solidFill>
                <a:effectLst/>
                <a:latin typeface="Arial" panose="020B0604020202020204" pitchFamily="34" charset="0"/>
              </a:rPr>
              <a:t>. Hobbes is best known for his 1651 book </a:t>
            </a:r>
            <a:r>
              <a:rPr lang="en-US" b="0" i="1" u="none" strike="noStrike" dirty="0">
                <a:solidFill>
                  <a:srgbClr val="3366CC"/>
                </a:solidFill>
                <a:effectLst/>
                <a:latin typeface="Arial" panose="020B0604020202020204" pitchFamily="34" charset="0"/>
                <a:hlinkClick r:id="rId4" tooltip="Leviathan (Hobbes book)"/>
              </a:rPr>
              <a:t>Leviathan</a:t>
            </a:r>
            <a:r>
              <a:rPr lang="en-US" b="0" i="0" dirty="0">
                <a:solidFill>
                  <a:srgbClr val="202122"/>
                </a:solidFill>
                <a:effectLst/>
                <a:latin typeface="Arial" panose="020B0604020202020204" pitchFamily="34" charset="0"/>
              </a:rPr>
              <a:t>, in which he expounds an influential formulation of </a:t>
            </a:r>
            <a:r>
              <a:rPr lang="en-US" b="0" i="0" u="none" strike="noStrike" dirty="0">
                <a:solidFill>
                  <a:srgbClr val="3366CC"/>
                </a:solidFill>
                <a:effectLst/>
                <a:latin typeface="Arial" panose="020B0604020202020204" pitchFamily="34" charset="0"/>
                <a:hlinkClick r:id="rId5" tooltip="Social contract"/>
              </a:rPr>
              <a:t>social contract</a:t>
            </a:r>
            <a:r>
              <a:rPr lang="en-US" b="0" i="0" dirty="0">
                <a:solidFill>
                  <a:srgbClr val="202122"/>
                </a:solidFill>
                <a:effectLst/>
                <a:latin typeface="Arial" panose="020B0604020202020204" pitchFamily="34" charset="0"/>
              </a:rPr>
              <a:t> theory. In addition to political philosophy, Hobbes contributed to a diverse array of other fields, including </a:t>
            </a:r>
            <a:r>
              <a:rPr lang="en-US" b="0" i="0" u="none" strike="noStrike" dirty="0">
                <a:solidFill>
                  <a:srgbClr val="3366CC"/>
                </a:solidFill>
                <a:effectLst/>
                <a:latin typeface="Arial" panose="020B0604020202020204" pitchFamily="34" charset="0"/>
                <a:hlinkClick r:id="rId6" tooltip="History"/>
              </a:rPr>
              <a:t>history</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7" tooltip="Jurisprudence"/>
              </a:rPr>
              <a:t>jurisprudence</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8" tooltip="Geometry"/>
              </a:rPr>
              <a:t>geometry</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9" tooltip="Theology"/>
              </a:rPr>
              <a:t>theology</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10" tooltip="Ethics"/>
              </a:rPr>
              <a:t>ethics</a:t>
            </a:r>
            <a:r>
              <a:rPr lang="en-US" b="0" i="0" dirty="0">
                <a:solidFill>
                  <a:srgbClr val="202122"/>
                </a:solidFill>
                <a:effectLst/>
                <a:latin typeface="Arial" panose="020B0604020202020204" pitchFamily="34" charset="0"/>
              </a:rPr>
              <a:t>, as well as </a:t>
            </a:r>
            <a:r>
              <a:rPr lang="en-US" b="0" i="0" u="none" strike="noStrike" dirty="0">
                <a:solidFill>
                  <a:srgbClr val="3366CC"/>
                </a:solidFill>
                <a:effectLst/>
                <a:latin typeface="Arial" panose="020B0604020202020204" pitchFamily="34" charset="0"/>
                <a:hlinkClick r:id="rId11" tooltip="Philosophy"/>
              </a:rPr>
              <a:t>philosophy</a:t>
            </a:r>
            <a:r>
              <a:rPr lang="en-US" b="0" i="0" dirty="0">
                <a:solidFill>
                  <a:srgbClr val="202122"/>
                </a:solidFill>
                <a:effectLst/>
                <a:latin typeface="Arial" panose="020B0604020202020204" pitchFamily="34" charset="0"/>
              </a:rPr>
              <a:t> in general.</a:t>
            </a:r>
            <a:endParaRPr lang="en-US" dirty="0"/>
          </a:p>
          <a:p>
            <a:endParaRPr lang="en-US" dirty="0"/>
          </a:p>
          <a:p>
            <a:endParaRPr lang="en-US" dirty="0"/>
          </a:p>
          <a:p>
            <a:endParaRPr lang="en-US" dirty="0"/>
          </a:p>
        </p:txBody>
      </p:sp>
      <p:pic>
        <p:nvPicPr>
          <p:cNvPr id="8194" name="Picture 2">
            <a:extLst>
              <a:ext uri="{FF2B5EF4-FFF2-40B4-BE49-F238E27FC236}">
                <a16:creationId xmlns:a16="http://schemas.microsoft.com/office/drawing/2014/main" id="{54D021E5-6D42-30CF-92E6-721BB5EBB2D4}"/>
              </a:ext>
            </a:extLst>
          </p:cNvPr>
          <p:cNvPicPr>
            <a:picLocks noGrp="1" noChangeAspect="1" noChangeArrowheads="1"/>
          </p:cNvPicPr>
          <p:nvPr>
            <p:ph sz="half" idx="2"/>
          </p:nvPr>
        </p:nvPicPr>
        <p:blipFill>
          <a:blip r:embed="rId12">
            <a:extLst>
              <a:ext uri="{28A0092B-C50C-407E-A947-70E740481C1C}">
                <a14:useLocalDpi xmlns:a14="http://schemas.microsoft.com/office/drawing/2010/main" val="0"/>
              </a:ext>
            </a:extLst>
          </a:blip>
          <a:srcRect/>
          <a:stretch>
            <a:fillRect/>
          </a:stretch>
        </p:blipFill>
        <p:spPr bwMode="auto">
          <a:xfrm>
            <a:off x="7183755" y="826877"/>
            <a:ext cx="4219431" cy="5099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262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547C-6693-3F55-5DB5-B43CAB19C6E4}"/>
              </a:ext>
            </a:extLst>
          </p:cNvPr>
          <p:cNvSpPr>
            <a:spLocks noGrp="1"/>
          </p:cNvSpPr>
          <p:nvPr>
            <p:ph type="title"/>
          </p:nvPr>
        </p:nvSpPr>
        <p:spPr>
          <a:xfrm>
            <a:off x="0" y="1"/>
            <a:ext cx="12192000" cy="681036"/>
          </a:xfrm>
        </p:spPr>
        <p:txBody>
          <a:bodyPr>
            <a:normAutofit fontScale="90000"/>
          </a:bodyPr>
          <a:lstStyle/>
          <a:p>
            <a:r>
              <a:rPr lang="en-US" dirty="0"/>
              <a:t>A Quintessential Modern Hobbesian</a:t>
            </a:r>
          </a:p>
        </p:txBody>
      </p:sp>
      <p:sp>
        <p:nvSpPr>
          <p:cNvPr id="3" name="Content Placeholder 2">
            <a:extLst>
              <a:ext uri="{FF2B5EF4-FFF2-40B4-BE49-F238E27FC236}">
                <a16:creationId xmlns:a16="http://schemas.microsoft.com/office/drawing/2014/main" id="{54B235B1-6524-5F1E-D434-961D88D48C96}"/>
              </a:ext>
            </a:extLst>
          </p:cNvPr>
          <p:cNvSpPr>
            <a:spLocks noGrp="1"/>
          </p:cNvSpPr>
          <p:nvPr>
            <p:ph sz="half" idx="1"/>
          </p:nvPr>
        </p:nvSpPr>
        <p:spPr>
          <a:xfrm>
            <a:off x="-1" y="577215"/>
            <a:ext cx="8601075" cy="6143624"/>
          </a:xfrm>
        </p:spPr>
        <p:txBody>
          <a:bodyPr>
            <a:normAutofit fontScale="77500" lnSpcReduction="20000"/>
          </a:bodyPr>
          <a:lstStyle/>
          <a:p>
            <a:pPr marL="0" indent="0">
              <a:buNone/>
            </a:pPr>
            <a:r>
              <a:rPr lang="en-US" b="1" i="0" dirty="0">
                <a:solidFill>
                  <a:srgbClr val="202122"/>
                </a:solidFill>
                <a:effectLst/>
                <a:latin typeface="Arial" panose="020B0604020202020204" pitchFamily="34" charset="0"/>
              </a:rPr>
              <a:t>Steven Arthur Pinker</a:t>
            </a:r>
            <a:r>
              <a:rPr lang="en-US" b="0" i="0" dirty="0">
                <a:solidFill>
                  <a:srgbClr val="202122"/>
                </a:solidFill>
                <a:effectLst/>
                <a:latin typeface="Arial" panose="020B0604020202020204" pitchFamily="34" charset="0"/>
              </a:rPr>
              <a:t> (born September 18, 1954) is a Canadian-American cognitive psychologist, psycholinguist, popular science author, and public intellectual. He is an advocate of evolutionary psychology and the </a:t>
            </a:r>
            <a:r>
              <a:rPr lang="en-US" b="0" i="0" u="none" strike="noStrike" dirty="0">
                <a:solidFill>
                  <a:srgbClr val="3366CC"/>
                </a:solidFill>
                <a:effectLst/>
                <a:latin typeface="Arial" panose="020B0604020202020204" pitchFamily="34" charset="0"/>
                <a:hlinkClick r:id="rId2" tooltip="Computational theory of mind"/>
              </a:rPr>
              <a:t>computational theory of mind</a:t>
            </a:r>
            <a:r>
              <a:rPr lang="en-US" b="0" i="0" dirty="0">
                <a:solidFill>
                  <a:srgbClr val="202122"/>
                </a:solidFill>
                <a:effectLst/>
                <a:latin typeface="Arial" panose="020B0604020202020204" pitchFamily="34" charset="0"/>
              </a:rPr>
              <a:t>. </a:t>
            </a:r>
            <a:r>
              <a:rPr lang="en-US" b="1" i="1" dirty="0">
                <a:solidFill>
                  <a:srgbClr val="202122"/>
                </a:solidFill>
                <a:effectLst/>
                <a:latin typeface="Arial" panose="020B0604020202020204" pitchFamily="34" charset="0"/>
              </a:rPr>
              <a:t>The Better Angels of Our Nature: Why Violence Has Declined</a:t>
            </a:r>
            <a:r>
              <a:rPr lang="en-US" b="0" i="0" dirty="0">
                <a:solidFill>
                  <a:srgbClr val="202122"/>
                </a:solidFill>
                <a:effectLst/>
                <a:latin typeface="Arial" panose="020B0604020202020204" pitchFamily="34" charset="0"/>
              </a:rPr>
              <a:t> is a 2011 book by </a:t>
            </a:r>
            <a:r>
              <a:rPr lang="en-US" b="0" i="0" u="none" strike="noStrike" dirty="0">
                <a:solidFill>
                  <a:srgbClr val="3366CC"/>
                </a:solidFill>
                <a:effectLst/>
                <a:latin typeface="Arial" panose="020B0604020202020204" pitchFamily="34" charset="0"/>
                <a:hlinkClick r:id="rId3" tooltip="Steven Pinker"/>
              </a:rPr>
              <a:t>Steven Pinker</a:t>
            </a:r>
            <a:r>
              <a:rPr lang="en-US" b="0" i="0" dirty="0">
                <a:solidFill>
                  <a:srgbClr val="202122"/>
                </a:solidFill>
                <a:effectLst/>
                <a:latin typeface="Arial" panose="020B0604020202020204" pitchFamily="34" charset="0"/>
              </a:rPr>
              <a:t>, in which the author argues that </a:t>
            </a:r>
            <a:r>
              <a:rPr lang="en-US" b="0" i="0" u="none" strike="noStrike" dirty="0">
                <a:solidFill>
                  <a:srgbClr val="3366CC"/>
                </a:solidFill>
                <a:effectLst/>
                <a:latin typeface="Arial" panose="020B0604020202020204" pitchFamily="34" charset="0"/>
                <a:hlinkClick r:id="rId4" tooltip="Violence"/>
              </a:rPr>
              <a:t>violence</a:t>
            </a:r>
            <a:r>
              <a:rPr lang="en-US" b="0" i="0" dirty="0">
                <a:solidFill>
                  <a:srgbClr val="202122"/>
                </a:solidFill>
                <a:effectLst/>
                <a:latin typeface="Arial" panose="020B0604020202020204" pitchFamily="34" charset="0"/>
              </a:rPr>
              <a:t> in the world has declined both in the long run and in the short run and suggests explanations as to why this has occurred.</a:t>
            </a:r>
          </a:p>
          <a:p>
            <a:pPr marL="0" indent="0">
              <a:buNone/>
            </a:pPr>
            <a:r>
              <a:rPr lang="en-US" dirty="0">
                <a:solidFill>
                  <a:srgbClr val="202122"/>
                </a:solidFill>
                <a:latin typeface="Arial" panose="020B0604020202020204" pitchFamily="34" charset="0"/>
              </a:rPr>
              <a:t>    Like Hobbes, Pinker is concerned with the origins of the state; his key point o transition is not the rise of farming but the emergence of cities.  He writes, “Archeologists tell us that humans lived in a state of </a:t>
            </a:r>
            <a:r>
              <a:rPr lang="en-US" dirty="0" err="1">
                <a:solidFill>
                  <a:srgbClr val="202122"/>
                </a:solidFill>
                <a:latin typeface="Arial" panose="020B0604020202020204" pitchFamily="34" charset="0"/>
              </a:rPr>
              <a:t>anarcy</a:t>
            </a:r>
            <a:r>
              <a:rPr lang="en-US" dirty="0">
                <a:solidFill>
                  <a:srgbClr val="202122"/>
                </a:solidFill>
                <a:latin typeface="Arial" panose="020B0604020202020204" pitchFamily="34" charset="0"/>
              </a:rPr>
              <a:t> until the emergence of civilization some five thousand years ago, when sedentary farmers first coalesced into cities and states and developed the fist governments.” [Pinter, p. 42]</a:t>
            </a:r>
          </a:p>
          <a:p>
            <a:pPr marL="0" indent="0">
              <a:buNone/>
            </a:pPr>
            <a:r>
              <a:rPr lang="en-US" dirty="0">
                <a:solidFill>
                  <a:srgbClr val="202122"/>
                </a:solidFill>
                <a:latin typeface="Arial" panose="020B0604020202020204" pitchFamily="34" charset="0"/>
              </a:rPr>
              <a:t>   He asks, referring to the 1991 find of the Tyrolean Iceman, Otzi, with an arrow in his side, “What is it about ancients, that they couldn’t leave us an interesting corpse without resorting to foul play.</a:t>
            </a:r>
          </a:p>
          <a:p>
            <a:pPr marL="0" indent="0">
              <a:buNone/>
            </a:pPr>
            <a:r>
              <a:rPr lang="en-US" dirty="0">
                <a:solidFill>
                  <a:srgbClr val="202122"/>
                </a:solidFill>
                <a:latin typeface="Arial" panose="020B0604020202020204" pitchFamily="34" charset="0"/>
              </a:rPr>
              <a:t>   Graeber and </a:t>
            </a:r>
            <a:r>
              <a:rPr lang="en-US" dirty="0" err="1">
                <a:solidFill>
                  <a:srgbClr val="202122"/>
                </a:solidFill>
                <a:latin typeface="Arial" panose="020B0604020202020204" pitchFamily="34" charset="0"/>
              </a:rPr>
              <a:t>Wengrow</a:t>
            </a:r>
            <a:r>
              <a:rPr lang="en-US" dirty="0">
                <a:solidFill>
                  <a:srgbClr val="202122"/>
                </a:solidFill>
                <a:latin typeface="Arial" panose="020B0604020202020204" pitchFamily="34" charset="0"/>
              </a:rPr>
              <a:t> point out how much Pinker is cherry picking an incident.  Far more common, they point out, is how early humanity cared for the disabled, as has been discovered commonly in both Neanderthal and Homo </a:t>
            </a:r>
            <a:r>
              <a:rPr lang="en-US" dirty="0" err="1">
                <a:solidFill>
                  <a:srgbClr val="202122"/>
                </a:solidFill>
                <a:latin typeface="Arial" panose="020B0604020202020204" pitchFamily="34" charset="0"/>
              </a:rPr>
              <a:t>sapien</a:t>
            </a:r>
            <a:r>
              <a:rPr lang="en-US" dirty="0">
                <a:solidFill>
                  <a:srgbClr val="202122"/>
                </a:solidFill>
                <a:latin typeface="Arial" panose="020B0604020202020204" pitchFamily="34" charset="0"/>
              </a:rPr>
              <a:t> remains of deformed human bodies buried caringly after years after their disabilities manifested themselves, evidencing care.  [DE, Ch. 1, pp. 13-14]</a:t>
            </a:r>
            <a:endParaRPr lang="en-US" dirty="0"/>
          </a:p>
        </p:txBody>
      </p:sp>
      <p:pic>
        <p:nvPicPr>
          <p:cNvPr id="20482" name="Picture 2">
            <a:extLst>
              <a:ext uri="{FF2B5EF4-FFF2-40B4-BE49-F238E27FC236}">
                <a16:creationId xmlns:a16="http://schemas.microsoft.com/office/drawing/2014/main" id="{A71882AA-66FD-667F-46B5-6C2731BF99B9}"/>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8600665" y="1074420"/>
            <a:ext cx="3633152" cy="5520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11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FDC76-199C-BE69-8C2D-62C4B55CFB29}"/>
              </a:ext>
            </a:extLst>
          </p:cNvPr>
          <p:cNvSpPr>
            <a:spLocks noGrp="1"/>
          </p:cNvSpPr>
          <p:nvPr>
            <p:ph type="title"/>
          </p:nvPr>
        </p:nvSpPr>
        <p:spPr>
          <a:xfrm>
            <a:off x="0" y="1"/>
            <a:ext cx="12192000" cy="525779"/>
          </a:xfrm>
        </p:spPr>
        <p:txBody>
          <a:bodyPr>
            <a:normAutofit fontScale="90000"/>
          </a:bodyPr>
          <a:lstStyle/>
          <a:p>
            <a:r>
              <a:rPr lang="en-US" dirty="0" err="1"/>
              <a:t>Romito</a:t>
            </a:r>
            <a:r>
              <a:rPr lang="en-US" dirty="0"/>
              <a:t> 2, remains found in a Calabrian rock-shelter</a:t>
            </a:r>
          </a:p>
        </p:txBody>
      </p:sp>
      <p:sp>
        <p:nvSpPr>
          <p:cNvPr id="3" name="Content Placeholder 2">
            <a:extLst>
              <a:ext uri="{FF2B5EF4-FFF2-40B4-BE49-F238E27FC236}">
                <a16:creationId xmlns:a16="http://schemas.microsoft.com/office/drawing/2014/main" id="{072AF0D5-8A0A-0D1C-38CA-DCCD04E9CC73}"/>
              </a:ext>
            </a:extLst>
          </p:cNvPr>
          <p:cNvSpPr>
            <a:spLocks noGrp="1"/>
          </p:cNvSpPr>
          <p:nvPr>
            <p:ph sz="half" idx="1"/>
          </p:nvPr>
        </p:nvSpPr>
        <p:spPr>
          <a:xfrm>
            <a:off x="0" y="445770"/>
            <a:ext cx="6172200" cy="6257925"/>
          </a:xfrm>
        </p:spPr>
        <p:txBody>
          <a:bodyPr>
            <a:normAutofit fontScale="70000" lnSpcReduction="20000"/>
          </a:bodyPr>
          <a:lstStyle/>
          <a:p>
            <a:r>
              <a:rPr lang="en-US" dirty="0" err="1"/>
              <a:t>Romito</a:t>
            </a:r>
            <a:r>
              <a:rPr lang="en-US" dirty="0"/>
              <a:t> 2 is the 10,000-year-old </a:t>
            </a:r>
            <a:r>
              <a:rPr lang="en-US" dirty="0" err="1"/>
              <a:t>butrial</a:t>
            </a:r>
            <a:r>
              <a:rPr lang="en-US" dirty="0"/>
              <a:t> of a male with a rare genetic disorder (</a:t>
            </a:r>
            <a:r>
              <a:rPr lang="en-US" dirty="0" err="1"/>
              <a:t>acromesomelic</a:t>
            </a:r>
            <a:r>
              <a:rPr lang="en-US" dirty="0"/>
              <a:t> dysplasia):  a severe type of dwarfism, which in life would have rendered him both anomalous in his community and unable to participate in the kind of high-altitude hunting that was necessary for their survival…These hunter-gatherers took pains to support this individual through infancy and into early adulthood, granting him the same share of meat as everyone else, and ultimately according him a careful, sheltered burial…Neither is </a:t>
            </a:r>
            <a:r>
              <a:rPr lang="en-US" dirty="0" err="1"/>
              <a:t>Romito</a:t>
            </a:r>
            <a:r>
              <a:rPr lang="en-US" dirty="0"/>
              <a:t> 2 an isolated case.  When archaeologists undertake balanced appraisals of hunter-gatherer burials from the </a:t>
            </a:r>
            <a:r>
              <a:rPr lang="en-US" dirty="0" err="1"/>
              <a:t>Palaeolithic</a:t>
            </a:r>
            <a:r>
              <a:rPr lang="en-US" dirty="0"/>
              <a:t>, they find high frequencies of health-related disabilities—but also surprisingly high levels of care until the time of death (and beyond, since some of these funerals were remarkably lavish… Graeber and </a:t>
            </a:r>
            <a:r>
              <a:rPr lang="en-US" dirty="0" err="1"/>
              <a:t>Wenhrow</a:t>
            </a:r>
            <a:r>
              <a:rPr lang="en-US" dirty="0"/>
              <a:t> assert, “our species is a nurturing and care-giving species, and there was simply no need for life to be nasty, brutish or short.  [DE, Ch. 1, p.14]</a:t>
            </a:r>
          </a:p>
          <a:p>
            <a:r>
              <a:rPr lang="en-US" b="1" i="0" dirty="0">
                <a:solidFill>
                  <a:srgbClr val="202122"/>
                </a:solidFill>
                <a:effectLst/>
                <a:latin typeface="Arial" panose="020B0604020202020204" pitchFamily="34" charset="0"/>
              </a:rPr>
              <a:t>The </a:t>
            </a:r>
            <a:r>
              <a:rPr lang="en-US" b="1" i="0" dirty="0" err="1">
                <a:solidFill>
                  <a:srgbClr val="202122"/>
                </a:solidFill>
                <a:effectLst/>
                <a:latin typeface="Arial" panose="020B0604020202020204" pitchFamily="34" charset="0"/>
              </a:rPr>
              <a:t>Romito</a:t>
            </a:r>
            <a:r>
              <a:rPr lang="en-US" b="1" i="0" dirty="0">
                <a:solidFill>
                  <a:srgbClr val="202122"/>
                </a:solidFill>
                <a:effectLst/>
                <a:latin typeface="Arial" panose="020B0604020202020204" pitchFamily="34" charset="0"/>
              </a:rPr>
              <a:t> cave</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2" tooltip="Italian language"/>
              </a:rPr>
              <a:t>Italian</a:t>
            </a:r>
            <a:r>
              <a:rPr lang="en-US" b="0" i="0" dirty="0">
                <a:solidFill>
                  <a:srgbClr val="202122"/>
                </a:solidFill>
                <a:effectLst/>
                <a:latin typeface="Arial" panose="020B0604020202020204" pitchFamily="34" charset="0"/>
              </a:rPr>
              <a:t>: </a:t>
            </a:r>
            <a:r>
              <a:rPr lang="en-US" b="1" i="1" dirty="0" err="1">
                <a:solidFill>
                  <a:srgbClr val="202122"/>
                </a:solidFill>
                <a:effectLst/>
                <a:latin typeface="Arial" panose="020B0604020202020204" pitchFamily="34" charset="0"/>
              </a:rPr>
              <a:t>Grotta</a:t>
            </a:r>
            <a:r>
              <a:rPr lang="en-US" b="1" i="1" dirty="0">
                <a:solidFill>
                  <a:srgbClr val="202122"/>
                </a:solidFill>
                <a:effectLst/>
                <a:latin typeface="Arial" panose="020B0604020202020204" pitchFamily="34" charset="0"/>
              </a:rPr>
              <a:t> del </a:t>
            </a:r>
            <a:r>
              <a:rPr lang="en-US" b="1" i="1" dirty="0" err="1">
                <a:solidFill>
                  <a:srgbClr val="202122"/>
                </a:solidFill>
                <a:effectLst/>
                <a:latin typeface="Arial" panose="020B0604020202020204" pitchFamily="34" charset="0"/>
              </a:rPr>
              <a:t>Romito</a:t>
            </a:r>
            <a:r>
              <a:rPr lang="en-US" b="0" i="0" dirty="0">
                <a:solidFill>
                  <a:srgbClr val="202122"/>
                </a:solidFill>
                <a:effectLst/>
                <a:latin typeface="Arial" panose="020B0604020202020204" pitchFamily="34" charset="0"/>
              </a:rPr>
              <a:t>) is a natural </a:t>
            </a:r>
            <a:r>
              <a:rPr lang="en-US" b="0" i="0" u="none" strike="noStrike" dirty="0">
                <a:solidFill>
                  <a:srgbClr val="3366CC"/>
                </a:solidFill>
                <a:effectLst/>
                <a:latin typeface="Arial" panose="020B0604020202020204" pitchFamily="34" charset="0"/>
                <a:hlinkClick r:id="rId3" tooltip="Limestone"/>
              </a:rPr>
              <a:t>limestone</a:t>
            </a:r>
            <a:r>
              <a:rPr lang="en-US" b="0" i="0" dirty="0">
                <a:solidFill>
                  <a:srgbClr val="202122"/>
                </a:solidFill>
                <a:effectLst/>
                <a:latin typeface="Arial" panose="020B0604020202020204" pitchFamily="34" charset="0"/>
              </a:rPr>
              <a:t> cave in the Lao Valley of </a:t>
            </a:r>
            <a:r>
              <a:rPr lang="en-US" b="0" i="0" u="none" strike="noStrike" dirty="0" err="1">
                <a:solidFill>
                  <a:srgbClr val="3366CC"/>
                </a:solidFill>
                <a:effectLst/>
                <a:latin typeface="Arial" panose="020B0604020202020204" pitchFamily="34" charset="0"/>
                <a:hlinkClick r:id="rId4" tooltip="Pollino National Park"/>
              </a:rPr>
              <a:t>Pollino</a:t>
            </a:r>
            <a:r>
              <a:rPr lang="en-US" b="0" i="0" u="none" strike="noStrike" dirty="0">
                <a:solidFill>
                  <a:srgbClr val="3366CC"/>
                </a:solidFill>
                <a:effectLst/>
                <a:latin typeface="Arial" panose="020B0604020202020204" pitchFamily="34" charset="0"/>
                <a:hlinkClick r:id="rId4" tooltip="Pollino National Park"/>
              </a:rPr>
              <a:t> National Park</a:t>
            </a:r>
            <a:r>
              <a:rPr lang="en-US" b="0" i="0" dirty="0">
                <a:solidFill>
                  <a:srgbClr val="202122"/>
                </a:solidFill>
                <a:effectLst/>
                <a:latin typeface="Arial" panose="020B0604020202020204" pitchFamily="34" charset="0"/>
              </a:rPr>
              <a:t>, near the town of </a:t>
            </a:r>
            <a:r>
              <a:rPr lang="en-US" b="0" i="0" u="none" strike="noStrike" dirty="0" err="1">
                <a:solidFill>
                  <a:srgbClr val="3366CC"/>
                </a:solidFill>
                <a:effectLst/>
                <a:latin typeface="Arial" panose="020B0604020202020204" pitchFamily="34" charset="0"/>
                <a:hlinkClick r:id="rId5" tooltip="Papasidero"/>
              </a:rPr>
              <a:t>Papasidero</a:t>
            </a:r>
            <a:r>
              <a:rPr lang="en-US" b="0" i="0" dirty="0">
                <a:solidFill>
                  <a:srgbClr val="202122"/>
                </a:solidFill>
                <a:effectLst/>
                <a:latin typeface="Arial" panose="020B0604020202020204" pitchFamily="34" charset="0"/>
              </a:rPr>
              <a:t> in </a:t>
            </a:r>
            <a:r>
              <a:rPr lang="en-US" b="0" i="0" u="none" strike="noStrike" dirty="0">
                <a:solidFill>
                  <a:srgbClr val="3366CC"/>
                </a:solidFill>
                <a:effectLst/>
                <a:latin typeface="Arial" panose="020B0604020202020204" pitchFamily="34" charset="0"/>
                <a:hlinkClick r:id="rId6" tooltip="Calabria"/>
              </a:rPr>
              <a:t>Calabria</a:t>
            </a:r>
            <a:r>
              <a:rPr lang="en-US" b="0" i="0" dirty="0">
                <a:solidFill>
                  <a:srgbClr val="202122"/>
                </a:solidFill>
                <a:effectLst/>
                <a:latin typeface="Arial" panose="020B0604020202020204" pitchFamily="34" charset="0"/>
              </a:rPr>
              <a:t>, Italy. </a:t>
            </a:r>
            <a:r>
              <a:rPr lang="en-US" b="0" i="0" u="none" strike="noStrike" dirty="0">
                <a:solidFill>
                  <a:srgbClr val="3366CC"/>
                </a:solidFill>
                <a:effectLst/>
                <a:latin typeface="Arial" panose="020B0604020202020204" pitchFamily="34" charset="0"/>
                <a:hlinkClick r:id="rId7" tooltip="Stratigraphy"/>
              </a:rPr>
              <a:t>Stratigraphic</a:t>
            </a:r>
            <a:r>
              <a:rPr lang="en-US" b="0" i="0" dirty="0">
                <a:solidFill>
                  <a:srgbClr val="202122"/>
                </a:solidFill>
                <a:effectLst/>
                <a:latin typeface="Arial" panose="020B0604020202020204" pitchFamily="34" charset="0"/>
              </a:rPr>
              <a:t> record of the first excavation confirmed prolonged paleo-human occupation during the </a:t>
            </a:r>
            <a:r>
              <a:rPr lang="en-US" b="0" i="0" u="none" strike="noStrike" dirty="0">
                <a:solidFill>
                  <a:srgbClr val="3366CC"/>
                </a:solidFill>
                <a:effectLst/>
                <a:latin typeface="Arial" panose="020B0604020202020204" pitchFamily="34" charset="0"/>
                <a:hlinkClick r:id="rId8" tooltip="Upper Paleolithic"/>
              </a:rPr>
              <a:t>Upper Paleolithic</a:t>
            </a:r>
            <a:r>
              <a:rPr lang="en-US" b="0" i="0" dirty="0">
                <a:solidFill>
                  <a:srgbClr val="202122"/>
                </a:solidFill>
                <a:effectLst/>
                <a:latin typeface="Arial" panose="020B0604020202020204" pitchFamily="34" charset="0"/>
              </a:rPr>
              <a:t> since 17,000 years ago and the </a:t>
            </a:r>
            <a:r>
              <a:rPr lang="en-US" b="0" i="0" u="none" strike="noStrike" dirty="0">
                <a:solidFill>
                  <a:srgbClr val="3366CC"/>
                </a:solidFill>
                <a:effectLst/>
                <a:latin typeface="Arial" panose="020B0604020202020204" pitchFamily="34" charset="0"/>
                <a:hlinkClick r:id="rId9" tooltip="Neolithic"/>
              </a:rPr>
              <a:t>Neolithic</a:t>
            </a:r>
            <a:r>
              <a:rPr lang="en-US" b="0" i="0" dirty="0">
                <a:solidFill>
                  <a:srgbClr val="202122"/>
                </a:solidFill>
                <a:effectLst/>
                <a:latin typeface="Arial" panose="020B0604020202020204" pitchFamily="34" charset="0"/>
              </a:rPr>
              <a:t> since 6,400 years ago. </a:t>
            </a:r>
            <a:endParaRPr lang="en-US" dirty="0"/>
          </a:p>
        </p:txBody>
      </p:sp>
      <p:pic>
        <p:nvPicPr>
          <p:cNvPr id="21506" name="Picture 2">
            <a:extLst>
              <a:ext uri="{FF2B5EF4-FFF2-40B4-BE49-F238E27FC236}">
                <a16:creationId xmlns:a16="http://schemas.microsoft.com/office/drawing/2014/main" id="{8E18C473-C7A9-70EA-71DF-79AECE1D65A2}"/>
              </a:ext>
            </a:extLst>
          </p:cNvPr>
          <p:cNvPicPr>
            <a:picLocks noGrp="1" noChangeAspect="1" noChangeArrowheads="1"/>
          </p:cNvPicPr>
          <p:nvPr>
            <p:ph sz="half" idx="2"/>
          </p:nvPr>
        </p:nvPicPr>
        <p:blipFill>
          <a:blip r:embed="rId10">
            <a:extLst>
              <a:ext uri="{28A0092B-C50C-407E-A947-70E740481C1C}">
                <a14:useLocalDpi xmlns:a14="http://schemas.microsoft.com/office/drawing/2010/main" val="0"/>
              </a:ext>
            </a:extLst>
          </a:blip>
          <a:srcRect/>
          <a:stretch>
            <a:fillRect/>
          </a:stretch>
        </p:blipFill>
        <p:spPr bwMode="auto">
          <a:xfrm>
            <a:off x="6419881" y="589164"/>
            <a:ext cx="5675406" cy="4257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924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58C92-C17A-E999-C11C-832A62CEB704}"/>
              </a:ext>
            </a:extLst>
          </p:cNvPr>
          <p:cNvSpPr>
            <a:spLocks noGrp="1"/>
          </p:cNvSpPr>
          <p:nvPr>
            <p:ph type="title"/>
          </p:nvPr>
        </p:nvSpPr>
        <p:spPr>
          <a:xfrm>
            <a:off x="0" y="1"/>
            <a:ext cx="12192000" cy="617219"/>
          </a:xfrm>
        </p:spPr>
        <p:txBody>
          <a:bodyPr>
            <a:normAutofit fontScale="90000"/>
          </a:bodyPr>
          <a:lstStyle/>
          <a:p>
            <a:r>
              <a:rPr lang="en-US" dirty="0"/>
              <a:t>The Case of Helena Valero</a:t>
            </a:r>
          </a:p>
        </p:txBody>
      </p:sp>
      <p:sp>
        <p:nvSpPr>
          <p:cNvPr id="3" name="Content Placeholder 2">
            <a:extLst>
              <a:ext uri="{FF2B5EF4-FFF2-40B4-BE49-F238E27FC236}">
                <a16:creationId xmlns:a16="http://schemas.microsoft.com/office/drawing/2014/main" id="{527C276A-EB78-DB40-DA53-B5734FE37F7B}"/>
              </a:ext>
            </a:extLst>
          </p:cNvPr>
          <p:cNvSpPr>
            <a:spLocks noGrp="1"/>
          </p:cNvSpPr>
          <p:nvPr>
            <p:ph sz="half" idx="1"/>
          </p:nvPr>
        </p:nvSpPr>
        <p:spPr>
          <a:xfrm>
            <a:off x="0" y="658019"/>
            <a:ext cx="8921114" cy="6137116"/>
          </a:xfrm>
        </p:spPr>
        <p:txBody>
          <a:bodyPr>
            <a:normAutofit fontScale="62500" lnSpcReduction="20000"/>
          </a:bodyPr>
          <a:lstStyle/>
          <a:p>
            <a:r>
              <a:rPr lang="en-US" dirty="0"/>
              <a:t>If Pinker is correct that life is on average secure and prosperous in modern Western civilization, vs. chaotic and poverty-stricken in the tribal stage of human development, than how might he grapple with choices of Helena Valero, which are far from unusual.</a:t>
            </a:r>
          </a:p>
          <a:p>
            <a:r>
              <a:rPr lang="en-US" b="1" i="1" dirty="0" err="1">
                <a:solidFill>
                  <a:srgbClr val="202122"/>
                </a:solidFill>
                <a:effectLst/>
                <a:latin typeface="Arial" panose="020B0604020202020204" pitchFamily="34" charset="0"/>
              </a:rPr>
              <a:t>Yanoama</a:t>
            </a:r>
            <a:r>
              <a:rPr lang="en-US" b="1" i="1" dirty="0">
                <a:solidFill>
                  <a:srgbClr val="202122"/>
                </a:solidFill>
                <a:effectLst/>
                <a:latin typeface="Arial" panose="020B0604020202020204" pitchFamily="34" charset="0"/>
              </a:rPr>
              <a:t>: The Story of Helena Valero, a Girl Kidnapped by Amazonian Indians</a:t>
            </a:r>
            <a:r>
              <a:rPr lang="en-US" b="0" i="0" dirty="0">
                <a:solidFill>
                  <a:srgbClr val="202122"/>
                </a:solidFill>
                <a:effectLst/>
                <a:latin typeface="Arial" panose="020B0604020202020204" pitchFamily="34" charset="0"/>
              </a:rPr>
              <a:t> (original Italian title </a:t>
            </a:r>
            <a:r>
              <a:rPr lang="en-US" b="0" i="1" dirty="0" err="1">
                <a:solidFill>
                  <a:srgbClr val="202122"/>
                </a:solidFill>
                <a:effectLst/>
                <a:latin typeface="Arial" panose="020B0604020202020204" pitchFamily="34" charset="0"/>
              </a:rPr>
              <a:t>Yanoáma</a:t>
            </a:r>
            <a:r>
              <a:rPr lang="en-US" b="0" i="1" dirty="0">
                <a:solidFill>
                  <a:srgbClr val="202122"/>
                </a:solidFill>
                <a:effectLst/>
                <a:latin typeface="Arial" panose="020B0604020202020204" pitchFamily="34" charset="0"/>
              </a:rPr>
              <a:t>: dal </a:t>
            </a:r>
            <a:r>
              <a:rPr lang="en-US" b="0" i="1" dirty="0" err="1">
                <a:solidFill>
                  <a:srgbClr val="202122"/>
                </a:solidFill>
                <a:effectLst/>
                <a:latin typeface="Arial" panose="020B0604020202020204" pitchFamily="34" charset="0"/>
              </a:rPr>
              <a:t>racconto</a:t>
            </a:r>
            <a:r>
              <a:rPr lang="en-US" b="0" i="1" dirty="0">
                <a:solidFill>
                  <a:srgbClr val="202122"/>
                </a:solidFill>
                <a:effectLst/>
                <a:latin typeface="Arial" panose="020B0604020202020204" pitchFamily="34" charset="0"/>
              </a:rPr>
              <a:t> di </a:t>
            </a:r>
            <a:r>
              <a:rPr lang="en-US" b="0" i="1" dirty="0" err="1">
                <a:solidFill>
                  <a:srgbClr val="202122"/>
                </a:solidFill>
                <a:effectLst/>
                <a:latin typeface="Arial" panose="020B0604020202020204" pitchFamily="34" charset="0"/>
              </a:rPr>
              <a:t>una</a:t>
            </a:r>
            <a:r>
              <a:rPr lang="en-US" b="0" i="1" dirty="0">
                <a:solidFill>
                  <a:srgbClr val="202122"/>
                </a:solidFill>
                <a:effectLst/>
                <a:latin typeface="Arial" panose="020B0604020202020204" pitchFamily="34" charset="0"/>
              </a:rPr>
              <a:t> donna </a:t>
            </a:r>
            <a:r>
              <a:rPr lang="en-US" b="0" i="1" dirty="0" err="1">
                <a:solidFill>
                  <a:srgbClr val="202122"/>
                </a:solidFill>
                <a:effectLst/>
                <a:latin typeface="Arial" panose="020B0604020202020204" pitchFamily="34" charset="0"/>
              </a:rPr>
              <a:t>rapita</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dagli</a:t>
            </a:r>
            <a:r>
              <a:rPr lang="en-US" b="0" i="1" dirty="0">
                <a:solidFill>
                  <a:srgbClr val="202122"/>
                </a:solidFill>
                <a:effectLst/>
                <a:latin typeface="Arial" panose="020B0604020202020204" pitchFamily="34" charset="0"/>
              </a:rPr>
              <a:t> Indi</a:t>
            </a:r>
            <a:r>
              <a:rPr lang="en-US" b="0" i="0" dirty="0">
                <a:solidFill>
                  <a:srgbClr val="202122"/>
                </a:solidFill>
                <a:effectLst/>
                <a:latin typeface="Arial" panose="020B0604020202020204" pitchFamily="34" charset="0"/>
              </a:rPr>
              <a:t>)</a:t>
            </a:r>
            <a:r>
              <a:rPr lang="en-US" b="0" i="0" baseline="30000" dirty="0">
                <a:solidFill>
                  <a:srgbClr val="3366CC"/>
                </a:solidFill>
                <a:effectLst/>
                <a:latin typeface="Arial" panose="020B0604020202020204" pitchFamily="34" charset="0"/>
              </a:rPr>
              <a:t> </a:t>
            </a:r>
            <a:r>
              <a:rPr lang="en-US" b="0" i="0" dirty="0">
                <a:solidFill>
                  <a:srgbClr val="202122"/>
                </a:solidFill>
                <a:effectLst/>
                <a:latin typeface="Arial" panose="020B0604020202020204" pitchFamily="34" charset="0"/>
              </a:rPr>
              <a:t>is a </a:t>
            </a:r>
            <a:r>
              <a:rPr lang="en-US" b="0" i="0" u="none" strike="noStrike" dirty="0">
                <a:solidFill>
                  <a:srgbClr val="3366CC"/>
                </a:solidFill>
                <a:effectLst/>
                <a:latin typeface="Arial" panose="020B0604020202020204" pitchFamily="34" charset="0"/>
                <a:hlinkClick r:id="rId2" tooltip="Biography"/>
              </a:rPr>
              <a:t>biography</a:t>
            </a:r>
            <a:r>
              <a:rPr lang="en-US" b="0" i="0" dirty="0">
                <a:solidFill>
                  <a:srgbClr val="202122"/>
                </a:solidFill>
                <a:effectLst/>
                <a:latin typeface="Arial" panose="020B0604020202020204" pitchFamily="34" charset="0"/>
              </a:rPr>
              <a:t> of Helena Valero, a white woman who was captured in the 1930s as a girl by the </a:t>
            </a:r>
            <a:r>
              <a:rPr lang="en-US" b="0" i="0" dirty="0" err="1">
                <a:solidFill>
                  <a:srgbClr val="202122"/>
                </a:solidFill>
                <a:effectLst/>
                <a:latin typeface="Arial" panose="020B0604020202020204" pitchFamily="34" charset="0"/>
              </a:rPr>
              <a:t>Kohorochiwetari</a:t>
            </a:r>
            <a:r>
              <a:rPr lang="en-US" b="0" i="0" dirty="0">
                <a:solidFill>
                  <a:srgbClr val="202122"/>
                </a:solidFill>
                <a:effectLst/>
                <a:latin typeface="Arial" panose="020B0604020202020204" pitchFamily="34" charset="0"/>
              </a:rPr>
              <a:t>, a tribe of the </a:t>
            </a:r>
            <a:r>
              <a:rPr lang="en-US" b="0" i="0" u="none" strike="noStrike" dirty="0">
                <a:solidFill>
                  <a:srgbClr val="3366CC"/>
                </a:solidFill>
                <a:effectLst/>
                <a:latin typeface="Arial" panose="020B0604020202020204" pitchFamily="34" charset="0"/>
                <a:hlinkClick r:id="rId3" tooltip="Yanomami"/>
              </a:rPr>
              <a:t>Yanomami</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4" tooltip="Indigenous peoples in South America"/>
              </a:rPr>
              <a:t>indigenous</a:t>
            </a:r>
            <a:r>
              <a:rPr lang="en-US" b="0" i="0" dirty="0">
                <a:solidFill>
                  <a:srgbClr val="202122"/>
                </a:solidFill>
                <a:effectLst/>
                <a:latin typeface="Arial" panose="020B0604020202020204" pitchFamily="34" charset="0"/>
              </a:rPr>
              <a:t> people, living in the </a:t>
            </a:r>
            <a:r>
              <a:rPr lang="en-US" b="0" i="0" u="none" strike="noStrike" dirty="0">
                <a:solidFill>
                  <a:srgbClr val="3366CC"/>
                </a:solidFill>
                <a:effectLst/>
                <a:latin typeface="Arial" panose="020B0604020202020204" pitchFamily="34" charset="0"/>
                <a:hlinkClick r:id="rId5" tooltip="Amazon rainforest"/>
              </a:rPr>
              <a:t>Amazon rainforest</a:t>
            </a:r>
            <a:r>
              <a:rPr lang="en-US" b="0" i="0" dirty="0">
                <a:solidFill>
                  <a:srgbClr val="202122"/>
                </a:solidFill>
                <a:effectLst/>
                <a:latin typeface="Arial" panose="020B0604020202020204" pitchFamily="34" charset="0"/>
              </a:rPr>
              <a:t> on the border between </a:t>
            </a:r>
            <a:r>
              <a:rPr lang="en-US" b="0" i="0" u="none" strike="noStrike" dirty="0">
                <a:solidFill>
                  <a:srgbClr val="3366CC"/>
                </a:solidFill>
                <a:effectLst/>
                <a:latin typeface="Arial" panose="020B0604020202020204" pitchFamily="34" charset="0"/>
                <a:hlinkClick r:id="rId6" tooltip="Venezuela"/>
              </a:rPr>
              <a:t>Venezuela</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7" tooltip="Brazil"/>
              </a:rPr>
              <a:t>Brazil</a:t>
            </a:r>
            <a:r>
              <a:rPr lang="en-US" b="0" i="0" dirty="0">
                <a:solidFill>
                  <a:srgbClr val="202122"/>
                </a:solidFill>
                <a:effectLst/>
                <a:latin typeface="Arial" panose="020B0604020202020204" pitchFamily="34" charset="0"/>
              </a:rPr>
              <a:t>. Valero recounted her life's story to Italian </a:t>
            </a:r>
            <a:r>
              <a:rPr lang="en-US" b="0" i="0" u="none" strike="noStrike" dirty="0">
                <a:solidFill>
                  <a:srgbClr val="3366CC"/>
                </a:solidFill>
                <a:effectLst/>
                <a:latin typeface="Arial" panose="020B0604020202020204" pitchFamily="34" charset="0"/>
                <a:hlinkClick r:id="rId8" tooltip="Biologist"/>
              </a:rPr>
              <a:t>biologist</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9" tooltip="Anthropologist"/>
              </a:rPr>
              <a:t>anthropologist</a:t>
            </a:r>
            <a:r>
              <a:rPr lang="en-US" b="0" i="0" dirty="0">
                <a:solidFill>
                  <a:srgbClr val="202122"/>
                </a:solidFill>
                <a:effectLst/>
                <a:latin typeface="Arial" panose="020B0604020202020204" pitchFamily="34" charset="0"/>
              </a:rPr>
              <a:t> </a:t>
            </a:r>
            <a:r>
              <a:rPr lang="en-US" b="0" i="0" u="none" strike="noStrike" dirty="0">
                <a:solidFill>
                  <a:srgbClr val="DD3333"/>
                </a:solidFill>
                <a:effectLst/>
                <a:latin typeface="Arial" panose="020B0604020202020204" pitchFamily="34" charset="0"/>
                <a:hlinkClick r:id="rId10" tooltip="Ettore Biocca (page does not exist)"/>
              </a:rPr>
              <a:t>Ettore </a:t>
            </a:r>
            <a:r>
              <a:rPr lang="en-US" b="0" i="0" u="none" strike="noStrike" dirty="0" err="1">
                <a:solidFill>
                  <a:srgbClr val="DD3333"/>
                </a:solidFill>
                <a:effectLst/>
                <a:latin typeface="Arial" panose="020B0604020202020204" pitchFamily="34" charset="0"/>
                <a:hlinkClick r:id="rId10" tooltip="Ettore Biocca (page does not exist)"/>
              </a:rPr>
              <a:t>Biocca</a:t>
            </a:r>
            <a:r>
              <a:rPr lang="en-US" b="0" i="0" dirty="0">
                <a:solidFill>
                  <a:srgbClr val="202122"/>
                </a:solidFill>
                <a:effectLst/>
                <a:latin typeface="Arial" panose="020B0604020202020204" pitchFamily="34" charset="0"/>
              </a:rPr>
              <a:t>, who published the account in 1965. She lived with the Yanomami for about two decades, eventually achieving some importance in her community…While Pinker repeats Valero’s description of the brutal Yanomami raid when she was abducted in 1932, he fails to mention that when she was given the ability to make a fully </a:t>
            </a:r>
            <a:r>
              <a:rPr lang="en-US" b="0" i="0" dirty="0" err="1">
                <a:solidFill>
                  <a:srgbClr val="202122"/>
                </a:solidFill>
                <a:effectLst/>
                <a:latin typeface="Arial" panose="020B0604020202020204" pitchFamily="34" charset="0"/>
              </a:rPr>
              <a:t>infgormed</a:t>
            </a:r>
            <a:r>
              <a:rPr lang="en-US" b="0" i="0" dirty="0">
                <a:solidFill>
                  <a:srgbClr val="202122"/>
                </a:solidFill>
                <a:effectLst/>
                <a:latin typeface="Arial" panose="020B0604020202020204" pitchFamily="34" charset="0"/>
              </a:rPr>
              <a:t> decision, Helen Valero decided she would prefer life among the Yanomami.</a:t>
            </a:r>
          </a:p>
          <a:p>
            <a:r>
              <a:rPr lang="en-US" dirty="0">
                <a:solidFill>
                  <a:srgbClr val="202122"/>
                </a:solidFill>
                <a:latin typeface="Arial" panose="020B0604020202020204" pitchFamily="34" charset="0"/>
              </a:rPr>
              <a:t>The colonial history of North and South America is full of accounts of </a:t>
            </a:r>
            <a:r>
              <a:rPr lang="en-US" dirty="0" err="1">
                <a:solidFill>
                  <a:srgbClr val="202122"/>
                </a:solidFill>
                <a:latin typeface="Arial" panose="020B0604020202020204" pitchFamily="34" charset="0"/>
              </a:rPr>
              <a:t>setlers</a:t>
            </a:r>
            <a:r>
              <a:rPr lang="en-US" dirty="0">
                <a:solidFill>
                  <a:srgbClr val="202122"/>
                </a:solidFill>
                <a:latin typeface="Arial" panose="020B0604020202020204" pitchFamily="34" charset="0"/>
              </a:rPr>
              <a:t>, captured or adopted by indigenous societies, being given the choice of where they wished to stay and almost invariably choosing to stay with the latter… This is attested in a letter to a friend by  Benjamin Franklin:  “When an Indian Child has been brought up among us, taught our language and habituated to our Customs, yet if he goes to see his relations and make one Indian Ramble with them there is no persuading him </a:t>
            </a:r>
            <a:r>
              <a:rPr lang="en-US" dirty="0" err="1">
                <a:solidFill>
                  <a:srgbClr val="202122"/>
                </a:solidFill>
                <a:latin typeface="Arial" panose="020B0604020202020204" pitchFamily="34" charset="0"/>
              </a:rPr>
              <a:t>eber</a:t>
            </a:r>
            <a:r>
              <a:rPr lang="en-US" dirty="0">
                <a:solidFill>
                  <a:srgbClr val="202122"/>
                </a:solidFill>
                <a:latin typeface="Arial" panose="020B0604020202020204" pitchFamily="34" charset="0"/>
              </a:rPr>
              <a:t> to return, and that this is not natural merely as Indians, but as men, is plain from this, that when white persons of either sex have been taken prisoner young by the Indians… if they are ransomed by their Friends, ..they take the first opportunity of escaping again into the Woods…[DE, Ch. 1, pp. 18-20].</a:t>
            </a:r>
            <a:endParaRPr lang="en-US" dirty="0"/>
          </a:p>
        </p:txBody>
      </p:sp>
      <p:pic>
        <p:nvPicPr>
          <p:cNvPr id="22530" name="Picture 2">
            <a:extLst>
              <a:ext uri="{FF2B5EF4-FFF2-40B4-BE49-F238E27FC236}">
                <a16:creationId xmlns:a16="http://schemas.microsoft.com/office/drawing/2014/main" id="{E980C18B-62B3-4D7F-0711-9517CB018E9A}"/>
              </a:ext>
            </a:extLst>
          </p:cNvPr>
          <p:cNvPicPr>
            <a:picLocks noGrp="1" noChangeAspect="1" noChangeArrowheads="1"/>
          </p:cNvPicPr>
          <p:nvPr>
            <p:ph sz="half" idx="2"/>
          </p:nvPr>
        </p:nvPicPr>
        <p:blipFill>
          <a:blip r:embed="rId11">
            <a:extLst>
              <a:ext uri="{28A0092B-C50C-407E-A947-70E740481C1C}">
                <a14:useLocalDpi xmlns:a14="http://schemas.microsoft.com/office/drawing/2010/main" val="0"/>
              </a:ext>
            </a:extLst>
          </a:blip>
          <a:srcRect/>
          <a:stretch>
            <a:fillRect/>
          </a:stretch>
        </p:blipFill>
        <p:spPr bwMode="auto">
          <a:xfrm>
            <a:off x="8921114" y="658019"/>
            <a:ext cx="3278189" cy="499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362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66753-723B-487C-15EF-BFDCF637A508}"/>
              </a:ext>
            </a:extLst>
          </p:cNvPr>
          <p:cNvSpPr>
            <a:spLocks noGrp="1"/>
          </p:cNvSpPr>
          <p:nvPr>
            <p:ph type="title"/>
          </p:nvPr>
        </p:nvSpPr>
        <p:spPr>
          <a:xfrm>
            <a:off x="0" y="1"/>
            <a:ext cx="12192000" cy="1411604"/>
          </a:xfrm>
        </p:spPr>
        <p:txBody>
          <a:bodyPr>
            <a:normAutofit fontScale="90000"/>
          </a:bodyPr>
          <a:lstStyle/>
          <a:p>
            <a:r>
              <a:rPr lang="en-US" dirty="0"/>
              <a:t>Our modern notion of social evolution is a conservative reaction against the “Indigenous Critique” such as that of Huron-Wendat statesman </a:t>
            </a:r>
            <a:r>
              <a:rPr lang="en-US" dirty="0" err="1"/>
              <a:t>Kandiaronk</a:t>
            </a:r>
            <a:endParaRPr lang="en-US" dirty="0"/>
          </a:p>
        </p:txBody>
      </p:sp>
      <p:sp>
        <p:nvSpPr>
          <p:cNvPr id="3" name="Content Placeholder 2">
            <a:extLst>
              <a:ext uri="{FF2B5EF4-FFF2-40B4-BE49-F238E27FC236}">
                <a16:creationId xmlns:a16="http://schemas.microsoft.com/office/drawing/2014/main" id="{99B74A0E-65D2-C671-C476-AA839BA26817}"/>
              </a:ext>
            </a:extLst>
          </p:cNvPr>
          <p:cNvSpPr>
            <a:spLocks noGrp="1"/>
          </p:cNvSpPr>
          <p:nvPr>
            <p:ph sz="half" idx="1"/>
          </p:nvPr>
        </p:nvSpPr>
        <p:spPr>
          <a:xfrm>
            <a:off x="0" y="1463040"/>
            <a:ext cx="6096000" cy="5280660"/>
          </a:xfrm>
        </p:spPr>
        <p:txBody>
          <a:bodyPr>
            <a:normAutofit fontScale="47500" lnSpcReduction="20000"/>
          </a:bodyPr>
          <a:lstStyle/>
          <a:p>
            <a:r>
              <a:rPr lang="en-US" dirty="0"/>
              <a:t>Our modern notion of social evolution:  the idea that human societies could be arranged according to stages of development, each with their own characteristic technologies and forms of organization (hunter-gatherers, farmers, urban-industrial society, and so on).</a:t>
            </a:r>
          </a:p>
          <a:p>
            <a:r>
              <a:rPr lang="en-US" dirty="0"/>
              <a:t>The Indigenous Critique was a broad logical dismissal of Western European Christian  claims of superiority to Indigenous peoples, focusing on the illogic of Western claims of the importance of land ownership, use of money, and claims to individual freedom when it was clear that their social hierarchy made everyone except the king 9of </a:t>
            </a:r>
            <a:r>
              <a:rPr lang="en-US" dirty="0" err="1"/>
              <a:t>Frnace</a:t>
            </a:r>
            <a:r>
              <a:rPr lang="en-US" dirty="0"/>
              <a:t>) subservient to someone</a:t>
            </a:r>
          </a:p>
          <a:p>
            <a:r>
              <a:rPr lang="en-US" dirty="0"/>
              <a:t>The Indigenous Critique against European civilization began to gain ground in the early decades of the 18</a:t>
            </a:r>
            <a:r>
              <a:rPr lang="en-US" baseline="30000" dirty="0"/>
              <a:t>th</a:t>
            </a:r>
            <a:r>
              <a:rPr lang="en-US" dirty="0"/>
              <a:t> c.   The origins of that critique, however, lie not with the philosophers of the Enlightenment, …but with indigenous commentators and observers of European society.  [DE, Chap. 2, pp. 49 ff.]</a:t>
            </a:r>
          </a:p>
          <a:p>
            <a:r>
              <a:rPr lang="en-US" dirty="0"/>
              <a:t>Pictured:   </a:t>
            </a:r>
            <a:r>
              <a:rPr lang="en-US" b="0" i="0" dirty="0" err="1">
                <a:solidFill>
                  <a:srgbClr val="202122"/>
                </a:solidFill>
                <a:effectLst/>
                <a:latin typeface="Arial" panose="020B0604020202020204" pitchFamily="34" charset="0"/>
              </a:rPr>
              <a:t>Kondiaronk</a:t>
            </a:r>
            <a:r>
              <a:rPr lang="en-US" b="0" i="0" dirty="0">
                <a:solidFill>
                  <a:srgbClr val="202122"/>
                </a:solidFill>
                <a:effectLst/>
                <a:latin typeface="Arial" panose="020B0604020202020204" pitchFamily="34" charset="0"/>
              </a:rPr>
              <a:t> speaking to the captured Iroquois diplomats, 1688. </a:t>
            </a:r>
            <a:r>
              <a:rPr lang="en-US" b="1" i="0" dirty="0" err="1">
                <a:solidFill>
                  <a:srgbClr val="202122"/>
                </a:solidFill>
                <a:effectLst/>
                <a:latin typeface="Arial" panose="020B0604020202020204" pitchFamily="34" charset="0"/>
              </a:rPr>
              <a:t>Kondiaronk</a:t>
            </a:r>
            <a:r>
              <a:rPr lang="en-US" b="0" i="0" dirty="0">
                <a:solidFill>
                  <a:srgbClr val="202122"/>
                </a:solidFill>
                <a:effectLst/>
                <a:latin typeface="Arial" panose="020B0604020202020204" pitchFamily="34" charset="0"/>
              </a:rPr>
              <a:t> (c. 1649–1701) (Gaspar </a:t>
            </a:r>
            <a:r>
              <a:rPr lang="en-US" b="0" i="0" dirty="0" err="1">
                <a:solidFill>
                  <a:srgbClr val="202122"/>
                </a:solidFill>
                <a:effectLst/>
                <a:latin typeface="Arial" panose="020B0604020202020204" pitchFamily="34" charset="0"/>
              </a:rPr>
              <a:t>Soiaga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Souojas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Sastaretsi</a:t>
            </a:r>
            <a:r>
              <a:rPr lang="en-US" b="0" i="0" dirty="0">
                <a:solidFill>
                  <a:srgbClr val="202122"/>
                </a:solidFill>
                <a:effectLst/>
                <a:latin typeface="Arial" panose="020B0604020202020204" pitchFamily="34" charset="0"/>
              </a:rPr>
              <a:t>), known as </a:t>
            </a:r>
            <a:r>
              <a:rPr lang="en-US" b="1" i="1" dirty="0">
                <a:solidFill>
                  <a:srgbClr val="202122"/>
                </a:solidFill>
                <a:effectLst/>
                <a:latin typeface="Arial" panose="020B0604020202020204" pitchFamily="34" charset="0"/>
              </a:rPr>
              <a:t>Le Rat</a:t>
            </a:r>
            <a:r>
              <a:rPr lang="en-US" b="0" i="0" dirty="0">
                <a:solidFill>
                  <a:srgbClr val="202122"/>
                </a:solidFill>
                <a:effectLst/>
                <a:latin typeface="Arial" panose="020B0604020202020204" pitchFamily="34" charset="0"/>
              </a:rPr>
              <a:t> (The Rat; </a:t>
            </a:r>
            <a:r>
              <a:rPr lang="en-US" b="0" i="0" dirty="0" err="1">
                <a:solidFill>
                  <a:srgbClr val="202122"/>
                </a:solidFill>
                <a:effectLst/>
                <a:latin typeface="Arial" panose="020B0604020202020204" pitchFamily="34" charset="0"/>
              </a:rPr>
              <a:t>Kandiaronk</a:t>
            </a:r>
            <a:r>
              <a:rPr lang="en-US" b="0" i="0" dirty="0">
                <a:solidFill>
                  <a:srgbClr val="202122"/>
                </a:solidFill>
                <a:effectLst/>
                <a:latin typeface="Arial" panose="020B0604020202020204" pitchFamily="34" charset="0"/>
              </a:rPr>
              <a:t> literally means muskrat), was Chief of the Native American </a:t>
            </a:r>
            <a:r>
              <a:rPr lang="en-US" b="0" i="0" u="none" strike="noStrike" dirty="0">
                <a:solidFill>
                  <a:srgbClr val="3366CC"/>
                </a:solidFill>
                <a:effectLst/>
                <a:latin typeface="Arial" panose="020B0604020202020204" pitchFamily="34" charset="0"/>
                <a:hlinkClick r:id="rId2" tooltip="Wyandot people"/>
              </a:rPr>
              <a:t>Wendat</a:t>
            </a:r>
            <a:r>
              <a:rPr lang="en-US" b="0" i="0" dirty="0">
                <a:solidFill>
                  <a:srgbClr val="202122"/>
                </a:solidFill>
                <a:effectLst/>
                <a:latin typeface="Arial" panose="020B0604020202020204" pitchFamily="34" charset="0"/>
              </a:rPr>
              <a:t> people at </a:t>
            </a:r>
            <a:r>
              <a:rPr lang="en-US" b="0" i="0" u="none" strike="noStrike" dirty="0">
                <a:solidFill>
                  <a:srgbClr val="3366CC"/>
                </a:solidFill>
                <a:effectLst/>
                <a:latin typeface="Arial" panose="020B0604020202020204" pitchFamily="34" charset="0"/>
                <a:hlinkClick r:id="rId3" tooltip="Michilimackinac"/>
              </a:rPr>
              <a:t>Michilimackinac</a:t>
            </a:r>
            <a:r>
              <a:rPr lang="en-US" b="0" i="0" dirty="0">
                <a:solidFill>
                  <a:srgbClr val="202122"/>
                </a:solidFill>
                <a:effectLst/>
                <a:latin typeface="Arial" panose="020B0604020202020204" pitchFamily="34" charset="0"/>
              </a:rPr>
              <a:t> in </a:t>
            </a:r>
            <a:r>
              <a:rPr lang="en-US" b="0" i="0" u="none" strike="noStrike" dirty="0">
                <a:solidFill>
                  <a:srgbClr val="3366CC"/>
                </a:solidFill>
                <a:effectLst/>
                <a:latin typeface="Arial" panose="020B0604020202020204" pitchFamily="34" charset="0"/>
                <a:hlinkClick r:id="rId4" tooltip="New France"/>
              </a:rPr>
              <a:t>New France</a:t>
            </a:r>
            <a:r>
              <a:rPr lang="en-US" b="0" i="0" dirty="0">
                <a:solidFill>
                  <a:srgbClr val="202122"/>
                </a:solidFill>
                <a:effectLst/>
                <a:latin typeface="Arial" panose="020B0604020202020204" pitchFamily="34" charset="0"/>
              </a:rPr>
              <a:t>. …Noted as a brilliant orator and a formidable strategist, </a:t>
            </a:r>
            <a:r>
              <a:rPr lang="en-US" b="0" i="0" dirty="0" err="1">
                <a:solidFill>
                  <a:srgbClr val="202122"/>
                </a:solidFill>
                <a:effectLst/>
                <a:latin typeface="Arial" panose="020B0604020202020204" pitchFamily="34" charset="0"/>
              </a:rPr>
              <a:t>Kondiaronk</a:t>
            </a:r>
            <a:r>
              <a:rPr lang="en-US" b="0" i="0" dirty="0">
                <a:solidFill>
                  <a:srgbClr val="202122"/>
                </a:solidFill>
                <a:effectLst/>
                <a:latin typeface="Arial" panose="020B0604020202020204" pitchFamily="34" charset="0"/>
              </a:rPr>
              <a:t> led the pro-French </a:t>
            </a:r>
            <a:r>
              <a:rPr lang="en-US" b="0" i="0" u="none" strike="noStrike" dirty="0">
                <a:solidFill>
                  <a:srgbClr val="3366CC"/>
                </a:solidFill>
                <a:effectLst/>
                <a:latin typeface="Arial" panose="020B0604020202020204" pitchFamily="34" charset="0"/>
                <a:hlinkClick r:id="rId5" tooltip="Petun"/>
              </a:rPr>
              <a:t>Petun</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2" tooltip="Wyandot people"/>
              </a:rPr>
              <a:t>Huron</a:t>
            </a:r>
            <a:r>
              <a:rPr lang="en-US" b="0" i="0" dirty="0">
                <a:solidFill>
                  <a:srgbClr val="202122"/>
                </a:solidFill>
                <a:effectLst/>
                <a:latin typeface="Arial" panose="020B0604020202020204" pitchFamily="34" charset="0"/>
              </a:rPr>
              <a:t> refugees of Michilimackinac against their traditional </a:t>
            </a:r>
            <a:r>
              <a:rPr lang="en-US" b="0" i="0" u="none" strike="noStrike" dirty="0">
                <a:solidFill>
                  <a:srgbClr val="3366CC"/>
                </a:solidFill>
                <a:effectLst/>
                <a:latin typeface="Arial" panose="020B0604020202020204" pitchFamily="34" charset="0"/>
                <a:hlinkClick r:id="rId6" tooltip="Iroquois"/>
              </a:rPr>
              <a:t>Iroquois</a:t>
            </a:r>
            <a:r>
              <a:rPr lang="en-US" b="0" i="0" dirty="0">
                <a:solidFill>
                  <a:srgbClr val="202122"/>
                </a:solidFill>
                <a:effectLst/>
                <a:latin typeface="Arial" panose="020B0604020202020204" pitchFamily="34" charset="0"/>
              </a:rPr>
              <a:t> enemies. </a:t>
            </a:r>
            <a:r>
              <a:rPr lang="en-US" b="0" i="0" dirty="0" err="1">
                <a:solidFill>
                  <a:srgbClr val="202122"/>
                </a:solidFill>
                <a:effectLst/>
                <a:latin typeface="Arial" panose="020B0604020202020204" pitchFamily="34" charset="0"/>
              </a:rPr>
              <a:t>Kondiaronk</a:t>
            </a:r>
            <a:r>
              <a:rPr lang="en-US" b="0" i="0" dirty="0">
                <a:solidFill>
                  <a:srgbClr val="202122"/>
                </a:solidFill>
                <a:effectLst/>
                <a:latin typeface="Arial" panose="020B0604020202020204" pitchFamily="34" charset="0"/>
              </a:rPr>
              <a:t> realized the only way to establish security was to maintain a war between their enemies, the Iroquois, and the French in an attempt to keep the Iroquois occupied and the Hurons safe from annihilation. </a:t>
            </a:r>
            <a:r>
              <a:rPr lang="en-US" b="0" i="0" dirty="0" err="1">
                <a:solidFill>
                  <a:srgbClr val="202122"/>
                </a:solidFill>
                <a:effectLst/>
                <a:latin typeface="Arial" panose="020B0604020202020204" pitchFamily="34" charset="0"/>
              </a:rPr>
              <a:t>Kondiaronk</a:t>
            </a:r>
            <a:r>
              <a:rPr lang="en-US" b="0" i="0" dirty="0">
                <a:solidFill>
                  <a:srgbClr val="202122"/>
                </a:solidFill>
                <a:effectLst/>
                <a:latin typeface="Arial" panose="020B0604020202020204" pitchFamily="34" charset="0"/>
              </a:rPr>
              <a:t> succeeded in killing the peace; however, once he had secured the preservation of his people he favored a vast peace </a:t>
            </a:r>
            <a:r>
              <a:rPr lang="en-US" b="0" i="0" dirty="0" err="1">
                <a:solidFill>
                  <a:srgbClr val="202122"/>
                </a:solidFill>
                <a:effectLst/>
                <a:latin typeface="Arial" panose="020B0604020202020204" pitchFamily="34" charset="0"/>
              </a:rPr>
              <a:t>settlement.This</a:t>
            </a:r>
            <a:r>
              <a:rPr lang="en-US" b="0" i="0" dirty="0">
                <a:solidFill>
                  <a:srgbClr val="202122"/>
                </a:solidFill>
                <a:effectLst/>
                <a:latin typeface="Arial" panose="020B0604020202020204" pitchFamily="34" charset="0"/>
              </a:rPr>
              <a:t> effort concluded in what is known as </a:t>
            </a:r>
            <a:r>
              <a:rPr lang="en-US" b="0" i="0" u="none" strike="noStrike" dirty="0">
                <a:solidFill>
                  <a:srgbClr val="3366CC"/>
                </a:solidFill>
                <a:effectLst/>
                <a:latin typeface="Arial" panose="020B0604020202020204" pitchFamily="34" charset="0"/>
                <a:hlinkClick r:id="rId7" tooltip="The Great Peace of Montreal"/>
              </a:rPr>
              <a:t>The Great Peace of Montreal</a:t>
            </a:r>
            <a:r>
              <a:rPr lang="en-US" b="0" i="0" dirty="0">
                <a:solidFill>
                  <a:srgbClr val="202122"/>
                </a:solidFill>
                <a:effectLst/>
                <a:latin typeface="Arial" panose="020B0604020202020204" pitchFamily="34" charset="0"/>
              </a:rPr>
              <a:t> (1701) between France, the Iroquois, and the other Indian tribes of the Upper Great Lakes. This ended the </a:t>
            </a:r>
            <a:r>
              <a:rPr lang="en-US" b="0" i="0" u="none" strike="noStrike" dirty="0">
                <a:solidFill>
                  <a:srgbClr val="3366CC"/>
                </a:solidFill>
                <a:effectLst/>
                <a:latin typeface="Arial" panose="020B0604020202020204" pitchFamily="34" charset="0"/>
                <a:hlinkClick r:id="rId8" tooltip="Beaver Wars"/>
              </a:rPr>
              <a:t>Beaver Wars</a:t>
            </a:r>
            <a:r>
              <a:rPr lang="en-US" b="0" i="0" dirty="0">
                <a:solidFill>
                  <a:srgbClr val="202122"/>
                </a:solidFill>
                <a:effectLst/>
                <a:latin typeface="Arial" panose="020B0604020202020204" pitchFamily="34" charset="0"/>
              </a:rPr>
              <a:t> and helped open up the interior of North America to deeper French exploration and commerce. </a:t>
            </a:r>
            <a:r>
              <a:rPr lang="en-US" b="0" i="0" dirty="0" err="1">
                <a:solidFill>
                  <a:srgbClr val="202122"/>
                </a:solidFill>
                <a:effectLst/>
                <a:latin typeface="Arial" panose="020B0604020202020204" pitchFamily="34" charset="0"/>
              </a:rPr>
              <a:t>Kondiaronk</a:t>
            </a:r>
            <a:r>
              <a:rPr lang="en-US" b="0" i="0" dirty="0">
                <a:solidFill>
                  <a:srgbClr val="202122"/>
                </a:solidFill>
                <a:effectLst/>
                <a:latin typeface="Arial" panose="020B0604020202020204" pitchFamily="34" charset="0"/>
              </a:rPr>
              <a:t> made them see the advantages such a peace would bring them.  </a:t>
            </a:r>
            <a:endParaRPr lang="en-US" dirty="0"/>
          </a:p>
          <a:p>
            <a:endParaRPr lang="en-US" dirty="0"/>
          </a:p>
          <a:p>
            <a:endParaRPr lang="en-US" dirty="0"/>
          </a:p>
          <a:p>
            <a:pPr marL="0" indent="0">
              <a:buNone/>
            </a:pPr>
            <a:endParaRPr lang="en-US" dirty="0"/>
          </a:p>
        </p:txBody>
      </p:sp>
      <p:pic>
        <p:nvPicPr>
          <p:cNvPr id="9218" name="Picture 2">
            <a:extLst>
              <a:ext uri="{FF2B5EF4-FFF2-40B4-BE49-F238E27FC236}">
                <a16:creationId xmlns:a16="http://schemas.microsoft.com/office/drawing/2014/main" id="{E2F513AB-5E28-407D-1E31-DDC7E58E5FEA}"/>
              </a:ext>
            </a:extLst>
          </p:cNvPr>
          <p:cNvPicPr>
            <a:picLocks noGrp="1" noChangeAspect="1" noChangeArrowheads="1"/>
          </p:cNvPicPr>
          <p:nvPr>
            <p:ph sz="half" idx="2"/>
          </p:nvPr>
        </p:nvPicPr>
        <p:blipFill>
          <a:blip r:embed="rId9">
            <a:extLst>
              <a:ext uri="{28A0092B-C50C-407E-A947-70E740481C1C}">
                <a14:useLocalDpi xmlns:a14="http://schemas.microsoft.com/office/drawing/2010/main" val="0"/>
              </a:ext>
            </a:extLst>
          </a:blip>
          <a:srcRect/>
          <a:stretch>
            <a:fillRect/>
          </a:stretch>
        </p:blipFill>
        <p:spPr bwMode="auto">
          <a:xfrm>
            <a:off x="6172200" y="2311202"/>
            <a:ext cx="5181600" cy="3380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446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3FD64-7511-E328-F617-50C1CEBFB7A8}"/>
              </a:ext>
            </a:extLst>
          </p:cNvPr>
          <p:cNvSpPr>
            <a:spLocks noGrp="1"/>
          </p:cNvSpPr>
          <p:nvPr>
            <p:ph type="title"/>
          </p:nvPr>
        </p:nvSpPr>
        <p:spPr/>
        <p:txBody>
          <a:bodyPr/>
          <a:lstStyle/>
          <a:p>
            <a:r>
              <a:rPr lang="en-US" dirty="0"/>
              <a:t>Why this book is subtitled “A New History of Humanity”</a:t>
            </a:r>
          </a:p>
        </p:txBody>
      </p:sp>
      <p:sp>
        <p:nvSpPr>
          <p:cNvPr id="3" name="Content Placeholder 2">
            <a:extLst>
              <a:ext uri="{FF2B5EF4-FFF2-40B4-BE49-F238E27FC236}">
                <a16:creationId xmlns:a16="http://schemas.microsoft.com/office/drawing/2014/main" id="{0C9D624D-1937-B6A3-CB5D-A7BF61B31E4A}"/>
              </a:ext>
            </a:extLst>
          </p:cNvPr>
          <p:cNvSpPr>
            <a:spLocks noGrp="1"/>
          </p:cNvSpPr>
          <p:nvPr>
            <p:ph sz="half" idx="1"/>
          </p:nvPr>
        </p:nvSpPr>
        <p:spPr/>
        <p:txBody>
          <a:bodyPr>
            <a:normAutofit fontScale="62500" lnSpcReduction="20000"/>
          </a:bodyPr>
          <a:lstStyle/>
          <a:p>
            <a:r>
              <a:rPr lang="en-US" dirty="0"/>
              <a:t>The authors promise, “In this book we will not only be presenting a new history of humankind, but inviting the reader into a new science of history, one that restores our ancestors to their full humanity…As the stories of one-time captives escaping back to the woods again make clear, Rousseau—in his essay submitted to win 1754 contest set up by the </a:t>
            </a:r>
            <a:r>
              <a:rPr lang="en-US" dirty="0" err="1"/>
              <a:t>Academie</a:t>
            </a:r>
            <a:r>
              <a:rPr lang="en-US" dirty="0"/>
              <a:t> des Sciences, Arts et Belles-Lettres de Dijon, on the topic “what is the origin of inequality among men, and is it authorized by natural law”-- was not entirely mistaken.  Something has been lost…What does it imply about the possibilities for social change today?”  </a:t>
            </a:r>
          </a:p>
          <a:p>
            <a:endParaRPr lang="en-US" dirty="0"/>
          </a:p>
        </p:txBody>
      </p:sp>
      <p:sp>
        <p:nvSpPr>
          <p:cNvPr id="4" name="Content Placeholder 3">
            <a:extLst>
              <a:ext uri="{FF2B5EF4-FFF2-40B4-BE49-F238E27FC236}">
                <a16:creationId xmlns:a16="http://schemas.microsoft.com/office/drawing/2014/main" id="{A0485E0B-4E1B-B2A6-25F1-FCD9E2B4A615}"/>
              </a:ext>
            </a:extLst>
          </p:cNvPr>
          <p:cNvSpPr>
            <a:spLocks noGrp="1"/>
          </p:cNvSpPr>
          <p:nvPr>
            <p:ph sz="half" idx="2"/>
          </p:nvPr>
        </p:nvSpPr>
        <p:spPr/>
        <p:txBody>
          <a:bodyPr>
            <a:normAutofit fontScale="62500" lnSpcReduction="20000"/>
          </a:bodyPr>
          <a:lstStyle/>
          <a:p>
            <a:r>
              <a:rPr lang="en-US" dirty="0"/>
              <a:t>We begin by tracing the historical roots of the question Rousseau addressed--what is the origin of social inequality, back to a series of encounters between European colonists and Native American intellectuals in the 17</a:t>
            </a:r>
            <a:r>
              <a:rPr lang="en-US" baseline="30000" dirty="0"/>
              <a:t>th</a:t>
            </a:r>
            <a:r>
              <a:rPr lang="en-US" dirty="0"/>
              <a:t> c.  Because of the European colonial encounters in the Americas, writers like Thomas Hobbes, Hugo Grotius [1583-1645, Dutch humanist who laid the foundations for international law based on natural law], or John Locke [1632-1704, Enlightenment philosopher, the English founder of liberalism] could skip past the biblical narratives …and begin instead with the question, “what might humans have been like in a State of Nature, when all thy had was their humanity?”  We explore the impact of these encounters upon the European Enlightenment and on how we make sense of the human past today, including the origins of farming, property, cities, democracy, slavery and civilization itself by considering the perspective of indigenous thinkers. [DW, Ch. 1, pp. 24-26].Ch. 2, p. 33.</a:t>
            </a:r>
          </a:p>
        </p:txBody>
      </p:sp>
    </p:spTree>
    <p:extLst>
      <p:ext uri="{BB962C8B-B14F-4D97-AF65-F5344CB8AC3E}">
        <p14:creationId xmlns:p14="http://schemas.microsoft.com/office/powerpoint/2010/main" val="1719667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CD99-6B98-F545-1AEF-398266DE3168}"/>
              </a:ext>
            </a:extLst>
          </p:cNvPr>
          <p:cNvSpPr>
            <a:spLocks noGrp="1"/>
          </p:cNvSpPr>
          <p:nvPr>
            <p:ph type="title"/>
          </p:nvPr>
        </p:nvSpPr>
        <p:spPr>
          <a:xfrm flipV="1">
            <a:off x="28014" y="0"/>
            <a:ext cx="12135971" cy="2198594"/>
          </a:xfrm>
        </p:spPr>
        <p:txBody>
          <a:bodyPr>
            <a:normAutofit/>
          </a:bodyPr>
          <a:lstStyle/>
          <a:p>
            <a:pPr algn="l" fontAlgn="base"/>
            <a:br>
              <a:rPr lang="nn-NO" b="0" i="0" dirty="0">
                <a:solidFill>
                  <a:srgbClr val="707070"/>
                </a:solidFill>
                <a:effectLst/>
                <a:latin typeface="GuardianTextSans"/>
              </a:rPr>
            </a:br>
            <a:br>
              <a:rPr lang="en-US" b="0" i="0" dirty="0">
                <a:solidFill>
                  <a:srgbClr val="121212"/>
                </a:solidFill>
                <a:effectLst/>
                <a:latin typeface="GH Guardian Headline"/>
              </a:rPr>
            </a:br>
            <a:endParaRPr lang="en-US" dirty="0"/>
          </a:p>
        </p:txBody>
      </p:sp>
      <p:sp>
        <p:nvSpPr>
          <p:cNvPr id="3" name="Content Placeholder 2">
            <a:extLst>
              <a:ext uri="{FF2B5EF4-FFF2-40B4-BE49-F238E27FC236}">
                <a16:creationId xmlns:a16="http://schemas.microsoft.com/office/drawing/2014/main" id="{809E45EB-1F71-D94D-0A50-B151E4FBBD8F}"/>
              </a:ext>
            </a:extLst>
          </p:cNvPr>
          <p:cNvSpPr>
            <a:spLocks noGrp="1"/>
          </p:cNvSpPr>
          <p:nvPr>
            <p:ph sz="half" idx="1"/>
          </p:nvPr>
        </p:nvSpPr>
        <p:spPr>
          <a:xfrm>
            <a:off x="-1" y="914400"/>
            <a:ext cx="6562166" cy="5943600"/>
          </a:xfrm>
        </p:spPr>
        <p:txBody>
          <a:bodyPr>
            <a:noAutofit/>
          </a:bodyPr>
          <a:lstStyle/>
          <a:p>
            <a:r>
              <a:rPr lang="en-US" sz="1520" b="0" i="0" dirty="0">
                <a:solidFill>
                  <a:srgbClr val="121212"/>
                </a:solidFill>
                <a:effectLst/>
                <a:latin typeface="GuardianTextEgyptian"/>
              </a:rPr>
              <a:t>Meanwhile, the so-called “agricultural revolution” – the Neolithic Faustian bargain when humanity swapped egalitarian simplicity for wealth, status and hierarchy – simply didn’t happen. The shift from foraging to agriculture was slow and patchy; much of what has been thought of as farming was actually small-scale horticulture, and perfectly compatible with flat social structures. Similarly, the rise of cities did not necessitate kings, priests and bureaucrats. Indus valley settlements such as Harappa (c2600BC) show no signs</a:t>
            </a:r>
            <a:r>
              <a:rPr lang="en-US" sz="1520" b="0" i="1" dirty="0">
                <a:solidFill>
                  <a:srgbClr val="121212"/>
                </a:solidFill>
                <a:effectLst/>
                <a:latin typeface="GuardianTextEgyptian"/>
              </a:rPr>
              <a:t> </a:t>
            </a:r>
            <a:r>
              <a:rPr lang="en-US" sz="1520" b="0" i="0" dirty="0">
                <a:solidFill>
                  <a:srgbClr val="121212"/>
                </a:solidFill>
                <a:effectLst/>
                <a:latin typeface="GuardianTextEgyptian"/>
              </a:rPr>
              <a:t>of palaces or temples and instead suggest dispersed, not concentrated power. While Graeber and </a:t>
            </a:r>
            <a:r>
              <a:rPr lang="en-US" sz="1520" b="0" i="0" dirty="0" err="1">
                <a:solidFill>
                  <a:srgbClr val="121212"/>
                </a:solidFill>
                <a:effectLst/>
                <a:latin typeface="GuardianTextEgyptian"/>
              </a:rPr>
              <a:t>Wengrow</a:t>
            </a:r>
            <a:r>
              <a:rPr lang="en-US" sz="1520" b="0" i="0" dirty="0">
                <a:solidFill>
                  <a:srgbClr val="121212"/>
                </a:solidFill>
                <a:effectLst/>
                <a:latin typeface="GuardianTextEgyptian"/>
              </a:rPr>
              <a:t> are open about the very limited evidence and the disputes over its interpretation, they build a compelling case.</a:t>
            </a:r>
          </a:p>
          <a:p>
            <a:r>
              <a:rPr lang="en-US" sz="1520" b="0" i="0" dirty="0">
                <a:solidFill>
                  <a:srgbClr val="121212"/>
                </a:solidFill>
                <a:effectLst/>
                <a:latin typeface="GuardianTextEgyptian"/>
              </a:rPr>
              <a:t>[David] Graeber was, until his death last year at the age of 59, among the world’s most famous anarchists and an intellectual leader of the Occupy Wall Street movement (now celebrating its 10th anniversary). The Dawn of Everything</a:t>
            </a:r>
            <a:r>
              <a:rPr lang="en-US" sz="1520" b="0" i="1" dirty="0">
                <a:solidFill>
                  <a:srgbClr val="121212"/>
                </a:solidFill>
                <a:effectLst/>
                <a:latin typeface="GuardianTextEgyptian"/>
              </a:rPr>
              <a:t> </a:t>
            </a:r>
            <a:r>
              <a:rPr lang="en-US" sz="1520" b="0" i="0" dirty="0">
                <a:solidFill>
                  <a:srgbClr val="121212"/>
                </a:solidFill>
                <a:effectLst/>
                <a:latin typeface="GuardianTextEgyptian"/>
              </a:rPr>
              <a:t>certainly follows a long tradition of anti-statist</a:t>
            </a:r>
            <a:r>
              <a:rPr lang="en-US" sz="1520" b="0" i="1" dirty="0">
                <a:solidFill>
                  <a:srgbClr val="121212"/>
                </a:solidFill>
                <a:effectLst/>
                <a:latin typeface="GuardianTextEgyptian"/>
              </a:rPr>
              <a:t> </a:t>
            </a:r>
            <a:r>
              <a:rPr lang="en-US" sz="1520" b="0" i="0" dirty="0">
                <a:solidFill>
                  <a:srgbClr val="121212"/>
                </a:solidFill>
                <a:effectLst/>
                <a:latin typeface="GuardianTextEgyptian"/>
              </a:rPr>
              <a:t>anthropology. An early example was Mutual Aid (1902) by the anarchist geographer Prince Kropotkin, which provided an alternative to the fashionable evolutionary histories of his era, and defended “savage” peoples against the harsh judgments of imperialists and Marxists alike. And in his 1972 essay The Original Affluent Society, the American anthropologist Marshall </a:t>
            </a:r>
            <a:r>
              <a:rPr lang="en-US" sz="1520" b="0" i="0" dirty="0" err="1">
                <a:solidFill>
                  <a:srgbClr val="121212"/>
                </a:solidFill>
                <a:effectLst/>
                <a:latin typeface="GuardianTextEgyptian"/>
              </a:rPr>
              <a:t>Sahlins</a:t>
            </a:r>
            <a:r>
              <a:rPr lang="en-US" sz="1520" b="0" i="0" dirty="0">
                <a:solidFill>
                  <a:srgbClr val="121212"/>
                </a:solidFill>
                <a:effectLst/>
                <a:latin typeface="GuardianTextEgyptian"/>
              </a:rPr>
              <a:t> wondered whether the Kalahari foragers, with their two- to four-hour working day, were really so much worse off than the nine-to-five office or factory </a:t>
            </a:r>
            <a:r>
              <a:rPr lang="en-US" sz="1520" b="0" i="0" dirty="0" err="1">
                <a:solidFill>
                  <a:srgbClr val="121212"/>
                </a:solidFill>
                <a:effectLst/>
                <a:latin typeface="GuardianTextEgyptian"/>
              </a:rPr>
              <a:t>worker.</a:t>
            </a:r>
            <a:r>
              <a:rPr lang="en-US" sz="1520" b="1" i="0" dirty="0" err="1">
                <a:solidFill>
                  <a:srgbClr val="202122"/>
                </a:solidFill>
                <a:effectLst/>
                <a:latin typeface="Arial" panose="020B0604020202020204" pitchFamily="34" charset="0"/>
              </a:rPr>
              <a:t>Pictured</a:t>
            </a:r>
            <a:r>
              <a:rPr lang="en-US" sz="1520" b="1" i="0" dirty="0">
                <a:solidFill>
                  <a:srgbClr val="202122"/>
                </a:solidFill>
                <a:effectLst/>
                <a:latin typeface="Arial" panose="020B0604020202020204" pitchFamily="34" charset="0"/>
              </a:rPr>
              <a:t>:  David Rolfe Graeber</a:t>
            </a:r>
            <a:r>
              <a:rPr lang="en-US" sz="1520" b="0" i="0" dirty="0">
                <a:solidFill>
                  <a:srgbClr val="202122"/>
                </a:solidFill>
                <a:effectLst/>
                <a:latin typeface="Arial" panose="020B0604020202020204" pitchFamily="34" charset="0"/>
              </a:rPr>
              <a:t>  (February 12, 1961 – September 2, 2020) was an American </a:t>
            </a:r>
            <a:r>
              <a:rPr lang="en-US" sz="1520" b="0" i="0" u="none" strike="noStrike" dirty="0">
                <a:solidFill>
                  <a:srgbClr val="3366CC"/>
                </a:solidFill>
                <a:effectLst/>
                <a:latin typeface="Arial" panose="020B0604020202020204" pitchFamily="34" charset="0"/>
                <a:hlinkClick r:id="rId2" tooltip="Anthropologist"/>
              </a:rPr>
              <a:t>anthropologist</a:t>
            </a:r>
            <a:r>
              <a:rPr lang="en-US" sz="1520" b="0" i="0" dirty="0">
                <a:solidFill>
                  <a:srgbClr val="202122"/>
                </a:solidFill>
                <a:effectLst/>
                <a:latin typeface="Arial" panose="020B0604020202020204" pitchFamily="34" charset="0"/>
              </a:rPr>
              <a:t> and </a:t>
            </a:r>
            <a:r>
              <a:rPr lang="en-US" sz="1520" b="0" i="0" u="none" strike="noStrike" dirty="0">
                <a:solidFill>
                  <a:srgbClr val="3366CC"/>
                </a:solidFill>
                <a:effectLst/>
                <a:latin typeface="Arial" panose="020B0604020202020204" pitchFamily="34" charset="0"/>
                <a:hlinkClick r:id="rId3" tooltip="Anarchism"/>
              </a:rPr>
              <a:t>anarchist</a:t>
            </a:r>
            <a:r>
              <a:rPr lang="en-US" sz="1520" b="0" i="0" dirty="0">
                <a:solidFill>
                  <a:srgbClr val="202122"/>
                </a:solidFill>
                <a:effectLst/>
                <a:latin typeface="Arial" panose="020B0604020202020204" pitchFamily="34" charset="0"/>
              </a:rPr>
              <a:t> activist. His influential work in </a:t>
            </a:r>
            <a:r>
              <a:rPr lang="en-US" sz="1520" b="0" i="0" u="none" strike="noStrike" dirty="0">
                <a:solidFill>
                  <a:srgbClr val="3366CC"/>
                </a:solidFill>
                <a:effectLst/>
                <a:latin typeface="Arial" panose="020B0604020202020204" pitchFamily="34" charset="0"/>
                <a:hlinkClick r:id="rId4" tooltip="Economic anthropology"/>
              </a:rPr>
              <a:t>economic anthropology</a:t>
            </a:r>
            <a:r>
              <a:rPr lang="en-US" sz="1520" b="0" i="0" dirty="0">
                <a:solidFill>
                  <a:srgbClr val="202122"/>
                </a:solidFill>
                <a:effectLst/>
                <a:latin typeface="Arial" panose="020B0604020202020204" pitchFamily="34" charset="0"/>
              </a:rPr>
              <a:t>, particularly his books </a:t>
            </a:r>
            <a:r>
              <a:rPr lang="en-US" sz="1520" b="0" i="1" u="none" strike="noStrike" dirty="0">
                <a:solidFill>
                  <a:srgbClr val="3366CC"/>
                </a:solidFill>
                <a:effectLst/>
                <a:latin typeface="Arial" panose="020B0604020202020204" pitchFamily="34" charset="0"/>
                <a:hlinkClick r:id="rId5" tooltip="Debt: The First 5,000 Years"/>
              </a:rPr>
              <a:t>Debt: The First 5,000 Years</a:t>
            </a:r>
            <a:r>
              <a:rPr lang="en-US" sz="1520" b="0" i="0" dirty="0">
                <a:solidFill>
                  <a:srgbClr val="202122"/>
                </a:solidFill>
                <a:effectLst/>
                <a:latin typeface="Arial" panose="020B0604020202020204" pitchFamily="34" charset="0"/>
              </a:rPr>
              <a:t> (2011) and </a:t>
            </a:r>
            <a:r>
              <a:rPr lang="en-US" sz="1520" b="0" i="1" u="none" strike="noStrike" dirty="0">
                <a:solidFill>
                  <a:srgbClr val="3366CC"/>
                </a:solidFill>
                <a:effectLst/>
                <a:latin typeface="Arial" panose="020B0604020202020204" pitchFamily="34" charset="0"/>
                <a:hlinkClick r:id="rId6" tooltip="Bullshit Jobs"/>
              </a:rPr>
              <a:t>Bullshit Jobs</a:t>
            </a:r>
            <a:r>
              <a:rPr lang="en-US" sz="1520" b="0" i="0" dirty="0">
                <a:solidFill>
                  <a:srgbClr val="202122"/>
                </a:solidFill>
                <a:effectLst/>
                <a:latin typeface="Arial" panose="020B0604020202020204" pitchFamily="34" charset="0"/>
              </a:rPr>
              <a:t> (2018), and his leading role in the </a:t>
            </a:r>
            <a:r>
              <a:rPr lang="en-US" sz="1520" b="0" i="0" u="none" strike="noStrike" dirty="0">
                <a:solidFill>
                  <a:srgbClr val="3366CC"/>
                </a:solidFill>
                <a:effectLst/>
                <a:latin typeface="Arial" panose="020B0604020202020204" pitchFamily="34" charset="0"/>
                <a:hlinkClick r:id="rId7" tooltip="Occupy movement"/>
              </a:rPr>
              <a:t>Occupy movement</a:t>
            </a:r>
            <a:r>
              <a:rPr lang="en-US" sz="1520" b="0" i="0" dirty="0">
                <a:solidFill>
                  <a:srgbClr val="202122"/>
                </a:solidFill>
                <a:effectLst/>
                <a:latin typeface="Arial" panose="020B0604020202020204" pitchFamily="34" charset="0"/>
              </a:rPr>
              <a:t>, earned him recognition as one of the foremost anthropologists and left-wing thinkers of his time</a:t>
            </a:r>
            <a:r>
              <a:rPr lang="en-US" sz="1530" b="0" i="0" dirty="0">
                <a:solidFill>
                  <a:srgbClr val="202122"/>
                </a:solidFill>
                <a:effectLst/>
                <a:latin typeface="Arial" panose="020B0604020202020204" pitchFamily="34" charset="0"/>
              </a:rPr>
              <a:t>.</a:t>
            </a:r>
            <a:endParaRPr lang="en-US" sz="1530" dirty="0"/>
          </a:p>
        </p:txBody>
      </p:sp>
      <p:pic>
        <p:nvPicPr>
          <p:cNvPr id="3074" name="Picture 2" descr="David Graeber">
            <a:extLst>
              <a:ext uri="{FF2B5EF4-FFF2-40B4-BE49-F238E27FC236}">
                <a16:creationId xmlns:a16="http://schemas.microsoft.com/office/drawing/2014/main" id="{B69E5476-E867-03AF-BA60-37270DBD2485}"/>
              </a:ext>
            </a:extLst>
          </p:cNvPr>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bwMode="auto">
          <a:xfrm>
            <a:off x="6615953" y="2713066"/>
            <a:ext cx="4361609" cy="26169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E7E35E6-5AE1-8F3A-C70B-0A97EA2FE131}"/>
              </a:ext>
            </a:extLst>
          </p:cNvPr>
          <p:cNvSpPr txBox="1"/>
          <p:nvPr/>
        </p:nvSpPr>
        <p:spPr>
          <a:xfrm>
            <a:off x="56030" y="80682"/>
            <a:ext cx="12189758" cy="923330"/>
          </a:xfrm>
          <a:prstGeom prst="rect">
            <a:avLst/>
          </a:prstGeom>
          <a:noFill/>
        </p:spPr>
        <p:txBody>
          <a:bodyPr wrap="square">
            <a:spAutoFit/>
          </a:bodyPr>
          <a:lstStyle/>
          <a:p>
            <a:r>
              <a:rPr lang="en-US" b="1" i="0" dirty="0">
                <a:solidFill>
                  <a:srgbClr val="6B5840"/>
                </a:solidFill>
                <a:effectLst/>
                <a:latin typeface="GH Guardian Headline"/>
              </a:rPr>
              <a:t>inequality is not the price of </a:t>
            </a:r>
            <a:r>
              <a:rPr lang="en-US" b="1" i="0" dirty="0" err="1">
                <a:solidFill>
                  <a:srgbClr val="6B5840"/>
                </a:solidFill>
                <a:effectLst/>
                <a:latin typeface="GH Guardian Headline"/>
              </a:rPr>
              <a:t>civilisation</a:t>
            </a:r>
            <a:br>
              <a:rPr lang="en-US" b="1" i="0" dirty="0">
                <a:solidFill>
                  <a:srgbClr val="6B5840"/>
                </a:solidFill>
                <a:effectLst/>
                <a:latin typeface="GH Guardian Headline"/>
              </a:rPr>
            </a:br>
            <a:r>
              <a:rPr lang="en-US" b="0" i="0" dirty="0">
                <a:solidFill>
                  <a:srgbClr val="121212"/>
                </a:solidFill>
                <a:effectLst/>
                <a:latin typeface="GH Guardian Headline"/>
              </a:rPr>
              <a:t>An archaeologist and an anthropologist dismantle received wisdom about the way early societies operated by </a:t>
            </a:r>
            <a:r>
              <a:rPr lang="nn-NO" b="1" i="0" u="sng" dirty="0">
                <a:solidFill>
                  <a:srgbClr val="866D50"/>
                </a:solidFill>
                <a:effectLst/>
                <a:latin typeface="inherit"/>
                <a:hlinkClick r:id="rId9"/>
              </a:rPr>
              <a:t>David Priestland</a:t>
            </a:r>
            <a:r>
              <a:rPr lang="nn-NO" b="1" i="0" u="sng" dirty="0">
                <a:solidFill>
                  <a:srgbClr val="866D50"/>
                </a:solidFill>
                <a:effectLst/>
                <a:latin typeface="inherit"/>
              </a:rPr>
              <a:t>, review in The Guardian, Oct. 23, 2021</a:t>
            </a:r>
            <a:endParaRPr lang="en-US" dirty="0"/>
          </a:p>
        </p:txBody>
      </p:sp>
    </p:spTree>
    <p:extLst>
      <p:ext uri="{BB962C8B-B14F-4D97-AF65-F5344CB8AC3E}">
        <p14:creationId xmlns:p14="http://schemas.microsoft.com/office/powerpoint/2010/main" val="1488593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B95AE-C54C-7683-8583-72D029CB9708}"/>
              </a:ext>
            </a:extLst>
          </p:cNvPr>
          <p:cNvSpPr>
            <a:spLocks noGrp="1"/>
          </p:cNvSpPr>
          <p:nvPr>
            <p:ph type="title"/>
          </p:nvPr>
        </p:nvSpPr>
        <p:spPr>
          <a:xfrm>
            <a:off x="838199" y="365124"/>
            <a:ext cx="10563225" cy="2652395"/>
          </a:xfrm>
        </p:spPr>
        <p:txBody>
          <a:bodyPr>
            <a:normAutofit fontScale="90000"/>
          </a:bodyPr>
          <a:lstStyle/>
          <a:p>
            <a:r>
              <a:rPr lang="en-US" dirty="0"/>
              <a:t>“…There was a reason why so many key Enlightenment thinkers insisted  that their </a:t>
            </a:r>
            <a:r>
              <a:rPr lang="en-US" dirty="0" err="1"/>
              <a:t>idealsof</a:t>
            </a:r>
            <a:r>
              <a:rPr lang="en-US" dirty="0"/>
              <a:t> individual liberty and </a:t>
            </a:r>
            <a:r>
              <a:rPr lang="en-US" dirty="0" err="1"/>
              <a:t>polditical</a:t>
            </a:r>
            <a:r>
              <a:rPr lang="en-US" dirty="0"/>
              <a:t> equality were inspired by Native American sources and examples.  Because it was true.” [DE, Ch. 2, p. 37] </a:t>
            </a:r>
          </a:p>
        </p:txBody>
      </p:sp>
      <p:sp>
        <p:nvSpPr>
          <p:cNvPr id="3" name="Content Placeholder 2">
            <a:extLst>
              <a:ext uri="{FF2B5EF4-FFF2-40B4-BE49-F238E27FC236}">
                <a16:creationId xmlns:a16="http://schemas.microsoft.com/office/drawing/2014/main" id="{D188A0B5-6C49-2C4C-6B60-A4BEEA9D8414}"/>
              </a:ext>
            </a:extLst>
          </p:cNvPr>
          <p:cNvSpPr>
            <a:spLocks noGrp="1"/>
          </p:cNvSpPr>
          <p:nvPr>
            <p:ph sz="half" idx="1"/>
          </p:nvPr>
        </p:nvSpPr>
        <p:spPr>
          <a:xfrm>
            <a:off x="47622" y="3017518"/>
            <a:ext cx="9776463" cy="3840482"/>
          </a:xfrm>
        </p:spPr>
        <p:txBody>
          <a:bodyPr>
            <a:normAutofit fontScale="85000" lnSpcReduction="20000"/>
          </a:bodyPr>
          <a:lstStyle/>
          <a:p>
            <a:r>
              <a:rPr lang="en-US" dirty="0"/>
              <a:t>As Father </a:t>
            </a:r>
            <a:r>
              <a:rPr lang="en-US" dirty="0" err="1"/>
              <a:t>Lallemant</a:t>
            </a:r>
            <a:r>
              <a:rPr lang="en-US" dirty="0"/>
              <a:t>, whose correspondence provided an initial model for “The Jesuit Relations” [here depicted from 1662-1663], noted of the Wendat (Huron) in 1644:   Wendat captains urge their subjects to provide what is needed; no one is compelled to it, but those who are willing bring publicly what they wish to contribute; it seems as if they vied with one another according to the amount of their wealth, and as the desire of glory and of appearing solicitous for the public welfare urges them to do on like occasions…This form of justice restrains all these peoples and seems more effectually to repress disorders than the personal punishment of criminals does in France.” [DE, Ch. 2, p. 42]</a:t>
            </a:r>
          </a:p>
          <a:p>
            <a:r>
              <a:rPr lang="en-US" b="1" i="1" dirty="0">
                <a:solidFill>
                  <a:srgbClr val="202122"/>
                </a:solidFill>
                <a:effectLst/>
                <a:latin typeface="Arial" panose="020B0604020202020204" pitchFamily="34" charset="0"/>
              </a:rPr>
              <a:t>The Jesuit Relations</a:t>
            </a:r>
            <a:r>
              <a:rPr lang="en-US" b="0" i="0" dirty="0">
                <a:solidFill>
                  <a:srgbClr val="202122"/>
                </a:solidFill>
                <a:effectLst/>
                <a:latin typeface="Arial" panose="020B0604020202020204" pitchFamily="34" charset="0"/>
              </a:rPr>
              <a:t>, also known as </a:t>
            </a:r>
            <a:r>
              <a:rPr lang="en-US" b="1" i="1" dirty="0">
                <a:solidFill>
                  <a:srgbClr val="202122"/>
                </a:solidFill>
                <a:effectLst/>
                <a:latin typeface="Arial" panose="020B0604020202020204" pitchFamily="34" charset="0"/>
              </a:rPr>
              <a:t>Relations des </a:t>
            </a:r>
            <a:r>
              <a:rPr lang="en-US" b="1" i="1" dirty="0" err="1">
                <a:solidFill>
                  <a:srgbClr val="202122"/>
                </a:solidFill>
                <a:effectLst/>
                <a:latin typeface="Arial" panose="020B0604020202020204" pitchFamily="34" charset="0"/>
              </a:rPr>
              <a:t>Jésuites</a:t>
            </a:r>
            <a:r>
              <a:rPr lang="en-US" b="1" i="1" dirty="0">
                <a:solidFill>
                  <a:srgbClr val="202122"/>
                </a:solidFill>
                <a:effectLst/>
                <a:latin typeface="Arial" panose="020B0604020202020204" pitchFamily="34" charset="0"/>
              </a:rPr>
              <a:t> de la Nouvelle-France</a:t>
            </a:r>
            <a:r>
              <a:rPr lang="en-US" b="0" i="0" dirty="0">
                <a:solidFill>
                  <a:srgbClr val="202122"/>
                </a:solidFill>
                <a:effectLst/>
                <a:latin typeface="Arial" panose="020B0604020202020204" pitchFamily="34" charset="0"/>
              </a:rPr>
              <a:t>, are chronicles of the </a:t>
            </a:r>
            <a:r>
              <a:rPr lang="en-US" b="0" i="0" u="none" strike="noStrike" dirty="0">
                <a:solidFill>
                  <a:srgbClr val="3366CC"/>
                </a:solidFill>
                <a:effectLst/>
                <a:latin typeface="Arial" panose="020B0604020202020204" pitchFamily="34" charset="0"/>
                <a:hlinkClick r:id="rId2" tooltip="Jesuit"/>
              </a:rPr>
              <a:t>Jesuit</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3" tooltip="Mission (Christian)"/>
              </a:rPr>
              <a:t>missions</a:t>
            </a:r>
            <a:r>
              <a:rPr lang="en-US" b="0" i="0" dirty="0">
                <a:solidFill>
                  <a:srgbClr val="202122"/>
                </a:solidFill>
                <a:effectLst/>
                <a:latin typeface="Arial" panose="020B0604020202020204" pitchFamily="34" charset="0"/>
              </a:rPr>
              <a:t> in </a:t>
            </a:r>
            <a:r>
              <a:rPr lang="en-US" b="0" i="0" u="none" strike="noStrike" dirty="0">
                <a:solidFill>
                  <a:srgbClr val="3366CC"/>
                </a:solidFill>
                <a:effectLst/>
                <a:latin typeface="Arial" panose="020B0604020202020204" pitchFamily="34" charset="0"/>
                <a:hlinkClick r:id="rId4" tooltip="New France"/>
              </a:rPr>
              <a:t>New France</a:t>
            </a:r>
            <a:r>
              <a:rPr lang="en-US" b="0" i="0" dirty="0">
                <a:solidFill>
                  <a:srgbClr val="202122"/>
                </a:solidFill>
                <a:effectLst/>
                <a:latin typeface="Arial" panose="020B0604020202020204" pitchFamily="34" charset="0"/>
              </a:rPr>
              <a:t>. The works were written annually and printed beginning in 1632 and ending in 1673.</a:t>
            </a:r>
            <a:endParaRPr lang="en-US" dirty="0"/>
          </a:p>
        </p:txBody>
      </p:sp>
      <p:pic>
        <p:nvPicPr>
          <p:cNvPr id="24580" name="Picture 4">
            <a:extLst>
              <a:ext uri="{FF2B5EF4-FFF2-40B4-BE49-F238E27FC236}">
                <a16:creationId xmlns:a16="http://schemas.microsoft.com/office/drawing/2014/main" id="{D0EC76D4-8AE5-ED24-0509-D6CEE510447D}"/>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9676928" y="2943543"/>
            <a:ext cx="2515072" cy="435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730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30667-A95C-52D1-F0C5-6E8116D941A5}"/>
              </a:ext>
            </a:extLst>
          </p:cNvPr>
          <p:cNvSpPr>
            <a:spLocks noGrp="1"/>
          </p:cNvSpPr>
          <p:nvPr>
            <p:ph type="title"/>
          </p:nvPr>
        </p:nvSpPr>
        <p:spPr>
          <a:xfrm>
            <a:off x="0" y="-1"/>
            <a:ext cx="12192000" cy="1400175"/>
          </a:xfrm>
        </p:spPr>
        <p:txBody>
          <a:bodyPr>
            <a:normAutofit fontScale="90000"/>
          </a:bodyPr>
          <a:lstStyle/>
          <a:p>
            <a:r>
              <a:rPr lang="en-US" dirty="0"/>
              <a:t>The social coherence among the Wendat and the Five Nations of the Haudenosaunee (Iroquois) was created through persuasive arguments and social consensus</a:t>
            </a:r>
          </a:p>
        </p:txBody>
      </p:sp>
      <p:sp>
        <p:nvSpPr>
          <p:cNvPr id="3" name="Content Placeholder 2">
            <a:extLst>
              <a:ext uri="{FF2B5EF4-FFF2-40B4-BE49-F238E27FC236}">
                <a16:creationId xmlns:a16="http://schemas.microsoft.com/office/drawing/2014/main" id="{E78B5ECB-06F1-A31B-D33E-6B0B6C6FF1C1}"/>
              </a:ext>
            </a:extLst>
          </p:cNvPr>
          <p:cNvSpPr>
            <a:spLocks noGrp="1"/>
          </p:cNvSpPr>
          <p:nvPr>
            <p:ph sz="half" idx="1"/>
          </p:nvPr>
        </p:nvSpPr>
        <p:spPr>
          <a:xfrm>
            <a:off x="-1" y="1474470"/>
            <a:ext cx="6292215" cy="5314950"/>
          </a:xfrm>
        </p:spPr>
        <p:txBody>
          <a:bodyPr>
            <a:normAutofit fontScale="55000" lnSpcReduction="20000"/>
          </a:bodyPr>
          <a:lstStyle/>
          <a:p>
            <a:pPr marL="0" indent="0">
              <a:buNone/>
            </a:pPr>
            <a:r>
              <a:rPr lang="en-US" b="1" i="0" dirty="0">
                <a:solidFill>
                  <a:srgbClr val="202122"/>
                </a:solidFill>
                <a:effectLst/>
                <a:latin typeface="Arial" panose="020B0604020202020204" pitchFamily="34" charset="0"/>
              </a:rPr>
              <a:t>A chief illustration of the importance of </a:t>
            </a:r>
            <a:r>
              <a:rPr lang="en-US" b="1" dirty="0">
                <a:solidFill>
                  <a:srgbClr val="202122"/>
                </a:solidFill>
                <a:latin typeface="Arial" panose="020B0604020202020204" pitchFamily="34" charset="0"/>
              </a:rPr>
              <a:t>reasoned debate in insuring the personal freedom and in illustrating the refusal of arbitrary power on the part of the Wendat, is found in the work of Louis-Armond de Lom </a:t>
            </a:r>
            <a:r>
              <a:rPr lang="en-US" b="1" dirty="0" err="1">
                <a:solidFill>
                  <a:srgbClr val="202122"/>
                </a:solidFill>
                <a:latin typeface="Arial" panose="020B0604020202020204" pitchFamily="34" charset="0"/>
              </a:rPr>
              <a:t>D’Arce</a:t>
            </a:r>
            <a:r>
              <a:rPr lang="en-US" b="1" dirty="0">
                <a:solidFill>
                  <a:srgbClr val="202122"/>
                </a:solidFill>
                <a:latin typeface="Arial" panose="020B0604020202020204" pitchFamily="34" charset="0"/>
              </a:rPr>
              <a:t>, Baron de </a:t>
            </a:r>
            <a:r>
              <a:rPr lang="en-US" b="1" dirty="0" err="1">
                <a:solidFill>
                  <a:srgbClr val="202122"/>
                </a:solidFill>
                <a:latin typeface="Arial" panose="020B0604020202020204" pitchFamily="34" charset="0"/>
              </a:rPr>
              <a:t>lat</a:t>
            </a:r>
            <a:r>
              <a:rPr lang="en-US" b="1" dirty="0">
                <a:solidFill>
                  <a:srgbClr val="202122"/>
                </a:solidFill>
                <a:latin typeface="Arial" panose="020B0604020202020204" pitchFamily="34" charset="0"/>
              </a:rPr>
              <a:t> </a:t>
            </a:r>
            <a:r>
              <a:rPr lang="en-US" b="1" dirty="0" err="1">
                <a:solidFill>
                  <a:srgbClr val="202122"/>
                </a:solidFill>
                <a:latin typeface="Arial" panose="020B0604020202020204" pitchFamily="34" charset="0"/>
              </a:rPr>
              <a:t>Hontan</a:t>
            </a:r>
            <a:r>
              <a:rPr lang="en-US" b="1" dirty="0">
                <a:solidFill>
                  <a:srgbClr val="202122"/>
                </a:solidFill>
                <a:latin typeface="Arial" panose="020B0604020202020204" pitchFamily="34" charset="0"/>
              </a:rPr>
              <a:t>.  </a:t>
            </a:r>
            <a:r>
              <a:rPr lang="en-US" b="1" i="0" dirty="0">
                <a:solidFill>
                  <a:srgbClr val="202122"/>
                </a:solidFill>
                <a:effectLst/>
                <a:latin typeface="Arial" panose="020B0604020202020204" pitchFamily="34" charset="0"/>
              </a:rPr>
              <a:t>Lahontan </a:t>
            </a:r>
            <a:r>
              <a:rPr lang="en-US" b="0" i="0" dirty="0">
                <a:solidFill>
                  <a:srgbClr val="202122"/>
                </a:solidFill>
                <a:effectLst/>
                <a:latin typeface="Arial" panose="020B0604020202020204" pitchFamily="34" charset="0"/>
              </a:rPr>
              <a:t>(9 June 1666 – prior to 1716) served in the French military in </a:t>
            </a:r>
            <a:r>
              <a:rPr lang="en-US" b="0" i="0" u="none" strike="noStrike" dirty="0">
                <a:solidFill>
                  <a:srgbClr val="3366CC"/>
                </a:solidFill>
                <a:effectLst/>
                <a:latin typeface="Arial" panose="020B0604020202020204" pitchFamily="34" charset="0"/>
                <a:hlinkClick r:id="rId2" tooltip="Canada"/>
              </a:rPr>
              <a:t>Canada</a:t>
            </a:r>
            <a:r>
              <a:rPr lang="en-US" b="0" i="0" u="none" strike="noStrike" dirty="0">
                <a:solidFill>
                  <a:srgbClr val="3366CC"/>
                </a:solidFill>
                <a:effectLst/>
                <a:latin typeface="Arial" panose="020B0604020202020204" pitchFamily="34" charset="0"/>
              </a:rPr>
              <a:t>, starting in 1683 when he was 17 years old,</a:t>
            </a:r>
            <a:r>
              <a:rPr lang="en-US" b="0" i="0" dirty="0">
                <a:solidFill>
                  <a:srgbClr val="202122"/>
                </a:solidFill>
                <a:effectLst/>
                <a:latin typeface="Arial" panose="020B0604020202020204" pitchFamily="34" charset="0"/>
              </a:rPr>
              <a:t> where he traveled extensively in the </a:t>
            </a:r>
            <a:r>
              <a:rPr lang="en-US" b="0" i="0" u="none" strike="noStrike" dirty="0">
                <a:solidFill>
                  <a:srgbClr val="3366CC"/>
                </a:solidFill>
                <a:effectLst/>
                <a:latin typeface="Arial" panose="020B0604020202020204" pitchFamily="34" charset="0"/>
                <a:hlinkClick r:id="rId3" tooltip="Wisconsin"/>
              </a:rPr>
              <a:t>Wisconsin</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4" tooltip="Minnesota"/>
              </a:rPr>
              <a:t>Minnesota</a:t>
            </a:r>
            <a:r>
              <a:rPr lang="en-US" b="0" i="0" dirty="0">
                <a:solidFill>
                  <a:srgbClr val="202122"/>
                </a:solidFill>
                <a:effectLst/>
                <a:latin typeface="Arial" panose="020B0604020202020204" pitchFamily="34" charset="0"/>
              </a:rPr>
              <a:t> region and the upper Mississippi Valley.</a:t>
            </a:r>
            <a:r>
              <a:rPr lang="en-US" dirty="0">
                <a:solidFill>
                  <a:srgbClr val="202122"/>
                </a:solidFill>
                <a:latin typeface="Arial" panose="020B0604020202020204" pitchFamily="34" charset="0"/>
              </a:rPr>
              <a:t> </a:t>
            </a:r>
            <a:r>
              <a:rPr lang="en-US" b="0" i="0" dirty="0">
                <a:solidFill>
                  <a:srgbClr val="202122"/>
                </a:solidFill>
                <a:effectLst/>
                <a:latin typeface="Arial" panose="020B0604020202020204" pitchFamily="34" charset="0"/>
              </a:rPr>
              <a:t>Upon return to Amsterdam in 1703 he published his </a:t>
            </a:r>
            <a:r>
              <a:rPr lang="en-US" b="0" i="0" u="none" strike="noStrike" dirty="0">
                <a:solidFill>
                  <a:srgbClr val="3366CC"/>
                </a:solidFill>
                <a:effectLst/>
                <a:latin typeface="Arial" panose="020B0604020202020204" pitchFamily="34" charset="0"/>
                <a:hlinkClick r:id="rId5" tooltip="New Voyages to North America"/>
              </a:rPr>
              <a:t>three most famous works</a:t>
            </a:r>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Nouveaux Voyages dans </a:t>
            </a:r>
            <a:r>
              <a:rPr lang="en-US" b="0" i="1" dirty="0" err="1">
                <a:solidFill>
                  <a:srgbClr val="202122"/>
                </a:solidFill>
                <a:effectLst/>
                <a:latin typeface="Arial" panose="020B0604020202020204" pitchFamily="34" charset="0"/>
              </a:rPr>
              <a:t>l’Amerique</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Septentrionale</a:t>
            </a:r>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Memoires de </a:t>
            </a:r>
            <a:r>
              <a:rPr lang="en-US" b="0" i="1" dirty="0" err="1">
                <a:solidFill>
                  <a:srgbClr val="202122"/>
                </a:solidFill>
                <a:effectLst/>
                <a:latin typeface="Arial" panose="020B0604020202020204" pitchFamily="34" charset="0"/>
              </a:rPr>
              <a:t>l’Amerique</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Septentrionale</a:t>
            </a:r>
            <a:r>
              <a:rPr lang="en-US" b="0" i="0" dirty="0">
                <a:solidFill>
                  <a:srgbClr val="202122"/>
                </a:solidFill>
                <a:effectLst/>
                <a:latin typeface="Arial" panose="020B0604020202020204" pitchFamily="34" charset="0"/>
              </a:rPr>
              <a:t>, and </a:t>
            </a:r>
            <a:r>
              <a:rPr lang="en-US" b="0" i="1" dirty="0">
                <a:solidFill>
                  <a:srgbClr val="202122"/>
                </a:solidFill>
                <a:effectLst/>
                <a:latin typeface="Arial" panose="020B0604020202020204" pitchFamily="34" charset="0"/>
              </a:rPr>
              <a:t>Supplement aux Voyages </a:t>
            </a:r>
            <a:r>
              <a:rPr lang="en-US" b="0" i="1" dirty="0" err="1">
                <a:solidFill>
                  <a:srgbClr val="202122"/>
                </a:solidFill>
                <a:effectLst/>
                <a:latin typeface="Arial" panose="020B0604020202020204" pitchFamily="34" charset="0"/>
              </a:rPr>
              <a:t>ou</a:t>
            </a:r>
            <a:r>
              <a:rPr lang="en-US" b="0" i="1" dirty="0">
                <a:solidFill>
                  <a:srgbClr val="202122"/>
                </a:solidFill>
                <a:effectLst/>
                <a:latin typeface="Arial" panose="020B0604020202020204" pitchFamily="34" charset="0"/>
              </a:rPr>
              <a:t> Dialogues avec le </a:t>
            </a:r>
            <a:r>
              <a:rPr lang="en-US" b="0" i="1" dirty="0" err="1">
                <a:solidFill>
                  <a:srgbClr val="202122"/>
                </a:solidFill>
                <a:effectLst/>
                <a:latin typeface="Arial" panose="020B0604020202020204" pitchFamily="34" charset="0"/>
              </a:rPr>
              <a:t>sauvage</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Adario</a:t>
            </a:r>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Nouveaux Voyages dans </a:t>
            </a:r>
            <a:r>
              <a:rPr lang="en-US" b="0" i="1" dirty="0" err="1">
                <a:solidFill>
                  <a:srgbClr val="202122"/>
                </a:solidFill>
                <a:effectLst/>
                <a:latin typeface="Arial" panose="020B0604020202020204" pitchFamily="34" charset="0"/>
              </a:rPr>
              <a:t>l’Amerique</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Septentrionale</a:t>
            </a:r>
            <a:r>
              <a:rPr lang="en-US" b="0" i="0" dirty="0">
                <a:solidFill>
                  <a:srgbClr val="202122"/>
                </a:solidFill>
                <a:effectLst/>
                <a:latin typeface="Arial" panose="020B0604020202020204" pitchFamily="34" charset="0"/>
              </a:rPr>
              <a:t> provides a thorough and detailed account of de Lahontan's life and stay in New France, while </a:t>
            </a:r>
            <a:r>
              <a:rPr lang="en-US" b="0" i="1" dirty="0">
                <a:solidFill>
                  <a:srgbClr val="202122"/>
                </a:solidFill>
                <a:effectLst/>
                <a:latin typeface="Arial" panose="020B0604020202020204" pitchFamily="34" charset="0"/>
              </a:rPr>
              <a:t>Memoires de </a:t>
            </a:r>
            <a:r>
              <a:rPr lang="en-US" b="0" i="1" dirty="0" err="1">
                <a:solidFill>
                  <a:srgbClr val="202122"/>
                </a:solidFill>
                <a:effectLst/>
                <a:latin typeface="Arial" panose="020B0604020202020204" pitchFamily="34" charset="0"/>
              </a:rPr>
              <a:t>l’Amerique</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Septentrionale</a:t>
            </a:r>
            <a:r>
              <a:rPr lang="en-US" b="0" i="0" dirty="0">
                <a:solidFill>
                  <a:srgbClr val="202122"/>
                </a:solidFill>
                <a:effectLst/>
                <a:latin typeface="Arial" panose="020B0604020202020204" pitchFamily="34" charset="0"/>
              </a:rPr>
              <a:t> describes his observations of geography, institutions, commerce as well as information about native tribes.  He wrote at length and in very positive terms about Native American culture, portraying Indian people as free, rational, and generally admirable. </a:t>
            </a:r>
            <a:r>
              <a:rPr lang="en-US" b="0" i="1" dirty="0">
                <a:solidFill>
                  <a:srgbClr val="202122"/>
                </a:solidFill>
                <a:effectLst/>
                <a:latin typeface="Arial" panose="020B0604020202020204" pitchFamily="34" charset="0"/>
              </a:rPr>
              <a:t>Supplement aux Voyages </a:t>
            </a:r>
            <a:r>
              <a:rPr lang="en-US" b="0" i="1" dirty="0" err="1">
                <a:solidFill>
                  <a:srgbClr val="202122"/>
                </a:solidFill>
                <a:effectLst/>
                <a:latin typeface="Arial" panose="020B0604020202020204" pitchFamily="34" charset="0"/>
              </a:rPr>
              <a:t>ou</a:t>
            </a:r>
            <a:r>
              <a:rPr lang="en-US" b="0" i="1" dirty="0">
                <a:solidFill>
                  <a:srgbClr val="202122"/>
                </a:solidFill>
                <a:effectLst/>
                <a:latin typeface="Arial" panose="020B0604020202020204" pitchFamily="34" charset="0"/>
              </a:rPr>
              <a:t> Dialogues avec le </a:t>
            </a:r>
            <a:r>
              <a:rPr lang="en-US" b="0" i="1" dirty="0" err="1">
                <a:solidFill>
                  <a:srgbClr val="202122"/>
                </a:solidFill>
                <a:effectLst/>
                <a:latin typeface="Arial" panose="020B0604020202020204" pitchFamily="34" charset="0"/>
              </a:rPr>
              <a:t>sauvage</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Adario</a:t>
            </a:r>
            <a:r>
              <a:rPr lang="en-US" b="0" i="0" dirty="0">
                <a:solidFill>
                  <a:srgbClr val="202122"/>
                </a:solidFill>
                <a:effectLst/>
                <a:latin typeface="Arial" panose="020B0604020202020204" pitchFamily="34" charset="0"/>
              </a:rPr>
              <a:t> lambasts institutional </a:t>
            </a:r>
            <a:r>
              <a:rPr lang="en-US" b="0" i="0" u="none" strike="noStrike" dirty="0">
                <a:solidFill>
                  <a:srgbClr val="3366CC"/>
                </a:solidFill>
                <a:effectLst/>
                <a:latin typeface="Arial" panose="020B0604020202020204" pitchFamily="34" charset="0"/>
                <a:hlinkClick r:id="rId6" tooltip="Christianity"/>
              </a:rPr>
              <a:t>Christianity</a:t>
            </a:r>
            <a:r>
              <a:rPr lang="en-US" b="0" i="0" dirty="0">
                <a:solidFill>
                  <a:srgbClr val="202122"/>
                </a:solidFill>
                <a:effectLst/>
                <a:latin typeface="Arial" panose="020B0604020202020204" pitchFamily="34" charset="0"/>
              </a:rPr>
              <a:t> by means of a dialogue between de Lahontan and a Huron Chief named </a:t>
            </a:r>
            <a:r>
              <a:rPr lang="en-US" b="0" i="0" u="none" strike="noStrike" dirty="0" err="1">
                <a:solidFill>
                  <a:srgbClr val="3366CC"/>
                </a:solidFill>
                <a:effectLst/>
                <a:latin typeface="Arial" panose="020B0604020202020204" pitchFamily="34" charset="0"/>
                <a:hlinkClick r:id="rId7" tooltip="Adario"/>
              </a:rPr>
              <a:t>Adario</a:t>
            </a:r>
            <a:r>
              <a:rPr lang="en-US" b="0" i="0" dirty="0">
                <a:solidFill>
                  <a:srgbClr val="202122"/>
                </a:solidFill>
                <a:effectLst/>
                <a:latin typeface="Arial" panose="020B0604020202020204" pitchFamily="34" charset="0"/>
              </a:rPr>
              <a:t> (The Rat). The author attempts to contrast the injustice of Christianity with the freedom and justice of native people.</a:t>
            </a:r>
          </a:p>
          <a:p>
            <a:pPr marL="0" indent="0">
              <a:buNone/>
            </a:pPr>
            <a:r>
              <a:rPr lang="en-US" dirty="0">
                <a:solidFill>
                  <a:srgbClr val="202122"/>
                </a:solidFill>
                <a:latin typeface="Arial" panose="020B0604020202020204" pitchFamily="34" charset="0"/>
              </a:rPr>
              <a:t>     Lahontan, deputy to the Governor-General of New France (French Canada), Comte de Frontenac, became fluent in Algonkian and Wendat.  He later claimed that because he was something of a sceptic in religious matters and a political enemy of the Jesuits, several indigenous political figures, </a:t>
            </a:r>
            <a:r>
              <a:rPr lang="en-US" dirty="0" err="1">
                <a:solidFill>
                  <a:srgbClr val="202122"/>
                </a:solidFill>
                <a:latin typeface="Arial" panose="020B0604020202020204" pitchFamily="34" charset="0"/>
              </a:rPr>
              <a:t>Kandiaronk</a:t>
            </a:r>
            <a:r>
              <a:rPr lang="en-US" dirty="0">
                <a:solidFill>
                  <a:srgbClr val="202122"/>
                </a:solidFill>
                <a:latin typeface="Arial" panose="020B0604020202020204" pitchFamily="34" charset="0"/>
              </a:rPr>
              <a:t>, among them, were willing to share with him their actual opinions on Christian teachings.</a:t>
            </a:r>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Picture:  Map depicting Baron de Lahontan's west-east Long River (Riviere Longue), rising in distant western mountains and emptying into the upper Mississippi.</a:t>
            </a:r>
            <a:endParaRPr lang="en-US" dirty="0"/>
          </a:p>
        </p:txBody>
      </p:sp>
      <p:pic>
        <p:nvPicPr>
          <p:cNvPr id="10242" name="Picture 2">
            <a:extLst>
              <a:ext uri="{FF2B5EF4-FFF2-40B4-BE49-F238E27FC236}">
                <a16:creationId xmlns:a16="http://schemas.microsoft.com/office/drawing/2014/main" id="{CB14F29C-424E-19D7-11EA-645BDDF72BC9}"/>
              </a:ext>
            </a:extLst>
          </p:cNvPr>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bwMode="auto">
          <a:xfrm>
            <a:off x="6175976" y="2165371"/>
            <a:ext cx="6136039" cy="2527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288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C497-C5AC-1E5A-5941-69EBF99EF543}"/>
              </a:ext>
            </a:extLst>
          </p:cNvPr>
          <p:cNvSpPr>
            <a:spLocks noGrp="1"/>
          </p:cNvSpPr>
          <p:nvPr>
            <p:ph type="title"/>
          </p:nvPr>
        </p:nvSpPr>
        <p:spPr>
          <a:xfrm>
            <a:off x="0" y="1"/>
            <a:ext cx="12192000" cy="1445894"/>
          </a:xfrm>
        </p:spPr>
        <p:txBody>
          <a:bodyPr>
            <a:normAutofit fontScale="90000"/>
          </a:bodyPr>
          <a:lstStyle/>
          <a:p>
            <a:r>
              <a:rPr lang="en-US" dirty="0"/>
              <a:t>While many scholars assume Lahontan’s dialogues with </a:t>
            </a:r>
            <a:r>
              <a:rPr lang="en-US" dirty="0" err="1"/>
              <a:t>Kandiaronk</a:t>
            </a:r>
            <a:r>
              <a:rPr lang="en-US" dirty="0"/>
              <a:t> are fictional recreations, Barbara Alice Mann, a noted authority, says they are genuine</a:t>
            </a:r>
          </a:p>
        </p:txBody>
      </p:sp>
      <p:sp>
        <p:nvSpPr>
          <p:cNvPr id="3" name="Content Placeholder 2">
            <a:extLst>
              <a:ext uri="{FF2B5EF4-FFF2-40B4-BE49-F238E27FC236}">
                <a16:creationId xmlns:a16="http://schemas.microsoft.com/office/drawing/2014/main" id="{ED8E2D3F-C1DF-A0C8-0D1A-A389CCE1B8FC}"/>
              </a:ext>
            </a:extLst>
          </p:cNvPr>
          <p:cNvSpPr>
            <a:spLocks noGrp="1"/>
          </p:cNvSpPr>
          <p:nvPr>
            <p:ph sz="half" idx="1"/>
          </p:nvPr>
        </p:nvSpPr>
        <p:spPr>
          <a:xfrm>
            <a:off x="0" y="1508760"/>
            <a:ext cx="6096000" cy="5160645"/>
          </a:xfrm>
        </p:spPr>
        <p:txBody>
          <a:bodyPr>
            <a:normAutofit fontScale="85000" lnSpcReduction="20000"/>
          </a:bodyPr>
          <a:lstStyle/>
          <a:p>
            <a:r>
              <a:rPr lang="en-US" dirty="0"/>
              <a:t>There are first-hand accounts of </a:t>
            </a:r>
            <a:r>
              <a:rPr lang="en-US" dirty="0" err="1"/>
              <a:t>Kandiaronk’s</a:t>
            </a:r>
            <a:r>
              <a:rPr lang="en-US" dirty="0"/>
              <a:t> oratorical skills and dazzling wit.  Father Pierre de Charlevoix described </a:t>
            </a:r>
            <a:r>
              <a:rPr lang="en-US" dirty="0" err="1"/>
              <a:t>Kandiaronk</a:t>
            </a:r>
            <a:r>
              <a:rPr lang="en-US" dirty="0"/>
              <a:t> as so “naturally eloquent” that “no one perhaps ever exceeded him in mental capacity…He was the only man in Canada who was a match for the [Governor of New France} Count de Frontenac, who often invited him to his table to give his officers this pleasure.” [</a:t>
            </a:r>
            <a:r>
              <a:rPr lang="en-US" dirty="0" err="1"/>
              <a:t>Barabara</a:t>
            </a:r>
            <a:r>
              <a:rPr lang="en-US" dirty="0"/>
              <a:t> Alice Mann, “Native American Speakers of the Eastern Woodlands:  Selected Speeches and Critical Analysis”, Westport, </a:t>
            </a:r>
            <a:r>
              <a:rPr lang="en-US" dirty="0" err="1"/>
              <a:t>Conn.:Greenwood</a:t>
            </a:r>
            <a:r>
              <a:rPr lang="en-US" dirty="0"/>
              <a:t> Press, 2001, p. 55, in DE, Ch. 2, pp. 50-51]</a:t>
            </a:r>
          </a:p>
        </p:txBody>
      </p:sp>
      <p:sp>
        <p:nvSpPr>
          <p:cNvPr id="11" name="AutoShape 10">
            <a:extLst>
              <a:ext uri="{FF2B5EF4-FFF2-40B4-BE49-F238E27FC236}">
                <a16:creationId xmlns:a16="http://schemas.microsoft.com/office/drawing/2014/main" id="{88C219DC-3470-3A3B-70DE-F9EDB8E9316C}"/>
              </a:ext>
            </a:extLst>
          </p:cNvPr>
          <p:cNvSpPr>
            <a:spLocks noGrp="1" noChangeAspect="1" noChangeArrowheads="1"/>
          </p:cNvSpPr>
          <p:nvPr>
            <p:ph sz="half" idx="2"/>
          </p:nvPr>
        </p:nvSpPr>
        <p:spPr bwMode="auto">
          <a:xfrm>
            <a:off x="6096000" y="1617344"/>
            <a:ext cx="6322265" cy="53092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85000" lnSpcReduction="20000"/>
          </a:bodyPr>
          <a:lstStyle/>
          <a:p>
            <a:pPr marL="0" indent="0">
              <a:buNone/>
            </a:pPr>
            <a:r>
              <a:rPr lang="en-US" dirty="0"/>
              <a:t>An example of </a:t>
            </a:r>
            <a:r>
              <a:rPr lang="en-US" dirty="0" err="1"/>
              <a:t>Kondiaronk’s</a:t>
            </a:r>
            <a:r>
              <a:rPr lang="en-US" dirty="0"/>
              <a:t> persuasiveness:  “Do you seriously imagine that I would be happy to live like one of the inhabitants of Paris, to take two hours every morning just to put on my shirt and make-up, to bow and scrape before every obnoxious galoot I meet on the street who happened to have been born with an inheritance?  Do you really imagine I could carry a purse full of coins and not immediately hand them over to people who are hungry; that I would carry a sword but not immediately draw it on the first band of thugs I see rounding up the destitute to press them into naval service? “  If, on the other hand, Lahontan were to adopt the American (indigenous) way of life, it might take a while to adjust—but in the end he’d be far happier.  (</a:t>
            </a:r>
            <a:r>
              <a:rPr lang="en-US" dirty="0" err="1"/>
              <a:t>Kandiaronk</a:t>
            </a:r>
            <a:r>
              <a:rPr lang="en-US" dirty="0"/>
              <a:t> had a </a:t>
            </a:r>
            <a:r>
              <a:rPr lang="en-US" dirty="0" err="1"/>
              <a:t>point..settlers</a:t>
            </a:r>
            <a:r>
              <a:rPr lang="en-US" dirty="0"/>
              <a:t> </a:t>
            </a:r>
            <a:r>
              <a:rPr lang="en-US" dirty="0" err="1"/>
              <a:t>adoped</a:t>
            </a:r>
            <a:r>
              <a:rPr lang="en-US" dirty="0"/>
              <a:t> into indigenous societies almost never wanted to go back.)  [DE, Ch. 2, 55]</a:t>
            </a:r>
          </a:p>
        </p:txBody>
      </p:sp>
    </p:spTree>
    <p:extLst>
      <p:ext uri="{BB962C8B-B14F-4D97-AF65-F5344CB8AC3E}">
        <p14:creationId xmlns:p14="http://schemas.microsoft.com/office/powerpoint/2010/main" val="3024831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0487D-52BA-2301-DF52-8C1541E6A8C0}"/>
              </a:ext>
            </a:extLst>
          </p:cNvPr>
          <p:cNvSpPr>
            <a:spLocks noGrp="1"/>
          </p:cNvSpPr>
          <p:nvPr>
            <p:ph type="title"/>
          </p:nvPr>
        </p:nvSpPr>
        <p:spPr>
          <a:xfrm>
            <a:off x="0" y="1"/>
            <a:ext cx="12192000" cy="525779"/>
          </a:xfrm>
        </p:spPr>
        <p:txBody>
          <a:bodyPr>
            <a:normAutofit fontScale="90000"/>
          </a:bodyPr>
          <a:lstStyle/>
          <a:p>
            <a:r>
              <a:rPr lang="en-US" dirty="0"/>
              <a:t>An example of </a:t>
            </a:r>
            <a:r>
              <a:rPr lang="en-US" dirty="0" err="1"/>
              <a:t>Lehontan’s</a:t>
            </a:r>
            <a:r>
              <a:rPr lang="en-US" dirty="0"/>
              <a:t> dialogue with </a:t>
            </a:r>
            <a:r>
              <a:rPr lang="en-US" dirty="0" err="1"/>
              <a:t>Kandiaronk</a:t>
            </a:r>
            <a:endParaRPr lang="en-US" dirty="0"/>
          </a:p>
        </p:txBody>
      </p:sp>
      <p:sp>
        <p:nvSpPr>
          <p:cNvPr id="3" name="Content Placeholder 2">
            <a:extLst>
              <a:ext uri="{FF2B5EF4-FFF2-40B4-BE49-F238E27FC236}">
                <a16:creationId xmlns:a16="http://schemas.microsoft.com/office/drawing/2014/main" id="{CFEC322C-471C-6D56-2BAD-94835922BD59}"/>
              </a:ext>
            </a:extLst>
          </p:cNvPr>
          <p:cNvSpPr>
            <a:spLocks noGrp="1"/>
          </p:cNvSpPr>
          <p:nvPr>
            <p:ph sz="half" idx="1"/>
          </p:nvPr>
        </p:nvSpPr>
        <p:spPr>
          <a:xfrm>
            <a:off x="-1" y="651510"/>
            <a:ext cx="6095999" cy="6040755"/>
          </a:xfrm>
        </p:spPr>
        <p:txBody>
          <a:bodyPr>
            <a:normAutofit fontScale="92500" lnSpcReduction="20000"/>
          </a:bodyPr>
          <a:lstStyle/>
          <a:p>
            <a:r>
              <a:rPr lang="en-US" dirty="0" err="1"/>
              <a:t>Lehontan</a:t>
            </a:r>
            <a:r>
              <a:rPr lang="en-US" dirty="0"/>
              <a:t>:  This is why the wicked need to be punished, and the good need to be rewarded.  Otherwise, murder, robbery and defamation would spread everywhere, and, in a word, we would become the most miserable people upon the face of the earth.</a:t>
            </a:r>
          </a:p>
          <a:p>
            <a:r>
              <a:rPr lang="en-US" dirty="0" err="1"/>
              <a:t>Kandiaronk</a:t>
            </a:r>
            <a:r>
              <a:rPr lang="en-US" dirty="0"/>
              <a:t>:  For my own part, I find it hard to see how you could be much more miserable than you already are.  What kind of human, what species of creature, most Europeans be, that they have to be forced to do good, and only refrain from evil because of fear of punishment?...</a:t>
            </a:r>
          </a:p>
          <a:p>
            <a:r>
              <a:rPr lang="en-US" dirty="0"/>
              <a:t>You have observed that we lack judges.  What is the reason for that?  Well, we never bring lawsuits against one another.  And why do we never bring lawsuits? </a:t>
            </a:r>
          </a:p>
        </p:txBody>
      </p:sp>
      <p:sp>
        <p:nvSpPr>
          <p:cNvPr id="4" name="Content Placeholder 3">
            <a:extLst>
              <a:ext uri="{FF2B5EF4-FFF2-40B4-BE49-F238E27FC236}">
                <a16:creationId xmlns:a16="http://schemas.microsoft.com/office/drawing/2014/main" id="{31AE2114-B114-2D26-52B5-C04947485564}"/>
              </a:ext>
            </a:extLst>
          </p:cNvPr>
          <p:cNvSpPr>
            <a:spLocks noGrp="1"/>
          </p:cNvSpPr>
          <p:nvPr>
            <p:ph sz="half" idx="2"/>
          </p:nvPr>
        </p:nvSpPr>
        <p:spPr>
          <a:xfrm>
            <a:off x="6095999" y="611505"/>
            <a:ext cx="6036946" cy="6086474"/>
          </a:xfrm>
        </p:spPr>
        <p:txBody>
          <a:bodyPr>
            <a:normAutofit fontScale="92500" lnSpcReduction="20000"/>
          </a:bodyPr>
          <a:lstStyle/>
          <a:p>
            <a:r>
              <a:rPr lang="en-US" dirty="0"/>
              <a:t>[K continues] Well, because we made a decision neither to accept or make use of money.  And why do we refuse to allow money into our communities?  The reason is this:  we are determined not to have laws—because, since the world was a world, our ancestors have been able to live contentedly without them.  [While the Wendat most certainly did have a legal code, </a:t>
            </a:r>
            <a:r>
              <a:rPr lang="en-US" dirty="0" err="1"/>
              <a:t>Kandiaronk</a:t>
            </a:r>
            <a:r>
              <a:rPr lang="en-US" dirty="0"/>
              <a:t> is referring to laws of a coercive or punitive nature.  Ultimately </a:t>
            </a:r>
            <a:r>
              <a:rPr lang="en-US" dirty="0" err="1"/>
              <a:t>Kandiaronk</a:t>
            </a:r>
            <a:r>
              <a:rPr lang="en-US" dirty="0"/>
              <a:t> criticizes the French for their focus on money, property rights, and their pursuit of material self-interest which leads to a judicial system rife with judicial persecution, false testimony, torture, witchcraft accusations and differential justice for rich and poor.]  (DE, Chapter 2, p. 54, from </a:t>
            </a:r>
            <a:r>
              <a:rPr lang="en-US" dirty="0" err="1"/>
              <a:t>Lehontan</a:t>
            </a:r>
            <a:r>
              <a:rPr lang="en-US" dirty="0"/>
              <a:t>, “Dialogues”.)</a:t>
            </a:r>
          </a:p>
        </p:txBody>
      </p:sp>
    </p:spTree>
    <p:extLst>
      <p:ext uri="{BB962C8B-B14F-4D97-AF65-F5344CB8AC3E}">
        <p14:creationId xmlns:p14="http://schemas.microsoft.com/office/powerpoint/2010/main" val="3472506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6C8D2-953F-C978-C779-389F6E33C698}"/>
              </a:ext>
            </a:extLst>
          </p:cNvPr>
          <p:cNvSpPr>
            <a:spLocks noGrp="1"/>
          </p:cNvSpPr>
          <p:nvPr>
            <p:ph type="title"/>
          </p:nvPr>
        </p:nvSpPr>
        <p:spPr>
          <a:xfrm>
            <a:off x="0" y="1"/>
            <a:ext cx="12192000" cy="988694"/>
          </a:xfrm>
        </p:spPr>
        <p:txBody>
          <a:bodyPr>
            <a:normAutofit fontScale="90000"/>
          </a:bodyPr>
          <a:lstStyle/>
          <a:p>
            <a:r>
              <a:rPr lang="en-US" dirty="0"/>
              <a:t>Anthropologist Gregory Bateson’s term “</a:t>
            </a:r>
            <a:r>
              <a:rPr lang="en-US" dirty="0" err="1"/>
              <a:t>Schismogenesis</a:t>
            </a:r>
            <a:r>
              <a:rPr lang="en-US" dirty="0"/>
              <a:t>”</a:t>
            </a:r>
          </a:p>
        </p:txBody>
      </p:sp>
      <p:sp>
        <p:nvSpPr>
          <p:cNvPr id="3" name="Content Placeholder 2">
            <a:extLst>
              <a:ext uri="{FF2B5EF4-FFF2-40B4-BE49-F238E27FC236}">
                <a16:creationId xmlns:a16="http://schemas.microsoft.com/office/drawing/2014/main" id="{B5A725A8-5BCB-D683-428A-E43D7EBC3E87}"/>
              </a:ext>
            </a:extLst>
          </p:cNvPr>
          <p:cNvSpPr>
            <a:spLocks noGrp="1"/>
          </p:cNvSpPr>
          <p:nvPr>
            <p:ph sz="half" idx="1"/>
          </p:nvPr>
        </p:nvSpPr>
        <p:spPr>
          <a:xfrm>
            <a:off x="-1" y="902970"/>
            <a:ext cx="7995285" cy="5897879"/>
          </a:xfrm>
        </p:spPr>
        <p:txBody>
          <a:bodyPr>
            <a:normAutofit fontScale="62500" lnSpcReduction="20000"/>
          </a:bodyPr>
          <a:lstStyle/>
          <a:p>
            <a:pPr algn="l"/>
            <a:r>
              <a:rPr lang="en-US" b="1" dirty="0">
                <a:solidFill>
                  <a:srgbClr val="202122"/>
                </a:solidFill>
                <a:latin typeface="Arial" panose="020B0604020202020204" pitchFamily="34" charset="0"/>
              </a:rPr>
              <a:t>Bateson coined the term </a:t>
            </a:r>
            <a:r>
              <a:rPr lang="en-US" b="1" dirty="0" err="1">
                <a:solidFill>
                  <a:srgbClr val="202122"/>
                </a:solidFill>
                <a:latin typeface="Arial" panose="020B0604020202020204" pitchFamily="34" charset="0"/>
              </a:rPr>
              <a:t>schismogenesis</a:t>
            </a:r>
            <a:r>
              <a:rPr lang="en-US" b="1" dirty="0">
                <a:solidFill>
                  <a:srgbClr val="202122"/>
                </a:solidFill>
                <a:latin typeface="Arial" panose="020B0604020202020204" pitchFamily="34" charset="0"/>
              </a:rPr>
              <a:t>--</a:t>
            </a:r>
            <a:r>
              <a:rPr lang="en-US" b="0" i="0" dirty="0">
                <a:solidFill>
                  <a:srgbClr val="202122"/>
                </a:solidFill>
                <a:effectLst/>
                <a:latin typeface="Arial" panose="020B0604020202020204" pitchFamily="34" charset="0"/>
              </a:rPr>
              <a:t>the emergence of divisions within social groups--</a:t>
            </a:r>
            <a:r>
              <a:rPr lang="en-US" b="1" dirty="0">
                <a:solidFill>
                  <a:srgbClr val="202122"/>
                </a:solidFill>
                <a:latin typeface="Arial" panose="020B0604020202020204" pitchFamily="34" charset="0"/>
              </a:rPr>
              <a:t> to describe people’s tendency to define themselves against one another—e.g. defining boys’ behavior in contrast to girls’ behavior in Papua, New Guinea.  It’s not just by imitating their elders that boys and girls learn to </a:t>
            </a:r>
            <a:r>
              <a:rPr lang="en-US" b="1" dirty="0" err="1">
                <a:solidFill>
                  <a:srgbClr val="202122"/>
                </a:solidFill>
                <a:latin typeface="Arial" panose="020B0604020202020204" pitchFamily="34" charset="0"/>
              </a:rPr>
              <a:t>behage</a:t>
            </a:r>
            <a:r>
              <a:rPr lang="en-US" b="1" dirty="0">
                <a:solidFill>
                  <a:srgbClr val="202122"/>
                </a:solidFill>
                <a:latin typeface="Arial" panose="020B0604020202020204" pitchFamily="34" charset="0"/>
              </a:rPr>
              <a:t> as they do; it’s because boys and girls each learn to find the </a:t>
            </a:r>
            <a:r>
              <a:rPr lang="en-US" b="1" dirty="0" err="1">
                <a:solidFill>
                  <a:srgbClr val="202122"/>
                </a:solidFill>
                <a:latin typeface="Arial" panose="020B0604020202020204" pitchFamily="34" charset="0"/>
              </a:rPr>
              <a:t>behaviour</a:t>
            </a:r>
            <a:r>
              <a:rPr lang="en-US" b="1" dirty="0">
                <a:solidFill>
                  <a:srgbClr val="202122"/>
                </a:solidFill>
                <a:latin typeface="Arial" panose="020B0604020202020204" pitchFamily="34" charset="0"/>
              </a:rPr>
              <a:t> of the opposite sex distasteful and try to be as little like them as possible…So too, people want to define themselves against their neighbor. [DM, Chap. 2, pp. 56-57]</a:t>
            </a:r>
          </a:p>
          <a:p>
            <a:pPr algn="l"/>
            <a:r>
              <a:rPr lang="en-US" b="1" i="0" dirty="0">
                <a:solidFill>
                  <a:srgbClr val="202122"/>
                </a:solidFill>
                <a:effectLst/>
                <a:latin typeface="Arial" panose="020B0604020202020204" pitchFamily="34" charset="0"/>
              </a:rPr>
              <a:t>Gregory Bateson</a:t>
            </a:r>
            <a:r>
              <a:rPr lang="en-US" b="0" i="0" dirty="0">
                <a:solidFill>
                  <a:srgbClr val="202122"/>
                </a:solidFill>
                <a:effectLst/>
                <a:latin typeface="Arial" panose="020B0604020202020204" pitchFamily="34" charset="0"/>
              </a:rPr>
              <a:t> (May 9, 1904 – July 4, 1980) was an English </a:t>
            </a:r>
            <a:r>
              <a:rPr lang="en-US" b="0" i="0" u="none" strike="noStrike" dirty="0">
                <a:solidFill>
                  <a:srgbClr val="3366CC"/>
                </a:solidFill>
                <a:effectLst/>
                <a:latin typeface="Arial" panose="020B0604020202020204" pitchFamily="34" charset="0"/>
                <a:hlinkClick r:id="rId2" tooltip="Anthropology"/>
              </a:rPr>
              <a:t>anthropologist</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3" tooltip="Social sciences"/>
              </a:rPr>
              <a:t>social scientist</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4" tooltip="Linguistics"/>
              </a:rPr>
              <a:t>linguist</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5" tooltip="Visual anthropology"/>
              </a:rPr>
              <a:t>visual anthropologist</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6" tooltip="Semiotics"/>
              </a:rPr>
              <a:t>semiotician</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7" tooltip="Cybernetics"/>
              </a:rPr>
              <a:t>cyberneticist</a:t>
            </a:r>
            <a:r>
              <a:rPr lang="en-US" b="0" i="0" dirty="0">
                <a:solidFill>
                  <a:srgbClr val="202122"/>
                </a:solidFill>
                <a:effectLst/>
                <a:latin typeface="Arial" panose="020B0604020202020204" pitchFamily="34" charset="0"/>
              </a:rPr>
              <a:t> whose work intersected that of many other fields. His writings include </a:t>
            </a:r>
            <a:r>
              <a:rPr lang="en-US" b="0" i="1" u="none" strike="noStrike" dirty="0">
                <a:solidFill>
                  <a:srgbClr val="3366CC"/>
                </a:solidFill>
                <a:effectLst/>
                <a:latin typeface="Arial" panose="020B0604020202020204" pitchFamily="34" charset="0"/>
                <a:hlinkClick r:id="rId8" tooltip="Steps to an Ecology of Mind"/>
              </a:rPr>
              <a:t>Steps to an Ecology of Mind</a:t>
            </a:r>
            <a:r>
              <a:rPr lang="en-US" b="0" i="0" dirty="0">
                <a:solidFill>
                  <a:srgbClr val="202122"/>
                </a:solidFill>
                <a:effectLst/>
                <a:latin typeface="Arial" panose="020B0604020202020204" pitchFamily="34" charset="0"/>
              </a:rPr>
              <a:t> (1972) and </a:t>
            </a:r>
            <a:r>
              <a:rPr lang="en-US" b="0" i="1" dirty="0">
                <a:solidFill>
                  <a:srgbClr val="202122"/>
                </a:solidFill>
                <a:effectLst/>
                <a:latin typeface="Arial" panose="020B0604020202020204" pitchFamily="34" charset="0"/>
              </a:rPr>
              <a:t>Mind and Nature</a:t>
            </a:r>
            <a:r>
              <a:rPr lang="en-US" b="0" i="0" dirty="0">
                <a:solidFill>
                  <a:srgbClr val="202122"/>
                </a:solidFill>
                <a:effectLst/>
                <a:latin typeface="Arial" panose="020B0604020202020204" pitchFamily="34" charset="0"/>
              </a:rPr>
              <a:t> (1979).In </a:t>
            </a:r>
            <a:r>
              <a:rPr lang="en-US" b="0" i="0" u="none" strike="noStrike" dirty="0">
                <a:solidFill>
                  <a:srgbClr val="3366CC"/>
                </a:solidFill>
                <a:effectLst/>
                <a:latin typeface="Arial" panose="020B0604020202020204" pitchFamily="34" charset="0"/>
                <a:hlinkClick r:id="rId9" tooltip="Palo Alto"/>
              </a:rPr>
              <a:t>Palo Alto</a:t>
            </a:r>
            <a:r>
              <a:rPr lang="en-US" b="0" i="0" dirty="0">
                <a:solidFill>
                  <a:srgbClr val="202122"/>
                </a:solidFill>
                <a:effectLst/>
                <a:latin typeface="Arial" panose="020B0604020202020204" pitchFamily="34" charset="0"/>
              </a:rPr>
              <a:t>, California, Bateson and colleagues developed the </a:t>
            </a:r>
            <a:r>
              <a:rPr lang="en-US" b="0" i="0" u="none" strike="noStrike" dirty="0">
                <a:solidFill>
                  <a:srgbClr val="3366CC"/>
                </a:solidFill>
                <a:effectLst/>
                <a:latin typeface="Arial" panose="020B0604020202020204" pitchFamily="34" charset="0"/>
                <a:hlinkClick r:id="rId10" tooltip="Double bind"/>
              </a:rPr>
              <a:t>double-bind</a:t>
            </a:r>
            <a:r>
              <a:rPr lang="en-US" b="0" i="0" dirty="0">
                <a:solidFill>
                  <a:srgbClr val="202122"/>
                </a:solidFill>
                <a:effectLst/>
                <a:latin typeface="Arial" panose="020B0604020202020204" pitchFamily="34" charset="0"/>
              </a:rPr>
              <a:t> theory of </a:t>
            </a:r>
            <a:r>
              <a:rPr lang="en-US" b="0" i="0" u="none" strike="noStrike" dirty="0" err="1">
                <a:solidFill>
                  <a:srgbClr val="3366CC"/>
                </a:solidFill>
                <a:effectLst/>
                <a:latin typeface="Arial" panose="020B0604020202020204" pitchFamily="34" charset="0"/>
                <a:hlinkClick r:id="rId11" tooltip="Schizophrenia"/>
              </a:rPr>
              <a:t>schizophrenia</a:t>
            </a:r>
            <a:r>
              <a:rPr lang="en-US" b="0" i="0" dirty="0" err="1">
                <a:solidFill>
                  <a:srgbClr val="202122"/>
                </a:solidFill>
                <a:effectLst/>
                <a:latin typeface="Arial" panose="020B0604020202020204" pitchFamily="34" charset="0"/>
              </a:rPr>
              <a:t>.Bateson's</a:t>
            </a:r>
            <a:r>
              <a:rPr lang="en-US" b="0" i="0" dirty="0">
                <a:solidFill>
                  <a:srgbClr val="202122"/>
                </a:solidFill>
                <a:effectLst/>
                <a:latin typeface="Arial" panose="020B0604020202020204" pitchFamily="34" charset="0"/>
              </a:rPr>
              <a:t> interest in </a:t>
            </a:r>
            <a:r>
              <a:rPr lang="en-US" b="0" i="0" u="none" strike="noStrike" dirty="0">
                <a:solidFill>
                  <a:srgbClr val="3366CC"/>
                </a:solidFill>
                <a:effectLst/>
                <a:latin typeface="Arial" panose="020B0604020202020204" pitchFamily="34" charset="0"/>
                <a:hlinkClick r:id="rId12" tooltip="Systems theory"/>
              </a:rPr>
              <a:t>systems theory</a:t>
            </a:r>
            <a:r>
              <a:rPr lang="en-US" b="0" i="0" dirty="0">
                <a:solidFill>
                  <a:srgbClr val="202122"/>
                </a:solidFill>
                <a:effectLst/>
                <a:latin typeface="Arial" panose="020B0604020202020204" pitchFamily="34" charset="0"/>
              </a:rPr>
              <a:t> forms a thread running through his work. He was one of the original members of the core group of the </a:t>
            </a:r>
            <a:r>
              <a:rPr lang="en-US" b="0" i="0" u="none" strike="noStrike" dirty="0">
                <a:solidFill>
                  <a:srgbClr val="3366CC"/>
                </a:solidFill>
                <a:effectLst/>
                <a:latin typeface="Arial" panose="020B0604020202020204" pitchFamily="34" charset="0"/>
                <a:hlinkClick r:id="rId13" tooltip="Macy conferences"/>
              </a:rPr>
              <a:t>Macy conferences</a:t>
            </a:r>
            <a:r>
              <a:rPr lang="en-US" b="0" i="0" dirty="0">
                <a:solidFill>
                  <a:srgbClr val="202122"/>
                </a:solidFill>
                <a:effectLst/>
                <a:latin typeface="Arial" panose="020B0604020202020204" pitchFamily="34" charset="0"/>
              </a:rPr>
              <a:t> in Cybernetics (1941–1960), and the later set on Group Processes (1954–1960), where he represented the social and behavioral sciences. He was interested in the relationship of these fields to </a:t>
            </a:r>
            <a:r>
              <a:rPr lang="en-US" b="0" i="0" u="none" strike="noStrike" dirty="0">
                <a:solidFill>
                  <a:srgbClr val="3366CC"/>
                </a:solidFill>
                <a:effectLst/>
                <a:latin typeface="Arial" panose="020B0604020202020204" pitchFamily="34" charset="0"/>
                <a:hlinkClick r:id="rId14" tooltip="Epistemology"/>
              </a:rPr>
              <a:t>epistemology</a:t>
            </a:r>
            <a:r>
              <a:rPr lang="en-US" b="0" i="0" dirty="0">
                <a:solidFill>
                  <a:srgbClr val="202122"/>
                </a:solidFill>
                <a:effectLst/>
                <a:latin typeface="Arial" panose="020B0604020202020204" pitchFamily="34" charset="0"/>
              </a:rPr>
              <a:t>. His association with the editor and author </a:t>
            </a:r>
            <a:r>
              <a:rPr lang="en-US" b="0" i="0" u="none" strike="noStrike" dirty="0">
                <a:solidFill>
                  <a:srgbClr val="3366CC"/>
                </a:solidFill>
                <a:effectLst/>
                <a:latin typeface="Arial" panose="020B0604020202020204" pitchFamily="34" charset="0"/>
                <a:hlinkClick r:id="rId15" tooltip="Stewart Brand"/>
              </a:rPr>
              <a:t>Stewart Brand</a:t>
            </a:r>
            <a:r>
              <a:rPr lang="en-US" b="0" i="0" dirty="0">
                <a:solidFill>
                  <a:srgbClr val="202122"/>
                </a:solidFill>
                <a:effectLst/>
                <a:latin typeface="Arial" panose="020B0604020202020204" pitchFamily="34" charset="0"/>
              </a:rPr>
              <a:t> helped widen his influence.</a:t>
            </a:r>
          </a:p>
          <a:p>
            <a:pPr marL="0" indent="0">
              <a:buNone/>
            </a:pPr>
            <a:r>
              <a:rPr lang="en-US" dirty="0"/>
              <a:t>Picture:  </a:t>
            </a:r>
            <a:r>
              <a:rPr lang="en-US" b="0" i="0" u="none" strike="noStrike" dirty="0">
                <a:solidFill>
                  <a:srgbClr val="3366CC"/>
                </a:solidFill>
                <a:effectLst/>
                <a:latin typeface="Arial" panose="020B0604020202020204" pitchFamily="34" charset="0"/>
                <a:hlinkClick r:id="rId16" tooltip="Rudolph Arnheim"/>
              </a:rPr>
              <a:t>Rudolph </a:t>
            </a:r>
            <a:r>
              <a:rPr lang="en-US" b="0" i="0" u="none" strike="noStrike" dirty="0" err="1">
                <a:solidFill>
                  <a:srgbClr val="3366CC"/>
                </a:solidFill>
                <a:effectLst/>
                <a:latin typeface="Arial" panose="020B0604020202020204" pitchFamily="34" charset="0"/>
                <a:hlinkClick r:id="rId16" tooltip="Rudolph Arnheim"/>
              </a:rPr>
              <a:t>Arnheim</a:t>
            </a:r>
            <a:r>
              <a:rPr lang="en-US" b="0" i="0" dirty="0">
                <a:solidFill>
                  <a:srgbClr val="000000"/>
                </a:solidFill>
                <a:effectLst/>
                <a:latin typeface="Arial" panose="020B0604020202020204" pitchFamily="34" charset="0"/>
              </a:rPr>
              <a:t> (L) and Bateson (R) speaking at the </a:t>
            </a:r>
            <a:r>
              <a:rPr lang="en-US" b="0" i="0" u="none" strike="noStrike" dirty="0">
                <a:solidFill>
                  <a:srgbClr val="3366CC"/>
                </a:solidFill>
                <a:effectLst/>
                <a:latin typeface="Arial" panose="020B0604020202020204" pitchFamily="34" charset="0"/>
                <a:hlinkClick r:id="rId17" tooltip="American Federation of Arts"/>
              </a:rPr>
              <a:t>American Federation of Arts</a:t>
            </a:r>
            <a:r>
              <a:rPr lang="en-US" b="0" i="0" dirty="0">
                <a:solidFill>
                  <a:srgbClr val="000000"/>
                </a:solidFill>
                <a:effectLst/>
                <a:latin typeface="Arial" panose="020B0604020202020204" pitchFamily="34" charset="0"/>
              </a:rPr>
              <a:t> 48th Annual Convention, 1957 Apr 6 / Eliot </a:t>
            </a:r>
            <a:r>
              <a:rPr lang="en-US" b="0" i="0" dirty="0" err="1">
                <a:solidFill>
                  <a:srgbClr val="000000"/>
                </a:solidFill>
                <a:effectLst/>
                <a:latin typeface="Arial" panose="020B0604020202020204" pitchFamily="34" charset="0"/>
              </a:rPr>
              <a:t>Elisofon</a:t>
            </a:r>
            <a:r>
              <a:rPr lang="en-US" b="0" i="0" dirty="0">
                <a:solidFill>
                  <a:srgbClr val="000000"/>
                </a:solidFill>
                <a:effectLst/>
                <a:latin typeface="Arial" panose="020B0604020202020204" pitchFamily="34" charset="0"/>
              </a:rPr>
              <a:t>, photographer</a:t>
            </a:r>
            <a:endParaRPr lang="en-US" dirty="0"/>
          </a:p>
        </p:txBody>
      </p:sp>
      <p:pic>
        <p:nvPicPr>
          <p:cNvPr id="12290" name="Picture 2">
            <a:extLst>
              <a:ext uri="{FF2B5EF4-FFF2-40B4-BE49-F238E27FC236}">
                <a16:creationId xmlns:a16="http://schemas.microsoft.com/office/drawing/2014/main" id="{E950A6B2-BE08-CD52-5BE6-5BC800B5702D}"/>
              </a:ext>
            </a:extLst>
          </p:cNvPr>
          <p:cNvPicPr>
            <a:picLocks noGrp="1" noChangeAspect="1" noChangeArrowheads="1"/>
          </p:cNvPicPr>
          <p:nvPr>
            <p:ph sz="half" idx="2"/>
          </p:nvPr>
        </p:nvPicPr>
        <p:blipFill>
          <a:blip r:embed="rId18">
            <a:extLst>
              <a:ext uri="{28A0092B-C50C-407E-A947-70E740481C1C}">
                <a14:useLocalDpi xmlns:a14="http://schemas.microsoft.com/office/drawing/2010/main" val="0"/>
              </a:ext>
            </a:extLst>
          </a:blip>
          <a:srcRect/>
          <a:stretch>
            <a:fillRect/>
          </a:stretch>
        </p:blipFill>
        <p:spPr bwMode="auto">
          <a:xfrm>
            <a:off x="8046084" y="1970801"/>
            <a:ext cx="4096303" cy="3258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115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42782-5075-1DD8-5898-18B36CEAB468}"/>
              </a:ext>
            </a:extLst>
          </p:cNvPr>
          <p:cNvSpPr>
            <a:spLocks noGrp="1"/>
          </p:cNvSpPr>
          <p:nvPr>
            <p:ph type="title"/>
          </p:nvPr>
        </p:nvSpPr>
        <p:spPr>
          <a:xfrm>
            <a:off x="0" y="1"/>
            <a:ext cx="12138660" cy="1497329"/>
          </a:xfrm>
        </p:spPr>
        <p:txBody>
          <a:bodyPr>
            <a:normAutofit fontScale="90000"/>
          </a:bodyPr>
          <a:lstStyle/>
          <a:p>
            <a:r>
              <a:rPr lang="en-US" dirty="0"/>
              <a:t>A.R. J. Turgot turned the Indigenous Critique on its head, laying the basis for most modern views of Social Evolution; Arguments on Freedom became those on Equality</a:t>
            </a:r>
          </a:p>
        </p:txBody>
      </p:sp>
      <p:sp>
        <p:nvSpPr>
          <p:cNvPr id="3" name="Content Placeholder 2">
            <a:extLst>
              <a:ext uri="{FF2B5EF4-FFF2-40B4-BE49-F238E27FC236}">
                <a16:creationId xmlns:a16="http://schemas.microsoft.com/office/drawing/2014/main" id="{38625FAD-A7D0-DF03-9B4D-47727CAF8796}"/>
              </a:ext>
            </a:extLst>
          </p:cNvPr>
          <p:cNvSpPr>
            <a:spLocks noGrp="1"/>
          </p:cNvSpPr>
          <p:nvPr>
            <p:ph sz="half" idx="1"/>
          </p:nvPr>
        </p:nvSpPr>
        <p:spPr>
          <a:xfrm>
            <a:off x="-53340" y="1541262"/>
            <a:ext cx="6886574" cy="5191007"/>
          </a:xfrm>
        </p:spPr>
        <p:txBody>
          <a:bodyPr>
            <a:normAutofit fontScale="70000" lnSpcReduction="20000"/>
          </a:bodyPr>
          <a:lstStyle/>
          <a:p>
            <a:r>
              <a:rPr kumimoji="0" lang="en-US" altLang="en-US" sz="28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Anne Robert Jacques Turgot, Baron de </a:t>
            </a:r>
            <a:r>
              <a:rPr kumimoji="0" lang="en-US" altLang="en-US" sz="2800" b="1" i="0" u="none" strike="noStrike" cap="none" normalizeH="0" baseline="0" dirty="0" err="1">
                <a:ln>
                  <a:noFill/>
                </a:ln>
                <a:solidFill>
                  <a:srgbClr val="202122"/>
                </a:solidFill>
                <a:effectLst/>
                <a:latin typeface="Arial" panose="020B0604020202020204" pitchFamily="34" charset="0"/>
                <a:cs typeface="Arial" panose="020B0604020202020204" pitchFamily="34" charset="0"/>
              </a:rPr>
              <a:t>l'Aulne</a:t>
            </a:r>
            <a:r>
              <a:rPr kumimoji="0" lang="en-US" altLang="en-US" sz="2000" b="0" i="0" u="none" strike="noStrike" cap="none" normalizeH="0" baseline="30000" dirty="0">
                <a:ln>
                  <a:noFill/>
                </a:ln>
                <a:solidFill>
                  <a:srgbClr val="3366CC"/>
                </a:solidFill>
                <a:effectLst/>
                <a:latin typeface="Arial" panose="020B0604020202020204" pitchFamily="34" charset="0"/>
                <a:cs typeface="Arial" panose="020B0604020202020204" pitchFamily="34" charset="0"/>
                <a:hlinkClick r:id="rId2"/>
              </a:rPr>
              <a:t>[a]</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(May 10, 1727 – March 18, 1781), commonly known as </a:t>
            </a:r>
            <a:r>
              <a:rPr kumimoji="0" lang="en-US" altLang="en-US" sz="28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Turgot</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was a French economist and statesman. Originally considered a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3" tooltip="Physiocrat"/>
              </a:rPr>
              <a:t>physiocrat</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rPr>
              <a:t> (economists who believed agriculture was the source of all wealth)</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he is today best remembered as an early advocate for economic liberalism.  We progress from simple societies like those of the Wendat to our own complex “commercial civilization”, in which the poverty and dispossession of some—however lamentable it may be—is nonetheless the necessary condition for the </a:t>
            </a:r>
            <a:r>
              <a:rPr kumimoji="0" lang="en-US" altLang="en-US" sz="2800" b="0" i="0" u="none" strike="noStrike" cap="none" normalizeH="0" baseline="0" dirty="0" err="1">
                <a:ln>
                  <a:noFill/>
                </a:ln>
                <a:solidFill>
                  <a:srgbClr val="202122"/>
                </a:solidFill>
                <a:effectLst/>
                <a:latin typeface="Arial" panose="020B0604020202020204" pitchFamily="34" charset="0"/>
                <a:cs typeface="Arial" panose="020B0604020202020204" pitchFamily="34" charset="0"/>
              </a:rPr>
              <a:t>prosperityof</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society as a whole. </a:t>
            </a:r>
            <a:r>
              <a:rPr lang="en-US" dirty="0">
                <a:solidFill>
                  <a:srgbClr val="202122"/>
                </a:solidFill>
                <a:highlight>
                  <a:srgbClr val="FFFF00"/>
                </a:highlight>
                <a:latin typeface="Arial" panose="020B0604020202020204" pitchFamily="34" charset="0"/>
                <a:cs typeface="Arial" panose="020B0604020202020204" pitchFamily="34" charset="0"/>
              </a:rPr>
              <a:t>In a series of lectures on world history he proposed a theory of stages of economic development:  social evolution, he reasoned, always begins with hunters, than moves on to a stage of pastoralism, then farming, and only then finally passes to the contemporary stage of urban commercial civilization. </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[DE, Ch. 2, p. 60]</a:t>
            </a:r>
          </a:p>
          <a:p>
            <a:endParaRPr lang="en-US" dirty="0">
              <a:highlight>
                <a:srgbClr val="FFFF00"/>
              </a:highlight>
            </a:endParaRPr>
          </a:p>
          <a:p>
            <a:r>
              <a:rPr lang="en-US" dirty="0"/>
              <a:t>Portrait of Turgot </a:t>
            </a:r>
            <a:r>
              <a:rPr lang="fr-FR" b="0" i="0" dirty="0" err="1">
                <a:solidFill>
                  <a:srgbClr val="54595D"/>
                </a:solidFill>
                <a:effectLst/>
                <a:latin typeface="Arial" panose="020B0604020202020204" pitchFamily="34" charset="0"/>
              </a:rPr>
              <a:t>Attributed</a:t>
            </a:r>
            <a:r>
              <a:rPr lang="fr-FR" b="0" i="0" dirty="0">
                <a:solidFill>
                  <a:srgbClr val="54595D"/>
                </a:solidFill>
                <a:effectLst/>
                <a:latin typeface="Arial" panose="020B0604020202020204" pitchFamily="34" charset="0"/>
              </a:rPr>
              <a:t> to </a:t>
            </a:r>
            <a:r>
              <a:rPr lang="fr-FR" b="0" i="0" u="none" strike="noStrike" dirty="0">
                <a:solidFill>
                  <a:srgbClr val="3366CC"/>
                </a:solidFill>
                <a:effectLst/>
                <a:latin typeface="Arial" panose="020B0604020202020204" pitchFamily="34" charset="0"/>
                <a:hlinkClick r:id="rId4" tooltip="w:en:Antoine Graincourt"/>
              </a:rPr>
              <a:t>Antoine </a:t>
            </a:r>
            <a:r>
              <a:rPr lang="fr-FR" b="0" i="0" u="none" strike="noStrike" dirty="0" err="1">
                <a:solidFill>
                  <a:srgbClr val="3366CC"/>
                </a:solidFill>
                <a:effectLst/>
                <a:latin typeface="Arial" panose="020B0604020202020204" pitchFamily="34" charset="0"/>
                <a:hlinkClick r:id="rId4" tooltip="w:en:Antoine Graincourt"/>
              </a:rPr>
              <a:t>Graincourt</a:t>
            </a:r>
            <a:r>
              <a:rPr lang="fr-FR" b="0" i="0" dirty="0">
                <a:solidFill>
                  <a:srgbClr val="54595D"/>
                </a:solidFill>
                <a:effectLst/>
                <a:latin typeface="Arial" panose="020B0604020202020204" pitchFamily="34" charset="0"/>
              </a:rPr>
              <a:t>  </a:t>
            </a:r>
            <a:r>
              <a:rPr lang="fr-FR" b="0" i="0" dirty="0" err="1">
                <a:solidFill>
                  <a:srgbClr val="54595D"/>
                </a:solidFill>
                <a:effectLst/>
                <a:latin typeface="Arial" panose="020B0604020202020204" pitchFamily="34" charset="0"/>
              </a:rPr>
              <a:t>from</a:t>
            </a:r>
            <a:r>
              <a:rPr lang="fr-FR" b="0" i="0" dirty="0">
                <a:solidFill>
                  <a:srgbClr val="54595D"/>
                </a:solidFill>
                <a:effectLst/>
                <a:latin typeface="Arial" panose="020B0604020202020204" pitchFamily="34" charset="0"/>
              </a:rPr>
              <a:t>-- </a:t>
            </a:r>
            <a:r>
              <a:rPr lang="fr-FR" u="sng" dirty="0">
                <a:solidFill>
                  <a:srgbClr val="FAA700"/>
                </a:solidFill>
                <a:latin typeface="Arial" panose="020B0604020202020204" pitchFamily="34" charset="0"/>
                <a:hlinkClick r:id="rId5"/>
              </a:rPr>
              <a:t>V</a:t>
            </a:r>
            <a:r>
              <a:rPr lang="fr-FR" b="0" i="0" u="sng" dirty="0">
                <a:solidFill>
                  <a:srgbClr val="FAA700"/>
                </a:solidFill>
                <a:effectLst/>
                <a:latin typeface="Arial" panose="020B0604020202020204" pitchFamily="34" charset="0"/>
                <a:hlinkClick r:id="rId5"/>
              </a:rPr>
              <a:t>ersailles</a:t>
            </a:r>
            <a:endParaRPr lang="en-US" dirty="0"/>
          </a:p>
        </p:txBody>
      </p:sp>
      <p:pic>
        <p:nvPicPr>
          <p:cNvPr id="11266" name="Picture 2">
            <a:extLst>
              <a:ext uri="{FF2B5EF4-FFF2-40B4-BE49-F238E27FC236}">
                <a16:creationId xmlns:a16="http://schemas.microsoft.com/office/drawing/2014/main" id="{4E25649B-68B9-8232-AF78-11DEB8B34ED1}"/>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6938506" y="1825625"/>
            <a:ext cx="3648988"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72290897-AD57-E221-2608-C949A1F47940}"/>
              </a:ext>
            </a:extLst>
          </p:cNvPr>
          <p:cNvSpPr>
            <a:spLocks noChangeArrowheads="1"/>
          </p:cNvSpPr>
          <p:nvPr/>
        </p:nvSpPr>
        <p:spPr bwMode="auto">
          <a:xfrm>
            <a:off x="-5334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24106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180D1-380D-B23B-B396-401BD36C0FC4}"/>
              </a:ext>
            </a:extLst>
          </p:cNvPr>
          <p:cNvSpPr>
            <a:spLocks noGrp="1"/>
          </p:cNvSpPr>
          <p:nvPr>
            <p:ph type="title"/>
          </p:nvPr>
        </p:nvSpPr>
        <p:spPr>
          <a:xfrm>
            <a:off x="0" y="1"/>
            <a:ext cx="12047220" cy="2560320"/>
          </a:xfrm>
        </p:spPr>
        <p:txBody>
          <a:bodyPr>
            <a:normAutofit fontScale="90000"/>
          </a:bodyPr>
          <a:lstStyle/>
          <a:p>
            <a:r>
              <a:rPr lang="en-US" b="0" i="0" dirty="0">
                <a:solidFill>
                  <a:srgbClr val="000000"/>
                </a:solidFill>
                <a:effectLst/>
                <a:latin typeface="AGaramondPro"/>
              </a:rPr>
              <a:t>Human History Gets a Rewrite</a:t>
            </a:r>
            <a:br>
              <a:rPr lang="en-US" b="0" i="0" dirty="0">
                <a:solidFill>
                  <a:srgbClr val="000000"/>
                </a:solidFill>
                <a:effectLst/>
                <a:latin typeface="AGaramondPro"/>
              </a:rPr>
            </a:br>
            <a:r>
              <a:rPr lang="en-US" b="0" i="0" dirty="0">
                <a:solidFill>
                  <a:srgbClr val="000000"/>
                </a:solidFill>
                <a:effectLst/>
                <a:latin typeface="AGaramondPro"/>
              </a:rPr>
              <a:t>A brilliant new account upends bedrock assumptions about 30,000 years of change.</a:t>
            </a:r>
            <a:br>
              <a:rPr lang="en-US" b="0" i="0" dirty="0">
                <a:solidFill>
                  <a:srgbClr val="000000"/>
                </a:solidFill>
                <a:effectLst/>
                <a:latin typeface="AGaramondPro"/>
              </a:rPr>
            </a:br>
            <a:r>
              <a:rPr lang="en-US" b="0" i="0" dirty="0">
                <a:solidFill>
                  <a:srgbClr val="000000"/>
                </a:solidFill>
                <a:effectLst/>
                <a:latin typeface="AGaramondPro"/>
              </a:rPr>
              <a:t>By </a:t>
            </a:r>
            <a:r>
              <a:rPr lang="en-US" b="0" i="0" u="none" strike="noStrike" dirty="0">
                <a:solidFill>
                  <a:srgbClr val="000000"/>
                </a:solidFill>
                <a:effectLst/>
                <a:latin typeface="AGaramondPro"/>
                <a:hlinkClick r:id="rId2"/>
              </a:rPr>
              <a:t>William Deresiewicz</a:t>
            </a:r>
            <a:r>
              <a:rPr lang="en-US" b="0" i="0" u="none" strike="noStrike" dirty="0">
                <a:solidFill>
                  <a:srgbClr val="000000"/>
                </a:solidFill>
                <a:effectLst/>
                <a:latin typeface="AGaramondPro"/>
              </a:rPr>
              <a:t>, review in The Atlantic, 11/2021</a:t>
            </a:r>
            <a:br>
              <a:rPr lang="en-US" b="0" i="0" dirty="0">
                <a:solidFill>
                  <a:srgbClr val="000000"/>
                </a:solidFill>
                <a:effectLst/>
                <a:latin typeface="AGaramondPro"/>
              </a:rPr>
            </a:br>
            <a:endParaRPr lang="en-US" dirty="0"/>
          </a:p>
        </p:txBody>
      </p:sp>
      <p:sp>
        <p:nvSpPr>
          <p:cNvPr id="3" name="Content Placeholder 2">
            <a:extLst>
              <a:ext uri="{FF2B5EF4-FFF2-40B4-BE49-F238E27FC236}">
                <a16:creationId xmlns:a16="http://schemas.microsoft.com/office/drawing/2014/main" id="{6102D7BA-5F8D-66C7-5E80-710FFE24F3A9}"/>
              </a:ext>
            </a:extLst>
          </p:cNvPr>
          <p:cNvSpPr>
            <a:spLocks noGrp="1"/>
          </p:cNvSpPr>
          <p:nvPr>
            <p:ph sz="half" idx="1"/>
          </p:nvPr>
        </p:nvSpPr>
        <p:spPr>
          <a:xfrm>
            <a:off x="51433" y="2091406"/>
            <a:ext cx="7587617" cy="4663814"/>
          </a:xfrm>
        </p:spPr>
        <p:txBody>
          <a:bodyPr>
            <a:noAutofit/>
          </a:bodyPr>
          <a:lstStyle/>
          <a:p>
            <a:r>
              <a:rPr lang="en-US" sz="1380" b="0" i="0" dirty="0">
                <a:solidFill>
                  <a:srgbClr val="000000"/>
                </a:solidFill>
                <a:effectLst/>
                <a:latin typeface="AGaramondPro"/>
              </a:rPr>
              <a:t>On September 2, 2020, at the age of 59, </a:t>
            </a:r>
            <a:r>
              <a:rPr lang="en-US" sz="1380" b="0" i="0" dirty="0">
                <a:solidFill>
                  <a:srgbClr val="000000"/>
                </a:solidFill>
                <a:effectLst/>
                <a:latin typeface="AGaramondPro"/>
                <a:hlinkClick r:id="rId3"/>
              </a:rPr>
              <a:t>David Graeber died</a:t>
            </a:r>
            <a:r>
              <a:rPr lang="en-US" sz="1380" b="0" i="0" dirty="0">
                <a:solidFill>
                  <a:srgbClr val="000000"/>
                </a:solidFill>
                <a:effectLst/>
                <a:latin typeface="AGaramondPro"/>
              </a:rPr>
              <a:t> of necrotizing pancreatitis while on vacation in Venice… In his foreword, Graeber’s co-author, David </a:t>
            </a:r>
            <a:r>
              <a:rPr lang="en-US" sz="1380" b="0" i="0" dirty="0" err="1">
                <a:solidFill>
                  <a:srgbClr val="000000"/>
                </a:solidFill>
                <a:effectLst/>
                <a:latin typeface="AGaramondPro"/>
              </a:rPr>
              <a:t>Wengrow</a:t>
            </a:r>
            <a:r>
              <a:rPr lang="en-US" sz="1380" b="0" i="0" dirty="0">
                <a:solidFill>
                  <a:srgbClr val="000000"/>
                </a:solidFill>
                <a:effectLst/>
                <a:latin typeface="AGaramondPro"/>
              </a:rPr>
              <a:t>, an archaeologist at University College London, mentions that the two had planned no fewer than three sequels…</a:t>
            </a:r>
            <a:r>
              <a:rPr lang="en-US" sz="1380" b="0" i="1" dirty="0">
                <a:solidFill>
                  <a:srgbClr val="000000"/>
                </a:solidFill>
                <a:effectLst/>
                <a:latin typeface="AGaramondPro"/>
              </a:rPr>
              <a:t> The Dawn of Everything</a:t>
            </a:r>
            <a:r>
              <a:rPr lang="en-US" sz="1380" b="0" i="0" dirty="0">
                <a:solidFill>
                  <a:srgbClr val="000000"/>
                </a:solidFill>
                <a:effectLst/>
                <a:latin typeface="AGaramondPro"/>
              </a:rPr>
              <a:t> is written against the conventional account of human social history as first developed by Hobbes and Rousseau; elaborated by subsequent thinkers; popularized today by the likes of Jared Diamond, Yuval Noah Harari, and Steven Pinker; and accepted more or less universally…</a:t>
            </a:r>
            <a:r>
              <a:rPr lang="en-US" sz="1380" b="0" i="1" dirty="0">
                <a:solidFill>
                  <a:srgbClr val="000000"/>
                </a:solidFill>
                <a:effectLst/>
                <a:latin typeface="AGaramondPro"/>
              </a:rPr>
              <a:t> The Dawn of Everything</a:t>
            </a:r>
            <a:r>
              <a:rPr lang="en-US" sz="1380" b="0" i="0" dirty="0">
                <a:solidFill>
                  <a:srgbClr val="000000"/>
                </a:solidFill>
                <a:effectLst/>
                <a:latin typeface="AGaramondPro"/>
              </a:rPr>
              <a:t> is not a brief for anarchism, though anarchist values—antiauthoritarianism, participatory democracy, small-</a:t>
            </a:r>
            <a:r>
              <a:rPr lang="en-US" sz="1380" b="0" i="1" dirty="0">
                <a:solidFill>
                  <a:srgbClr val="000000"/>
                </a:solidFill>
                <a:effectLst/>
                <a:latin typeface="AGaramondPro"/>
              </a:rPr>
              <a:t>c</a:t>
            </a:r>
            <a:r>
              <a:rPr lang="en-US" sz="1380" b="0" i="0" dirty="0">
                <a:solidFill>
                  <a:srgbClr val="000000"/>
                </a:solidFill>
                <a:effectLst/>
                <a:latin typeface="AGaramondPro"/>
              </a:rPr>
              <a:t> communism—are everywhere implicit in it. Above all, it is a brief for possibility, which was, for Graeber, perhaps the highest value of all. The book is something of a glorious mess, full of fascinating digressions, open questions, and missing pieces. It aims to replace the dominant grand narrative of history not with another of its own devising, but with the outline of a picture, only just becoming visible, of a human past replete with political experiment and creativity.</a:t>
            </a:r>
          </a:p>
          <a:p>
            <a:r>
              <a:rPr lang="en-US" sz="1380" dirty="0">
                <a:solidFill>
                  <a:srgbClr val="000000"/>
                </a:solidFill>
                <a:latin typeface="AGaramondPro"/>
              </a:rPr>
              <a:t>Pictured: </a:t>
            </a:r>
            <a:r>
              <a:rPr lang="en-US" sz="1380" b="1" i="0" dirty="0">
                <a:solidFill>
                  <a:srgbClr val="202122"/>
                </a:solidFill>
                <a:effectLst/>
                <a:latin typeface="Arial" panose="020B0604020202020204" pitchFamily="34" charset="0"/>
              </a:rPr>
              <a:t>David </a:t>
            </a:r>
            <a:r>
              <a:rPr lang="en-US" sz="1380" b="1" i="0" dirty="0" err="1">
                <a:solidFill>
                  <a:srgbClr val="202122"/>
                </a:solidFill>
                <a:effectLst/>
                <a:latin typeface="Arial" panose="020B0604020202020204" pitchFamily="34" charset="0"/>
              </a:rPr>
              <a:t>Wengrow</a:t>
            </a:r>
            <a:r>
              <a:rPr lang="en-US" sz="1380" b="0" i="0" dirty="0">
                <a:solidFill>
                  <a:srgbClr val="202122"/>
                </a:solidFill>
                <a:effectLst/>
                <a:latin typeface="Arial" panose="020B0604020202020204" pitchFamily="34" charset="0"/>
              </a:rPr>
              <a:t> (born 25 July 1972) is a British archaeologist and Professor of Comparative Archaeology at the </a:t>
            </a:r>
            <a:r>
              <a:rPr lang="en-US" sz="1380" b="0" i="0" u="none" strike="noStrike" dirty="0">
                <a:solidFill>
                  <a:srgbClr val="3366CC"/>
                </a:solidFill>
                <a:effectLst/>
                <a:latin typeface="Arial" panose="020B0604020202020204" pitchFamily="34" charset="0"/>
                <a:hlinkClick r:id="rId4" tooltip="UCL Institute of Archaeology"/>
              </a:rPr>
              <a:t>Institute of Archaeology</a:t>
            </a:r>
            <a:r>
              <a:rPr lang="en-US" sz="1380" b="0" i="0" dirty="0">
                <a:solidFill>
                  <a:srgbClr val="202122"/>
                </a:solidFill>
                <a:effectLst/>
                <a:latin typeface="Arial" panose="020B0604020202020204" pitchFamily="34" charset="0"/>
              </a:rPr>
              <a:t>, </a:t>
            </a:r>
            <a:r>
              <a:rPr lang="en-US" sz="1380" b="0" i="0" u="none" strike="noStrike" dirty="0">
                <a:solidFill>
                  <a:srgbClr val="3366CC"/>
                </a:solidFill>
                <a:effectLst/>
                <a:latin typeface="Arial" panose="020B0604020202020204" pitchFamily="34" charset="0"/>
                <a:hlinkClick r:id="rId5" tooltip="University College London"/>
              </a:rPr>
              <a:t>University College London</a:t>
            </a:r>
            <a:r>
              <a:rPr lang="en-US" sz="1380" b="0" i="0" dirty="0">
                <a:solidFill>
                  <a:srgbClr val="202122"/>
                </a:solidFill>
                <a:effectLst/>
                <a:latin typeface="Arial" panose="020B0604020202020204" pitchFamily="34" charset="0"/>
              </a:rPr>
              <a:t>. </a:t>
            </a:r>
            <a:r>
              <a:rPr lang="en-US" sz="1380" b="0" i="0" dirty="0" err="1">
                <a:solidFill>
                  <a:srgbClr val="202122"/>
                </a:solidFill>
                <a:effectLst/>
                <a:latin typeface="Arial" panose="020B0604020202020204" pitchFamily="34" charset="0"/>
              </a:rPr>
              <a:t>Wengrow</a:t>
            </a:r>
            <a:r>
              <a:rPr lang="en-US" sz="1380" b="0" i="0" dirty="0">
                <a:solidFill>
                  <a:srgbClr val="202122"/>
                </a:solidFill>
                <a:effectLst/>
                <a:latin typeface="Arial" panose="020B0604020202020204" pitchFamily="34" charset="0"/>
              </a:rPr>
              <a:t> has conducted archaeological excavations in Africa and the Middle East, most recently with the </a:t>
            </a:r>
            <a:r>
              <a:rPr lang="en-US" sz="1380" b="0" i="0" u="none" strike="noStrike" dirty="0">
                <a:solidFill>
                  <a:srgbClr val="3366CC"/>
                </a:solidFill>
                <a:effectLst/>
                <a:latin typeface="Arial" panose="020B0604020202020204" pitchFamily="34" charset="0"/>
                <a:hlinkClick r:id="rId6" tooltip="Sulaymaniyah Museum"/>
              </a:rPr>
              <a:t>Sulaymaniyah Museum</a:t>
            </a:r>
            <a:r>
              <a:rPr lang="en-US" sz="1380" b="0" i="0" dirty="0">
                <a:solidFill>
                  <a:srgbClr val="202122"/>
                </a:solidFill>
                <a:effectLst/>
                <a:latin typeface="Arial" panose="020B0604020202020204" pitchFamily="34" charset="0"/>
              </a:rPr>
              <a:t> in </a:t>
            </a:r>
            <a:r>
              <a:rPr lang="en-US" sz="1380" b="0" i="0" u="none" strike="noStrike" dirty="0">
                <a:solidFill>
                  <a:srgbClr val="3366CC"/>
                </a:solidFill>
                <a:effectLst/>
                <a:latin typeface="Arial" panose="020B0604020202020204" pitchFamily="34" charset="0"/>
                <a:hlinkClick r:id="rId7" tooltip="Iraqi Kurdistan"/>
              </a:rPr>
              <a:t>Iraqi Kurdistan</a:t>
            </a:r>
            <a:r>
              <a:rPr lang="en-US" sz="1380" b="0" i="0" dirty="0">
                <a:solidFill>
                  <a:srgbClr val="202122"/>
                </a:solidFill>
                <a:effectLst/>
                <a:latin typeface="Arial" panose="020B0604020202020204" pitchFamily="34" charset="0"/>
              </a:rPr>
              <a:t>. </a:t>
            </a:r>
            <a:r>
              <a:rPr lang="en-US" sz="1380" b="0" i="0" dirty="0">
                <a:solidFill>
                  <a:srgbClr val="000000"/>
                </a:solidFill>
                <a:effectLst/>
                <a:latin typeface="Arial" panose="020B0604020202020204" pitchFamily="34" charset="0"/>
              </a:rPr>
              <a:t>He has conducted archaeological fieldwork in Africa and the Middle East, and is the author of books including </a:t>
            </a:r>
            <a:r>
              <a:rPr lang="en-US" sz="1380" b="0" i="1" dirty="0">
                <a:solidFill>
                  <a:srgbClr val="000000"/>
                </a:solidFill>
                <a:effectLst/>
                <a:latin typeface="Helvetica Neue"/>
              </a:rPr>
              <a:t>The Archaeology of Early Egypt: Social Transformations in North-East Africa, c. 10,000 - 2650 BC </a:t>
            </a:r>
            <a:r>
              <a:rPr lang="en-US" sz="1380" b="0" i="0" dirty="0">
                <a:solidFill>
                  <a:srgbClr val="000000"/>
                </a:solidFill>
                <a:effectLst/>
                <a:latin typeface="Arial" panose="020B0604020202020204" pitchFamily="34" charset="0"/>
              </a:rPr>
              <a:t>(Cambridge UP); </a:t>
            </a:r>
            <a:r>
              <a:rPr lang="en-US" sz="1380" b="0" i="1" dirty="0">
                <a:solidFill>
                  <a:srgbClr val="000000"/>
                </a:solidFill>
                <a:effectLst/>
                <a:latin typeface="Helvetica Neue"/>
              </a:rPr>
              <a:t>What Makes Civilization? The Ancient Near East and the Future of the West </a:t>
            </a:r>
            <a:r>
              <a:rPr lang="en-US" sz="1380" b="0" i="0" dirty="0">
                <a:solidFill>
                  <a:srgbClr val="000000"/>
                </a:solidFill>
                <a:effectLst/>
                <a:latin typeface="Arial" panose="020B0604020202020204" pitchFamily="34" charset="0"/>
              </a:rPr>
              <a:t>(Oxford UP); </a:t>
            </a:r>
            <a:r>
              <a:rPr lang="en-US" sz="1380" b="0" i="1" dirty="0">
                <a:solidFill>
                  <a:srgbClr val="000000"/>
                </a:solidFill>
                <a:effectLst/>
                <a:latin typeface="Helvetica Neue"/>
              </a:rPr>
              <a:t>The Origins of the Monsters: Image &amp; Cognition in the First Age of Mechanical Reproduction </a:t>
            </a:r>
            <a:r>
              <a:rPr lang="en-US" sz="1380" b="0" i="0" dirty="0">
                <a:solidFill>
                  <a:srgbClr val="000000"/>
                </a:solidFill>
                <a:effectLst/>
                <a:latin typeface="Arial" panose="020B0604020202020204" pitchFamily="34" charset="0"/>
              </a:rPr>
              <a:t>(Princeton UP), as well as academic articles on topics such as the origins of writing, ancient art, Neolithic societies, and the emergence of the first cities and states.</a:t>
            </a:r>
            <a:endParaRPr lang="en-US" sz="1380" dirty="0"/>
          </a:p>
        </p:txBody>
      </p:sp>
      <p:pic>
        <p:nvPicPr>
          <p:cNvPr id="4098" name="Picture 2">
            <a:extLst>
              <a:ext uri="{FF2B5EF4-FFF2-40B4-BE49-F238E27FC236}">
                <a16:creationId xmlns:a16="http://schemas.microsoft.com/office/drawing/2014/main" id="{22DF7DF8-0614-8CC2-0238-FE4EB738FD6F}"/>
              </a:ext>
            </a:extLst>
          </p:cNvPr>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bwMode="auto">
          <a:xfrm>
            <a:off x="7639050" y="2091405"/>
            <a:ext cx="3420130" cy="4663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182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9CF59-C7BD-AC87-52A3-6E90133147CF}"/>
              </a:ext>
            </a:extLst>
          </p:cNvPr>
          <p:cNvSpPr>
            <a:spLocks noGrp="1"/>
          </p:cNvSpPr>
          <p:nvPr>
            <p:ph type="title"/>
          </p:nvPr>
        </p:nvSpPr>
        <p:spPr/>
        <p:txBody>
          <a:bodyPr/>
          <a:lstStyle/>
          <a:p>
            <a:r>
              <a:rPr lang="en-US" dirty="0"/>
              <a:t>“A New Understanding of Human History and the Roots of Inequality,” David </a:t>
            </a:r>
            <a:r>
              <a:rPr lang="en-US" dirty="0" err="1"/>
              <a:t>Wengrow</a:t>
            </a:r>
            <a:r>
              <a:rPr lang="en-US" dirty="0"/>
              <a:t>, TED</a:t>
            </a:r>
          </a:p>
        </p:txBody>
      </p:sp>
      <p:sp>
        <p:nvSpPr>
          <p:cNvPr id="3" name="Content Placeholder 2">
            <a:extLst>
              <a:ext uri="{FF2B5EF4-FFF2-40B4-BE49-F238E27FC236}">
                <a16:creationId xmlns:a16="http://schemas.microsoft.com/office/drawing/2014/main" id="{22220FD3-2D62-86C8-346A-72D39CAFEC2D}"/>
              </a:ext>
            </a:extLst>
          </p:cNvPr>
          <p:cNvSpPr>
            <a:spLocks noGrp="1"/>
          </p:cNvSpPr>
          <p:nvPr>
            <p:ph sz="half" idx="1"/>
          </p:nvPr>
        </p:nvSpPr>
        <p:spPr/>
        <p:txBody>
          <a:bodyPr>
            <a:normAutofit fontScale="92500" lnSpcReduction="10000"/>
          </a:bodyPr>
          <a:lstStyle/>
          <a:p>
            <a:r>
              <a:rPr lang="en-US" dirty="0"/>
              <a:t>In a 17 ½ minute presentation </a:t>
            </a:r>
            <a:r>
              <a:rPr lang="en-US" dirty="0" err="1"/>
              <a:t>Wengrow</a:t>
            </a:r>
            <a:r>
              <a:rPr lang="en-US" dirty="0"/>
              <a:t> presents the basic thesis of “The Dawn of Everything”, which attempts to change previous historical analyses of the development of societies.  According to </a:t>
            </a:r>
            <a:r>
              <a:rPr lang="en-US" dirty="0" err="1"/>
              <a:t>Wengrow</a:t>
            </a:r>
            <a:r>
              <a:rPr lang="en-US" dirty="0"/>
              <a:t>, hierarchical societies are not the inevitable result of the invention of farming and urbanization. Variety of societies have evolved from prehistoric times to this day.</a:t>
            </a:r>
          </a:p>
        </p:txBody>
      </p:sp>
      <p:sp>
        <p:nvSpPr>
          <p:cNvPr id="5" name="Rectangle 1">
            <a:extLst>
              <a:ext uri="{FF2B5EF4-FFF2-40B4-BE49-F238E27FC236}">
                <a16:creationId xmlns:a16="http://schemas.microsoft.com/office/drawing/2014/main" id="{5992107A-2ECE-09C9-6D60-322D4416BBCF}"/>
              </a:ext>
            </a:extLst>
          </p:cNvPr>
          <p:cNvSpPr>
            <a:spLocks noGrp="1" noChangeArrowheads="1"/>
          </p:cNvSpPr>
          <p:nvPr>
            <p:ph sz="half" idx="2"/>
          </p:nvPr>
        </p:nvSpPr>
        <p:spPr bwMode="auto">
          <a:xfrm flipV="1">
            <a:off x="6663690" y="3996234"/>
            <a:ext cx="2754630" cy="4154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CC"/>
                </a:solidFill>
                <a:effectLst/>
                <a:latin typeface="Courier New" panose="02070309020205020404" pitchFamily="49" charset="0"/>
                <a:hlinkClick r:id="rId2"/>
              </a:rPr>
              <a:t>https://yout</a:t>
            </a:r>
            <a:r>
              <a:rPr kumimoji="0" lang="en-US" altLang="en-US" sz="850" b="0" i="0" u="none" strike="noStrike" cap="none" normalizeH="0" dirty="0">
                <a:ln>
                  <a:noFill/>
                </a:ln>
                <a:solidFill>
                  <a:srgbClr val="0000CC"/>
                </a:solidFill>
                <a:effectLst/>
                <a:latin typeface="Courier New" panose="02070309020205020404" pitchFamily="49" charset="0"/>
                <a:hlinkClick r:id="rId2"/>
              </a:rPr>
              <a:t>u</a:t>
            </a:r>
            <a:r>
              <a:rPr kumimoji="0" lang="en-US" altLang="en-US" sz="900" b="0" i="0" u="none" strike="noStrike" cap="none" normalizeH="0" baseline="0" dirty="0">
                <a:ln>
                  <a:noFill/>
                </a:ln>
                <a:solidFill>
                  <a:srgbClr val="0000CC"/>
                </a:solidFill>
                <a:effectLst/>
                <a:latin typeface="Courier New" panose="02070309020205020404" pitchFamily="49" charset="0"/>
                <a:hlinkClick r:id="rId2"/>
              </a:rPr>
              <a:t>.be/8SJi0sHrEI4</a:t>
            </a:r>
            <a:r>
              <a:rPr kumimoji="0" lang="en-US" altLang="en-US" sz="900" b="0" i="0" u="none" strike="noStrike" cap="none" normalizeH="0" baseline="0" dirty="0">
                <a:ln>
                  <a:noFill/>
                </a:ln>
                <a:solidFill>
                  <a:srgbClr val="000000"/>
                </a:solidFill>
                <a:effectLst/>
                <a:latin typeface="Courier New" panose="02070309020205020404" pitchFamily="49" charset="0"/>
              </a:rPr>
              <a:t> </a:t>
            </a:r>
            <a:br>
              <a:rPr kumimoji="0" lang="en-US" altLang="en-US" sz="4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EA23D376-FCB7-EDD5-85C7-1727CF971FA3}"/>
              </a:ext>
            </a:extLst>
          </p:cNvPr>
          <p:cNvSpPr txBox="1">
            <a:spLocks noChangeArrowheads="1"/>
          </p:cNvSpPr>
          <p:nvPr/>
        </p:nvSpPr>
        <p:spPr bwMode="auto">
          <a:xfrm>
            <a:off x="7309485" y="3292186"/>
            <a:ext cx="4044314" cy="4154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Tx/>
              <a:buNone/>
            </a:pPr>
            <a:r>
              <a:rPr lang="en-US" altLang="en-US" sz="900" dirty="0">
                <a:solidFill>
                  <a:srgbClr val="0000CC"/>
                </a:solidFill>
                <a:latin typeface="Courier New" panose="02070309020205020404" pitchFamily="49" charset="0"/>
                <a:hlinkClick r:id="rId2"/>
              </a:rPr>
              <a:t>https://youtu.be/8SJi0sHrEI4</a:t>
            </a:r>
            <a:r>
              <a:rPr lang="en-US" altLang="en-US" sz="900" dirty="0">
                <a:solidFill>
                  <a:srgbClr val="000000"/>
                </a:solidFill>
                <a:latin typeface="Courier New" panose="02070309020205020404" pitchFamily="49" charset="0"/>
              </a:rPr>
              <a:t> </a:t>
            </a:r>
            <a:br>
              <a:rPr lang="en-US" altLang="en-US" sz="400" dirty="0"/>
            </a:br>
            <a:endParaRPr lang="en-US" altLang="en-US" sz="1800" dirty="0">
              <a:latin typeface="Arial" panose="020B0604020202020204" pitchFamily="34" charset="0"/>
            </a:endParaRPr>
          </a:p>
        </p:txBody>
      </p:sp>
    </p:spTree>
    <p:extLst>
      <p:ext uri="{BB962C8B-B14F-4D97-AF65-F5344CB8AC3E}">
        <p14:creationId xmlns:p14="http://schemas.microsoft.com/office/powerpoint/2010/main" val="1752862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E6CB7-4745-D08C-56ED-0CFE7BF0D7BE}"/>
              </a:ext>
            </a:extLst>
          </p:cNvPr>
          <p:cNvSpPr>
            <a:spLocks noGrp="1"/>
          </p:cNvSpPr>
          <p:nvPr>
            <p:ph type="title"/>
          </p:nvPr>
        </p:nvSpPr>
        <p:spPr>
          <a:xfrm>
            <a:off x="-45720" y="1"/>
            <a:ext cx="12237720" cy="1085849"/>
          </a:xfrm>
        </p:spPr>
        <p:txBody>
          <a:bodyPr>
            <a:normAutofit fontScale="90000"/>
          </a:bodyPr>
          <a:lstStyle/>
          <a:p>
            <a:r>
              <a:rPr lang="en-US" dirty="0"/>
              <a:t>The Origin of the Books Title, Mircea Eliade’s, “</a:t>
            </a:r>
            <a:r>
              <a:rPr lang="en-US" dirty="0" err="1"/>
              <a:t>illo</a:t>
            </a:r>
            <a:r>
              <a:rPr lang="en-US" dirty="0"/>
              <a:t> tempore”, The Dawn of Everything, the time of creation</a:t>
            </a:r>
          </a:p>
        </p:txBody>
      </p:sp>
      <p:sp>
        <p:nvSpPr>
          <p:cNvPr id="3" name="Content Placeholder 2">
            <a:extLst>
              <a:ext uri="{FF2B5EF4-FFF2-40B4-BE49-F238E27FC236}">
                <a16:creationId xmlns:a16="http://schemas.microsoft.com/office/drawing/2014/main" id="{DAE76D8D-FA04-1114-2703-7FFC0446EEC3}"/>
              </a:ext>
            </a:extLst>
          </p:cNvPr>
          <p:cNvSpPr>
            <a:spLocks noGrp="1"/>
          </p:cNvSpPr>
          <p:nvPr>
            <p:ph sz="half" idx="1"/>
          </p:nvPr>
        </p:nvSpPr>
        <p:spPr>
          <a:xfrm>
            <a:off x="-45720" y="1147482"/>
            <a:ext cx="9050020" cy="5815105"/>
          </a:xfrm>
        </p:spPr>
        <p:txBody>
          <a:bodyPr>
            <a:normAutofit fontScale="70000" lnSpcReduction="20000"/>
          </a:bodyPr>
          <a:lstStyle/>
          <a:p>
            <a:r>
              <a:rPr lang="en-US" dirty="0"/>
              <a:t>Eliade proposed that traditional societies lived in cyclical time, innocent of history.  In traditional societies everything important had already happened.  All the great founding gestures go back to mythic times, the “</a:t>
            </a:r>
            <a:r>
              <a:rPr lang="en-US" dirty="0" err="1"/>
              <a:t>illo</a:t>
            </a:r>
            <a:r>
              <a:rPr lang="en-US" dirty="0"/>
              <a:t> tempore”, the dawn of everything, when animals could talk or turn into humans, sky and earth </a:t>
            </a:r>
            <a:r>
              <a:rPr lang="en-US" dirty="0" err="1"/>
              <a:t>wer</a:t>
            </a:r>
            <a:r>
              <a:rPr lang="en-US" dirty="0"/>
              <a:t> </a:t>
            </a:r>
            <a:r>
              <a:rPr lang="en-US" dirty="0" err="1"/>
              <a:t>enot</a:t>
            </a:r>
            <a:r>
              <a:rPr lang="en-US" dirty="0"/>
              <a:t> yet separated, and it was possible to create genuinely new things (marriage, or cooking, or war)….Eliade contrasted that with the more recent </a:t>
            </a:r>
            <a:r>
              <a:rPr lang="en-US" dirty="0" err="1"/>
              <a:t>innobation</a:t>
            </a:r>
            <a:r>
              <a:rPr lang="en-US" dirty="0"/>
              <a:t> in human thought of a linear sense of time.  According to Eliade, embracing the notion that events unfold in cumulative </a:t>
            </a:r>
            <a:r>
              <a:rPr lang="en-US" dirty="0" err="1"/>
              <a:t>seuences</a:t>
            </a:r>
            <a:r>
              <a:rPr lang="en-US" dirty="0"/>
              <a:t>, as opposed to recapitulating some deeper pattern, rendered us less able to weather the vicissitudes of war, injustice, and misfortune, plunging us instead into an age of unprecedented anxiety; and ultimately, nihilism.</a:t>
            </a:r>
          </a:p>
          <a:p>
            <a:r>
              <a:rPr lang="en-US" dirty="0"/>
              <a:t>Interestingly, Graeber and </a:t>
            </a:r>
            <a:r>
              <a:rPr lang="en-US" dirty="0" err="1"/>
              <a:t>Wengrow</a:t>
            </a:r>
            <a:r>
              <a:rPr lang="en-US" dirty="0"/>
              <a:t>, while they clearly found the words “Dawn of Everything,” made a catchy title, they find this view of cyclical vs. linear history both absurd and antisemitic [Eliade, a member of the Romanian fascist Iron Guard, blames linear thinking on the Tanach, or Old Testament].  They ask, does this mean that many great early discoveries—the first weaving of fabrics, the first navigations of the Pacific Ocean, the invention of metallurgy, were made by people who didn’t believe in discovery?  [The Dawn of Everything, hereinafter DE, Ch. 12, pp. 497-498]</a:t>
            </a:r>
          </a:p>
          <a:p>
            <a:r>
              <a:rPr kumimoji="0" lang="en-US" altLang="en-US" sz="28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Mircea Eliade</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Romanian: </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March 13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2" tooltip="Old Style and New Style dates"/>
              </a:rPr>
              <a:t>O.S.</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February 28] 1907 – April 22, 1986) was a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3" tooltip="Romanians"/>
              </a:rPr>
              <a:t>Romanian</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4" tooltip="History of religion"/>
              </a:rPr>
              <a:t>historian of religion</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5" tooltip="Fiction writer"/>
              </a:rPr>
              <a:t>fiction writer</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6" tooltip="Philosopher"/>
              </a:rPr>
              <a:t>philosopher</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and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7" tooltip="Professor"/>
              </a:rPr>
              <a:t>professor</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the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8" tooltip="University of Chicago"/>
              </a:rPr>
              <a:t>University of Chicago</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He was a leading interpreter of religious experience, who established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9" tooltip="Paradigm"/>
              </a:rPr>
              <a:t>paradigms</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in religious studies that persist to this day.</a:t>
            </a:r>
            <a:r>
              <a:rPr kumimoji="0" lang="en-US" altLang="en-US" sz="800" b="0" i="0" u="none" strike="noStrike" cap="none" normalizeH="0" baseline="0" dirty="0">
                <a:ln>
                  <a:noFill/>
                </a:ln>
                <a:solidFill>
                  <a:schemeClr val="tx1"/>
                </a:solidFill>
                <a:effectLst/>
              </a:rPr>
              <a:t> </a:t>
            </a:r>
            <a:endParaRPr kumimoji="0" lang="en-US" altLang="en-US" sz="5400" b="0" i="0" u="none" strike="noStrike" cap="none" normalizeH="0" baseline="0" dirty="0">
              <a:ln>
                <a:noFill/>
              </a:ln>
              <a:solidFill>
                <a:schemeClr val="tx1"/>
              </a:solidFill>
              <a:effectLst/>
              <a:latin typeface="Arial" panose="020B0604020202020204" pitchFamily="34" charset="0"/>
            </a:endParaRPr>
          </a:p>
          <a:p>
            <a:endParaRPr lang="en-US" dirty="0"/>
          </a:p>
        </p:txBody>
      </p:sp>
      <p:pic>
        <p:nvPicPr>
          <p:cNvPr id="23554" name="Picture 2">
            <a:extLst>
              <a:ext uri="{FF2B5EF4-FFF2-40B4-BE49-F238E27FC236}">
                <a16:creationId xmlns:a16="http://schemas.microsoft.com/office/drawing/2014/main" id="{E246CAC0-0CB3-2BEA-5714-6AD71D1B894D}"/>
              </a:ext>
            </a:extLst>
          </p:cNvPr>
          <p:cNvPicPr>
            <a:picLocks noGrp="1" noChangeAspect="1" noChangeArrowheads="1"/>
          </p:cNvPicPr>
          <p:nvPr>
            <p:ph sz="half" idx="2"/>
          </p:nvPr>
        </p:nvPicPr>
        <p:blipFill>
          <a:blip r:embed="rId10">
            <a:extLst>
              <a:ext uri="{28A0092B-C50C-407E-A947-70E740481C1C}">
                <a14:useLocalDpi xmlns:a14="http://schemas.microsoft.com/office/drawing/2010/main" val="0"/>
              </a:ext>
            </a:extLst>
          </a:blip>
          <a:srcRect/>
          <a:stretch>
            <a:fillRect/>
          </a:stretch>
        </p:blipFill>
        <p:spPr bwMode="auto">
          <a:xfrm>
            <a:off x="9004300" y="1277237"/>
            <a:ext cx="3201148" cy="4143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218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35-4517-3EF2-F93D-BA1905396D0D}"/>
              </a:ext>
            </a:extLst>
          </p:cNvPr>
          <p:cNvSpPr>
            <a:spLocks noGrp="1"/>
          </p:cNvSpPr>
          <p:nvPr>
            <p:ph type="title"/>
          </p:nvPr>
        </p:nvSpPr>
        <p:spPr>
          <a:xfrm>
            <a:off x="40005" y="1"/>
            <a:ext cx="12151995" cy="1154429"/>
          </a:xfrm>
        </p:spPr>
        <p:txBody>
          <a:bodyPr>
            <a:normAutofit fontScale="90000"/>
          </a:bodyPr>
          <a:lstStyle/>
          <a:p>
            <a:r>
              <a:rPr lang="en-US" dirty="0"/>
              <a:t>Prehistorian V. Gordon Childe’s 1936 book entitled “Man Makes Himself” </a:t>
            </a:r>
          </a:p>
        </p:txBody>
      </p:sp>
      <p:sp>
        <p:nvSpPr>
          <p:cNvPr id="3" name="Content Placeholder 2">
            <a:extLst>
              <a:ext uri="{FF2B5EF4-FFF2-40B4-BE49-F238E27FC236}">
                <a16:creationId xmlns:a16="http://schemas.microsoft.com/office/drawing/2014/main" id="{015AC966-8129-0881-E8F9-624FC4799581}"/>
              </a:ext>
            </a:extLst>
          </p:cNvPr>
          <p:cNvSpPr>
            <a:spLocks noGrp="1"/>
          </p:cNvSpPr>
          <p:nvPr>
            <p:ph sz="half" idx="1"/>
          </p:nvPr>
        </p:nvSpPr>
        <p:spPr>
          <a:xfrm>
            <a:off x="0" y="1114426"/>
            <a:ext cx="7208102" cy="5652134"/>
          </a:xfrm>
        </p:spPr>
        <p:txBody>
          <a:bodyPr>
            <a:noAutofit/>
          </a:bodyPr>
          <a:lstStyle/>
          <a:p>
            <a:r>
              <a:rPr lang="en-US" sz="1540" dirty="0"/>
              <a:t>The authors like the spirit (not the sexism) inherent in the book title, “Man Makes Himself.” They say, “We are projects of collective self-creation…What if we treat people, from the beginning, as imaginative, intelligent, playful creatures who deserve to be understood as such? [DE, Chap. 1, pp. 8-9]</a:t>
            </a:r>
          </a:p>
          <a:p>
            <a:r>
              <a:rPr lang="en-US" sz="1540" b="1" i="0" dirty="0">
                <a:solidFill>
                  <a:srgbClr val="202122"/>
                </a:solidFill>
                <a:effectLst/>
                <a:latin typeface="Arial" panose="020B0604020202020204" pitchFamily="34" charset="0"/>
              </a:rPr>
              <a:t>Vere Gordon Childe</a:t>
            </a:r>
            <a:r>
              <a:rPr lang="en-US" sz="1540" b="0" i="0" dirty="0">
                <a:solidFill>
                  <a:srgbClr val="202122"/>
                </a:solidFill>
                <a:effectLst/>
                <a:latin typeface="Arial" panose="020B0604020202020204" pitchFamily="34" charset="0"/>
              </a:rPr>
              <a:t> (14 April 1892 – 19 October 1957) was an Australian </a:t>
            </a:r>
            <a:r>
              <a:rPr lang="en-US" sz="1540" b="0" i="0" u="none" strike="noStrike" dirty="0">
                <a:solidFill>
                  <a:srgbClr val="3366CC"/>
                </a:solidFill>
                <a:effectLst/>
                <a:latin typeface="Arial" panose="020B0604020202020204" pitchFamily="34" charset="0"/>
                <a:hlinkClick r:id="rId2" tooltip="Archaeologist"/>
              </a:rPr>
              <a:t>archaeologist</a:t>
            </a:r>
            <a:r>
              <a:rPr lang="en-US" sz="1540" b="0" i="0" dirty="0">
                <a:solidFill>
                  <a:srgbClr val="202122"/>
                </a:solidFill>
                <a:effectLst/>
                <a:latin typeface="Arial" panose="020B0604020202020204" pitchFamily="34" charset="0"/>
              </a:rPr>
              <a:t> who </a:t>
            </a:r>
            <a:r>
              <a:rPr lang="en-US" sz="1540" b="0" i="0" dirty="0" err="1">
                <a:solidFill>
                  <a:srgbClr val="202122"/>
                </a:solidFill>
                <a:effectLst/>
                <a:latin typeface="Arial" panose="020B0604020202020204" pitchFamily="34" charset="0"/>
              </a:rPr>
              <a:t>specialised</a:t>
            </a:r>
            <a:r>
              <a:rPr lang="en-US" sz="1540" b="0" i="0" dirty="0">
                <a:solidFill>
                  <a:srgbClr val="202122"/>
                </a:solidFill>
                <a:effectLst/>
                <a:latin typeface="Arial" panose="020B0604020202020204" pitchFamily="34" charset="0"/>
              </a:rPr>
              <a:t> in the study of </a:t>
            </a:r>
            <a:r>
              <a:rPr lang="en-US" sz="1540" b="0" i="0" u="none" strike="noStrike" dirty="0">
                <a:solidFill>
                  <a:srgbClr val="3366CC"/>
                </a:solidFill>
                <a:effectLst/>
                <a:latin typeface="Arial" panose="020B0604020202020204" pitchFamily="34" charset="0"/>
                <a:hlinkClick r:id="rId3" tooltip="European prehistory"/>
              </a:rPr>
              <a:t>European prehistory</a:t>
            </a:r>
            <a:r>
              <a:rPr lang="en-US" sz="1540" b="0" i="0" dirty="0">
                <a:solidFill>
                  <a:srgbClr val="202122"/>
                </a:solidFill>
                <a:effectLst/>
                <a:latin typeface="Arial" panose="020B0604020202020204" pitchFamily="34" charset="0"/>
              </a:rPr>
              <a:t>. Known as "the Great </a:t>
            </a:r>
            <a:r>
              <a:rPr lang="en-US" sz="1540" b="0" i="0" dirty="0" err="1">
                <a:solidFill>
                  <a:srgbClr val="202122"/>
                </a:solidFill>
                <a:effectLst/>
                <a:latin typeface="Arial" panose="020B0604020202020204" pitchFamily="34" charset="0"/>
              </a:rPr>
              <a:t>Synthesizer",Childe</a:t>
            </a:r>
            <a:r>
              <a:rPr lang="en-US" sz="1540" b="0" i="0" dirty="0">
                <a:solidFill>
                  <a:srgbClr val="202122"/>
                </a:solidFill>
                <a:effectLst/>
                <a:latin typeface="Arial" panose="020B0604020202020204" pitchFamily="34" charset="0"/>
              </a:rPr>
              <a:t> is primarily respected for developing a synthesis of European and Near Eastern prehistory at a time when most archaeologists focused on regional sites and sequences.</a:t>
            </a:r>
            <a:r>
              <a:rPr lang="en-US" sz="1540" b="0" i="0" u="none" strike="noStrike" baseline="30000" dirty="0">
                <a:solidFill>
                  <a:srgbClr val="3366CC"/>
                </a:solidFill>
                <a:effectLst/>
                <a:latin typeface="Arial" panose="020B0604020202020204" pitchFamily="34" charset="0"/>
                <a:hlinkClick r:id="rId4"/>
              </a:rPr>
              <a:t>[</a:t>
            </a:r>
            <a:r>
              <a:rPr lang="en-US" sz="1540" b="0" i="0" dirty="0">
                <a:solidFill>
                  <a:srgbClr val="202122"/>
                </a:solidFill>
                <a:effectLst/>
                <a:latin typeface="Arial" panose="020B0604020202020204" pitchFamily="34" charset="0"/>
              </a:rPr>
              <a:t>Childe believed the study of the past could offer guidance for how humans should act in the present and </a:t>
            </a:r>
            <a:r>
              <a:rPr lang="en-US" sz="1540" b="0" i="0" dirty="0" err="1">
                <a:solidFill>
                  <a:srgbClr val="202122"/>
                </a:solidFill>
                <a:effectLst/>
                <a:latin typeface="Arial" panose="020B0604020202020204" pitchFamily="34" charset="0"/>
              </a:rPr>
              <a:t>future.He</a:t>
            </a:r>
            <a:r>
              <a:rPr lang="en-US" sz="1540" b="0" i="0" dirty="0">
                <a:solidFill>
                  <a:srgbClr val="202122"/>
                </a:solidFill>
                <a:effectLst/>
                <a:latin typeface="Arial" panose="020B0604020202020204" pitchFamily="34" charset="0"/>
              </a:rPr>
              <a:t> spent most of his life in the </a:t>
            </a:r>
            <a:r>
              <a:rPr lang="en-US" sz="1540" b="0" i="0" u="none" strike="noStrike" dirty="0">
                <a:solidFill>
                  <a:srgbClr val="3366CC"/>
                </a:solidFill>
                <a:effectLst/>
                <a:latin typeface="Arial" panose="020B0604020202020204" pitchFamily="34" charset="0"/>
                <a:hlinkClick r:id="rId5" tooltip="United Kingdom"/>
              </a:rPr>
              <a:t>United Kingdom</a:t>
            </a:r>
            <a:r>
              <a:rPr lang="en-US" sz="1540" b="0" i="0" dirty="0">
                <a:solidFill>
                  <a:srgbClr val="202122"/>
                </a:solidFill>
                <a:effectLst/>
                <a:latin typeface="Arial" panose="020B0604020202020204" pitchFamily="34" charset="0"/>
              </a:rPr>
              <a:t>, working as an academic for the </a:t>
            </a:r>
            <a:r>
              <a:rPr lang="en-US" sz="1540" b="0" i="0" u="sng" dirty="0">
                <a:solidFill>
                  <a:srgbClr val="FAA700"/>
                </a:solidFill>
                <a:effectLst/>
                <a:latin typeface="Arial" panose="020B0604020202020204" pitchFamily="34" charset="0"/>
                <a:hlinkClick r:id="rId6"/>
              </a:rPr>
              <a:t>University of Edinburgh</a:t>
            </a:r>
            <a:r>
              <a:rPr lang="en-US" sz="1540" b="0" i="0" dirty="0">
                <a:solidFill>
                  <a:srgbClr val="202122"/>
                </a:solidFill>
                <a:effectLst/>
                <a:latin typeface="Arial" panose="020B0604020202020204" pitchFamily="34" charset="0"/>
              </a:rPr>
              <a:t> and then the </a:t>
            </a:r>
            <a:r>
              <a:rPr lang="en-US" sz="1540" b="0" i="0" u="none" strike="noStrike" dirty="0">
                <a:solidFill>
                  <a:srgbClr val="3366CC"/>
                </a:solidFill>
                <a:effectLst/>
                <a:latin typeface="Arial" panose="020B0604020202020204" pitchFamily="34" charset="0"/>
                <a:hlinkClick r:id="rId7" tooltip="UCL Institute of Archaeology"/>
              </a:rPr>
              <a:t>Institute of Archaeology</a:t>
            </a:r>
            <a:r>
              <a:rPr lang="en-US" sz="1540" b="0" i="0" dirty="0">
                <a:solidFill>
                  <a:srgbClr val="202122"/>
                </a:solidFill>
                <a:effectLst/>
                <a:latin typeface="Arial" panose="020B0604020202020204" pitchFamily="34" charset="0"/>
              </a:rPr>
              <a:t>, </a:t>
            </a:r>
            <a:r>
              <a:rPr lang="en-US" sz="1540" b="0" i="0" u="none" strike="noStrike" dirty="0">
                <a:solidFill>
                  <a:srgbClr val="3366CC"/>
                </a:solidFill>
                <a:effectLst/>
                <a:latin typeface="Arial" panose="020B0604020202020204" pitchFamily="34" charset="0"/>
                <a:hlinkClick r:id="rId8" tooltip="London"/>
              </a:rPr>
              <a:t>London</a:t>
            </a:r>
            <a:r>
              <a:rPr lang="en-US" sz="1540" b="0" i="0" dirty="0">
                <a:solidFill>
                  <a:srgbClr val="202122"/>
                </a:solidFill>
                <a:effectLst/>
                <a:latin typeface="Arial" panose="020B0604020202020204" pitchFamily="34" charset="0"/>
              </a:rPr>
              <a:t>. He wrote twenty-six books during his career. Initially an early proponent of </a:t>
            </a:r>
            <a:r>
              <a:rPr lang="en-US" sz="1540" b="0" i="0" u="none" strike="noStrike" dirty="0">
                <a:solidFill>
                  <a:srgbClr val="3366CC"/>
                </a:solidFill>
                <a:effectLst/>
                <a:latin typeface="Arial" panose="020B0604020202020204" pitchFamily="34" charset="0"/>
                <a:hlinkClick r:id="rId9" tooltip="Culture-historical archaeology"/>
              </a:rPr>
              <a:t>culture-historical archaeology</a:t>
            </a:r>
            <a:r>
              <a:rPr lang="en-US" sz="1540" b="0" i="0" dirty="0">
                <a:solidFill>
                  <a:srgbClr val="202122"/>
                </a:solidFill>
                <a:effectLst/>
                <a:latin typeface="Arial" panose="020B0604020202020204" pitchFamily="34" charset="0"/>
              </a:rPr>
              <a:t>, he later became the first exponent of </a:t>
            </a:r>
            <a:r>
              <a:rPr lang="en-US" sz="1540" b="0" i="0" u="none" strike="noStrike" dirty="0">
                <a:solidFill>
                  <a:srgbClr val="3366CC"/>
                </a:solidFill>
                <a:effectLst/>
                <a:latin typeface="Arial" panose="020B0604020202020204" pitchFamily="34" charset="0"/>
                <a:hlinkClick r:id="rId10" tooltip="Marxist archaeology"/>
              </a:rPr>
              <a:t>Marxist archaeology</a:t>
            </a:r>
            <a:r>
              <a:rPr lang="en-US" sz="1540" b="0" i="0" dirty="0">
                <a:solidFill>
                  <a:srgbClr val="202122"/>
                </a:solidFill>
                <a:effectLst/>
                <a:latin typeface="Arial" panose="020B0604020202020204" pitchFamily="34" charset="0"/>
              </a:rPr>
              <a:t> in the Western world… His socialist convictions led to an early denunciation of European </a:t>
            </a:r>
            <a:r>
              <a:rPr lang="en-US" sz="1540" b="0" i="0" u="none" strike="noStrike" dirty="0">
                <a:solidFill>
                  <a:srgbClr val="3366CC"/>
                </a:solidFill>
                <a:effectLst/>
                <a:latin typeface="Arial" panose="020B0604020202020204" pitchFamily="34" charset="0"/>
                <a:hlinkClick r:id="rId11" tooltip="Fascism"/>
              </a:rPr>
              <a:t>fascism</a:t>
            </a:r>
            <a:r>
              <a:rPr lang="en-US" sz="1540" b="0" i="0" dirty="0">
                <a:solidFill>
                  <a:srgbClr val="202122"/>
                </a:solidFill>
                <a:effectLst/>
                <a:latin typeface="Arial" panose="020B0604020202020204" pitchFamily="34" charset="0"/>
              </a:rPr>
              <a:t>, and he was outraged by the </a:t>
            </a:r>
            <a:r>
              <a:rPr lang="en-US" sz="1540" b="0" i="0" u="none" strike="noStrike" dirty="0">
                <a:solidFill>
                  <a:srgbClr val="3366CC"/>
                </a:solidFill>
                <a:effectLst/>
                <a:latin typeface="Arial" panose="020B0604020202020204" pitchFamily="34" charset="0"/>
                <a:hlinkClick r:id="rId12" tooltip="Ahnenerbe"/>
              </a:rPr>
              <a:t>Nazi co-option of prehistoric archaeology</a:t>
            </a:r>
            <a:r>
              <a:rPr lang="en-US" sz="1540" b="0" i="0" dirty="0">
                <a:solidFill>
                  <a:srgbClr val="202122"/>
                </a:solidFill>
                <a:effectLst/>
                <a:latin typeface="Arial" panose="020B0604020202020204" pitchFamily="34" charset="0"/>
              </a:rPr>
              <a:t> to glorify their own conceptions of an Aryan racial heritage…</a:t>
            </a:r>
            <a:r>
              <a:rPr lang="en-US" sz="1540" b="0" i="0" dirty="0" err="1">
                <a:solidFill>
                  <a:srgbClr val="202122"/>
                </a:solidFill>
                <a:effectLst/>
                <a:latin typeface="Arial" panose="020B0604020202020204" pitchFamily="34" charset="0"/>
              </a:rPr>
              <a:t>OnChilde</a:t>
            </a:r>
            <a:r>
              <a:rPr lang="en-US" sz="1540" b="0" i="0" dirty="0">
                <a:solidFill>
                  <a:srgbClr val="202122"/>
                </a:solidFill>
                <a:effectLst/>
                <a:latin typeface="Arial" panose="020B0604020202020204" pitchFamily="34" charset="0"/>
              </a:rPr>
              <a:t> was an atheist and critic of religion, viewing it as a </a:t>
            </a:r>
            <a:r>
              <a:rPr lang="en-US" sz="1540" b="0" i="0" u="none" strike="noStrike" dirty="0">
                <a:solidFill>
                  <a:srgbClr val="3366CC"/>
                </a:solidFill>
                <a:effectLst/>
                <a:latin typeface="Arial" panose="020B0604020202020204" pitchFamily="34" charset="0"/>
                <a:hlinkClick r:id="rId13" tooltip="False consciousness"/>
              </a:rPr>
              <a:t>false consciousness</a:t>
            </a:r>
            <a:r>
              <a:rPr lang="en-US" sz="1540" b="0" i="0" dirty="0">
                <a:solidFill>
                  <a:srgbClr val="202122"/>
                </a:solidFill>
                <a:effectLst/>
                <a:latin typeface="Arial" panose="020B0604020202020204" pitchFamily="34" charset="0"/>
              </a:rPr>
              <a:t> based in superstition that served the interests of dominant elites 19 October 1957, Childe went to the area of </a:t>
            </a:r>
            <a:r>
              <a:rPr lang="en-US" sz="1540" b="0" i="0" dirty="0" err="1">
                <a:solidFill>
                  <a:srgbClr val="202122"/>
                </a:solidFill>
                <a:effectLst/>
                <a:latin typeface="Arial" panose="020B0604020202020204" pitchFamily="34" charset="0"/>
              </a:rPr>
              <a:t>Govett's</a:t>
            </a:r>
            <a:r>
              <a:rPr lang="en-US" sz="1540" b="0" i="0" dirty="0">
                <a:solidFill>
                  <a:srgbClr val="202122"/>
                </a:solidFill>
                <a:effectLst/>
                <a:latin typeface="Arial" panose="020B0604020202020204" pitchFamily="34" charset="0"/>
              </a:rPr>
              <a:t> Leap in </a:t>
            </a:r>
            <a:r>
              <a:rPr lang="en-US" sz="1540" b="0" i="0" u="none" strike="noStrike" dirty="0" err="1">
                <a:solidFill>
                  <a:srgbClr val="3366CC"/>
                </a:solidFill>
                <a:effectLst/>
                <a:latin typeface="Arial" panose="020B0604020202020204" pitchFamily="34" charset="0"/>
                <a:hlinkClick r:id="rId14" tooltip="Blackheath, New South Wales"/>
              </a:rPr>
              <a:t>Blackheath</a:t>
            </a:r>
            <a:r>
              <a:rPr lang="en-US" sz="1540" b="0" i="0" dirty="0">
                <a:solidFill>
                  <a:srgbClr val="202122"/>
                </a:solidFill>
                <a:effectLst/>
                <a:latin typeface="Arial" panose="020B0604020202020204" pitchFamily="34" charset="0"/>
              </a:rPr>
              <a:t>, an area of the Blue Mountains where he had grown up. Leaving his hat, spectacles, compass, pipe, and </a:t>
            </a:r>
            <a:r>
              <a:rPr lang="en-US" sz="1540" b="0" i="0" u="none" strike="noStrike" dirty="0">
                <a:solidFill>
                  <a:srgbClr val="3366CC"/>
                </a:solidFill>
                <a:effectLst/>
                <a:latin typeface="Arial" panose="020B0604020202020204" pitchFamily="34" charset="0"/>
                <a:hlinkClick r:id="rId15" tooltip="Mackintosh"/>
              </a:rPr>
              <a:t>Mackintosh</a:t>
            </a:r>
            <a:r>
              <a:rPr lang="en-US" sz="1540" b="0" i="0" dirty="0">
                <a:solidFill>
                  <a:srgbClr val="202122"/>
                </a:solidFill>
                <a:effectLst/>
                <a:latin typeface="Arial" panose="020B0604020202020204" pitchFamily="34" charset="0"/>
              </a:rPr>
              <a:t> raincoat on the cliffs, he fell 1000 feet (300 m) to his death.</a:t>
            </a:r>
          </a:p>
          <a:p>
            <a:r>
              <a:rPr lang="en-US" sz="1540" dirty="0"/>
              <a:t>Picture:  Childe in the 1930s</a:t>
            </a:r>
          </a:p>
        </p:txBody>
      </p:sp>
      <p:pic>
        <p:nvPicPr>
          <p:cNvPr id="13314" name="Picture 2">
            <a:extLst>
              <a:ext uri="{FF2B5EF4-FFF2-40B4-BE49-F238E27FC236}">
                <a16:creationId xmlns:a16="http://schemas.microsoft.com/office/drawing/2014/main" id="{D2A15147-140A-E91C-D7EF-3D79504B1F0C}"/>
              </a:ext>
            </a:extLst>
          </p:cNvPr>
          <p:cNvPicPr>
            <a:picLocks noGrp="1" noChangeAspect="1" noChangeArrowheads="1"/>
          </p:cNvPicPr>
          <p:nvPr>
            <p:ph sz="half" idx="2"/>
          </p:nvPr>
        </p:nvPicPr>
        <p:blipFill>
          <a:blip r:embed="rId16">
            <a:extLst>
              <a:ext uri="{28A0092B-C50C-407E-A947-70E740481C1C}">
                <a14:useLocalDpi xmlns:a14="http://schemas.microsoft.com/office/drawing/2010/main" val="0"/>
              </a:ext>
            </a:extLst>
          </a:blip>
          <a:srcRect/>
          <a:stretch>
            <a:fillRect/>
          </a:stretch>
        </p:blipFill>
        <p:spPr bwMode="auto">
          <a:xfrm>
            <a:off x="7208101" y="1005222"/>
            <a:ext cx="4079023" cy="5707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106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B1C13-A24B-56E3-B577-9CA86050FBF9}"/>
              </a:ext>
            </a:extLst>
          </p:cNvPr>
          <p:cNvSpPr>
            <a:spLocks noGrp="1"/>
          </p:cNvSpPr>
          <p:nvPr>
            <p:ph type="title"/>
          </p:nvPr>
        </p:nvSpPr>
        <p:spPr/>
        <p:txBody>
          <a:bodyPr>
            <a:normAutofit fontScale="90000"/>
          </a:bodyPr>
          <a:lstStyle/>
          <a:p>
            <a:r>
              <a:rPr lang="en-US" dirty="0"/>
              <a:t>The “Lessons” of Prehistory are variations on the Christian Interpretation of the Garden of Eden  </a:t>
            </a:r>
          </a:p>
        </p:txBody>
      </p:sp>
      <p:sp>
        <p:nvSpPr>
          <p:cNvPr id="3" name="Content Placeholder 2">
            <a:extLst>
              <a:ext uri="{FF2B5EF4-FFF2-40B4-BE49-F238E27FC236}">
                <a16:creationId xmlns:a16="http://schemas.microsoft.com/office/drawing/2014/main" id="{3BB003DE-F23B-075D-291C-E13B1A2A58F1}"/>
              </a:ext>
            </a:extLst>
          </p:cNvPr>
          <p:cNvSpPr>
            <a:spLocks noGrp="1"/>
          </p:cNvSpPr>
          <p:nvPr>
            <p:ph sz="half" idx="1"/>
          </p:nvPr>
        </p:nvSpPr>
        <p:spPr>
          <a:xfrm>
            <a:off x="0" y="1537334"/>
            <a:ext cx="6172200" cy="5092065"/>
          </a:xfrm>
        </p:spPr>
        <p:txBody>
          <a:bodyPr>
            <a:normAutofit fontScale="92500" lnSpcReduction="10000"/>
          </a:bodyPr>
          <a:lstStyle/>
          <a:p>
            <a:r>
              <a:rPr lang="en-US" dirty="0"/>
              <a:t>“People once lived in a state of innocence, yet were tainted by original sin.  We desired to be godlike and have been punished for it;  now we live </a:t>
            </a:r>
            <a:r>
              <a:rPr lang="en-US" dirty="0" err="1"/>
              <a:t>ina</a:t>
            </a:r>
            <a:r>
              <a:rPr lang="en-US" dirty="0"/>
              <a:t> fallen state wile hoping for future redemption.  Today the popular version of this story is some updated variation on Jean-Jacques Rousseau’s  “Discourse on the Origin and Foundation of Inequality Among Mankind [1754].”  [DE, Chapter 1, p. 2]</a:t>
            </a:r>
          </a:p>
          <a:p>
            <a:r>
              <a:rPr lang="en-US" dirty="0"/>
              <a:t>Pictured:  </a:t>
            </a:r>
            <a:r>
              <a:rPr lang="en-US" b="0" i="0" dirty="0">
                <a:solidFill>
                  <a:srgbClr val="202122"/>
                </a:solidFill>
                <a:effectLst/>
                <a:latin typeface="Arial" panose="020B0604020202020204" pitchFamily="34" charset="0"/>
              </a:rPr>
              <a:t>Frontispiece and title page of an edition of Rousseau's </a:t>
            </a:r>
            <a:r>
              <a:rPr lang="en-US" b="0" i="1" dirty="0">
                <a:solidFill>
                  <a:srgbClr val="202122"/>
                </a:solidFill>
                <a:effectLst/>
                <a:latin typeface="Arial" panose="020B0604020202020204" pitchFamily="34" charset="0"/>
              </a:rPr>
              <a:t>Discourse on Inequality</a:t>
            </a:r>
            <a:r>
              <a:rPr lang="en-US" b="0" i="0" dirty="0">
                <a:solidFill>
                  <a:srgbClr val="202122"/>
                </a:solidFill>
                <a:effectLst/>
                <a:latin typeface="Arial" panose="020B0604020202020204" pitchFamily="34" charset="0"/>
              </a:rPr>
              <a:t> (1754), published by </a:t>
            </a:r>
            <a:r>
              <a:rPr lang="en-US" b="0" i="0" u="none" strike="noStrike" dirty="0">
                <a:solidFill>
                  <a:srgbClr val="3366CC"/>
                </a:solidFill>
                <a:effectLst/>
                <a:latin typeface="Arial" panose="020B0604020202020204" pitchFamily="34" charset="0"/>
                <a:hlinkClick r:id="rId2" tooltip="Marc-Michel Rey"/>
              </a:rPr>
              <a:t>Marc-Michel Rey</a:t>
            </a:r>
            <a:r>
              <a:rPr lang="en-US" b="0" i="0" dirty="0">
                <a:solidFill>
                  <a:srgbClr val="202122"/>
                </a:solidFill>
                <a:effectLst/>
                <a:latin typeface="Arial" panose="020B0604020202020204" pitchFamily="34" charset="0"/>
              </a:rPr>
              <a:t> in 1755 in Holland.</a:t>
            </a:r>
            <a:endParaRPr lang="en-US" dirty="0"/>
          </a:p>
        </p:txBody>
      </p:sp>
      <p:pic>
        <p:nvPicPr>
          <p:cNvPr id="5122" name="Picture 2">
            <a:extLst>
              <a:ext uri="{FF2B5EF4-FFF2-40B4-BE49-F238E27FC236}">
                <a16:creationId xmlns:a16="http://schemas.microsoft.com/office/drawing/2014/main" id="{8F7A701B-2071-85CE-A8D6-FEAFAACB6AD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1945926"/>
            <a:ext cx="5181600" cy="4110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477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449-8B51-FA95-A923-0F41D645FEC3}"/>
              </a:ext>
            </a:extLst>
          </p:cNvPr>
          <p:cNvSpPr>
            <a:spLocks noGrp="1"/>
          </p:cNvSpPr>
          <p:nvPr>
            <p:ph type="title"/>
          </p:nvPr>
        </p:nvSpPr>
        <p:spPr>
          <a:xfrm>
            <a:off x="0" y="1"/>
            <a:ext cx="12192000" cy="622934"/>
          </a:xfrm>
        </p:spPr>
        <p:txBody>
          <a:bodyPr>
            <a:normAutofit fontScale="90000"/>
          </a:bodyPr>
          <a:lstStyle/>
          <a:p>
            <a:r>
              <a:rPr lang="en-US" dirty="0"/>
              <a:t>Rousseau’s version of the Garden of Eden Myth</a:t>
            </a:r>
          </a:p>
        </p:txBody>
      </p:sp>
      <p:sp>
        <p:nvSpPr>
          <p:cNvPr id="3" name="Content Placeholder 2">
            <a:extLst>
              <a:ext uri="{FF2B5EF4-FFF2-40B4-BE49-F238E27FC236}">
                <a16:creationId xmlns:a16="http://schemas.microsoft.com/office/drawing/2014/main" id="{CDF43FEF-E08F-DB9C-6A36-DF1B312B350C}"/>
              </a:ext>
            </a:extLst>
          </p:cNvPr>
          <p:cNvSpPr>
            <a:spLocks noGrp="1"/>
          </p:cNvSpPr>
          <p:nvPr>
            <p:ph sz="half" idx="1"/>
          </p:nvPr>
        </p:nvSpPr>
        <p:spPr>
          <a:xfrm>
            <a:off x="0" y="565784"/>
            <a:ext cx="6240780" cy="6223635"/>
          </a:xfrm>
        </p:spPr>
        <p:txBody>
          <a:bodyPr>
            <a:normAutofit fontScale="77500" lnSpcReduction="20000"/>
          </a:bodyPr>
          <a:lstStyle/>
          <a:p>
            <a:r>
              <a:rPr lang="en-US" dirty="0"/>
              <a:t>Once upon a time…we were hunter-gatherers, living in a prolonged state of childlike innocence, in tiny bands.  These bands were egalitarian; they could be for the very reason that they were so small.  It was only after the “</a:t>
            </a:r>
            <a:r>
              <a:rPr lang="en-US" dirty="0" err="1"/>
              <a:t>Agriculural</a:t>
            </a:r>
            <a:r>
              <a:rPr lang="en-US" dirty="0"/>
              <a:t> Revolution”, and then still more the rise of cities, that this happy condition came to an end, ushering in “civilization” and “the state—which also meant the appearance of written literature, science and philosophy, </a:t>
            </a:r>
            <a:r>
              <a:rPr lang="en-US" dirty="0" err="1"/>
              <a:t>bu</a:t>
            </a:r>
            <a:r>
              <a:rPr lang="en-US" dirty="0"/>
              <a:t> at the same time, almost everything bad in human life:  patriarchy, standing armies, mass executions and annoying bureaucrats… [DE, Chap. 1, p.2]</a:t>
            </a:r>
          </a:p>
          <a:p>
            <a:r>
              <a:rPr lang="en-US" dirty="0"/>
              <a:t>Pictured: </a:t>
            </a:r>
            <a:r>
              <a:rPr lang="fr-FR" b="0" i="0" dirty="0">
                <a:solidFill>
                  <a:srgbClr val="000000"/>
                </a:solidFill>
                <a:effectLst/>
                <a:latin typeface="Arial" panose="020B0604020202020204" pitchFamily="34" charset="0"/>
              </a:rPr>
              <a:t>Portrait by </a:t>
            </a:r>
            <a:r>
              <a:rPr lang="fr-FR" b="0" i="0" u="sng" dirty="0">
                <a:solidFill>
                  <a:srgbClr val="FAA700"/>
                </a:solidFill>
                <a:effectLst/>
                <a:latin typeface="Arial" panose="020B0604020202020204" pitchFamily="34" charset="0"/>
                <a:hlinkClick r:id="rId2"/>
              </a:rPr>
              <a:t>Maurice Quentin de La Tour</a:t>
            </a:r>
            <a:r>
              <a:rPr lang="fr-FR" b="0" i="0" dirty="0">
                <a:solidFill>
                  <a:srgbClr val="000000"/>
                </a:solidFill>
                <a:effectLst/>
                <a:latin typeface="Arial" panose="020B0604020202020204" pitchFamily="34" charset="0"/>
              </a:rPr>
              <a:t>, 1753 of</a:t>
            </a:r>
            <a:r>
              <a:rPr lang="en-US" dirty="0"/>
              <a:t> </a:t>
            </a:r>
            <a:r>
              <a:rPr kumimoji="0" lang="en-US" altLang="en-US" sz="28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Jean-Jacques Rousseau</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(28 June 1712 – 2 July 1778) was a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3" tooltip="Republic of Geneva"/>
              </a:rPr>
              <a:t>Genevan</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philosopher, writer, and composer. His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4" tooltip="Political philosophy"/>
              </a:rPr>
              <a:t>political philosophy</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influenced the progress of the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5" tooltip="Age of Enlightenment"/>
              </a:rPr>
              <a:t>Age of Enlightenment</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throughout Europe, as well as aspects of the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6" tooltip="French Revolution"/>
              </a:rPr>
              <a:t>French Revolution</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and the development of modern political, economic, and educational thought</a:t>
            </a:r>
            <a:r>
              <a:rPr kumimoji="0" lang="en-US" altLang="en-US" sz="800" b="0" i="0" u="none" strike="noStrike" cap="none" normalizeH="0" baseline="0" dirty="0">
                <a:ln>
                  <a:noFill/>
                </a:ln>
                <a:solidFill>
                  <a:schemeClr val="tx1"/>
                </a:solidFill>
                <a:effectLst/>
              </a:rPr>
              <a:t> .</a:t>
            </a:r>
            <a:endParaRPr kumimoji="0" lang="en-US" altLang="en-US" sz="5400" b="0" i="0" u="none" strike="noStrike" cap="none" normalizeH="0" baseline="0" dirty="0">
              <a:ln>
                <a:noFill/>
              </a:ln>
              <a:solidFill>
                <a:schemeClr val="tx1"/>
              </a:solidFill>
              <a:effectLst/>
              <a:latin typeface="Arial" panose="020B0604020202020204" pitchFamily="34" charset="0"/>
            </a:endParaRPr>
          </a:p>
          <a:p>
            <a:endParaRPr lang="en-US" dirty="0"/>
          </a:p>
        </p:txBody>
      </p:sp>
      <p:pic>
        <p:nvPicPr>
          <p:cNvPr id="6146" name="Picture 2">
            <a:extLst>
              <a:ext uri="{FF2B5EF4-FFF2-40B4-BE49-F238E27FC236}">
                <a16:creationId xmlns:a16="http://schemas.microsoft.com/office/drawing/2014/main" id="{2D414739-218E-E2D0-95B3-1862E82ED5B2}"/>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6295293" y="565784"/>
            <a:ext cx="4500341" cy="62653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A3D4F5FD-0976-5A4A-DFF0-B55A4B17E5C3}"/>
              </a:ext>
            </a:extLst>
          </p:cNvPr>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48121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D57C7-5DA0-51F3-6155-FD8FC1B4E52A}"/>
              </a:ext>
            </a:extLst>
          </p:cNvPr>
          <p:cNvSpPr>
            <a:spLocks noGrp="1"/>
          </p:cNvSpPr>
          <p:nvPr>
            <p:ph type="title"/>
          </p:nvPr>
        </p:nvSpPr>
        <p:spPr>
          <a:xfrm>
            <a:off x="0" y="1"/>
            <a:ext cx="12192000" cy="777239"/>
          </a:xfrm>
        </p:spPr>
        <p:txBody>
          <a:bodyPr/>
          <a:lstStyle/>
          <a:p>
            <a:r>
              <a:rPr lang="en-US" dirty="0"/>
              <a:t>Modern Variations on Rousseau</a:t>
            </a:r>
          </a:p>
        </p:txBody>
      </p:sp>
      <p:sp>
        <p:nvSpPr>
          <p:cNvPr id="3" name="Content Placeholder 2">
            <a:extLst>
              <a:ext uri="{FF2B5EF4-FFF2-40B4-BE49-F238E27FC236}">
                <a16:creationId xmlns:a16="http://schemas.microsoft.com/office/drawing/2014/main" id="{CE6EED71-918D-334E-8733-1EE6868D182C}"/>
              </a:ext>
            </a:extLst>
          </p:cNvPr>
          <p:cNvSpPr>
            <a:spLocks noGrp="1"/>
          </p:cNvSpPr>
          <p:nvPr>
            <p:ph sz="half" idx="1"/>
          </p:nvPr>
        </p:nvSpPr>
        <p:spPr>
          <a:xfrm>
            <a:off x="0" y="817245"/>
            <a:ext cx="8818245" cy="5932170"/>
          </a:xfrm>
        </p:spPr>
        <p:txBody>
          <a:bodyPr/>
          <a:lstStyle/>
          <a:p>
            <a:r>
              <a:rPr lang="en-US" dirty="0"/>
              <a:t>Fukuyama:  “In its earliest stages human political organization is similar to the band-level society observed in higher primates like chimpanzees.”  Then he goes on to assert that Rousseau was largely correct in pointing out that the origin of political inequality lay in the development of agriculture, since hunter-gatherers (according to Fukuyama) have no concept of private property, and so little incentive to mark out a piece of land and say, “This is mine.”  Band-level societies of this sort, he suggests are “highly egalitarian.”  [Fukuyama, 211, p. 48].</a:t>
            </a:r>
          </a:p>
          <a:p>
            <a:r>
              <a:rPr lang="en-US" dirty="0"/>
              <a:t>Francis Fukuyama’s “The Origin of Political Order:  From Prehuman times to the </a:t>
            </a:r>
            <a:r>
              <a:rPr lang="en-US" dirty="0" err="1"/>
              <a:t>The</a:t>
            </a:r>
            <a:r>
              <a:rPr lang="en-US" dirty="0"/>
              <a:t> French Revolution” (2011)…[DE, chap. 1, pp. 9-10]</a:t>
            </a:r>
          </a:p>
        </p:txBody>
      </p:sp>
      <p:pic>
        <p:nvPicPr>
          <p:cNvPr id="14338" name="Picture 2">
            <a:extLst>
              <a:ext uri="{FF2B5EF4-FFF2-40B4-BE49-F238E27FC236}">
                <a16:creationId xmlns:a16="http://schemas.microsoft.com/office/drawing/2014/main" id="{2947AE39-0824-E507-D534-8A359614D14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888095" y="982979"/>
            <a:ext cx="3305146" cy="4863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3648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2798</TotalTime>
  <Words>6904</Words>
  <Application>Microsoft Office PowerPoint</Application>
  <PresentationFormat>Widescreen</PresentationFormat>
  <Paragraphs>101</Paragraphs>
  <Slides>25</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AGaramondPro</vt:lpstr>
      <vt:lpstr>Arial</vt:lpstr>
      <vt:lpstr>Calibri</vt:lpstr>
      <vt:lpstr>Calibri Light</vt:lpstr>
      <vt:lpstr>Courier New</vt:lpstr>
      <vt:lpstr>GH Guardian Headline</vt:lpstr>
      <vt:lpstr>GuardianTextEgyptian</vt:lpstr>
      <vt:lpstr>GuardianTextSans</vt:lpstr>
      <vt:lpstr>Helvetica Neue</vt:lpstr>
      <vt:lpstr>inherit</vt:lpstr>
      <vt:lpstr>Lucida Grande</vt:lpstr>
      <vt:lpstr>Office Theme</vt:lpstr>
      <vt:lpstr>Philosophical and Religious Implications of the Dawn of Everything, by David Graeber and David Wengrow, Syllabus </vt:lpstr>
      <vt:lpstr>  </vt:lpstr>
      <vt:lpstr>Human History Gets a Rewrite A brilliant new account upends bedrock assumptions about 30,000 years of change. By William Deresiewicz, review in The Atlantic, 11/2021 </vt:lpstr>
      <vt:lpstr>“A New Understanding of Human History and the Roots of Inequality,” David Wengrow, TED</vt:lpstr>
      <vt:lpstr>The Origin of the Books Title, Mircea Eliade’s, “illo tempore”, The Dawn of Everything, the time of creation</vt:lpstr>
      <vt:lpstr>Prehistorian V. Gordon Childe’s 1936 book entitled “Man Makes Himself” </vt:lpstr>
      <vt:lpstr>The “Lessons” of Prehistory are variations on the Christian Interpretation of the Garden of Eden  </vt:lpstr>
      <vt:lpstr>Rousseau’s version of the Garden of Eden Myth</vt:lpstr>
      <vt:lpstr>Modern Variations on Rousseau</vt:lpstr>
      <vt:lpstr>Modern Variations on Rousseau</vt:lpstr>
      <vt:lpstr>Hierarchy is inevitable, according to these followers of Rousseau once humans adopt large, complex forms of organization </vt:lpstr>
      <vt:lpstr>Rousseau himself never suggested that the innocent State of Nature really happened.</vt:lpstr>
      <vt:lpstr>The Default Alternative to Rousseau’s version of the myth regarding human prehistory is Thomas Hobbes’ “Leviathan”</vt:lpstr>
      <vt:lpstr>Graeber and Wengrow’s Telling of the Modern Hobbesian Viewpoint</vt:lpstr>
      <vt:lpstr>A Quintessential Modern Hobbesian</vt:lpstr>
      <vt:lpstr>Romito 2, remains found in a Calabrian rock-shelter</vt:lpstr>
      <vt:lpstr>The Case of Helena Valero</vt:lpstr>
      <vt:lpstr>Our modern notion of social evolution is a conservative reaction against the “Indigenous Critique” such as that of Huron-Wendat statesman Kandiaronk</vt:lpstr>
      <vt:lpstr>Why this book is subtitled “A New History of Humanity”</vt:lpstr>
      <vt:lpstr>“…There was a reason why so many key Enlightenment thinkers insisted  that their idealsof individual liberty and polditical equality were inspired by Native American sources and examples.  Because it was true.” [DE, Ch. 2, p. 37] </vt:lpstr>
      <vt:lpstr>The social coherence among the Wendat and the Five Nations of the Haudenosaunee (Iroquois) was created through persuasive arguments and social consensus</vt:lpstr>
      <vt:lpstr>While many scholars assume Lahontan’s dialogues with Kandiaronk are fictional recreations, Barbara Alice Mann, a noted authority, says they are genuine</vt:lpstr>
      <vt:lpstr>An example of Lehontan’s dialogue with Kandiaronk</vt:lpstr>
      <vt:lpstr>Anthropologist Gregory Bateson’s term “Schismogenesis”</vt:lpstr>
      <vt:lpstr>A.R. J. Turgot turned the Indigenous Critique on its head, laying the basis for most modern views of Social Evolution; Arguments on Freedom became those on Equality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Philosophical and Religious Implications of the Dawn of Everything, by David Graeber and David Wengrow, Syllabus</dc:title>
  <dc:creator>Norman Klein</dc:creator>
  <cp:lastModifiedBy>OLLI</cp:lastModifiedBy>
  <cp:revision>29</cp:revision>
  <dcterms:created xsi:type="dcterms:W3CDTF">2023-01-29T20:17:17Z</dcterms:created>
  <dcterms:modified xsi:type="dcterms:W3CDTF">2023-02-01T17:20:32Z</dcterms:modified>
</cp:coreProperties>
</file>