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D296-074C-A6CC-524E-9194492CB9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029F1A-71A6-391B-D685-ECBCAD7D2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E3484F-C569-008E-4377-3D9BDF7E7BC3}"/>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FE989451-9401-F7DA-50C4-7DEF42618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715D5-A606-CE9C-E8A1-5C56A2B91698}"/>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326719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3EF5-19C8-1521-E6D8-3971F1091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FCFC3-D3BA-E2BC-EBDC-5BCB6C39D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E4B29-BE17-4FC9-6206-3B65678601C6}"/>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43E842FE-9FB7-446D-96C5-9BF1F21C1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F060E-E053-BF48-3250-254EB862C943}"/>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363314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D5499-50CF-3DC0-7C24-81E173AE4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17521-EDED-38FF-BBCD-9CEA850C6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0EB8D-2192-12A0-99E6-44DD061F0474}"/>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A051265F-0E9E-CC21-A43D-FB9F52EB9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9AA59-9923-3ADA-A256-A99BFB5DFBD4}"/>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10814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29AB-7237-E00C-99ED-060570EF6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2D211-0D61-A566-F1A5-DD597877A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F1662-28D5-89C7-A901-DD8787B2F573}"/>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F8D62956-88DE-F0BC-B7B2-FE5285E59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900EE7-7257-422F-65B6-308C4D1E846D}"/>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89147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097-3151-7C63-4C09-84FF9729F2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37B518-B543-3175-F2E3-767FF74AB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8F364-1835-9951-C36B-C4E5C6CF50AD}"/>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74C0ED49-A168-9040-C290-C6227E1CA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DE264-2666-2EED-4242-6CF85B44FCE2}"/>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152946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6258-471A-79F7-DEC2-CF5B790A1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374AA-47B2-2B92-1C96-EC0E008F68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879D14-A515-B9CC-212E-30B6672AA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B3A122-6AD4-4D47-DC9D-2CBAA07CA0DE}"/>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6" name="Footer Placeholder 5">
            <a:extLst>
              <a:ext uri="{FF2B5EF4-FFF2-40B4-BE49-F238E27FC236}">
                <a16:creationId xmlns:a16="http://schemas.microsoft.com/office/drawing/2014/main" id="{CC2D3EB1-2AB4-2D9C-0875-BA43E0F55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B47BA-C6E5-8330-F323-9C2C26EBA63C}"/>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80317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15F0-40F9-FB92-FA1A-9B124D0EE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AB010-6651-8DB7-10AE-6BD54DF2B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E035E-A24A-8AE3-A534-F9D7E6891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47834-0F84-D32E-7E54-53A556C076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A4695-E971-BEBD-4A9F-9081FC284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3BA307-9E5A-40C3-CAD9-2A1811CA0E40}"/>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8" name="Footer Placeholder 7">
            <a:extLst>
              <a:ext uri="{FF2B5EF4-FFF2-40B4-BE49-F238E27FC236}">
                <a16:creationId xmlns:a16="http://schemas.microsoft.com/office/drawing/2014/main" id="{C2CC31EF-B7E4-5A06-D465-B29A70926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8BE8E-47FB-C434-42C4-B34453CFA6EE}"/>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34037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09AF-EB1E-69BC-1825-C86A4F7A3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B2CB84-ACBA-019E-671E-959552D17A44}"/>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4" name="Footer Placeholder 3">
            <a:extLst>
              <a:ext uri="{FF2B5EF4-FFF2-40B4-BE49-F238E27FC236}">
                <a16:creationId xmlns:a16="http://schemas.microsoft.com/office/drawing/2014/main" id="{FCDD3E8C-A540-34D7-3095-C086CB39F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69E20-8E73-1390-B6EB-92BA02C1F943}"/>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14874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EF809-84BE-776D-B504-D0CCA8A0F5F2}"/>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3" name="Footer Placeholder 2">
            <a:extLst>
              <a:ext uri="{FF2B5EF4-FFF2-40B4-BE49-F238E27FC236}">
                <a16:creationId xmlns:a16="http://schemas.microsoft.com/office/drawing/2014/main" id="{14F85FDD-0EC9-7520-A59C-1B7CFE609D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68AE16-CC6E-EDCE-CBBB-CE31DA70C787}"/>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213118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875E-03B9-70E1-B505-72ED21776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EC61D-AC42-28A0-46D0-E99FCBFFC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04F6DE-BFA0-8AD5-24CC-894542ADC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4BFB2-915F-D1DA-BDFD-B08D2A3C558F}"/>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6" name="Footer Placeholder 5">
            <a:extLst>
              <a:ext uri="{FF2B5EF4-FFF2-40B4-BE49-F238E27FC236}">
                <a16:creationId xmlns:a16="http://schemas.microsoft.com/office/drawing/2014/main" id="{8F36DCBD-A8BC-9874-5379-C053D900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ACD0B-CB2D-7E6E-F1E8-A8D594FD5D4B}"/>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34105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DA77-4224-442E-D0A5-0F0DB1F5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5EC7D0-4811-B0AC-7FF7-4B9550E08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D0C08-A17B-64C4-738F-5469B6633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EB576-B2BA-3ACE-7114-CB30A3FA2D0A}"/>
              </a:ext>
            </a:extLst>
          </p:cNvPr>
          <p:cNvSpPr>
            <a:spLocks noGrp="1"/>
          </p:cNvSpPr>
          <p:nvPr>
            <p:ph type="dt" sz="half" idx="10"/>
          </p:nvPr>
        </p:nvSpPr>
        <p:spPr/>
        <p:txBody>
          <a:bodyPr/>
          <a:lstStyle/>
          <a:p>
            <a:fld id="{8AEDA276-0365-4C6A-B915-7A585A4C0CD0}" type="datetimeFigureOut">
              <a:rPr lang="en-US" smtClean="0"/>
              <a:t>3/22/2023</a:t>
            </a:fld>
            <a:endParaRPr lang="en-US"/>
          </a:p>
        </p:txBody>
      </p:sp>
      <p:sp>
        <p:nvSpPr>
          <p:cNvPr id="6" name="Footer Placeholder 5">
            <a:extLst>
              <a:ext uri="{FF2B5EF4-FFF2-40B4-BE49-F238E27FC236}">
                <a16:creationId xmlns:a16="http://schemas.microsoft.com/office/drawing/2014/main" id="{2CC8EC59-6EFC-578F-E2E5-2FFA3D6A1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51EF8-F3EA-271C-E393-F0E0B67A59F7}"/>
              </a:ext>
            </a:extLst>
          </p:cNvPr>
          <p:cNvSpPr>
            <a:spLocks noGrp="1"/>
          </p:cNvSpPr>
          <p:nvPr>
            <p:ph type="sldNum" sz="quarter" idx="12"/>
          </p:nvPr>
        </p:nvSpPr>
        <p:spPr/>
        <p:txBody>
          <a:bodyPr/>
          <a:lstStyle/>
          <a:p>
            <a:fld id="{5BDCD1DA-AB01-4555-9C9F-495D9CE74686}" type="slidenum">
              <a:rPr lang="en-US" smtClean="0"/>
              <a:t>‹#›</a:t>
            </a:fld>
            <a:endParaRPr lang="en-US"/>
          </a:p>
        </p:txBody>
      </p:sp>
    </p:spTree>
    <p:extLst>
      <p:ext uri="{BB962C8B-B14F-4D97-AF65-F5344CB8AC3E}">
        <p14:creationId xmlns:p14="http://schemas.microsoft.com/office/powerpoint/2010/main" val="262878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A1FF6-4C15-23A6-782B-9DDCAC930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04507-F401-F1B9-DD0E-271B9D29F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05A4-14B1-919A-0992-78A60BD10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DA276-0365-4C6A-B915-7A585A4C0CD0}" type="datetimeFigureOut">
              <a:rPr lang="en-US" smtClean="0"/>
              <a:t>3/22/2023</a:t>
            </a:fld>
            <a:endParaRPr lang="en-US"/>
          </a:p>
        </p:txBody>
      </p:sp>
      <p:sp>
        <p:nvSpPr>
          <p:cNvPr id="5" name="Footer Placeholder 4">
            <a:extLst>
              <a:ext uri="{FF2B5EF4-FFF2-40B4-BE49-F238E27FC236}">
                <a16:creationId xmlns:a16="http://schemas.microsoft.com/office/drawing/2014/main" id="{5E725FC1-D54A-2B5B-1434-411EF2DDF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37148E-57F6-F13F-8FF1-48BD1E6CE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CD1DA-AB01-4555-9C9F-495D9CE74686}" type="slidenum">
              <a:rPr lang="en-US" smtClean="0"/>
              <a:t>‹#›</a:t>
            </a:fld>
            <a:endParaRPr lang="en-US"/>
          </a:p>
        </p:txBody>
      </p:sp>
    </p:spTree>
    <p:extLst>
      <p:ext uri="{BB962C8B-B14F-4D97-AF65-F5344CB8AC3E}">
        <p14:creationId xmlns:p14="http://schemas.microsoft.com/office/powerpoint/2010/main" val="135604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Natural_and_legal_rights" TargetMode="External"/><Relationship Id="rId13" Type="http://schemas.openxmlformats.org/officeDocument/2006/relationships/hyperlink" Target="https://en.wikipedia.org/wiki/Victor_Ehrenberg_(jurist)" TargetMode="External"/><Relationship Id="rId3" Type="http://schemas.openxmlformats.org/officeDocument/2006/relationships/hyperlink" Target="https://en.wikipedia.org/wiki/Historian" TargetMode="External"/><Relationship Id="rId7" Type="http://schemas.openxmlformats.org/officeDocument/2006/relationships/hyperlink" Target="https://en.wikipedia.org/wiki/German_Historical_School" TargetMode="External"/><Relationship Id="rId12" Type="http://schemas.openxmlformats.org/officeDocument/2006/relationships/hyperlink" Target="https://en.wikipedia.org/w/index.php?title=Helene_Ehrenberg&amp;action=edit&amp;redlink=1" TargetMode="External"/><Relationship Id="rId2" Type="http://schemas.openxmlformats.org/officeDocument/2006/relationships/hyperlink" Target="https://en.wikipedia.org/wiki/Sociology" TargetMode="External"/><Relationship Id="rId1" Type="http://schemas.openxmlformats.org/officeDocument/2006/relationships/slideLayout" Target="../slideLayouts/slideLayout4.xml"/><Relationship Id="rId6" Type="http://schemas.openxmlformats.org/officeDocument/2006/relationships/hyperlink" Target="https://en.wikipedia.org/wiki/Ritter_von" TargetMode="External"/><Relationship Id="rId11" Type="http://schemas.openxmlformats.org/officeDocument/2006/relationships/hyperlink" Target="https://en.wikipedia.org/wiki/Olivia_Newton-John" TargetMode="External"/><Relationship Id="rId5" Type="http://schemas.openxmlformats.org/officeDocument/2006/relationships/hyperlink" Target="https://en.wikipedia.org/wiki/Political_economy" TargetMode="External"/><Relationship Id="rId10" Type="http://schemas.openxmlformats.org/officeDocument/2006/relationships/hyperlink" Target="https://en.wikipedia.org/wiki/Hermann_von_Ihering" TargetMode="External"/><Relationship Id="rId4" Type="http://schemas.openxmlformats.org/officeDocument/2006/relationships/hyperlink" Target="https://en.wikipedia.org/wiki/Jurist" TargetMode="External"/><Relationship Id="rId9" Type="http://schemas.openxmlformats.org/officeDocument/2006/relationships/hyperlink" Target="https://en.wikipedia.org/wiki/Personality" TargetMode="External"/><Relationship Id="rId1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ntoine-Simon_Le_Page_du_Pratz" TargetMode="External"/><Relationship Id="rId7" Type="http://schemas.openxmlformats.org/officeDocument/2006/relationships/image" Target="../media/image8.jpeg"/><Relationship Id="rId2" Type="http://schemas.openxmlformats.org/officeDocument/2006/relationships/hyperlink" Target="https://en.wikipedia.org/wiki/Tattooed_Arm" TargetMode="External"/><Relationship Id="rId1" Type="http://schemas.openxmlformats.org/officeDocument/2006/relationships/slideLayout" Target="../slideLayouts/slideLayout4.xml"/><Relationship Id="rId6" Type="http://schemas.openxmlformats.org/officeDocument/2006/relationships/hyperlink" Target="https://en.wikipedia.org/wiki/European_colonization_of_the_Americas" TargetMode="External"/><Relationship Id="rId5" Type="http://schemas.openxmlformats.org/officeDocument/2006/relationships/hyperlink" Target="https://en.wikipedia.org/wiki/Chiefdom" TargetMode="External"/><Relationship Id="rId4" Type="http://schemas.openxmlformats.org/officeDocument/2006/relationships/hyperlink" Target="https://en.wikipedia.org/wiki/Mississippian_cultur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en.wikipedia.org/wiki/Quetzalcoatl" TargetMode="External"/><Relationship Id="rId7" Type="http://schemas.openxmlformats.org/officeDocument/2006/relationships/hyperlink" Target="https://en.wikipedia.org/wiki/X%C5%8Dchiquetzal" TargetMode="External"/><Relationship Id="rId2" Type="http://schemas.openxmlformats.org/officeDocument/2006/relationships/hyperlink" Target="https://en.wikipedia.org/wiki/Maize" TargetMode="External"/><Relationship Id="rId1" Type="http://schemas.openxmlformats.org/officeDocument/2006/relationships/slideLayout" Target="../slideLayouts/slideLayout4.xml"/><Relationship Id="rId6" Type="http://schemas.openxmlformats.org/officeDocument/2006/relationships/hyperlink" Target="https://en.wikipedia.org/wiki/Blood" TargetMode="External"/><Relationship Id="rId5" Type="http://schemas.openxmlformats.org/officeDocument/2006/relationships/hyperlink" Target="https://en.wikipedia.org/wiki/Five_Suns" TargetMode="External"/><Relationship Id="rId4" Type="http://schemas.openxmlformats.org/officeDocument/2006/relationships/hyperlink" Target="https://en.wikipedia.org/wiki/Bon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apa_Inca" TargetMode="External"/><Relationship Id="rId3" Type="http://schemas.openxmlformats.org/officeDocument/2006/relationships/hyperlink" Target="https://en.wikipedia.org/wiki/Monarch" TargetMode="External"/><Relationship Id="rId7" Type="http://schemas.openxmlformats.org/officeDocument/2006/relationships/hyperlink" Target="https://en.wikipedia.org/wiki/Atahualpa" TargetMode="External"/><Relationship Id="rId2" Type="http://schemas.openxmlformats.org/officeDocument/2006/relationships/hyperlink" Target="https://en.wikipedia.org/wiki/Quechua_language" TargetMode="External"/><Relationship Id="rId1" Type="http://schemas.openxmlformats.org/officeDocument/2006/relationships/slideLayout" Target="../slideLayouts/slideLayout4.xml"/><Relationship Id="rId6" Type="http://schemas.openxmlformats.org/officeDocument/2006/relationships/hyperlink" Target="https://en.wikipedia.org/wiki/Neo-Inca_State" TargetMode="External"/><Relationship Id="rId5" Type="http://schemas.openxmlformats.org/officeDocument/2006/relationships/hyperlink" Target="https://en.wikipedia.org/wiki/Kingdom_of_Cusco" TargetMode="External"/><Relationship Id="rId4" Type="http://schemas.openxmlformats.org/officeDocument/2006/relationships/hyperlink" Target="https://en.wikipedia.org/wiki/Inca_Empire" TargetMode="Externa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eru" TargetMode="External"/><Relationship Id="rId13" Type="http://schemas.openxmlformats.org/officeDocument/2006/relationships/hyperlink" Target="https://en.wikipedia.org/wiki/Machu_Picchu" TargetMode="External"/><Relationship Id="rId3" Type="http://schemas.openxmlformats.org/officeDocument/2006/relationships/hyperlink" Target="https://en.wikipedia.org/wiki/Andes" TargetMode="External"/><Relationship Id="rId7" Type="http://schemas.openxmlformats.org/officeDocument/2006/relationships/hyperlink" Target="https://en.wikipedia.org/wiki/Bolivia" TargetMode="External"/><Relationship Id="rId12" Type="http://schemas.openxmlformats.org/officeDocument/2006/relationships/hyperlink" Target="https://en.wikipedia.org/wiki/Huaca" TargetMode="External"/><Relationship Id="rId2" Type="http://schemas.openxmlformats.org/officeDocument/2006/relationships/hyperlink" Target="https://en.wikipedia.org/wiki/Community" TargetMode="External"/><Relationship Id="rId16"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hyperlink" Target="https://en.wikipedia.org/wiki/South_America" TargetMode="External"/><Relationship Id="rId11" Type="http://schemas.openxmlformats.org/officeDocument/2006/relationships/hyperlink" Target="https://en.wikipedia.org/wiki/Paqarina" TargetMode="External"/><Relationship Id="rId5" Type="http://schemas.openxmlformats.org/officeDocument/2006/relationships/hyperlink" Target="https://en.wikipedia.org/wiki/Aymaras" TargetMode="External"/><Relationship Id="rId15" Type="http://schemas.openxmlformats.org/officeDocument/2006/relationships/hyperlink" Target="https://en.wikipedia.org/wiki/Cusco" TargetMode="External"/><Relationship Id="rId10" Type="http://schemas.openxmlformats.org/officeDocument/2006/relationships/hyperlink" Target="https://en.wikipedia.org/wiki/Tawantinsuyu" TargetMode="External"/><Relationship Id="rId4" Type="http://schemas.openxmlformats.org/officeDocument/2006/relationships/hyperlink" Target="https://en.wikipedia.org/wiki/Quechuas" TargetMode="External"/><Relationship Id="rId9" Type="http://schemas.openxmlformats.org/officeDocument/2006/relationships/hyperlink" Target="https://en.wikipedia.org/wiki/Pre-Inca_cultures" TargetMode="External"/><Relationship Id="rId14" Type="http://schemas.openxmlformats.org/officeDocument/2006/relationships/hyperlink" Target="https://en.wikipedia.org/wiki/World_Heritage_Si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Latin_alphabet" TargetMode="External"/><Relationship Id="rId7" Type="http://schemas.openxmlformats.org/officeDocument/2006/relationships/image" Target="../media/image5.jpeg"/><Relationship Id="rId2" Type="http://schemas.openxmlformats.org/officeDocument/2006/relationships/hyperlink" Target="https://en.wikipedia.org/wiki/Yucatec_Maya_language" TargetMode="External"/><Relationship Id="rId1" Type="http://schemas.openxmlformats.org/officeDocument/2006/relationships/slideLayout" Target="../slideLayouts/slideLayout4.xml"/><Relationship Id="rId6" Type="http://schemas.openxmlformats.org/officeDocument/2006/relationships/hyperlink" Target="https://en.wikipedia.org/wiki/Fort_Worth" TargetMode="External"/><Relationship Id="rId5" Type="http://schemas.openxmlformats.org/officeDocument/2006/relationships/hyperlink" Target="https://en.wikipedia.org/wiki/Kimbell_Art_Museum" TargetMode="External"/><Relationship Id="rId4" Type="http://schemas.openxmlformats.org/officeDocument/2006/relationships/hyperlink" Target="https://en.wikipedia.org/wiki/Jagua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l_Manat%C3%AD" TargetMode="External"/><Relationship Id="rId2" Type="http://schemas.openxmlformats.org/officeDocument/2006/relationships/hyperlink" Target="https://en.wikipedia.org/wiki/Mesoamerican_ballgame"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s://en.wikipedia.org/wiki/Paso_de_la_Amada" TargetMode="External"/><Relationship Id="rId4" Type="http://schemas.openxmlformats.org/officeDocument/2006/relationships/hyperlink" Target="https://en.wikipedia.org/wiki/Bo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Cordillera_Blanca" TargetMode="External"/><Relationship Id="rId3" Type="http://schemas.openxmlformats.org/officeDocument/2006/relationships/hyperlink" Target="https://en.wikipedia.org/wiki/Peru" TargetMode="External"/><Relationship Id="rId7" Type="http://schemas.openxmlformats.org/officeDocument/2006/relationships/hyperlink" Target="https://en.wikipedia.org/wiki/Lima" TargetMode="External"/><Relationship Id="rId2" Type="http://schemas.openxmlformats.org/officeDocument/2006/relationships/hyperlink" Target="https://en.wikipedia.org/wiki/Archaeological_site" TargetMode="External"/><Relationship Id="rId1" Type="http://schemas.openxmlformats.org/officeDocument/2006/relationships/slideLayout" Target="../slideLayouts/slideLayout4.xml"/><Relationship Id="rId6" Type="http://schemas.openxmlformats.org/officeDocument/2006/relationships/hyperlink" Target="https://en.wikipedia.org/wiki/Ancash_Region" TargetMode="External"/><Relationship Id="rId5" Type="http://schemas.openxmlformats.org/officeDocument/2006/relationships/hyperlink" Target="https://en.wikipedia.org/wiki/Inca" TargetMode="External"/><Relationship Id="rId10" Type="http://schemas.openxmlformats.org/officeDocument/2006/relationships/image" Target="../media/image7.jpeg"/><Relationship Id="rId4" Type="http://schemas.openxmlformats.org/officeDocument/2006/relationships/hyperlink" Target="https://en.wikipedia.org/wiki/Chav%C3%ADn_culture" TargetMode="External"/><Relationship Id="rId9" Type="http://schemas.openxmlformats.org/officeDocument/2006/relationships/hyperlink" Target="https://en.wikipedia.org/wiki/Conchucos_Vall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57E75-38F0-205C-A9FD-47C1CEBFC6E3}"/>
              </a:ext>
            </a:extLst>
          </p:cNvPr>
          <p:cNvSpPr>
            <a:spLocks noGrp="1"/>
          </p:cNvSpPr>
          <p:nvPr>
            <p:ph type="title"/>
          </p:nvPr>
        </p:nvSpPr>
        <p:spPr>
          <a:xfrm>
            <a:off x="-1" y="1"/>
            <a:ext cx="12137065" cy="681036"/>
          </a:xfrm>
        </p:spPr>
        <p:txBody>
          <a:bodyPr>
            <a:normAutofit fontScale="90000"/>
          </a:bodyPr>
          <a:lstStyle/>
          <a:p>
            <a:r>
              <a:rPr lang="en-US" dirty="0"/>
              <a:t>The first systematic definition of the state</a:t>
            </a:r>
          </a:p>
        </p:txBody>
      </p:sp>
      <p:sp>
        <p:nvSpPr>
          <p:cNvPr id="5" name="Content Placeholder 4">
            <a:extLst>
              <a:ext uri="{FF2B5EF4-FFF2-40B4-BE49-F238E27FC236}">
                <a16:creationId xmlns:a16="http://schemas.microsoft.com/office/drawing/2014/main" id="{FD492658-C597-4BD3-F8BB-7588778BD361}"/>
              </a:ext>
            </a:extLst>
          </p:cNvPr>
          <p:cNvSpPr>
            <a:spLocks noGrp="1"/>
          </p:cNvSpPr>
          <p:nvPr>
            <p:ph sz="half" idx="1"/>
          </p:nvPr>
        </p:nvSpPr>
        <p:spPr>
          <a:xfrm>
            <a:off x="-1" y="531628"/>
            <a:ext cx="8801845" cy="6390167"/>
          </a:xfrm>
        </p:spPr>
        <p:txBody>
          <a:bodyPr>
            <a:normAutofit fontScale="62500" lnSpcReduction="20000"/>
          </a:bodyPr>
          <a:lstStyle/>
          <a:p>
            <a:r>
              <a:rPr lang="en-US" dirty="0"/>
              <a:t>Rudolph von </a:t>
            </a:r>
            <a:r>
              <a:rPr lang="en-US" dirty="0" err="1"/>
              <a:t>Ihering</a:t>
            </a:r>
            <a:r>
              <a:rPr lang="en-US" dirty="0"/>
              <a:t> proposed that a state should be defined as any institution that claims a monopoly on the legitimate use of coercive force within a given territory (this definition has since come to be identified with the sociologist Max Weber, 1864-1920,</a:t>
            </a:r>
            <a:r>
              <a:rPr lang="en-US" dirty="0">
                <a:solidFill>
                  <a:srgbClr val="202122"/>
                </a:solidFill>
                <a:latin typeface="Arial" panose="020B0604020202020204" pitchFamily="34" charset="0"/>
              </a:rPr>
              <a:t> </a:t>
            </a:r>
            <a:r>
              <a:rPr lang="en-US" b="0" i="0" dirty="0">
                <a:solidFill>
                  <a:srgbClr val="202122"/>
                </a:solidFill>
                <a:effectLst/>
                <a:latin typeface="Arial" panose="020B0604020202020204" pitchFamily="34" charset="0"/>
              </a:rPr>
              <a:t>German </a:t>
            </a:r>
            <a:r>
              <a:rPr lang="en-US" b="0" i="0" u="none" strike="noStrike" dirty="0">
                <a:solidFill>
                  <a:srgbClr val="3366CC"/>
                </a:solidFill>
                <a:effectLst/>
                <a:latin typeface="Arial" panose="020B0604020202020204" pitchFamily="34" charset="0"/>
                <a:hlinkClick r:id="rId2" tooltip="Sociology"/>
              </a:rPr>
              <a:t>sociologist</a:t>
            </a:r>
            <a:r>
              <a:rPr lang="en-US" b="0" i="0" dirty="0">
                <a:solidFill>
                  <a:srgbClr val="202122"/>
                </a:solidFill>
                <a:effectLst/>
                <a:latin typeface="Arial" panose="020B0604020202020204" pitchFamily="34" charset="0"/>
              </a:rPr>
              <a:t>, </a:t>
            </a:r>
            <a:r>
              <a:rPr lang="en-US" b="0" i="0" u="sng" dirty="0">
                <a:solidFill>
                  <a:srgbClr val="FAA700"/>
                </a:solidFill>
                <a:effectLst/>
                <a:latin typeface="Arial" panose="020B0604020202020204" pitchFamily="34" charset="0"/>
                <a:hlinkClick r:id="rId3"/>
              </a:rPr>
              <a:t>historian</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Jurist"/>
              </a:rPr>
              <a:t>jurist</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Political economy"/>
              </a:rPr>
              <a:t>political economist</a:t>
            </a:r>
            <a:r>
              <a:rPr lang="en-US" dirty="0"/>
              <a:t> ).  On this definition, a government is a “state” if it lays claim to a certain stretch of land and insists that, within its borders, it is the only institution whose agents can kill people, beat them up, cut off parts of their body or lock them in cages; or, as von </a:t>
            </a:r>
            <a:r>
              <a:rPr lang="en-US" dirty="0" err="1"/>
              <a:t>Ihering</a:t>
            </a:r>
            <a:r>
              <a:rPr lang="en-US" dirty="0"/>
              <a:t> emphasized, that can decide who else has the right to do so on its behalf.  [DE, p. 359].  More recently, social scientists have used what Graeber and </a:t>
            </a:r>
            <a:r>
              <a:rPr lang="en-US" dirty="0" err="1"/>
              <a:t>Wengrow</a:t>
            </a:r>
            <a:r>
              <a:rPr lang="en-US" dirty="0"/>
              <a:t> identify as a logically circular description of a state.  Basically, since states are complicated, any complicated social arrangement must therefore be a state.  [DE, pp. 360-361]  They then ask, “If it is possible to have monarchs, aristocracies, slavery and extreme forms of patriarchal domination, even without a state…; and if it’s equally possible to maintain complex irrigation systems, or develop science and abstract philosophy without a state…, then what do we actually learn about human history by establishing that one political entity is what we would like to describe as a “state” and another isn’t?”  They prefer to examine what various governments—e.g. bureaucratic or heroic-- have to tell us about human freedom and equality. [DE, pp. 361-362].</a:t>
            </a:r>
          </a:p>
          <a:p>
            <a:r>
              <a:rPr lang="en-US" dirty="0"/>
              <a:t>Picture, Wikipedia:</a:t>
            </a:r>
            <a:r>
              <a:rPr lang="en-US" u="sng" dirty="0">
                <a:solidFill>
                  <a:srgbClr val="FAA700"/>
                </a:solidFill>
                <a:latin typeface="Arial" panose="020B0604020202020204" pitchFamily="34" charset="0"/>
              </a:rPr>
              <a:t>  </a:t>
            </a:r>
            <a:r>
              <a:rPr lang="en-US" b="1" i="0" dirty="0">
                <a:solidFill>
                  <a:srgbClr val="202122"/>
                </a:solidFill>
                <a:effectLst/>
                <a:latin typeface="Arial" panose="020B0604020202020204" pitchFamily="34" charset="0"/>
              </a:rPr>
              <a:t>Caspar Rudolph </a:t>
            </a:r>
            <a:r>
              <a:rPr lang="en-US" b="1" i="0" u="none" strike="noStrike" dirty="0">
                <a:solidFill>
                  <a:srgbClr val="3366CC"/>
                </a:solidFill>
                <a:effectLst/>
                <a:latin typeface="Arial" panose="020B0604020202020204" pitchFamily="34" charset="0"/>
                <a:hlinkClick r:id="rId6" tooltip="Ritter von"/>
              </a:rPr>
              <a:t>Ritter von</a:t>
            </a:r>
            <a:r>
              <a:rPr lang="en-US" b="1" i="0" dirty="0">
                <a:solidFill>
                  <a:srgbClr val="202122"/>
                </a:solidFill>
                <a:effectLst/>
                <a:latin typeface="Arial" panose="020B0604020202020204" pitchFamily="34" charset="0"/>
              </a:rPr>
              <a:t> </a:t>
            </a:r>
            <a:r>
              <a:rPr lang="en-US" b="1" i="0" dirty="0" err="1">
                <a:solidFill>
                  <a:srgbClr val="202122"/>
                </a:solidFill>
                <a:effectLst/>
                <a:latin typeface="Arial" panose="020B0604020202020204" pitchFamily="34" charset="0"/>
              </a:rPr>
              <a:t>Jhering</a:t>
            </a:r>
            <a:r>
              <a:rPr lang="en-US" b="0" i="0" dirty="0">
                <a:solidFill>
                  <a:srgbClr val="202122"/>
                </a:solidFill>
                <a:effectLst/>
                <a:latin typeface="Arial" panose="020B0604020202020204" pitchFamily="34" charset="0"/>
              </a:rPr>
              <a:t> (also </a:t>
            </a:r>
            <a:r>
              <a:rPr lang="en-US" b="1" i="0" dirty="0" err="1">
                <a:solidFill>
                  <a:srgbClr val="202122"/>
                </a:solidFill>
                <a:effectLst/>
                <a:latin typeface="Arial" panose="020B0604020202020204" pitchFamily="34" charset="0"/>
              </a:rPr>
              <a:t>Ihering</a:t>
            </a:r>
            <a:r>
              <a:rPr lang="en-US" b="0" i="0" dirty="0">
                <a:solidFill>
                  <a:srgbClr val="202122"/>
                </a:solidFill>
                <a:effectLst/>
                <a:latin typeface="Arial" panose="020B0604020202020204" pitchFamily="34" charset="0"/>
              </a:rPr>
              <a:t>) (1818 – 1892) was a German </a:t>
            </a:r>
            <a:r>
              <a:rPr lang="en-US" b="0" i="0" u="none" strike="noStrike" dirty="0">
                <a:solidFill>
                  <a:srgbClr val="3366CC"/>
                </a:solidFill>
                <a:effectLst/>
                <a:latin typeface="Arial" panose="020B0604020202020204" pitchFamily="34" charset="0"/>
                <a:hlinkClick r:id="rId4" tooltip="Jurist"/>
              </a:rPr>
              <a:t>jurist</a:t>
            </a:r>
            <a:r>
              <a:rPr lang="en-US" b="0" i="0" dirty="0">
                <a:solidFill>
                  <a:srgbClr val="202122"/>
                </a:solidFill>
                <a:effectLst/>
                <a:latin typeface="Arial" panose="020B0604020202020204" pitchFamily="34" charset="0"/>
              </a:rPr>
              <a:t>. He is best known for his 1872 book </a:t>
            </a:r>
            <a:r>
              <a:rPr lang="en-US" b="0" i="1" dirty="0">
                <a:solidFill>
                  <a:srgbClr val="202122"/>
                </a:solidFill>
                <a:effectLst/>
                <a:latin typeface="Arial" panose="020B0604020202020204" pitchFamily="34" charset="0"/>
              </a:rPr>
              <a:t>Der </a:t>
            </a:r>
            <a:r>
              <a:rPr lang="en-US" b="0" i="1" dirty="0" err="1">
                <a:solidFill>
                  <a:srgbClr val="202122"/>
                </a:solidFill>
                <a:effectLst/>
                <a:latin typeface="Arial" panose="020B0604020202020204" pitchFamily="34" charset="0"/>
              </a:rPr>
              <a:t>Kampf</a:t>
            </a:r>
            <a:r>
              <a:rPr lang="en-US" b="0" i="1" dirty="0">
                <a:solidFill>
                  <a:srgbClr val="202122"/>
                </a:solidFill>
                <a:effectLst/>
                <a:latin typeface="Arial" panose="020B0604020202020204" pitchFamily="34" charset="0"/>
              </a:rPr>
              <a:t> ums </a:t>
            </a:r>
            <a:r>
              <a:rPr lang="en-US" b="0" i="1" dirty="0" err="1">
                <a:solidFill>
                  <a:srgbClr val="202122"/>
                </a:solidFill>
                <a:effectLst/>
                <a:latin typeface="Arial" panose="020B0604020202020204" pitchFamily="34" charset="0"/>
              </a:rPr>
              <a:t>Recht</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Struggle for Law</a:t>
            </a:r>
            <a:r>
              <a:rPr lang="en-US" b="0" i="0" dirty="0">
                <a:solidFill>
                  <a:srgbClr val="202122"/>
                </a:solidFill>
                <a:effectLst/>
                <a:latin typeface="Arial" panose="020B0604020202020204" pitchFamily="34" charset="0"/>
              </a:rPr>
              <a:t>), as a legal scholar, and as the founder of a modern sociological and </a:t>
            </a:r>
            <a:r>
              <a:rPr lang="en-US" b="0" i="0" u="none" strike="noStrike" dirty="0">
                <a:solidFill>
                  <a:srgbClr val="3366CC"/>
                </a:solidFill>
                <a:effectLst/>
                <a:latin typeface="Arial" panose="020B0604020202020204" pitchFamily="34" charset="0"/>
                <a:hlinkClick r:id="rId7" tooltip="German Historical School"/>
              </a:rPr>
              <a:t>historical school of law</a:t>
            </a:r>
            <a:r>
              <a:rPr lang="en-US" b="0" i="0" dirty="0">
                <a:solidFill>
                  <a:srgbClr val="202122"/>
                </a:solidFill>
                <a:effectLst/>
                <a:latin typeface="Arial" panose="020B0604020202020204" pitchFamily="34" charset="0"/>
              </a:rPr>
              <a:t>.  In this, his most famous work, </a:t>
            </a:r>
            <a:r>
              <a:rPr lang="en-US" b="0" i="0" dirty="0" err="1">
                <a:solidFill>
                  <a:srgbClr val="202122"/>
                </a:solidFill>
                <a:effectLst/>
                <a:latin typeface="Arial" panose="020B0604020202020204" pitchFamily="34" charset="0"/>
              </a:rPr>
              <a:t>Jhering</a:t>
            </a:r>
            <a:r>
              <a:rPr lang="en-US" b="0" i="0" dirty="0">
                <a:solidFill>
                  <a:srgbClr val="202122"/>
                </a:solidFill>
                <a:effectLst/>
                <a:latin typeface="Arial" panose="020B0604020202020204" pitchFamily="34" charset="0"/>
              </a:rPr>
              <a:t> based his theory of duty in the maintenance of one's </a:t>
            </a:r>
            <a:r>
              <a:rPr lang="en-US" b="0" i="0" u="none" strike="noStrike" dirty="0">
                <a:solidFill>
                  <a:srgbClr val="3366CC"/>
                </a:solidFill>
                <a:effectLst/>
                <a:latin typeface="Arial" panose="020B0604020202020204" pitchFamily="34" charset="0"/>
                <a:hlinkClick r:id="rId8" tooltip="Natural and legal rights"/>
              </a:rPr>
              <a:t>rights</a:t>
            </a:r>
            <a:r>
              <a:rPr lang="en-US" b="0" i="0" dirty="0">
                <a:solidFill>
                  <a:srgbClr val="202122"/>
                </a:solidFill>
                <a:effectLst/>
                <a:latin typeface="Arial" panose="020B0604020202020204" pitchFamily="34" charset="0"/>
              </a:rPr>
              <a:t>, firstly, on the connection between rights and </a:t>
            </a:r>
            <a:r>
              <a:rPr lang="en-US" b="0" i="0" u="none" strike="noStrike" dirty="0">
                <a:solidFill>
                  <a:srgbClr val="3366CC"/>
                </a:solidFill>
                <a:effectLst/>
                <a:latin typeface="Arial" panose="020B0604020202020204" pitchFamily="34" charset="0"/>
                <a:hlinkClick r:id="rId9" tooltip="Personality"/>
              </a:rPr>
              <a:t>personality</a:t>
            </a:r>
            <a:r>
              <a:rPr lang="en-US" b="0" i="0" dirty="0">
                <a:solidFill>
                  <a:srgbClr val="202122"/>
                </a:solidFill>
                <a:effectLst/>
                <a:latin typeface="Arial" panose="020B0604020202020204" pitchFamily="34" charset="0"/>
              </a:rPr>
              <a:t>; and secondly, on the solidarity of law and rights. The relationship of rights to personality is explored. Our rights involve a parcel of our social worth, our honor. Whoever violates our rights, attacks our worth, our honor. His oldest son was the German-Brazilian zoologist </a:t>
            </a:r>
            <a:r>
              <a:rPr lang="en-US" b="0" i="0" u="none" strike="noStrike" dirty="0">
                <a:solidFill>
                  <a:srgbClr val="3366CC"/>
                </a:solidFill>
                <a:effectLst/>
                <a:latin typeface="Arial" panose="020B0604020202020204" pitchFamily="34" charset="0"/>
                <a:hlinkClick r:id="rId10" tooltip="Hermann von Ihering"/>
              </a:rPr>
              <a:t>Hermann von </a:t>
            </a:r>
            <a:r>
              <a:rPr lang="en-US" b="0" i="0" u="none" strike="noStrike" dirty="0" err="1">
                <a:solidFill>
                  <a:srgbClr val="3366CC"/>
                </a:solidFill>
                <a:effectLst/>
                <a:latin typeface="Arial" panose="020B0604020202020204" pitchFamily="34" charset="0"/>
                <a:hlinkClick r:id="rId10" tooltip="Hermann von Ihering"/>
              </a:rPr>
              <a:t>Ihering</a:t>
            </a:r>
            <a:r>
              <a:rPr lang="en-US" b="0" i="0" dirty="0">
                <a:solidFill>
                  <a:srgbClr val="202122"/>
                </a:solidFill>
                <a:effectLst/>
                <a:latin typeface="Arial" panose="020B0604020202020204" pitchFamily="34" charset="0"/>
              </a:rPr>
              <a:t> (1850–1930). He was also the great-great-grandfather of Australian singer and actress </a:t>
            </a:r>
            <a:r>
              <a:rPr lang="en-US" b="0" i="0" u="none" strike="noStrike" dirty="0">
                <a:solidFill>
                  <a:srgbClr val="3366CC"/>
                </a:solidFill>
                <a:effectLst/>
                <a:latin typeface="Arial" panose="020B0604020202020204" pitchFamily="34" charset="0"/>
                <a:hlinkClick r:id="rId11" tooltip="Olivia Newton-John"/>
              </a:rPr>
              <a:t>Olivia Newton-John</a:t>
            </a:r>
            <a:r>
              <a:rPr lang="en-US" b="0" i="0" dirty="0">
                <a:solidFill>
                  <a:srgbClr val="202122"/>
                </a:solidFill>
                <a:effectLst/>
                <a:latin typeface="Arial" panose="020B0604020202020204" pitchFamily="34" charset="0"/>
              </a:rPr>
              <a:t> through his daughter </a:t>
            </a:r>
            <a:r>
              <a:rPr lang="en-US" b="0" i="0" u="none" strike="noStrike" dirty="0">
                <a:solidFill>
                  <a:srgbClr val="DD3333"/>
                </a:solidFill>
                <a:effectLst/>
                <a:latin typeface="Arial" panose="020B0604020202020204" pitchFamily="34" charset="0"/>
                <a:hlinkClick r:id="rId12" tooltip="Helene Ehrenberg (page does not exist)"/>
              </a:rPr>
              <a:t>Helene Ehrenberg</a:t>
            </a:r>
            <a:r>
              <a:rPr lang="en-US" b="0" i="0" dirty="0">
                <a:solidFill>
                  <a:srgbClr val="202122"/>
                </a:solidFill>
                <a:effectLst/>
                <a:latin typeface="Arial" panose="020B0604020202020204" pitchFamily="34" charset="0"/>
              </a:rPr>
              <a:t> and her marriage to the German jurist </a:t>
            </a:r>
            <a:r>
              <a:rPr lang="en-US" b="0" i="0" u="none" strike="noStrike" dirty="0">
                <a:solidFill>
                  <a:srgbClr val="3366CC"/>
                </a:solidFill>
                <a:effectLst/>
                <a:latin typeface="Arial" panose="020B0604020202020204" pitchFamily="34" charset="0"/>
                <a:hlinkClick r:id="rId13" tooltip="Victor Ehrenberg (jurist)"/>
              </a:rPr>
              <a:t>Victor Ehrenberg</a:t>
            </a:r>
            <a:r>
              <a:rPr lang="en-US" b="0" i="0" dirty="0">
                <a:solidFill>
                  <a:srgbClr val="202122"/>
                </a:solidFill>
                <a:effectLst/>
                <a:latin typeface="Arial" panose="020B0604020202020204" pitchFamily="34" charset="0"/>
              </a:rPr>
              <a:t>.</a:t>
            </a:r>
            <a:endParaRPr lang="en-US" dirty="0"/>
          </a:p>
        </p:txBody>
      </p:sp>
      <p:pic>
        <p:nvPicPr>
          <p:cNvPr id="1026" name="Picture 2">
            <a:extLst>
              <a:ext uri="{FF2B5EF4-FFF2-40B4-BE49-F238E27FC236}">
                <a16:creationId xmlns:a16="http://schemas.microsoft.com/office/drawing/2014/main" id="{ACAEF337-28EE-D40A-16D7-A0AD988DE0D2}"/>
              </a:ext>
            </a:extLst>
          </p:cNvPr>
          <p:cNvPicPr>
            <a:picLocks noGrp="1" noChangeAspect="1" noChangeArrowheads="1"/>
          </p:cNvPicPr>
          <p:nvPr>
            <p:ph sz="half" idx="2"/>
          </p:nvPr>
        </p:nvPicPr>
        <p:blipFill>
          <a:blip r:embed="rId14">
            <a:extLst>
              <a:ext uri="{28A0092B-C50C-407E-A947-70E740481C1C}">
                <a14:useLocalDpi xmlns:a14="http://schemas.microsoft.com/office/drawing/2010/main" val="0"/>
              </a:ext>
            </a:extLst>
          </a:blip>
          <a:srcRect/>
          <a:stretch>
            <a:fillRect/>
          </a:stretch>
        </p:blipFill>
        <p:spPr bwMode="auto">
          <a:xfrm>
            <a:off x="8801845" y="852745"/>
            <a:ext cx="3367644" cy="484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6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1A8D-8DEF-4DE0-2E0C-33290715825D}"/>
              </a:ext>
            </a:extLst>
          </p:cNvPr>
          <p:cNvSpPr>
            <a:spLocks noGrp="1"/>
          </p:cNvSpPr>
          <p:nvPr>
            <p:ph type="title"/>
          </p:nvPr>
        </p:nvSpPr>
        <p:spPr>
          <a:xfrm>
            <a:off x="0" y="1"/>
            <a:ext cx="12192000" cy="1999278"/>
          </a:xfrm>
        </p:spPr>
        <p:txBody>
          <a:bodyPr>
            <a:normAutofit fontScale="90000"/>
          </a:bodyPr>
          <a:lstStyle/>
          <a:p>
            <a:r>
              <a:rPr lang="en-US" dirty="0"/>
              <a:t>The Natchez of southern Louisiana in the 18</a:t>
            </a:r>
            <a:r>
              <a:rPr lang="en-US" baseline="30000" dirty="0"/>
              <a:t>th</a:t>
            </a:r>
            <a:r>
              <a:rPr lang="en-US" dirty="0"/>
              <a:t> c., now </a:t>
            </a:r>
            <a:r>
              <a:rPr lang="en-US"/>
              <a:t>near Natchez, MS:  </a:t>
            </a:r>
            <a:r>
              <a:rPr lang="en-US" dirty="0"/>
              <a:t>an example of sovereignty without either the apparatus for controlling knowledge nor an sort of competitive political  field </a:t>
            </a:r>
          </a:p>
        </p:txBody>
      </p:sp>
      <p:sp>
        <p:nvSpPr>
          <p:cNvPr id="3" name="Content Placeholder 2">
            <a:extLst>
              <a:ext uri="{FF2B5EF4-FFF2-40B4-BE49-F238E27FC236}">
                <a16:creationId xmlns:a16="http://schemas.microsoft.com/office/drawing/2014/main" id="{D62E5E8B-0F2D-C02F-B300-4BF285BA71E0}"/>
              </a:ext>
            </a:extLst>
          </p:cNvPr>
          <p:cNvSpPr>
            <a:spLocks noGrp="1"/>
          </p:cNvSpPr>
          <p:nvPr>
            <p:ph sz="half" idx="1"/>
          </p:nvPr>
        </p:nvSpPr>
        <p:spPr>
          <a:xfrm>
            <a:off x="36162" y="2094613"/>
            <a:ext cx="6976009" cy="4603899"/>
          </a:xfrm>
        </p:spPr>
        <p:txBody>
          <a:bodyPr>
            <a:normAutofit fontScale="70000" lnSpcReduction="20000"/>
          </a:bodyPr>
          <a:lstStyle/>
          <a:p>
            <a:r>
              <a:rPr lang="en-US" dirty="0"/>
              <a:t>By general consent, the Natchez (who called themselves </a:t>
            </a:r>
            <a:r>
              <a:rPr lang="en-US" dirty="0" err="1"/>
              <a:t>Theoloel</a:t>
            </a:r>
            <a:r>
              <a:rPr lang="en-US" dirty="0"/>
              <a:t>, or People of the Sun) represent the only undisputed case of divine kingship north of the Rio Grande.  Anyone who came into the royal presence was expected to bow and wail, and to retreat backwards, No one, not even the king’s wives, was allowed to share a meal with him…However, away from the Great Village where the king resided, the ordinary Natchez lived very different lives, often showing blissful disregard </a:t>
            </a:r>
            <a:r>
              <a:rPr lang="en-US" dirty="0" err="1"/>
              <a:t>fo</a:t>
            </a:r>
            <a:r>
              <a:rPr lang="en-US" dirty="0"/>
              <a:t> he </a:t>
            </a:r>
            <a:r>
              <a:rPr lang="en-US" dirty="0" err="1"/>
              <a:t>wishs</a:t>
            </a:r>
            <a:r>
              <a:rPr lang="en-US" dirty="0"/>
              <a:t> of their ostensible ruler.  Thus the king’s sovereignty  extends about as far as the king himself can walk, reach, see or be carried.  Within that circle it is absolute.  Outside, it attenuates rapidly.  Thus claims to labor, tribute or obedience could, if considered odious, be simply ignored.  [DE, pp. 391-394]</a:t>
            </a:r>
          </a:p>
          <a:p>
            <a:r>
              <a:rPr lang="en-US" dirty="0"/>
              <a:t>Picture, Wikipedia:  </a:t>
            </a:r>
            <a:r>
              <a:rPr lang="en-US" b="0" i="0" dirty="0">
                <a:solidFill>
                  <a:srgbClr val="202122"/>
                </a:solidFill>
                <a:effectLst/>
                <a:latin typeface="Arial" panose="020B0604020202020204" pitchFamily="34" charset="0"/>
              </a:rPr>
              <a:t>"The </a:t>
            </a:r>
            <a:r>
              <a:rPr lang="en-US" b="0" i="0" u="sng" dirty="0">
                <a:solidFill>
                  <a:srgbClr val="FAA700"/>
                </a:solidFill>
                <a:effectLst/>
                <a:latin typeface="Arial" panose="020B0604020202020204" pitchFamily="34" charset="0"/>
                <a:hlinkClick r:id="rId2" tooltip="Tattooed Arm"/>
              </a:rPr>
              <a:t>Great Sun, Paramount Chief of the Natchez People</a:t>
            </a:r>
            <a:r>
              <a:rPr lang="en-US" b="0" i="0" dirty="0">
                <a:solidFill>
                  <a:srgbClr val="202122"/>
                </a:solidFill>
                <a:effectLst/>
                <a:latin typeface="Arial" panose="020B0604020202020204" pitchFamily="34" charset="0"/>
              </a:rPr>
              <a:t>" in a 1758 drawing by </a:t>
            </a:r>
            <a:r>
              <a:rPr lang="en-US" b="0" i="0" u="none" strike="noStrike" dirty="0">
                <a:solidFill>
                  <a:srgbClr val="3366CC"/>
                </a:solidFill>
                <a:effectLst/>
                <a:latin typeface="Arial" panose="020B0604020202020204" pitchFamily="34" charset="0"/>
                <a:hlinkClick r:id="rId3" tooltip="Antoine-Simon Le Page du Pratz"/>
              </a:rPr>
              <a:t>Antoine-Simon Le Page du </a:t>
            </a:r>
            <a:r>
              <a:rPr lang="en-US" b="0" i="0" u="none" strike="noStrike" dirty="0" err="1">
                <a:solidFill>
                  <a:srgbClr val="3366CC"/>
                </a:solidFill>
                <a:effectLst/>
                <a:latin typeface="Arial" panose="020B0604020202020204" pitchFamily="34" charset="0"/>
                <a:hlinkClick r:id="rId3" tooltip="Antoine-Simon Le Page du Pratz"/>
              </a:rPr>
              <a:t>Pratz</a:t>
            </a:r>
            <a:r>
              <a:rPr lang="en-US" b="0" i="0" u="none" strike="noStrike" dirty="0">
                <a:solidFill>
                  <a:srgbClr val="3366CC"/>
                </a:solidFill>
                <a:effectLst/>
                <a:latin typeface="Arial" panose="020B0604020202020204" pitchFamily="34" charset="0"/>
              </a:rPr>
              <a:t>.</a:t>
            </a:r>
            <a:r>
              <a:rPr lang="en-US" b="0" i="0" dirty="0">
                <a:solidFill>
                  <a:srgbClr val="202122"/>
                </a:solidFill>
                <a:effectLst/>
                <a:latin typeface="Arial" panose="020B0604020202020204" pitchFamily="34" charset="0"/>
              </a:rPr>
              <a:t> The Natchez are noted for being the only </a:t>
            </a:r>
            <a:r>
              <a:rPr lang="en-US" b="0" i="0" u="none" strike="noStrike" dirty="0">
                <a:solidFill>
                  <a:srgbClr val="3366CC"/>
                </a:solidFill>
                <a:effectLst/>
                <a:latin typeface="Arial" panose="020B0604020202020204" pitchFamily="34" charset="0"/>
                <a:hlinkClick r:id="rId4" tooltip="Mississippian culture"/>
              </a:rPr>
              <a:t>Mississippian culture</a:t>
            </a:r>
            <a:r>
              <a:rPr lang="en-US" b="0" i="0" dirty="0">
                <a:solidFill>
                  <a:srgbClr val="202122"/>
                </a:solidFill>
                <a:effectLst/>
                <a:latin typeface="Arial" panose="020B0604020202020204" pitchFamily="34" charset="0"/>
              </a:rPr>
              <a:t> with </a:t>
            </a:r>
            <a:r>
              <a:rPr lang="en-US" b="0" i="0" u="sng" dirty="0">
                <a:solidFill>
                  <a:srgbClr val="3366CC"/>
                </a:solidFill>
                <a:effectLst/>
                <a:latin typeface="Arial" panose="020B0604020202020204" pitchFamily="34" charset="0"/>
                <a:hlinkClick r:id="rId5"/>
              </a:rPr>
              <a:t>complex chiefdom</a:t>
            </a:r>
            <a:r>
              <a:rPr lang="en-US" b="0" i="0" dirty="0">
                <a:solidFill>
                  <a:srgbClr val="202122"/>
                </a:solidFill>
                <a:effectLst/>
                <a:latin typeface="Arial" panose="020B0604020202020204" pitchFamily="34" charset="0"/>
              </a:rPr>
              <a:t> characteristics to have survived long into the period of </a:t>
            </a:r>
            <a:r>
              <a:rPr lang="en-US" b="0" i="0" u="none" strike="noStrike" dirty="0">
                <a:solidFill>
                  <a:srgbClr val="3366CC"/>
                </a:solidFill>
                <a:effectLst/>
                <a:latin typeface="Arial" panose="020B0604020202020204" pitchFamily="34" charset="0"/>
                <a:hlinkClick r:id="rId6" tooltip="European colonization of the Americas"/>
              </a:rPr>
              <a:t>European colonization</a:t>
            </a:r>
            <a:r>
              <a:rPr lang="en-US" b="0" i="0" dirty="0">
                <a:solidFill>
                  <a:srgbClr val="202122"/>
                </a:solidFill>
                <a:effectLst/>
                <a:latin typeface="Arial" panose="020B0604020202020204" pitchFamily="34" charset="0"/>
              </a:rPr>
              <a:t>.</a:t>
            </a:r>
            <a:endParaRPr lang="en-US" dirty="0"/>
          </a:p>
        </p:txBody>
      </p:sp>
      <p:pic>
        <p:nvPicPr>
          <p:cNvPr id="3074" name="Picture 2">
            <a:extLst>
              <a:ext uri="{FF2B5EF4-FFF2-40B4-BE49-F238E27FC236}">
                <a16:creationId xmlns:a16="http://schemas.microsoft.com/office/drawing/2014/main" id="{4CA58D53-FEFF-55CC-CE04-DC9D16AE7D05}"/>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974237" y="1611505"/>
            <a:ext cx="5181600" cy="338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1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161A-2EE9-FD4E-A34C-B4E7EBF41F81}"/>
              </a:ext>
            </a:extLst>
          </p:cNvPr>
          <p:cNvSpPr>
            <a:spLocks noGrp="1"/>
          </p:cNvSpPr>
          <p:nvPr>
            <p:ph type="title"/>
          </p:nvPr>
        </p:nvSpPr>
        <p:spPr/>
        <p:txBody>
          <a:bodyPr/>
          <a:lstStyle/>
          <a:p>
            <a:r>
              <a:rPr lang="en-US" dirty="0"/>
              <a:t>The Three Elementary Forms of Domination</a:t>
            </a:r>
          </a:p>
        </p:txBody>
      </p:sp>
      <p:sp>
        <p:nvSpPr>
          <p:cNvPr id="3" name="Content Placeholder 2">
            <a:extLst>
              <a:ext uri="{FF2B5EF4-FFF2-40B4-BE49-F238E27FC236}">
                <a16:creationId xmlns:a16="http://schemas.microsoft.com/office/drawing/2014/main" id="{F3197BA0-535B-5243-CA97-EBDA07939901}"/>
              </a:ext>
            </a:extLst>
          </p:cNvPr>
          <p:cNvSpPr>
            <a:spLocks noGrp="1"/>
          </p:cNvSpPr>
          <p:nvPr>
            <p:ph sz="half" idx="1"/>
          </p:nvPr>
        </p:nvSpPr>
        <p:spPr/>
        <p:txBody>
          <a:bodyPr>
            <a:normAutofit fontScale="92500" lnSpcReduction="10000"/>
          </a:bodyPr>
          <a:lstStyle/>
          <a:p>
            <a:r>
              <a:rPr lang="en-US" dirty="0"/>
              <a:t>The three primary forms of freedom (a review):  the freedom to move; the freedom to disobey orders; the freedom to reorganize social relations. </a:t>
            </a:r>
          </a:p>
          <a:p>
            <a:r>
              <a:rPr lang="en-US" dirty="0"/>
              <a:t>The three principles or forms of domination or bases for social power are control of violence, control of information, and individual charisma </a:t>
            </a:r>
          </a:p>
        </p:txBody>
      </p:sp>
      <p:sp>
        <p:nvSpPr>
          <p:cNvPr id="4" name="Content Placeholder 3">
            <a:extLst>
              <a:ext uri="{FF2B5EF4-FFF2-40B4-BE49-F238E27FC236}">
                <a16:creationId xmlns:a16="http://schemas.microsoft.com/office/drawing/2014/main" id="{8D487E36-769E-9036-3101-E1A32070E34E}"/>
              </a:ext>
            </a:extLst>
          </p:cNvPr>
          <p:cNvSpPr>
            <a:spLocks noGrp="1"/>
          </p:cNvSpPr>
          <p:nvPr>
            <p:ph sz="half" idx="2"/>
          </p:nvPr>
        </p:nvSpPr>
        <p:spPr/>
        <p:txBody>
          <a:bodyPr>
            <a:normAutofit fontScale="92500" lnSpcReduction="10000"/>
          </a:bodyPr>
          <a:lstStyle/>
          <a:p>
            <a:r>
              <a:rPr lang="en-US" dirty="0"/>
              <a:t>Each of these three principles has become the basis for institutions now seen as foundational to the modern state.  That is why the secret agent has become the mythic symbol of the modern state.  James Bond, with his </a:t>
            </a:r>
            <a:r>
              <a:rPr lang="en-US" dirty="0" err="1"/>
              <a:t>licence</a:t>
            </a:r>
            <a:r>
              <a:rPr lang="en-US" dirty="0"/>
              <a:t> to kill, combines charisma, secrecy and power to use unaccountable violence, underpinned by a great bureaucratic machine.  [DE, pp. 363-366].</a:t>
            </a:r>
          </a:p>
        </p:txBody>
      </p:sp>
    </p:spTree>
    <p:extLst>
      <p:ext uri="{BB962C8B-B14F-4D97-AF65-F5344CB8AC3E}">
        <p14:creationId xmlns:p14="http://schemas.microsoft.com/office/powerpoint/2010/main" val="48305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BF9-9B25-054B-904C-C1F956FE7FFD}"/>
              </a:ext>
            </a:extLst>
          </p:cNvPr>
          <p:cNvSpPr>
            <a:spLocks noGrp="1"/>
          </p:cNvSpPr>
          <p:nvPr>
            <p:ph type="title"/>
          </p:nvPr>
        </p:nvSpPr>
        <p:spPr>
          <a:xfrm>
            <a:off x="0" y="1"/>
            <a:ext cx="12192000" cy="681036"/>
          </a:xfrm>
        </p:spPr>
        <p:txBody>
          <a:bodyPr>
            <a:normAutofit fontScale="90000"/>
          </a:bodyPr>
          <a:lstStyle/>
          <a:p>
            <a:r>
              <a:rPr lang="en-US" dirty="0"/>
              <a:t>Aztec imperial expansion as an expression of gender roles</a:t>
            </a:r>
          </a:p>
        </p:txBody>
      </p:sp>
      <p:sp>
        <p:nvSpPr>
          <p:cNvPr id="3" name="Content Placeholder 2">
            <a:extLst>
              <a:ext uri="{FF2B5EF4-FFF2-40B4-BE49-F238E27FC236}">
                <a16:creationId xmlns:a16="http://schemas.microsoft.com/office/drawing/2014/main" id="{3457E06D-E031-F96A-F759-01D256D05A06}"/>
              </a:ext>
            </a:extLst>
          </p:cNvPr>
          <p:cNvSpPr>
            <a:spLocks noGrp="1"/>
          </p:cNvSpPr>
          <p:nvPr>
            <p:ph sz="half" idx="1"/>
          </p:nvPr>
        </p:nvSpPr>
        <p:spPr>
          <a:xfrm>
            <a:off x="-1" y="557939"/>
            <a:ext cx="9292755" cy="6300060"/>
          </a:xfrm>
        </p:spPr>
        <p:txBody>
          <a:bodyPr>
            <a:normAutofit fontScale="70000" lnSpcReduction="20000"/>
          </a:bodyPr>
          <a:lstStyle/>
          <a:p>
            <a:r>
              <a:rPr lang="en-US" dirty="0"/>
              <a:t>Regarding the raising of children in the Aztec capital of Tenochtitlan, shortly before it fell to Spanish forces (1519-1521).   At birth boys were given a shield with four arrows.  The midwife prayed that they might be courageous warriors.  They were presented four times to the sun and told of the uncertainties of life and the need to go to war.  Girls…were given spindles and shuttles as a symbol of their future dedication to homely tasks.  Women still occupied important positions in Tenochtitlan as merchants, doctors and priestesses; but they were excluded from an ascendant class of aristocrats whose power was based on warfare, predation and tribute.  Certain lines of evidence, such as the obligation for high-ranking advisors at court to take on the cultic role of </a:t>
            </a:r>
            <a:r>
              <a:rPr lang="en-US" dirty="0" err="1"/>
              <a:t>Cihuacoatl</a:t>
            </a:r>
            <a:r>
              <a:rPr lang="en-US" dirty="0"/>
              <a:t>—or Snake Woman—suggest that this erosion of female political power was fairly recent.  In any case, masculinity, often expressed through sexual violence, became part of the dynamics of imperial expansion.  The rape and enslavement of conquered women were </a:t>
            </a:r>
            <a:r>
              <a:rPr lang="en-US" dirty="0" err="1"/>
              <a:t>maong</a:t>
            </a:r>
            <a:r>
              <a:rPr lang="en-US" dirty="0"/>
              <a:t> the primary </a:t>
            </a:r>
            <a:r>
              <a:rPr lang="en-US" dirty="0" err="1"/>
              <a:t>girevances</a:t>
            </a:r>
            <a:r>
              <a:rPr lang="en-US" dirty="0"/>
              <a:t> </a:t>
            </a:r>
            <a:r>
              <a:rPr lang="en-US" dirty="0" err="1"/>
              <a:t>repoted</a:t>
            </a:r>
            <a:r>
              <a:rPr lang="en-US" dirty="0"/>
              <a:t> to Cortes and his men by Aztec </a:t>
            </a:r>
            <a:r>
              <a:rPr lang="en-US" dirty="0" err="1"/>
              <a:t>subjecgs</a:t>
            </a:r>
            <a:r>
              <a:rPr lang="en-US" dirty="0"/>
              <a:t> in Veracruz. </a:t>
            </a:r>
          </a:p>
          <a:p>
            <a:r>
              <a:rPr lang="en-US" dirty="0"/>
              <a:t>Sculpture, Wikipedia:  </a:t>
            </a:r>
            <a:r>
              <a:rPr lang="en-US" b="0" i="0" dirty="0">
                <a:solidFill>
                  <a:srgbClr val="202122"/>
                </a:solidFill>
                <a:effectLst/>
                <a:latin typeface="Arial" panose="020B0604020202020204" pitchFamily="34" charset="0"/>
              </a:rPr>
              <a:t>Stone statue of </a:t>
            </a:r>
            <a:r>
              <a:rPr lang="en-US" b="0" i="0" dirty="0" err="1">
                <a:solidFill>
                  <a:srgbClr val="202122"/>
                </a:solidFill>
                <a:effectLst/>
                <a:latin typeface="Arial" panose="020B0604020202020204" pitchFamily="34" charset="0"/>
              </a:rPr>
              <a:t>Cihuacōātl</a:t>
            </a:r>
            <a:r>
              <a:rPr lang="en-US" b="0" i="0" dirty="0">
                <a:solidFill>
                  <a:srgbClr val="202122"/>
                </a:solidFill>
                <a:effectLst/>
                <a:latin typeface="Arial" panose="020B0604020202020204" pitchFamily="34" charset="0"/>
              </a:rPr>
              <a:t>, or Snake woman, showing her framed by the mouth of a serpent, holding an ear of </a:t>
            </a:r>
            <a:r>
              <a:rPr lang="en-US" b="0" i="0" u="sng" dirty="0">
                <a:solidFill>
                  <a:srgbClr val="FAA700"/>
                </a:solidFill>
                <a:effectLst/>
                <a:latin typeface="Arial" panose="020B0604020202020204" pitchFamily="34" charset="0"/>
                <a:hlinkClick r:id="rId2" tooltip="Maize"/>
              </a:rPr>
              <a:t>maize</a:t>
            </a:r>
            <a:r>
              <a:rPr lang="en-US" b="0" i="0" dirty="0">
                <a:solidFill>
                  <a:srgbClr val="202122"/>
                </a:solidFill>
                <a:effectLst/>
                <a:latin typeface="Arial" panose="020B0604020202020204" pitchFamily="34" charset="0"/>
              </a:rPr>
              <a:t> in her left hand.</a:t>
            </a:r>
            <a:r>
              <a:rPr lang="en-US" b="1" i="0" dirty="0">
                <a:solidFill>
                  <a:srgbClr val="202122"/>
                </a:solidFill>
                <a:effectLst/>
                <a:latin typeface="Arial" panose="020B0604020202020204" pitchFamily="34" charset="0"/>
              </a:rPr>
              <a:t> </a:t>
            </a:r>
            <a:r>
              <a:rPr lang="en-US" b="1" i="0" dirty="0" err="1">
                <a:solidFill>
                  <a:srgbClr val="202122"/>
                </a:solidFill>
                <a:effectLst/>
                <a:latin typeface="Arial" panose="020B0604020202020204" pitchFamily="34" charset="0"/>
              </a:rPr>
              <a:t>Cihuacóatl</a:t>
            </a:r>
            <a:r>
              <a:rPr lang="en-US" b="0" i="0" dirty="0">
                <a:solidFill>
                  <a:srgbClr val="202122"/>
                </a:solidFill>
                <a:effectLst/>
                <a:latin typeface="Arial" panose="020B0604020202020204" pitchFamily="34" charset="0"/>
              </a:rPr>
              <a:t> was one of a number of motherhood and fertility goddesses. </a:t>
            </a:r>
            <a:r>
              <a:rPr lang="en-US" b="0" i="0" dirty="0" err="1">
                <a:solidFill>
                  <a:srgbClr val="202122"/>
                </a:solidFill>
                <a:effectLst/>
                <a:latin typeface="Arial" panose="020B0604020202020204" pitchFamily="34" charset="0"/>
              </a:rPr>
              <a:t>Cihuacōātl</a:t>
            </a:r>
            <a:r>
              <a:rPr lang="en-US" b="0" i="0" dirty="0">
                <a:solidFill>
                  <a:srgbClr val="202122"/>
                </a:solidFill>
                <a:effectLst/>
                <a:latin typeface="Arial" panose="020B0604020202020204" pitchFamily="34" charset="0"/>
              </a:rPr>
              <a:t> was sometimes known as </a:t>
            </a:r>
            <a:r>
              <a:rPr lang="en-US" b="0" i="0" dirty="0" err="1">
                <a:solidFill>
                  <a:srgbClr val="202122"/>
                </a:solidFill>
                <a:effectLst/>
                <a:latin typeface="Arial" panose="020B0604020202020204" pitchFamily="34" charset="0"/>
              </a:rPr>
              <a:t>Quilaztli</a:t>
            </a:r>
            <a:r>
              <a:rPr lang="en-US" b="0" i="0" dirty="0">
                <a:solidFill>
                  <a:srgbClr val="202122"/>
                </a:solidFill>
                <a:effectLst/>
                <a:latin typeface="Arial" panose="020B0604020202020204" pitchFamily="34" charset="0"/>
              </a:rPr>
              <a:t>. She helped the patron god of the priests, related to the Sun, Venus, merchants, arts, crafts, knowledge and learning,  </a:t>
            </a:r>
            <a:r>
              <a:rPr lang="en-US" b="0" i="0" u="none" strike="noStrike" dirty="0">
                <a:solidFill>
                  <a:srgbClr val="3366CC"/>
                </a:solidFill>
                <a:effectLst/>
                <a:latin typeface="Arial" panose="020B0604020202020204" pitchFamily="34" charset="0"/>
                <a:hlinkClick r:id="rId3" tooltip="Quetzalcoatl"/>
              </a:rPr>
              <a:t>Quetzalcoatl</a:t>
            </a:r>
            <a:r>
              <a:rPr lang="en-US" b="0" i="0" u="none" strike="noStrike" dirty="0">
                <a:solidFill>
                  <a:srgbClr val="3366CC"/>
                </a:solidFill>
                <a:effectLst/>
                <a:latin typeface="Arial" panose="020B0604020202020204" pitchFamily="34" charset="0"/>
              </a:rPr>
              <a:t>,</a:t>
            </a:r>
            <a:r>
              <a:rPr lang="en-US" b="0" i="0" dirty="0">
                <a:solidFill>
                  <a:srgbClr val="202122"/>
                </a:solidFill>
                <a:effectLst/>
                <a:latin typeface="Arial" panose="020B0604020202020204" pitchFamily="34" charset="0"/>
              </a:rPr>
              <a:t> to create the current race of humanity by grinding up </a:t>
            </a:r>
            <a:r>
              <a:rPr lang="en-US" b="0" i="0" u="none" strike="noStrike" dirty="0">
                <a:solidFill>
                  <a:srgbClr val="3366CC"/>
                </a:solidFill>
                <a:effectLst/>
                <a:latin typeface="Arial" panose="020B0604020202020204" pitchFamily="34" charset="0"/>
                <a:hlinkClick r:id="rId4" tooltip="Bone"/>
              </a:rPr>
              <a:t>bones</a:t>
            </a:r>
            <a:r>
              <a:rPr lang="en-US" b="0" i="0" dirty="0">
                <a:solidFill>
                  <a:srgbClr val="202122"/>
                </a:solidFill>
                <a:effectLst/>
                <a:latin typeface="Arial" panose="020B0604020202020204" pitchFamily="34" charset="0"/>
              </a:rPr>
              <a:t> from the </a:t>
            </a:r>
            <a:r>
              <a:rPr lang="en-US" b="0" i="0" u="none" strike="noStrike" dirty="0">
                <a:solidFill>
                  <a:srgbClr val="3366CC"/>
                </a:solidFill>
                <a:effectLst/>
                <a:latin typeface="Arial" panose="020B0604020202020204" pitchFamily="34" charset="0"/>
                <a:hlinkClick r:id="rId5" tooltip="Five Suns"/>
              </a:rPr>
              <a:t>previous ages</a:t>
            </a:r>
            <a:r>
              <a:rPr lang="en-US" b="0" i="0" dirty="0">
                <a:solidFill>
                  <a:srgbClr val="202122"/>
                </a:solidFill>
                <a:effectLst/>
                <a:latin typeface="Arial" panose="020B0604020202020204" pitchFamily="34" charset="0"/>
              </a:rPr>
              <a:t>, and mixing it with his </a:t>
            </a:r>
            <a:r>
              <a:rPr lang="en-US" b="0" i="0" u="none" strike="noStrike" dirty="0">
                <a:solidFill>
                  <a:srgbClr val="3366CC"/>
                </a:solidFill>
                <a:effectLst/>
                <a:latin typeface="Arial" panose="020B0604020202020204" pitchFamily="34" charset="0"/>
                <a:hlinkClick r:id="rId6" tooltip="Blood"/>
              </a:rPr>
              <a:t>blood</a:t>
            </a:r>
            <a:r>
              <a:rPr lang="en-US" b="0" i="0" dirty="0">
                <a:solidFill>
                  <a:srgbClr val="202122"/>
                </a:solidFill>
                <a:effectLst/>
                <a:latin typeface="Arial" panose="020B0604020202020204" pitchFamily="34" charset="0"/>
              </a:rPr>
              <a:t>. Although she was sometimes depicted as a young woman, similar to the goddess of fertility, beauty a</a:t>
            </a:r>
            <a:r>
              <a:rPr lang="en-US" b="0" i="0" dirty="0">
                <a:solidFill>
                  <a:srgbClr val="202122"/>
                </a:solidFill>
                <a:effectLst/>
                <a:latin typeface="Arial" panose="020B0604020202020204" pitchFamily="34" charset="0"/>
                <a:hlinkClick r:id="rId7" tooltip="Xōchiquetzal"/>
              </a:rPr>
              <a:t>nd</a:t>
            </a:r>
            <a:r>
              <a:rPr lang="en-US" b="0" i="0" dirty="0">
                <a:solidFill>
                  <a:srgbClr val="202122"/>
                </a:solidFill>
                <a:effectLst/>
                <a:latin typeface="Arial" panose="020B0604020202020204" pitchFamily="34" charset="0"/>
              </a:rPr>
              <a:t> love, </a:t>
            </a:r>
            <a:r>
              <a:rPr lang="en-US" b="0" i="0" u="none" strike="noStrike" dirty="0" err="1">
                <a:solidFill>
                  <a:srgbClr val="3366CC"/>
                </a:solidFill>
                <a:effectLst/>
                <a:latin typeface="Arial" panose="020B0604020202020204" pitchFamily="34" charset="0"/>
                <a:hlinkClick r:id="rId7" tooltip="Xōchiquetzal"/>
              </a:rPr>
              <a:t>Xōchiquetzal</a:t>
            </a:r>
            <a:r>
              <a:rPr lang="en-US" b="0" i="0" dirty="0">
                <a:solidFill>
                  <a:srgbClr val="202122"/>
                </a:solidFill>
                <a:effectLst/>
                <a:latin typeface="Arial" panose="020B0604020202020204" pitchFamily="34" charset="0"/>
              </a:rPr>
              <a:t>, she is more often shown as a fierce skull-faced old woman carrying the spears and shield of a warrior.</a:t>
            </a:r>
            <a:endParaRPr lang="en-US" dirty="0"/>
          </a:p>
        </p:txBody>
      </p:sp>
      <p:pic>
        <p:nvPicPr>
          <p:cNvPr id="2050" name="Picture 2">
            <a:extLst>
              <a:ext uri="{FF2B5EF4-FFF2-40B4-BE49-F238E27FC236}">
                <a16:creationId xmlns:a16="http://schemas.microsoft.com/office/drawing/2014/main" id="{8B4EF141-9044-03BD-0025-4FB310431A12}"/>
              </a:ext>
            </a:extLst>
          </p:cNvPr>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9292755" y="1030045"/>
            <a:ext cx="2950900" cy="514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3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7052-DA9B-AB8A-4E90-6F2AA95CD2AB}"/>
              </a:ext>
            </a:extLst>
          </p:cNvPr>
          <p:cNvSpPr>
            <a:spLocks noGrp="1"/>
          </p:cNvSpPr>
          <p:nvPr>
            <p:ph type="title"/>
          </p:nvPr>
        </p:nvSpPr>
        <p:spPr>
          <a:xfrm>
            <a:off x="0" y="1"/>
            <a:ext cx="12192000" cy="557938"/>
          </a:xfrm>
        </p:spPr>
        <p:txBody>
          <a:bodyPr>
            <a:normAutofit fontScale="90000"/>
          </a:bodyPr>
          <a:lstStyle/>
          <a:p>
            <a:r>
              <a:rPr lang="en-US" dirty="0"/>
              <a:t>The Inca had absolute power</a:t>
            </a:r>
          </a:p>
        </p:txBody>
      </p:sp>
      <p:sp>
        <p:nvSpPr>
          <p:cNvPr id="3" name="Content Placeholder 2">
            <a:extLst>
              <a:ext uri="{FF2B5EF4-FFF2-40B4-BE49-F238E27FC236}">
                <a16:creationId xmlns:a16="http://schemas.microsoft.com/office/drawing/2014/main" id="{F8155ECC-909C-4C3E-FEFB-B6B07578E02D}"/>
              </a:ext>
            </a:extLst>
          </p:cNvPr>
          <p:cNvSpPr>
            <a:spLocks noGrp="1"/>
          </p:cNvSpPr>
          <p:nvPr>
            <p:ph sz="half" idx="1"/>
          </p:nvPr>
        </p:nvSpPr>
        <p:spPr>
          <a:xfrm>
            <a:off x="0" y="501112"/>
            <a:ext cx="6544158" cy="6426630"/>
          </a:xfrm>
        </p:spPr>
        <p:txBody>
          <a:bodyPr>
            <a:normAutofit fontScale="62500" lnSpcReduction="20000"/>
          </a:bodyPr>
          <a:lstStyle/>
          <a:p>
            <a:r>
              <a:rPr lang="en-US" b="0" i="0" dirty="0">
                <a:solidFill>
                  <a:srgbClr val="202122"/>
                </a:solidFill>
                <a:effectLst/>
                <a:latin typeface="Arial" panose="020B0604020202020204" pitchFamily="34" charset="0"/>
              </a:rPr>
              <a:t>The </a:t>
            </a:r>
            <a:r>
              <a:rPr lang="en-US" b="1" i="0" dirty="0">
                <a:solidFill>
                  <a:srgbClr val="202122"/>
                </a:solidFill>
                <a:effectLst/>
                <a:latin typeface="Arial" panose="020B0604020202020204" pitchFamily="34" charset="0"/>
              </a:rPr>
              <a:t>Sapa Inca</a:t>
            </a:r>
            <a:r>
              <a:rPr lang="en-US" b="0" i="0" dirty="0">
                <a:solidFill>
                  <a:srgbClr val="202122"/>
                </a:solidFill>
                <a:effectLst/>
                <a:latin typeface="Arial" panose="020B0604020202020204" pitchFamily="34" charset="0"/>
              </a:rPr>
              <a:t> (from </a:t>
            </a:r>
            <a:r>
              <a:rPr lang="en-US" b="0" i="0" u="none" strike="noStrike" dirty="0">
                <a:solidFill>
                  <a:srgbClr val="3366CC"/>
                </a:solidFill>
                <a:effectLst/>
                <a:latin typeface="Arial" panose="020B0604020202020204" pitchFamily="34" charset="0"/>
                <a:hlinkClick r:id="rId2" tooltip="Quechua language"/>
              </a:rPr>
              <a:t>Quechua</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Sapa Inka</a:t>
            </a:r>
            <a:r>
              <a:rPr lang="en-US" b="0" i="0" dirty="0">
                <a:solidFill>
                  <a:srgbClr val="202122"/>
                </a:solidFill>
                <a:effectLst/>
                <a:latin typeface="Arial" panose="020B0604020202020204" pitchFamily="34" charset="0"/>
              </a:rPr>
              <a:t> "the only emperor") was the </a:t>
            </a:r>
            <a:r>
              <a:rPr lang="en-US" b="0" i="0" u="none" strike="noStrike" dirty="0">
                <a:solidFill>
                  <a:srgbClr val="3366CC"/>
                </a:solidFill>
                <a:effectLst/>
                <a:latin typeface="Arial" panose="020B0604020202020204" pitchFamily="34" charset="0"/>
                <a:hlinkClick r:id="rId3" tooltip="Monarch"/>
              </a:rPr>
              <a:t>monarch</a:t>
            </a:r>
            <a:r>
              <a:rPr lang="en-US" b="0" i="0" dirty="0">
                <a:solidFill>
                  <a:srgbClr val="202122"/>
                </a:solidFill>
                <a:effectLst/>
                <a:latin typeface="Arial" panose="020B0604020202020204" pitchFamily="34" charset="0"/>
              </a:rPr>
              <a:t> of the </a:t>
            </a:r>
            <a:r>
              <a:rPr lang="en-US" b="0" i="0" u="none" strike="noStrike" dirty="0">
                <a:solidFill>
                  <a:srgbClr val="3366CC"/>
                </a:solidFill>
                <a:effectLst/>
                <a:latin typeface="Arial" panose="020B0604020202020204" pitchFamily="34" charset="0"/>
                <a:hlinkClick r:id="rId4" tooltip="Inca Empire"/>
              </a:rPr>
              <a:t>Inca Empire</a:t>
            </a:r>
            <a:r>
              <a:rPr lang="en-US" b="0" i="0" dirty="0">
                <a:solidFill>
                  <a:srgbClr val="202122"/>
                </a:solidFill>
                <a:effectLst/>
                <a:latin typeface="Arial" panose="020B0604020202020204" pitchFamily="34" charset="0"/>
              </a:rPr>
              <a:t> (</a:t>
            </a:r>
            <a:r>
              <a:rPr lang="en-US" b="0" i="1" dirty="0" err="1">
                <a:solidFill>
                  <a:srgbClr val="202122"/>
                </a:solidFill>
                <a:effectLst/>
                <a:latin typeface="Arial" panose="020B0604020202020204" pitchFamily="34" charset="0"/>
              </a:rPr>
              <a:t>Tawantinsuyu</a:t>
            </a:r>
            <a:r>
              <a:rPr lang="en-US" b="0" i="0" dirty="0">
                <a:solidFill>
                  <a:srgbClr val="202122"/>
                </a:solidFill>
                <a:effectLst/>
                <a:latin typeface="Arial" panose="020B0604020202020204" pitchFamily="34" charset="0"/>
              </a:rPr>
              <a:t>), as well as ruler of the earlier </a:t>
            </a:r>
            <a:r>
              <a:rPr lang="en-US" b="0" i="0" u="none" strike="noStrike" dirty="0">
                <a:solidFill>
                  <a:srgbClr val="3366CC"/>
                </a:solidFill>
                <a:effectLst/>
                <a:latin typeface="Arial" panose="020B0604020202020204" pitchFamily="34" charset="0"/>
                <a:hlinkClick r:id="rId5" tooltip="Kingdom of Cusco"/>
              </a:rPr>
              <a:t>Kingdom of Cusco</a:t>
            </a:r>
            <a:r>
              <a:rPr lang="en-US" b="0" i="0" dirty="0">
                <a:solidFill>
                  <a:srgbClr val="202122"/>
                </a:solidFill>
                <a:effectLst/>
                <a:latin typeface="Arial" panose="020B0604020202020204" pitchFamily="34" charset="0"/>
              </a:rPr>
              <a:t> and the later </a:t>
            </a:r>
            <a:r>
              <a:rPr lang="en-US" b="0" i="0" u="none" strike="noStrike" dirty="0">
                <a:solidFill>
                  <a:srgbClr val="3366CC"/>
                </a:solidFill>
                <a:effectLst/>
                <a:latin typeface="Arial" panose="020B0604020202020204" pitchFamily="34" charset="0"/>
                <a:hlinkClick r:id="rId6" tooltip="Neo-Inca State"/>
              </a:rPr>
              <a:t>Neo-Inca State</a:t>
            </a:r>
            <a:r>
              <a:rPr lang="en-US" b="0" i="0" dirty="0">
                <a:solidFill>
                  <a:srgbClr val="202122"/>
                </a:solidFill>
                <a:effectLst/>
                <a:latin typeface="Arial" panose="020B0604020202020204" pitchFamily="34" charset="0"/>
              </a:rPr>
              <a:t>. Being a god, the Sapa Inca never really died.  The bodies of former kings were preserved, wrapped and mummified, much like pharaohs of ancient Egypt; like the pharaohs too, they held court from beyond the grave, receiving regular offerings of food and clothing from their former rural estates.  They were also brought out to attend public events and sponsored festivals.  One reason why each new ruler was obliged to expand the empire was that they only inherited the old ruler’s army.  His court, lands and retainers remained in the dead Inca’s hands.  </a:t>
            </a:r>
            <a:r>
              <a:rPr lang="en-US" b="0" i="0" dirty="0" err="1">
                <a:solidFill>
                  <a:srgbClr val="202122"/>
                </a:solidFill>
                <a:effectLst/>
                <a:latin typeface="Arial" panose="020B0604020202020204" pitchFamily="34" charset="0"/>
              </a:rPr>
              <a:t>Ths</a:t>
            </a:r>
            <a:r>
              <a:rPr lang="en-US" b="0" i="0" dirty="0">
                <a:solidFill>
                  <a:srgbClr val="202122"/>
                </a:solidFill>
                <a:effectLst/>
                <a:latin typeface="Arial" panose="020B0604020202020204" pitchFamily="34" charset="0"/>
              </a:rPr>
              <a:t> extraordinary concentration of power around the Inca’s body had a flip side:  royal authority was extremely difficult to delegate.  {DE, pp. 373-374].</a:t>
            </a:r>
            <a:endParaRPr lang="en-US" dirty="0"/>
          </a:p>
          <a:p>
            <a:r>
              <a:rPr lang="en-US" dirty="0"/>
              <a:t>Painting (Luis Montero 1826-1869), Wikipedia:  </a:t>
            </a:r>
            <a:r>
              <a:rPr lang="en-US" b="0" i="0" u="none" strike="noStrike" dirty="0">
                <a:solidFill>
                  <a:srgbClr val="3366CC"/>
                </a:solidFill>
                <a:effectLst/>
                <a:latin typeface="Arial" panose="020B0604020202020204" pitchFamily="34" charset="0"/>
                <a:hlinkClick r:id="rId7" tooltip="Atahualpa"/>
              </a:rPr>
              <a:t>Atahualpa</a:t>
            </a:r>
            <a:r>
              <a:rPr lang="en-US" b="0" i="0" dirty="0">
                <a:solidFill>
                  <a:srgbClr val="202122"/>
                </a:solidFill>
                <a:effectLst/>
                <a:latin typeface="Arial" panose="020B0604020202020204" pitchFamily="34" charset="0"/>
              </a:rPr>
              <a:t>, the last </a:t>
            </a:r>
            <a:r>
              <a:rPr lang="en-US" b="0" i="0" u="none" strike="noStrike" dirty="0">
                <a:solidFill>
                  <a:srgbClr val="3366CC"/>
                </a:solidFill>
                <a:effectLst/>
                <a:latin typeface="Arial" panose="020B0604020202020204" pitchFamily="34" charset="0"/>
                <a:hlinkClick r:id="rId8" tooltip="Sapa Inca"/>
              </a:rPr>
              <a:t>Sapa Inca</a:t>
            </a:r>
            <a:r>
              <a:rPr lang="en-US" b="0" i="0" dirty="0">
                <a:solidFill>
                  <a:srgbClr val="202122"/>
                </a:solidFill>
                <a:effectLst/>
                <a:latin typeface="Arial" panose="020B0604020202020204" pitchFamily="34" charset="0"/>
              </a:rPr>
              <a:t> of the empire, was executed by the Spanish on 29 August 1533. While the term </a:t>
            </a:r>
            <a:r>
              <a:rPr lang="en-US" b="0" i="1" dirty="0">
                <a:solidFill>
                  <a:srgbClr val="202122"/>
                </a:solidFill>
                <a:effectLst/>
                <a:latin typeface="Arial" panose="020B0604020202020204" pitchFamily="34" charset="0"/>
              </a:rPr>
              <a:t>Inka</a:t>
            </a:r>
            <a:r>
              <a:rPr lang="en-US" b="0" i="0" dirty="0">
                <a:solidFill>
                  <a:srgbClr val="202122"/>
                </a:solidFill>
                <a:effectLst/>
                <a:latin typeface="Arial" panose="020B0604020202020204" pitchFamily="34" charset="0"/>
              </a:rPr>
              <a:t> nowadays is translated as "ruler" or "lord" in Quechua, this term does not simply refer to the "King" of the </a:t>
            </a:r>
            <a:r>
              <a:rPr lang="en-US" b="0" i="0" dirty="0" err="1">
                <a:solidFill>
                  <a:srgbClr val="202122"/>
                </a:solidFill>
                <a:effectLst/>
                <a:latin typeface="Arial" panose="020B0604020202020204" pitchFamily="34" charset="0"/>
              </a:rPr>
              <a:t>Tawantinsuyu</a:t>
            </a:r>
            <a:r>
              <a:rPr lang="en-US" b="0" i="0" dirty="0">
                <a:solidFill>
                  <a:srgbClr val="202122"/>
                </a:solidFill>
                <a:effectLst/>
                <a:latin typeface="Arial" panose="020B0604020202020204" pitchFamily="34" charset="0"/>
              </a:rPr>
              <a:t> (Realm of the Four Parts) or </a:t>
            </a:r>
            <a:r>
              <a:rPr lang="en-US" b="0" i="1" u="none" strike="noStrike" dirty="0">
                <a:solidFill>
                  <a:srgbClr val="3366CC"/>
                </a:solidFill>
                <a:effectLst/>
                <a:latin typeface="Arial" panose="020B0604020202020204" pitchFamily="34" charset="0"/>
                <a:hlinkClick r:id="rId8" tooltip="Sapa Inca"/>
              </a:rPr>
              <a:t>Sapa Inka</a:t>
            </a:r>
            <a:r>
              <a:rPr lang="en-US" b="0" i="0" dirty="0">
                <a:solidFill>
                  <a:srgbClr val="202122"/>
                </a:solidFill>
                <a:effectLst/>
                <a:latin typeface="Arial" panose="020B0604020202020204" pitchFamily="34" charset="0"/>
              </a:rPr>
              <a:t> but also to the Inca nobles, and some theorize its meaning could be broader.</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In that sense, the Inca nobles were a small percentage of the total population of the empire, probably numbering only 15,000 to 40,000, but ruling a population of around 10 million people.</a:t>
            </a:r>
            <a:endParaRPr lang="en-US" dirty="0"/>
          </a:p>
        </p:txBody>
      </p:sp>
      <p:pic>
        <p:nvPicPr>
          <p:cNvPr id="3074" name="Picture 2">
            <a:extLst>
              <a:ext uri="{FF2B5EF4-FFF2-40B4-BE49-F238E27FC236}">
                <a16:creationId xmlns:a16="http://schemas.microsoft.com/office/drawing/2014/main" id="{313C7B1D-B190-76B9-FD5F-18CC8159865D}"/>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6544158" y="707799"/>
            <a:ext cx="5657287" cy="368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0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0D1E-60F9-0062-30AE-2913E19A66CA}"/>
              </a:ext>
            </a:extLst>
          </p:cNvPr>
          <p:cNvSpPr>
            <a:spLocks noGrp="1"/>
          </p:cNvSpPr>
          <p:nvPr>
            <p:ph type="title"/>
          </p:nvPr>
        </p:nvSpPr>
        <p:spPr>
          <a:xfrm>
            <a:off x="-36163" y="1"/>
            <a:ext cx="12228163" cy="563104"/>
          </a:xfrm>
        </p:spPr>
        <p:txBody>
          <a:bodyPr>
            <a:normAutofit fontScale="90000"/>
          </a:bodyPr>
          <a:lstStyle/>
          <a:p>
            <a:r>
              <a:rPr lang="en-US" dirty="0"/>
              <a:t>Ayllu, the family clan</a:t>
            </a:r>
          </a:p>
        </p:txBody>
      </p:sp>
      <p:sp>
        <p:nvSpPr>
          <p:cNvPr id="3" name="Content Placeholder 2">
            <a:extLst>
              <a:ext uri="{FF2B5EF4-FFF2-40B4-BE49-F238E27FC236}">
                <a16:creationId xmlns:a16="http://schemas.microsoft.com/office/drawing/2014/main" id="{E7FD9180-70B3-9221-555C-8A83C1016D67}"/>
              </a:ext>
            </a:extLst>
          </p:cNvPr>
          <p:cNvSpPr>
            <a:spLocks noGrp="1"/>
          </p:cNvSpPr>
          <p:nvPr>
            <p:ph sz="half" idx="1"/>
          </p:nvPr>
        </p:nvSpPr>
        <p:spPr>
          <a:xfrm>
            <a:off x="-36163" y="526943"/>
            <a:ext cx="7546482" cy="6331058"/>
          </a:xfrm>
        </p:spPr>
        <p:txBody>
          <a:bodyPr>
            <a:normAutofit fontScale="62500" lnSpcReduction="20000"/>
          </a:bodyPr>
          <a:lstStyle/>
          <a:p>
            <a:pPr algn="l"/>
            <a:r>
              <a:rPr lang="en-US" b="0" i="0" dirty="0">
                <a:solidFill>
                  <a:srgbClr val="202122"/>
                </a:solidFill>
                <a:effectLst/>
                <a:latin typeface="Arial" panose="020B0604020202020204" pitchFamily="34" charset="0"/>
              </a:rPr>
              <a:t>The </a:t>
            </a:r>
            <a:r>
              <a:rPr lang="en-US" b="1" i="1" dirty="0">
                <a:solidFill>
                  <a:srgbClr val="202122"/>
                </a:solidFill>
                <a:effectLst/>
                <a:latin typeface="Arial" panose="020B0604020202020204" pitchFamily="34" charset="0"/>
              </a:rPr>
              <a:t>ayllu</a:t>
            </a:r>
            <a:r>
              <a:rPr lang="en-US" b="0" i="0" dirty="0">
                <a:solidFill>
                  <a:srgbClr val="202122"/>
                </a:solidFill>
                <a:effectLst/>
                <a:latin typeface="Arial" panose="020B0604020202020204" pitchFamily="34" charset="0"/>
              </a:rPr>
              <a:t>, a family clan, </a:t>
            </a:r>
            <a:r>
              <a:rPr lang="en-US" dirty="0">
                <a:solidFill>
                  <a:srgbClr val="202122"/>
                </a:solidFill>
                <a:latin typeface="Arial" panose="020B0604020202020204" pitchFamily="34" charset="0"/>
              </a:rPr>
              <a:t>was based on a strong principle of equality, their members </a:t>
            </a:r>
            <a:r>
              <a:rPr lang="en-US" dirty="0" err="1">
                <a:solidFill>
                  <a:srgbClr val="202122"/>
                </a:solidFill>
                <a:latin typeface="Arial" panose="020B0604020202020204" pitchFamily="34" charset="0"/>
              </a:rPr>
              <a:t>lierally</a:t>
            </a:r>
            <a:r>
              <a:rPr lang="en-US" dirty="0">
                <a:solidFill>
                  <a:srgbClr val="202122"/>
                </a:solidFill>
                <a:latin typeface="Arial" panose="020B0604020202020204" pitchFamily="34" charset="0"/>
              </a:rPr>
              <a:t> wore uniforms, with each valley having its own traditional design of cloth, and </a:t>
            </a:r>
            <a:r>
              <a:rPr lang="en-US" b="0" i="0" dirty="0">
                <a:solidFill>
                  <a:srgbClr val="202122"/>
                </a:solidFill>
                <a:effectLst/>
                <a:latin typeface="Arial" panose="020B0604020202020204" pitchFamily="34" charset="0"/>
              </a:rPr>
              <a:t>is the traditional form of a </a:t>
            </a:r>
            <a:r>
              <a:rPr lang="en-US" b="0" i="0" u="none" strike="noStrike" dirty="0">
                <a:solidFill>
                  <a:srgbClr val="3366CC"/>
                </a:solidFill>
                <a:effectLst/>
                <a:latin typeface="Arial" panose="020B0604020202020204" pitchFamily="34" charset="0"/>
                <a:hlinkClick r:id="rId2" tooltip="Community"/>
              </a:rPr>
              <a:t>community</a:t>
            </a:r>
            <a:r>
              <a:rPr lang="en-US" b="0" i="0" dirty="0">
                <a:solidFill>
                  <a:srgbClr val="202122"/>
                </a:solidFill>
                <a:effectLst/>
                <a:latin typeface="Arial" panose="020B0604020202020204" pitchFamily="34" charset="0"/>
              </a:rPr>
              <a:t> in the </a:t>
            </a:r>
            <a:r>
              <a:rPr lang="en-US" b="0" i="0" u="none" strike="noStrike" dirty="0">
                <a:solidFill>
                  <a:srgbClr val="3366CC"/>
                </a:solidFill>
                <a:effectLst/>
                <a:latin typeface="Arial" panose="020B0604020202020204" pitchFamily="34" charset="0"/>
                <a:hlinkClick r:id="rId3" tooltip="Andes"/>
              </a:rPr>
              <a:t>Andes</a:t>
            </a:r>
            <a:r>
              <a:rPr lang="en-US" b="0" i="0" dirty="0">
                <a:solidFill>
                  <a:srgbClr val="202122"/>
                </a:solidFill>
                <a:effectLst/>
                <a:latin typeface="Arial" panose="020B0604020202020204" pitchFamily="34" charset="0"/>
              </a:rPr>
              <a:t>, especially among </a:t>
            </a:r>
            <a:r>
              <a:rPr lang="en-US" b="0" i="0" u="none" strike="noStrike" dirty="0">
                <a:solidFill>
                  <a:srgbClr val="3366CC"/>
                </a:solidFill>
                <a:effectLst/>
                <a:latin typeface="Arial" panose="020B0604020202020204" pitchFamily="34" charset="0"/>
                <a:hlinkClick r:id="rId4" tooltip="Quechuas"/>
              </a:rPr>
              <a:t>Quechuas</a:t>
            </a:r>
            <a:r>
              <a:rPr lang="en-US" b="0" i="0" dirty="0">
                <a:solidFill>
                  <a:srgbClr val="202122"/>
                </a:solidFill>
                <a:effectLst/>
                <a:latin typeface="Arial" panose="020B0604020202020204" pitchFamily="34" charset="0"/>
              </a:rPr>
              <a:t> and </a:t>
            </a:r>
            <a:r>
              <a:rPr lang="en-US" b="0" i="0" u="sng" dirty="0" err="1">
                <a:solidFill>
                  <a:srgbClr val="3366CC"/>
                </a:solidFill>
                <a:effectLst/>
                <a:latin typeface="Arial" panose="020B0604020202020204" pitchFamily="34" charset="0"/>
                <a:hlinkClick r:id="rId5"/>
              </a:rPr>
              <a:t>Aymaras</a:t>
            </a:r>
            <a:r>
              <a:rPr lang="en-US" b="0" i="0" dirty="0">
                <a:solidFill>
                  <a:srgbClr val="202122"/>
                </a:solidFill>
                <a:effectLst/>
                <a:latin typeface="Arial" panose="020B0604020202020204" pitchFamily="34" charset="0"/>
              </a:rPr>
              <a:t>. They are an indigenous local government model across the </a:t>
            </a:r>
            <a:r>
              <a:rPr lang="en-US" b="0" i="0" u="none" strike="noStrike" dirty="0">
                <a:solidFill>
                  <a:srgbClr val="3366CC"/>
                </a:solidFill>
                <a:effectLst/>
                <a:latin typeface="Arial" panose="020B0604020202020204" pitchFamily="34" charset="0"/>
                <a:hlinkClick r:id="rId3" tooltip="Andes"/>
              </a:rPr>
              <a:t>Andes</a:t>
            </a:r>
            <a:r>
              <a:rPr lang="en-US" b="0" i="0" dirty="0">
                <a:solidFill>
                  <a:srgbClr val="202122"/>
                </a:solidFill>
                <a:effectLst/>
                <a:latin typeface="Arial" panose="020B0604020202020204" pitchFamily="34" charset="0"/>
              </a:rPr>
              <a:t> region of </a:t>
            </a:r>
            <a:r>
              <a:rPr lang="en-US" b="0" i="0" u="none" strike="noStrike" dirty="0">
                <a:solidFill>
                  <a:srgbClr val="3366CC"/>
                </a:solidFill>
                <a:effectLst/>
                <a:latin typeface="Arial" panose="020B0604020202020204" pitchFamily="34" charset="0"/>
                <a:hlinkClick r:id="rId6" tooltip="South America"/>
              </a:rPr>
              <a:t>South America</a:t>
            </a:r>
            <a:r>
              <a:rPr lang="en-US" b="0" i="0" dirty="0">
                <a:solidFill>
                  <a:srgbClr val="202122"/>
                </a:solidFill>
                <a:effectLst/>
                <a:latin typeface="Arial" panose="020B0604020202020204" pitchFamily="34" charset="0"/>
              </a:rPr>
              <a:t>, particularly in </a:t>
            </a:r>
            <a:r>
              <a:rPr lang="en-US" b="0" i="0" u="none" strike="noStrike" dirty="0">
                <a:solidFill>
                  <a:srgbClr val="3366CC"/>
                </a:solidFill>
                <a:effectLst/>
                <a:latin typeface="Arial" panose="020B0604020202020204" pitchFamily="34" charset="0"/>
                <a:hlinkClick r:id="rId7" tooltip="Bolivia"/>
              </a:rPr>
              <a:t>Bolivia</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8" tooltip="Peru"/>
              </a:rPr>
              <a:t>Peru</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Ayllus</a:t>
            </a:r>
            <a:r>
              <a:rPr lang="en-US" b="0" i="0" dirty="0">
                <a:solidFill>
                  <a:srgbClr val="202122"/>
                </a:solidFill>
                <a:effectLst/>
                <a:latin typeface="Arial" panose="020B0604020202020204" pitchFamily="34" charset="0"/>
              </a:rPr>
              <a:t> functioned </a:t>
            </a:r>
            <a:r>
              <a:rPr lang="en-US" b="0" i="0" u="none" strike="noStrike" dirty="0">
                <a:solidFill>
                  <a:srgbClr val="3366CC"/>
                </a:solidFill>
                <a:effectLst/>
                <a:latin typeface="Arial" panose="020B0604020202020204" pitchFamily="34" charset="0"/>
                <a:hlinkClick r:id="rId9" tooltip="Pre-Inca cultures"/>
              </a:rPr>
              <a:t>prior to Inca conquest</a:t>
            </a:r>
            <a:r>
              <a:rPr lang="en-US" b="0" i="0" dirty="0">
                <a:solidFill>
                  <a:srgbClr val="202122"/>
                </a:solidFill>
                <a:effectLst/>
                <a:latin typeface="Arial" panose="020B0604020202020204" pitchFamily="34" charset="0"/>
              </a:rPr>
              <a:t>, during the </a:t>
            </a:r>
            <a:r>
              <a:rPr lang="en-US" b="0" i="0" u="none" strike="noStrike" dirty="0">
                <a:solidFill>
                  <a:srgbClr val="3366CC"/>
                </a:solidFill>
                <a:effectLst/>
                <a:latin typeface="Arial" panose="020B0604020202020204" pitchFamily="34" charset="0"/>
                <a:hlinkClick r:id="rId10" tooltip="Tawantinsuyu"/>
              </a:rPr>
              <a:t>Inca</a:t>
            </a:r>
            <a:r>
              <a:rPr lang="en-US" b="0" i="0" dirty="0">
                <a:solidFill>
                  <a:srgbClr val="202122"/>
                </a:solidFill>
                <a:effectLst/>
                <a:latin typeface="Arial" panose="020B0604020202020204" pitchFamily="34" charset="0"/>
              </a:rPr>
              <a:t> and Spanish colonial period, and continue to exist to the present day. </a:t>
            </a:r>
            <a:r>
              <a:rPr lang="en-US" b="0" i="0" dirty="0" err="1">
                <a:solidFill>
                  <a:srgbClr val="202122"/>
                </a:solidFill>
                <a:effectLst/>
                <a:latin typeface="Arial" panose="020B0604020202020204" pitchFamily="34" charset="0"/>
              </a:rPr>
              <a:t>Ayllus</a:t>
            </a:r>
            <a:r>
              <a:rPr lang="en-US" b="0" i="0" dirty="0">
                <a:solidFill>
                  <a:srgbClr val="202122"/>
                </a:solidFill>
                <a:effectLst/>
                <a:latin typeface="Arial" panose="020B0604020202020204" pitchFamily="34" charset="0"/>
              </a:rPr>
              <a:t> had defined territories and were essentially extended family or kin groups, but could include non-related members.  One of the ayllu’s main functions was to redistribute agricultural land as families grew larger or smaller, to ensure none grew richer than any other.  Ayllu also helped families avoid seasonal labor </a:t>
            </a:r>
            <a:r>
              <a:rPr lang="en-US" b="0" i="0" dirty="0" err="1">
                <a:solidFill>
                  <a:srgbClr val="202122"/>
                </a:solidFill>
                <a:effectLst/>
                <a:latin typeface="Arial" panose="020B0604020202020204" pitchFamily="34" charset="0"/>
              </a:rPr>
              <a:t>crunchs</a:t>
            </a:r>
            <a:r>
              <a:rPr lang="en-US" b="0" i="0" dirty="0">
                <a:solidFill>
                  <a:srgbClr val="202122"/>
                </a:solidFill>
                <a:effectLst/>
                <a:latin typeface="Arial" panose="020B0604020202020204" pitchFamily="34" charset="0"/>
              </a:rPr>
              <a:t> and kept track of the number of able-bodied young men and women in each household, so as to ensure not only that none wer</a:t>
            </a:r>
            <a:r>
              <a:rPr lang="en-US" dirty="0">
                <a:solidFill>
                  <a:srgbClr val="202122"/>
                </a:solidFill>
                <a:latin typeface="Arial" panose="020B0604020202020204" pitchFamily="34" charset="0"/>
              </a:rPr>
              <a:t>e short-handed at critical moments, but also that the aged or infirm, widows, orphans or disabled were taken care of.</a:t>
            </a:r>
            <a:r>
              <a:rPr lang="en-US" b="0" i="0" dirty="0">
                <a:solidFill>
                  <a:srgbClr val="202122"/>
                </a:solidFill>
                <a:effectLst/>
                <a:latin typeface="Arial" panose="020B0604020202020204" pitchFamily="34" charset="0"/>
              </a:rPr>
              <a:t> Their primary function was to solve subsistence issues, and issues of how to get along in family, and the larger community. </a:t>
            </a:r>
            <a:r>
              <a:rPr lang="en-US" b="0" i="0" dirty="0" err="1">
                <a:solidFill>
                  <a:srgbClr val="202122"/>
                </a:solidFill>
                <a:effectLst/>
                <a:latin typeface="Arial" panose="020B0604020202020204" pitchFamily="34" charset="0"/>
              </a:rPr>
              <a:t>Ayllus</a:t>
            </a:r>
            <a:r>
              <a:rPr lang="en-US" b="0" i="0" dirty="0">
                <a:solidFill>
                  <a:srgbClr val="202122"/>
                </a:solidFill>
                <a:effectLst/>
                <a:latin typeface="Arial" panose="020B0604020202020204" pitchFamily="34" charset="0"/>
              </a:rPr>
              <a:t> descended from stars in the Inca cosmogony, and just like stars had unique celestial locations, each ayllu had a terrestrial location defined by the </a:t>
            </a:r>
            <a:r>
              <a:rPr lang="en-US" b="0" i="0" u="none" strike="noStrike" dirty="0" err="1">
                <a:solidFill>
                  <a:srgbClr val="3366CC"/>
                </a:solidFill>
                <a:effectLst/>
                <a:latin typeface="Arial" panose="020B0604020202020204" pitchFamily="34" charset="0"/>
                <a:hlinkClick r:id="rId11" tooltip="Paqarina"/>
              </a:rPr>
              <a:t>paqarina</a:t>
            </a:r>
            <a:r>
              <a:rPr lang="en-US" b="0" i="0" dirty="0">
                <a:solidFill>
                  <a:srgbClr val="202122"/>
                </a:solidFill>
                <a:effectLst/>
                <a:latin typeface="Arial" panose="020B0604020202020204" pitchFamily="34" charset="0"/>
              </a:rPr>
              <a:t>, the mythical point of emergence of the lineage </a:t>
            </a:r>
            <a:r>
              <a:rPr lang="en-US" b="0" i="0" u="none" strike="noStrike" dirty="0" err="1">
                <a:solidFill>
                  <a:srgbClr val="3366CC"/>
                </a:solidFill>
                <a:effectLst/>
                <a:latin typeface="Arial" panose="020B0604020202020204" pitchFamily="34" charset="0"/>
                <a:hlinkClick r:id="rId12" tooltip="Huaca"/>
              </a:rPr>
              <a:t>huaca</a:t>
            </a:r>
            <a:r>
              <a:rPr lang="en-US" dirty="0">
                <a:solidFill>
                  <a:srgbClr val="3366CC"/>
                </a:solidFill>
                <a:latin typeface="Arial" panose="020B0604020202020204" pitchFamily="34" charset="0"/>
              </a:rPr>
              <a:t> </a:t>
            </a:r>
            <a:r>
              <a:rPr lang="en-US" b="0" i="0" dirty="0">
                <a:solidFill>
                  <a:srgbClr val="3366CC"/>
                </a:solidFill>
                <a:effectLst/>
                <a:latin typeface="Arial" panose="020B0604020202020204" pitchFamily="34" charset="0"/>
              </a:rPr>
              <a:t>(a revered monument).  It was the pre-existing ayllu system that continued to provide social security under Inca rule. [DE, pp. 423-424]</a:t>
            </a:r>
            <a:endParaRPr lang="en-US" b="0" i="0" dirty="0">
              <a:solidFill>
                <a:srgbClr val="202122"/>
              </a:solidFill>
              <a:effectLst/>
              <a:latin typeface="Arial" panose="020B0604020202020204" pitchFamily="34" charset="0"/>
            </a:endParaRPr>
          </a:p>
          <a:p>
            <a:endParaRPr lang="en-US" dirty="0"/>
          </a:p>
          <a:p>
            <a:r>
              <a:rPr lang="en-US" dirty="0"/>
              <a:t>Picture, Wikipedia: </a:t>
            </a:r>
            <a:r>
              <a:rPr lang="en-US" b="0" i="0" dirty="0">
                <a:solidFill>
                  <a:srgbClr val="202122"/>
                </a:solidFill>
                <a:effectLst/>
                <a:latin typeface="Arial" panose="020B0604020202020204" pitchFamily="34" charset="0"/>
              </a:rPr>
              <a:t>The </a:t>
            </a:r>
            <a:r>
              <a:rPr lang="en-US" b="1" i="0" u="none" strike="noStrike" dirty="0" err="1">
                <a:solidFill>
                  <a:srgbClr val="3366CC"/>
                </a:solidFill>
                <a:effectLst/>
                <a:latin typeface="Arial" panose="020B0604020202020204" pitchFamily="34" charset="0"/>
                <a:hlinkClick r:id="rId13" tooltip="en:Machu Picchu"/>
              </a:rPr>
              <a:t>Macchu</a:t>
            </a:r>
            <a:r>
              <a:rPr lang="en-US" b="1" i="0" u="none" strike="noStrike" dirty="0">
                <a:solidFill>
                  <a:srgbClr val="3366CC"/>
                </a:solidFill>
                <a:effectLst/>
                <a:latin typeface="Arial" panose="020B0604020202020204" pitchFamily="34" charset="0"/>
                <a:hlinkClick r:id="rId13" tooltip="en:Machu Picchu"/>
              </a:rPr>
              <a:t> Picchu</a:t>
            </a:r>
            <a:r>
              <a:rPr lang="en-US" b="0" i="0" dirty="0">
                <a:solidFill>
                  <a:srgbClr val="202122"/>
                </a:solidFill>
                <a:effectLst/>
                <a:latin typeface="Arial" panose="020B0604020202020204" pitchFamily="34" charset="0"/>
              </a:rPr>
              <a:t>, a </a:t>
            </a:r>
            <a:r>
              <a:rPr lang="en-US" b="0" i="0" u="none" strike="noStrike" dirty="0">
                <a:solidFill>
                  <a:srgbClr val="3366CC"/>
                </a:solidFill>
                <a:effectLst/>
                <a:latin typeface="Arial" panose="020B0604020202020204" pitchFamily="34" charset="0"/>
                <a:hlinkClick r:id="rId14" tooltip="en:World Heritage Site"/>
              </a:rPr>
              <a:t>UNESCO World Heritage Site</a:t>
            </a:r>
            <a:r>
              <a:rPr lang="en-US" b="0" i="0" dirty="0">
                <a:solidFill>
                  <a:srgbClr val="202122"/>
                </a:solidFill>
                <a:effectLst/>
                <a:latin typeface="Arial" panose="020B0604020202020204" pitchFamily="34" charset="0"/>
              </a:rPr>
              <a:t> near </a:t>
            </a:r>
            <a:r>
              <a:rPr lang="en-US" b="0" i="0" u="none" strike="noStrike" dirty="0">
                <a:solidFill>
                  <a:srgbClr val="3366CC"/>
                </a:solidFill>
                <a:effectLst/>
                <a:latin typeface="Arial" panose="020B0604020202020204" pitchFamily="34" charset="0"/>
                <a:hlinkClick r:id="rId15" tooltip="en:Cusco"/>
              </a:rPr>
              <a:t>Cusco</a:t>
            </a:r>
            <a:r>
              <a:rPr lang="en-US" b="0" i="0" dirty="0">
                <a:solidFill>
                  <a:srgbClr val="202122"/>
                </a:solidFill>
                <a:effectLst/>
                <a:latin typeface="Arial" panose="020B0604020202020204" pitchFamily="34" charset="0"/>
              </a:rPr>
              <a:t> in </a:t>
            </a:r>
            <a:r>
              <a:rPr lang="en-US" b="0" i="0" u="sng" dirty="0">
                <a:solidFill>
                  <a:srgbClr val="FAA700"/>
                </a:solidFill>
                <a:effectLst/>
                <a:latin typeface="Arial" panose="020B0604020202020204" pitchFamily="34" charset="0"/>
                <a:hlinkClick r:id="rId8" tooltip="en:Peru"/>
              </a:rPr>
              <a:t>Peru</a:t>
            </a:r>
            <a:r>
              <a:rPr lang="en-US" b="0" i="0" dirty="0">
                <a:solidFill>
                  <a:srgbClr val="202122"/>
                </a:solidFill>
                <a:effectLst/>
                <a:latin typeface="Arial" panose="020B0604020202020204" pitchFamily="34" charset="0"/>
              </a:rPr>
              <a:t>, at twilight.</a:t>
            </a:r>
            <a:r>
              <a:rPr lang="en-US" dirty="0"/>
              <a:t> </a:t>
            </a:r>
          </a:p>
        </p:txBody>
      </p:sp>
      <p:pic>
        <p:nvPicPr>
          <p:cNvPr id="4098" name="Picture 2">
            <a:extLst>
              <a:ext uri="{FF2B5EF4-FFF2-40B4-BE49-F238E27FC236}">
                <a16:creationId xmlns:a16="http://schemas.microsoft.com/office/drawing/2014/main" id="{CB1D28AC-2AA7-F52D-62C9-B9528CF24531}"/>
              </a:ext>
            </a:extLst>
          </p:cNvPr>
          <p:cNvPicPr>
            <a:picLocks noGrp="1" noChangeAspect="1" noChangeArrowheads="1"/>
          </p:cNvPicPr>
          <p:nvPr>
            <p:ph sz="half" idx="2"/>
          </p:nvPr>
        </p:nvPicPr>
        <p:blipFill>
          <a:blip r:embed="rId16">
            <a:extLst>
              <a:ext uri="{28A0092B-C50C-407E-A947-70E740481C1C}">
                <a14:useLocalDpi xmlns:a14="http://schemas.microsoft.com/office/drawing/2010/main" val="0"/>
              </a:ext>
            </a:extLst>
          </a:blip>
          <a:srcRect/>
          <a:stretch>
            <a:fillRect/>
          </a:stretch>
        </p:blipFill>
        <p:spPr bwMode="auto">
          <a:xfrm>
            <a:off x="7510319" y="683916"/>
            <a:ext cx="4719236" cy="460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8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EA67-18B6-33B2-52AA-55684E0C288B}"/>
              </a:ext>
            </a:extLst>
          </p:cNvPr>
          <p:cNvSpPr>
            <a:spLocks noGrp="1"/>
          </p:cNvSpPr>
          <p:nvPr>
            <p:ph type="title"/>
          </p:nvPr>
        </p:nvSpPr>
        <p:spPr/>
        <p:txBody>
          <a:bodyPr/>
          <a:lstStyle/>
          <a:p>
            <a:r>
              <a:rPr lang="en-US" dirty="0"/>
              <a:t>Maya Decentralization</a:t>
            </a:r>
          </a:p>
        </p:txBody>
      </p:sp>
      <p:sp>
        <p:nvSpPr>
          <p:cNvPr id="3" name="Content Placeholder 2">
            <a:extLst>
              <a:ext uri="{FF2B5EF4-FFF2-40B4-BE49-F238E27FC236}">
                <a16:creationId xmlns:a16="http://schemas.microsoft.com/office/drawing/2014/main" id="{A15BCF70-620C-BABE-94C4-15A9AE78CF76}"/>
              </a:ext>
            </a:extLst>
          </p:cNvPr>
          <p:cNvSpPr>
            <a:spLocks noGrp="1"/>
          </p:cNvSpPr>
          <p:nvPr>
            <p:ph sz="half" idx="1"/>
          </p:nvPr>
        </p:nvSpPr>
        <p:spPr/>
        <p:txBody>
          <a:bodyPr>
            <a:normAutofit fontScale="62500" lnSpcReduction="20000"/>
          </a:bodyPr>
          <a:lstStyle/>
          <a:p>
            <a:r>
              <a:rPr lang="en-US" dirty="0"/>
              <a:t>By the time the Spaniards arrived (post 1511 CE), six centuries after the collapse of the cities in Peten (Guatemala), Mayan societies were thoroughly decentralized, parsed into a bewildering variety of townships and principalities, many without kings.  The books of </a:t>
            </a:r>
            <a:r>
              <a:rPr lang="en-US" dirty="0" err="1"/>
              <a:t>Chilam</a:t>
            </a:r>
            <a:r>
              <a:rPr lang="en-US" dirty="0"/>
              <a:t> </a:t>
            </a:r>
            <a:r>
              <a:rPr lang="en-US" dirty="0" err="1"/>
              <a:t>Balam</a:t>
            </a:r>
            <a:r>
              <a:rPr lang="en-US" dirty="0"/>
              <a:t>, prophetic annals written down in the late sixteenth century, dwell endlessly on the disasters and miseries that befall oppressive rulers. [DE, p. 378].  </a:t>
            </a:r>
            <a:r>
              <a:rPr lang="en-US" b="0" i="0" dirty="0">
                <a:solidFill>
                  <a:srgbClr val="202122"/>
                </a:solidFill>
                <a:effectLst/>
                <a:latin typeface="Arial" panose="020B0604020202020204" pitchFamily="34" charset="0"/>
              </a:rPr>
              <a:t>They compile knowledge on history, prophecy, religion, ritual, literature, the calendar, astronomy, and medicine.</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Written in the </a:t>
            </a:r>
            <a:r>
              <a:rPr lang="en-US" b="0" i="0" u="none" strike="noStrike" dirty="0">
                <a:solidFill>
                  <a:srgbClr val="3366CC"/>
                </a:solidFill>
                <a:effectLst/>
                <a:latin typeface="Arial" panose="020B0604020202020204" pitchFamily="34" charset="0"/>
                <a:hlinkClick r:id="rId2" tooltip="Yucatec Maya language"/>
              </a:rPr>
              <a:t>Yucatec Maya language</a:t>
            </a:r>
            <a:r>
              <a:rPr lang="en-US" b="0" i="0" dirty="0">
                <a:solidFill>
                  <a:srgbClr val="202122"/>
                </a:solidFill>
                <a:effectLst/>
                <a:latin typeface="Arial" panose="020B0604020202020204" pitchFamily="34" charset="0"/>
              </a:rPr>
              <a:t> and using the </a:t>
            </a:r>
            <a:r>
              <a:rPr lang="en-US" b="0" i="0" u="sng" dirty="0">
                <a:solidFill>
                  <a:srgbClr val="3366CC"/>
                </a:solidFill>
                <a:effectLst/>
                <a:latin typeface="Arial" panose="020B0604020202020204" pitchFamily="34" charset="0"/>
                <a:hlinkClick r:id="rId3"/>
              </a:rPr>
              <a:t>Latin alphabet</a:t>
            </a:r>
            <a:r>
              <a:rPr lang="en-US" b="0" i="0" dirty="0">
                <a:solidFill>
                  <a:srgbClr val="202122"/>
                </a:solidFill>
                <a:effectLst/>
                <a:latin typeface="Arial" panose="020B0604020202020204" pitchFamily="34" charset="0"/>
              </a:rPr>
              <a:t>, the manuscripts are attributed to a legendary author called </a:t>
            </a:r>
            <a:r>
              <a:rPr lang="en-US" b="0" i="0" dirty="0" err="1">
                <a:solidFill>
                  <a:srgbClr val="202122"/>
                </a:solidFill>
                <a:effectLst/>
                <a:latin typeface="Arial" panose="020B0604020202020204" pitchFamily="34" charset="0"/>
              </a:rPr>
              <a:t>Chilam</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Balam</a:t>
            </a:r>
            <a:r>
              <a:rPr lang="en-US" b="0" i="0" dirty="0">
                <a:solidFill>
                  <a:srgbClr val="202122"/>
                </a:solidFill>
                <a:effectLst/>
                <a:latin typeface="Arial" panose="020B0604020202020204" pitchFamily="34" charset="0"/>
              </a:rPr>
              <a:t>, a </a:t>
            </a:r>
            <a:r>
              <a:rPr lang="en-US" b="0" i="1" dirty="0" err="1">
                <a:solidFill>
                  <a:srgbClr val="202122"/>
                </a:solidFill>
                <a:effectLst/>
                <a:latin typeface="Arial" panose="020B0604020202020204" pitchFamily="34" charset="0"/>
              </a:rPr>
              <a:t>chilam</a:t>
            </a:r>
            <a:r>
              <a:rPr lang="en-US" b="0" i="0" dirty="0">
                <a:solidFill>
                  <a:srgbClr val="202122"/>
                </a:solidFill>
                <a:effectLst/>
                <a:latin typeface="Arial" panose="020B0604020202020204" pitchFamily="34" charset="0"/>
              </a:rPr>
              <a:t> being a priest who gives prophecies and </a:t>
            </a:r>
            <a:r>
              <a:rPr lang="en-US" b="0" i="1" dirty="0" err="1">
                <a:solidFill>
                  <a:srgbClr val="202122"/>
                </a:solidFill>
                <a:effectLst/>
                <a:latin typeface="Arial" panose="020B0604020202020204" pitchFamily="34" charset="0"/>
              </a:rPr>
              <a:t>balam</a:t>
            </a:r>
            <a:r>
              <a:rPr lang="en-US" b="0" i="0" dirty="0">
                <a:solidFill>
                  <a:srgbClr val="202122"/>
                </a:solidFill>
                <a:effectLst/>
                <a:latin typeface="Arial" panose="020B0604020202020204" pitchFamily="34" charset="0"/>
              </a:rPr>
              <a:t> a common surname meaning </a:t>
            </a:r>
            <a:r>
              <a:rPr lang="en-US" b="0" i="0" dirty="0" err="1">
                <a:solidFill>
                  <a:srgbClr val="202122"/>
                </a:solidFill>
                <a:effectLst/>
                <a:latin typeface="Arial" panose="020B0604020202020204" pitchFamily="34" charset="0"/>
              </a:rPr>
              <a:t>ʼ</a:t>
            </a:r>
            <a:r>
              <a:rPr lang="en-US" b="0" i="0" u="none" strike="noStrike" dirty="0" err="1">
                <a:solidFill>
                  <a:srgbClr val="3366CC"/>
                </a:solidFill>
                <a:effectLst/>
                <a:latin typeface="Arial" panose="020B0604020202020204" pitchFamily="34" charset="0"/>
                <a:hlinkClick r:id="rId4" tooltip="Jaguar"/>
              </a:rPr>
              <a:t>jaguar</a:t>
            </a:r>
            <a:r>
              <a:rPr lang="en-US" b="0" i="0" dirty="0" err="1">
                <a:solidFill>
                  <a:srgbClr val="202122"/>
                </a:solidFill>
                <a:effectLst/>
                <a:latin typeface="Arial" panose="020B0604020202020204" pitchFamily="34" charset="0"/>
              </a:rPr>
              <a:t>ʼ</a:t>
            </a:r>
            <a:r>
              <a:rPr lang="en-US" b="0" i="0" dirty="0">
                <a:solidFill>
                  <a:srgbClr val="202122"/>
                </a:solidFill>
                <a:effectLst/>
                <a:latin typeface="Arial" panose="020B0604020202020204" pitchFamily="34" charset="0"/>
              </a:rPr>
              <a:t>.</a:t>
            </a:r>
            <a:endParaRPr lang="en-US" dirty="0"/>
          </a:p>
          <a:p>
            <a:r>
              <a:rPr lang="en-US" dirty="0"/>
              <a:t>Picture, Wikipedia:  </a:t>
            </a:r>
            <a:r>
              <a:rPr lang="en-US" b="0" i="0" dirty="0">
                <a:solidFill>
                  <a:srgbClr val="202122"/>
                </a:solidFill>
                <a:effectLst/>
                <a:latin typeface="Arial" panose="020B0604020202020204" pitchFamily="34" charset="0"/>
              </a:rPr>
              <a:t>Illustration of a Maya scribe on a Classic period(250-950 CE) vessel. </a:t>
            </a:r>
            <a:r>
              <a:rPr lang="en-US" b="0" i="0" u="sng" dirty="0">
                <a:solidFill>
                  <a:srgbClr val="FAA700"/>
                </a:solidFill>
                <a:effectLst/>
                <a:latin typeface="Arial" panose="020B0604020202020204" pitchFamily="34" charset="0"/>
                <a:hlinkClick r:id="rId5" tooltip="Kimbell Art Museum"/>
              </a:rPr>
              <a:t>Kimbell Art Museum</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Fort Worth"/>
              </a:rPr>
              <a:t>Fort Worth</a:t>
            </a:r>
            <a:r>
              <a:rPr lang="en-US" b="0" i="0" dirty="0">
                <a:solidFill>
                  <a:srgbClr val="202122"/>
                </a:solidFill>
                <a:effectLst/>
                <a:latin typeface="Arial" panose="020B0604020202020204" pitchFamily="34" charset="0"/>
              </a:rPr>
              <a:t>.</a:t>
            </a:r>
            <a:endParaRPr lang="en-US" dirty="0"/>
          </a:p>
        </p:txBody>
      </p:sp>
      <p:pic>
        <p:nvPicPr>
          <p:cNvPr id="5122" name="Picture 2">
            <a:extLst>
              <a:ext uri="{FF2B5EF4-FFF2-40B4-BE49-F238E27FC236}">
                <a16:creationId xmlns:a16="http://schemas.microsoft.com/office/drawing/2014/main" id="{2A62CB46-94CE-C1C1-E530-485BDCC1C3AD}"/>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312880" y="1825625"/>
            <a:ext cx="490023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0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D74D-9F95-92DA-AF89-297D0DA6999D}"/>
              </a:ext>
            </a:extLst>
          </p:cNvPr>
          <p:cNvSpPr>
            <a:spLocks noGrp="1"/>
          </p:cNvSpPr>
          <p:nvPr>
            <p:ph type="title"/>
          </p:nvPr>
        </p:nvSpPr>
        <p:spPr>
          <a:xfrm>
            <a:off x="-1" y="1"/>
            <a:ext cx="12155837" cy="552772"/>
          </a:xfrm>
        </p:spPr>
        <p:txBody>
          <a:bodyPr>
            <a:normAutofit fontScale="90000"/>
          </a:bodyPr>
          <a:lstStyle/>
          <a:p>
            <a:r>
              <a:rPr lang="en-US" dirty="0"/>
              <a:t>The Importance of so-called “interim periods”</a:t>
            </a:r>
          </a:p>
        </p:txBody>
      </p:sp>
      <p:sp>
        <p:nvSpPr>
          <p:cNvPr id="3" name="Content Placeholder 2">
            <a:extLst>
              <a:ext uri="{FF2B5EF4-FFF2-40B4-BE49-F238E27FC236}">
                <a16:creationId xmlns:a16="http://schemas.microsoft.com/office/drawing/2014/main" id="{8D7B1253-698E-23F2-41DE-C3D2395EB3EB}"/>
              </a:ext>
            </a:extLst>
          </p:cNvPr>
          <p:cNvSpPr>
            <a:spLocks noGrp="1"/>
          </p:cNvSpPr>
          <p:nvPr>
            <p:ph sz="half" idx="1"/>
          </p:nvPr>
        </p:nvSpPr>
        <p:spPr>
          <a:xfrm>
            <a:off x="-1" y="552773"/>
            <a:ext cx="6172201" cy="6305226"/>
          </a:xfrm>
        </p:spPr>
        <p:txBody>
          <a:bodyPr>
            <a:normAutofit fontScale="77500" lnSpcReduction="20000"/>
          </a:bodyPr>
          <a:lstStyle/>
          <a:p>
            <a:r>
              <a:rPr lang="en-US" dirty="0"/>
              <a:t>When examining the “collapse” of the Egyptian Old Kingdom, the only thing that really seems to have declined precipitously is he power of Egypt’s elites ruling from the northern city of Memphis.  Even in the Maya case, to describe the entire period between 900 and 1520 as “Post-Classic” is to suggest that the only real significant thing about it is the degree to which it can be seen as the waning of a Golden Age.  In a similar way, terms like “Post-palatial Crete”, “Predynastic Egypt” or “Formative Peru” convey a sense of impatience, as if Minoans, Egyptians or Andean peoples spent centuries doing little but laying the groundwork for such a Golden Age… We’ve seen how this played out in </a:t>
            </a:r>
            <a:r>
              <a:rPr lang="en-US" dirty="0" err="1"/>
              <a:t>Uruk</a:t>
            </a:r>
            <a:r>
              <a:rPr lang="en-US" dirty="0"/>
              <a:t> (Mesopotamia), where centuries of collective self-rule (also termed “</a:t>
            </a:r>
            <a:r>
              <a:rPr lang="en-US" dirty="0" err="1"/>
              <a:t>Prediynastic</a:t>
            </a:r>
            <a:r>
              <a:rPr lang="en-US" dirty="0"/>
              <a:t>”)comes to be written off as a mere prelude to the real history of Mesopotamia—which is then presented as a history of conquerors, dynasts, lawgivers and kings.  Some periods are dismissed as prefaces, others as postfaces, still others become intermediary. </a:t>
            </a:r>
          </a:p>
        </p:txBody>
      </p:sp>
      <p:sp>
        <p:nvSpPr>
          <p:cNvPr id="4" name="Content Placeholder 3">
            <a:extLst>
              <a:ext uri="{FF2B5EF4-FFF2-40B4-BE49-F238E27FC236}">
                <a16:creationId xmlns:a16="http://schemas.microsoft.com/office/drawing/2014/main" id="{A405ED9D-0D53-E5AD-7FE0-0D7CC3B0A492}"/>
              </a:ext>
            </a:extLst>
          </p:cNvPr>
          <p:cNvSpPr>
            <a:spLocks noGrp="1"/>
          </p:cNvSpPr>
          <p:nvPr>
            <p:ph sz="half" idx="2"/>
          </p:nvPr>
        </p:nvSpPr>
        <p:spPr>
          <a:xfrm>
            <a:off x="6172200" y="552772"/>
            <a:ext cx="6019800" cy="6305227"/>
          </a:xfrm>
        </p:spPr>
        <p:txBody>
          <a:bodyPr>
            <a:normAutofit fontScale="77500" lnSpcReduction="20000"/>
          </a:bodyPr>
          <a:lstStyle/>
          <a:p>
            <a:r>
              <a:rPr lang="en-US" dirty="0"/>
              <a:t>The most striking example is Egypt with the traditional historical division of ancient Egypt into Old, Middle and New Kingdoms.  Each is separated by an “intermediate” period, often described as epochs of “chaos and cultural degeneration”.  In fact, these were simply periods when there was no single ruler of Egypt.  Authority devolved to local factions, or, changed its nature altogether.  Taken together, these intermediate periods span about a third of Egypt’s ancient history, down to the accession of a series of foreign or vassal kings (known simply as the Late period), and they saw some very  significant political developments of their own.  To take just one example, at Thebes between 754 and 525 BCE—spanning the Third Intermediate and Late periods—a series of five unmarried, childless princesses (of Libyan and Nubian descent) were elevated to the position of “god’s wife of Amun”, a title and role which acquired not </a:t>
            </a:r>
            <a:r>
              <a:rPr lang="en-US" dirty="0" err="1"/>
              <a:t>st</a:t>
            </a:r>
            <a:r>
              <a:rPr lang="en-US" dirty="0"/>
              <a:t> supreme religious, but also great economic and political weight at the time.   In official representations, these women are given “throne names” framed by cartouches, just like kings, and appear leading royal festivals and making offerings to the gods.</a:t>
            </a:r>
          </a:p>
        </p:txBody>
      </p:sp>
    </p:spTree>
    <p:extLst>
      <p:ext uri="{BB962C8B-B14F-4D97-AF65-F5344CB8AC3E}">
        <p14:creationId xmlns:p14="http://schemas.microsoft.com/office/powerpoint/2010/main" val="351454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5292-7F0A-3A0C-A9D6-AD09B5C88453}"/>
              </a:ext>
            </a:extLst>
          </p:cNvPr>
          <p:cNvSpPr>
            <a:spLocks noGrp="1"/>
          </p:cNvSpPr>
          <p:nvPr>
            <p:ph type="title"/>
          </p:nvPr>
        </p:nvSpPr>
        <p:spPr>
          <a:xfrm>
            <a:off x="0" y="1"/>
            <a:ext cx="12109342" cy="526941"/>
          </a:xfrm>
        </p:spPr>
        <p:txBody>
          <a:bodyPr>
            <a:normAutofit fontScale="90000"/>
          </a:bodyPr>
          <a:lstStyle/>
          <a:p>
            <a:r>
              <a:rPr lang="en-US" dirty="0"/>
              <a:t>Olmec as a Theater State; the power of spectacle </a:t>
            </a:r>
          </a:p>
        </p:txBody>
      </p:sp>
      <p:sp>
        <p:nvSpPr>
          <p:cNvPr id="3" name="Content Placeholder 2">
            <a:extLst>
              <a:ext uri="{FF2B5EF4-FFF2-40B4-BE49-F238E27FC236}">
                <a16:creationId xmlns:a16="http://schemas.microsoft.com/office/drawing/2014/main" id="{BF35F066-18F2-2FDF-177D-BFAE0A045E25}"/>
              </a:ext>
            </a:extLst>
          </p:cNvPr>
          <p:cNvSpPr>
            <a:spLocks noGrp="1"/>
          </p:cNvSpPr>
          <p:nvPr>
            <p:ph sz="half" idx="1"/>
          </p:nvPr>
        </p:nvSpPr>
        <p:spPr>
          <a:xfrm>
            <a:off x="-1" y="599268"/>
            <a:ext cx="7325867" cy="5577695"/>
          </a:xfrm>
        </p:spPr>
        <p:txBody>
          <a:bodyPr>
            <a:normAutofit fontScale="55000" lnSpcReduction="20000"/>
          </a:bodyPr>
          <a:lstStyle/>
          <a:p>
            <a:r>
              <a:rPr lang="en-US" dirty="0"/>
              <a:t>The Olmecs are seen nowadays as cultural progenitors of later Mesoamerican kingdoms and empires in Guatemala, Honduras and southern Mexico, but there is little evidence that the Olmec themselves ever created an infrastructure for dominating a large population.  So far as anyone knows, their rulers did not command a stable military or administrative apparatus that might have allowed them to extend their power throughout a winder hinterland.  Instead, they presided over a remarkable spread of cultural influence radiating from ceremonial centers, which may only have been densely occupied on specific occasions (such as ritual ball games) scheduled in concert with the demands of the agricultural calendar, and largely empty at other times of the year.  In other words, if these were “states” in any sense at all, then they are probably best defined as seasonal versions of what Clifford Geertz [progenitor of symbolic anthropology, 1926-2006] once called “theater states”, where organized power was realized only periodically, in grand but fleeting spectacles.  {DE, pp. </a:t>
            </a:r>
            <a:r>
              <a:rPr lang="en-US"/>
              <a:t>383, 385-386].</a:t>
            </a:r>
            <a:endParaRPr lang="en-US" dirty="0"/>
          </a:p>
          <a:p>
            <a:r>
              <a:rPr lang="en-US" dirty="0"/>
              <a:t>Picture, Wikipedia:  </a:t>
            </a:r>
            <a:r>
              <a:rPr lang="en-US" b="0" i="0" dirty="0">
                <a:solidFill>
                  <a:srgbClr val="202122"/>
                </a:solidFill>
                <a:effectLst/>
                <a:latin typeface="Arial" panose="020B0604020202020204" pitchFamily="34" charset="0"/>
              </a:rPr>
              <a:t>Olmec Head No.1, 1200–900 BCE. Little is directly known about the societal or political structure of Olmec society. Although it is assumed by most researchers that the colossal heads and several other sculptures represent rulers, nothing has been found like the Maya stelae which name specific rulers and provide the dates of their rule. The Olmec are strong candidates for originating the </a:t>
            </a:r>
            <a:r>
              <a:rPr lang="en-US" b="0" i="0" u="none" strike="noStrike" dirty="0">
                <a:solidFill>
                  <a:srgbClr val="3366CC"/>
                </a:solidFill>
                <a:effectLst/>
                <a:latin typeface="Arial" panose="020B0604020202020204" pitchFamily="34" charset="0"/>
                <a:hlinkClick r:id="rId2" tooltip="Mesoamerican ballgame"/>
              </a:rPr>
              <a:t>Mesoamerican ballgame</a:t>
            </a:r>
            <a:r>
              <a:rPr lang="en-US" b="0" i="0" dirty="0">
                <a:solidFill>
                  <a:srgbClr val="202122"/>
                </a:solidFill>
                <a:effectLst/>
                <a:latin typeface="Arial" panose="020B0604020202020204" pitchFamily="34" charset="0"/>
              </a:rPr>
              <a:t> so prevalent among later cultures of the region and used for recreational and religious purposes.</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A dozen rubber balls dating to 1600 BCE or earlier have been found in </a:t>
            </a:r>
            <a:r>
              <a:rPr lang="en-US" b="0" i="0" u="none" strike="noStrike" dirty="0">
                <a:solidFill>
                  <a:srgbClr val="3366CC"/>
                </a:solidFill>
                <a:effectLst/>
                <a:latin typeface="Arial" panose="020B0604020202020204" pitchFamily="34" charset="0"/>
                <a:hlinkClick r:id="rId3" tooltip="El Manatí"/>
              </a:rPr>
              <a:t>El Manatí</a:t>
            </a:r>
            <a:r>
              <a:rPr lang="en-US" b="0" i="0" dirty="0">
                <a:solidFill>
                  <a:srgbClr val="202122"/>
                </a:solidFill>
                <a:effectLst/>
                <a:latin typeface="Arial" panose="020B0604020202020204" pitchFamily="34" charset="0"/>
              </a:rPr>
              <a:t>, a </a:t>
            </a:r>
            <a:r>
              <a:rPr lang="en-US" b="0" i="0" u="none" strike="noStrike" dirty="0">
                <a:solidFill>
                  <a:srgbClr val="3366CC"/>
                </a:solidFill>
                <a:effectLst/>
                <a:latin typeface="Arial" panose="020B0604020202020204" pitchFamily="34" charset="0"/>
                <a:hlinkClick r:id="rId4" tooltip="Bog"/>
              </a:rPr>
              <a:t>bog</a:t>
            </a:r>
            <a:r>
              <a:rPr lang="en-US" b="0" i="0" dirty="0">
                <a:solidFill>
                  <a:srgbClr val="202122"/>
                </a:solidFill>
                <a:effectLst/>
                <a:latin typeface="Arial" panose="020B0604020202020204" pitchFamily="34" charset="0"/>
              </a:rPr>
              <a:t> 10 km (6 mi) east of San Lorenzo Tenochtitlan.</a:t>
            </a:r>
            <a:r>
              <a:rPr lang="en-US" b="0" i="0" baseline="30000" dirty="0">
                <a:solidFill>
                  <a:srgbClr val="3366CC"/>
                </a:solidFill>
                <a:effectLst/>
                <a:latin typeface="Arial" panose="020B0604020202020204" pitchFamily="34" charset="0"/>
              </a:rPr>
              <a:t>  </a:t>
            </a:r>
            <a:r>
              <a:rPr lang="en-US" b="0" i="0" dirty="0">
                <a:solidFill>
                  <a:srgbClr val="202122"/>
                </a:solidFill>
                <a:effectLst/>
                <a:latin typeface="Arial" panose="020B0604020202020204" pitchFamily="34" charset="0"/>
              </a:rPr>
              <a:t>These balls predate the earliest ballcourt yet discovered at </a:t>
            </a:r>
            <a:r>
              <a:rPr lang="en-US" b="0" i="0" u="none" strike="noStrike" dirty="0">
                <a:solidFill>
                  <a:srgbClr val="3366CC"/>
                </a:solidFill>
                <a:effectLst/>
                <a:latin typeface="Arial" panose="020B0604020202020204" pitchFamily="34" charset="0"/>
                <a:hlinkClick r:id="rId5" tooltip="Paso de la Amada"/>
              </a:rPr>
              <a:t>Paso de la Amada</a:t>
            </a:r>
            <a:r>
              <a:rPr lang="en-US" b="0" i="0" dirty="0">
                <a:solidFill>
                  <a:srgbClr val="202122"/>
                </a:solidFill>
                <a:effectLst/>
                <a:latin typeface="Arial" panose="020B0604020202020204" pitchFamily="34" charset="0"/>
              </a:rPr>
              <a:t>, c. 1400 BCE, although there is no certainty that they were used in the ballgame.</a:t>
            </a:r>
            <a:endParaRPr lang="en-US" dirty="0"/>
          </a:p>
        </p:txBody>
      </p:sp>
      <p:pic>
        <p:nvPicPr>
          <p:cNvPr id="6146" name="Picture 2" descr="Olmec Head No.1, 1200–900 BCE">
            <a:extLst>
              <a:ext uri="{FF2B5EF4-FFF2-40B4-BE49-F238E27FC236}">
                <a16:creationId xmlns:a16="http://schemas.microsoft.com/office/drawing/2014/main" id="{D591E846-DB1C-E0FE-35C7-9C0C080469EF}"/>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7325867" y="661261"/>
            <a:ext cx="4833044" cy="458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0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64FB-7027-7018-D1F9-A04E2AB55BEA}"/>
              </a:ext>
            </a:extLst>
          </p:cNvPr>
          <p:cNvSpPr>
            <a:spLocks noGrp="1"/>
          </p:cNvSpPr>
          <p:nvPr>
            <p:ph type="title"/>
          </p:nvPr>
        </p:nvSpPr>
        <p:spPr>
          <a:xfrm>
            <a:off x="-1" y="1"/>
            <a:ext cx="12145505" cy="1043552"/>
          </a:xfrm>
        </p:spPr>
        <p:txBody>
          <a:bodyPr>
            <a:normAutofit fontScale="90000"/>
          </a:bodyPr>
          <a:lstStyle/>
          <a:p>
            <a:r>
              <a:rPr lang="en-US" dirty="0"/>
              <a:t>Chauvin de Huantar, and Empire built on esoteric knowledge</a:t>
            </a:r>
          </a:p>
        </p:txBody>
      </p:sp>
      <p:sp>
        <p:nvSpPr>
          <p:cNvPr id="3" name="Content Placeholder 2">
            <a:extLst>
              <a:ext uri="{FF2B5EF4-FFF2-40B4-BE49-F238E27FC236}">
                <a16:creationId xmlns:a16="http://schemas.microsoft.com/office/drawing/2014/main" id="{B5BDC646-BAB7-A1FC-CD19-57E0B61DDDA7}"/>
              </a:ext>
            </a:extLst>
          </p:cNvPr>
          <p:cNvSpPr>
            <a:spLocks noGrp="1"/>
          </p:cNvSpPr>
          <p:nvPr>
            <p:ph sz="half" idx="1"/>
          </p:nvPr>
        </p:nvSpPr>
        <p:spPr>
          <a:xfrm>
            <a:off x="0" y="1043553"/>
            <a:ext cx="6635578" cy="5501898"/>
          </a:xfrm>
        </p:spPr>
        <p:txBody>
          <a:bodyPr>
            <a:normAutofit fontScale="62500" lnSpcReduction="20000"/>
          </a:bodyPr>
          <a:lstStyle/>
          <a:p>
            <a:r>
              <a:rPr lang="en-US" dirty="0"/>
              <a:t>The Temples at Chauvin contain stone labyrinths and hanging staircases which seem designed not for communal acts of worship but for individual trials, initiations and vision quests.  </a:t>
            </a:r>
            <a:r>
              <a:rPr lang="en-US" dirty="0" err="1"/>
              <a:t>Theyi</a:t>
            </a:r>
            <a:r>
              <a:rPr lang="en-US" dirty="0"/>
              <a:t> imply torturous journeys ending at narrow corridors, large enough only for a single person, beyond which lies a tiny sanctum containing a monolith, carved with dense tangles of images.  The most famous such monument, a stela called “El </a:t>
            </a:r>
            <a:r>
              <a:rPr lang="en-US" dirty="0" err="1"/>
              <a:t>Lanzon</a:t>
            </a:r>
            <a:r>
              <a:rPr lang="en-US" dirty="0"/>
              <a:t>” (the lance) is a shaft of granite over thirteen feet tall, around which the Old Temple at Chauvin was </a:t>
            </a:r>
            <a:r>
              <a:rPr lang="en-US" dirty="0" err="1"/>
              <a:t>constructured</a:t>
            </a:r>
            <a:r>
              <a:rPr lang="en-US" dirty="0"/>
              <a:t>.  A well-lit replica of the stela, often assumed to represent a god who is also the axis mundi, or a central pillar connecting the polar ends of a shamanic </a:t>
            </a:r>
            <a:r>
              <a:rPr lang="en-US" dirty="0" err="1"/>
              <a:t>unverse</a:t>
            </a:r>
            <a:r>
              <a:rPr lang="en-US" dirty="0"/>
              <a:t>, has pride of place in Peru’s Museo de la </a:t>
            </a:r>
            <a:r>
              <a:rPr lang="en-US" dirty="0" err="1"/>
              <a:t>Nacion</a:t>
            </a:r>
            <a:r>
              <a:rPr lang="en-US" dirty="0"/>
              <a:t>; but the 3,000 year old original still resides at the heart of a darkened maze, illuminated by thin slats, where no single viewer could ever grasp the totality of its form or meaning.    [DE, pp. 389-390]</a:t>
            </a:r>
          </a:p>
          <a:p>
            <a:r>
              <a:rPr lang="en-US" dirty="0"/>
              <a:t>Picture, Wikipedia:  the </a:t>
            </a:r>
            <a:r>
              <a:rPr lang="en-US" dirty="0" err="1"/>
              <a:t>Lanzon</a:t>
            </a:r>
            <a:r>
              <a:rPr lang="en-US" dirty="0"/>
              <a:t> Stele at Chauvin de </a:t>
            </a:r>
            <a:r>
              <a:rPr lang="en-US" dirty="0" err="1"/>
              <a:t>Hunatar</a:t>
            </a:r>
            <a:r>
              <a:rPr lang="en-US" dirty="0"/>
              <a:t>. </a:t>
            </a:r>
            <a:r>
              <a:rPr lang="en-US" b="1" i="0" dirty="0" err="1">
                <a:solidFill>
                  <a:srgbClr val="202122"/>
                </a:solidFill>
                <a:effectLst/>
                <a:latin typeface="Arial" panose="020B0604020202020204" pitchFamily="34" charset="0"/>
              </a:rPr>
              <a:t>Chavín</a:t>
            </a:r>
            <a:r>
              <a:rPr lang="en-US" b="1" i="0" dirty="0">
                <a:solidFill>
                  <a:srgbClr val="202122"/>
                </a:solidFill>
                <a:effectLst/>
                <a:latin typeface="Arial" panose="020B0604020202020204" pitchFamily="34" charset="0"/>
              </a:rPr>
              <a:t> de </a:t>
            </a:r>
            <a:r>
              <a:rPr lang="en-US" b="1" i="0" dirty="0" err="1">
                <a:solidFill>
                  <a:srgbClr val="202122"/>
                </a:solidFill>
                <a:effectLst/>
                <a:latin typeface="Arial" panose="020B0604020202020204" pitchFamily="34" charset="0"/>
              </a:rPr>
              <a:t>Huántar</a:t>
            </a:r>
            <a:r>
              <a:rPr lang="en-US" b="0" i="0" dirty="0">
                <a:solidFill>
                  <a:srgbClr val="202122"/>
                </a:solidFill>
                <a:effectLst/>
                <a:latin typeface="Arial" panose="020B0604020202020204" pitchFamily="34" charset="0"/>
              </a:rPr>
              <a:t> is an </a:t>
            </a:r>
            <a:r>
              <a:rPr lang="en-US" b="0" i="0" u="none" strike="noStrike" dirty="0">
                <a:solidFill>
                  <a:srgbClr val="3366CC"/>
                </a:solidFill>
                <a:effectLst/>
                <a:latin typeface="Arial" panose="020B0604020202020204" pitchFamily="34" charset="0"/>
                <a:hlinkClick r:id="rId2" tooltip="Archaeological site"/>
              </a:rPr>
              <a:t>archaeological site</a:t>
            </a:r>
            <a:r>
              <a:rPr lang="en-US" b="0" i="0" dirty="0">
                <a:solidFill>
                  <a:srgbClr val="202122"/>
                </a:solidFill>
                <a:effectLst/>
                <a:latin typeface="Arial" panose="020B0604020202020204" pitchFamily="34" charset="0"/>
              </a:rPr>
              <a:t> in </a:t>
            </a:r>
            <a:r>
              <a:rPr lang="en-US" b="0" i="0" u="none" strike="noStrike" dirty="0">
                <a:solidFill>
                  <a:srgbClr val="3366CC"/>
                </a:solidFill>
                <a:effectLst/>
                <a:latin typeface="Arial" panose="020B0604020202020204" pitchFamily="34" charset="0"/>
                <a:hlinkClick r:id="rId3" tooltip="Peru"/>
              </a:rPr>
              <a:t>Peru</a:t>
            </a:r>
            <a:r>
              <a:rPr lang="en-US" b="0" i="0" dirty="0">
                <a:solidFill>
                  <a:srgbClr val="202122"/>
                </a:solidFill>
                <a:effectLst/>
                <a:latin typeface="Arial" panose="020B0604020202020204" pitchFamily="34" charset="0"/>
              </a:rPr>
              <a:t>, containing ruins and artifacts constructed as early as 1200 BC, and occupied until around 400–500 BC by the </a:t>
            </a:r>
            <a:r>
              <a:rPr lang="en-US" b="0" i="0" u="none" strike="noStrike" dirty="0" err="1">
                <a:solidFill>
                  <a:srgbClr val="3366CC"/>
                </a:solidFill>
                <a:effectLst/>
                <a:latin typeface="Arial" panose="020B0604020202020204" pitchFamily="34" charset="0"/>
                <a:hlinkClick r:id="rId4" tooltip="Chavín culture"/>
              </a:rPr>
              <a:t>Chavín</a:t>
            </a:r>
            <a:r>
              <a:rPr lang="en-US" b="0" i="0" dirty="0">
                <a:solidFill>
                  <a:srgbClr val="202122"/>
                </a:solidFill>
                <a:effectLst/>
                <a:latin typeface="Arial" panose="020B0604020202020204" pitchFamily="34" charset="0"/>
              </a:rPr>
              <a:t>, a major pre-</a:t>
            </a:r>
            <a:r>
              <a:rPr lang="en-US" b="0" i="0" u="none" strike="noStrike" dirty="0">
                <a:solidFill>
                  <a:srgbClr val="3366CC"/>
                </a:solidFill>
                <a:effectLst/>
                <a:latin typeface="Arial" panose="020B0604020202020204" pitchFamily="34" charset="0"/>
                <a:hlinkClick r:id="rId5" tooltip="Inca"/>
              </a:rPr>
              <a:t>Inca</a:t>
            </a:r>
            <a:r>
              <a:rPr lang="en-US" b="0" i="0" dirty="0">
                <a:solidFill>
                  <a:srgbClr val="202122"/>
                </a:solidFill>
                <a:effectLst/>
                <a:latin typeface="Arial" panose="020B0604020202020204" pitchFamily="34" charset="0"/>
              </a:rPr>
              <a:t> culture. The site is located in the </a:t>
            </a:r>
            <a:r>
              <a:rPr lang="en-US" b="0" i="0" u="none" strike="noStrike" dirty="0">
                <a:solidFill>
                  <a:srgbClr val="3366CC"/>
                </a:solidFill>
                <a:effectLst/>
                <a:latin typeface="Arial" panose="020B0604020202020204" pitchFamily="34" charset="0"/>
                <a:hlinkClick r:id="rId6" tooltip="Ancash Region"/>
              </a:rPr>
              <a:t>Ancash Region</a:t>
            </a:r>
            <a:r>
              <a:rPr lang="en-US" b="0" i="0" dirty="0">
                <a:solidFill>
                  <a:srgbClr val="202122"/>
                </a:solidFill>
                <a:effectLst/>
                <a:latin typeface="Arial" panose="020B0604020202020204" pitchFamily="34" charset="0"/>
              </a:rPr>
              <a:t>, 434 kilometers (270 mi) north of </a:t>
            </a:r>
            <a:r>
              <a:rPr lang="en-US" b="0" i="0" u="none" strike="noStrike" dirty="0">
                <a:solidFill>
                  <a:srgbClr val="3366CC"/>
                </a:solidFill>
                <a:effectLst/>
                <a:latin typeface="Arial" panose="020B0604020202020204" pitchFamily="34" charset="0"/>
                <a:hlinkClick r:id="rId7" tooltip="Lima"/>
              </a:rPr>
              <a:t>Lima</a:t>
            </a:r>
            <a:r>
              <a:rPr lang="en-US" b="0" i="0" dirty="0">
                <a:solidFill>
                  <a:srgbClr val="202122"/>
                </a:solidFill>
                <a:effectLst/>
                <a:latin typeface="Arial" panose="020B0604020202020204" pitchFamily="34" charset="0"/>
              </a:rPr>
              <a:t>, at an elevation of 3,180 meters (10,430 ft), east of the </a:t>
            </a:r>
            <a:r>
              <a:rPr lang="en-US" b="0" i="0" u="none" strike="noStrike" dirty="0">
                <a:solidFill>
                  <a:srgbClr val="3366CC"/>
                </a:solidFill>
                <a:effectLst/>
                <a:latin typeface="Arial" panose="020B0604020202020204" pitchFamily="34" charset="0"/>
                <a:hlinkClick r:id="rId8" tooltip="Cordillera Blanca"/>
              </a:rPr>
              <a:t>Cordillera Blanca</a:t>
            </a:r>
            <a:r>
              <a:rPr lang="en-US" b="0" i="0" dirty="0">
                <a:solidFill>
                  <a:srgbClr val="202122"/>
                </a:solidFill>
                <a:effectLst/>
                <a:latin typeface="Arial" panose="020B0604020202020204" pitchFamily="34" charset="0"/>
              </a:rPr>
              <a:t> at the start of the </a:t>
            </a:r>
            <a:r>
              <a:rPr lang="en-US" b="0" i="0" u="none" strike="noStrike" dirty="0" err="1">
                <a:solidFill>
                  <a:srgbClr val="3366CC"/>
                </a:solidFill>
                <a:effectLst/>
                <a:latin typeface="Arial" panose="020B0604020202020204" pitchFamily="34" charset="0"/>
                <a:hlinkClick r:id="rId9" tooltip="Conchucos Valley"/>
              </a:rPr>
              <a:t>Conchucos</a:t>
            </a:r>
            <a:r>
              <a:rPr lang="en-US" b="0" i="0" u="none" strike="noStrike" dirty="0">
                <a:solidFill>
                  <a:srgbClr val="3366CC"/>
                </a:solidFill>
                <a:effectLst/>
                <a:latin typeface="Arial" panose="020B0604020202020204" pitchFamily="34" charset="0"/>
                <a:hlinkClick r:id="rId9" tooltip="Conchucos Valley"/>
              </a:rPr>
              <a:t> Valley</a:t>
            </a:r>
            <a:r>
              <a:rPr lang="en-US" b="0" i="0" dirty="0">
                <a:solidFill>
                  <a:srgbClr val="202122"/>
                </a:solidFill>
                <a:effectLst/>
                <a:latin typeface="Arial" panose="020B0604020202020204" pitchFamily="34" charset="0"/>
              </a:rPr>
              <a:t>.</a:t>
            </a:r>
            <a:endParaRPr lang="en-US" dirty="0"/>
          </a:p>
        </p:txBody>
      </p:sp>
      <p:pic>
        <p:nvPicPr>
          <p:cNvPr id="2050" name="Picture 2">
            <a:extLst>
              <a:ext uri="{FF2B5EF4-FFF2-40B4-BE49-F238E27FC236}">
                <a16:creationId xmlns:a16="http://schemas.microsoft.com/office/drawing/2014/main" id="{2369B758-F463-399E-B73F-1BACDCC23C93}"/>
              </a:ext>
            </a:extLst>
          </p:cNvPr>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bwMode="auto">
          <a:xfrm>
            <a:off x="6635578" y="1219200"/>
            <a:ext cx="5626158" cy="421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52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3070</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The first systematic definition of the state</vt:lpstr>
      <vt:lpstr>The Three Elementary Forms of Domination</vt:lpstr>
      <vt:lpstr>Aztec imperial expansion as an expression of gender roles</vt:lpstr>
      <vt:lpstr>The Inca had absolute power</vt:lpstr>
      <vt:lpstr>Ayllu, the family clan</vt:lpstr>
      <vt:lpstr>Maya Decentralization</vt:lpstr>
      <vt:lpstr>The Importance of so-called “interim periods”</vt:lpstr>
      <vt:lpstr>Olmec as a Theater State; the power of spectacle </vt:lpstr>
      <vt:lpstr>Chauvin de Huantar, and Empire built on esoteric knowledge</vt:lpstr>
      <vt:lpstr>The Natchez of southern Louisiana in the 18th c., now near Natchez, MS:  an example of sovereignty without either the apparatus for controlling knowledge nor an sort of competitive political  field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systematic definition of the state</dc:title>
  <dc:creator>Norman Klein</dc:creator>
  <cp:lastModifiedBy>OLLI</cp:lastModifiedBy>
  <cp:revision>12</cp:revision>
  <dcterms:created xsi:type="dcterms:W3CDTF">2023-03-14T14:23:53Z</dcterms:created>
  <dcterms:modified xsi:type="dcterms:W3CDTF">2023-03-22T18:25:21Z</dcterms:modified>
</cp:coreProperties>
</file>