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8" autoAdjust="0"/>
    <p:restoredTop sz="94660"/>
  </p:normalViewPr>
  <p:slideViewPr>
    <p:cSldViewPr snapToGrid="0">
      <p:cViewPr varScale="1">
        <p:scale>
          <a:sx n="123" d="100"/>
          <a:sy n="123" d="100"/>
        </p:scale>
        <p:origin x="114"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5C472-9939-A6C4-754D-B083375B63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70812B-3587-9414-20EE-F452D277E0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9F2A5E-AFC1-3EC9-43A5-AC148863F7F1}"/>
              </a:ext>
            </a:extLst>
          </p:cNvPr>
          <p:cNvSpPr>
            <a:spLocks noGrp="1"/>
          </p:cNvSpPr>
          <p:nvPr>
            <p:ph type="dt" sz="half" idx="10"/>
          </p:nvPr>
        </p:nvSpPr>
        <p:spPr/>
        <p:txBody>
          <a:bodyPr/>
          <a:lstStyle/>
          <a:p>
            <a:fld id="{D6DEBB80-FB04-4A0F-9BCA-DAED4306720A}" type="datetimeFigureOut">
              <a:rPr lang="en-US" smtClean="0"/>
              <a:t>3/22/2023</a:t>
            </a:fld>
            <a:endParaRPr lang="en-US"/>
          </a:p>
        </p:txBody>
      </p:sp>
      <p:sp>
        <p:nvSpPr>
          <p:cNvPr id="5" name="Footer Placeholder 4">
            <a:extLst>
              <a:ext uri="{FF2B5EF4-FFF2-40B4-BE49-F238E27FC236}">
                <a16:creationId xmlns:a16="http://schemas.microsoft.com/office/drawing/2014/main" id="{64854E5D-CCAD-A0C8-045E-2B0EF31228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490C9-F46B-EE7C-66F6-4DAC089C968B}"/>
              </a:ext>
            </a:extLst>
          </p:cNvPr>
          <p:cNvSpPr>
            <a:spLocks noGrp="1"/>
          </p:cNvSpPr>
          <p:nvPr>
            <p:ph type="sldNum" sz="quarter" idx="12"/>
          </p:nvPr>
        </p:nvSpPr>
        <p:spPr/>
        <p:txBody>
          <a:bodyPr/>
          <a:lstStyle/>
          <a:p>
            <a:fld id="{C8EA4CA5-7860-4C50-80B9-41339782EE70}" type="slidenum">
              <a:rPr lang="en-US" smtClean="0"/>
              <a:t>‹#›</a:t>
            </a:fld>
            <a:endParaRPr lang="en-US"/>
          </a:p>
        </p:txBody>
      </p:sp>
    </p:spTree>
    <p:extLst>
      <p:ext uri="{BB962C8B-B14F-4D97-AF65-F5344CB8AC3E}">
        <p14:creationId xmlns:p14="http://schemas.microsoft.com/office/powerpoint/2010/main" val="2345445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7BE12-70A0-164B-068F-1E4F72EB68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767E22-5F7B-4D7E-69CD-234BC5C4F5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B7A7E3-5C60-A6CC-0813-52860777E1EF}"/>
              </a:ext>
            </a:extLst>
          </p:cNvPr>
          <p:cNvSpPr>
            <a:spLocks noGrp="1"/>
          </p:cNvSpPr>
          <p:nvPr>
            <p:ph type="dt" sz="half" idx="10"/>
          </p:nvPr>
        </p:nvSpPr>
        <p:spPr/>
        <p:txBody>
          <a:bodyPr/>
          <a:lstStyle/>
          <a:p>
            <a:fld id="{D6DEBB80-FB04-4A0F-9BCA-DAED4306720A}" type="datetimeFigureOut">
              <a:rPr lang="en-US" smtClean="0"/>
              <a:t>3/22/2023</a:t>
            </a:fld>
            <a:endParaRPr lang="en-US"/>
          </a:p>
        </p:txBody>
      </p:sp>
      <p:sp>
        <p:nvSpPr>
          <p:cNvPr id="5" name="Footer Placeholder 4">
            <a:extLst>
              <a:ext uri="{FF2B5EF4-FFF2-40B4-BE49-F238E27FC236}">
                <a16:creationId xmlns:a16="http://schemas.microsoft.com/office/drawing/2014/main" id="{0C207205-24FA-5091-DC80-2E52C91F57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EC3BD-1444-456B-8CF6-CADE4D8AB938}"/>
              </a:ext>
            </a:extLst>
          </p:cNvPr>
          <p:cNvSpPr>
            <a:spLocks noGrp="1"/>
          </p:cNvSpPr>
          <p:nvPr>
            <p:ph type="sldNum" sz="quarter" idx="12"/>
          </p:nvPr>
        </p:nvSpPr>
        <p:spPr/>
        <p:txBody>
          <a:bodyPr/>
          <a:lstStyle/>
          <a:p>
            <a:fld id="{C8EA4CA5-7860-4C50-80B9-41339782EE70}" type="slidenum">
              <a:rPr lang="en-US" smtClean="0"/>
              <a:t>‹#›</a:t>
            </a:fld>
            <a:endParaRPr lang="en-US"/>
          </a:p>
        </p:txBody>
      </p:sp>
    </p:spTree>
    <p:extLst>
      <p:ext uri="{BB962C8B-B14F-4D97-AF65-F5344CB8AC3E}">
        <p14:creationId xmlns:p14="http://schemas.microsoft.com/office/powerpoint/2010/main" val="2629281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0204AD-1216-71CB-5B23-21C361CB5D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0D0656-A109-F5D3-8329-E6FA2D1AC2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A051DC-7FB1-3E52-BAC5-A02D5B01F319}"/>
              </a:ext>
            </a:extLst>
          </p:cNvPr>
          <p:cNvSpPr>
            <a:spLocks noGrp="1"/>
          </p:cNvSpPr>
          <p:nvPr>
            <p:ph type="dt" sz="half" idx="10"/>
          </p:nvPr>
        </p:nvSpPr>
        <p:spPr/>
        <p:txBody>
          <a:bodyPr/>
          <a:lstStyle/>
          <a:p>
            <a:fld id="{D6DEBB80-FB04-4A0F-9BCA-DAED4306720A}" type="datetimeFigureOut">
              <a:rPr lang="en-US" smtClean="0"/>
              <a:t>3/22/2023</a:t>
            </a:fld>
            <a:endParaRPr lang="en-US"/>
          </a:p>
        </p:txBody>
      </p:sp>
      <p:sp>
        <p:nvSpPr>
          <p:cNvPr id="5" name="Footer Placeholder 4">
            <a:extLst>
              <a:ext uri="{FF2B5EF4-FFF2-40B4-BE49-F238E27FC236}">
                <a16:creationId xmlns:a16="http://schemas.microsoft.com/office/drawing/2014/main" id="{29722E37-EAC2-8407-7E31-05E647EB72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29FF88-BDB7-CB4F-7F89-7CE84CE750FA}"/>
              </a:ext>
            </a:extLst>
          </p:cNvPr>
          <p:cNvSpPr>
            <a:spLocks noGrp="1"/>
          </p:cNvSpPr>
          <p:nvPr>
            <p:ph type="sldNum" sz="quarter" idx="12"/>
          </p:nvPr>
        </p:nvSpPr>
        <p:spPr/>
        <p:txBody>
          <a:bodyPr/>
          <a:lstStyle/>
          <a:p>
            <a:fld id="{C8EA4CA5-7860-4C50-80B9-41339782EE70}" type="slidenum">
              <a:rPr lang="en-US" smtClean="0"/>
              <a:t>‹#›</a:t>
            </a:fld>
            <a:endParaRPr lang="en-US"/>
          </a:p>
        </p:txBody>
      </p:sp>
    </p:spTree>
    <p:extLst>
      <p:ext uri="{BB962C8B-B14F-4D97-AF65-F5344CB8AC3E}">
        <p14:creationId xmlns:p14="http://schemas.microsoft.com/office/powerpoint/2010/main" val="133580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C835E-E155-32B9-F8BB-1D101E08EC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B45997-5FB1-5F5A-05C9-4B0AA5F807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EC01A6-FF04-0D62-DBD4-D6E6B8A849F7}"/>
              </a:ext>
            </a:extLst>
          </p:cNvPr>
          <p:cNvSpPr>
            <a:spLocks noGrp="1"/>
          </p:cNvSpPr>
          <p:nvPr>
            <p:ph type="dt" sz="half" idx="10"/>
          </p:nvPr>
        </p:nvSpPr>
        <p:spPr/>
        <p:txBody>
          <a:bodyPr/>
          <a:lstStyle/>
          <a:p>
            <a:fld id="{D6DEBB80-FB04-4A0F-9BCA-DAED4306720A}" type="datetimeFigureOut">
              <a:rPr lang="en-US" smtClean="0"/>
              <a:t>3/22/2023</a:t>
            </a:fld>
            <a:endParaRPr lang="en-US"/>
          </a:p>
        </p:txBody>
      </p:sp>
      <p:sp>
        <p:nvSpPr>
          <p:cNvPr id="5" name="Footer Placeholder 4">
            <a:extLst>
              <a:ext uri="{FF2B5EF4-FFF2-40B4-BE49-F238E27FC236}">
                <a16:creationId xmlns:a16="http://schemas.microsoft.com/office/drawing/2014/main" id="{E5D5DAF1-4978-F552-AB60-6DCB280FC8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4365EE-D9D3-EA22-EFBE-16DDD638BFA8}"/>
              </a:ext>
            </a:extLst>
          </p:cNvPr>
          <p:cNvSpPr>
            <a:spLocks noGrp="1"/>
          </p:cNvSpPr>
          <p:nvPr>
            <p:ph type="sldNum" sz="quarter" idx="12"/>
          </p:nvPr>
        </p:nvSpPr>
        <p:spPr/>
        <p:txBody>
          <a:bodyPr/>
          <a:lstStyle/>
          <a:p>
            <a:fld id="{C8EA4CA5-7860-4C50-80B9-41339782EE70}" type="slidenum">
              <a:rPr lang="en-US" smtClean="0"/>
              <a:t>‹#›</a:t>
            </a:fld>
            <a:endParaRPr lang="en-US"/>
          </a:p>
        </p:txBody>
      </p:sp>
    </p:spTree>
    <p:extLst>
      <p:ext uri="{BB962C8B-B14F-4D97-AF65-F5344CB8AC3E}">
        <p14:creationId xmlns:p14="http://schemas.microsoft.com/office/powerpoint/2010/main" val="1461988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2DBF2-957F-ADD0-5A34-9DC02D3926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E46A98-3115-6A24-84AB-B2B16046E8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5F58EB-1B8F-5E07-1E30-3FD094CFD58B}"/>
              </a:ext>
            </a:extLst>
          </p:cNvPr>
          <p:cNvSpPr>
            <a:spLocks noGrp="1"/>
          </p:cNvSpPr>
          <p:nvPr>
            <p:ph type="dt" sz="half" idx="10"/>
          </p:nvPr>
        </p:nvSpPr>
        <p:spPr/>
        <p:txBody>
          <a:bodyPr/>
          <a:lstStyle/>
          <a:p>
            <a:fld id="{D6DEBB80-FB04-4A0F-9BCA-DAED4306720A}" type="datetimeFigureOut">
              <a:rPr lang="en-US" smtClean="0"/>
              <a:t>3/22/2023</a:t>
            </a:fld>
            <a:endParaRPr lang="en-US"/>
          </a:p>
        </p:txBody>
      </p:sp>
      <p:sp>
        <p:nvSpPr>
          <p:cNvPr id="5" name="Footer Placeholder 4">
            <a:extLst>
              <a:ext uri="{FF2B5EF4-FFF2-40B4-BE49-F238E27FC236}">
                <a16:creationId xmlns:a16="http://schemas.microsoft.com/office/drawing/2014/main" id="{CC958817-02B8-D270-9739-E89BE96548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6E0D5F-1194-C743-383F-2C451E9875D3}"/>
              </a:ext>
            </a:extLst>
          </p:cNvPr>
          <p:cNvSpPr>
            <a:spLocks noGrp="1"/>
          </p:cNvSpPr>
          <p:nvPr>
            <p:ph type="sldNum" sz="quarter" idx="12"/>
          </p:nvPr>
        </p:nvSpPr>
        <p:spPr/>
        <p:txBody>
          <a:bodyPr/>
          <a:lstStyle/>
          <a:p>
            <a:fld id="{C8EA4CA5-7860-4C50-80B9-41339782EE70}" type="slidenum">
              <a:rPr lang="en-US" smtClean="0"/>
              <a:t>‹#›</a:t>
            </a:fld>
            <a:endParaRPr lang="en-US"/>
          </a:p>
        </p:txBody>
      </p:sp>
    </p:spTree>
    <p:extLst>
      <p:ext uri="{BB962C8B-B14F-4D97-AF65-F5344CB8AC3E}">
        <p14:creationId xmlns:p14="http://schemas.microsoft.com/office/powerpoint/2010/main" val="3705147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2FF38-41F0-7CE4-4819-55243E0F72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DE2809-01B7-E9D5-53FA-F049853F4E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4DD5D3-0808-A22A-DE34-AFCA03F14D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ED4664-5019-30B1-B811-1A82EEE6EEE0}"/>
              </a:ext>
            </a:extLst>
          </p:cNvPr>
          <p:cNvSpPr>
            <a:spLocks noGrp="1"/>
          </p:cNvSpPr>
          <p:nvPr>
            <p:ph type="dt" sz="half" idx="10"/>
          </p:nvPr>
        </p:nvSpPr>
        <p:spPr/>
        <p:txBody>
          <a:bodyPr/>
          <a:lstStyle/>
          <a:p>
            <a:fld id="{D6DEBB80-FB04-4A0F-9BCA-DAED4306720A}" type="datetimeFigureOut">
              <a:rPr lang="en-US" smtClean="0"/>
              <a:t>3/22/2023</a:t>
            </a:fld>
            <a:endParaRPr lang="en-US"/>
          </a:p>
        </p:txBody>
      </p:sp>
      <p:sp>
        <p:nvSpPr>
          <p:cNvPr id="6" name="Footer Placeholder 5">
            <a:extLst>
              <a:ext uri="{FF2B5EF4-FFF2-40B4-BE49-F238E27FC236}">
                <a16:creationId xmlns:a16="http://schemas.microsoft.com/office/drawing/2014/main" id="{0F05A738-311E-ECE4-81CE-2DE2C384FB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26EB64-9B5E-EDCC-D4FE-A2282AB1D03B}"/>
              </a:ext>
            </a:extLst>
          </p:cNvPr>
          <p:cNvSpPr>
            <a:spLocks noGrp="1"/>
          </p:cNvSpPr>
          <p:nvPr>
            <p:ph type="sldNum" sz="quarter" idx="12"/>
          </p:nvPr>
        </p:nvSpPr>
        <p:spPr/>
        <p:txBody>
          <a:bodyPr/>
          <a:lstStyle/>
          <a:p>
            <a:fld id="{C8EA4CA5-7860-4C50-80B9-41339782EE70}" type="slidenum">
              <a:rPr lang="en-US" smtClean="0"/>
              <a:t>‹#›</a:t>
            </a:fld>
            <a:endParaRPr lang="en-US"/>
          </a:p>
        </p:txBody>
      </p:sp>
    </p:spTree>
    <p:extLst>
      <p:ext uri="{BB962C8B-B14F-4D97-AF65-F5344CB8AC3E}">
        <p14:creationId xmlns:p14="http://schemas.microsoft.com/office/powerpoint/2010/main" val="1298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3B4DA-8555-ABB8-B0EF-B45AE8C303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E7E4DE-477E-82A9-C9E6-410FAC3046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DFA547-67C1-7DF0-2C51-85968CADB1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BC7C88-42DF-C5D3-7956-7F7DBBF12C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AFBA40-4110-DBB0-7F42-4E24C1C206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ED3F9F-23F7-17EB-AF07-344F5C17E5EB}"/>
              </a:ext>
            </a:extLst>
          </p:cNvPr>
          <p:cNvSpPr>
            <a:spLocks noGrp="1"/>
          </p:cNvSpPr>
          <p:nvPr>
            <p:ph type="dt" sz="half" idx="10"/>
          </p:nvPr>
        </p:nvSpPr>
        <p:spPr/>
        <p:txBody>
          <a:bodyPr/>
          <a:lstStyle/>
          <a:p>
            <a:fld id="{D6DEBB80-FB04-4A0F-9BCA-DAED4306720A}" type="datetimeFigureOut">
              <a:rPr lang="en-US" smtClean="0"/>
              <a:t>3/22/2023</a:t>
            </a:fld>
            <a:endParaRPr lang="en-US"/>
          </a:p>
        </p:txBody>
      </p:sp>
      <p:sp>
        <p:nvSpPr>
          <p:cNvPr id="8" name="Footer Placeholder 7">
            <a:extLst>
              <a:ext uri="{FF2B5EF4-FFF2-40B4-BE49-F238E27FC236}">
                <a16:creationId xmlns:a16="http://schemas.microsoft.com/office/drawing/2014/main" id="{E0AB75AE-B9AC-3B5E-9BD6-8DE2EB6A5C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3FD7EA-B20A-8772-8BFF-C0C8C9B0A778}"/>
              </a:ext>
            </a:extLst>
          </p:cNvPr>
          <p:cNvSpPr>
            <a:spLocks noGrp="1"/>
          </p:cNvSpPr>
          <p:nvPr>
            <p:ph type="sldNum" sz="quarter" idx="12"/>
          </p:nvPr>
        </p:nvSpPr>
        <p:spPr/>
        <p:txBody>
          <a:bodyPr/>
          <a:lstStyle/>
          <a:p>
            <a:fld id="{C8EA4CA5-7860-4C50-80B9-41339782EE70}" type="slidenum">
              <a:rPr lang="en-US" smtClean="0"/>
              <a:t>‹#›</a:t>
            </a:fld>
            <a:endParaRPr lang="en-US"/>
          </a:p>
        </p:txBody>
      </p:sp>
    </p:spTree>
    <p:extLst>
      <p:ext uri="{BB962C8B-B14F-4D97-AF65-F5344CB8AC3E}">
        <p14:creationId xmlns:p14="http://schemas.microsoft.com/office/powerpoint/2010/main" val="2520185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4F3BF-8074-2A19-44C8-B6428A42B9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C8307C-BF4F-ECB5-FAE4-4693F1E5A83C}"/>
              </a:ext>
            </a:extLst>
          </p:cNvPr>
          <p:cNvSpPr>
            <a:spLocks noGrp="1"/>
          </p:cNvSpPr>
          <p:nvPr>
            <p:ph type="dt" sz="half" idx="10"/>
          </p:nvPr>
        </p:nvSpPr>
        <p:spPr/>
        <p:txBody>
          <a:bodyPr/>
          <a:lstStyle/>
          <a:p>
            <a:fld id="{D6DEBB80-FB04-4A0F-9BCA-DAED4306720A}" type="datetimeFigureOut">
              <a:rPr lang="en-US" smtClean="0"/>
              <a:t>3/22/2023</a:t>
            </a:fld>
            <a:endParaRPr lang="en-US"/>
          </a:p>
        </p:txBody>
      </p:sp>
      <p:sp>
        <p:nvSpPr>
          <p:cNvPr id="4" name="Footer Placeholder 3">
            <a:extLst>
              <a:ext uri="{FF2B5EF4-FFF2-40B4-BE49-F238E27FC236}">
                <a16:creationId xmlns:a16="http://schemas.microsoft.com/office/drawing/2014/main" id="{68DBC9BD-A53E-0131-BA97-9CF6D540FE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E8CBF6-3507-ED7A-DB03-217A3615E346}"/>
              </a:ext>
            </a:extLst>
          </p:cNvPr>
          <p:cNvSpPr>
            <a:spLocks noGrp="1"/>
          </p:cNvSpPr>
          <p:nvPr>
            <p:ph type="sldNum" sz="quarter" idx="12"/>
          </p:nvPr>
        </p:nvSpPr>
        <p:spPr/>
        <p:txBody>
          <a:bodyPr/>
          <a:lstStyle/>
          <a:p>
            <a:fld id="{C8EA4CA5-7860-4C50-80B9-41339782EE70}" type="slidenum">
              <a:rPr lang="en-US" smtClean="0"/>
              <a:t>‹#›</a:t>
            </a:fld>
            <a:endParaRPr lang="en-US"/>
          </a:p>
        </p:txBody>
      </p:sp>
    </p:spTree>
    <p:extLst>
      <p:ext uri="{BB962C8B-B14F-4D97-AF65-F5344CB8AC3E}">
        <p14:creationId xmlns:p14="http://schemas.microsoft.com/office/powerpoint/2010/main" val="1418263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C2B6B4-91B6-B96D-40A8-81B13E7D1065}"/>
              </a:ext>
            </a:extLst>
          </p:cNvPr>
          <p:cNvSpPr>
            <a:spLocks noGrp="1"/>
          </p:cNvSpPr>
          <p:nvPr>
            <p:ph type="dt" sz="half" idx="10"/>
          </p:nvPr>
        </p:nvSpPr>
        <p:spPr/>
        <p:txBody>
          <a:bodyPr/>
          <a:lstStyle/>
          <a:p>
            <a:fld id="{D6DEBB80-FB04-4A0F-9BCA-DAED4306720A}" type="datetimeFigureOut">
              <a:rPr lang="en-US" smtClean="0"/>
              <a:t>3/22/2023</a:t>
            </a:fld>
            <a:endParaRPr lang="en-US"/>
          </a:p>
        </p:txBody>
      </p:sp>
      <p:sp>
        <p:nvSpPr>
          <p:cNvPr id="3" name="Footer Placeholder 2">
            <a:extLst>
              <a:ext uri="{FF2B5EF4-FFF2-40B4-BE49-F238E27FC236}">
                <a16:creationId xmlns:a16="http://schemas.microsoft.com/office/drawing/2014/main" id="{2BA15631-C038-A830-E832-516A0C1EA8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B3C104-0A81-64D4-7BE9-FE1CCC84D316}"/>
              </a:ext>
            </a:extLst>
          </p:cNvPr>
          <p:cNvSpPr>
            <a:spLocks noGrp="1"/>
          </p:cNvSpPr>
          <p:nvPr>
            <p:ph type="sldNum" sz="quarter" idx="12"/>
          </p:nvPr>
        </p:nvSpPr>
        <p:spPr/>
        <p:txBody>
          <a:bodyPr/>
          <a:lstStyle/>
          <a:p>
            <a:fld id="{C8EA4CA5-7860-4C50-80B9-41339782EE70}" type="slidenum">
              <a:rPr lang="en-US" smtClean="0"/>
              <a:t>‹#›</a:t>
            </a:fld>
            <a:endParaRPr lang="en-US"/>
          </a:p>
        </p:txBody>
      </p:sp>
    </p:spTree>
    <p:extLst>
      <p:ext uri="{BB962C8B-B14F-4D97-AF65-F5344CB8AC3E}">
        <p14:creationId xmlns:p14="http://schemas.microsoft.com/office/powerpoint/2010/main" val="3025208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D8C62-A394-E7BB-96A8-25DEA63382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AFB929-42A6-9CC3-85D1-4E0C6FB9B4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2B5D2F-FFD6-EF27-1E40-27306AF34F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89DA09-0F46-9EAB-5CD1-5A64EB85B96B}"/>
              </a:ext>
            </a:extLst>
          </p:cNvPr>
          <p:cNvSpPr>
            <a:spLocks noGrp="1"/>
          </p:cNvSpPr>
          <p:nvPr>
            <p:ph type="dt" sz="half" idx="10"/>
          </p:nvPr>
        </p:nvSpPr>
        <p:spPr/>
        <p:txBody>
          <a:bodyPr/>
          <a:lstStyle/>
          <a:p>
            <a:fld id="{D6DEBB80-FB04-4A0F-9BCA-DAED4306720A}" type="datetimeFigureOut">
              <a:rPr lang="en-US" smtClean="0"/>
              <a:t>3/22/2023</a:t>
            </a:fld>
            <a:endParaRPr lang="en-US"/>
          </a:p>
        </p:txBody>
      </p:sp>
      <p:sp>
        <p:nvSpPr>
          <p:cNvPr id="6" name="Footer Placeholder 5">
            <a:extLst>
              <a:ext uri="{FF2B5EF4-FFF2-40B4-BE49-F238E27FC236}">
                <a16:creationId xmlns:a16="http://schemas.microsoft.com/office/drawing/2014/main" id="{7D6A3865-7EFA-CDD6-C20C-6B61D2E480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9AB520-DC20-8830-510A-AAAFFC25ECD8}"/>
              </a:ext>
            </a:extLst>
          </p:cNvPr>
          <p:cNvSpPr>
            <a:spLocks noGrp="1"/>
          </p:cNvSpPr>
          <p:nvPr>
            <p:ph type="sldNum" sz="quarter" idx="12"/>
          </p:nvPr>
        </p:nvSpPr>
        <p:spPr/>
        <p:txBody>
          <a:bodyPr/>
          <a:lstStyle/>
          <a:p>
            <a:fld id="{C8EA4CA5-7860-4C50-80B9-41339782EE70}" type="slidenum">
              <a:rPr lang="en-US" smtClean="0"/>
              <a:t>‹#›</a:t>
            </a:fld>
            <a:endParaRPr lang="en-US"/>
          </a:p>
        </p:txBody>
      </p:sp>
    </p:spTree>
    <p:extLst>
      <p:ext uri="{BB962C8B-B14F-4D97-AF65-F5344CB8AC3E}">
        <p14:creationId xmlns:p14="http://schemas.microsoft.com/office/powerpoint/2010/main" val="2180807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C74CB-D027-50CC-6968-B8D6B145F1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5E9FD7-F11F-40E0-CD31-19672DBF07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845898-15E6-6D4D-877A-69BB98E5C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80B629-930A-F969-ABD3-D1BFA6D39E61}"/>
              </a:ext>
            </a:extLst>
          </p:cNvPr>
          <p:cNvSpPr>
            <a:spLocks noGrp="1"/>
          </p:cNvSpPr>
          <p:nvPr>
            <p:ph type="dt" sz="half" idx="10"/>
          </p:nvPr>
        </p:nvSpPr>
        <p:spPr/>
        <p:txBody>
          <a:bodyPr/>
          <a:lstStyle/>
          <a:p>
            <a:fld id="{D6DEBB80-FB04-4A0F-9BCA-DAED4306720A}" type="datetimeFigureOut">
              <a:rPr lang="en-US" smtClean="0"/>
              <a:t>3/22/2023</a:t>
            </a:fld>
            <a:endParaRPr lang="en-US"/>
          </a:p>
        </p:txBody>
      </p:sp>
      <p:sp>
        <p:nvSpPr>
          <p:cNvPr id="6" name="Footer Placeholder 5">
            <a:extLst>
              <a:ext uri="{FF2B5EF4-FFF2-40B4-BE49-F238E27FC236}">
                <a16:creationId xmlns:a16="http://schemas.microsoft.com/office/drawing/2014/main" id="{3B9EFF08-0751-0A0E-C6FD-C66D32DE6B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BEA466-F3DB-E204-D6C0-9D4E84696FEA}"/>
              </a:ext>
            </a:extLst>
          </p:cNvPr>
          <p:cNvSpPr>
            <a:spLocks noGrp="1"/>
          </p:cNvSpPr>
          <p:nvPr>
            <p:ph type="sldNum" sz="quarter" idx="12"/>
          </p:nvPr>
        </p:nvSpPr>
        <p:spPr/>
        <p:txBody>
          <a:bodyPr/>
          <a:lstStyle/>
          <a:p>
            <a:fld id="{C8EA4CA5-7860-4C50-80B9-41339782EE70}" type="slidenum">
              <a:rPr lang="en-US" smtClean="0"/>
              <a:t>‹#›</a:t>
            </a:fld>
            <a:endParaRPr lang="en-US"/>
          </a:p>
        </p:txBody>
      </p:sp>
    </p:spTree>
    <p:extLst>
      <p:ext uri="{BB962C8B-B14F-4D97-AF65-F5344CB8AC3E}">
        <p14:creationId xmlns:p14="http://schemas.microsoft.com/office/powerpoint/2010/main" val="3431842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0E6625-84B2-A9C4-5AD3-68CB8FF007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280B00-E1BF-4875-E355-23E66359E0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95F351-10FD-FB80-8399-3438E49CE0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DEBB80-FB04-4A0F-9BCA-DAED4306720A}" type="datetimeFigureOut">
              <a:rPr lang="en-US" smtClean="0"/>
              <a:t>3/22/2023</a:t>
            </a:fld>
            <a:endParaRPr lang="en-US"/>
          </a:p>
        </p:txBody>
      </p:sp>
      <p:sp>
        <p:nvSpPr>
          <p:cNvPr id="5" name="Footer Placeholder 4">
            <a:extLst>
              <a:ext uri="{FF2B5EF4-FFF2-40B4-BE49-F238E27FC236}">
                <a16:creationId xmlns:a16="http://schemas.microsoft.com/office/drawing/2014/main" id="{624C34ED-B535-F37E-032D-2126CB61FA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0DC990-2411-37A2-2083-07BDF8A4D0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EA4CA5-7860-4C50-80B9-41339782EE70}" type="slidenum">
              <a:rPr lang="en-US" smtClean="0"/>
              <a:t>‹#›</a:t>
            </a:fld>
            <a:endParaRPr lang="en-US"/>
          </a:p>
        </p:txBody>
      </p:sp>
    </p:spTree>
    <p:extLst>
      <p:ext uri="{BB962C8B-B14F-4D97-AF65-F5344CB8AC3E}">
        <p14:creationId xmlns:p14="http://schemas.microsoft.com/office/powerpoint/2010/main" val="561790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hyperlink" Target="https://en.wikipedia.org/wiki/Minoan_civilization" TargetMode="External"/><Relationship Id="rId13" Type="http://schemas.openxmlformats.org/officeDocument/2006/relationships/hyperlink" Target="https://en.wikipedia.org/wiki/Mohenjo-daro" TargetMode="External"/><Relationship Id="rId18" Type="http://schemas.openxmlformats.org/officeDocument/2006/relationships/image" Target="../media/image10.jpeg"/><Relationship Id="rId3" Type="http://schemas.openxmlformats.org/officeDocument/2006/relationships/hyperlink" Target="https://en.wikipedia.org/wiki/Pakistan" TargetMode="External"/><Relationship Id="rId7" Type="http://schemas.openxmlformats.org/officeDocument/2006/relationships/hyperlink" Target="https://en.wikipedia.org/wiki/Mesopotamia" TargetMode="External"/><Relationship Id="rId12" Type="http://schemas.openxmlformats.org/officeDocument/2006/relationships/hyperlink" Target="https://en.wikipedia.org/wiki/Indus_Valley_civilisation" TargetMode="External"/><Relationship Id="rId17" Type="http://schemas.openxmlformats.org/officeDocument/2006/relationships/hyperlink" Target="https://en.wikipedia.org/wiki/Dancing_Girl_(sculpture)#cite_note-singh-4" TargetMode="External"/><Relationship Id="rId2" Type="http://schemas.openxmlformats.org/officeDocument/2006/relationships/hyperlink" Target="https://en.wikipedia.org/wiki/Sindh" TargetMode="External"/><Relationship Id="rId16" Type="http://schemas.openxmlformats.org/officeDocument/2006/relationships/hyperlink" Target="https://en.wikipedia.org/wiki/Partition_of_India" TargetMode="External"/><Relationship Id="rId1" Type="http://schemas.openxmlformats.org/officeDocument/2006/relationships/slideLayout" Target="../slideLayouts/slideLayout4.xml"/><Relationship Id="rId6" Type="http://schemas.openxmlformats.org/officeDocument/2006/relationships/hyperlink" Target="https://en.wikipedia.org/wiki/Ancient_Egypt" TargetMode="External"/><Relationship Id="rId11" Type="http://schemas.openxmlformats.org/officeDocument/2006/relationships/hyperlink" Target="https://en.wikipedia.org/wiki/Lost-wax_casting" TargetMode="External"/><Relationship Id="rId5" Type="http://schemas.openxmlformats.org/officeDocument/2006/relationships/hyperlink" Target="https://en.wikipedia.org/wiki/City" TargetMode="External"/><Relationship Id="rId15" Type="http://schemas.openxmlformats.org/officeDocument/2006/relationships/hyperlink" Target="https://en.wikipedia.org/wiki/National_Museum,_New_Delhi" TargetMode="External"/><Relationship Id="rId10" Type="http://schemas.openxmlformats.org/officeDocument/2006/relationships/hyperlink" Target="https://en.wikipedia.org/wiki/Bronze_sculpture" TargetMode="External"/><Relationship Id="rId4" Type="http://schemas.openxmlformats.org/officeDocument/2006/relationships/hyperlink" Target="https://en.wikipedia.org/wiki/Indus_Valley_Civilisation" TargetMode="External"/><Relationship Id="rId9" Type="http://schemas.openxmlformats.org/officeDocument/2006/relationships/hyperlink" Target="https://en.wikipedia.org/wiki/Norte_Chico_civilization" TargetMode="External"/><Relationship Id="rId14" Type="http://schemas.openxmlformats.org/officeDocument/2006/relationships/hyperlink" Target="https://en.wikipedia.org/wiki/Ernest_J._H._Macka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en.wikipedia.org/wiki/Mohenjo-Daro"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en.wikipedia.org/wiki/Shakyamuni_Buddha"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en.wikipedia.org/wiki/Hindu_temple"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hyperlink" Target="https://en.wikipedia.org/wiki/Emperor_Yao" TargetMode="External"/><Relationship Id="rId3" Type="http://schemas.openxmlformats.org/officeDocument/2006/relationships/hyperlink" Target="https://en.wikipedia.org/wiki/Shanxi" TargetMode="External"/><Relationship Id="rId7" Type="http://schemas.openxmlformats.org/officeDocument/2006/relationships/hyperlink" Target="https://en.wikipedia.org/wiki/Taosi#cite_note-4" TargetMode="External"/><Relationship Id="rId2" Type="http://schemas.openxmlformats.org/officeDocument/2006/relationships/hyperlink" Target="https://en.wikipedia.org/wiki/Xiangfen_County" TargetMode="External"/><Relationship Id="rId1" Type="http://schemas.openxmlformats.org/officeDocument/2006/relationships/slideLayout" Target="../slideLayouts/slideLayout4.xml"/><Relationship Id="rId6" Type="http://schemas.openxmlformats.org/officeDocument/2006/relationships/hyperlink" Target="https://en.wikipedia.org/wiki/Gnomon" TargetMode="External"/><Relationship Id="rId5" Type="http://schemas.openxmlformats.org/officeDocument/2006/relationships/hyperlink" Target="https://en.wikipedia.org/wiki/Longshan_culture" TargetMode="External"/><Relationship Id="rId4" Type="http://schemas.openxmlformats.org/officeDocument/2006/relationships/hyperlink" Target="https://en.wikipedia.org/wiki/China" TargetMode="External"/><Relationship Id="rId9"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Hylobatidae" TargetMode="External"/><Relationship Id="rId2" Type="http://schemas.openxmlformats.org/officeDocument/2006/relationships/hyperlink" Target="https://en.wikipedia.org/wiki/Hominidae" TargetMode="Externa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Talianky" TargetMode="External"/><Relationship Id="rId7" Type="http://schemas.openxmlformats.org/officeDocument/2006/relationships/image" Target="../media/image4.jpeg"/><Relationship Id="rId2" Type="http://schemas.openxmlformats.org/officeDocument/2006/relationships/hyperlink" Target="https://en.wikipedia.org/wiki/Archaeological_site" TargetMode="External"/><Relationship Id="rId1" Type="http://schemas.openxmlformats.org/officeDocument/2006/relationships/slideLayout" Target="../slideLayouts/slideLayout4.xml"/><Relationship Id="rId6" Type="http://schemas.openxmlformats.org/officeDocument/2006/relationships/hyperlink" Target="https://en.wikipedia.org/wiki/Neolithic_Europe" TargetMode="External"/><Relationship Id="rId5" Type="http://schemas.openxmlformats.org/officeDocument/2006/relationships/hyperlink" Target="https://en.wikipedia.org/wiki/Cucuteni-Trypillian_culture" TargetMode="External"/><Relationship Id="rId4" Type="http://schemas.openxmlformats.org/officeDocument/2006/relationships/hyperlink" Target="https://en.wikipedia.org/wiki/Ukrain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Sumer" TargetMode="External"/><Relationship Id="rId2" Type="http://schemas.openxmlformats.org/officeDocument/2006/relationships/hyperlink" Target="https://en.wikipedia.org/wiki/Assyriology" TargetMode="Externa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hyperlink" Target="https://en.wikipedia.org/wiki/Ancient_Near_East"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Warka_Vase" TargetMode="External"/><Relationship Id="rId2" Type="http://schemas.openxmlformats.org/officeDocument/2006/relationships/hyperlink" Target="https://en.wikipedia.org/wiki/Inanna"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hyperlink" Target="https://en.wikipedia.org/wiki/Uruk_period" TargetMode="External"/><Relationship Id="rId3" Type="http://schemas.openxmlformats.org/officeDocument/2006/relationships/hyperlink" Target="https://en.wikipedia.org/wiki/Euphrates" TargetMode="External"/><Relationship Id="rId7" Type="http://schemas.openxmlformats.org/officeDocument/2006/relationships/hyperlink" Target="https://en.wikipedia.org/wiki/Turkey" TargetMode="External"/><Relationship Id="rId2" Type="http://schemas.openxmlformats.org/officeDocument/2006/relationships/hyperlink" Target="https://en.wikipedia.org/w/index.php?title=Tohma_River&amp;action=edit&amp;redlink=1" TargetMode="External"/><Relationship Id="rId1" Type="http://schemas.openxmlformats.org/officeDocument/2006/relationships/slideLayout" Target="../slideLayouts/slideLayout4.xml"/><Relationship Id="rId6" Type="http://schemas.openxmlformats.org/officeDocument/2006/relationships/hyperlink" Target="https://en.wikipedia.org/wiki/Malatya" TargetMode="External"/><Relationship Id="rId5" Type="http://schemas.openxmlformats.org/officeDocument/2006/relationships/hyperlink" Target="https://en.wikipedia.org/wiki/Archaeological_site" TargetMode="External"/><Relationship Id="rId10" Type="http://schemas.openxmlformats.org/officeDocument/2006/relationships/image" Target="../media/image8.jpeg"/><Relationship Id="rId4" Type="http://schemas.openxmlformats.org/officeDocument/2006/relationships/hyperlink" Target="https://en.wikipedia.org/wiki/Taurus_Mountains" TargetMode="External"/><Relationship Id="rId9" Type="http://schemas.openxmlformats.org/officeDocument/2006/relationships/hyperlink" Target="https://en.wikipedia.org/wiki/Sword"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en.wikipedia.org/wiki/Ancient_Rome" TargetMode="External"/><Relationship Id="rId13" Type="http://schemas.openxmlformats.org/officeDocument/2006/relationships/hyperlink" Target="https://en.wikipedia.org/wiki/Viking_Age" TargetMode="External"/><Relationship Id="rId3" Type="http://schemas.openxmlformats.org/officeDocument/2006/relationships/hyperlink" Target="https://en.wikipedia.org/wiki/Greek_Heroic_Age" TargetMode="External"/><Relationship Id="rId7" Type="http://schemas.openxmlformats.org/officeDocument/2006/relationships/hyperlink" Target="https://en.wikipedia.org/wiki/Slavic_literature" TargetMode="External"/><Relationship Id="rId12" Type="http://schemas.openxmlformats.org/officeDocument/2006/relationships/hyperlink" Target="https://en.wikipedia.org/wiki/Migration_Period" TargetMode="External"/><Relationship Id="rId2" Type="http://schemas.openxmlformats.org/officeDocument/2006/relationships/hyperlink" Target="https://en.wikipedia.org/wiki/Epic_poetry" TargetMode="External"/><Relationship Id="rId16"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hyperlink" Target="https://en.wikipedia.org/wiki/Roman_literature" TargetMode="External"/><Relationship Id="rId11" Type="http://schemas.openxmlformats.org/officeDocument/2006/relationships/hyperlink" Target="https://en.wikipedia.org/wiki/Swedish_language" TargetMode="External"/><Relationship Id="rId5" Type="http://schemas.openxmlformats.org/officeDocument/2006/relationships/hyperlink" Target="https://en.wikipedia.org/wiki/Celtic_literature" TargetMode="External"/><Relationship Id="rId15" Type="http://schemas.openxmlformats.org/officeDocument/2006/relationships/hyperlink" Target="https://en.wikipedia.org/wiki/Uppland" TargetMode="External"/><Relationship Id="rId10" Type="http://schemas.openxmlformats.org/officeDocument/2006/relationships/hyperlink" Target="https://en.wikipedia.org/wiki/Swedish_prehistory" TargetMode="External"/><Relationship Id="rId4" Type="http://schemas.openxmlformats.org/officeDocument/2006/relationships/hyperlink" Target="https://en.wikipedia.org/wiki/Germanic_Heroic_Age" TargetMode="External"/><Relationship Id="rId9" Type="http://schemas.openxmlformats.org/officeDocument/2006/relationships/hyperlink" Target="https://en.wikipedia.org/wiki/Vendel_Period" TargetMode="External"/><Relationship Id="rId14" Type="http://schemas.openxmlformats.org/officeDocument/2006/relationships/hyperlink" Target="https://en.wikipedia.org/wiki/Vende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AE720A-E901-721D-716A-C1E989120D26}"/>
              </a:ext>
            </a:extLst>
          </p:cNvPr>
          <p:cNvSpPr>
            <a:spLocks noGrp="1"/>
          </p:cNvSpPr>
          <p:nvPr>
            <p:ph type="title"/>
          </p:nvPr>
        </p:nvSpPr>
        <p:spPr>
          <a:xfrm>
            <a:off x="0" y="1"/>
            <a:ext cx="12227560" cy="985519"/>
          </a:xfrm>
        </p:spPr>
        <p:txBody>
          <a:bodyPr>
            <a:normAutofit fontScale="90000"/>
          </a:bodyPr>
          <a:lstStyle/>
          <a:p>
            <a:r>
              <a:rPr lang="en-US" dirty="0"/>
              <a:t>Elias Canetti (1905-1994) Bulgarian/English/Sephardic Jewish Nobel Prize winning writer</a:t>
            </a:r>
          </a:p>
        </p:txBody>
      </p:sp>
      <p:sp>
        <p:nvSpPr>
          <p:cNvPr id="5" name="Content Placeholder 4">
            <a:extLst>
              <a:ext uri="{FF2B5EF4-FFF2-40B4-BE49-F238E27FC236}">
                <a16:creationId xmlns:a16="http://schemas.microsoft.com/office/drawing/2014/main" id="{59E4F53E-19D7-A9AD-98E9-11EA5B0CA62C}"/>
              </a:ext>
            </a:extLst>
          </p:cNvPr>
          <p:cNvSpPr>
            <a:spLocks noGrp="1"/>
          </p:cNvSpPr>
          <p:nvPr>
            <p:ph sz="half" idx="1"/>
          </p:nvPr>
        </p:nvSpPr>
        <p:spPr>
          <a:xfrm>
            <a:off x="0" y="1028064"/>
            <a:ext cx="7914640" cy="5148899"/>
          </a:xfrm>
        </p:spPr>
        <p:txBody>
          <a:bodyPr>
            <a:normAutofit fontScale="70000" lnSpcReduction="20000"/>
          </a:bodyPr>
          <a:lstStyle/>
          <a:p>
            <a:r>
              <a:rPr lang="en-US" dirty="0"/>
              <a:t>Cities begin in the mind, proposed Elias Canetti, a novelist and social philosopher.  Canetti speculated that </a:t>
            </a:r>
            <a:r>
              <a:rPr lang="en-US" dirty="0" err="1"/>
              <a:t>Palaeolithic</a:t>
            </a:r>
            <a:r>
              <a:rPr lang="en-US" dirty="0"/>
              <a:t> hunter-gatherers living in small communities must, inevitably, have spent some time wondering what larger ones would be like.  Proof, he felt, was on the walls of caves, where the faithfully depicted herd animals that moved together in uncountable masses.  How could they not have wondered what human herds might be like?  No doubt they also considered the dead, outnumbering the living by orders of magnitude.  What if everyone who’d ever died were all in one place?  What would that be like?  These “invisible crowds “, Canetti proposed, were in a sense the first human cities, even if they existed only in the imagination.  </a:t>
            </a:r>
          </a:p>
          <a:p>
            <a:r>
              <a:rPr lang="en-US" dirty="0"/>
              <a:t>Graeber and </a:t>
            </a:r>
            <a:r>
              <a:rPr lang="en-US" dirty="0" err="1"/>
              <a:t>Wengrow</a:t>
            </a:r>
            <a:r>
              <a:rPr lang="en-US" dirty="0"/>
              <a:t> support this speculation by pointing out that  current advances in the study of human cognition suggest that very large social units are always, in a sense, imaginary.  There is always a fundamental distinction between the way one relates to friends, family, neighborhood, people and places that we actually known directly, and the way one relates to </a:t>
            </a:r>
            <a:r>
              <a:rPr lang="en-US" dirty="0" err="1"/>
              <a:t>emlpires</a:t>
            </a:r>
            <a:r>
              <a:rPr lang="en-US" dirty="0"/>
              <a:t>, nations, metropolises, phenomena that exist largely, or at least most of the time, in our heads.  Much of social theory can be seen as an attempt to square these two dimensions of our experience.  [DE, p. 276].</a:t>
            </a:r>
          </a:p>
          <a:p>
            <a:r>
              <a:rPr lang="en-US" dirty="0"/>
              <a:t>Photo, Wikipedia:  Elias Canetti</a:t>
            </a:r>
          </a:p>
        </p:txBody>
      </p:sp>
      <p:pic>
        <p:nvPicPr>
          <p:cNvPr id="1026" name="Picture 2">
            <a:extLst>
              <a:ext uri="{FF2B5EF4-FFF2-40B4-BE49-F238E27FC236}">
                <a16:creationId xmlns:a16="http://schemas.microsoft.com/office/drawing/2014/main" id="{662BC226-ED94-3179-4EA7-C24FE34EDC9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966759" y="1028064"/>
            <a:ext cx="4236757" cy="462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613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073C0-3AF7-0D53-7CE2-E2735AD3FA79}"/>
              </a:ext>
            </a:extLst>
          </p:cNvPr>
          <p:cNvSpPr>
            <a:spLocks noGrp="1"/>
          </p:cNvSpPr>
          <p:nvPr>
            <p:ph type="title"/>
          </p:nvPr>
        </p:nvSpPr>
        <p:spPr>
          <a:xfrm>
            <a:off x="0" y="0"/>
            <a:ext cx="12028602" cy="419493"/>
          </a:xfrm>
        </p:spPr>
        <p:txBody>
          <a:bodyPr>
            <a:normAutofit fontScale="90000"/>
          </a:bodyPr>
          <a:lstStyle/>
          <a:p>
            <a:r>
              <a:rPr lang="en-US" dirty="0"/>
              <a:t>Mohenjo-Daro</a:t>
            </a:r>
          </a:p>
        </p:txBody>
      </p:sp>
      <p:sp>
        <p:nvSpPr>
          <p:cNvPr id="3" name="Content Placeholder 2">
            <a:extLst>
              <a:ext uri="{FF2B5EF4-FFF2-40B4-BE49-F238E27FC236}">
                <a16:creationId xmlns:a16="http://schemas.microsoft.com/office/drawing/2014/main" id="{E534BE62-FD56-81E2-D2F9-76B9155B7D58}"/>
              </a:ext>
            </a:extLst>
          </p:cNvPr>
          <p:cNvSpPr>
            <a:spLocks noGrp="1"/>
          </p:cNvSpPr>
          <p:nvPr>
            <p:ph sz="half" idx="1"/>
          </p:nvPr>
        </p:nvSpPr>
        <p:spPr>
          <a:xfrm>
            <a:off x="42421" y="546755"/>
            <a:ext cx="9327871" cy="5946119"/>
          </a:xfrm>
        </p:spPr>
        <p:txBody>
          <a:bodyPr>
            <a:normAutofit fontScale="47500" lnSpcReduction="20000"/>
          </a:bodyPr>
          <a:lstStyle/>
          <a:p>
            <a:endParaRPr lang="en-US" dirty="0"/>
          </a:p>
          <a:p>
            <a:r>
              <a:rPr lang="en-US" b="1" i="0" dirty="0" err="1">
                <a:solidFill>
                  <a:srgbClr val="202122"/>
                </a:solidFill>
                <a:effectLst/>
                <a:latin typeface="Arial" panose="020B0604020202020204" pitchFamily="34" charset="0"/>
              </a:rPr>
              <a:t>Mohenjo-daro</a:t>
            </a:r>
            <a:r>
              <a:rPr lang="en-US" b="1" i="0" dirty="0">
                <a:solidFill>
                  <a:srgbClr val="202122"/>
                </a:solidFill>
                <a:effectLst/>
                <a:latin typeface="Arial" panose="020B0604020202020204" pitchFamily="34" charset="0"/>
              </a:rPr>
              <a:t>, </a:t>
            </a:r>
            <a:r>
              <a:rPr lang="en-US" b="0" i="0" dirty="0">
                <a:solidFill>
                  <a:srgbClr val="202122"/>
                </a:solidFill>
                <a:effectLst/>
                <a:latin typeface="Arial" panose="020B0604020202020204" pitchFamily="34" charset="0"/>
              </a:rPr>
              <a:t>meaning 'Mound of the Dead Men’, is an archaeological site in the province of </a:t>
            </a:r>
            <a:r>
              <a:rPr lang="en-US" b="0" i="0" u="none" strike="noStrike" dirty="0">
                <a:solidFill>
                  <a:srgbClr val="3366CC"/>
                </a:solidFill>
                <a:effectLst/>
                <a:latin typeface="Arial" panose="020B0604020202020204" pitchFamily="34" charset="0"/>
                <a:hlinkClick r:id="rId2" tooltip="Sindh"/>
              </a:rPr>
              <a:t>Sindh</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3" tooltip="Pakistan"/>
              </a:rPr>
              <a:t>Pakistan</a:t>
            </a:r>
            <a:r>
              <a:rPr lang="en-US" b="0" i="0" dirty="0">
                <a:solidFill>
                  <a:srgbClr val="202122"/>
                </a:solidFill>
                <a:effectLst/>
                <a:latin typeface="Arial" panose="020B0604020202020204" pitchFamily="34" charset="0"/>
              </a:rPr>
              <a:t>. Built around 2500 BCE, it was the largest settlement of the ancient </a:t>
            </a:r>
            <a:r>
              <a:rPr lang="en-US" b="0" i="0" u="none" strike="noStrike" dirty="0">
                <a:solidFill>
                  <a:srgbClr val="3366CC"/>
                </a:solidFill>
                <a:effectLst/>
                <a:latin typeface="Arial" panose="020B0604020202020204" pitchFamily="34" charset="0"/>
                <a:hlinkClick r:id="rId4" tooltip="Indus Valley Civilisation"/>
              </a:rPr>
              <a:t>Indus Valley </a:t>
            </a:r>
            <a:r>
              <a:rPr lang="en-US" b="0" i="0" u="none" strike="noStrike" dirty="0" err="1">
                <a:solidFill>
                  <a:srgbClr val="3366CC"/>
                </a:solidFill>
                <a:effectLst/>
                <a:latin typeface="Arial" panose="020B0604020202020204" pitchFamily="34" charset="0"/>
                <a:hlinkClick r:id="rId4" tooltip="Indus Valley Civilisation"/>
              </a:rPr>
              <a:t>Civilisation</a:t>
            </a:r>
            <a:r>
              <a:rPr lang="en-US" b="0" i="0" dirty="0">
                <a:solidFill>
                  <a:srgbClr val="202122"/>
                </a:solidFill>
                <a:effectLst/>
                <a:latin typeface="Arial" panose="020B0604020202020204" pitchFamily="34" charset="0"/>
              </a:rPr>
              <a:t>, and one of the world's earliest major </a:t>
            </a:r>
            <a:r>
              <a:rPr lang="en-US" b="0" i="0" u="none" strike="noStrike" dirty="0">
                <a:solidFill>
                  <a:srgbClr val="3366CC"/>
                </a:solidFill>
                <a:effectLst/>
                <a:latin typeface="Arial" panose="020B0604020202020204" pitchFamily="34" charset="0"/>
                <a:hlinkClick r:id="rId5" tooltip="City"/>
              </a:rPr>
              <a:t>cities</a:t>
            </a:r>
            <a:r>
              <a:rPr lang="en-US" b="0" i="0" dirty="0">
                <a:solidFill>
                  <a:srgbClr val="202122"/>
                </a:solidFill>
                <a:effectLst/>
                <a:latin typeface="Arial" panose="020B0604020202020204" pitchFamily="34" charset="0"/>
              </a:rPr>
              <a:t>, contemporaneous with the civilizations of </a:t>
            </a:r>
            <a:r>
              <a:rPr lang="en-US" b="0" i="0" u="none" strike="noStrike" dirty="0">
                <a:solidFill>
                  <a:srgbClr val="3366CC"/>
                </a:solidFill>
                <a:effectLst/>
                <a:latin typeface="Arial" panose="020B0604020202020204" pitchFamily="34" charset="0"/>
                <a:hlinkClick r:id="rId6" tooltip="Ancient Egypt"/>
              </a:rPr>
              <a:t>ancient Egypt</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7" tooltip="Mesopotamia"/>
              </a:rPr>
              <a:t>Mesopotamia</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8" tooltip="Minoan civilization"/>
              </a:rPr>
              <a:t>Minoan Crete</a:t>
            </a:r>
            <a:r>
              <a:rPr lang="en-US" b="0" i="0" dirty="0">
                <a:solidFill>
                  <a:srgbClr val="202122"/>
                </a:solidFill>
                <a:effectLst/>
                <a:latin typeface="Arial" panose="020B0604020202020204" pitchFamily="34" charset="0"/>
              </a:rPr>
              <a:t>, and </a:t>
            </a:r>
            <a:r>
              <a:rPr lang="en-US" b="0" i="0" u="none" strike="noStrike" dirty="0">
                <a:solidFill>
                  <a:srgbClr val="3366CC"/>
                </a:solidFill>
                <a:effectLst/>
                <a:latin typeface="Arial" panose="020B0604020202020204" pitchFamily="34" charset="0"/>
                <a:hlinkClick r:id="rId9" tooltip="Norte Chico civilization"/>
              </a:rPr>
              <a:t>Norte Chico</a:t>
            </a:r>
            <a:r>
              <a:rPr lang="en-US" b="0" i="0" dirty="0">
                <a:solidFill>
                  <a:srgbClr val="202122"/>
                </a:solidFill>
                <a:effectLst/>
                <a:latin typeface="Arial" panose="020B0604020202020204" pitchFamily="34" charset="0"/>
              </a:rPr>
              <a:t>. With an estimated population of at least 40,000 people, </a:t>
            </a:r>
            <a:r>
              <a:rPr lang="en-US" b="0" i="0" dirty="0" err="1">
                <a:solidFill>
                  <a:srgbClr val="202122"/>
                </a:solidFill>
                <a:effectLst/>
                <a:latin typeface="Arial" panose="020B0604020202020204" pitchFamily="34" charset="0"/>
              </a:rPr>
              <a:t>Mohenjo-daro</a:t>
            </a:r>
            <a:r>
              <a:rPr lang="en-US" b="0" i="0" dirty="0">
                <a:solidFill>
                  <a:srgbClr val="202122"/>
                </a:solidFill>
                <a:effectLst/>
                <a:latin typeface="Arial" panose="020B0604020202020204" pitchFamily="34" charset="0"/>
              </a:rPr>
              <a:t> prospered until around 1700 BCE.</a:t>
            </a:r>
          </a:p>
          <a:p>
            <a:r>
              <a:rPr lang="en-US" dirty="0">
                <a:solidFill>
                  <a:srgbClr val="202122"/>
                </a:solidFill>
                <a:latin typeface="Arial" panose="020B0604020202020204" pitchFamily="34" charset="0"/>
              </a:rPr>
              <a:t>The city is considered the greatest expression of a new form of society that flourished in the valley of the Indus at the time; </a:t>
            </a:r>
            <a:r>
              <a:rPr lang="en-US" dirty="0" err="1">
                <a:solidFill>
                  <a:srgbClr val="202122"/>
                </a:solidFill>
                <a:latin typeface="Arial" panose="020B0604020202020204" pitchFamily="34" charset="0"/>
              </a:rPr>
              <a:t>aform</a:t>
            </a:r>
            <a:r>
              <a:rPr lang="en-US" dirty="0">
                <a:solidFill>
                  <a:srgbClr val="202122"/>
                </a:solidFill>
                <a:latin typeface="Arial" panose="020B0604020202020204" pitchFamily="34" charset="0"/>
              </a:rPr>
              <a:t> of society which archeologists have come to know simply as the Indus or Harappan civilization.  It was South Asia’s first urban culture.  Here we find further evidence that Bronze Age cities—the world’s first large-scale, planned human settlements—could emerge in the absence of ruling classes and managed elites.  Most of the city consists of the brick-built houses of the Lower Town, with its rid-like arrangement of streets, long boulevards and sophisticated drainage and sanitation systems (terracotta sewage pipes, </a:t>
            </a:r>
            <a:r>
              <a:rPr lang="en-US" dirty="0" err="1">
                <a:solidFill>
                  <a:srgbClr val="202122"/>
                </a:solidFill>
                <a:latin typeface="Arial" panose="020B0604020202020204" pitchFamily="34" charset="0"/>
              </a:rPr>
              <a:t>pribate</a:t>
            </a:r>
            <a:r>
              <a:rPr lang="en-US" dirty="0">
                <a:solidFill>
                  <a:srgbClr val="202122"/>
                </a:solidFill>
                <a:latin typeface="Arial" panose="020B0604020202020204" pitchFamily="34" charset="0"/>
              </a:rPr>
              <a:t> and public toilets and bathrooms were ubiquitous.  Above the Lower Town looms the Upper Citadel, a raised </a:t>
            </a:r>
            <a:r>
              <a:rPr lang="en-US" dirty="0" err="1">
                <a:solidFill>
                  <a:srgbClr val="202122"/>
                </a:solidFill>
                <a:latin typeface="Arial" panose="020B0604020202020204" pitchFamily="34" charset="0"/>
              </a:rPr>
              <a:t>ciic</a:t>
            </a:r>
            <a:r>
              <a:rPr lang="en-US" dirty="0">
                <a:solidFill>
                  <a:srgbClr val="202122"/>
                </a:solidFill>
                <a:latin typeface="Arial" panose="020B0604020202020204" pitchFamily="34" charset="0"/>
              </a:rPr>
              <a:t> center, also known as the Mound of the Great Bath.  {DE, pp. 313-314]</a:t>
            </a:r>
            <a:endParaRPr lang="en-US" dirty="0"/>
          </a:p>
          <a:p>
            <a:endParaRPr lang="en-US" dirty="0"/>
          </a:p>
          <a:p>
            <a:pPr marL="0" marR="0" lvl="0" indent="0" algn="l" defTabSz="914400" rtl="0" eaLnBrk="0" fontAlgn="base" latinLnBrk="0" hangingPunct="0">
              <a:lnSpc>
                <a:spcPct val="100000"/>
              </a:lnSpc>
              <a:spcBef>
                <a:spcPct val="0"/>
              </a:spcBef>
              <a:spcAft>
                <a:spcPct val="0"/>
              </a:spcAft>
              <a:buClrTx/>
              <a:buSzTx/>
              <a:buFontTx/>
              <a:buNone/>
              <a:tabLst/>
            </a:pPr>
            <a:r>
              <a:rPr lang="en-US" dirty="0"/>
              <a:t>Picture, Wikipedia:  </a:t>
            </a:r>
            <a:r>
              <a:rPr lang="en-US" b="1" i="1" dirty="0">
                <a:solidFill>
                  <a:srgbClr val="202122"/>
                </a:solidFill>
                <a:effectLst/>
                <a:latin typeface="Arial" panose="020B0604020202020204" pitchFamily="34" charset="0"/>
              </a:rPr>
              <a:t>Dancing Girl</a:t>
            </a:r>
            <a:r>
              <a:rPr lang="en-US" b="0" i="0" dirty="0">
                <a:solidFill>
                  <a:srgbClr val="202122"/>
                </a:solidFill>
                <a:effectLst/>
                <a:latin typeface="Arial" panose="020B0604020202020204" pitchFamily="34" charset="0"/>
              </a:rPr>
              <a:t> is a prehistoric </a:t>
            </a:r>
            <a:r>
              <a:rPr lang="en-US" b="0" i="0" u="none" strike="noStrike" dirty="0">
                <a:solidFill>
                  <a:srgbClr val="3366CC"/>
                </a:solidFill>
                <a:effectLst/>
                <a:latin typeface="Arial" panose="020B0604020202020204" pitchFamily="34" charset="0"/>
                <a:hlinkClick r:id="rId10" tooltip="Bronze sculpture"/>
              </a:rPr>
              <a:t>bronze sculpture</a:t>
            </a:r>
            <a:r>
              <a:rPr lang="en-US" b="0" i="0" dirty="0">
                <a:solidFill>
                  <a:srgbClr val="202122"/>
                </a:solidFill>
                <a:effectLst/>
                <a:latin typeface="Arial" panose="020B0604020202020204" pitchFamily="34" charset="0"/>
              </a:rPr>
              <a:t> made in </a:t>
            </a:r>
            <a:r>
              <a:rPr lang="en-US" b="0" i="0" u="none" strike="noStrike" dirty="0">
                <a:solidFill>
                  <a:srgbClr val="3366CC"/>
                </a:solidFill>
                <a:effectLst/>
                <a:latin typeface="Arial" panose="020B0604020202020204" pitchFamily="34" charset="0"/>
                <a:hlinkClick r:id="rId11" tooltip="Lost-wax casting"/>
              </a:rPr>
              <a:t>lost-wax casting</a:t>
            </a:r>
            <a:r>
              <a:rPr lang="en-US" b="0" i="0" dirty="0">
                <a:solidFill>
                  <a:srgbClr val="202122"/>
                </a:solidFill>
                <a:effectLst/>
                <a:latin typeface="Arial" panose="020B0604020202020204" pitchFamily="34" charset="0"/>
              </a:rPr>
              <a:t> about c. 2300–1750 BC in the </a:t>
            </a:r>
            <a:r>
              <a:rPr lang="en-US" b="0" i="0" u="none" strike="noStrike" dirty="0">
                <a:solidFill>
                  <a:srgbClr val="3366CC"/>
                </a:solidFill>
                <a:effectLst/>
                <a:latin typeface="Arial" panose="020B0604020202020204" pitchFamily="34" charset="0"/>
                <a:hlinkClick r:id="rId12" tooltip="Indus Valley civilisation"/>
              </a:rPr>
              <a:t>Indus Valley </a:t>
            </a:r>
            <a:r>
              <a:rPr lang="en-US" b="0" i="0" u="none" strike="noStrike" dirty="0" err="1">
                <a:solidFill>
                  <a:srgbClr val="3366CC"/>
                </a:solidFill>
                <a:effectLst/>
                <a:latin typeface="Arial" panose="020B0604020202020204" pitchFamily="34" charset="0"/>
                <a:hlinkClick r:id="rId12" tooltip="Indus Valley civilisation"/>
              </a:rPr>
              <a:t>civilisation</a:t>
            </a:r>
            <a:r>
              <a:rPr lang="en-US" b="0" i="0" dirty="0">
                <a:solidFill>
                  <a:srgbClr val="202122"/>
                </a:solidFill>
                <a:effectLst/>
                <a:latin typeface="Arial" panose="020B0604020202020204" pitchFamily="34" charset="0"/>
              </a:rPr>
              <a:t> city of </a:t>
            </a:r>
            <a:r>
              <a:rPr lang="en-US" b="0" i="0" u="none" strike="noStrike" dirty="0" err="1">
                <a:solidFill>
                  <a:srgbClr val="3366CC"/>
                </a:solidFill>
                <a:effectLst/>
                <a:latin typeface="Arial" panose="020B0604020202020204" pitchFamily="34" charset="0"/>
                <a:hlinkClick r:id="rId13" tooltip="Mohenjo-daro"/>
              </a:rPr>
              <a:t>Mohenjo-daro</a:t>
            </a:r>
            <a:r>
              <a:rPr lang="en-US" b="0" i="0" dirty="0">
                <a:solidFill>
                  <a:srgbClr val="202122"/>
                </a:solidFill>
                <a:effectLst/>
                <a:latin typeface="Arial" panose="020B0604020202020204" pitchFamily="34" charset="0"/>
              </a:rPr>
              <a:t> (in modern-day Pakistan), which was one of the earliest cities. The statue is 10.5 </a:t>
            </a:r>
            <a:r>
              <a:rPr lang="en-US" b="0" i="0" dirty="0" err="1">
                <a:solidFill>
                  <a:srgbClr val="202122"/>
                </a:solidFill>
                <a:effectLst/>
                <a:latin typeface="Arial" panose="020B0604020202020204" pitchFamily="34" charset="0"/>
              </a:rPr>
              <a:t>centimetres</a:t>
            </a:r>
            <a:r>
              <a:rPr lang="en-US" b="0" i="0" dirty="0">
                <a:solidFill>
                  <a:srgbClr val="202122"/>
                </a:solidFill>
                <a:effectLst/>
                <a:latin typeface="Arial" panose="020B0604020202020204" pitchFamily="34" charset="0"/>
              </a:rPr>
              <a:t> (4.1 in) tall, and depicts a nude young woman or girl with stylized ornaments, standing in a confident, naturalistic pose. </a:t>
            </a:r>
            <a:r>
              <a:rPr lang="en-US" b="0" i="1" dirty="0">
                <a:solidFill>
                  <a:srgbClr val="202122"/>
                </a:solidFill>
                <a:effectLst/>
                <a:latin typeface="Arial" panose="020B0604020202020204" pitchFamily="34" charset="0"/>
              </a:rPr>
              <a:t>Dancing Girl</a:t>
            </a:r>
            <a:r>
              <a:rPr lang="en-US" b="0" i="0" dirty="0">
                <a:solidFill>
                  <a:srgbClr val="202122"/>
                </a:solidFill>
                <a:effectLst/>
                <a:latin typeface="Arial" panose="020B0604020202020204" pitchFamily="34" charset="0"/>
              </a:rPr>
              <a:t> is highly regarded as a work of art.  The statue was excavated by British archaeologist </a:t>
            </a:r>
            <a:r>
              <a:rPr lang="en-US" b="0" i="0" u="none" strike="noStrike" dirty="0">
                <a:solidFill>
                  <a:srgbClr val="3366CC"/>
                </a:solidFill>
                <a:effectLst/>
                <a:latin typeface="Arial" panose="020B0604020202020204" pitchFamily="34" charset="0"/>
                <a:hlinkClick r:id="rId14" tooltip="Ernest J. H. Mackay"/>
              </a:rPr>
              <a:t>Ernest Mackay</a:t>
            </a:r>
            <a:r>
              <a:rPr lang="en-US" b="0" i="0" dirty="0">
                <a:solidFill>
                  <a:srgbClr val="202122"/>
                </a:solidFill>
                <a:effectLst/>
                <a:latin typeface="Arial" panose="020B0604020202020204" pitchFamily="34" charset="0"/>
              </a:rPr>
              <a:t> in </a:t>
            </a:r>
            <a:r>
              <a:rPr lang="en-US" b="0" i="0" dirty="0" err="1">
                <a:solidFill>
                  <a:srgbClr val="202122"/>
                </a:solidFill>
                <a:effectLst/>
                <a:latin typeface="Arial" panose="020B0604020202020204" pitchFamily="34" charset="0"/>
              </a:rPr>
              <a:t>Mohenjo-daro</a:t>
            </a:r>
            <a:r>
              <a:rPr lang="en-US" b="0" i="0" dirty="0">
                <a:solidFill>
                  <a:srgbClr val="202122"/>
                </a:solidFill>
                <a:effectLst/>
                <a:latin typeface="Arial" panose="020B0604020202020204" pitchFamily="34" charset="0"/>
              </a:rPr>
              <a:t> in 1926, It is now in the </a:t>
            </a:r>
            <a:r>
              <a:rPr lang="en-US" b="0" i="0" u="none" strike="noStrike" dirty="0">
                <a:solidFill>
                  <a:srgbClr val="3366CC"/>
                </a:solidFill>
                <a:effectLst/>
                <a:latin typeface="Arial" panose="020B0604020202020204" pitchFamily="34" charset="0"/>
                <a:hlinkClick r:id="rId15" tooltip="National Museum, New Delhi"/>
              </a:rPr>
              <a:t>National Museum, New Delhi</a:t>
            </a:r>
            <a:r>
              <a:rPr lang="en-US" b="0" i="0" dirty="0">
                <a:solidFill>
                  <a:srgbClr val="202122"/>
                </a:solidFill>
                <a:effectLst/>
                <a:latin typeface="Arial" panose="020B0604020202020204" pitchFamily="34" charset="0"/>
              </a:rPr>
              <a:t>; having been allocated to India at the </a:t>
            </a:r>
            <a:r>
              <a:rPr lang="en-US" b="0" i="0" u="none" strike="noStrike" dirty="0">
                <a:solidFill>
                  <a:srgbClr val="3366CC"/>
                </a:solidFill>
                <a:effectLst/>
                <a:latin typeface="Arial" panose="020B0604020202020204" pitchFamily="34" charset="0"/>
                <a:hlinkClick r:id="rId16" tooltip="Partition of India"/>
              </a:rPr>
              <a:t>Partition of India</a:t>
            </a:r>
            <a:r>
              <a:rPr lang="en-US" b="0" i="0" dirty="0">
                <a:solidFill>
                  <a:srgbClr val="202122"/>
                </a:solidFill>
                <a:effectLst/>
                <a:latin typeface="Arial" panose="020B0604020202020204" pitchFamily="34" charset="0"/>
              </a:rPr>
              <a:t> in 1947. he girl is nude, wears a number of bangles and a necklace and is shown in a natural standing position with one hand on her hip. She wears 24 to 25 bangles on her left arm and 4 bangles on her right arm, and some object was held in her left hand, which is resting on her thigh; both arms are unusually long.</a:t>
            </a:r>
            <a:r>
              <a:rPr lang="en-US" b="0" i="0" u="none" strike="noStrike" baseline="30000" dirty="0">
                <a:solidFill>
                  <a:srgbClr val="3366CC"/>
                </a:solidFill>
                <a:effectLst/>
                <a:latin typeface="Arial" panose="020B0604020202020204" pitchFamily="34" charset="0"/>
                <a:hlinkClick r:id="rId17"/>
              </a:rPr>
              <a:t>[4]</a:t>
            </a:r>
            <a:r>
              <a:rPr lang="en-US" b="0" i="0" dirty="0">
                <a:solidFill>
                  <a:srgbClr val="202122"/>
                </a:solidFill>
                <a:effectLst/>
                <a:latin typeface="Arial" panose="020B0604020202020204" pitchFamily="34" charset="0"/>
              </a:rPr>
              <a:t> Her necklace has three big pendants. She has her long hair styled in a big bun that is resting on her shoulder.</a:t>
            </a:r>
            <a:r>
              <a:rPr kumimoji="0" lang="en-US" altLang="en-US" sz="12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rPr>
              <a:t>In 1973 British archeologist Mortimer Wheeler described the item as his favorite statuette:  “She's about fifteen years old I should think, not more, but she stands there with bangles all the way up her arm and nothing else on. A girl perfectly confident of herself and the world.  There is nothing like her, I think, in the world.” </a:t>
            </a:r>
            <a:r>
              <a:rPr lang="en-US" b="0" i="0" dirty="0">
                <a:solidFill>
                  <a:srgbClr val="202122"/>
                </a:solidFill>
                <a:effectLst/>
                <a:latin typeface="Arial" panose="020B0604020202020204" pitchFamily="34" charset="0"/>
              </a:rPr>
              <a:t>The statue led to two important discoveries about the civilization: first that they knew metal blending, casting and other sophisticated methods, and secondly that entertainment, especially dance, was part of the culture.</a:t>
            </a:r>
          </a:p>
          <a:p>
            <a:endParaRPr lang="en-US" dirty="0"/>
          </a:p>
        </p:txBody>
      </p:sp>
      <p:pic>
        <p:nvPicPr>
          <p:cNvPr id="3074" name="Picture 2">
            <a:extLst>
              <a:ext uri="{FF2B5EF4-FFF2-40B4-BE49-F238E27FC236}">
                <a16:creationId xmlns:a16="http://schemas.microsoft.com/office/drawing/2014/main" id="{E29BD40F-EE98-ADB8-48C7-6756654C4DAF}"/>
              </a:ext>
            </a:extLst>
          </p:cNvPr>
          <p:cNvPicPr>
            <a:picLocks noGrp="1" noChangeAspect="1" noChangeArrowheads="1"/>
          </p:cNvPicPr>
          <p:nvPr>
            <p:ph sz="half" idx="2"/>
          </p:nvPr>
        </p:nvPicPr>
        <p:blipFill>
          <a:blip r:embed="rId18">
            <a:extLst>
              <a:ext uri="{28A0092B-C50C-407E-A947-70E740481C1C}">
                <a14:useLocalDpi xmlns:a14="http://schemas.microsoft.com/office/drawing/2010/main" val="0"/>
              </a:ext>
            </a:extLst>
          </a:blip>
          <a:srcRect/>
          <a:stretch>
            <a:fillRect/>
          </a:stretch>
        </p:blipFill>
        <p:spPr bwMode="auto">
          <a:xfrm>
            <a:off x="9370293" y="419493"/>
            <a:ext cx="2840604" cy="511875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43775160-D79B-E9C2-63CD-2BD84CF653C6}"/>
              </a:ext>
            </a:extLst>
          </p:cNvPr>
          <p:cNvSpPr>
            <a:spLocks noChangeArrowheads="1"/>
          </p:cNvSpPr>
          <p:nvPr/>
        </p:nvSpPr>
        <p:spPr bwMode="auto">
          <a:xfrm flipH="1">
            <a:off x="-268664" y="359846"/>
            <a:ext cx="4477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t>
            </a:r>
          </a:p>
        </p:txBody>
      </p:sp>
      <p:sp>
        <p:nvSpPr>
          <p:cNvPr id="6" name="Rectangle 4">
            <a:extLst>
              <a:ext uri="{FF2B5EF4-FFF2-40B4-BE49-F238E27FC236}">
                <a16:creationId xmlns:a16="http://schemas.microsoft.com/office/drawing/2014/main" id="{7B42A1E5-8262-EDF7-5E17-74919D107A10}"/>
              </a:ext>
            </a:extLst>
          </p:cNvPr>
          <p:cNvSpPr>
            <a:spLocks noChangeArrowheads="1"/>
          </p:cNvSpPr>
          <p:nvPr/>
        </p:nvSpPr>
        <p:spPr bwMode="auto">
          <a:xfrm flipH="1">
            <a:off x="-579748" y="52745"/>
            <a:ext cx="579748" cy="2462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a:t>
            </a:r>
            <a:r>
              <a:rPr kumimoji="0" lang="en-US" altLang="en-US" sz="4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5">
            <a:extLst>
              <a:ext uri="{FF2B5EF4-FFF2-40B4-BE49-F238E27FC236}">
                <a16:creationId xmlns:a16="http://schemas.microsoft.com/office/drawing/2014/main" id="{84F8DA96-7DCB-CD6E-1841-5A6FEFD2A429}"/>
              </a:ext>
            </a:extLst>
          </p:cNvPr>
          <p:cNvSpPr>
            <a:spLocks noChangeArrowheads="1"/>
          </p:cNvSpPr>
          <p:nvPr/>
        </p:nvSpPr>
        <p:spPr bwMode="auto">
          <a:xfrm flipH="1">
            <a:off x="-447774" y="108911"/>
            <a:ext cx="447774" cy="2462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a:t>
            </a:r>
            <a:r>
              <a:rPr kumimoji="0" lang="en-US" altLang="en-US" sz="4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28820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99C93-8621-0EF6-853C-916176B4CDB9}"/>
              </a:ext>
            </a:extLst>
          </p:cNvPr>
          <p:cNvSpPr>
            <a:spLocks noGrp="1"/>
          </p:cNvSpPr>
          <p:nvPr>
            <p:ph type="title"/>
          </p:nvPr>
        </p:nvSpPr>
        <p:spPr>
          <a:xfrm>
            <a:off x="-1" y="1"/>
            <a:ext cx="12192001" cy="431927"/>
          </a:xfrm>
        </p:spPr>
        <p:txBody>
          <a:bodyPr>
            <a:normAutofit fontScale="90000"/>
          </a:bodyPr>
          <a:lstStyle/>
          <a:p>
            <a:r>
              <a:rPr lang="en-US" dirty="0"/>
              <a:t>Harappa</a:t>
            </a:r>
          </a:p>
        </p:txBody>
      </p:sp>
      <p:sp>
        <p:nvSpPr>
          <p:cNvPr id="3" name="Content Placeholder 2">
            <a:extLst>
              <a:ext uri="{FF2B5EF4-FFF2-40B4-BE49-F238E27FC236}">
                <a16:creationId xmlns:a16="http://schemas.microsoft.com/office/drawing/2014/main" id="{B151B635-BB70-3126-DC7D-BCC6383B1C65}"/>
              </a:ext>
            </a:extLst>
          </p:cNvPr>
          <p:cNvSpPr>
            <a:spLocks noGrp="1"/>
          </p:cNvSpPr>
          <p:nvPr>
            <p:ph sz="half" idx="1"/>
          </p:nvPr>
        </p:nvSpPr>
        <p:spPr>
          <a:xfrm>
            <a:off x="-1" y="496257"/>
            <a:ext cx="6930749" cy="5680706"/>
          </a:xfrm>
        </p:spPr>
        <p:txBody>
          <a:bodyPr>
            <a:normAutofit fontScale="70000" lnSpcReduction="20000"/>
          </a:bodyPr>
          <a:lstStyle/>
          <a:p>
            <a:pPr marL="0" indent="0">
              <a:buNone/>
            </a:pPr>
            <a:r>
              <a:rPr lang="en-US" b="0" i="0" dirty="0">
                <a:solidFill>
                  <a:srgbClr val="202122"/>
                </a:solidFill>
                <a:effectLst/>
                <a:latin typeface="Arial" panose="020B0604020202020204" pitchFamily="34" charset="0"/>
              </a:rPr>
              <a:t>The one rival to Mohenjo-Daro in the Indus civilization (whose outposts extended all the way to Oxus </a:t>
            </a:r>
            <a:r>
              <a:rPr lang="en-US" dirty="0">
                <a:solidFill>
                  <a:srgbClr val="202122"/>
                </a:solidFill>
                <a:latin typeface="Arial" panose="020B0604020202020204" pitchFamily="34" charset="0"/>
              </a:rPr>
              <a:t>River in northern Afghanistan) </a:t>
            </a:r>
            <a:r>
              <a:rPr lang="en-US" b="0" i="0" dirty="0">
                <a:solidFill>
                  <a:srgbClr val="202122"/>
                </a:solidFill>
                <a:effectLst/>
                <a:latin typeface="Arial" panose="020B0604020202020204" pitchFamily="34" charset="0"/>
              </a:rPr>
              <a:t>was Harappa, 370 miles upstream on the </a:t>
            </a:r>
            <a:r>
              <a:rPr lang="en-US" b="0" i="0" dirty="0" err="1">
                <a:solidFill>
                  <a:srgbClr val="202122"/>
                </a:solidFill>
                <a:effectLst/>
                <a:latin typeface="Arial" panose="020B0604020202020204" pitchFamily="34" charset="0"/>
              </a:rPr>
              <a:t>Ribai</a:t>
            </a:r>
            <a:r>
              <a:rPr lang="en-US" b="0" i="0" dirty="0">
                <a:solidFill>
                  <a:srgbClr val="202122"/>
                </a:solidFill>
                <a:effectLst/>
                <a:latin typeface="Arial" panose="020B0604020202020204" pitchFamily="34" charset="0"/>
              </a:rPr>
              <a:t> River, a tributary of the Indus. [DE, p. 314] a comparison of the layouts of </a:t>
            </a:r>
            <a:r>
              <a:rPr lang="en-US" b="0" i="0" u="none" strike="noStrike" dirty="0">
                <a:solidFill>
                  <a:srgbClr val="3366CC"/>
                </a:solidFill>
                <a:effectLst/>
                <a:latin typeface="Arial" panose="020B0604020202020204" pitchFamily="34" charset="0"/>
                <a:hlinkClick r:id="rId2" tooltip="Mohenjo-Daro"/>
              </a:rPr>
              <a:t>Mohenjo-Daro</a:t>
            </a:r>
            <a:r>
              <a:rPr lang="en-US" b="0" i="0" dirty="0">
                <a:solidFill>
                  <a:srgbClr val="202122"/>
                </a:solidFill>
                <a:effectLst/>
                <a:latin typeface="Arial" panose="020B0604020202020204" pitchFamily="34" charset="0"/>
              </a:rPr>
              <a:t> and Harappa shows that they are in fact, arranged in a quite dissimilar fashion. What is clear is that Harappan society was not entirely peaceful, with the human skeletal remains demonstrating some of the highest rates of injury (15.5%) found in South Asian prehistory. Examinations of Harappan skeletons have often found wounds that are likely to have been inflicted in battle.   Yet there is no evidence of the aggrandizing behavior associated with the kshatriya class of warring nobles that we find in later epic tales such as the Mahabharata or the Ramayana—no evidence of spectacular feasts or sacrifices, no pictorial narratives of military prowess or celebrations of famous deeds, no sign of tournaments, no aristocratic burials.  Indus civilization wasn’t some kind of commercial or spiritual arcadia, not was it an entirely peaceful society.  But neither does it </a:t>
            </a:r>
            <a:r>
              <a:rPr lang="en-US" b="0" i="0" dirty="0" err="1">
                <a:solidFill>
                  <a:srgbClr val="202122"/>
                </a:solidFill>
                <a:effectLst/>
                <a:latin typeface="Arial" panose="020B0604020202020204" pitchFamily="34" charset="0"/>
              </a:rPr>
              <a:t>conain</a:t>
            </a:r>
            <a:r>
              <a:rPr lang="en-US" b="0" i="0" dirty="0">
                <a:solidFill>
                  <a:srgbClr val="202122"/>
                </a:solidFill>
                <a:effectLst/>
                <a:latin typeface="Arial" panose="020B0604020202020204" pitchFamily="34" charset="0"/>
              </a:rPr>
              <a:t> any </a:t>
            </a:r>
            <a:r>
              <a:rPr lang="en-US" dirty="0">
                <a:solidFill>
                  <a:srgbClr val="202122"/>
                </a:solidFill>
                <a:latin typeface="Arial" panose="020B0604020202020204" pitchFamily="34" charset="0"/>
              </a:rPr>
              <a:t>ev</a:t>
            </a:r>
            <a:r>
              <a:rPr lang="en-US" b="0" i="0" dirty="0">
                <a:solidFill>
                  <a:srgbClr val="202122"/>
                </a:solidFill>
                <a:effectLst/>
                <a:latin typeface="Arial" panose="020B0604020202020204" pitchFamily="34" charset="0"/>
              </a:rPr>
              <a:t>idence for charismatic authority figures:  war leaders, lawgivers and the like.  [DE,  p. 318]</a:t>
            </a:r>
            <a:endParaRPr lang="en-US" dirty="0"/>
          </a:p>
          <a:p>
            <a:r>
              <a:rPr lang="en-US" dirty="0"/>
              <a:t>Picture, Wikipedia:  </a:t>
            </a:r>
            <a:r>
              <a:rPr lang="en-US" b="0" i="0" dirty="0">
                <a:solidFill>
                  <a:srgbClr val="202122"/>
                </a:solidFill>
                <a:effectLst/>
                <a:latin typeface="Arial" panose="020B0604020202020204" pitchFamily="34" charset="0"/>
              </a:rPr>
              <a:t>Miniature Votive Images or Toy Models from Harappa, ca. 2500. Hand-modeled terra-cotta figurines with </a:t>
            </a:r>
            <a:r>
              <a:rPr lang="en-US" b="0" i="0" dirty="0" err="1">
                <a:solidFill>
                  <a:srgbClr val="202122"/>
                </a:solidFill>
                <a:effectLst/>
                <a:latin typeface="Arial" panose="020B0604020202020204" pitchFamily="34" charset="0"/>
              </a:rPr>
              <a:t>polychromy</a:t>
            </a:r>
            <a:r>
              <a:rPr lang="en-US" b="0" i="0" dirty="0">
                <a:solidFill>
                  <a:srgbClr val="202122"/>
                </a:solidFill>
                <a:effectLst/>
                <a:latin typeface="Arial" panose="020B0604020202020204" pitchFamily="34" charset="0"/>
              </a:rPr>
              <a:t>.</a:t>
            </a:r>
            <a:endParaRPr lang="en-US" dirty="0"/>
          </a:p>
        </p:txBody>
      </p:sp>
      <p:pic>
        <p:nvPicPr>
          <p:cNvPr id="4098" name="Picture 2">
            <a:extLst>
              <a:ext uri="{FF2B5EF4-FFF2-40B4-BE49-F238E27FC236}">
                <a16:creationId xmlns:a16="http://schemas.microsoft.com/office/drawing/2014/main" id="{A2E98071-1DD5-D506-F27B-8031D8B66AB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930748" y="555992"/>
            <a:ext cx="5261252" cy="4180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091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D27B0-BC5C-7F9F-00F8-E241685880CE}"/>
              </a:ext>
            </a:extLst>
          </p:cNvPr>
          <p:cNvSpPr>
            <a:spLocks noGrp="1"/>
          </p:cNvSpPr>
          <p:nvPr>
            <p:ph type="title"/>
          </p:nvPr>
        </p:nvSpPr>
        <p:spPr>
          <a:xfrm>
            <a:off x="0" y="1"/>
            <a:ext cx="12192000" cy="574371"/>
          </a:xfrm>
        </p:spPr>
        <p:txBody>
          <a:bodyPr>
            <a:normAutofit fontScale="90000"/>
          </a:bodyPr>
          <a:lstStyle/>
          <a:p>
            <a:r>
              <a:rPr lang="en-US" dirty="0"/>
              <a:t>Sangha</a:t>
            </a:r>
          </a:p>
        </p:txBody>
      </p:sp>
      <p:sp>
        <p:nvSpPr>
          <p:cNvPr id="3" name="Content Placeholder 2">
            <a:extLst>
              <a:ext uri="{FF2B5EF4-FFF2-40B4-BE49-F238E27FC236}">
                <a16:creationId xmlns:a16="http://schemas.microsoft.com/office/drawing/2014/main" id="{5BCE43A3-B54A-26B3-2EAC-33B93A30D064}"/>
              </a:ext>
            </a:extLst>
          </p:cNvPr>
          <p:cNvSpPr>
            <a:spLocks noGrp="1"/>
          </p:cNvSpPr>
          <p:nvPr>
            <p:ph sz="half" idx="1"/>
          </p:nvPr>
        </p:nvSpPr>
        <p:spPr>
          <a:xfrm>
            <a:off x="-1" y="574371"/>
            <a:ext cx="6391459" cy="5602591"/>
          </a:xfrm>
        </p:spPr>
        <p:txBody>
          <a:bodyPr>
            <a:normAutofit fontScale="92500" lnSpcReduction="20000"/>
          </a:bodyPr>
          <a:lstStyle/>
          <a:p>
            <a:r>
              <a:rPr lang="en-US" dirty="0"/>
              <a:t>The word sangha was first used for he popular assemblies that governed many South Asian cities in the Buddha’s lifetime (5</a:t>
            </a:r>
            <a:r>
              <a:rPr lang="en-US" baseline="30000" dirty="0"/>
              <a:t>th</a:t>
            </a:r>
            <a:r>
              <a:rPr lang="en-US" dirty="0"/>
              <a:t> c. BCE).  Buddha, inspired by these republics, led his followers who formed sangha or monasteries to require all monks to gather together in order to reach unanimous decisions, or sometimes majority vote, on matters of general concern.  This remains true of Sangha to this day, despite the hierarchical structure of many Buddhist monasteries.  [DE, pp. 319-320).  </a:t>
            </a:r>
          </a:p>
          <a:p>
            <a:r>
              <a:rPr lang="en-US" dirty="0"/>
              <a:t>Picture, Wikipedia:  </a:t>
            </a:r>
            <a:r>
              <a:rPr lang="en-US" b="0" i="0" u="none" strike="noStrike" dirty="0">
                <a:solidFill>
                  <a:srgbClr val="3366CC"/>
                </a:solidFill>
                <a:effectLst/>
                <a:latin typeface="Arial" panose="020B0604020202020204" pitchFamily="34" charset="0"/>
                <a:hlinkClick r:id="rId2" tooltip="Shakyamuni Buddha"/>
              </a:rPr>
              <a:t>Shakyamuni Buddha</a:t>
            </a:r>
            <a:r>
              <a:rPr lang="en-US" b="0" i="0" dirty="0">
                <a:solidFill>
                  <a:srgbClr val="202122"/>
                </a:solidFill>
                <a:effectLst/>
                <a:latin typeface="Arial" panose="020B0604020202020204" pitchFamily="34" charset="0"/>
              </a:rPr>
              <a:t> and his followers, holding begging bowls, receive offerings. An 18th-century Burmese watercolor.</a:t>
            </a:r>
            <a:endParaRPr lang="en-US" dirty="0"/>
          </a:p>
        </p:txBody>
      </p:sp>
      <p:pic>
        <p:nvPicPr>
          <p:cNvPr id="5122" name="Picture 2">
            <a:extLst>
              <a:ext uri="{FF2B5EF4-FFF2-40B4-BE49-F238E27FC236}">
                <a16:creationId xmlns:a16="http://schemas.microsoft.com/office/drawing/2014/main" id="{FC37A5CB-7507-A07F-FFFF-F98E0EAEF37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391459" y="651197"/>
            <a:ext cx="5800541" cy="3672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867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9A341-BFE3-859E-A477-1BD105ACAC99}"/>
              </a:ext>
            </a:extLst>
          </p:cNvPr>
          <p:cNvSpPr>
            <a:spLocks noGrp="1"/>
          </p:cNvSpPr>
          <p:nvPr>
            <p:ph type="title"/>
          </p:nvPr>
        </p:nvSpPr>
        <p:spPr>
          <a:xfrm>
            <a:off x="0" y="1"/>
            <a:ext cx="12192000" cy="431927"/>
          </a:xfrm>
        </p:spPr>
        <p:txBody>
          <a:bodyPr>
            <a:normAutofit fontScale="90000"/>
          </a:bodyPr>
          <a:lstStyle/>
          <a:p>
            <a:r>
              <a:rPr lang="en-US" dirty="0"/>
              <a:t>The Seka system in Bali, the only Indonesian, Hindu Island</a:t>
            </a:r>
          </a:p>
        </p:txBody>
      </p:sp>
      <p:sp>
        <p:nvSpPr>
          <p:cNvPr id="3" name="Content Placeholder 2">
            <a:extLst>
              <a:ext uri="{FF2B5EF4-FFF2-40B4-BE49-F238E27FC236}">
                <a16:creationId xmlns:a16="http://schemas.microsoft.com/office/drawing/2014/main" id="{522519D2-20B3-B3D2-D4D3-CD6B38B7F2C5}"/>
              </a:ext>
            </a:extLst>
          </p:cNvPr>
          <p:cNvSpPr>
            <a:spLocks noGrp="1"/>
          </p:cNvSpPr>
          <p:nvPr>
            <p:ph sz="half" idx="1"/>
          </p:nvPr>
        </p:nvSpPr>
        <p:spPr>
          <a:xfrm>
            <a:off x="59595" y="534424"/>
            <a:ext cx="6808864" cy="5642539"/>
          </a:xfrm>
        </p:spPr>
        <p:txBody>
          <a:bodyPr>
            <a:normAutofit fontScale="62500" lnSpcReduction="20000"/>
          </a:bodyPr>
          <a:lstStyle/>
          <a:p>
            <a:r>
              <a:rPr lang="en-US" dirty="0"/>
              <a:t>While the Balinese are divided by the Hindu caste system, at the same time, the management of communities, temples and agricultural life are organized according to the </a:t>
            </a:r>
            <a:r>
              <a:rPr lang="en-US" dirty="0" err="1"/>
              <a:t>seka</a:t>
            </a:r>
            <a:r>
              <a:rPr lang="en-US" dirty="0"/>
              <a:t> system in which everyone is expected to participate on equal terms and come to decisions by consensus.  If a neighborhood association meets, and some choose not to attend on the basis of caste superiority, they are obliged to pay fines for non-attendance, which help in repairing public buildings.  Graeber and </a:t>
            </a:r>
            <a:r>
              <a:rPr lang="en-US" dirty="0" err="1"/>
              <a:t>Wengrow</a:t>
            </a:r>
            <a:r>
              <a:rPr lang="en-US" dirty="0"/>
              <a:t> use this example to show that there is no necessary correspondence between overarching concepts of social hierarchy and practical mechanics of local governance.  Even with a caste hierarchy, where every individual should know his or her exact position in relation to everyone else, nonetheless practical governance takes place along egalitarian lines.  </a:t>
            </a:r>
          </a:p>
          <a:p>
            <a:r>
              <a:rPr lang="en-US" dirty="0"/>
              <a:t>Also, while Bali was long divided into a </a:t>
            </a:r>
            <a:r>
              <a:rPr lang="en-US" dirty="0" err="1"/>
              <a:t>a</a:t>
            </a:r>
            <a:r>
              <a:rPr lang="en-US" dirty="0"/>
              <a:t> series of squabbling kingdoms, kings played no role in agriculture to feed the large Balinese population.  Instead, the management of irrigation systems was governed by a system of water-temples, through which the distribution of water was managed by an even more complex system of consensual decision-making, according to egalitarian principles, by the farmers themselves. [DE, pp. 320-321].</a:t>
            </a:r>
          </a:p>
          <a:p>
            <a:r>
              <a:rPr lang="en-US" dirty="0"/>
              <a:t>Picture, Wikipedia:  </a:t>
            </a:r>
            <a:r>
              <a:rPr lang="en-US" b="0" i="0" dirty="0">
                <a:solidFill>
                  <a:srgbClr val="202122"/>
                </a:solidFill>
                <a:effectLst/>
                <a:latin typeface="Arial" panose="020B0604020202020204" pitchFamily="34" charset="0"/>
              </a:rPr>
              <a:t>Procession with offerings entering a </a:t>
            </a:r>
            <a:r>
              <a:rPr lang="en-US" b="0" i="0" u="sng" dirty="0">
                <a:solidFill>
                  <a:srgbClr val="FAA700"/>
                </a:solidFill>
                <a:effectLst/>
                <a:latin typeface="Arial" panose="020B0604020202020204" pitchFamily="34" charset="0"/>
                <a:hlinkClick r:id="rId2" tooltip="Hindu temple"/>
              </a:rPr>
              <a:t>Hindu temple</a:t>
            </a:r>
            <a:r>
              <a:rPr lang="en-US" b="0" i="0" dirty="0">
                <a:solidFill>
                  <a:srgbClr val="202122"/>
                </a:solidFill>
                <a:effectLst/>
                <a:latin typeface="Arial" panose="020B0604020202020204" pitchFamily="34" charset="0"/>
              </a:rPr>
              <a:t> in Bali</a:t>
            </a:r>
            <a:endParaRPr lang="en-US" dirty="0"/>
          </a:p>
        </p:txBody>
      </p:sp>
      <p:pic>
        <p:nvPicPr>
          <p:cNvPr id="6146" name="Picture 2" descr="undefined">
            <a:extLst>
              <a:ext uri="{FF2B5EF4-FFF2-40B4-BE49-F238E27FC236}">
                <a16:creationId xmlns:a16="http://schemas.microsoft.com/office/drawing/2014/main" id="{B1DB935C-E9AF-BE5B-A523-748358B66DA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868459" y="534424"/>
            <a:ext cx="5263946" cy="3499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170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FFEF-7D1A-87B7-442E-F09BCB4213E3}"/>
              </a:ext>
            </a:extLst>
          </p:cNvPr>
          <p:cNvSpPr>
            <a:spLocks noGrp="1"/>
          </p:cNvSpPr>
          <p:nvPr>
            <p:ph type="title"/>
          </p:nvPr>
        </p:nvSpPr>
        <p:spPr>
          <a:xfrm>
            <a:off x="-1" y="1"/>
            <a:ext cx="12107759" cy="1084413"/>
          </a:xfrm>
        </p:spPr>
        <p:txBody>
          <a:bodyPr>
            <a:normAutofit fontScale="90000"/>
          </a:bodyPr>
          <a:lstStyle/>
          <a:p>
            <a:r>
              <a:rPr lang="en-US" dirty="0" err="1"/>
              <a:t>Taosi</a:t>
            </a:r>
            <a:r>
              <a:rPr lang="en-US" dirty="0"/>
              <a:t>, the site of the world’s first documented social revolution in an urban setting</a:t>
            </a:r>
          </a:p>
        </p:txBody>
      </p:sp>
      <p:sp>
        <p:nvSpPr>
          <p:cNvPr id="3" name="Content Placeholder 2">
            <a:extLst>
              <a:ext uri="{FF2B5EF4-FFF2-40B4-BE49-F238E27FC236}">
                <a16:creationId xmlns:a16="http://schemas.microsoft.com/office/drawing/2014/main" id="{E5445EAF-BAAC-1CD6-6AB5-0BCEA2B5E18B}"/>
              </a:ext>
            </a:extLst>
          </p:cNvPr>
          <p:cNvSpPr>
            <a:spLocks noGrp="1"/>
          </p:cNvSpPr>
          <p:nvPr>
            <p:ph sz="half" idx="1"/>
          </p:nvPr>
        </p:nvSpPr>
        <p:spPr>
          <a:xfrm>
            <a:off x="-1" y="1084414"/>
            <a:ext cx="8423203" cy="5092549"/>
          </a:xfrm>
        </p:spPr>
        <p:txBody>
          <a:bodyPr>
            <a:normAutofit fontScale="47500" lnSpcReduction="20000"/>
          </a:bodyPr>
          <a:lstStyle/>
          <a:p>
            <a:r>
              <a:rPr lang="en-US" dirty="0" err="1"/>
              <a:t>Taosi</a:t>
            </a:r>
            <a:r>
              <a:rPr lang="en-US" dirty="0"/>
              <a:t>, located in the </a:t>
            </a:r>
            <a:r>
              <a:rPr lang="en-US" dirty="0" err="1"/>
              <a:t>Jinnan</a:t>
            </a:r>
            <a:r>
              <a:rPr lang="en-US" dirty="0"/>
              <a:t> basin presents evidence of social stratification—massive enclosure walls, road systems, and large, protected storage areas; rigid segregation between commoner and elite quarters, with craft workshops and a calendrical monument clustered around some sort of palace. Commoners tombs were modest; elite tombs were full of hundreds of lacquered vessels, ceremonial jade axes and remains of extravagant pork feasts.   Then suddenly, around 2000 BCE, everything seemed to change.  As the excavator describes it:  “The city wall was razed flat, and… the original functional divisions destroyed.  Commoners’ residential areas now covered almost the entire site…Stone tool workshops occupied what had been the lower-level elite residential area…” [Nu He, 2013].  Commoner graves burst in on the elite cemetery, and in the palace district a mass burial, with signs of torture and grotesque violations of he corpses, appears to be evidence for what the excavator </a:t>
            </a:r>
            <a:r>
              <a:rPr lang="en-US" dirty="0" err="1"/>
              <a:t>descdribes</a:t>
            </a:r>
            <a:r>
              <a:rPr lang="en-US" dirty="0"/>
              <a:t> as an “act of political retribution”.  During the next 3 centuries the size of </a:t>
            </a:r>
            <a:r>
              <a:rPr lang="en-US" dirty="0" err="1"/>
              <a:t>Taosi</a:t>
            </a:r>
            <a:r>
              <a:rPr lang="en-US" dirty="0"/>
              <a:t> grew.  Graeber and </a:t>
            </a:r>
            <a:r>
              <a:rPr lang="en-US" dirty="0" err="1"/>
              <a:t>Wengrow</a:t>
            </a:r>
            <a:r>
              <a:rPr lang="en-US" dirty="0"/>
              <a:t> hypothesize an age of widespread prosperity following the abolition of a rigid class system.  While other interpretations are possible, </a:t>
            </a:r>
            <a:r>
              <a:rPr lang="en-US" dirty="0" err="1"/>
              <a:t>Taosi</a:t>
            </a:r>
            <a:r>
              <a:rPr lang="en-US" dirty="0"/>
              <a:t> </a:t>
            </a:r>
            <a:r>
              <a:rPr lang="en-US" dirty="0" err="1"/>
              <a:t>invvites</a:t>
            </a:r>
            <a:r>
              <a:rPr lang="en-US" dirty="0"/>
              <a:t> us to consider the world’s earliest cities as places of self-conscious social experimentation.</a:t>
            </a:r>
          </a:p>
          <a:p>
            <a:pPr algn="l"/>
            <a:r>
              <a:rPr lang="en-US" dirty="0"/>
              <a:t>Picture, Wikipedia: </a:t>
            </a:r>
            <a:r>
              <a:rPr lang="en-US" b="0" i="0" dirty="0">
                <a:solidFill>
                  <a:srgbClr val="202122"/>
                </a:solidFill>
                <a:effectLst/>
                <a:latin typeface="Arial" panose="020B0604020202020204" pitchFamily="34" charset="0"/>
              </a:rPr>
              <a:t>A painted pottery jar Neolithic age (about 2500 year BCE,  </a:t>
            </a:r>
            <a:r>
              <a:rPr lang="en-US" b="0" i="0" dirty="0" err="1">
                <a:solidFill>
                  <a:srgbClr val="202122"/>
                </a:solidFill>
                <a:effectLst/>
                <a:latin typeface="Arial" panose="020B0604020202020204" pitchFamily="34" charset="0"/>
              </a:rPr>
              <a:t>Taosi</a:t>
            </a:r>
            <a:r>
              <a:rPr lang="en-US" dirty="0">
                <a:solidFill>
                  <a:srgbClr val="202122"/>
                </a:solidFill>
                <a:latin typeface="Arial" panose="020B0604020202020204" pitchFamily="34" charset="0"/>
              </a:rPr>
              <a:t> </a:t>
            </a:r>
            <a:r>
              <a:rPr lang="en-US" b="0" i="0" dirty="0">
                <a:solidFill>
                  <a:srgbClr val="202122"/>
                </a:solidFill>
                <a:effectLst/>
                <a:latin typeface="Arial" panose="020B0604020202020204" pitchFamily="34" charset="0"/>
              </a:rPr>
              <a:t>is an archaeological site in </a:t>
            </a:r>
            <a:r>
              <a:rPr lang="en-US" b="0" i="0" u="none" strike="noStrike" dirty="0" err="1">
                <a:solidFill>
                  <a:srgbClr val="3366CC"/>
                </a:solidFill>
                <a:effectLst/>
                <a:latin typeface="Arial" panose="020B0604020202020204" pitchFamily="34" charset="0"/>
                <a:hlinkClick r:id="rId2" tooltip="Xiangfen County"/>
              </a:rPr>
              <a:t>Xiangfen</a:t>
            </a:r>
            <a:r>
              <a:rPr lang="en-US" b="0" i="0" u="none" strike="noStrike" dirty="0">
                <a:solidFill>
                  <a:srgbClr val="3366CC"/>
                </a:solidFill>
                <a:effectLst/>
                <a:latin typeface="Arial" panose="020B0604020202020204" pitchFamily="34" charset="0"/>
                <a:hlinkClick r:id="rId2" tooltip="Xiangfen County"/>
              </a:rPr>
              <a:t> County</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3" tooltip="Shanxi"/>
              </a:rPr>
              <a:t>Shanxi</a:t>
            </a:r>
            <a:r>
              <a:rPr lang="en-US" b="0" i="0" u="none" strike="noStrike" dirty="0">
                <a:solidFill>
                  <a:srgbClr val="3366CC"/>
                </a:solidFill>
                <a:effectLst/>
                <a:latin typeface="Arial" panose="020B0604020202020204" pitchFamily="34" charset="0"/>
              </a:rPr>
              <a:t> Province</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4" tooltip="China"/>
              </a:rPr>
              <a:t>China</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Taosi</a:t>
            </a:r>
            <a:r>
              <a:rPr lang="en-US" b="0" i="0" dirty="0">
                <a:solidFill>
                  <a:srgbClr val="202122"/>
                </a:solidFill>
                <a:effectLst/>
                <a:latin typeface="Arial" panose="020B0604020202020204" pitchFamily="34" charset="0"/>
              </a:rPr>
              <a:t> is considered to be part of the late phase of the </a:t>
            </a:r>
            <a:r>
              <a:rPr lang="en-US" b="0" i="0" u="none" strike="noStrike" dirty="0">
                <a:solidFill>
                  <a:srgbClr val="3366CC"/>
                </a:solidFill>
                <a:effectLst/>
                <a:latin typeface="Arial" panose="020B0604020202020204" pitchFamily="34" charset="0"/>
                <a:hlinkClick r:id="rId5" tooltip="Longshan culture"/>
              </a:rPr>
              <a:t>Longshan culture</a:t>
            </a:r>
            <a:r>
              <a:rPr lang="en-US" b="0" i="0" dirty="0">
                <a:solidFill>
                  <a:srgbClr val="202122"/>
                </a:solidFill>
                <a:effectLst/>
                <a:latin typeface="Arial" panose="020B0604020202020204" pitchFamily="34" charset="0"/>
              </a:rPr>
              <a:t> in southern Shanxi, also known as the </a:t>
            </a:r>
            <a:r>
              <a:rPr lang="en-US" b="1" i="0" dirty="0" err="1">
                <a:solidFill>
                  <a:srgbClr val="202122"/>
                </a:solidFill>
                <a:effectLst/>
                <a:latin typeface="Arial" panose="020B0604020202020204" pitchFamily="34" charset="0"/>
              </a:rPr>
              <a:t>Taosi</a:t>
            </a:r>
            <a:r>
              <a:rPr lang="en-US" b="1" i="0" dirty="0">
                <a:solidFill>
                  <a:srgbClr val="202122"/>
                </a:solidFill>
                <a:effectLst/>
                <a:latin typeface="Arial" panose="020B0604020202020204" pitchFamily="34" charset="0"/>
              </a:rPr>
              <a:t> phase</a:t>
            </a:r>
            <a:r>
              <a:rPr lang="en-US" b="0" i="0" dirty="0">
                <a:solidFill>
                  <a:srgbClr val="202122"/>
                </a:solidFill>
                <a:effectLst/>
                <a:latin typeface="Arial" panose="020B0604020202020204" pitchFamily="34" charset="0"/>
              </a:rPr>
              <a:t> (2300- 1900 BCE). A painted stick discovered from a prehistoric dating from 2300 BCE excavated at the astronomical site of </a:t>
            </a:r>
            <a:r>
              <a:rPr lang="en-US" b="0" i="0" dirty="0" err="1">
                <a:solidFill>
                  <a:srgbClr val="202122"/>
                </a:solidFill>
                <a:effectLst/>
                <a:latin typeface="Arial" panose="020B0604020202020204" pitchFamily="34" charset="0"/>
              </a:rPr>
              <a:t>Taosi</a:t>
            </a:r>
            <a:r>
              <a:rPr lang="en-US" b="0" i="0" dirty="0">
                <a:solidFill>
                  <a:srgbClr val="202122"/>
                </a:solidFill>
                <a:effectLst/>
                <a:latin typeface="Arial" panose="020B0604020202020204" pitchFamily="34" charset="0"/>
              </a:rPr>
              <a:t> is the oldest </a:t>
            </a:r>
            <a:r>
              <a:rPr lang="en-US" b="0" i="0" u="none" strike="noStrike" dirty="0">
                <a:solidFill>
                  <a:srgbClr val="3366CC"/>
                </a:solidFill>
                <a:effectLst/>
                <a:latin typeface="Arial" panose="020B0604020202020204" pitchFamily="34" charset="0"/>
                <a:hlinkClick r:id="rId6" tooltip="Gnomon"/>
              </a:rPr>
              <a:t>gnomon</a:t>
            </a:r>
            <a:r>
              <a:rPr lang="en-US" b="0" i="0" dirty="0">
                <a:solidFill>
                  <a:srgbClr val="202122"/>
                </a:solidFill>
                <a:effectLst/>
                <a:latin typeface="Arial" panose="020B0604020202020204" pitchFamily="34" charset="0"/>
              </a:rPr>
              <a:t> known in China.</a:t>
            </a:r>
            <a:r>
              <a:rPr lang="en-US" b="0" i="0" u="none" strike="noStrike" baseline="30000" dirty="0">
                <a:solidFill>
                  <a:srgbClr val="3366CC"/>
                </a:solidFill>
                <a:effectLst/>
                <a:latin typeface="Arial" panose="020B0604020202020204" pitchFamily="34" charset="0"/>
                <a:hlinkClick r:id="rId7"/>
              </a:rPr>
              <a:t>[4]</a:t>
            </a:r>
            <a:r>
              <a:rPr lang="en-US" b="0" i="0" dirty="0">
                <a:solidFill>
                  <a:srgbClr val="202122"/>
                </a:solidFill>
                <a:effectLst/>
                <a:latin typeface="Arial" panose="020B0604020202020204" pitchFamily="34" charset="0"/>
              </a:rPr>
              <a:t> The gnomon was widely used in ancient China from the second century BC onward in order determine the changes in seasons, orientation, and geographical latitude. The ancient Chinese used shadow measurements for creating calendars that are mentioned in several ancient texts. </a:t>
            </a:r>
            <a:r>
              <a:rPr lang="en-US" b="0" i="0" dirty="0" err="1">
                <a:solidFill>
                  <a:srgbClr val="202122"/>
                </a:solidFill>
                <a:effectLst/>
                <a:latin typeface="Arial" panose="020B0604020202020204" pitchFamily="34" charset="0"/>
              </a:rPr>
              <a:t>Taosi</a:t>
            </a:r>
            <a:r>
              <a:rPr lang="en-US" b="0" i="0" dirty="0">
                <a:solidFill>
                  <a:srgbClr val="202122"/>
                </a:solidFill>
                <a:effectLst/>
                <a:latin typeface="Arial" panose="020B0604020202020204" pitchFamily="34" charset="0"/>
              </a:rPr>
              <a:t> also contained an astronomical observatory, the oldest in East Asia. Several Chinese archaeologists postulate that </a:t>
            </a:r>
            <a:r>
              <a:rPr lang="en-US" b="0" i="0" dirty="0" err="1">
                <a:solidFill>
                  <a:srgbClr val="202122"/>
                </a:solidFill>
                <a:effectLst/>
                <a:latin typeface="Arial" panose="020B0604020202020204" pitchFamily="34" charset="0"/>
              </a:rPr>
              <a:t>Taosi</a:t>
            </a:r>
            <a:r>
              <a:rPr lang="en-US" b="0" i="0" dirty="0">
                <a:solidFill>
                  <a:srgbClr val="202122"/>
                </a:solidFill>
                <a:effectLst/>
                <a:latin typeface="Arial" panose="020B0604020202020204" pitchFamily="34" charset="0"/>
              </a:rPr>
              <a:t> was the site where the state of </a:t>
            </a:r>
            <a:r>
              <a:rPr lang="en-US" b="0" i="0" dirty="0" err="1">
                <a:solidFill>
                  <a:srgbClr val="202122"/>
                </a:solidFill>
                <a:effectLst/>
                <a:latin typeface="Arial" panose="020B0604020202020204" pitchFamily="34" charset="0"/>
              </a:rPr>
              <a:t>Youtang</a:t>
            </a:r>
            <a:r>
              <a:rPr lang="en-US" b="0" i="0" dirty="0">
                <a:solidFill>
                  <a:srgbClr val="202122"/>
                </a:solidFill>
                <a:effectLst/>
                <a:latin typeface="Arial" panose="020B0604020202020204" pitchFamily="34" charset="0"/>
              </a:rPr>
              <a:t> being conquered by </a:t>
            </a:r>
            <a:r>
              <a:rPr lang="en-US" b="0" i="0" u="none" strike="noStrike" dirty="0">
                <a:solidFill>
                  <a:srgbClr val="3366CC"/>
                </a:solidFill>
                <a:effectLst/>
                <a:latin typeface="Arial" panose="020B0604020202020204" pitchFamily="34" charset="0"/>
                <a:hlinkClick r:id="rId8" tooltip="Emperor Yao"/>
              </a:rPr>
              <a:t>Emperor Yao</a:t>
            </a:r>
            <a:r>
              <a:rPr lang="en-US" b="0" i="0" dirty="0">
                <a:solidFill>
                  <a:srgbClr val="202122"/>
                </a:solidFill>
                <a:effectLst/>
                <a:latin typeface="Arial" panose="020B0604020202020204" pitchFamily="34" charset="0"/>
              </a:rPr>
              <a:t>, (traditionally c. 2356–2255 BCE) who later instituted </a:t>
            </a:r>
            <a:r>
              <a:rPr lang="en-US" b="0" i="0" dirty="0" err="1">
                <a:solidFill>
                  <a:srgbClr val="202122"/>
                </a:solidFill>
                <a:effectLst/>
                <a:latin typeface="Arial" panose="020B0604020202020204" pitchFamily="34" charset="0"/>
              </a:rPr>
              <a:t>Taosi</a:t>
            </a:r>
            <a:r>
              <a:rPr lang="en-US" b="0" i="0" dirty="0">
                <a:solidFill>
                  <a:srgbClr val="202122"/>
                </a:solidFill>
                <a:effectLst/>
                <a:latin typeface="Arial" panose="020B0604020202020204" pitchFamily="34" charset="0"/>
              </a:rPr>
              <a:t> as the capital.  In Chinese classic documents Yao Dian (Document of Yao) in Shang Shu (Book of Ancient Time), and </a:t>
            </a:r>
            <a:r>
              <a:rPr lang="en-US" b="0" i="0" dirty="0" err="1">
                <a:solidFill>
                  <a:srgbClr val="202122"/>
                </a:solidFill>
                <a:effectLst/>
                <a:latin typeface="Arial" panose="020B0604020202020204" pitchFamily="34" charset="0"/>
              </a:rPr>
              <a:t>Wudibenji</a:t>
            </a:r>
            <a:r>
              <a:rPr lang="en-US" b="0" i="0" dirty="0">
                <a:solidFill>
                  <a:srgbClr val="202122"/>
                </a:solidFill>
                <a:effectLst/>
                <a:latin typeface="Arial" panose="020B0604020202020204" pitchFamily="34" charset="0"/>
              </a:rPr>
              <a:t> (Records for the Five Kings) in </a:t>
            </a:r>
            <a:r>
              <a:rPr lang="en-US" b="0" i="0" dirty="0" err="1">
                <a:solidFill>
                  <a:srgbClr val="202122"/>
                </a:solidFill>
                <a:effectLst/>
                <a:latin typeface="Arial" panose="020B0604020202020204" pitchFamily="34" charset="0"/>
              </a:rPr>
              <a:t>Shiji</a:t>
            </a:r>
            <a:r>
              <a:rPr lang="en-US" b="0" i="0" dirty="0">
                <a:solidFill>
                  <a:srgbClr val="202122"/>
                </a:solidFill>
                <a:effectLst/>
                <a:latin typeface="Arial" panose="020B0604020202020204" pitchFamily="34" charset="0"/>
              </a:rPr>
              <a:t> (Historic Records), King Yao assigned astronomic officers to observe celestial phenomena, including time and position of sunrise, sunset, and stars in culmination, in order to systematically establish a solar calendar and a lunar calendar with 366 days a year with leap month. The observatory found at </a:t>
            </a:r>
            <a:r>
              <a:rPr lang="en-US" b="0" i="0" dirty="0" err="1">
                <a:solidFill>
                  <a:srgbClr val="202122"/>
                </a:solidFill>
                <a:effectLst/>
                <a:latin typeface="Arial" panose="020B0604020202020204" pitchFamily="34" charset="0"/>
              </a:rPr>
              <a:t>Taosi</a:t>
            </a:r>
            <a:r>
              <a:rPr lang="en-US" b="0" i="0" dirty="0">
                <a:solidFill>
                  <a:srgbClr val="202122"/>
                </a:solidFill>
                <a:effectLst/>
                <a:latin typeface="Arial" panose="020B0604020202020204" pitchFamily="34" charset="0"/>
              </a:rPr>
              <a:t> coincides with these records. It is theorized that the city collapsed with a rebellion against the ruling class.  Graeber and </a:t>
            </a:r>
            <a:r>
              <a:rPr lang="en-US" b="0" i="0" dirty="0" err="1">
                <a:solidFill>
                  <a:srgbClr val="202122"/>
                </a:solidFill>
                <a:effectLst/>
                <a:latin typeface="Arial" panose="020B0604020202020204" pitchFamily="34" charset="0"/>
              </a:rPr>
              <a:t>Wengrow</a:t>
            </a:r>
            <a:r>
              <a:rPr lang="en-US" b="0" i="0" dirty="0">
                <a:solidFill>
                  <a:srgbClr val="202122"/>
                </a:solidFill>
                <a:effectLst/>
                <a:latin typeface="Arial" panose="020B0604020202020204" pitchFamily="34" charset="0"/>
              </a:rPr>
              <a:t> offer an alternative explanation above.  </a:t>
            </a:r>
          </a:p>
          <a:p>
            <a:endParaRPr lang="en-US" dirty="0"/>
          </a:p>
        </p:txBody>
      </p:sp>
      <p:pic>
        <p:nvPicPr>
          <p:cNvPr id="7170" name="Picture 2">
            <a:extLst>
              <a:ext uri="{FF2B5EF4-FFF2-40B4-BE49-F238E27FC236}">
                <a16:creationId xmlns:a16="http://schemas.microsoft.com/office/drawing/2014/main" id="{E6202118-993F-448B-6EA2-AF093E346CD1}"/>
              </a:ext>
            </a:extLst>
          </p:cNvPr>
          <p:cNvPicPr>
            <a:picLocks noGrp="1" noChangeAspect="1" noChangeArrowheads="1"/>
          </p:cNvPicPr>
          <p:nvPr>
            <p:ph sz="half" idx="2"/>
          </p:nvPr>
        </p:nvPicPr>
        <p:blipFill>
          <a:blip r:embed="rId9">
            <a:extLst>
              <a:ext uri="{28A0092B-C50C-407E-A947-70E740481C1C}">
                <a14:useLocalDpi xmlns:a14="http://schemas.microsoft.com/office/drawing/2010/main" val="0"/>
              </a:ext>
            </a:extLst>
          </a:blip>
          <a:srcRect/>
          <a:stretch>
            <a:fillRect/>
          </a:stretch>
        </p:blipFill>
        <p:spPr bwMode="auto">
          <a:xfrm>
            <a:off x="8423203" y="1017905"/>
            <a:ext cx="3768797" cy="5045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747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1C70C-7E18-E9F6-AA17-527C26A0E523}"/>
              </a:ext>
            </a:extLst>
          </p:cNvPr>
          <p:cNvSpPr>
            <a:spLocks noGrp="1"/>
          </p:cNvSpPr>
          <p:nvPr>
            <p:ph type="title"/>
          </p:nvPr>
        </p:nvSpPr>
        <p:spPr>
          <a:xfrm>
            <a:off x="0" y="1"/>
            <a:ext cx="12192000" cy="1031239"/>
          </a:xfrm>
        </p:spPr>
        <p:txBody>
          <a:bodyPr>
            <a:normAutofit fontScale="90000"/>
          </a:bodyPr>
          <a:lstStyle/>
          <a:p>
            <a:r>
              <a:rPr lang="en-US" dirty="0"/>
              <a:t>We are Distinguished from Other Primates by our ability to Shift Scales</a:t>
            </a:r>
          </a:p>
        </p:txBody>
      </p:sp>
      <p:sp>
        <p:nvSpPr>
          <p:cNvPr id="3" name="Content Placeholder 2">
            <a:extLst>
              <a:ext uri="{FF2B5EF4-FFF2-40B4-BE49-F238E27FC236}">
                <a16:creationId xmlns:a16="http://schemas.microsoft.com/office/drawing/2014/main" id="{410FC273-4591-C31A-55DA-6866C7B9B999}"/>
              </a:ext>
            </a:extLst>
          </p:cNvPr>
          <p:cNvSpPr>
            <a:spLocks noGrp="1"/>
          </p:cNvSpPr>
          <p:nvPr>
            <p:ph sz="half" idx="1"/>
          </p:nvPr>
        </p:nvSpPr>
        <p:spPr>
          <a:xfrm>
            <a:off x="0" y="1006756"/>
            <a:ext cx="6465130" cy="5170207"/>
          </a:xfrm>
        </p:spPr>
        <p:txBody>
          <a:bodyPr>
            <a:normAutofit fontScale="62500" lnSpcReduction="20000"/>
          </a:bodyPr>
          <a:lstStyle/>
          <a:p>
            <a:r>
              <a:rPr lang="en-US" dirty="0"/>
              <a:t>The way the Turtle or Bear clans once existed across North America, or moiety systems across Australia, it made it a relatively simply matter for anyone disenchanted with their immediate biological kin to </a:t>
            </a:r>
            <a:r>
              <a:rPr lang="en-US" dirty="0" err="1"/>
              <a:t>trael</a:t>
            </a:r>
            <a:r>
              <a:rPr lang="en-US" dirty="0"/>
              <a:t> very long distances and still find a welcome. It is as though modern forager societies exist simultaneously at two radically different scales:  one small and intimate, the other spanning vast territories, even continents.  It is precisely this capacity to shift between scales that most obviously separates human social cognition from that of other primates.  Apes may vie for affection or dominance, but any victory is temporary and open to being renegotiated.  Humans tend to live simultaneously with the 150-odd people they know  personally, and inside imaginary structures shared by perhaps millions or even billions of other humans.  In this, at least, modern foragers are no different from modern city dwellers or ancient hunter-gatherers.  We all have the capacity to feel bound to people we will probably never meet.  Canetti had it right.  Mass society exists in the mind before it becomes physical reality.  And crucially, it also exists in the mind after it becomes physical reality.  [DE, pp. 280-281].</a:t>
            </a:r>
          </a:p>
          <a:p>
            <a:r>
              <a:rPr lang="en-US" dirty="0"/>
              <a:t>Picture, Wikipedia:  </a:t>
            </a:r>
            <a:r>
              <a:rPr lang="en-US" b="0" i="0" dirty="0">
                <a:solidFill>
                  <a:srgbClr val="202122"/>
                </a:solidFill>
                <a:effectLst/>
                <a:latin typeface="Arial" panose="020B0604020202020204" pitchFamily="34" charset="0"/>
              </a:rPr>
              <a:t>Skeletons of members of the ape superfamily, </a:t>
            </a:r>
            <a:r>
              <a:rPr lang="en-US" b="1" i="0" dirty="0" err="1">
                <a:solidFill>
                  <a:srgbClr val="202122"/>
                </a:solidFill>
                <a:effectLst/>
                <a:latin typeface="Arial" panose="020B0604020202020204" pitchFamily="34" charset="0"/>
              </a:rPr>
              <a:t>Hominoidea</a:t>
            </a:r>
            <a:r>
              <a:rPr lang="en-US" b="0" i="0" dirty="0">
                <a:solidFill>
                  <a:srgbClr val="202122"/>
                </a:solidFill>
                <a:effectLst/>
                <a:latin typeface="Arial" panose="020B0604020202020204" pitchFamily="34" charset="0"/>
              </a:rPr>
              <a:t>. There are two extant families: </a:t>
            </a:r>
            <a:r>
              <a:rPr lang="en-US" b="0" i="0" u="none" strike="noStrike" dirty="0">
                <a:solidFill>
                  <a:srgbClr val="3366CC"/>
                </a:solidFill>
                <a:effectLst/>
                <a:latin typeface="Arial" panose="020B0604020202020204" pitchFamily="34" charset="0"/>
                <a:hlinkClick r:id="rId2" tooltip="Hominidae"/>
              </a:rPr>
              <a:t>Hominidae</a:t>
            </a:r>
            <a:r>
              <a:rPr lang="en-US" b="0" i="0" dirty="0">
                <a:solidFill>
                  <a:srgbClr val="202122"/>
                </a:solidFill>
                <a:effectLst/>
                <a:latin typeface="Arial" panose="020B0604020202020204" pitchFamily="34" charset="0"/>
              </a:rPr>
              <a:t>, the "great apes"; and </a:t>
            </a:r>
            <a:r>
              <a:rPr lang="en-US" b="0" i="0" u="none" strike="noStrike" dirty="0" err="1">
                <a:solidFill>
                  <a:srgbClr val="3366CC"/>
                </a:solidFill>
                <a:effectLst/>
                <a:latin typeface="Arial" panose="020B0604020202020204" pitchFamily="34" charset="0"/>
                <a:hlinkClick r:id="rId3" tooltip="Hylobatidae"/>
              </a:rPr>
              <a:t>Hylobatidae</a:t>
            </a:r>
            <a:r>
              <a:rPr lang="en-US" b="0" i="0" dirty="0">
                <a:solidFill>
                  <a:srgbClr val="202122"/>
                </a:solidFill>
                <a:effectLst/>
                <a:latin typeface="Arial" panose="020B0604020202020204" pitchFamily="34" charset="0"/>
              </a:rPr>
              <a:t>, the gibbons, or "lesser apes".</a:t>
            </a:r>
            <a:endParaRPr lang="en-US" dirty="0"/>
          </a:p>
        </p:txBody>
      </p:sp>
      <p:pic>
        <p:nvPicPr>
          <p:cNvPr id="2050" name="Picture 2" descr="undefined">
            <a:extLst>
              <a:ext uri="{FF2B5EF4-FFF2-40B4-BE49-F238E27FC236}">
                <a16:creationId xmlns:a16="http://schemas.microsoft.com/office/drawing/2014/main" id="{D3A2C7AD-333D-AB01-CDFD-BAA936987C45}"/>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302347" y="1006756"/>
            <a:ext cx="6068831" cy="3301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874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C36D5-8427-8196-A28A-0E79B3ED1DE0}"/>
              </a:ext>
            </a:extLst>
          </p:cNvPr>
          <p:cNvSpPr>
            <a:spLocks noGrp="1"/>
          </p:cNvSpPr>
          <p:nvPr>
            <p:ph type="title"/>
          </p:nvPr>
        </p:nvSpPr>
        <p:spPr>
          <a:xfrm>
            <a:off x="-60960" y="1"/>
            <a:ext cx="12369800" cy="482600"/>
          </a:xfrm>
        </p:spPr>
        <p:txBody>
          <a:bodyPr>
            <a:normAutofit fontScale="90000"/>
          </a:bodyPr>
          <a:lstStyle/>
          <a:p>
            <a:r>
              <a:rPr lang="en-US" dirty="0"/>
              <a:t>How settlements affect humanity</a:t>
            </a:r>
          </a:p>
        </p:txBody>
      </p:sp>
      <p:sp>
        <p:nvSpPr>
          <p:cNvPr id="3" name="Content Placeholder 2">
            <a:extLst>
              <a:ext uri="{FF2B5EF4-FFF2-40B4-BE49-F238E27FC236}">
                <a16:creationId xmlns:a16="http://schemas.microsoft.com/office/drawing/2014/main" id="{9B11D8F6-98AA-EC27-A8FF-655736423F6C}"/>
              </a:ext>
            </a:extLst>
          </p:cNvPr>
          <p:cNvSpPr>
            <a:spLocks noGrp="1"/>
          </p:cNvSpPr>
          <p:nvPr>
            <p:ph sz="half" idx="1"/>
          </p:nvPr>
        </p:nvSpPr>
        <p:spPr>
          <a:xfrm>
            <a:off x="0" y="482601"/>
            <a:ext cx="8901384" cy="5709603"/>
          </a:xfrm>
        </p:spPr>
        <p:txBody>
          <a:bodyPr>
            <a:normAutofit fontScale="85000" lnSpcReduction="20000"/>
          </a:bodyPr>
          <a:lstStyle/>
          <a:p>
            <a:r>
              <a:rPr lang="en-US" dirty="0"/>
              <a:t>As urban sociologist Claude Fischer (b. 1948), author of “America Calling”, put it:  “Most </a:t>
            </a:r>
            <a:r>
              <a:rPr lang="en-US" dirty="0" err="1"/>
              <a:t>cit</a:t>
            </a:r>
            <a:r>
              <a:rPr lang="en-US" dirty="0"/>
              <a:t> dwellers lead sensible, circumscribed lives, rarely go downtown, hardly know areas of the city they neither live nor work in, and see (in any sociologically meaningful way) only a tiny fraction of the city’s population…Urbanites live in small social worlds that touch but do not interpenetrate.” [1977, “American Journal of Sociology”].   Cities were part of the process of contraction, from the vast expanses of Paleolithic culture areas, to those of Mesolithic and Neolithic, since urbanites could, and many did, spend almost their entire lives within a few miles’ radius.   If one imagines a vast regional system being squeezed into a single urban space, then the formation of the earliest cities did pose insuperable cognitive challenges.  Living in unbounded, largely imaginary groups is effectively what humans had been doing all along.  It is apparent that from the beginning, because of their extreme variability, that settlements inhabited by tens of thousands of people, which make their first appearance in human history around 6000 years ago, along with bureaucracies and social classes, that there was conscious experimentation in urban form.</a:t>
            </a:r>
          </a:p>
          <a:p>
            <a:r>
              <a:rPr lang="en-US" dirty="0"/>
              <a:t>America Calling (1994)</a:t>
            </a:r>
          </a:p>
        </p:txBody>
      </p:sp>
      <p:pic>
        <p:nvPicPr>
          <p:cNvPr id="3074" name="Picture 2" descr="Page 1">
            <a:extLst>
              <a:ext uri="{FF2B5EF4-FFF2-40B4-BE49-F238E27FC236}">
                <a16:creationId xmlns:a16="http://schemas.microsoft.com/office/drawing/2014/main" id="{B792D2B4-4587-877B-A8EA-240A353D9CE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901384" y="804544"/>
            <a:ext cx="3309537" cy="4925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595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BBA46-66E5-3427-483D-2ACB3D5AB4C6}"/>
              </a:ext>
            </a:extLst>
          </p:cNvPr>
          <p:cNvSpPr>
            <a:spLocks noGrp="1"/>
          </p:cNvSpPr>
          <p:nvPr>
            <p:ph type="title"/>
          </p:nvPr>
        </p:nvSpPr>
        <p:spPr>
          <a:xfrm>
            <a:off x="0" y="1"/>
            <a:ext cx="12192000" cy="624839"/>
          </a:xfrm>
        </p:spPr>
        <p:txBody>
          <a:bodyPr>
            <a:normAutofit fontScale="90000"/>
          </a:bodyPr>
          <a:lstStyle/>
          <a:p>
            <a:r>
              <a:rPr lang="en-US" dirty="0"/>
              <a:t>Cities are not simple; they don’t come out of thin air</a:t>
            </a:r>
          </a:p>
        </p:txBody>
      </p:sp>
      <p:sp>
        <p:nvSpPr>
          <p:cNvPr id="3" name="Content Placeholder 2">
            <a:extLst>
              <a:ext uri="{FF2B5EF4-FFF2-40B4-BE49-F238E27FC236}">
                <a16:creationId xmlns:a16="http://schemas.microsoft.com/office/drawing/2014/main" id="{0431BC0A-BCC4-172F-58B0-47D6BE17A6D8}"/>
              </a:ext>
            </a:extLst>
          </p:cNvPr>
          <p:cNvSpPr>
            <a:spLocks noGrp="1"/>
          </p:cNvSpPr>
          <p:nvPr>
            <p:ph sz="half" idx="1"/>
          </p:nvPr>
        </p:nvSpPr>
        <p:spPr>
          <a:xfrm>
            <a:off x="-1" y="624839"/>
            <a:ext cx="6663863" cy="5552123"/>
          </a:xfrm>
        </p:spPr>
        <p:txBody>
          <a:bodyPr>
            <a:normAutofit fontScale="55000" lnSpcReduction="20000"/>
          </a:bodyPr>
          <a:lstStyle/>
          <a:p>
            <a:r>
              <a:rPr lang="en-US" dirty="0"/>
              <a:t>Ursula Le </a:t>
            </a:r>
            <a:r>
              <a:rPr lang="en-US" dirty="0" err="1"/>
              <a:t>Guin</a:t>
            </a:r>
            <a:r>
              <a:rPr lang="en-US" dirty="0"/>
              <a:t> has a famous short story, “The Ones </a:t>
            </a:r>
            <a:r>
              <a:rPr lang="en-US" dirty="0" err="1"/>
              <a:t>Whoi</a:t>
            </a:r>
            <a:r>
              <a:rPr lang="en-US" dirty="0"/>
              <a:t> Walk Away from Omelas”, about an imaginary city which made do without kings, wars, slaves or secret police.  We </a:t>
            </a:r>
            <a:r>
              <a:rPr lang="en-US" dirty="0" err="1"/>
              <a:t>hae</a:t>
            </a:r>
            <a:r>
              <a:rPr lang="en-US" dirty="0"/>
              <a:t> a tendency, Le </a:t>
            </a:r>
            <a:r>
              <a:rPr lang="en-US" dirty="0" err="1"/>
              <a:t>Guin</a:t>
            </a:r>
            <a:r>
              <a:rPr lang="en-US" dirty="0"/>
              <a:t> notes, to write off such a community as simple but in fact these citizens of Omelas were “not simple folk, not dulcet shepherds, noble savages, bland utopians.  They were not less complex than us”.  Why do we assume that people who have figured out a way for a large population to govern and support itself without temples, palaces and military </a:t>
            </a:r>
            <a:r>
              <a:rPr lang="en-US" dirty="0" err="1"/>
              <a:t>fortificdations</a:t>
            </a:r>
            <a:r>
              <a:rPr lang="en-US" dirty="0"/>
              <a:t> are </a:t>
            </a:r>
            <a:r>
              <a:rPr lang="en-US" dirty="0" err="1"/>
              <a:t>shomehow</a:t>
            </a:r>
            <a:r>
              <a:rPr lang="en-US" dirty="0"/>
              <a:t> less complex than those who have not?  The mega-sites of Ukraine and adjoining regions were inhabited from roughly 4100-3300 BCE, which is considerably longer than most subsequent urban traditions.  By 4500 chernozem (Russian for black earth settlements), legendary for their fertility, were widely distributed between the Carpathian and Ural Mountains.  </a:t>
            </a:r>
            <a:r>
              <a:rPr lang="en-US" dirty="0" err="1"/>
              <a:t>Taljanky</a:t>
            </a:r>
            <a:r>
              <a:rPr lang="en-US" dirty="0"/>
              <a:t>, the biggest currently known, extends over 300 hectares, outspanning the earliest phases of the city of </a:t>
            </a:r>
            <a:r>
              <a:rPr lang="en-US" dirty="0" err="1"/>
              <a:t>Uruk</a:t>
            </a:r>
            <a:r>
              <a:rPr lang="en-US" dirty="0"/>
              <a:t> in southern Mesopotamia.  It presents no evidence of central administration or communal storage facilities.  Nor have any government buildings, fortifications or monumental architecture been found.  The mega-sites appear to have consciously managed their ecosystems to avoid large-scale deforestation.  This is consistent with archeological studies of their economy, which suggest a pattern of small-scale gardening, often taking place within the bounds of the settlement, combined with the keeping of livestock, cultivation of orchards, and a wide spectrum of hunting and foraging activities.  Over eight centuries we find little evidence for warfare or the rise of social elites.  The true complexity of the mega-sites lies in the strategies to prevent such things.  Careful analysis by archeologists shows how the apparent uniformity of the Ukrainian mega-sites arose from the bottom up, through processes of local decision-making.  {DE, pp. 290-295].</a:t>
            </a:r>
          </a:p>
          <a:p>
            <a:r>
              <a:rPr lang="en-US" b="0" i="0" dirty="0">
                <a:solidFill>
                  <a:srgbClr val="202122"/>
                </a:solidFill>
                <a:effectLst/>
                <a:latin typeface="Arial" panose="020B0604020202020204" pitchFamily="34" charset="0"/>
              </a:rPr>
              <a:t>Reproduction, Wikipedia:  Reconstruction of </a:t>
            </a:r>
            <a:r>
              <a:rPr lang="en-US" b="0" i="0" dirty="0" err="1">
                <a:solidFill>
                  <a:srgbClr val="202122"/>
                </a:solidFill>
                <a:effectLst/>
                <a:latin typeface="Arial" panose="020B0604020202020204" pitchFamily="34" charset="0"/>
              </a:rPr>
              <a:t>Talianki</a:t>
            </a:r>
            <a:r>
              <a:rPr lang="en-US" b="0" i="0" dirty="0">
                <a:solidFill>
                  <a:srgbClr val="202122"/>
                </a:solidFill>
                <a:effectLst/>
                <a:latin typeface="Arial" panose="020B0604020202020204" pitchFamily="34" charset="0"/>
              </a:rPr>
              <a:t>, a </a:t>
            </a:r>
            <a:r>
              <a:rPr lang="en-US" b="0" i="0" dirty="0" err="1">
                <a:solidFill>
                  <a:srgbClr val="202122"/>
                </a:solidFill>
                <a:effectLst/>
                <a:latin typeface="Arial" panose="020B0604020202020204" pitchFamily="34" charset="0"/>
              </a:rPr>
              <a:t>Trypillian</a:t>
            </a:r>
            <a:r>
              <a:rPr lang="en-US" b="0" i="0" dirty="0">
                <a:solidFill>
                  <a:srgbClr val="202122"/>
                </a:solidFill>
                <a:effectLst/>
                <a:latin typeface="Arial" panose="020B0604020202020204" pitchFamily="34" charset="0"/>
              </a:rPr>
              <a:t> mega-site.</a:t>
            </a:r>
            <a:r>
              <a:rPr lang="en-US" b="1" dirty="0">
                <a:solidFill>
                  <a:srgbClr val="202122"/>
                </a:solidFill>
                <a:latin typeface="Arial" panose="020B0604020202020204" pitchFamily="34" charset="0"/>
              </a:rPr>
              <a:t> </a:t>
            </a:r>
            <a:r>
              <a:rPr lang="en-US" b="1" i="0" dirty="0" err="1">
                <a:solidFill>
                  <a:srgbClr val="202122"/>
                </a:solidFill>
                <a:effectLst/>
                <a:latin typeface="Arial" panose="020B0604020202020204" pitchFamily="34" charset="0"/>
              </a:rPr>
              <a:t>Talianki</a:t>
            </a:r>
            <a:r>
              <a:rPr lang="en-US" b="0" i="0" dirty="0">
                <a:solidFill>
                  <a:srgbClr val="202122"/>
                </a:solidFill>
                <a:effectLst/>
                <a:latin typeface="Arial" panose="020B0604020202020204" pitchFamily="34" charset="0"/>
              </a:rPr>
              <a:t> or </a:t>
            </a:r>
            <a:r>
              <a:rPr lang="en-US" b="1" i="0" dirty="0" err="1">
                <a:solidFill>
                  <a:srgbClr val="202122"/>
                </a:solidFill>
                <a:effectLst/>
                <a:latin typeface="Arial" panose="020B0604020202020204" pitchFamily="34" charset="0"/>
              </a:rPr>
              <a:t>Talianky</a:t>
            </a:r>
            <a:r>
              <a:rPr lang="en-US" b="0" i="0" dirty="0">
                <a:solidFill>
                  <a:srgbClr val="202122"/>
                </a:solidFill>
                <a:effectLst/>
                <a:latin typeface="Arial" panose="020B0604020202020204" pitchFamily="34" charset="0"/>
              </a:rPr>
              <a:t> is an </a:t>
            </a:r>
            <a:r>
              <a:rPr lang="en-US" b="0" i="0" u="none" strike="noStrike" dirty="0">
                <a:solidFill>
                  <a:srgbClr val="3366CC"/>
                </a:solidFill>
                <a:effectLst/>
                <a:latin typeface="Arial" panose="020B0604020202020204" pitchFamily="34" charset="0"/>
                <a:hlinkClick r:id="rId2" tooltip="Archaeological site"/>
              </a:rPr>
              <a:t>archaeological site</a:t>
            </a:r>
            <a:r>
              <a:rPr lang="en-US" b="0" i="0" dirty="0">
                <a:solidFill>
                  <a:srgbClr val="202122"/>
                </a:solidFill>
                <a:effectLst/>
                <a:latin typeface="Arial" panose="020B0604020202020204" pitchFamily="34" charset="0"/>
              </a:rPr>
              <a:t> near the </a:t>
            </a:r>
            <a:r>
              <a:rPr lang="en-US" b="0" i="0" u="none" strike="noStrike" dirty="0" err="1">
                <a:solidFill>
                  <a:srgbClr val="3366CC"/>
                </a:solidFill>
                <a:effectLst/>
                <a:latin typeface="Arial" panose="020B0604020202020204" pitchFamily="34" charset="0"/>
                <a:hlinkClick r:id="rId3" tooltip="Talianky"/>
              </a:rPr>
              <a:t>Talianky</a:t>
            </a:r>
            <a:r>
              <a:rPr lang="en-US" b="0" i="0" u="none" strike="noStrike" dirty="0">
                <a:solidFill>
                  <a:srgbClr val="3366CC"/>
                </a:solidFill>
                <a:effectLst/>
                <a:latin typeface="Arial" panose="020B0604020202020204" pitchFamily="34" charset="0"/>
                <a:hlinkClick r:id="rId3" tooltip="Talianky"/>
              </a:rPr>
              <a:t> (village of the same name)</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4" tooltip="Ukraine"/>
              </a:rPr>
              <a:t>Ukraine</a:t>
            </a:r>
            <a:r>
              <a:rPr lang="en-US" b="0" i="0" dirty="0">
                <a:solidFill>
                  <a:srgbClr val="202122"/>
                </a:solidFill>
                <a:effectLst/>
                <a:latin typeface="Arial" panose="020B0604020202020204" pitchFamily="34" charset="0"/>
              </a:rPr>
              <a:t>. It was the location of a large </a:t>
            </a:r>
            <a:r>
              <a:rPr lang="en-US" b="0" i="0" u="none" strike="noStrike" dirty="0" err="1">
                <a:solidFill>
                  <a:srgbClr val="3366CC"/>
                </a:solidFill>
                <a:effectLst/>
                <a:latin typeface="Arial" panose="020B0604020202020204" pitchFamily="34" charset="0"/>
                <a:hlinkClick r:id="rId5" tooltip="Cucuteni-Trypillian culture"/>
              </a:rPr>
              <a:t>Cucuteni-Trypillian</a:t>
            </a:r>
            <a:r>
              <a:rPr lang="en-US" b="0" i="0" dirty="0">
                <a:solidFill>
                  <a:srgbClr val="202122"/>
                </a:solidFill>
                <a:effectLst/>
                <a:latin typeface="Arial" panose="020B0604020202020204" pitchFamily="34" charset="0"/>
              </a:rPr>
              <a:t> settlement dating to around 3850–3700 BC, currently the largest known settlement in </a:t>
            </a:r>
            <a:r>
              <a:rPr lang="en-US" b="0" i="0" u="none" strike="noStrike" dirty="0">
                <a:solidFill>
                  <a:srgbClr val="3366CC"/>
                </a:solidFill>
                <a:effectLst/>
                <a:latin typeface="Arial" panose="020B0604020202020204" pitchFamily="34" charset="0"/>
                <a:hlinkClick r:id="rId6" tooltip="Neolithic Europe"/>
              </a:rPr>
              <a:t>Neolithic Europe</a:t>
            </a:r>
            <a:endParaRPr lang="en-US" b="0" i="0" dirty="0">
              <a:solidFill>
                <a:srgbClr val="202122"/>
              </a:solidFill>
              <a:effectLst/>
              <a:latin typeface="Arial" panose="020B0604020202020204" pitchFamily="34" charset="0"/>
            </a:endParaRPr>
          </a:p>
          <a:p>
            <a:pPr marL="0" indent="0">
              <a:buNone/>
            </a:pPr>
            <a:r>
              <a:rPr lang="en-US" dirty="0">
                <a:solidFill>
                  <a:srgbClr val="202122"/>
                </a:solidFill>
                <a:latin typeface="Arial" panose="020B0604020202020204" pitchFamily="34" charset="0"/>
              </a:rPr>
              <a:t> </a:t>
            </a:r>
            <a:endParaRPr lang="en-US" dirty="0"/>
          </a:p>
        </p:txBody>
      </p:sp>
      <p:pic>
        <p:nvPicPr>
          <p:cNvPr id="4098" name="Picture 2">
            <a:extLst>
              <a:ext uri="{FF2B5EF4-FFF2-40B4-BE49-F238E27FC236}">
                <a16:creationId xmlns:a16="http://schemas.microsoft.com/office/drawing/2014/main" id="{7467A45A-0AD6-8119-8914-BA62AF51E6DA}"/>
              </a:ext>
            </a:extLst>
          </p:cNvPr>
          <p:cNvPicPr>
            <a:picLocks noGrp="1" noChangeAspect="1" noChangeArrowheads="1"/>
          </p:cNvPicPr>
          <p:nvPr>
            <p:ph sz="half" idx="2"/>
          </p:nvPr>
        </p:nvPicPr>
        <p:blipFill>
          <a:blip r:embed="rId7">
            <a:extLst>
              <a:ext uri="{28A0092B-C50C-407E-A947-70E740481C1C}">
                <a14:useLocalDpi xmlns:a14="http://schemas.microsoft.com/office/drawing/2010/main" val="0"/>
              </a:ext>
            </a:extLst>
          </a:blip>
          <a:srcRect/>
          <a:stretch>
            <a:fillRect/>
          </a:stretch>
        </p:blipFill>
        <p:spPr bwMode="auto">
          <a:xfrm>
            <a:off x="6663863" y="693111"/>
            <a:ext cx="5578896" cy="3561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829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F3AAA-5337-178F-5DF1-8E6D0694C43E}"/>
              </a:ext>
            </a:extLst>
          </p:cNvPr>
          <p:cNvSpPr>
            <a:spLocks noGrp="1"/>
          </p:cNvSpPr>
          <p:nvPr>
            <p:ph type="title"/>
          </p:nvPr>
        </p:nvSpPr>
        <p:spPr>
          <a:xfrm>
            <a:off x="-1" y="1"/>
            <a:ext cx="12144519" cy="1429036"/>
          </a:xfrm>
        </p:spPr>
        <p:txBody>
          <a:bodyPr>
            <a:normAutofit fontScale="90000"/>
          </a:bodyPr>
          <a:lstStyle/>
          <a:p>
            <a:r>
              <a:rPr lang="en-US" dirty="0"/>
              <a:t>How ethno-mathematics can explain how a shared conceptual framework, based on the image of a circle and its properties or transformation, leads to shared decisions</a:t>
            </a:r>
          </a:p>
        </p:txBody>
      </p:sp>
      <p:sp>
        <p:nvSpPr>
          <p:cNvPr id="3" name="Content Placeholder 2">
            <a:extLst>
              <a:ext uri="{FF2B5EF4-FFF2-40B4-BE49-F238E27FC236}">
                <a16:creationId xmlns:a16="http://schemas.microsoft.com/office/drawing/2014/main" id="{E3DD05AD-0C77-7731-2C08-4A42BDBE8FFC}"/>
              </a:ext>
            </a:extLst>
          </p:cNvPr>
          <p:cNvSpPr>
            <a:spLocks noGrp="1"/>
          </p:cNvSpPr>
          <p:nvPr>
            <p:ph sz="half" idx="1"/>
          </p:nvPr>
        </p:nvSpPr>
        <p:spPr>
          <a:xfrm>
            <a:off x="32165" y="1479582"/>
            <a:ext cx="6671903" cy="4697381"/>
          </a:xfrm>
        </p:spPr>
        <p:txBody>
          <a:bodyPr>
            <a:normAutofit fontScale="62500" lnSpcReduction="20000"/>
          </a:bodyPr>
          <a:lstStyle/>
          <a:p>
            <a:r>
              <a:rPr lang="en-US" dirty="0"/>
              <a:t>Modern Basque societies imagine their communities in circular form, just as they imagine themselves as being surrounded by a circle of mountains.  They do so as a way of emphasizing he ideal equality of households and family units.  Everyone has neighbors to the left and to the right.  No one is first, and no one is last.   In the commune of Sainte-</a:t>
            </a:r>
            <a:r>
              <a:rPr lang="en-US" dirty="0" err="1"/>
              <a:t>Engrace</a:t>
            </a:r>
            <a:r>
              <a:rPr lang="en-US" dirty="0"/>
              <a:t> the circular template of the village is also a dynamic model used as a counting device, to ensure the seasonal rotation of essential tasks and duties.  If any one household is for any reason unable to fulfil its obligations when it is time to do so, a careful system of substitution comes into play.  The same system of first neighbors and substitution, the same serial model of reciprocity, is used to call up anything that requires more hands than a single family can provide:  from planting and harvesting to cheese-making and slaughtering pigs.  Basque villagers in this region are self-conscious egalitarians, in the sense that they insist each household is ultimately the same and has the same responsibilities as any others.   {DE, pp. 295-296].</a:t>
            </a:r>
          </a:p>
          <a:p>
            <a:r>
              <a:rPr lang="en-US" dirty="0"/>
              <a:t>Picture, Wikipedia, Southern France, in the highlands of the Pyrenees-</a:t>
            </a:r>
            <a:r>
              <a:rPr lang="en-US" dirty="0" err="1"/>
              <a:t>Atlantiques</a:t>
            </a:r>
            <a:r>
              <a:rPr lang="en-US" dirty="0"/>
              <a:t>:  </a:t>
            </a:r>
            <a:r>
              <a:rPr lang="en-US" b="0" i="0" dirty="0">
                <a:solidFill>
                  <a:srgbClr val="202122"/>
                </a:solidFill>
                <a:effectLst/>
                <a:latin typeface="Arial" panose="020B0604020202020204" pitchFamily="34" charset="0"/>
              </a:rPr>
              <a:t>View of Sainte-</a:t>
            </a:r>
            <a:r>
              <a:rPr lang="en-US" b="0" i="0" dirty="0" err="1">
                <a:solidFill>
                  <a:srgbClr val="202122"/>
                </a:solidFill>
                <a:effectLst/>
                <a:latin typeface="Arial" panose="020B0604020202020204" pitchFamily="34" charset="0"/>
              </a:rPr>
              <a:t>Engrâce</a:t>
            </a:r>
            <a:r>
              <a:rPr lang="en-US" b="0" i="0" dirty="0">
                <a:solidFill>
                  <a:srgbClr val="202122"/>
                </a:solidFill>
                <a:effectLst/>
                <a:latin typeface="Arial" panose="020B0604020202020204" pitchFamily="34" charset="0"/>
              </a:rPr>
              <a:t> in the </a:t>
            </a:r>
            <a:r>
              <a:rPr lang="en-US" b="0" i="0" dirty="0" err="1">
                <a:solidFill>
                  <a:srgbClr val="202122"/>
                </a:solidFill>
                <a:effectLst/>
                <a:latin typeface="Arial" panose="020B0604020202020204" pitchFamily="34" charset="0"/>
              </a:rPr>
              <a:t>Uhaitxa</a:t>
            </a:r>
            <a:r>
              <a:rPr lang="en-US" b="0" i="0" dirty="0">
                <a:solidFill>
                  <a:srgbClr val="202122"/>
                </a:solidFill>
                <a:effectLst/>
                <a:latin typeface="Arial" panose="020B0604020202020204" pitchFamily="34" charset="0"/>
              </a:rPr>
              <a:t> Valley</a:t>
            </a:r>
            <a:endParaRPr lang="en-US" dirty="0"/>
          </a:p>
        </p:txBody>
      </p:sp>
      <p:pic>
        <p:nvPicPr>
          <p:cNvPr id="5122" name="Picture 2" descr="View of Sainte-Engrâce in the Uhaitxa Valley">
            <a:extLst>
              <a:ext uri="{FF2B5EF4-FFF2-40B4-BE49-F238E27FC236}">
                <a16:creationId xmlns:a16="http://schemas.microsoft.com/office/drawing/2014/main" id="{340A8B19-EC93-35D8-3E54-803EF8F4E02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41977" y="1706176"/>
            <a:ext cx="5456712" cy="3628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387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0CD2A-3A4F-A2EA-4DB8-A058F53BE07E}"/>
              </a:ext>
            </a:extLst>
          </p:cNvPr>
          <p:cNvSpPr>
            <a:spLocks noGrp="1"/>
          </p:cNvSpPr>
          <p:nvPr>
            <p:ph type="title"/>
          </p:nvPr>
        </p:nvSpPr>
        <p:spPr>
          <a:xfrm>
            <a:off x="0" y="1"/>
            <a:ext cx="12093974" cy="886829"/>
          </a:xfrm>
        </p:spPr>
        <p:txBody>
          <a:bodyPr>
            <a:normAutofit fontScale="90000"/>
          </a:bodyPr>
          <a:lstStyle/>
          <a:p>
            <a:r>
              <a:rPr lang="en-US" dirty="0"/>
              <a:t>Mesopotamian “primitive democracy” according to </a:t>
            </a:r>
            <a:r>
              <a:rPr lang="en-US" dirty="0" err="1"/>
              <a:t>Thorkild</a:t>
            </a:r>
            <a:r>
              <a:rPr lang="en-US" dirty="0"/>
              <a:t> Jacobsen, Danish historian and Assyriologist </a:t>
            </a:r>
          </a:p>
        </p:txBody>
      </p:sp>
      <p:sp>
        <p:nvSpPr>
          <p:cNvPr id="3" name="Content Placeholder 2">
            <a:extLst>
              <a:ext uri="{FF2B5EF4-FFF2-40B4-BE49-F238E27FC236}">
                <a16:creationId xmlns:a16="http://schemas.microsoft.com/office/drawing/2014/main" id="{7B754CFC-3F68-6895-BBE6-ECCB202FEF63}"/>
              </a:ext>
            </a:extLst>
          </p:cNvPr>
          <p:cNvSpPr>
            <a:spLocks noGrp="1"/>
          </p:cNvSpPr>
          <p:nvPr>
            <p:ph sz="half" idx="1"/>
          </p:nvPr>
        </p:nvSpPr>
        <p:spPr>
          <a:xfrm>
            <a:off x="0" y="934720"/>
            <a:ext cx="9159240" cy="5242243"/>
          </a:xfrm>
        </p:spPr>
        <p:txBody>
          <a:bodyPr>
            <a:normAutofit fontScale="70000" lnSpcReduction="20000"/>
          </a:bodyPr>
          <a:lstStyle/>
          <a:p>
            <a:r>
              <a:rPr lang="en-US" dirty="0"/>
              <a:t>The earliest Mesopotamian cities—those of the fourth and early third </a:t>
            </a:r>
            <a:r>
              <a:rPr lang="en-US" dirty="0" err="1"/>
              <a:t>millenia</a:t>
            </a:r>
            <a:r>
              <a:rPr lang="en-US" dirty="0"/>
              <a:t> BCE—present no clear evidence for monarchy at all.  We know what evidence for monarchy in such cities would be like, because half a millennium later (from around 2800 BCE onwards) monarchy appears in the Early Dynastic Period form of palaces, aristocratic burials, royal inscriptions, defensive city walls and the organized militia to guard them.  He idea that Mesopotamia </a:t>
            </a:r>
            <a:r>
              <a:rPr lang="en-US" dirty="0" err="1"/>
              <a:t>ossessed</a:t>
            </a:r>
            <a:r>
              <a:rPr lang="en-US" dirty="0"/>
              <a:t> a primitive democracy was first advanced by </a:t>
            </a:r>
            <a:r>
              <a:rPr lang="en-US" dirty="0" err="1"/>
              <a:t>Thorkild</a:t>
            </a:r>
            <a:r>
              <a:rPr lang="en-US" dirty="0"/>
              <a:t> Jacobsen in the 1940s.  District councils and assemblies of elders—representing the interests of urban publics—appeared both in earliest Mesopotamian cities and in all later periods of Mesopotamian history right down to the time of the Assyrian, Babylonian and Persian Empires, later scholars discovered.  Popular councils and citizen assemblies (Sumerian:  </a:t>
            </a:r>
            <a:r>
              <a:rPr lang="en-US" dirty="0" err="1"/>
              <a:t>ukkin</a:t>
            </a:r>
            <a:r>
              <a:rPr lang="en-US" dirty="0"/>
              <a:t>; Akkadian </a:t>
            </a:r>
            <a:r>
              <a:rPr lang="en-US" dirty="0" err="1"/>
              <a:t>puhrum</a:t>
            </a:r>
            <a:r>
              <a:rPr lang="en-US" dirty="0"/>
              <a:t>) were stable features of government, not just in Mesopotamian cities, but also in their colonial offshoots and in the urban societies of neighboring peoples such as the Hittites, Phoenicians, Philistines and Israelites.   Participatory government in ancient Mesopotamian cities was organized at multiple levels, from wards—sometimes defined on ethnic lines or in terms of professional affiliations—up to larger urban </a:t>
            </a:r>
            <a:r>
              <a:rPr lang="en-US" dirty="0" err="1"/>
              <a:t>disricts</a:t>
            </a:r>
            <a:r>
              <a:rPr lang="en-US" dirty="0"/>
              <a:t>, and ultimately the city as a whole.   [DE, pp. 298-303].</a:t>
            </a:r>
          </a:p>
          <a:p>
            <a:r>
              <a:rPr lang="en-US" dirty="0"/>
              <a:t>Academic Picture, Wikipedia: </a:t>
            </a:r>
            <a:r>
              <a:rPr lang="en-US" dirty="0" err="1"/>
              <a:t>Thorkild</a:t>
            </a:r>
            <a:r>
              <a:rPr lang="en-US" dirty="0"/>
              <a:t> Peter Rudolph Jacobsen (1904-1993)</a:t>
            </a:r>
            <a:r>
              <a:rPr lang="en-US" b="0" i="0" dirty="0">
                <a:solidFill>
                  <a:srgbClr val="202122"/>
                </a:solidFill>
                <a:effectLst/>
                <a:latin typeface="Arial" panose="020B0604020202020204" pitchFamily="34" charset="0"/>
              </a:rPr>
              <a:t> was a renowned Danish historian (at Harvard U.) specializing in </a:t>
            </a:r>
            <a:r>
              <a:rPr lang="en-US" b="0" i="0" u="none" strike="noStrike" dirty="0">
                <a:solidFill>
                  <a:srgbClr val="3366CC"/>
                </a:solidFill>
                <a:effectLst/>
                <a:latin typeface="Arial" panose="020B0604020202020204" pitchFamily="34" charset="0"/>
                <a:hlinkClick r:id="rId2" tooltip="Assyriology"/>
              </a:rPr>
              <a:t>Assyriology</a:t>
            </a:r>
            <a:r>
              <a:rPr lang="en-US" b="0" i="0" dirty="0">
                <a:solidFill>
                  <a:srgbClr val="202122"/>
                </a:solidFill>
                <a:effectLst/>
                <a:latin typeface="Arial" panose="020B0604020202020204" pitchFamily="34" charset="0"/>
              </a:rPr>
              <a:t> and </a:t>
            </a:r>
            <a:r>
              <a:rPr lang="en-US" b="0" i="0" u="none" strike="noStrike" dirty="0">
                <a:solidFill>
                  <a:srgbClr val="3366CC"/>
                </a:solidFill>
                <a:effectLst/>
                <a:latin typeface="Arial" panose="020B0604020202020204" pitchFamily="34" charset="0"/>
                <a:hlinkClick r:id="rId3" tooltip="Sumer"/>
              </a:rPr>
              <a:t>Sumerian</a:t>
            </a:r>
            <a:r>
              <a:rPr lang="en-US" b="0" i="0" dirty="0">
                <a:solidFill>
                  <a:srgbClr val="202122"/>
                </a:solidFill>
                <a:effectLst/>
                <a:latin typeface="Arial" panose="020B0604020202020204" pitchFamily="34" charset="0"/>
              </a:rPr>
              <a:t> literature. He was one of the foremost scholars on the </a:t>
            </a:r>
            <a:r>
              <a:rPr lang="en-US" b="0" i="0" u="none" strike="noStrike" dirty="0">
                <a:solidFill>
                  <a:srgbClr val="3366CC"/>
                </a:solidFill>
                <a:effectLst/>
                <a:latin typeface="Arial" panose="020B0604020202020204" pitchFamily="34" charset="0"/>
                <a:hlinkClick r:id="rId4" tooltip="Ancient Near East"/>
              </a:rPr>
              <a:t>ancient Near East</a:t>
            </a:r>
            <a:r>
              <a:rPr lang="en-US" b="0" i="0" dirty="0">
                <a:solidFill>
                  <a:srgbClr val="202122"/>
                </a:solidFill>
                <a:effectLst/>
                <a:latin typeface="Arial" panose="020B0604020202020204" pitchFamily="34" charset="0"/>
              </a:rPr>
              <a:t>.</a:t>
            </a:r>
            <a:endParaRPr lang="en-US" dirty="0"/>
          </a:p>
        </p:txBody>
      </p:sp>
      <p:pic>
        <p:nvPicPr>
          <p:cNvPr id="6146" name="Picture 2">
            <a:extLst>
              <a:ext uri="{FF2B5EF4-FFF2-40B4-BE49-F238E27FC236}">
                <a16:creationId xmlns:a16="http://schemas.microsoft.com/office/drawing/2014/main" id="{237A54FB-1315-18BD-1D8A-356B287A1241}"/>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9199880" y="1266984"/>
            <a:ext cx="3022212" cy="3218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509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28B2A-847D-DD4B-973D-023C7C8C2FD2}"/>
              </a:ext>
            </a:extLst>
          </p:cNvPr>
          <p:cNvSpPr>
            <a:spLocks noGrp="1"/>
          </p:cNvSpPr>
          <p:nvPr>
            <p:ph type="title"/>
          </p:nvPr>
        </p:nvSpPr>
        <p:spPr>
          <a:xfrm>
            <a:off x="-32165" y="1"/>
            <a:ext cx="12224165" cy="289482"/>
          </a:xfrm>
        </p:spPr>
        <p:txBody>
          <a:bodyPr>
            <a:normAutofit fontScale="90000"/>
          </a:bodyPr>
          <a:lstStyle/>
          <a:p>
            <a:r>
              <a:rPr lang="en-US" dirty="0" err="1"/>
              <a:t>Uruk</a:t>
            </a:r>
            <a:r>
              <a:rPr lang="en-US" dirty="0"/>
              <a:t>, 3300 BCE</a:t>
            </a:r>
          </a:p>
        </p:txBody>
      </p:sp>
      <p:sp>
        <p:nvSpPr>
          <p:cNvPr id="3" name="Content Placeholder 2">
            <a:extLst>
              <a:ext uri="{FF2B5EF4-FFF2-40B4-BE49-F238E27FC236}">
                <a16:creationId xmlns:a16="http://schemas.microsoft.com/office/drawing/2014/main" id="{B6ED8AA9-1C54-FCB0-C440-5CE62B442223}"/>
              </a:ext>
            </a:extLst>
          </p:cNvPr>
          <p:cNvSpPr>
            <a:spLocks noGrp="1"/>
          </p:cNvSpPr>
          <p:nvPr>
            <p:ph sz="half" idx="1"/>
          </p:nvPr>
        </p:nvSpPr>
        <p:spPr>
          <a:xfrm>
            <a:off x="0" y="289483"/>
            <a:ext cx="9674558" cy="5482044"/>
          </a:xfrm>
        </p:spPr>
        <p:txBody>
          <a:bodyPr>
            <a:normAutofit fontScale="70000" lnSpcReduction="20000"/>
          </a:bodyPr>
          <a:lstStyle/>
          <a:p>
            <a:r>
              <a:rPr lang="en-US" dirty="0" err="1"/>
              <a:t>Uruk</a:t>
            </a:r>
            <a:r>
              <a:rPr lang="en-US" dirty="0"/>
              <a:t>, 3300 BCE, 200 hectares, dwarfing her neighbors on the southern Mesopotamian floodplain, population 20,000-50,000, where cuneiform script may well have been invented around 3300 BCE.  Bookkeeping in the city’s temples was writing’s main function.  Later it encompassed the world’s first literature and law codes.  It had a high acropolis, including a raised public district called </a:t>
            </a:r>
            <a:r>
              <a:rPr lang="en-US" dirty="0" err="1"/>
              <a:t>Eanna</a:t>
            </a:r>
            <a:r>
              <a:rPr lang="en-US" dirty="0"/>
              <a:t>, House of Heaven, dedicated to the Goddess Inanna.  Most of the public buildings seem to have been great communal assembly halls, open temples accompanied by a congenial space for  public meetings,  exactly what one might expect were </a:t>
            </a:r>
            <a:r>
              <a:rPr lang="en-US" dirty="0" err="1"/>
              <a:t>Uruk</a:t>
            </a:r>
            <a:r>
              <a:rPr lang="en-US" dirty="0"/>
              <a:t> to have been governed by a popular assembly; and as </a:t>
            </a:r>
            <a:r>
              <a:rPr lang="en-US" dirty="0" err="1"/>
              <a:t>Thorkild</a:t>
            </a:r>
            <a:r>
              <a:rPr lang="en-US" dirty="0"/>
              <a:t> Jacobsen emphasized, the Gilgamesh epic, which begins in Predynastic </a:t>
            </a:r>
            <a:r>
              <a:rPr lang="en-US" dirty="0" err="1"/>
              <a:t>Uruk</a:t>
            </a:r>
            <a:r>
              <a:rPr lang="en-US" dirty="0"/>
              <a:t>, does speak of such assemblies, including one reserved for the young men of the city.  [DE, pp. 304-306].</a:t>
            </a:r>
          </a:p>
          <a:p>
            <a:r>
              <a:rPr lang="en-US" dirty="0"/>
              <a:t>Picture, Wikipedia:  </a:t>
            </a:r>
            <a:r>
              <a:rPr lang="en-US" b="0" i="0" dirty="0">
                <a:solidFill>
                  <a:srgbClr val="202122"/>
                </a:solidFill>
                <a:effectLst/>
                <a:latin typeface="Arial" panose="020B0604020202020204" pitchFamily="34" charset="0"/>
              </a:rPr>
              <a:t>Devotional scene to </a:t>
            </a:r>
            <a:r>
              <a:rPr lang="en-US" b="0" i="0" u="none" strike="noStrike" dirty="0">
                <a:solidFill>
                  <a:srgbClr val="3366CC"/>
                </a:solidFill>
                <a:effectLst/>
                <a:latin typeface="Arial" panose="020B0604020202020204" pitchFamily="34" charset="0"/>
                <a:hlinkClick r:id="rId2" tooltip="Inanna"/>
              </a:rPr>
              <a:t>Inanna</a:t>
            </a:r>
            <a:r>
              <a:rPr lang="en-US" b="0" i="0" dirty="0">
                <a:solidFill>
                  <a:srgbClr val="202122"/>
                </a:solidFill>
                <a:effectLst/>
                <a:latin typeface="Arial" panose="020B0604020202020204" pitchFamily="34" charset="0"/>
              </a:rPr>
              <a:t>, </a:t>
            </a:r>
            <a:r>
              <a:rPr lang="en-US" b="0" i="0" u="none" strike="noStrike" dirty="0" err="1">
                <a:solidFill>
                  <a:srgbClr val="3366CC"/>
                </a:solidFill>
                <a:effectLst/>
                <a:latin typeface="Arial" panose="020B0604020202020204" pitchFamily="34" charset="0"/>
                <a:hlinkClick r:id="rId3" tooltip="Warka Vase"/>
              </a:rPr>
              <a:t>Warka</a:t>
            </a:r>
            <a:r>
              <a:rPr lang="en-US" b="0" i="0" u="none" strike="noStrike" dirty="0">
                <a:solidFill>
                  <a:srgbClr val="3366CC"/>
                </a:solidFill>
                <a:effectLst/>
                <a:latin typeface="Arial" panose="020B0604020202020204" pitchFamily="34" charset="0"/>
                <a:hlinkClick r:id="rId3" tooltip="Warka Vase"/>
              </a:rPr>
              <a:t> Vase</a:t>
            </a:r>
            <a:r>
              <a:rPr lang="en-US" b="0" i="0" dirty="0">
                <a:solidFill>
                  <a:srgbClr val="202122"/>
                </a:solidFill>
                <a:effectLst/>
                <a:latin typeface="Arial" panose="020B0604020202020204" pitchFamily="34" charset="0"/>
              </a:rPr>
              <a:t>, c. 3200–3000 BC, </a:t>
            </a:r>
            <a:r>
              <a:rPr lang="en-US" b="0" i="0" dirty="0" err="1">
                <a:solidFill>
                  <a:srgbClr val="202122"/>
                </a:solidFill>
                <a:effectLst/>
                <a:latin typeface="Arial" panose="020B0604020202020204" pitchFamily="34" charset="0"/>
              </a:rPr>
              <a:t>Uruk</a:t>
            </a:r>
            <a:r>
              <a:rPr lang="en-US" b="0" i="0" dirty="0">
                <a:solidFill>
                  <a:srgbClr val="202122"/>
                </a:solidFill>
                <a:effectLst/>
                <a:latin typeface="Arial" panose="020B0604020202020204" pitchFamily="34" charset="0"/>
              </a:rPr>
              <a:t>. This is one of the earliest surviving works of narrative relief sculpture.  For Sumerians, the ultimate purpose of all the factories and workshops was to provide the gods and goddesses of the city with an illustrious residence where they would receive offerings of food, fine clothing and care, which also meant servicing their cult and organizing their festivals.  The </a:t>
            </a:r>
            <a:r>
              <a:rPr lang="en-US" b="0" i="0" dirty="0" err="1">
                <a:solidFill>
                  <a:srgbClr val="202122"/>
                </a:solidFill>
                <a:effectLst/>
                <a:latin typeface="Arial" panose="020B0604020202020204" pitchFamily="34" charset="0"/>
              </a:rPr>
              <a:t>latrer</a:t>
            </a:r>
            <a:r>
              <a:rPr lang="en-US" b="0" i="0" dirty="0">
                <a:solidFill>
                  <a:srgbClr val="202122"/>
                </a:solidFill>
                <a:effectLst/>
                <a:latin typeface="Arial" panose="020B0604020202020204" pitchFamily="34" charset="0"/>
              </a:rPr>
              <a:t> were probably depicted on the </a:t>
            </a:r>
            <a:r>
              <a:rPr lang="en-US" b="0" i="0" dirty="0" err="1">
                <a:solidFill>
                  <a:srgbClr val="202122"/>
                </a:solidFill>
                <a:effectLst/>
                <a:latin typeface="Arial" panose="020B0604020202020204" pitchFamily="34" charset="0"/>
              </a:rPr>
              <a:t>Uruk</a:t>
            </a:r>
            <a:r>
              <a:rPr lang="en-US" b="0" i="0" dirty="0">
                <a:solidFill>
                  <a:srgbClr val="202122"/>
                </a:solidFill>
                <a:effectLst/>
                <a:latin typeface="Arial" panose="020B0604020202020204" pitchFamily="34" charset="0"/>
              </a:rPr>
              <a:t> vase, one of the few surviving examples of narrative art from this early period, </a:t>
            </a:r>
            <a:r>
              <a:rPr lang="en-US" b="0" i="0" dirty="0" err="1">
                <a:solidFill>
                  <a:srgbClr val="202122"/>
                </a:solidFill>
                <a:effectLst/>
                <a:latin typeface="Arial" panose="020B0604020202020204" pitchFamily="34" charset="0"/>
              </a:rPr>
              <a:t>whos</a:t>
            </a:r>
            <a:r>
              <a:rPr lang="en-US" b="0" i="0" dirty="0">
                <a:solidFill>
                  <a:srgbClr val="202122"/>
                </a:solidFill>
                <a:effectLst/>
                <a:latin typeface="Arial" panose="020B0604020202020204" pitchFamily="34" charset="0"/>
              </a:rPr>
              <a:t> carved decoration shows a number of identical nude males parading behind one larger male figure to the temple precinct of the Goddess Inanna with their </a:t>
            </a:r>
            <a:r>
              <a:rPr lang="en-US" b="0" i="0" dirty="0" err="1">
                <a:solidFill>
                  <a:srgbClr val="202122"/>
                </a:solidFill>
                <a:effectLst/>
                <a:latin typeface="Arial" panose="020B0604020202020204" pitchFamily="34" charset="0"/>
              </a:rPr>
              <a:t>hield</a:t>
            </a:r>
            <a:r>
              <a:rPr lang="en-US" b="0" i="0" dirty="0">
                <a:solidFill>
                  <a:srgbClr val="202122"/>
                </a:solidFill>
                <a:effectLst/>
                <a:latin typeface="Arial" panose="020B0604020202020204" pitchFamily="34" charset="0"/>
              </a:rPr>
              <a:t> of field, orchard and flock.  While in the much later story of Gilgamesh, a leader of the youth assembly did become </a:t>
            </a:r>
            <a:r>
              <a:rPr lang="en-US" b="0" i="0" dirty="0" err="1">
                <a:solidFill>
                  <a:srgbClr val="202122"/>
                </a:solidFill>
                <a:effectLst/>
                <a:latin typeface="Arial" panose="020B0604020202020204" pitchFamily="34" charset="0"/>
              </a:rPr>
              <a:t>lugal</a:t>
            </a:r>
            <a:r>
              <a:rPr lang="en-US" b="0" i="0" dirty="0">
                <a:solidFill>
                  <a:srgbClr val="202122"/>
                </a:solidFill>
                <a:effectLst/>
                <a:latin typeface="Arial" panose="020B0604020202020204" pitchFamily="34" charset="0"/>
              </a:rPr>
              <a:t> or king, there is no reason to think that monarchy played any significant role in the earliest cities of Mesopotamia.  [DE, pp. 308-309]  </a:t>
            </a:r>
          </a:p>
          <a:p>
            <a:endParaRPr lang="en-US" dirty="0">
              <a:solidFill>
                <a:srgbClr val="202122"/>
              </a:solidFill>
              <a:latin typeface="Arial" panose="020B0604020202020204" pitchFamily="34" charset="0"/>
            </a:endParaRPr>
          </a:p>
          <a:p>
            <a:endParaRPr lang="en-US" dirty="0"/>
          </a:p>
        </p:txBody>
      </p:sp>
      <p:pic>
        <p:nvPicPr>
          <p:cNvPr id="7170" name="Picture 2">
            <a:extLst>
              <a:ext uri="{FF2B5EF4-FFF2-40B4-BE49-F238E27FC236}">
                <a16:creationId xmlns:a16="http://schemas.microsoft.com/office/drawing/2014/main" id="{BD0A80DA-1313-0D7A-12E6-405E53E6944A}"/>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9674558" y="0"/>
            <a:ext cx="2474749" cy="5811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273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34D78-C10C-6C7C-DE03-4CDF251798D7}"/>
              </a:ext>
            </a:extLst>
          </p:cNvPr>
          <p:cNvSpPr>
            <a:spLocks noGrp="1"/>
          </p:cNvSpPr>
          <p:nvPr>
            <p:ph type="title"/>
          </p:nvPr>
        </p:nvSpPr>
        <p:spPr>
          <a:xfrm>
            <a:off x="32165" y="1"/>
            <a:ext cx="12208848" cy="537611"/>
          </a:xfrm>
        </p:spPr>
        <p:txBody>
          <a:bodyPr>
            <a:normAutofit fontScale="90000"/>
          </a:bodyPr>
          <a:lstStyle/>
          <a:p>
            <a:r>
              <a:rPr lang="en-US" dirty="0" err="1"/>
              <a:t>Arslantepe</a:t>
            </a:r>
            <a:r>
              <a:rPr lang="en-US" dirty="0"/>
              <a:t> (Hill of the Lion, 3350-3000 BCE</a:t>
            </a:r>
          </a:p>
        </p:txBody>
      </p:sp>
      <p:sp>
        <p:nvSpPr>
          <p:cNvPr id="3" name="Content Placeholder 2">
            <a:extLst>
              <a:ext uri="{FF2B5EF4-FFF2-40B4-BE49-F238E27FC236}">
                <a16:creationId xmlns:a16="http://schemas.microsoft.com/office/drawing/2014/main" id="{5C0AF675-D3E9-E6E9-762B-30E2346A76B4}"/>
              </a:ext>
            </a:extLst>
          </p:cNvPr>
          <p:cNvSpPr>
            <a:spLocks noGrp="1"/>
          </p:cNvSpPr>
          <p:nvPr>
            <p:ph sz="half" idx="1"/>
          </p:nvPr>
        </p:nvSpPr>
        <p:spPr>
          <a:xfrm>
            <a:off x="-1" y="454903"/>
            <a:ext cx="6569373" cy="5722060"/>
          </a:xfrm>
        </p:spPr>
        <p:txBody>
          <a:bodyPr>
            <a:normAutofit fontScale="55000" lnSpcReduction="20000"/>
          </a:bodyPr>
          <a:lstStyle/>
          <a:p>
            <a:r>
              <a:rPr lang="en-US" dirty="0"/>
              <a:t>A massive private structure that replaced a previous temple includes an armory with an assemblage of swords and spearheads finally crafted of arsenic rich copper, signaling a celebration of the means to enact violence, and a new aesthetic of personal combat and killing not found in the lowlands around </a:t>
            </a:r>
            <a:r>
              <a:rPr lang="en-US" dirty="0" err="1"/>
              <a:t>Uruk</a:t>
            </a:r>
            <a:r>
              <a:rPr lang="en-US" dirty="0"/>
              <a:t>.  This is exactly the kind of physical infrastructure [forts, </a:t>
            </a:r>
            <a:r>
              <a:rPr lang="en-US" dirty="0" err="1"/>
              <a:t>strehouses</a:t>
            </a:r>
            <a:r>
              <a:rPr lang="en-US" dirty="0"/>
              <a:t>] we might expect from a society dominated by some sort of warrior aristocracy.  The excavators have labelled this building the world’s “earliest known palace.”  From 3100 BCE across the </a:t>
            </a:r>
            <a:r>
              <a:rPr lang="en-US" dirty="0" err="1"/>
              <a:t>hlly</a:t>
            </a:r>
            <a:r>
              <a:rPr lang="en-US" dirty="0"/>
              <a:t> country of what is now eastern Turkey, and then in other places on the edge of urban civilization, we see evidence of the rise of a warrior aristocracy, heavily armed with metal spears and swords, living in what appear to be hill forts or small palaces.  For the first time we find tombs  of men who, in life, were clearly considered heroic individuals of some sort, accompanied to the afterlife by prodigious quantities of </a:t>
            </a:r>
            <a:r>
              <a:rPr lang="en-US" dirty="0" err="1"/>
              <a:t>metl</a:t>
            </a:r>
            <a:r>
              <a:rPr lang="en-US" dirty="0"/>
              <a:t> weaponry, treasures, elaborate textiles and drinking gear.  {DE, pp. 310-311] </a:t>
            </a:r>
          </a:p>
          <a:p>
            <a:pPr algn="l"/>
            <a:r>
              <a:rPr lang="en-US" b="0" i="0" dirty="0">
                <a:solidFill>
                  <a:srgbClr val="202122"/>
                </a:solidFill>
                <a:effectLst/>
                <a:latin typeface="Arial" panose="020B0604020202020204" pitchFamily="34" charset="0"/>
              </a:rPr>
              <a:t>Picture, Wikipedia:  Mural paintings in the ruins of </a:t>
            </a:r>
            <a:r>
              <a:rPr lang="en-US" b="0" i="0" dirty="0" err="1">
                <a:solidFill>
                  <a:srgbClr val="202122"/>
                </a:solidFill>
                <a:effectLst/>
                <a:latin typeface="Arial" panose="020B0604020202020204" pitchFamily="34" charset="0"/>
              </a:rPr>
              <a:t>Arslantepe</a:t>
            </a:r>
            <a:r>
              <a:rPr lang="en-US" b="0" i="0" dirty="0">
                <a:solidFill>
                  <a:srgbClr val="202122"/>
                </a:solidFill>
                <a:effectLst/>
                <a:latin typeface="Arial" panose="020B0604020202020204" pitchFamily="34" charset="0"/>
              </a:rPr>
              <a:t> in the Malatya plain, Turkey. They are from 3350-3000 BCE, and were found in a complex that must have been a palace.</a:t>
            </a:r>
            <a:r>
              <a:rPr lang="en-US" b="1" i="0" dirty="0">
                <a:solidFill>
                  <a:srgbClr val="202122"/>
                </a:solidFill>
                <a:effectLst/>
                <a:latin typeface="Arial" panose="020B0604020202020204" pitchFamily="34" charset="0"/>
              </a:rPr>
              <a:t> </a:t>
            </a:r>
            <a:r>
              <a:rPr lang="en-US" b="1" i="0" dirty="0" err="1">
                <a:solidFill>
                  <a:srgbClr val="202122"/>
                </a:solidFill>
                <a:effectLst/>
                <a:latin typeface="Arial" panose="020B0604020202020204" pitchFamily="34" charset="0"/>
              </a:rPr>
              <a:t>Melid</a:t>
            </a:r>
            <a:r>
              <a:rPr lang="en-US" b="0" i="0" dirty="0">
                <a:solidFill>
                  <a:srgbClr val="202122"/>
                </a:solidFill>
                <a:effectLst/>
                <a:latin typeface="Arial" panose="020B0604020202020204" pitchFamily="34" charset="0"/>
              </a:rPr>
              <a:t>, also known as </a:t>
            </a:r>
            <a:r>
              <a:rPr lang="en-US" b="1" i="0" dirty="0" err="1">
                <a:solidFill>
                  <a:srgbClr val="202122"/>
                </a:solidFill>
                <a:effectLst/>
                <a:latin typeface="Arial" panose="020B0604020202020204" pitchFamily="34" charset="0"/>
              </a:rPr>
              <a:t>Arslantepe</a:t>
            </a:r>
            <a:r>
              <a:rPr lang="en-US" b="0" i="0" dirty="0">
                <a:solidFill>
                  <a:srgbClr val="202122"/>
                </a:solidFill>
                <a:effectLst/>
                <a:latin typeface="Arial" panose="020B0604020202020204" pitchFamily="34" charset="0"/>
              </a:rPr>
              <a:t>, was an ancient city, 3,300 ft. above sea level, on the </a:t>
            </a:r>
            <a:r>
              <a:rPr lang="en-US" b="0" i="0" u="none" strike="noStrike" dirty="0" err="1">
                <a:solidFill>
                  <a:srgbClr val="DD3333"/>
                </a:solidFill>
                <a:effectLst/>
                <a:latin typeface="Arial" panose="020B0604020202020204" pitchFamily="34" charset="0"/>
                <a:hlinkClick r:id="rId2" tooltip="Tohma River (page does not exist)"/>
              </a:rPr>
              <a:t>Tohma</a:t>
            </a:r>
            <a:r>
              <a:rPr lang="en-US" b="0" i="0" u="none" strike="noStrike" dirty="0">
                <a:solidFill>
                  <a:srgbClr val="DD3333"/>
                </a:solidFill>
                <a:effectLst/>
                <a:latin typeface="Arial" panose="020B0604020202020204" pitchFamily="34" charset="0"/>
                <a:hlinkClick r:id="rId2" tooltip="Tohma River (page does not exist)"/>
              </a:rPr>
              <a:t> River</a:t>
            </a:r>
            <a:r>
              <a:rPr lang="en-US" b="0" i="0" dirty="0">
                <a:solidFill>
                  <a:srgbClr val="202122"/>
                </a:solidFill>
                <a:effectLst/>
                <a:latin typeface="Arial" panose="020B0604020202020204" pitchFamily="34" charset="0"/>
              </a:rPr>
              <a:t>, a tributary of the upper </a:t>
            </a:r>
            <a:r>
              <a:rPr lang="en-US" b="0" i="0" u="none" strike="noStrike" dirty="0">
                <a:solidFill>
                  <a:srgbClr val="3366CC"/>
                </a:solidFill>
                <a:effectLst/>
                <a:latin typeface="Arial" panose="020B0604020202020204" pitchFamily="34" charset="0"/>
                <a:hlinkClick r:id="rId3" tooltip="Euphrates"/>
              </a:rPr>
              <a:t>Euphrates</a:t>
            </a:r>
            <a:r>
              <a:rPr lang="en-US" b="0" i="0" dirty="0">
                <a:solidFill>
                  <a:srgbClr val="202122"/>
                </a:solidFill>
                <a:effectLst/>
                <a:latin typeface="Arial" panose="020B0604020202020204" pitchFamily="34" charset="0"/>
              </a:rPr>
              <a:t> rising in the </a:t>
            </a:r>
            <a:r>
              <a:rPr lang="en-US" b="0" i="0" u="none" strike="noStrike" dirty="0">
                <a:solidFill>
                  <a:srgbClr val="3366CC"/>
                </a:solidFill>
                <a:effectLst/>
                <a:latin typeface="Arial" panose="020B0604020202020204" pitchFamily="34" charset="0"/>
                <a:hlinkClick r:id="rId4" tooltip="Taurus Mountains"/>
              </a:rPr>
              <a:t>Taurus Mountains</a:t>
            </a:r>
            <a:r>
              <a:rPr lang="en-US" b="0" i="0" dirty="0">
                <a:solidFill>
                  <a:srgbClr val="202122"/>
                </a:solidFill>
                <a:effectLst/>
                <a:latin typeface="Arial" panose="020B0604020202020204" pitchFamily="34" charset="0"/>
              </a:rPr>
              <a:t>. It has been identified with the modern </a:t>
            </a:r>
            <a:r>
              <a:rPr lang="en-US" b="0" i="0" u="none" strike="noStrike" dirty="0">
                <a:solidFill>
                  <a:srgbClr val="3366CC"/>
                </a:solidFill>
                <a:effectLst/>
                <a:latin typeface="Arial" panose="020B0604020202020204" pitchFamily="34" charset="0"/>
                <a:hlinkClick r:id="rId5" tooltip="Archaeological site"/>
              </a:rPr>
              <a:t>archaeological site</a:t>
            </a:r>
            <a:r>
              <a:rPr lang="en-US" b="0" i="0" dirty="0">
                <a:solidFill>
                  <a:srgbClr val="202122"/>
                </a:solidFill>
                <a:effectLst/>
                <a:latin typeface="Arial" panose="020B0604020202020204" pitchFamily="34" charset="0"/>
              </a:rPr>
              <a:t> of </a:t>
            </a:r>
            <a:r>
              <a:rPr lang="en-US" b="0" i="0" dirty="0" err="1">
                <a:solidFill>
                  <a:srgbClr val="202122"/>
                </a:solidFill>
                <a:effectLst/>
                <a:latin typeface="Arial" panose="020B0604020202020204" pitchFamily="34" charset="0"/>
              </a:rPr>
              <a:t>Arslantepe</a:t>
            </a:r>
            <a:r>
              <a:rPr lang="en-US" b="0" i="0" dirty="0">
                <a:solidFill>
                  <a:srgbClr val="202122"/>
                </a:solidFill>
                <a:effectLst/>
                <a:latin typeface="Arial" panose="020B0604020202020204" pitchFamily="34" charset="0"/>
              </a:rPr>
              <a:t> near </a:t>
            </a:r>
            <a:r>
              <a:rPr lang="en-US" b="0" i="0" u="none" strike="noStrike" dirty="0">
                <a:solidFill>
                  <a:srgbClr val="3366CC"/>
                </a:solidFill>
                <a:effectLst/>
                <a:latin typeface="Arial" panose="020B0604020202020204" pitchFamily="34" charset="0"/>
                <a:hlinkClick r:id="rId6" tooltip="Malatya"/>
              </a:rPr>
              <a:t>Malatya</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7" tooltip="Turkey"/>
              </a:rPr>
              <a:t>Turkey</a:t>
            </a:r>
            <a:r>
              <a:rPr lang="en-US" b="0" i="0" dirty="0">
                <a:solidFill>
                  <a:srgbClr val="202122"/>
                </a:solidFill>
                <a:effectLst/>
                <a:latin typeface="Arial" panose="020B0604020202020204" pitchFamily="34" charset="0"/>
              </a:rPr>
              <a:t>. By the late </a:t>
            </a:r>
            <a:r>
              <a:rPr lang="en-US" b="0" i="0" u="none" strike="noStrike" dirty="0" err="1">
                <a:solidFill>
                  <a:srgbClr val="3366CC"/>
                </a:solidFill>
                <a:effectLst/>
                <a:latin typeface="Arial" panose="020B0604020202020204" pitchFamily="34" charset="0"/>
                <a:hlinkClick r:id="rId8" tooltip="Uruk period"/>
              </a:rPr>
              <a:t>Uruk</a:t>
            </a:r>
            <a:r>
              <a:rPr lang="en-US" b="0" i="0" u="none" strike="noStrike" dirty="0">
                <a:solidFill>
                  <a:srgbClr val="3366CC"/>
                </a:solidFill>
                <a:effectLst/>
                <a:latin typeface="Arial" panose="020B0604020202020204" pitchFamily="34" charset="0"/>
                <a:hlinkClick r:id="rId8" tooltip="Uruk period"/>
              </a:rPr>
              <a:t> period</a:t>
            </a:r>
            <a:r>
              <a:rPr lang="en-US" b="0" i="0" dirty="0">
                <a:solidFill>
                  <a:srgbClr val="202122"/>
                </a:solidFill>
                <a:effectLst/>
                <a:latin typeface="Arial" panose="020B0604020202020204" pitchFamily="34" charset="0"/>
              </a:rPr>
              <a:t> development had grown to include a large temple/palace complex.  Culturally, </a:t>
            </a:r>
            <a:r>
              <a:rPr lang="en-US" b="0" i="0" dirty="0" err="1">
                <a:solidFill>
                  <a:srgbClr val="202122"/>
                </a:solidFill>
                <a:effectLst/>
                <a:latin typeface="Arial" panose="020B0604020202020204" pitchFamily="34" charset="0"/>
              </a:rPr>
              <a:t>Melid</a:t>
            </a:r>
            <a:r>
              <a:rPr lang="en-US" b="0" i="0" dirty="0">
                <a:solidFill>
                  <a:srgbClr val="202122"/>
                </a:solidFill>
                <a:effectLst/>
                <a:latin typeface="Arial" panose="020B0604020202020204" pitchFamily="34" charset="0"/>
              </a:rPr>
              <a:t> was part of the "Northern regions of Greater Mesopotamia" functioning as a trade colony along the Euphrates River bringing raw </a:t>
            </a:r>
            <a:r>
              <a:rPr lang="en-US" b="0" i="0" dirty="0" err="1">
                <a:solidFill>
                  <a:srgbClr val="202122"/>
                </a:solidFill>
                <a:effectLst/>
                <a:latin typeface="Arial" panose="020B0604020202020204" pitchFamily="34" charset="0"/>
              </a:rPr>
              <a:t>mahe</a:t>
            </a:r>
            <a:r>
              <a:rPr lang="en-US" b="0" i="0" dirty="0">
                <a:solidFill>
                  <a:srgbClr val="202122"/>
                </a:solidFill>
                <a:effectLst/>
                <a:latin typeface="Arial" panose="020B0604020202020204" pitchFamily="34" charset="0"/>
              </a:rPr>
              <a:t> first </a:t>
            </a:r>
            <a:r>
              <a:rPr lang="en-US" b="0" i="0" u="none" strike="noStrike" dirty="0">
                <a:solidFill>
                  <a:srgbClr val="3366CC"/>
                </a:solidFill>
                <a:effectLst/>
                <a:latin typeface="Arial" panose="020B0604020202020204" pitchFamily="34" charset="0"/>
                <a:hlinkClick r:id="rId9" tooltip="Sword"/>
              </a:rPr>
              <a:t>swords</a:t>
            </a:r>
            <a:r>
              <a:rPr lang="en-US" b="0" i="0" dirty="0">
                <a:solidFill>
                  <a:srgbClr val="202122"/>
                </a:solidFill>
                <a:effectLst/>
                <a:latin typeface="Arial" panose="020B0604020202020204" pitchFamily="34" charset="0"/>
              </a:rPr>
              <a:t> known in the Early Bronze Age (c. 33rd to 31st centuries) are based on finds at </a:t>
            </a:r>
            <a:r>
              <a:rPr lang="en-US" b="0" i="0" dirty="0" err="1">
                <a:solidFill>
                  <a:srgbClr val="202122"/>
                </a:solidFill>
                <a:effectLst/>
                <a:latin typeface="Arial" panose="020B0604020202020204" pitchFamily="34" charset="0"/>
              </a:rPr>
              <a:t>Arslantepe</a:t>
            </a:r>
            <a:r>
              <a:rPr lang="en-US" b="0" i="0" dirty="0">
                <a:solidFill>
                  <a:srgbClr val="202122"/>
                </a:solidFill>
                <a:effectLst/>
                <a:latin typeface="Arial" panose="020B0604020202020204" pitchFamily="34" charset="0"/>
              </a:rPr>
              <a:t> by Marcella Frangipane of Rome </a:t>
            </a:r>
            <a:r>
              <a:rPr lang="en-US" b="0" i="0" dirty="0" err="1">
                <a:solidFill>
                  <a:srgbClr val="202122"/>
                </a:solidFill>
                <a:effectLst/>
                <a:latin typeface="Arial" panose="020B0604020202020204" pitchFamily="34" charset="0"/>
              </a:rPr>
              <a:t>University.terials</a:t>
            </a:r>
            <a:r>
              <a:rPr lang="en-US" b="0" i="0" dirty="0">
                <a:solidFill>
                  <a:srgbClr val="202122"/>
                </a:solidFill>
                <a:effectLst/>
                <a:latin typeface="Arial" panose="020B0604020202020204" pitchFamily="34" charset="0"/>
              </a:rPr>
              <a:t> to Sumer (Lower Mesopotamia).</a:t>
            </a:r>
          </a:p>
          <a:p>
            <a:endParaRPr lang="en-US" dirty="0"/>
          </a:p>
        </p:txBody>
      </p:sp>
      <p:pic>
        <p:nvPicPr>
          <p:cNvPr id="1026" name="Picture 2">
            <a:extLst>
              <a:ext uri="{FF2B5EF4-FFF2-40B4-BE49-F238E27FC236}">
                <a16:creationId xmlns:a16="http://schemas.microsoft.com/office/drawing/2014/main" id="{50845555-C090-E690-4A18-C8E41A182B4F}"/>
              </a:ext>
            </a:extLst>
          </p:cNvPr>
          <p:cNvPicPr>
            <a:picLocks noGrp="1" noChangeAspect="1" noChangeArrowheads="1"/>
          </p:cNvPicPr>
          <p:nvPr>
            <p:ph sz="half" idx="2"/>
          </p:nvPr>
        </p:nvPicPr>
        <p:blipFill>
          <a:blip r:embed="rId10">
            <a:extLst>
              <a:ext uri="{28A0092B-C50C-407E-A947-70E740481C1C}">
                <a14:useLocalDpi xmlns:a14="http://schemas.microsoft.com/office/drawing/2010/main" val="0"/>
              </a:ext>
            </a:extLst>
          </a:blip>
          <a:srcRect/>
          <a:stretch>
            <a:fillRect/>
          </a:stretch>
        </p:blipFill>
        <p:spPr bwMode="auto">
          <a:xfrm>
            <a:off x="6569373" y="790336"/>
            <a:ext cx="5611996" cy="4208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732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F3B10-F04E-85A7-E4E6-CA76EC762C33}"/>
              </a:ext>
            </a:extLst>
          </p:cNvPr>
          <p:cNvSpPr>
            <a:spLocks noGrp="1"/>
          </p:cNvSpPr>
          <p:nvPr>
            <p:ph type="title"/>
          </p:nvPr>
        </p:nvSpPr>
        <p:spPr>
          <a:xfrm>
            <a:off x="-45720" y="1"/>
            <a:ext cx="12237720" cy="579119"/>
          </a:xfrm>
        </p:spPr>
        <p:txBody>
          <a:bodyPr>
            <a:normAutofit fontScale="90000"/>
          </a:bodyPr>
          <a:lstStyle/>
          <a:p>
            <a:r>
              <a:rPr lang="en-US" dirty="0"/>
              <a:t>Hector Munro Chadwick’s (1870-1947)“Heroic Societies”</a:t>
            </a:r>
          </a:p>
        </p:txBody>
      </p:sp>
      <p:sp>
        <p:nvSpPr>
          <p:cNvPr id="3" name="Content Placeholder 2">
            <a:extLst>
              <a:ext uri="{FF2B5EF4-FFF2-40B4-BE49-F238E27FC236}">
                <a16:creationId xmlns:a16="http://schemas.microsoft.com/office/drawing/2014/main" id="{471705AE-42E7-ED26-53BE-A16DB0D28B71}"/>
              </a:ext>
            </a:extLst>
          </p:cNvPr>
          <p:cNvSpPr>
            <a:spLocks noGrp="1"/>
          </p:cNvSpPr>
          <p:nvPr>
            <p:ph sz="half" idx="1"/>
          </p:nvPr>
        </p:nvSpPr>
        <p:spPr>
          <a:xfrm>
            <a:off x="1" y="482472"/>
            <a:ext cx="6763802" cy="5694491"/>
          </a:xfrm>
        </p:spPr>
        <p:txBody>
          <a:bodyPr>
            <a:normAutofit fontScale="47500" lnSpcReduction="20000"/>
          </a:bodyPr>
          <a:lstStyle/>
          <a:p>
            <a:r>
              <a:rPr lang="en-US" dirty="0"/>
              <a:t>Graeber and </a:t>
            </a:r>
            <a:r>
              <a:rPr lang="en-US" dirty="0" err="1"/>
              <a:t>Wengrow</a:t>
            </a:r>
            <a:r>
              <a:rPr lang="en-US" dirty="0"/>
              <a:t> identify </a:t>
            </a:r>
            <a:r>
              <a:rPr lang="en-US" dirty="0" err="1"/>
              <a:t>Arslantepe</a:t>
            </a:r>
            <a:r>
              <a:rPr lang="en-US" dirty="0"/>
              <a:t> as the first example of English philologist Chadwick’s designation of heroic societies, first labeled by him in the 1920s, writing at much the same time as J. R. R. Tolkien [re “The Hobbit”, etc.] held the same post at Oxford--Prof. of Anglo-Saxon--as Chadwick did at Cambridge.   Chadwick was initially concerned with why great traditions of epic poetry (Nordic sagas, the works of Homer, the Ramayana) always seemed to emerge among people in contact with and often employed by the urban civilizations of their day, but who ultimately rejected the values of the same civilizations.  Archeologists have recently discovered a very real pattern of heroic burials indicating an emerging cultural emphasis on feasting, drinking, and the beauty and fame of the individual male warrior.  The first written traditions of heroic poetry are much later in date than the heroic burials themselves, but shed light on earlier customs.  All these cultures (including the potlatch societies of the Northwest Coast of North America and the </a:t>
            </a:r>
            <a:r>
              <a:rPr lang="en-US" dirty="0" err="1"/>
              <a:t>Maori</a:t>
            </a:r>
            <a:r>
              <a:rPr lang="en-US" dirty="0"/>
              <a:t> of New Zealand) were aristocracies without any centralized authority or principle of sovereignty (or, maybe, some largely symbolic, formal one).  Instead of a single center, we find numerous heroic figures competing fiercely with one another for retainers and sales.  There was a focus on game-like contests as the primary business of ritual, indeed, political life.  Often, massive amounts of loot or wealth were squandered, sacrificed or given away in such theatrical performances.  [DE, pp. 311-312].</a:t>
            </a:r>
          </a:p>
          <a:p>
            <a:r>
              <a:rPr lang="en-US" b="0" i="0" dirty="0">
                <a:solidFill>
                  <a:srgbClr val="202122"/>
                </a:solidFill>
                <a:effectLst/>
                <a:latin typeface="Arial" panose="020B0604020202020204" pitchFamily="34" charset="0"/>
              </a:rPr>
              <a:t>In </a:t>
            </a:r>
            <a:r>
              <a:rPr lang="en-US" b="0" i="1" dirty="0">
                <a:solidFill>
                  <a:srgbClr val="202122"/>
                </a:solidFill>
                <a:effectLst/>
                <a:latin typeface="Arial" panose="020B0604020202020204" pitchFamily="34" charset="0"/>
              </a:rPr>
              <a:t>The Heroic Age</a:t>
            </a:r>
            <a:r>
              <a:rPr lang="en-US" b="0" i="0" dirty="0">
                <a:solidFill>
                  <a:srgbClr val="202122"/>
                </a:solidFill>
                <a:effectLst/>
                <a:latin typeface="Arial" panose="020B0604020202020204" pitchFamily="34" charset="0"/>
              </a:rPr>
              <a:t> (1912), a pioneering work of comparative literature,  Chadwick conducted an examination of parallels between the </a:t>
            </a:r>
            <a:r>
              <a:rPr lang="en-US" b="0" i="0" u="none" strike="noStrike" dirty="0">
                <a:solidFill>
                  <a:srgbClr val="3366CC"/>
                </a:solidFill>
                <a:effectLst/>
                <a:latin typeface="Arial" panose="020B0604020202020204" pitchFamily="34" charset="0"/>
                <a:hlinkClick r:id="rId2" tooltip="Epic poetry"/>
              </a:rPr>
              <a:t>epic poetry</a:t>
            </a:r>
            <a:r>
              <a:rPr lang="en-US" b="0" i="0" dirty="0">
                <a:solidFill>
                  <a:srgbClr val="202122"/>
                </a:solidFill>
                <a:effectLst/>
                <a:latin typeface="Arial" panose="020B0604020202020204" pitchFamily="34" charset="0"/>
              </a:rPr>
              <a:t> of the </a:t>
            </a:r>
            <a:r>
              <a:rPr lang="en-US" b="0" i="0" u="none" strike="noStrike" dirty="0">
                <a:solidFill>
                  <a:srgbClr val="3366CC"/>
                </a:solidFill>
                <a:effectLst/>
                <a:latin typeface="Arial" panose="020B0604020202020204" pitchFamily="34" charset="0"/>
                <a:hlinkClick r:id="rId3" tooltip="Greek Heroic Age"/>
              </a:rPr>
              <a:t>Greek Heroic Age</a:t>
            </a:r>
            <a:r>
              <a:rPr lang="en-US" b="0" i="0" dirty="0">
                <a:solidFill>
                  <a:srgbClr val="202122"/>
                </a:solidFill>
                <a:effectLst/>
                <a:latin typeface="Arial" panose="020B0604020202020204" pitchFamily="34" charset="0"/>
              </a:rPr>
              <a:t> and the </a:t>
            </a:r>
            <a:r>
              <a:rPr lang="en-US" b="0" i="0" u="none" strike="noStrike" dirty="0">
                <a:solidFill>
                  <a:srgbClr val="3366CC"/>
                </a:solidFill>
                <a:effectLst/>
                <a:latin typeface="Arial" panose="020B0604020202020204" pitchFamily="34" charset="0"/>
                <a:hlinkClick r:id="rId4" tooltip="Germanic Heroic Age"/>
              </a:rPr>
              <a:t>Germanic Heroic Age</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5" tooltip="Celtic literature"/>
              </a:rPr>
              <a:t>Celtic</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6" tooltip="Roman literature"/>
              </a:rPr>
              <a:t>Roman</a:t>
            </a:r>
            <a:r>
              <a:rPr lang="en-US" b="0" i="0" dirty="0">
                <a:solidFill>
                  <a:srgbClr val="202122"/>
                </a:solidFill>
                <a:effectLst/>
                <a:latin typeface="Arial" panose="020B0604020202020204" pitchFamily="34" charset="0"/>
              </a:rPr>
              <a:t> and </a:t>
            </a:r>
            <a:r>
              <a:rPr lang="en-US" b="0" i="0" u="none" strike="noStrike" dirty="0">
                <a:solidFill>
                  <a:srgbClr val="3366CC"/>
                </a:solidFill>
                <a:effectLst/>
                <a:latin typeface="Arial" panose="020B0604020202020204" pitchFamily="34" charset="0"/>
                <a:hlinkClick r:id="rId7" tooltip="Slavic literature"/>
              </a:rPr>
              <a:t>Slavic</a:t>
            </a:r>
            <a:r>
              <a:rPr lang="en-US" b="0" i="0" dirty="0">
                <a:solidFill>
                  <a:srgbClr val="202122"/>
                </a:solidFill>
                <a:effectLst/>
                <a:latin typeface="Arial" panose="020B0604020202020204" pitchFamily="34" charset="0"/>
              </a:rPr>
              <a:t> epic poetry was also considered, which testifies to the wide and diverse knowledge possessed by Chadwick at this time. During such Heroic Ages, warrior aristocrats figure prominently, and courage and martial prowess is valued above all else. For Chadwick, such an Heroic Age was not one of primitiveness, but rather one of youthfulness, </a:t>
            </a:r>
            <a:r>
              <a:rPr lang="en-US" b="0" i="0" dirty="0" err="1">
                <a:solidFill>
                  <a:srgbClr val="202122"/>
                </a:solidFill>
                <a:effectLst/>
                <a:latin typeface="Arial" panose="020B0604020202020204" pitchFamily="34" charset="0"/>
              </a:rPr>
              <a:t>vigour</a:t>
            </a:r>
            <a:r>
              <a:rPr lang="en-US" b="0" i="0" dirty="0">
                <a:solidFill>
                  <a:srgbClr val="202122"/>
                </a:solidFill>
                <a:effectLst/>
                <a:latin typeface="Arial" panose="020B0604020202020204" pitchFamily="34" charset="0"/>
              </a:rPr>
              <a:t> and rebellion. According to him, Heroic Ages typically emerged when tribal societies came into close contact with more advanced civilizations, such as when the Germanic peoples encountered </a:t>
            </a:r>
            <a:r>
              <a:rPr lang="en-US" b="0" i="0" u="none" strike="noStrike" dirty="0">
                <a:solidFill>
                  <a:srgbClr val="3366CC"/>
                </a:solidFill>
                <a:effectLst/>
                <a:latin typeface="Arial" panose="020B0604020202020204" pitchFamily="34" charset="0"/>
                <a:hlinkClick r:id="rId8" tooltip="Ancient Rome"/>
              </a:rPr>
              <a:t>ancient Rome</a:t>
            </a:r>
            <a:r>
              <a:rPr lang="en-US" b="0" i="0" dirty="0">
                <a:solidFill>
                  <a:srgbClr val="202122"/>
                </a:solidFill>
                <a:effectLst/>
                <a:latin typeface="Arial" panose="020B0604020202020204" pitchFamily="34" charset="0"/>
              </a:rPr>
              <a:t>.  </a:t>
            </a:r>
            <a:r>
              <a:rPr lang="en-US" dirty="0">
                <a:solidFill>
                  <a:srgbClr val="202122"/>
                </a:solidFill>
                <a:latin typeface="Arial" panose="020B0604020202020204" pitchFamily="34" charset="0"/>
              </a:rPr>
              <a:t>He</a:t>
            </a:r>
            <a:r>
              <a:rPr lang="en-US" b="0" i="0" dirty="0">
                <a:solidFill>
                  <a:srgbClr val="202122"/>
                </a:solidFill>
                <a:effectLst/>
                <a:latin typeface="Arial" panose="020B0604020202020204" pitchFamily="34" charset="0"/>
              </a:rPr>
              <a:t> located the </a:t>
            </a:r>
            <a:r>
              <a:rPr lang="en-US" b="0" i="0" u="none" strike="noStrike" dirty="0">
                <a:solidFill>
                  <a:srgbClr val="3366CC"/>
                </a:solidFill>
                <a:effectLst/>
                <a:latin typeface="Arial" panose="020B0604020202020204" pitchFamily="34" charset="0"/>
                <a:hlinkClick r:id="rId4" tooltip="Germanic Heroic Age"/>
              </a:rPr>
              <a:t>Germanic Heroic Age</a:t>
            </a:r>
            <a:r>
              <a:rPr lang="en-US" b="0" i="0" dirty="0">
                <a:solidFill>
                  <a:srgbClr val="202122"/>
                </a:solidFill>
                <a:effectLst/>
                <a:latin typeface="Arial" panose="020B0604020202020204" pitchFamily="34" charset="0"/>
              </a:rPr>
              <a:t> in the </a:t>
            </a:r>
            <a:r>
              <a:rPr lang="en-US" b="0" i="0" u="none" strike="noStrike" dirty="0" err="1">
                <a:solidFill>
                  <a:srgbClr val="3366CC"/>
                </a:solidFill>
                <a:effectLst/>
                <a:latin typeface="Arial" panose="020B0604020202020204" pitchFamily="34" charset="0"/>
                <a:hlinkClick r:id="rId9" tooltip="Vendel Period"/>
              </a:rPr>
              <a:t>Vendel</a:t>
            </a:r>
            <a:r>
              <a:rPr lang="en-US" b="0" i="0" u="none" strike="noStrike" dirty="0">
                <a:solidFill>
                  <a:srgbClr val="3366CC"/>
                </a:solidFill>
                <a:effectLst/>
                <a:latin typeface="Arial" panose="020B0604020202020204" pitchFamily="34" charset="0"/>
                <a:hlinkClick r:id="rId9" tooltip="Vendel Period"/>
              </a:rPr>
              <a:t> Period</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Vendel</a:t>
            </a:r>
            <a:r>
              <a:rPr lang="en-US" b="0" i="0" dirty="0">
                <a:solidFill>
                  <a:srgbClr val="202122"/>
                </a:solidFill>
                <a:effectLst/>
                <a:latin typeface="Arial" panose="020B0604020202020204" pitchFamily="34" charset="0"/>
              </a:rPr>
              <a:t> helmet shown;</a:t>
            </a:r>
            <a:r>
              <a:rPr kumimoji="0" lang="en-US" altLang="en-US" sz="2800" b="0" i="0" u="none" strike="noStrike" cap="none" normalizeH="0" baseline="0" dirty="0">
                <a:ln>
                  <a:noFill/>
                </a:ln>
                <a:solidFill>
                  <a:srgbClr val="202122"/>
                </a:solidFill>
                <a:effectLst/>
                <a:latin typeface="Arial" panose="020B0604020202020204" pitchFamily="34" charset="0"/>
              </a:rPr>
              <a:t> in </a:t>
            </a:r>
            <a:r>
              <a:rPr kumimoji="0" lang="en-US" altLang="en-US" sz="2800"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10" tooltip="Swedish prehistory"/>
              </a:rPr>
              <a:t>Swedish prehistory</a:t>
            </a:r>
            <a:r>
              <a:rPr kumimoji="0" lang="en-US" altLang="en-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the </a:t>
            </a:r>
            <a:r>
              <a:rPr kumimoji="0" lang="en-US" altLang="en-US" sz="2800" b="1"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Vendel</a:t>
            </a:r>
            <a:r>
              <a:rPr kumimoji="0" lang="en-US" altLang="en-US" sz="2800" b="1" i="0" u="none" strike="noStrike" cap="none" normalizeH="0" baseline="0" dirty="0">
                <a:ln>
                  <a:noFill/>
                </a:ln>
                <a:solidFill>
                  <a:srgbClr val="202122"/>
                </a:solidFill>
                <a:effectLst/>
                <a:latin typeface="Arial" panose="020B0604020202020204" pitchFamily="34" charset="0"/>
                <a:cs typeface="Arial" panose="020B0604020202020204" pitchFamily="34" charset="0"/>
              </a:rPr>
              <a:t> Period</a:t>
            </a:r>
            <a:r>
              <a:rPr kumimoji="0" lang="en-US" altLang="en-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n-US" altLang="en-US" sz="2800"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11" tooltip="Swedish language"/>
              </a:rPr>
              <a:t>Swedish</a:t>
            </a:r>
            <a:r>
              <a:rPr kumimoji="0" lang="en-US" altLang="en-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sv-SE" altLang="en-US" sz="2800" b="0" i="1" u="none" strike="noStrike" cap="none" normalizeH="0" baseline="0" dirty="0">
                <a:ln>
                  <a:noFill/>
                </a:ln>
                <a:solidFill>
                  <a:srgbClr val="202122"/>
                </a:solidFill>
                <a:effectLst/>
                <a:latin typeface="Arial" panose="020B0604020202020204" pitchFamily="34" charset="0"/>
                <a:cs typeface="Arial" panose="020B0604020202020204" pitchFamily="34" charset="0"/>
              </a:rPr>
              <a:t>Vendeltiden</a:t>
            </a:r>
            <a:r>
              <a:rPr kumimoji="0" lang="sv-SE" altLang="en-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sv-SE" altLang="en-US" sz="800" b="0" i="0" u="none" strike="noStrike" cap="none" normalizeH="0" baseline="0" dirty="0">
                <a:ln>
                  <a:noFill/>
                </a:ln>
                <a:solidFill>
                  <a:schemeClr val="tx1"/>
                </a:solidFill>
                <a:effectLst/>
              </a:rPr>
              <a:t>c.</a:t>
            </a:r>
            <a:r>
              <a:rPr kumimoji="0" lang="sv-SE" altLang="en-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540–790 AD) appears between the </a:t>
            </a:r>
            <a:r>
              <a:rPr kumimoji="0" lang="sv-SE" altLang="en-US" sz="2800" b="0" i="0" u="sng" strike="noStrike" cap="none" normalizeH="0" baseline="0" dirty="0">
                <a:ln>
                  <a:noFill/>
                </a:ln>
                <a:solidFill>
                  <a:srgbClr val="3366CC"/>
                </a:solidFill>
                <a:effectLst/>
                <a:latin typeface="Arial" panose="020B0604020202020204" pitchFamily="34" charset="0"/>
                <a:cs typeface="Arial" panose="020B0604020202020204" pitchFamily="34" charset="0"/>
                <a:hlinkClick r:id="rId12"/>
              </a:rPr>
              <a:t>Migration Period</a:t>
            </a:r>
            <a:r>
              <a:rPr kumimoji="0" lang="sv-SE" altLang="en-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and the </a:t>
            </a:r>
            <a:r>
              <a:rPr kumimoji="0" lang="sv-SE" altLang="en-US" sz="2800"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13" tooltip="Viking Age"/>
              </a:rPr>
              <a:t>Viking Age</a:t>
            </a:r>
            <a:r>
              <a:rPr kumimoji="0" lang="sv-SE" altLang="en-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The name is taken from the rich boat inhumation cemetery at </a:t>
            </a:r>
            <a:r>
              <a:rPr kumimoji="0" lang="sv-SE" altLang="en-US" sz="2800"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14" tooltip="Vendel"/>
              </a:rPr>
              <a:t>Vendel</a:t>
            </a:r>
            <a:r>
              <a:rPr kumimoji="0" lang="sv-SE" altLang="en-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parish church, </a:t>
            </a:r>
            <a:r>
              <a:rPr kumimoji="0" lang="sv-SE" altLang="en-US" sz="2800"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15" tooltip="Uppland"/>
              </a:rPr>
              <a:t>Uppland</a:t>
            </a:r>
            <a:r>
              <a:rPr lang="en-US" b="0" i="0" dirty="0">
                <a:solidFill>
                  <a:srgbClr val="202122"/>
                </a:solidFill>
                <a:effectLst/>
                <a:latin typeface="Arial" panose="020B0604020202020204" pitchFamily="34" charset="0"/>
              </a:rPr>
              <a:t>), analogous to the </a:t>
            </a:r>
            <a:r>
              <a:rPr lang="en-US" b="0" i="0" u="none" strike="noStrike" dirty="0">
                <a:solidFill>
                  <a:srgbClr val="3366CC"/>
                </a:solidFill>
                <a:effectLst/>
                <a:latin typeface="Arial" panose="020B0604020202020204" pitchFamily="34" charset="0"/>
                <a:hlinkClick r:id="rId3" tooltip="Greek Heroic Age"/>
              </a:rPr>
              <a:t>Greek Heroic Age</a:t>
            </a:r>
            <a:r>
              <a:rPr lang="en-US" b="0" i="0" dirty="0">
                <a:solidFill>
                  <a:srgbClr val="202122"/>
                </a:solidFill>
                <a:effectLst/>
                <a:latin typeface="Arial" panose="020B0604020202020204" pitchFamily="34" charset="0"/>
              </a:rPr>
              <a:t>.</a:t>
            </a:r>
          </a:p>
          <a:p>
            <a:r>
              <a:rPr lang="en-US" dirty="0">
                <a:solidFill>
                  <a:srgbClr val="202122"/>
                </a:solidFill>
                <a:latin typeface="Arial" panose="020B0604020202020204" pitchFamily="34" charset="0"/>
              </a:rPr>
              <a:t>Picture, Wikipedia:  </a:t>
            </a:r>
            <a:r>
              <a:rPr lang="en-US" dirty="0" err="1">
                <a:solidFill>
                  <a:srgbClr val="202122"/>
                </a:solidFill>
                <a:latin typeface="Arial" panose="020B0604020202020204" pitchFamily="34" charset="0"/>
              </a:rPr>
              <a:t>Vendel</a:t>
            </a:r>
            <a:r>
              <a:rPr lang="en-US" dirty="0">
                <a:solidFill>
                  <a:srgbClr val="202122"/>
                </a:solidFill>
                <a:latin typeface="Arial" panose="020B0604020202020204" pitchFamily="34" charset="0"/>
              </a:rPr>
              <a:t> Helmet.</a:t>
            </a:r>
            <a:endParaRPr lang="en-US" dirty="0"/>
          </a:p>
        </p:txBody>
      </p:sp>
      <p:pic>
        <p:nvPicPr>
          <p:cNvPr id="2050" name="Picture 2" descr="undefined">
            <a:extLst>
              <a:ext uri="{FF2B5EF4-FFF2-40B4-BE49-F238E27FC236}">
                <a16:creationId xmlns:a16="http://schemas.microsoft.com/office/drawing/2014/main" id="{B8ADCE39-063F-9DF5-A3D1-6D16F7ACE720}"/>
              </a:ext>
            </a:extLst>
          </p:cNvPr>
          <p:cNvPicPr>
            <a:picLocks noGrp="1" noChangeAspect="1" noChangeArrowheads="1"/>
          </p:cNvPicPr>
          <p:nvPr>
            <p:ph sz="half" idx="2"/>
          </p:nvPr>
        </p:nvPicPr>
        <p:blipFill>
          <a:blip r:embed="rId16">
            <a:extLst>
              <a:ext uri="{28A0092B-C50C-407E-A947-70E740481C1C}">
                <a14:useLocalDpi xmlns:a14="http://schemas.microsoft.com/office/drawing/2010/main" val="0"/>
              </a:ext>
            </a:extLst>
          </a:blip>
          <a:srcRect/>
          <a:stretch>
            <a:fillRect/>
          </a:stretch>
        </p:blipFill>
        <p:spPr bwMode="auto">
          <a:xfrm>
            <a:off x="8615589" y="724346"/>
            <a:ext cx="3576409" cy="476947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910FE422-150A-40A4-A72D-E2344CD89BD2}"/>
              </a:ext>
            </a:extLst>
          </p:cNvPr>
          <p:cNvSpPr>
            <a:spLocks noChangeArrowheads="1"/>
          </p:cNvSpPr>
          <p:nvPr/>
        </p:nvSpPr>
        <p:spPr bwMode="auto">
          <a:xfrm flipV="1">
            <a:off x="-174609" y="-52793"/>
            <a:ext cx="12747991" cy="1538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en-US" sz="400" b="0" i="0" u="none" strike="noStrike" cap="none" normalizeH="0" baseline="0" dirty="0">
                <a:ln>
                  <a:noFill/>
                </a:ln>
                <a:solidFill>
                  <a:schemeClr val="tx1"/>
                </a:solidFill>
                <a:effectLst/>
              </a:rPr>
              <a:t> </a:t>
            </a:r>
            <a:endParaRPr kumimoji="0" lang="sv-SE"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419090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4659</TotalTime>
  <Words>4690</Words>
  <Application>Microsoft Office PowerPoint</Application>
  <PresentationFormat>Widescreen</PresentationFormat>
  <Paragraphs>54</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Elias Canetti (1905-1994) Bulgarian/English/Sephardic Jewish Nobel Prize winning writer</vt:lpstr>
      <vt:lpstr>We are Distinguished from Other Primates by our ability to Shift Scales</vt:lpstr>
      <vt:lpstr>How settlements affect humanity</vt:lpstr>
      <vt:lpstr>Cities are not simple; they don’t come out of thin air</vt:lpstr>
      <vt:lpstr>How ethno-mathematics can explain how a shared conceptual framework, based on the image of a circle and its properties or transformation, leads to shared decisions</vt:lpstr>
      <vt:lpstr>Mesopotamian “primitive democracy” according to Thorkild Jacobsen, Danish historian and Assyriologist </vt:lpstr>
      <vt:lpstr>Uruk, 3300 BCE</vt:lpstr>
      <vt:lpstr>Arslantepe (Hill of the Lion, 3350-3000 BCE</vt:lpstr>
      <vt:lpstr>Hector Munro Chadwick’s (1870-1947)“Heroic Societies”</vt:lpstr>
      <vt:lpstr>Mohenjo-Daro</vt:lpstr>
      <vt:lpstr>Harappa</vt:lpstr>
      <vt:lpstr>Sangha</vt:lpstr>
      <vt:lpstr>The Seka system in Bali, the only Indonesian, Hindu Island</vt:lpstr>
      <vt:lpstr>Taosi, the site of the world’s first documented social revolution in an urban setting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Elias Canetti (1905-1994) Bulgarian/English/Sephardic Jewish Nobel Prize winning writer</dc:title>
  <dc:creator>Norman Klein</dc:creator>
  <cp:lastModifiedBy>OLLI</cp:lastModifiedBy>
  <cp:revision>21</cp:revision>
  <dcterms:created xsi:type="dcterms:W3CDTF">2023-02-28T15:18:04Z</dcterms:created>
  <dcterms:modified xsi:type="dcterms:W3CDTF">2023-03-22T18:25:54Z</dcterms:modified>
</cp:coreProperties>
</file>